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autoCompressPictures="0">
  <p:sldMasterIdLst>
    <p:sldMasterId id="2147483686" r:id="rId1"/>
  </p:sldMasterIdLst>
  <p:notesMasterIdLst>
    <p:notesMasterId r:id="rId33"/>
  </p:notesMasterIdLst>
  <p:handoutMasterIdLst>
    <p:handoutMasterId r:id="rId34"/>
  </p:handoutMasterIdLst>
  <p:sldIdLst>
    <p:sldId id="262" r:id="rId2"/>
    <p:sldId id="263" r:id="rId3"/>
    <p:sldId id="264" r:id="rId4"/>
    <p:sldId id="426" r:id="rId5"/>
    <p:sldId id="427" r:id="rId6"/>
    <p:sldId id="429" r:id="rId7"/>
    <p:sldId id="430" r:id="rId8"/>
    <p:sldId id="446" r:id="rId9"/>
    <p:sldId id="444" r:id="rId10"/>
    <p:sldId id="465" r:id="rId11"/>
    <p:sldId id="453" r:id="rId12"/>
    <p:sldId id="456" r:id="rId13"/>
    <p:sldId id="428" r:id="rId14"/>
    <p:sldId id="442" r:id="rId15"/>
    <p:sldId id="457" r:id="rId16"/>
    <p:sldId id="432" r:id="rId17"/>
    <p:sldId id="433" r:id="rId18"/>
    <p:sldId id="441" r:id="rId19"/>
    <p:sldId id="434" r:id="rId20"/>
    <p:sldId id="437" r:id="rId21"/>
    <p:sldId id="463" r:id="rId22"/>
    <p:sldId id="443" r:id="rId23"/>
    <p:sldId id="450" r:id="rId24"/>
    <p:sldId id="326" r:id="rId25"/>
    <p:sldId id="458" r:id="rId26"/>
    <p:sldId id="464" r:id="rId27"/>
    <p:sldId id="462" r:id="rId28"/>
    <p:sldId id="451" r:id="rId29"/>
    <p:sldId id="459" r:id="rId30"/>
    <p:sldId id="460" r:id="rId31"/>
    <p:sldId id="452" r:id="rId32"/>
  </p:sldIdLst>
  <p:sldSz cx="9906000" cy="6858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FF66"/>
    <a:srgbClr val="FF9900"/>
    <a:srgbClr val="2E83C3"/>
    <a:srgbClr val="E8EDF5"/>
    <a:srgbClr val="FFCC66"/>
    <a:srgbClr val="000000"/>
    <a:srgbClr val="FF6600"/>
    <a:srgbClr val="FFFFFF"/>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799B23B-EC83-4686-B30A-512413B5E67A}" styleName="淡色スタイル 3 - アクセント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D113A9D2-9D6B-4929-AA2D-F23B5EE8CBE7}" styleName="テーマ スタイル 2 - アクセント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6D9F66E-5EB9-4882-86FB-DCBF35E3C3E4}" styleName="中間スタイル 4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912C8C85-51F0-491E-9774-3900AFEF0FD7}" styleName="淡色スタイル 2 - アクセント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E25E649-3F16-4E02-A733-19D2CDBF48F0}" styleName="中間スタイル 3 - アクセント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06799F8-075E-4A3A-A7F6-7FBC6576F1A4}" styleName="テーマ スタイル 2 - アクセント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テーマ スタイル 1 - アクセント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85BE263C-DBD7-4A20-BB59-AAB30ACAA65A}" styleName="中間スタイル 3 - アクセント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660B408-B3CF-4A94-85FC-2B1E0A45F4A2}" styleName="濃色スタイル 2 - アクセント 1/アクセント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C083E6E3-FA7D-4D7B-A595-EF9225AFEA82}" styleName="淡色スタイル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426" autoAdjust="0"/>
    <p:restoredTop sz="94238" autoAdjust="0"/>
  </p:normalViewPr>
  <p:slideViewPr>
    <p:cSldViewPr snapToGrid="0">
      <p:cViewPr varScale="1">
        <p:scale>
          <a:sx n="74" d="100"/>
          <a:sy n="74" d="100"/>
        </p:scale>
        <p:origin x="630" y="72"/>
      </p:cViewPr>
      <p:guideLst>
        <p:guide orient="horz" pos="2160"/>
        <p:guide pos="31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C88658D3-820C-4A15-B271-1639FD22586C}"/>
              </a:ext>
            </a:extLst>
          </p:cNvPr>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D718745C-0B19-4D09-B0CB-4A875CA2D07C}"/>
              </a:ext>
            </a:extLst>
          </p:cNvPr>
          <p:cNvSpPr>
            <a:spLocks noGrp="1"/>
          </p:cNvSpPr>
          <p:nvPr>
            <p:ph type="dt" sz="quarter" idx="1"/>
          </p:nvPr>
        </p:nvSpPr>
        <p:spPr>
          <a:xfrm>
            <a:off x="3856038" y="0"/>
            <a:ext cx="2949575" cy="498475"/>
          </a:xfrm>
          <a:prstGeom prst="rect">
            <a:avLst/>
          </a:prstGeom>
        </p:spPr>
        <p:txBody>
          <a:bodyPr vert="horz" lIns="91440" tIns="45720" rIns="91440" bIns="45720" rtlCol="0"/>
          <a:lstStyle>
            <a:lvl1pPr algn="r">
              <a:defRPr sz="1200"/>
            </a:lvl1pPr>
          </a:lstStyle>
          <a:p>
            <a:fld id="{6F9C584F-74AE-47DC-A83F-A551590D61A1}" type="datetimeFigureOut">
              <a:rPr kumimoji="1" lang="ja-JP" altLang="en-US" smtClean="0"/>
              <a:t>2021/9/9</a:t>
            </a:fld>
            <a:endParaRPr kumimoji="1" lang="ja-JP" altLang="en-US"/>
          </a:p>
        </p:txBody>
      </p:sp>
      <p:sp>
        <p:nvSpPr>
          <p:cNvPr id="4" name="フッター プレースホルダー 3">
            <a:extLst>
              <a:ext uri="{FF2B5EF4-FFF2-40B4-BE49-F238E27FC236}">
                <a16:creationId xmlns:a16="http://schemas.microsoft.com/office/drawing/2014/main" id="{DA3AFB1A-1CF8-474D-947A-5CDA9800225B}"/>
              </a:ext>
            </a:extLst>
          </p:cNvPr>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73DB8E78-91E5-4FFF-B1AC-6B22ED00B280}"/>
              </a:ext>
            </a:extLst>
          </p:cNvPr>
          <p:cNvSpPr>
            <a:spLocks noGrp="1"/>
          </p:cNvSpPr>
          <p:nvPr>
            <p:ph type="sldNum" sz="quarter" idx="3"/>
          </p:nvPr>
        </p:nvSpPr>
        <p:spPr>
          <a:xfrm>
            <a:off x="3856038" y="9440863"/>
            <a:ext cx="2949575" cy="498475"/>
          </a:xfrm>
          <a:prstGeom prst="rect">
            <a:avLst/>
          </a:prstGeom>
        </p:spPr>
        <p:txBody>
          <a:bodyPr vert="horz" lIns="91440" tIns="45720" rIns="91440" bIns="45720" rtlCol="0" anchor="b"/>
          <a:lstStyle>
            <a:lvl1pPr algn="r">
              <a:defRPr sz="1200"/>
            </a:lvl1pPr>
          </a:lstStyle>
          <a:p>
            <a:fld id="{842FA6BE-E03D-422C-8DEF-25CE055DB854}" type="slidenum">
              <a:rPr kumimoji="1" lang="ja-JP" altLang="en-US" smtClean="0"/>
              <a:t>‹#›</a:t>
            </a:fld>
            <a:endParaRPr kumimoji="1" lang="ja-JP" altLang="en-US"/>
          </a:p>
        </p:txBody>
      </p:sp>
    </p:spTree>
    <p:extLst>
      <p:ext uri="{BB962C8B-B14F-4D97-AF65-F5344CB8AC3E}">
        <p14:creationId xmlns:p14="http://schemas.microsoft.com/office/powerpoint/2010/main" val="377723346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FA5CA084-FE37-49B5-B8C7-FCA1579D17A1}" type="datetimeFigureOut">
              <a:rPr kumimoji="1" lang="ja-JP" altLang="en-US" smtClean="0"/>
              <a:t>2021/9/9</a:t>
            </a:fld>
            <a:endParaRPr kumimoji="1" lang="ja-JP" altLang="en-US"/>
          </a:p>
        </p:txBody>
      </p:sp>
      <p:sp>
        <p:nvSpPr>
          <p:cNvPr id="4" name="スライド イメージ プレースホルダー 3"/>
          <p:cNvSpPr>
            <a:spLocks noGrp="1" noRot="1" noChangeAspect="1"/>
          </p:cNvSpPr>
          <p:nvPr>
            <p:ph type="sldImg" idx="2"/>
          </p:nvPr>
        </p:nvSpPr>
        <p:spPr>
          <a:xfrm>
            <a:off x="981075" y="1243013"/>
            <a:ext cx="48450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CB4B1ED3-4897-46F3-9949-886ECDDD896F}" type="slidenum">
              <a:rPr kumimoji="1" lang="ja-JP" altLang="en-US" smtClean="0"/>
              <a:t>‹#›</a:t>
            </a:fld>
            <a:endParaRPr kumimoji="1" lang="ja-JP" altLang="en-US"/>
          </a:p>
        </p:txBody>
      </p:sp>
    </p:spTree>
    <p:extLst>
      <p:ext uri="{BB962C8B-B14F-4D97-AF65-F5344CB8AC3E}">
        <p14:creationId xmlns:p14="http://schemas.microsoft.com/office/powerpoint/2010/main" val="189414482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grpSp>
        <p:nvGrpSpPr>
          <p:cNvPr id="7" name="Group 6"/>
          <p:cNvGrpSpPr/>
          <p:nvPr/>
        </p:nvGrpSpPr>
        <p:grpSpPr>
          <a:xfrm>
            <a:off x="-9171" y="-8468"/>
            <a:ext cx="9935592"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224812" y="2404534"/>
            <a:ext cx="6312279" cy="1646302"/>
          </a:xfrm>
        </p:spPr>
        <p:txBody>
          <a:bodyPr anchor="b">
            <a:noAutofit/>
          </a:bodyPr>
          <a:lstStyle>
            <a:lvl1pPr algn="r">
              <a:defRPr sz="5400">
                <a:solidFill>
                  <a:schemeClr val="accent1"/>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224812" y="4050835"/>
            <a:ext cx="631227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7D54CBD-1E73-4DB0-A80E-2D631038AE97}" type="datetime1">
              <a:rPr lang="en-US" altLang="ja-JP" smtClean="0"/>
              <a:t>9/9/2021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9002223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660400" y="609600"/>
            <a:ext cx="6876690" cy="3403600"/>
          </a:xfrm>
        </p:spPr>
        <p:txBody>
          <a:bodyPr anchor="ctr">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60400" y="4470400"/>
            <a:ext cx="6876690"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FF852C9-40AE-4562-9FC8-EE63901DDEAC}" type="datetime1">
              <a:rPr lang="en-US" altLang="ja-JP" smtClean="0"/>
              <a:t>9/9/2021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4135488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839459" y="609600"/>
            <a:ext cx="6578197"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1192830" y="3632200"/>
            <a:ext cx="58714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60399" y="4470400"/>
            <a:ext cx="6876691"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DC5CEBF-FCE6-4B49-858C-6DD8D95F634D}" type="datetime1">
              <a:rPr lang="en-US" altLang="ja-JP" smtClean="0"/>
              <a:t>9/9/2021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
        <p:nvSpPr>
          <p:cNvPr id="24" name="TextBox 23"/>
          <p:cNvSpPr txBox="1"/>
          <p:nvPr/>
        </p:nvSpPr>
        <p:spPr>
          <a:xfrm>
            <a:off x="522937" y="790378"/>
            <a:ext cx="49542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7310008" y="2886556"/>
            <a:ext cx="49542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3411315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660399" y="1931988"/>
            <a:ext cx="6876691" cy="2595460"/>
          </a:xfrm>
        </p:spPr>
        <p:txBody>
          <a:bodyPr anchor="b">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60399" y="4527448"/>
            <a:ext cx="6876691"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368C4E5-1B83-437F-B4C1-5F762EF3DC6B}" type="datetime1">
              <a:rPr lang="en-US" altLang="ja-JP" smtClean="0"/>
              <a:t>9/9/2021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0969437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839459" y="609600"/>
            <a:ext cx="6578197"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60397" y="4013200"/>
            <a:ext cx="6876692"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60399" y="4527448"/>
            <a:ext cx="6876691"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2EEE1DB-8C72-430E-8233-1BDAE291053C}" type="datetime1">
              <a:rPr lang="en-US" altLang="ja-JP" smtClean="0"/>
              <a:t>9/9/2021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
        <p:nvSpPr>
          <p:cNvPr id="24" name="TextBox 23"/>
          <p:cNvSpPr txBox="1"/>
          <p:nvPr/>
        </p:nvSpPr>
        <p:spPr>
          <a:xfrm>
            <a:off x="522937" y="790378"/>
            <a:ext cx="49542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7310008" y="2886556"/>
            <a:ext cx="49542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2109152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667169" y="609600"/>
            <a:ext cx="6869920"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60397" y="4013200"/>
            <a:ext cx="6876692"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60399" y="4527448"/>
            <a:ext cx="6876691"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58606FB-F559-4E09-AEDE-E2D82A215524}" type="datetime1">
              <a:rPr lang="en-US" altLang="ja-JP" smtClean="0"/>
              <a:t>9/9/2021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2778200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6A31576-4D32-499C-BA79-261BC51CB9A3}" type="datetime1">
              <a:rPr lang="en-US" altLang="ja-JP" smtClean="0"/>
              <a:t>9/9/2021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a:p>
        </p:txBody>
      </p:sp>
    </p:spTree>
    <p:extLst>
      <p:ext uri="{BB962C8B-B14F-4D97-AF65-F5344CB8AC3E}">
        <p14:creationId xmlns:p14="http://schemas.microsoft.com/office/powerpoint/2010/main" val="6390210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75421" y="609601"/>
            <a:ext cx="1060380" cy="5251451"/>
          </a:xfrm>
        </p:spPr>
        <p:txBody>
          <a:bodyPr vert="eaVert" anchor="ct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60399" y="609601"/>
            <a:ext cx="5627945" cy="5251451"/>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AD84AF1-34C4-45E4-BD76-48422B2028E2}" type="datetime1">
              <a:rPr lang="en-US" altLang="ja-JP" smtClean="0"/>
              <a:t>9/9/2021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32171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DF38C21-6AB4-4178-B9B8-09902E1F3BAD}" type="datetime1">
              <a:rPr lang="en-US" altLang="ja-JP" smtClean="0"/>
              <a:t>9/9/2021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9954A3-9DFD-4C44-94BA-B95130A3BA1C}" type="slidenum">
              <a:rPr lang="en-US" smtClean="0"/>
              <a:t>‹#›</a:t>
            </a:fld>
            <a:endParaRPr lang="en-US"/>
          </a:p>
        </p:txBody>
      </p:sp>
    </p:spTree>
    <p:extLst>
      <p:ext uri="{BB962C8B-B14F-4D97-AF65-F5344CB8AC3E}">
        <p14:creationId xmlns:p14="http://schemas.microsoft.com/office/powerpoint/2010/main" val="2356083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60399" y="2700869"/>
            <a:ext cx="6876691" cy="1826581"/>
          </a:xfrm>
        </p:spPr>
        <p:txBody>
          <a:bodyPr anchor="b"/>
          <a:lstStyle>
            <a:lvl1pPr algn="l">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60399" y="4527448"/>
            <a:ext cx="6876691"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6C01743-F1D4-471E-83FD-4110CB1E1EEA}" type="datetime1">
              <a:rPr lang="en-US" altLang="ja-JP" smtClean="0"/>
              <a:t>9/9/2021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633648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60400" y="609600"/>
            <a:ext cx="6876690" cy="1320800"/>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60401" y="2160589"/>
            <a:ext cx="3345451"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191637" y="2160590"/>
            <a:ext cx="3345453"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D98FFACE-B253-49B6-B727-27FB52378CF7}" type="datetime1">
              <a:rPr lang="en-US" altLang="ja-JP" smtClean="0"/>
              <a:t>9/9/2021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a:p>
        </p:txBody>
      </p:sp>
    </p:spTree>
    <p:extLst>
      <p:ext uri="{BB962C8B-B14F-4D97-AF65-F5344CB8AC3E}">
        <p14:creationId xmlns:p14="http://schemas.microsoft.com/office/powerpoint/2010/main" val="3311406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60400" y="609600"/>
            <a:ext cx="6876689" cy="1320800"/>
          </a:xfrm>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60399" y="2160983"/>
            <a:ext cx="334822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60399" y="2737247"/>
            <a:ext cx="3348228"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188860" y="2160983"/>
            <a:ext cx="334822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188860" y="2737247"/>
            <a:ext cx="3348228"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690CA6D-D8D5-48F5-AB7C-089C3FBAADB6}" type="datetime1">
              <a:rPr lang="en-US" altLang="ja-JP" smtClean="0"/>
              <a:t>9/9/2021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567531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60399" y="609600"/>
            <a:ext cx="6876690" cy="1320800"/>
          </a:xfrm>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4E35C277-81C0-449A-9FE8-5C3FDDBC0D21}" type="datetime1">
              <a:rPr lang="en-US" altLang="ja-JP" smtClean="0"/>
              <a:t>9/9/2021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838309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290BA1-8F42-447A-A980-90C789177F68}" type="datetime1">
              <a:rPr lang="en-US" altLang="ja-JP" smtClean="0"/>
              <a:t>9/9/2021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692582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60399" y="1498604"/>
            <a:ext cx="3022697" cy="1278466"/>
          </a:xfrm>
        </p:spPr>
        <p:txBody>
          <a:bodyPr anchor="b">
            <a:normAutofit/>
          </a:bodyPr>
          <a:lstStyle>
            <a:lvl1pPr>
              <a:defRPr sz="2000"/>
            </a:lvl1pPr>
          </a:lstStyle>
          <a:p>
            <a:r>
              <a:rPr lang="ja-JP" altLang="en-US"/>
              <a:t>マスター タイトルの書式設定</a:t>
            </a:r>
            <a:endParaRPr lang="en-US" dirty="0"/>
          </a:p>
        </p:txBody>
      </p:sp>
      <p:sp>
        <p:nvSpPr>
          <p:cNvPr id="3" name="Content Placeholder 2"/>
          <p:cNvSpPr>
            <a:spLocks noGrp="1"/>
          </p:cNvSpPr>
          <p:nvPr>
            <p:ph idx="1"/>
          </p:nvPr>
        </p:nvSpPr>
        <p:spPr>
          <a:xfrm>
            <a:off x="3868882" y="514926"/>
            <a:ext cx="3668207" cy="552643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60399" y="2777069"/>
            <a:ext cx="3022697"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543CB40-17AF-430A-9DAA-78C79AA052F3}" type="datetime1">
              <a:rPr lang="en-US" altLang="ja-JP" smtClean="0"/>
              <a:t>9/9/2021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a:p>
        </p:txBody>
      </p:sp>
    </p:spTree>
    <p:extLst>
      <p:ext uri="{BB962C8B-B14F-4D97-AF65-F5344CB8AC3E}">
        <p14:creationId xmlns:p14="http://schemas.microsoft.com/office/powerpoint/2010/main" val="30667902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60399" y="4800600"/>
            <a:ext cx="6876690" cy="566738"/>
          </a:xfrm>
        </p:spPr>
        <p:txBody>
          <a:bodyPr anchor="b">
            <a:normAutofit/>
          </a:bodyPr>
          <a:lstStyle>
            <a:lvl1pPr algn="l">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60399" y="609600"/>
            <a:ext cx="6876690"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dirty="0"/>
              <a:t>図を追加</a:t>
            </a:r>
            <a:endParaRPr lang="en-US" dirty="0"/>
          </a:p>
        </p:txBody>
      </p:sp>
      <p:sp>
        <p:nvSpPr>
          <p:cNvPr id="4" name="Text Placeholder 3"/>
          <p:cNvSpPr>
            <a:spLocks noGrp="1"/>
          </p:cNvSpPr>
          <p:nvPr>
            <p:ph type="body" sz="half" idx="2"/>
          </p:nvPr>
        </p:nvSpPr>
        <p:spPr>
          <a:xfrm>
            <a:off x="660399" y="5367338"/>
            <a:ext cx="6876690"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00B33D3-C56C-405B-94C3-1B28AC5347B6}" type="datetime1">
              <a:rPr lang="en-US" altLang="ja-JP" smtClean="0"/>
              <a:t>9/9/2021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853987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7" name="Group 16"/>
          <p:cNvGrpSpPr/>
          <p:nvPr/>
        </p:nvGrpSpPr>
        <p:grpSpPr>
          <a:xfrm>
            <a:off x="-9172" y="-8468"/>
            <a:ext cx="9935593" cy="6874935"/>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60400" y="609600"/>
            <a:ext cx="6876689" cy="1320800"/>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60399" y="2160590"/>
            <a:ext cx="6876690" cy="388077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855696" y="6041364"/>
            <a:ext cx="741143"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F6BE295-9B3E-4679-9DE7-7B93C88DF62D}" type="datetime1">
              <a:rPr lang="en-US" altLang="ja-JP" smtClean="0"/>
              <a:t>9/9/2021</a:t>
            </a:fld>
            <a:endParaRPr lang="en-US"/>
          </a:p>
        </p:txBody>
      </p:sp>
      <p:sp>
        <p:nvSpPr>
          <p:cNvPr id="5" name="Footer Placeholder 4"/>
          <p:cNvSpPr>
            <a:spLocks noGrp="1"/>
          </p:cNvSpPr>
          <p:nvPr>
            <p:ph type="ftr" sz="quarter" idx="3"/>
          </p:nvPr>
        </p:nvSpPr>
        <p:spPr>
          <a:xfrm>
            <a:off x="660399" y="6041364"/>
            <a:ext cx="5008221"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981732" y="6041364"/>
            <a:ext cx="555358"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a:p>
        </p:txBody>
      </p:sp>
    </p:spTree>
    <p:extLst>
      <p:ext uri="{BB962C8B-B14F-4D97-AF65-F5344CB8AC3E}">
        <p14:creationId xmlns:p14="http://schemas.microsoft.com/office/powerpoint/2010/main" val="242690044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Lst>
  <p:hf hdr="0" ftr="0" dt="0"/>
  <p:txStyles>
    <p:title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80B86A7-A1EC-475B-9166-88902B033A3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90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Isosceles Triangle 10">
            <a:extLst>
              <a:ext uri="{FF2B5EF4-FFF2-40B4-BE49-F238E27FC236}">
                <a16:creationId xmlns:a16="http://schemas.microsoft.com/office/drawing/2014/main" id="{C2C29CB1-9F74-4879-A6AF-AEA67B6F1F4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84609"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7E2C7115-5336-410C-AD71-0F0952A2E5A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541404" y="4013200"/>
            <a:ext cx="364596"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タイトル 1">
            <a:extLst>
              <a:ext uri="{FF2B5EF4-FFF2-40B4-BE49-F238E27FC236}">
                <a16:creationId xmlns:a16="http://schemas.microsoft.com/office/drawing/2014/main" id="{66514161-D461-47ED-B67B-B85211C9821C}"/>
              </a:ext>
            </a:extLst>
          </p:cNvPr>
          <p:cNvSpPr txBox="1">
            <a:spLocks/>
          </p:cNvSpPr>
          <p:nvPr/>
        </p:nvSpPr>
        <p:spPr>
          <a:xfrm>
            <a:off x="609600" y="1491177"/>
            <a:ext cx="7665716" cy="2629999"/>
          </a:xfrm>
          <a:prstGeom prst="rect">
            <a:avLst/>
          </a:prstGeom>
        </p:spPr>
        <p:txBody>
          <a:bodyPr vert="horz" lIns="91440" tIns="45720" rIns="91440" bIns="45720" rtlCol="0" anchor="t">
            <a:norm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endParaRPr lang="ja-JP" altLang="en-US" dirty="0">
              <a:latin typeface="BIZ UDPゴシック" panose="020B0400000000000000" pitchFamily="50" charset="-128"/>
              <a:ea typeface="BIZ UDPゴシック" panose="020B0400000000000000" pitchFamily="50" charset="-128"/>
            </a:endParaRPr>
          </a:p>
        </p:txBody>
      </p:sp>
      <p:sp>
        <p:nvSpPr>
          <p:cNvPr id="12" name="テキスト ボックス 11">
            <a:extLst>
              <a:ext uri="{FF2B5EF4-FFF2-40B4-BE49-F238E27FC236}">
                <a16:creationId xmlns:a16="http://schemas.microsoft.com/office/drawing/2014/main" id="{6F1E4E8C-C05F-4C3D-940D-BAB485AB187E}"/>
              </a:ext>
            </a:extLst>
          </p:cNvPr>
          <p:cNvSpPr txBox="1"/>
          <p:nvPr/>
        </p:nvSpPr>
        <p:spPr>
          <a:xfrm>
            <a:off x="7315200" y="520505"/>
            <a:ext cx="1197764" cy="369332"/>
          </a:xfrm>
          <a:prstGeom prst="rect">
            <a:avLst/>
          </a:prstGeom>
          <a:noFill/>
          <a:ln>
            <a:solidFill>
              <a:schemeClr val="tx1"/>
            </a:solidFill>
          </a:ln>
        </p:spPr>
        <p:txBody>
          <a:bodyPr wrap="none" rtlCol="0">
            <a:spAutoFit/>
          </a:bodyPr>
          <a:lstStyle/>
          <a:p>
            <a:r>
              <a:rPr kumimoji="1" lang="ja-JP" altLang="en-US">
                <a:latin typeface="BIZ UDPゴシック" panose="020B0400000000000000" pitchFamily="50" charset="-128"/>
                <a:ea typeface="BIZ UDPゴシック" panose="020B0400000000000000" pitchFamily="50" charset="-128"/>
              </a:rPr>
              <a:t>資料１－３</a:t>
            </a:r>
            <a:endParaRPr kumimoji="1" lang="en-US" altLang="ja-JP" dirty="0">
              <a:latin typeface="BIZ UDPゴシック" panose="020B0400000000000000" pitchFamily="50" charset="-128"/>
              <a:ea typeface="BIZ UDPゴシック" panose="020B0400000000000000" pitchFamily="50" charset="-128"/>
            </a:endParaRPr>
          </a:p>
        </p:txBody>
      </p:sp>
      <p:sp>
        <p:nvSpPr>
          <p:cNvPr id="8" name="タイトル 7">
            <a:extLst>
              <a:ext uri="{FF2B5EF4-FFF2-40B4-BE49-F238E27FC236}">
                <a16:creationId xmlns:a16="http://schemas.microsoft.com/office/drawing/2014/main" id="{03F00E16-5A40-4748-9F1E-7BA895C4D2D4}"/>
              </a:ext>
            </a:extLst>
          </p:cNvPr>
          <p:cNvSpPr>
            <a:spLocks noGrp="1"/>
          </p:cNvSpPr>
          <p:nvPr>
            <p:ph type="title"/>
          </p:nvPr>
        </p:nvSpPr>
        <p:spPr>
          <a:xfrm>
            <a:off x="1013639" y="2680086"/>
            <a:ext cx="7894721" cy="1758056"/>
          </a:xfrm>
        </p:spPr>
        <p:txBody>
          <a:bodyPr>
            <a:normAutofit/>
          </a:bodyPr>
          <a:lstStyle/>
          <a:p>
            <a:pPr algn="ctr"/>
            <a:r>
              <a:rPr lang="ja-JP" altLang="en-US" dirty="0">
                <a:latin typeface="BIZ UDPゴシック" panose="020B0400000000000000" pitchFamily="50" charset="-128"/>
                <a:ea typeface="BIZ UDPゴシック" panose="020B0400000000000000" pitchFamily="50" charset="-128"/>
              </a:rPr>
              <a:t>有害物質排出規制に係る検討について</a:t>
            </a: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対象施設</a:t>
            </a:r>
            <a:r>
              <a:rPr lang="en-US" altLang="ja-JP" dirty="0">
                <a:latin typeface="BIZ UDPゴシック" panose="020B0400000000000000" pitchFamily="50" charset="-128"/>
                <a:ea typeface="BIZ UDPゴシック" panose="020B0400000000000000" pitchFamily="50" charset="-128"/>
              </a:rPr>
              <a:t>】</a:t>
            </a:r>
            <a:endParaRPr lang="ja-JP" altLang="en-US" dirty="0">
              <a:latin typeface="BIZ UDPゴシック" panose="020B0400000000000000" pitchFamily="50" charset="-128"/>
              <a:ea typeface="BIZ UDPゴシック" panose="020B0400000000000000" pitchFamily="50" charset="-128"/>
            </a:endParaRPr>
          </a:p>
        </p:txBody>
      </p:sp>
      <p:sp>
        <p:nvSpPr>
          <p:cNvPr id="4" name="スライド番号プレースホルダー 3">
            <a:extLst>
              <a:ext uri="{FF2B5EF4-FFF2-40B4-BE49-F238E27FC236}">
                <a16:creationId xmlns:a16="http://schemas.microsoft.com/office/drawing/2014/main" id="{310D0A49-9AE0-4604-A674-62AEC14157EB}"/>
              </a:ext>
            </a:extLst>
          </p:cNvPr>
          <p:cNvSpPr>
            <a:spLocks noGrp="1"/>
          </p:cNvSpPr>
          <p:nvPr>
            <p:ph type="sldNum" sz="quarter" idx="12"/>
          </p:nvPr>
        </p:nvSpPr>
        <p:spPr>
          <a:xfrm>
            <a:off x="9350787" y="6477299"/>
            <a:ext cx="555213" cy="365125"/>
          </a:xfrm>
        </p:spPr>
        <p:txBody>
          <a:bodyPr>
            <a:normAutofit/>
          </a:bodyPr>
          <a:lstStyle/>
          <a:p>
            <a:pPr>
              <a:spcAft>
                <a:spcPts val="600"/>
              </a:spcAft>
            </a:pPr>
            <a:fld id="{519954A3-9DFD-4C44-94BA-B95130A3BA1C}" type="slidenum">
              <a:rPr lang="en-US" smtClean="0">
                <a:solidFill>
                  <a:srgbClr val="000000"/>
                </a:solidFill>
                <a:latin typeface="BIZ UDPゴシック" panose="020B0400000000000000" pitchFamily="50" charset="-128"/>
                <a:ea typeface="BIZ UDPゴシック" panose="020B0400000000000000" pitchFamily="50" charset="-128"/>
              </a:rPr>
              <a:pPr>
                <a:spcAft>
                  <a:spcPts val="600"/>
                </a:spcAft>
              </a:pPr>
              <a:t>1</a:t>
            </a:fld>
            <a:endParaRPr lang="en-US" dirty="0">
              <a:solidFill>
                <a:srgbClr val="000000"/>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679041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80B86A7-A1EC-475B-9166-88902B033A3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90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C2C29CB1-9F74-4879-A6AF-AEA67B6F1F4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84609"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表 5">
            <a:extLst>
              <a:ext uri="{FF2B5EF4-FFF2-40B4-BE49-F238E27FC236}">
                <a16:creationId xmlns:a16="http://schemas.microsoft.com/office/drawing/2014/main" id="{B7D2E8D0-8ECE-47DD-A486-FC90673A6B7C}"/>
              </a:ext>
            </a:extLst>
          </p:cNvPr>
          <p:cNvGraphicFramePr>
            <a:graphicFrameLocks noGrp="1"/>
          </p:cNvGraphicFramePr>
          <p:nvPr>
            <p:ph idx="1"/>
            <p:extLst>
              <p:ext uri="{D42A27DB-BD31-4B8C-83A1-F6EECF244321}">
                <p14:modId xmlns:p14="http://schemas.microsoft.com/office/powerpoint/2010/main" val="1632687073"/>
              </p:ext>
            </p:extLst>
          </p:nvPr>
        </p:nvGraphicFramePr>
        <p:xfrm>
          <a:off x="740304" y="1164070"/>
          <a:ext cx="8801100" cy="3210560"/>
        </p:xfrm>
        <a:graphic>
          <a:graphicData uri="http://schemas.openxmlformats.org/drawingml/2006/table">
            <a:tbl>
              <a:tblPr firstRow="1" bandRow="1">
                <a:tableStyleId>{5C22544A-7EE6-4342-B048-85BDC9FD1C3A}</a:tableStyleId>
              </a:tblPr>
              <a:tblGrid>
                <a:gridCol w="1126596">
                  <a:extLst>
                    <a:ext uri="{9D8B030D-6E8A-4147-A177-3AD203B41FA5}">
                      <a16:colId xmlns:a16="http://schemas.microsoft.com/office/drawing/2014/main" val="2244929963"/>
                    </a:ext>
                  </a:extLst>
                </a:gridCol>
                <a:gridCol w="1409700">
                  <a:extLst>
                    <a:ext uri="{9D8B030D-6E8A-4147-A177-3AD203B41FA5}">
                      <a16:colId xmlns:a16="http://schemas.microsoft.com/office/drawing/2014/main" val="2572283792"/>
                    </a:ext>
                  </a:extLst>
                </a:gridCol>
                <a:gridCol w="2463800">
                  <a:extLst>
                    <a:ext uri="{9D8B030D-6E8A-4147-A177-3AD203B41FA5}">
                      <a16:colId xmlns:a16="http://schemas.microsoft.com/office/drawing/2014/main" val="1604836097"/>
                    </a:ext>
                  </a:extLst>
                </a:gridCol>
                <a:gridCol w="3801004">
                  <a:extLst>
                    <a:ext uri="{9D8B030D-6E8A-4147-A177-3AD203B41FA5}">
                      <a16:colId xmlns:a16="http://schemas.microsoft.com/office/drawing/2014/main" val="3155675238"/>
                    </a:ext>
                  </a:extLst>
                </a:gridCol>
              </a:tblGrid>
              <a:tr h="370840">
                <a:tc>
                  <a:txBody>
                    <a:bodyPr/>
                    <a:lstStyle/>
                    <a:p>
                      <a:pPr algn="ctr"/>
                      <a:endParaRPr kumimoji="1" lang="ja-JP" altLang="en-US" sz="1200" dirty="0">
                        <a:latin typeface="BIZ UDPゴシック" panose="020B0400000000000000" pitchFamily="50" charset="-128"/>
                        <a:ea typeface="BIZ UDPゴシック" panose="020B0400000000000000" pitchFamily="50" charset="-128"/>
                      </a:endParaRPr>
                    </a:p>
                  </a:txBody>
                  <a:tcPr anchor="ctr"/>
                </a:tc>
                <a:tc>
                  <a:txBody>
                    <a:bodyPr/>
                    <a:lstStyle/>
                    <a:p>
                      <a:pPr algn="ctr"/>
                      <a:r>
                        <a:rPr kumimoji="1" lang="ja-JP" altLang="en-US" sz="1200" dirty="0">
                          <a:latin typeface="BIZ UDPゴシック" panose="020B0400000000000000" pitchFamily="50" charset="-128"/>
                          <a:ea typeface="BIZ UDPゴシック" panose="020B0400000000000000" pitchFamily="50" charset="-128"/>
                        </a:rPr>
                        <a:t>トルエン含有製品の出荷割合</a:t>
                      </a:r>
                    </a:p>
                  </a:txBody>
                  <a:tcPr anchor="ctr"/>
                </a:tc>
                <a:tc>
                  <a:txBody>
                    <a:bodyPr/>
                    <a:lstStyle/>
                    <a:p>
                      <a:pPr algn="ctr"/>
                      <a:r>
                        <a:rPr kumimoji="1" lang="ja-JP" altLang="en-US" sz="1200" dirty="0">
                          <a:latin typeface="BIZ UDPゴシック" panose="020B0400000000000000" pitchFamily="50" charset="-128"/>
                          <a:ea typeface="BIZ UDPゴシック" panose="020B0400000000000000" pitchFamily="50" charset="-128"/>
                        </a:rPr>
                        <a:t>排出される</a:t>
                      </a:r>
                      <a:r>
                        <a:rPr kumimoji="1" lang="en-US" altLang="ja-JP" sz="1200" dirty="0">
                          <a:latin typeface="BIZ UDPゴシック" panose="020B0400000000000000" pitchFamily="50" charset="-128"/>
                          <a:ea typeface="BIZ UDPゴシック" panose="020B0400000000000000" pitchFamily="50" charset="-128"/>
                        </a:rPr>
                        <a:t>VOC</a:t>
                      </a:r>
                      <a:r>
                        <a:rPr kumimoji="1" lang="ja-JP" altLang="en-US" sz="1200" dirty="0">
                          <a:latin typeface="BIZ UDPゴシック" panose="020B0400000000000000" pitchFamily="50" charset="-128"/>
                          <a:ea typeface="BIZ UDPゴシック" panose="020B0400000000000000" pitchFamily="50" charset="-128"/>
                        </a:rPr>
                        <a:t>ガス中のトルエンの量とその割合</a:t>
                      </a:r>
                    </a:p>
                  </a:txBody>
                  <a:tcPr anchor="ctr"/>
                </a:tc>
                <a:tc>
                  <a:txBody>
                    <a:bodyPr/>
                    <a:lstStyle/>
                    <a:p>
                      <a:pPr algn="ctr"/>
                      <a:r>
                        <a:rPr kumimoji="1" lang="ja-JP" altLang="en-US" sz="1200" dirty="0">
                          <a:latin typeface="BIZ UDPゴシック" panose="020B0400000000000000" pitchFamily="50" charset="-128"/>
                          <a:ea typeface="BIZ UDPゴシック" panose="020B0400000000000000" pitchFamily="50" charset="-128"/>
                        </a:rPr>
                        <a:t>備考</a:t>
                      </a:r>
                    </a:p>
                  </a:txBody>
                  <a:tcPr anchor="ctr"/>
                </a:tc>
                <a:extLst>
                  <a:ext uri="{0D108BD9-81ED-4DB2-BD59-A6C34878D82A}">
                    <a16:rowId xmlns:a16="http://schemas.microsoft.com/office/drawing/2014/main" val="1721740794"/>
                  </a:ext>
                </a:extLst>
              </a:tr>
              <a:tr h="370840">
                <a:tc>
                  <a:txBody>
                    <a:bodyPr/>
                    <a:lstStyle/>
                    <a:p>
                      <a:pPr algn="ctr"/>
                      <a:r>
                        <a:rPr kumimoji="1" lang="ja-JP" altLang="en-US" sz="1200" dirty="0">
                          <a:latin typeface="BIZ UDPゴシック" panose="020B0400000000000000" pitchFamily="50" charset="-128"/>
                          <a:ea typeface="BIZ UDPゴシック" panose="020B0400000000000000" pitchFamily="50" charset="-128"/>
                        </a:rPr>
                        <a:t>塗料</a:t>
                      </a:r>
                    </a:p>
                  </a:txBody>
                  <a:tcPr anchor="ctr"/>
                </a:tc>
                <a:tc>
                  <a:txBody>
                    <a:bodyPr/>
                    <a:lstStyle/>
                    <a:p>
                      <a:pPr algn="ctr"/>
                      <a:r>
                        <a:rPr kumimoji="1" lang="en-US" altLang="ja-JP" sz="1200" dirty="0">
                          <a:latin typeface="BIZ UDPゴシック" panose="020B0400000000000000" pitchFamily="50" charset="-128"/>
                          <a:ea typeface="BIZ UDPゴシック" panose="020B0400000000000000" pitchFamily="50" charset="-128"/>
                        </a:rPr>
                        <a:t>43%</a:t>
                      </a:r>
                      <a:endParaRPr kumimoji="1" lang="ja-JP" altLang="en-US" sz="1200" dirty="0">
                        <a:latin typeface="BIZ UDPゴシック" panose="020B0400000000000000" pitchFamily="50" charset="-128"/>
                        <a:ea typeface="BIZ UDPゴシック" panose="020B0400000000000000" pitchFamily="50" charset="-128"/>
                      </a:endParaRPr>
                    </a:p>
                  </a:txBody>
                  <a:tcPr anchor="ctr"/>
                </a:tc>
                <a:tc>
                  <a:txBody>
                    <a:bodyPr/>
                    <a:lstStyle/>
                    <a:p>
                      <a:pPr algn="ctr"/>
                      <a:r>
                        <a:rPr kumimoji="1" lang="en-US" altLang="ja-JP" sz="1200" dirty="0">
                          <a:latin typeface="BIZ UDPゴシック" panose="020B0400000000000000" pitchFamily="50" charset="-128"/>
                          <a:ea typeface="BIZ UDPゴシック" panose="020B0400000000000000" pitchFamily="50" charset="-128"/>
                        </a:rPr>
                        <a:t>24,597t</a:t>
                      </a:r>
                      <a:r>
                        <a:rPr kumimoji="1" lang="ja-JP" altLang="en-US" sz="1200" dirty="0">
                          <a:latin typeface="BIZ UDPゴシック" panose="020B0400000000000000" pitchFamily="50" charset="-128"/>
                          <a:ea typeface="BIZ UDPゴシック" panose="020B0400000000000000" pitchFamily="50" charset="-128"/>
                        </a:rPr>
                        <a:t>（</a:t>
                      </a:r>
                      <a:r>
                        <a:rPr kumimoji="1" lang="en-US" altLang="ja-JP" sz="1200" dirty="0">
                          <a:latin typeface="BIZ UDPゴシック" panose="020B0400000000000000" pitchFamily="50" charset="-128"/>
                          <a:ea typeface="BIZ UDPゴシック" panose="020B0400000000000000" pitchFamily="50" charset="-128"/>
                        </a:rPr>
                        <a:t>10.7%</a:t>
                      </a:r>
                      <a:r>
                        <a:rPr kumimoji="1" lang="ja-JP" altLang="en-US" sz="1200" dirty="0">
                          <a:latin typeface="BIZ UDPゴシック" panose="020B0400000000000000" pitchFamily="50" charset="-128"/>
                          <a:ea typeface="BIZ UDPゴシック" panose="020B0400000000000000" pitchFamily="50" charset="-128"/>
                        </a:rPr>
                        <a:t>）</a:t>
                      </a:r>
                    </a:p>
                  </a:txBody>
                  <a:tcPr anchor="ctr"/>
                </a:tc>
                <a:tc>
                  <a:txBody>
                    <a:bodyPr/>
                    <a:lstStyle/>
                    <a:p>
                      <a:pPr algn="ctr"/>
                      <a:r>
                        <a:rPr kumimoji="1" lang="ja-JP" altLang="en-US" sz="1200" dirty="0">
                          <a:latin typeface="BIZ UDPゴシック" panose="020B0400000000000000" pitchFamily="50" charset="-128"/>
                          <a:ea typeface="BIZ UDPゴシック" panose="020B0400000000000000" pitchFamily="50" charset="-128"/>
                        </a:rPr>
                        <a:t>ー</a:t>
                      </a:r>
                    </a:p>
                  </a:txBody>
                  <a:tcPr anchor="ctr"/>
                </a:tc>
                <a:extLst>
                  <a:ext uri="{0D108BD9-81ED-4DB2-BD59-A6C34878D82A}">
                    <a16:rowId xmlns:a16="http://schemas.microsoft.com/office/drawing/2014/main" val="1778359410"/>
                  </a:ext>
                </a:extLst>
              </a:tr>
              <a:tr h="370840">
                <a:tc>
                  <a:txBody>
                    <a:bodyPr/>
                    <a:lstStyle/>
                    <a:p>
                      <a:pPr algn="ctr"/>
                      <a:r>
                        <a:rPr kumimoji="1" lang="ja-JP" altLang="en-US" sz="1200" dirty="0">
                          <a:latin typeface="BIZ UDPゴシック" panose="020B0400000000000000" pitchFamily="50" charset="-128"/>
                          <a:ea typeface="BIZ UDPゴシック" panose="020B0400000000000000" pitchFamily="50" charset="-128"/>
                        </a:rPr>
                        <a:t>接着剤</a:t>
                      </a:r>
                    </a:p>
                  </a:txBody>
                  <a:tcPr anchor="ctr"/>
                </a:tc>
                <a:tc>
                  <a:txBody>
                    <a:bodyPr/>
                    <a:lstStyle/>
                    <a:p>
                      <a:pPr algn="ctr"/>
                      <a:r>
                        <a:rPr kumimoji="1" lang="en-US" altLang="ja-JP" sz="1200" dirty="0">
                          <a:latin typeface="BIZ UDPゴシック" panose="020B0400000000000000" pitchFamily="50" charset="-128"/>
                          <a:ea typeface="BIZ UDPゴシック" panose="020B0400000000000000" pitchFamily="50" charset="-128"/>
                        </a:rPr>
                        <a:t>19%</a:t>
                      </a:r>
                      <a:endParaRPr kumimoji="1" lang="ja-JP" altLang="en-US" sz="1200" dirty="0">
                        <a:latin typeface="BIZ UDPゴシック" panose="020B0400000000000000" pitchFamily="50" charset="-128"/>
                        <a:ea typeface="BIZ UDPゴシック" panose="020B0400000000000000" pitchFamily="50" charset="-128"/>
                      </a:endParaRPr>
                    </a:p>
                  </a:txBody>
                  <a:tcPr anchor="ctr"/>
                </a:tc>
                <a:tc>
                  <a:txBody>
                    <a:bodyPr/>
                    <a:lstStyle/>
                    <a:p>
                      <a:pPr algn="ctr"/>
                      <a:r>
                        <a:rPr kumimoji="1" lang="en-US" altLang="ja-JP" sz="1200" dirty="0">
                          <a:latin typeface="BIZ UDPゴシック" panose="020B0400000000000000" pitchFamily="50" charset="-128"/>
                          <a:ea typeface="BIZ UDPゴシック" panose="020B0400000000000000" pitchFamily="50" charset="-128"/>
                        </a:rPr>
                        <a:t>5,673t</a:t>
                      </a:r>
                      <a:r>
                        <a:rPr kumimoji="1" lang="ja-JP" altLang="en-US" sz="1200" dirty="0">
                          <a:latin typeface="BIZ UDPゴシック" panose="020B0400000000000000" pitchFamily="50" charset="-128"/>
                          <a:ea typeface="BIZ UDPゴシック" panose="020B0400000000000000" pitchFamily="50" charset="-128"/>
                        </a:rPr>
                        <a:t>（</a:t>
                      </a:r>
                      <a:r>
                        <a:rPr kumimoji="1" lang="en-US" altLang="ja-JP" sz="1200" dirty="0">
                          <a:latin typeface="BIZ UDPゴシック" panose="020B0400000000000000" pitchFamily="50" charset="-128"/>
                          <a:ea typeface="BIZ UDPゴシック" panose="020B0400000000000000" pitchFamily="50" charset="-128"/>
                        </a:rPr>
                        <a:t>14.5%</a:t>
                      </a:r>
                      <a:r>
                        <a:rPr kumimoji="1" lang="ja-JP" altLang="en-US" sz="1200" dirty="0">
                          <a:latin typeface="BIZ UDPゴシック" panose="020B0400000000000000" pitchFamily="50" charset="-128"/>
                          <a:ea typeface="BIZ UDPゴシック" panose="020B0400000000000000" pitchFamily="50" charset="-128"/>
                        </a:rPr>
                        <a:t>）</a:t>
                      </a:r>
                    </a:p>
                  </a:txBody>
                  <a:tcPr anchor="ctr"/>
                </a:tc>
                <a:tc>
                  <a:txBody>
                    <a:bodyPr/>
                    <a:lstStyle/>
                    <a:p>
                      <a:pPr algn="ctr"/>
                      <a:r>
                        <a:rPr kumimoji="1" lang="ja-JP" altLang="en-US" sz="1200" dirty="0">
                          <a:latin typeface="BIZ UDPゴシック" panose="020B0400000000000000" pitchFamily="50" charset="-128"/>
                          <a:ea typeface="BIZ UDPゴシック" panose="020B0400000000000000" pitchFamily="50" charset="-128"/>
                        </a:rPr>
                        <a:t>ー</a:t>
                      </a:r>
                    </a:p>
                  </a:txBody>
                  <a:tcPr anchor="ctr"/>
                </a:tc>
                <a:extLst>
                  <a:ext uri="{0D108BD9-81ED-4DB2-BD59-A6C34878D82A}">
                    <a16:rowId xmlns:a16="http://schemas.microsoft.com/office/drawing/2014/main" val="144917239"/>
                  </a:ext>
                </a:extLst>
              </a:tr>
              <a:tr h="370840">
                <a:tc>
                  <a:txBody>
                    <a:bodyPr/>
                    <a:lstStyle/>
                    <a:p>
                      <a:pPr algn="ctr"/>
                      <a:r>
                        <a:rPr kumimoji="1" lang="ja-JP" altLang="en-US" sz="1200" dirty="0">
                          <a:latin typeface="BIZ UDPゴシック" panose="020B0400000000000000" pitchFamily="50" charset="-128"/>
                          <a:ea typeface="BIZ UDPゴシック" panose="020B0400000000000000" pitchFamily="50" charset="-128"/>
                        </a:rPr>
                        <a:t>印刷インキ</a:t>
                      </a:r>
                    </a:p>
                  </a:txBody>
                  <a:tcPr anchor="ctr"/>
                </a:tc>
                <a:tc>
                  <a:txBody>
                    <a:bodyPr/>
                    <a:lstStyle/>
                    <a:p>
                      <a:pPr algn="ctr"/>
                      <a:r>
                        <a:rPr kumimoji="1" lang="en-US" altLang="ja-JP" sz="1200" dirty="0">
                          <a:latin typeface="BIZ UDPゴシック" panose="020B0400000000000000" pitchFamily="50" charset="-128"/>
                          <a:ea typeface="BIZ UDPゴシック" panose="020B0400000000000000" pitchFamily="50" charset="-128"/>
                        </a:rPr>
                        <a:t>42%</a:t>
                      </a:r>
                      <a:endParaRPr kumimoji="1" lang="ja-JP" altLang="en-US" sz="1200" dirty="0">
                        <a:latin typeface="BIZ UDPゴシック" panose="020B0400000000000000" pitchFamily="50" charset="-128"/>
                        <a:ea typeface="BIZ UDPゴシック" panose="020B0400000000000000" pitchFamily="50" charset="-128"/>
                      </a:endParaRPr>
                    </a:p>
                  </a:txBody>
                  <a:tcPr anchor="ctr"/>
                </a:tc>
                <a:tc>
                  <a:txBody>
                    <a:bodyPr/>
                    <a:lstStyle/>
                    <a:p>
                      <a:pPr algn="ctr"/>
                      <a:r>
                        <a:rPr kumimoji="1" lang="en-US" altLang="ja-JP" sz="1200" dirty="0">
                          <a:latin typeface="BIZ UDPゴシック" panose="020B0400000000000000" pitchFamily="50" charset="-128"/>
                          <a:ea typeface="BIZ UDPゴシック" panose="020B0400000000000000" pitchFamily="50" charset="-128"/>
                        </a:rPr>
                        <a:t>2,584t</a:t>
                      </a:r>
                      <a:r>
                        <a:rPr kumimoji="1" lang="ja-JP" altLang="en-US" sz="1200" dirty="0">
                          <a:latin typeface="BIZ UDPゴシック" panose="020B0400000000000000" pitchFamily="50" charset="-128"/>
                          <a:ea typeface="BIZ UDPゴシック" panose="020B0400000000000000" pitchFamily="50" charset="-128"/>
                        </a:rPr>
                        <a:t>（</a:t>
                      </a:r>
                      <a:r>
                        <a:rPr kumimoji="1" lang="en-US" altLang="ja-JP" sz="1200" dirty="0">
                          <a:latin typeface="BIZ UDPゴシック" panose="020B0400000000000000" pitchFamily="50" charset="-128"/>
                          <a:ea typeface="BIZ UDPゴシック" panose="020B0400000000000000" pitchFamily="50" charset="-128"/>
                        </a:rPr>
                        <a:t>7.5%</a:t>
                      </a:r>
                      <a:r>
                        <a:rPr kumimoji="1" lang="ja-JP" altLang="en-US" sz="1200" dirty="0">
                          <a:latin typeface="BIZ UDPゴシック" panose="020B0400000000000000" pitchFamily="50" charset="-128"/>
                          <a:ea typeface="BIZ UDPゴシック" panose="020B0400000000000000" pitchFamily="50" charset="-128"/>
                        </a:rPr>
                        <a:t>）</a:t>
                      </a:r>
                      <a:endParaRPr kumimoji="1" lang="en-US" altLang="ja-JP" sz="1200" dirty="0">
                        <a:latin typeface="BIZ UDPゴシック" panose="020B0400000000000000" pitchFamily="50" charset="-128"/>
                        <a:ea typeface="BIZ UDPゴシック" panose="020B0400000000000000" pitchFamily="50" charset="-128"/>
                      </a:endParaRPr>
                    </a:p>
                    <a:p>
                      <a:pPr algn="ctr"/>
                      <a:r>
                        <a:rPr kumimoji="1" lang="ja-JP" altLang="en-US" sz="1200" dirty="0">
                          <a:latin typeface="BIZ UDPゴシック" panose="020B0400000000000000" pitchFamily="50" charset="-128"/>
                          <a:ea typeface="BIZ UDPゴシック" panose="020B0400000000000000" pitchFamily="50" charset="-128"/>
                        </a:rPr>
                        <a:t>（グラビア印刷用インキ中では</a:t>
                      </a:r>
                      <a:r>
                        <a:rPr kumimoji="1" lang="en-US" altLang="ja-JP" sz="1200" dirty="0">
                          <a:latin typeface="BIZ UDPゴシック" panose="020B0400000000000000" pitchFamily="50" charset="-128"/>
                          <a:ea typeface="BIZ UDPゴシック" panose="020B0400000000000000" pitchFamily="50" charset="-128"/>
                        </a:rPr>
                        <a:t>17.6%</a:t>
                      </a:r>
                      <a:r>
                        <a:rPr kumimoji="1" lang="ja-JP" altLang="en-US" sz="1200" dirty="0">
                          <a:latin typeface="BIZ UDPゴシック" panose="020B0400000000000000" pitchFamily="50" charset="-128"/>
                          <a:ea typeface="BIZ UDPゴシック" panose="020B0400000000000000" pitchFamily="50" charset="-128"/>
                        </a:rPr>
                        <a:t>）</a:t>
                      </a:r>
                    </a:p>
                  </a:txBody>
                  <a:tcPr anchor="ctr"/>
                </a:tc>
                <a:tc>
                  <a:txBody>
                    <a:bodyPr/>
                    <a:lstStyle/>
                    <a:p>
                      <a:pPr algn="l"/>
                      <a:r>
                        <a:rPr kumimoji="1" lang="ja-JP" altLang="en-US" sz="1200" dirty="0">
                          <a:latin typeface="BIZ UDPゴシック" panose="020B0400000000000000" pitchFamily="50" charset="-128"/>
                          <a:ea typeface="BIZ UDPゴシック" panose="020B0400000000000000" pitchFamily="50" charset="-128"/>
                        </a:rPr>
                        <a:t>・トルエンが含有している印刷インキは</a:t>
                      </a:r>
                      <a:r>
                        <a:rPr kumimoji="1" lang="ja-JP" altLang="en-US" sz="1200" u="sng" dirty="0">
                          <a:latin typeface="BIZ UDPゴシック" panose="020B0400000000000000" pitchFamily="50" charset="-128"/>
                          <a:ea typeface="BIZ UDPゴシック" panose="020B0400000000000000" pitchFamily="50" charset="-128"/>
                        </a:rPr>
                        <a:t>グラビア印刷用インキのみ</a:t>
                      </a:r>
                      <a:r>
                        <a:rPr kumimoji="1" lang="ja-JP" altLang="en-US" sz="1200" dirty="0">
                          <a:latin typeface="BIZ UDPゴシック" panose="020B0400000000000000" pitchFamily="50" charset="-128"/>
                          <a:ea typeface="BIZ UDPゴシック" panose="020B0400000000000000" pitchFamily="50" charset="-128"/>
                        </a:rPr>
                        <a:t>。</a:t>
                      </a:r>
                      <a:endParaRPr kumimoji="1" lang="en-US" altLang="ja-JP" sz="1200" dirty="0">
                        <a:latin typeface="BIZ UDPゴシック" panose="020B0400000000000000" pitchFamily="50" charset="-128"/>
                        <a:ea typeface="BIZ UDPゴシック" panose="020B0400000000000000" pitchFamily="50" charset="-128"/>
                      </a:endParaRPr>
                    </a:p>
                    <a:p>
                      <a:pPr algn="l"/>
                      <a:r>
                        <a:rPr kumimoji="1" lang="ja-JP" altLang="en-US" sz="1200" dirty="0">
                          <a:latin typeface="BIZ UDPゴシック" panose="020B0400000000000000" pitchFamily="50" charset="-128"/>
                          <a:ea typeface="BIZ UDPゴシック" panose="020B0400000000000000" pitchFamily="50" charset="-128"/>
                        </a:rPr>
                        <a:t>・府内の</a:t>
                      </a:r>
                      <a:r>
                        <a:rPr kumimoji="1" lang="ja-JP" altLang="en-US" sz="1200" u="sng" dirty="0">
                          <a:latin typeface="BIZ UDPゴシック" panose="020B0400000000000000" pitchFamily="50" charset="-128"/>
                          <a:ea typeface="BIZ UDPゴシック" panose="020B0400000000000000" pitchFamily="50" charset="-128"/>
                        </a:rPr>
                        <a:t>グラビア印刷事業所数（従業員数４人以上）は令和元年度で</a:t>
                      </a:r>
                      <a:r>
                        <a:rPr kumimoji="1" lang="en-US" altLang="ja-JP" sz="1200" u="sng" dirty="0">
                          <a:latin typeface="BIZ UDPゴシック" panose="020B0400000000000000" pitchFamily="50" charset="-128"/>
                          <a:ea typeface="BIZ UDPゴシック" panose="020B0400000000000000" pitchFamily="50" charset="-128"/>
                        </a:rPr>
                        <a:t>22</a:t>
                      </a:r>
                      <a:r>
                        <a:rPr kumimoji="1" lang="ja-JP" altLang="en-US" sz="1200" dirty="0">
                          <a:latin typeface="BIZ UDPゴシック" panose="020B0400000000000000" pitchFamily="50" charset="-128"/>
                          <a:ea typeface="BIZ UDPゴシック" panose="020B0400000000000000" pitchFamily="50" charset="-128"/>
                        </a:rPr>
                        <a:t>。</a:t>
                      </a:r>
                      <a:endParaRPr kumimoji="1" lang="en-US" altLang="ja-JP" sz="1200" dirty="0">
                        <a:latin typeface="BIZ UDPゴシック" panose="020B0400000000000000" pitchFamily="50" charset="-128"/>
                        <a:ea typeface="BIZ UDPゴシック" panose="020B0400000000000000" pitchFamily="50" charset="-128"/>
                      </a:endParaRPr>
                    </a:p>
                    <a:p>
                      <a:pPr algn="l"/>
                      <a:r>
                        <a:rPr kumimoji="1" lang="ja-JP" altLang="en-US" sz="1200" dirty="0">
                          <a:latin typeface="BIZ UDPゴシック" panose="020B0400000000000000" pitchFamily="50" charset="-128"/>
                          <a:ea typeface="BIZ UDPゴシック" panose="020B0400000000000000" pitchFamily="50" charset="-128"/>
                        </a:rPr>
                        <a:t>・</a:t>
                      </a:r>
                      <a:r>
                        <a:rPr kumimoji="1" lang="en-US" altLang="ja-JP" sz="1200" dirty="0">
                          <a:latin typeface="BIZ UDPゴシック" panose="020B0400000000000000" pitchFamily="50" charset="-128"/>
                          <a:ea typeface="BIZ UDPゴシック" panose="020B0400000000000000" pitchFamily="50" charset="-128"/>
                        </a:rPr>
                        <a:t>PRTR</a:t>
                      </a:r>
                      <a:r>
                        <a:rPr kumimoji="1" lang="ja-JP" altLang="en-US" sz="1200" dirty="0">
                          <a:latin typeface="BIZ UDPゴシック" panose="020B0400000000000000" pitchFamily="50" charset="-128"/>
                          <a:ea typeface="BIZ UDPゴシック" panose="020B0400000000000000" pitchFamily="50" charset="-128"/>
                        </a:rPr>
                        <a:t>法に基づく</a:t>
                      </a:r>
                      <a:r>
                        <a:rPr kumimoji="1" lang="en-US" altLang="ja-JP" sz="1200" dirty="0">
                          <a:latin typeface="BIZ UDPゴシック" panose="020B0400000000000000" pitchFamily="50" charset="-128"/>
                          <a:ea typeface="BIZ UDPゴシック" panose="020B0400000000000000" pitchFamily="50" charset="-128"/>
                        </a:rPr>
                        <a:t>2019</a:t>
                      </a:r>
                      <a:r>
                        <a:rPr kumimoji="1" lang="ja-JP" altLang="en-US" sz="1200" dirty="0">
                          <a:latin typeface="BIZ UDPゴシック" panose="020B0400000000000000" pitchFamily="50" charset="-128"/>
                          <a:ea typeface="BIZ UDPゴシック" panose="020B0400000000000000" pitchFamily="50" charset="-128"/>
                        </a:rPr>
                        <a:t>年度届出で、トルエンの大気排出量が最も多いのが出版・印刷・同関連産業の</a:t>
                      </a:r>
                      <a:r>
                        <a:rPr kumimoji="1" lang="en-US" altLang="ja-JP" sz="1200" dirty="0">
                          <a:latin typeface="BIZ UDPゴシック" panose="020B0400000000000000" pitchFamily="50" charset="-128"/>
                          <a:ea typeface="BIZ UDPゴシック" panose="020B0400000000000000" pitchFamily="50" charset="-128"/>
                        </a:rPr>
                        <a:t>296t</a:t>
                      </a:r>
                      <a:r>
                        <a:rPr kumimoji="1" lang="ja-JP" altLang="en-US" sz="1200" dirty="0">
                          <a:latin typeface="BIZ UDPゴシック" panose="020B0400000000000000" pitchFamily="50" charset="-128"/>
                          <a:ea typeface="BIZ UDPゴシック" panose="020B0400000000000000" pitchFamily="50" charset="-128"/>
                        </a:rPr>
                        <a:t>（全体の</a:t>
                      </a:r>
                      <a:r>
                        <a:rPr kumimoji="1" lang="en-US" altLang="ja-JP" sz="1200" dirty="0">
                          <a:latin typeface="BIZ UDPゴシック" panose="020B0400000000000000" pitchFamily="50" charset="-128"/>
                          <a:ea typeface="BIZ UDPゴシック" panose="020B0400000000000000" pitchFamily="50" charset="-128"/>
                        </a:rPr>
                        <a:t>25.2</a:t>
                      </a:r>
                      <a:r>
                        <a:rPr kumimoji="1" lang="ja-JP" altLang="en-US" sz="1200" dirty="0">
                          <a:latin typeface="BIZ UDPゴシック" panose="020B0400000000000000" pitchFamily="50" charset="-128"/>
                          <a:ea typeface="BIZ UDPゴシック" panose="020B0400000000000000" pitchFamily="50" charset="-128"/>
                        </a:rPr>
                        <a:t>％）。なお、届出数は</a:t>
                      </a:r>
                      <a:r>
                        <a:rPr kumimoji="1" lang="en-US" altLang="ja-JP" sz="1200" dirty="0">
                          <a:latin typeface="BIZ UDPゴシック" panose="020B0400000000000000" pitchFamily="50" charset="-128"/>
                          <a:ea typeface="BIZ UDPゴシック" panose="020B0400000000000000" pitchFamily="50" charset="-128"/>
                        </a:rPr>
                        <a:t>27</a:t>
                      </a:r>
                      <a:r>
                        <a:rPr kumimoji="1" lang="ja-JP" altLang="en-US" sz="1200" dirty="0">
                          <a:latin typeface="BIZ UDPゴシック" panose="020B0400000000000000" pitchFamily="50" charset="-128"/>
                          <a:ea typeface="BIZ UDPゴシック" panose="020B0400000000000000" pitchFamily="50" charset="-128"/>
                        </a:rPr>
                        <a:t>（全体の</a:t>
                      </a:r>
                      <a:r>
                        <a:rPr kumimoji="1" lang="en-US" altLang="ja-JP" sz="1200" dirty="0">
                          <a:latin typeface="BIZ UDPゴシック" panose="020B0400000000000000" pitchFamily="50" charset="-128"/>
                          <a:ea typeface="BIZ UDPゴシック" panose="020B0400000000000000" pitchFamily="50" charset="-128"/>
                        </a:rPr>
                        <a:t>3.5%</a:t>
                      </a:r>
                      <a:r>
                        <a:rPr kumimoji="1" lang="ja-JP" altLang="en-US" sz="1200" dirty="0">
                          <a:latin typeface="BIZ UDPゴシック" panose="020B0400000000000000" pitchFamily="50" charset="-128"/>
                          <a:ea typeface="BIZ UDPゴシック" panose="020B0400000000000000" pitchFamily="50" charset="-128"/>
                        </a:rPr>
                        <a:t>）。</a:t>
                      </a:r>
                    </a:p>
                  </a:txBody>
                  <a:tcPr anchor="ctr"/>
                </a:tc>
                <a:extLst>
                  <a:ext uri="{0D108BD9-81ED-4DB2-BD59-A6C34878D82A}">
                    <a16:rowId xmlns:a16="http://schemas.microsoft.com/office/drawing/2014/main" val="1249445992"/>
                  </a:ext>
                </a:extLst>
              </a:tr>
              <a:tr h="370840">
                <a:tc>
                  <a:txBody>
                    <a:bodyPr/>
                    <a:lstStyle/>
                    <a:p>
                      <a:pPr algn="ctr"/>
                      <a:r>
                        <a:rPr kumimoji="1" lang="ja-JP" altLang="en-US" sz="1200" dirty="0">
                          <a:latin typeface="BIZ UDPゴシック" panose="020B0400000000000000" pitchFamily="50" charset="-128"/>
                          <a:ea typeface="BIZ UDPゴシック" panose="020B0400000000000000" pitchFamily="50" charset="-128"/>
                        </a:rPr>
                        <a:t>ガソリン</a:t>
                      </a:r>
                    </a:p>
                  </a:txBody>
                  <a:tcPr anchor="ctr"/>
                </a:tc>
                <a:tc>
                  <a:txBody>
                    <a:bodyPr/>
                    <a:lstStyle/>
                    <a:p>
                      <a:pPr algn="ctr"/>
                      <a:r>
                        <a:rPr kumimoji="1" lang="en-US" altLang="ja-JP" sz="1200" dirty="0">
                          <a:latin typeface="BIZ UDPゴシック" panose="020B0400000000000000" pitchFamily="50" charset="-128"/>
                          <a:ea typeface="BIZ UDPゴシック" panose="020B0400000000000000" pitchFamily="50" charset="-128"/>
                        </a:rPr>
                        <a:t>100%</a:t>
                      </a:r>
                      <a:endParaRPr kumimoji="1" lang="ja-JP" altLang="en-US" sz="1200" dirty="0">
                        <a:latin typeface="BIZ UDPゴシック" panose="020B0400000000000000" pitchFamily="50" charset="-128"/>
                        <a:ea typeface="BIZ UDPゴシック" panose="020B0400000000000000" pitchFamily="50" charset="-128"/>
                      </a:endParaRPr>
                    </a:p>
                  </a:txBody>
                  <a:tcPr anchor="ctr"/>
                </a:tc>
                <a:tc>
                  <a:txBody>
                    <a:bodyPr/>
                    <a:lstStyle/>
                    <a:p>
                      <a:pPr algn="ctr"/>
                      <a:r>
                        <a:rPr kumimoji="1" lang="en-US" altLang="ja-JP" sz="1200" dirty="0">
                          <a:latin typeface="BIZ UDPゴシック" panose="020B0400000000000000" pitchFamily="50" charset="-128"/>
                          <a:ea typeface="BIZ UDPゴシック" panose="020B0400000000000000" pitchFamily="50" charset="-128"/>
                        </a:rPr>
                        <a:t>1,545t</a:t>
                      </a:r>
                      <a:r>
                        <a:rPr kumimoji="1" lang="ja-JP" altLang="en-US" sz="1200" dirty="0">
                          <a:latin typeface="BIZ UDPゴシック" panose="020B0400000000000000" pitchFamily="50" charset="-128"/>
                          <a:ea typeface="BIZ UDPゴシック" panose="020B0400000000000000" pitchFamily="50" charset="-128"/>
                        </a:rPr>
                        <a:t>（</a:t>
                      </a:r>
                      <a:r>
                        <a:rPr kumimoji="1" lang="en-US" altLang="ja-JP" sz="1200" dirty="0">
                          <a:latin typeface="BIZ UDPゴシック" panose="020B0400000000000000" pitchFamily="50" charset="-128"/>
                          <a:ea typeface="BIZ UDPゴシック" panose="020B0400000000000000" pitchFamily="50" charset="-128"/>
                        </a:rPr>
                        <a:t>1.21</a:t>
                      </a:r>
                      <a:r>
                        <a:rPr kumimoji="1" lang="ja-JP" altLang="en-US" sz="1200" dirty="0">
                          <a:latin typeface="BIZ UDPゴシック" panose="020B0400000000000000" pitchFamily="50" charset="-128"/>
                          <a:ea typeface="BIZ UDPゴシック" panose="020B0400000000000000" pitchFamily="50" charset="-128"/>
                        </a:rPr>
                        <a:t>％）</a:t>
                      </a:r>
                    </a:p>
                  </a:txBody>
                  <a:tcPr anchor="ctr"/>
                </a:tc>
                <a:tc>
                  <a:txBody>
                    <a:bodyPr/>
                    <a:lstStyle/>
                    <a:p>
                      <a:pPr algn="l"/>
                      <a:r>
                        <a:rPr kumimoji="1" lang="ja-JP" altLang="en-US" sz="1200" dirty="0">
                          <a:latin typeface="BIZ UDPゴシック" panose="020B0400000000000000" pitchFamily="50" charset="-128"/>
                          <a:ea typeface="BIZ UDPゴシック" panose="020B0400000000000000" pitchFamily="50" charset="-128"/>
                        </a:rPr>
                        <a:t>・</a:t>
                      </a:r>
                      <a:r>
                        <a:rPr kumimoji="1" lang="en-US" altLang="ja-JP" sz="1200" dirty="0">
                          <a:latin typeface="BIZ UDPゴシック" panose="020B0400000000000000" pitchFamily="50" charset="-128"/>
                          <a:ea typeface="BIZ UDPゴシック" panose="020B0400000000000000" pitchFamily="50" charset="-128"/>
                        </a:rPr>
                        <a:t>PRTR</a:t>
                      </a:r>
                      <a:r>
                        <a:rPr kumimoji="1" lang="ja-JP" altLang="en-US" sz="1200" dirty="0">
                          <a:latin typeface="BIZ UDPゴシック" panose="020B0400000000000000" pitchFamily="50" charset="-128"/>
                          <a:ea typeface="BIZ UDPゴシック" panose="020B0400000000000000" pitchFamily="50" charset="-128"/>
                        </a:rPr>
                        <a:t>法に基づく</a:t>
                      </a:r>
                      <a:r>
                        <a:rPr kumimoji="1" lang="en-US" altLang="ja-JP" sz="1200" dirty="0">
                          <a:latin typeface="BIZ UDPゴシック" panose="020B0400000000000000" pitchFamily="50" charset="-128"/>
                          <a:ea typeface="BIZ UDPゴシック" panose="020B0400000000000000" pitchFamily="50" charset="-128"/>
                        </a:rPr>
                        <a:t>2019</a:t>
                      </a:r>
                      <a:r>
                        <a:rPr kumimoji="1" lang="ja-JP" altLang="en-US" sz="1200" dirty="0">
                          <a:latin typeface="BIZ UDPゴシック" panose="020B0400000000000000" pitchFamily="50" charset="-128"/>
                          <a:ea typeface="BIZ UDPゴシック" panose="020B0400000000000000" pitchFamily="50" charset="-128"/>
                        </a:rPr>
                        <a:t>年度届出で、</a:t>
                      </a:r>
                      <a:r>
                        <a:rPr kumimoji="1" lang="ja-JP" altLang="en-US" sz="1200" u="sng" dirty="0">
                          <a:latin typeface="BIZ UDPゴシック" panose="020B0400000000000000" pitchFamily="50" charset="-128"/>
                          <a:ea typeface="BIZ UDPゴシック" panose="020B0400000000000000" pitchFamily="50" charset="-128"/>
                        </a:rPr>
                        <a:t>トルエンの届出数が最も多いのは燃料小売業の</a:t>
                      </a:r>
                      <a:r>
                        <a:rPr kumimoji="1" lang="en-US" altLang="ja-JP" sz="1200" u="sng" dirty="0">
                          <a:latin typeface="BIZ UDPゴシック" panose="020B0400000000000000" pitchFamily="50" charset="-128"/>
                          <a:ea typeface="BIZ UDPゴシック" panose="020B0400000000000000" pitchFamily="50" charset="-128"/>
                        </a:rPr>
                        <a:t>513</a:t>
                      </a:r>
                      <a:r>
                        <a:rPr kumimoji="1" lang="ja-JP" altLang="en-US" sz="1200" u="sng" dirty="0">
                          <a:latin typeface="BIZ UDPゴシック" panose="020B0400000000000000" pitchFamily="50" charset="-128"/>
                          <a:ea typeface="BIZ UDPゴシック" panose="020B0400000000000000" pitchFamily="50" charset="-128"/>
                        </a:rPr>
                        <a:t>（全体の</a:t>
                      </a:r>
                      <a:r>
                        <a:rPr kumimoji="1" lang="en-US" altLang="ja-JP" sz="1200" u="sng" dirty="0">
                          <a:latin typeface="BIZ UDPゴシック" panose="020B0400000000000000" pitchFamily="50" charset="-128"/>
                          <a:ea typeface="BIZ UDPゴシック" panose="020B0400000000000000" pitchFamily="50" charset="-128"/>
                        </a:rPr>
                        <a:t>66.4</a:t>
                      </a:r>
                      <a:r>
                        <a:rPr kumimoji="1" lang="ja-JP" altLang="en-US" sz="1200" u="sng"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。なお、</a:t>
                      </a:r>
                      <a:r>
                        <a:rPr kumimoji="1" lang="ja-JP" altLang="en-US" sz="1200" u="sng" dirty="0">
                          <a:latin typeface="BIZ UDPゴシック" panose="020B0400000000000000" pitchFamily="50" charset="-128"/>
                          <a:ea typeface="BIZ UDPゴシック" panose="020B0400000000000000" pitchFamily="50" charset="-128"/>
                        </a:rPr>
                        <a:t>大気排出量は</a:t>
                      </a:r>
                      <a:r>
                        <a:rPr kumimoji="1" lang="en-US" altLang="ja-JP" sz="1200" u="sng" dirty="0">
                          <a:latin typeface="BIZ UDPゴシック" panose="020B0400000000000000" pitchFamily="50" charset="-128"/>
                          <a:ea typeface="BIZ UDPゴシック" panose="020B0400000000000000" pitchFamily="50" charset="-128"/>
                        </a:rPr>
                        <a:t>30t</a:t>
                      </a:r>
                      <a:r>
                        <a:rPr kumimoji="1" lang="ja-JP" altLang="en-US" sz="1200" u="sng" dirty="0">
                          <a:latin typeface="BIZ UDPゴシック" panose="020B0400000000000000" pitchFamily="50" charset="-128"/>
                          <a:ea typeface="BIZ UDPゴシック" panose="020B0400000000000000" pitchFamily="50" charset="-128"/>
                        </a:rPr>
                        <a:t>（全体の</a:t>
                      </a:r>
                      <a:r>
                        <a:rPr kumimoji="1" lang="en-US" altLang="ja-JP" sz="1200" u="sng" dirty="0">
                          <a:latin typeface="BIZ UDPゴシック" panose="020B0400000000000000" pitchFamily="50" charset="-128"/>
                          <a:ea typeface="BIZ UDPゴシック" panose="020B0400000000000000" pitchFamily="50" charset="-128"/>
                        </a:rPr>
                        <a:t>2.5%</a:t>
                      </a:r>
                      <a:r>
                        <a:rPr kumimoji="1" lang="ja-JP" altLang="en-US" sz="1200" u="sng"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a:t>
                      </a:r>
                    </a:p>
                  </a:txBody>
                  <a:tcPr anchor="ctr"/>
                </a:tc>
                <a:extLst>
                  <a:ext uri="{0D108BD9-81ED-4DB2-BD59-A6C34878D82A}">
                    <a16:rowId xmlns:a16="http://schemas.microsoft.com/office/drawing/2014/main" val="1504015077"/>
                  </a:ext>
                </a:extLst>
              </a:tr>
            </a:tbl>
          </a:graphicData>
        </a:graphic>
      </p:graphicFrame>
      <p:sp>
        <p:nvSpPr>
          <p:cNvPr id="13" name="Isosceles Triangle 12">
            <a:extLst>
              <a:ext uri="{FF2B5EF4-FFF2-40B4-BE49-F238E27FC236}">
                <a16:creationId xmlns:a16="http://schemas.microsoft.com/office/drawing/2014/main" id="{7E2C7115-5336-410C-AD71-0F0952A2E5A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541404" y="4013200"/>
            <a:ext cx="364596"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タイトル 1">
            <a:extLst>
              <a:ext uri="{FF2B5EF4-FFF2-40B4-BE49-F238E27FC236}">
                <a16:creationId xmlns:a16="http://schemas.microsoft.com/office/drawing/2014/main" id="{C9488F0E-3291-49E8-AC3B-788828806FBE}"/>
              </a:ext>
            </a:extLst>
          </p:cNvPr>
          <p:cNvSpPr txBox="1">
            <a:spLocks/>
          </p:cNvSpPr>
          <p:nvPr/>
        </p:nvSpPr>
        <p:spPr>
          <a:xfrm>
            <a:off x="999639" y="416962"/>
            <a:ext cx="8326200" cy="814466"/>
          </a:xfrm>
          <a:prstGeom prst="rect">
            <a:avLst/>
          </a:prstGeom>
        </p:spPr>
        <p:txBody>
          <a:bodyPr vert="horz" lIns="91440" tIns="45720" rIns="91440" bIns="45720" rtlCol="0" anchor="t">
            <a:norm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2800" dirty="0">
                <a:latin typeface="BIZ UDPゴシック" panose="020B0400000000000000" pitchFamily="50" charset="-128"/>
                <a:ea typeface="BIZ UDPゴシック" panose="020B0400000000000000" pitchFamily="50" charset="-128"/>
              </a:rPr>
              <a:t>検討にあたっての情報整理②　トルエンについて</a:t>
            </a:r>
          </a:p>
        </p:txBody>
      </p:sp>
      <p:sp>
        <p:nvSpPr>
          <p:cNvPr id="12" name="コンテンツ プレースホルダー 2">
            <a:extLst>
              <a:ext uri="{FF2B5EF4-FFF2-40B4-BE49-F238E27FC236}">
                <a16:creationId xmlns:a16="http://schemas.microsoft.com/office/drawing/2014/main" id="{B2C023A4-2E84-4926-AEDF-842C8275C00B}"/>
              </a:ext>
            </a:extLst>
          </p:cNvPr>
          <p:cNvSpPr txBox="1">
            <a:spLocks/>
          </p:cNvSpPr>
          <p:nvPr/>
        </p:nvSpPr>
        <p:spPr>
          <a:xfrm>
            <a:off x="685843" y="5257463"/>
            <a:ext cx="8911493" cy="1502835"/>
          </a:xfrm>
          <a:prstGeom prst="rect">
            <a:avLst/>
          </a:prstGeom>
          <a:ln>
            <a:solidFill>
              <a:schemeClr val="tx1"/>
            </a:solidFill>
          </a:ln>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spcBef>
                <a:spcPts val="600"/>
              </a:spcBef>
              <a:buNone/>
            </a:pPr>
            <a:r>
              <a:rPr lang="ja-JP" altLang="en-US" sz="1400" dirty="0">
                <a:latin typeface="BIZ UDPゴシック" panose="020B0400000000000000" pitchFamily="50" charset="-128"/>
                <a:ea typeface="BIZ UDPゴシック" panose="020B0400000000000000" pitchFamily="50" charset="-128"/>
              </a:rPr>
              <a:t>〇塗料・接着剤はトルエン排出量は比較的多く、</a:t>
            </a:r>
            <a:r>
              <a:rPr lang="ja-JP" altLang="en-US" sz="1400" u="sng" dirty="0">
                <a:latin typeface="BIZ UDPゴシック" panose="020B0400000000000000" pitchFamily="50" charset="-128"/>
                <a:ea typeface="BIZ UDPゴシック" panose="020B0400000000000000" pitchFamily="50" charset="-128"/>
              </a:rPr>
              <a:t>製造業を中心に多くの事業所でトルエン含有製品の取り扱いがある</a:t>
            </a:r>
            <a:r>
              <a:rPr lang="ja-JP" altLang="en-US" sz="1400" dirty="0">
                <a:latin typeface="BIZ UDPゴシック" panose="020B0400000000000000" pitchFamily="50" charset="-128"/>
                <a:ea typeface="BIZ UDPゴシック" panose="020B0400000000000000" pitchFamily="50" charset="-128"/>
              </a:rPr>
              <a:t>と考えられる。</a:t>
            </a:r>
            <a:endParaRPr lang="en-US" altLang="ja-JP" sz="1400" dirty="0">
              <a:latin typeface="BIZ UDPゴシック" panose="020B0400000000000000" pitchFamily="50" charset="-128"/>
              <a:ea typeface="BIZ UDPゴシック" panose="020B0400000000000000" pitchFamily="50" charset="-128"/>
            </a:endParaRPr>
          </a:p>
          <a:p>
            <a:pPr marL="0" indent="0">
              <a:spcBef>
                <a:spcPts val="600"/>
              </a:spcBef>
              <a:buNone/>
            </a:pPr>
            <a:r>
              <a:rPr lang="ja-JP" altLang="en-US" sz="1400" dirty="0">
                <a:latin typeface="BIZ UDPゴシック" panose="020B0400000000000000" pitchFamily="50" charset="-128"/>
                <a:ea typeface="BIZ UDPゴシック" panose="020B0400000000000000" pitchFamily="50" charset="-128"/>
              </a:rPr>
              <a:t>〇印刷インキはトルエン排出量は塗料・接着剤よりは少ないがガソリンよりも多く、一方で</a:t>
            </a:r>
            <a:r>
              <a:rPr lang="ja-JP" altLang="en-US" sz="1400" u="sng" dirty="0">
                <a:latin typeface="BIZ UDPゴシック" panose="020B0400000000000000" pitchFamily="50" charset="-128"/>
                <a:ea typeface="BIZ UDPゴシック" panose="020B0400000000000000" pitchFamily="50" charset="-128"/>
              </a:rPr>
              <a:t>取扱い事業所数は限定されている</a:t>
            </a:r>
            <a:r>
              <a:rPr lang="ja-JP" altLang="en-US" sz="1400" dirty="0">
                <a:latin typeface="BIZ UDPゴシック" panose="020B0400000000000000" pitchFamily="50" charset="-128"/>
                <a:ea typeface="BIZ UDPゴシック" panose="020B0400000000000000" pitchFamily="50" charset="-128"/>
              </a:rPr>
              <a:t>。</a:t>
            </a:r>
            <a:endParaRPr lang="en-US" altLang="ja-JP" sz="1400" dirty="0">
              <a:latin typeface="BIZ UDPゴシック" panose="020B0400000000000000" pitchFamily="50" charset="-128"/>
              <a:ea typeface="BIZ UDPゴシック" panose="020B0400000000000000" pitchFamily="50" charset="-128"/>
            </a:endParaRPr>
          </a:p>
          <a:p>
            <a:pPr marL="0" indent="0">
              <a:spcBef>
                <a:spcPts val="600"/>
              </a:spcBef>
              <a:buNone/>
            </a:pPr>
            <a:r>
              <a:rPr lang="ja-JP" altLang="en-US" sz="1400" dirty="0">
                <a:latin typeface="BIZ UDPゴシック" panose="020B0400000000000000" pitchFamily="50" charset="-128"/>
                <a:ea typeface="BIZ UDPゴシック" panose="020B0400000000000000" pitchFamily="50" charset="-128"/>
              </a:rPr>
              <a:t>〇ガソリンについて、</a:t>
            </a:r>
            <a:r>
              <a:rPr lang="ja-JP" altLang="en-US" sz="1400" u="sng" dirty="0">
                <a:latin typeface="BIZ UDPゴシック" panose="020B0400000000000000" pitchFamily="50" charset="-128"/>
                <a:ea typeface="BIZ UDPゴシック" panose="020B0400000000000000" pitchFamily="50" charset="-128"/>
              </a:rPr>
              <a:t>取り扱い事業所は多いが、トルエン排出量はその含有割合が少ないことから塗料・接着剤・印刷インキより少ない</a:t>
            </a:r>
            <a:r>
              <a:rPr lang="ja-JP" altLang="en-US" sz="1400" dirty="0">
                <a:latin typeface="BIZ UDPゴシック" panose="020B0400000000000000" pitchFamily="50" charset="-128"/>
                <a:ea typeface="BIZ UDPゴシック" panose="020B0400000000000000" pitchFamily="50" charset="-128"/>
              </a:rPr>
              <a:t>。</a:t>
            </a:r>
          </a:p>
        </p:txBody>
      </p:sp>
      <p:sp>
        <p:nvSpPr>
          <p:cNvPr id="14" name="下矢印 14">
            <a:extLst>
              <a:ext uri="{FF2B5EF4-FFF2-40B4-BE49-F238E27FC236}">
                <a16:creationId xmlns:a16="http://schemas.microsoft.com/office/drawing/2014/main" id="{98A6AE90-61B3-4070-B25B-24558E872AEF}"/>
              </a:ext>
            </a:extLst>
          </p:cNvPr>
          <p:cNvSpPr/>
          <p:nvPr/>
        </p:nvSpPr>
        <p:spPr>
          <a:xfrm>
            <a:off x="4371425" y="4971734"/>
            <a:ext cx="906043" cy="2287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EBF3B88F-599E-4577-8B21-DD2BD3165865}"/>
              </a:ext>
            </a:extLst>
          </p:cNvPr>
          <p:cNvSpPr txBox="1"/>
          <p:nvPr/>
        </p:nvSpPr>
        <p:spPr>
          <a:xfrm>
            <a:off x="2841139" y="4381416"/>
            <a:ext cx="7235623" cy="507831"/>
          </a:xfrm>
          <a:prstGeom prst="rect">
            <a:avLst/>
          </a:prstGeom>
          <a:noFill/>
        </p:spPr>
        <p:txBody>
          <a:bodyPr wrap="square" rtlCol="0">
            <a:spAutoFit/>
          </a:bodyPr>
          <a:lstStyle/>
          <a:p>
            <a:r>
              <a:rPr lang="ja-JP" altLang="en-US" sz="900" dirty="0">
                <a:latin typeface="BIZ UDPゴシック" panose="020B0400000000000000" pitchFamily="50" charset="-128"/>
                <a:ea typeface="BIZ UDPゴシック" panose="020B0400000000000000" pitchFamily="50" charset="-128"/>
              </a:rPr>
              <a:t>出典　・環境省「令和２年度揮発性有機化合物（</a:t>
            </a:r>
            <a:r>
              <a:rPr lang="en-US" altLang="ja-JP" sz="900" dirty="0">
                <a:latin typeface="BIZ UDPゴシック" panose="020B0400000000000000" pitchFamily="50" charset="-128"/>
                <a:ea typeface="BIZ UDPゴシック" panose="020B0400000000000000" pitchFamily="50" charset="-128"/>
              </a:rPr>
              <a:t>VOC</a:t>
            </a:r>
            <a:r>
              <a:rPr lang="ja-JP" altLang="en-US" sz="900" dirty="0">
                <a:latin typeface="BIZ UDPゴシック" panose="020B0400000000000000" pitchFamily="50" charset="-128"/>
                <a:ea typeface="BIZ UDPゴシック" panose="020B0400000000000000" pitchFamily="50" charset="-128"/>
              </a:rPr>
              <a:t>）排出インベントリ作成等に関する調査業務」</a:t>
            </a:r>
            <a:endParaRPr lang="en-US" altLang="ja-JP" sz="900" dirty="0">
              <a:latin typeface="BIZ UDPゴシック" panose="020B0400000000000000" pitchFamily="50" charset="-128"/>
              <a:ea typeface="BIZ UDPゴシック" panose="020B0400000000000000" pitchFamily="50" charset="-128"/>
            </a:endParaRPr>
          </a:p>
          <a:p>
            <a:r>
              <a:rPr lang="ja-JP" altLang="en-US" sz="900" dirty="0">
                <a:latin typeface="BIZ UDPゴシック" panose="020B0400000000000000" pitchFamily="50" charset="-128"/>
                <a:ea typeface="BIZ UDPゴシック" panose="020B0400000000000000" pitchFamily="50" charset="-128"/>
              </a:rPr>
              <a:t>　　　　・経済産業省</a:t>
            </a:r>
            <a:r>
              <a:rPr lang="en-US" altLang="ja-JP" sz="900" dirty="0">
                <a:latin typeface="BIZ UDPゴシック" panose="020B0400000000000000" pitchFamily="50" charset="-128"/>
                <a:ea typeface="BIZ UDPゴシック" panose="020B0400000000000000" pitchFamily="50" charset="-128"/>
              </a:rPr>
              <a:t>HP</a:t>
            </a:r>
            <a:r>
              <a:rPr lang="ja-JP" altLang="en-US" sz="900" dirty="0">
                <a:latin typeface="BIZ UDPゴシック" panose="020B0400000000000000" pitchFamily="50" charset="-128"/>
                <a:ea typeface="BIZ UDPゴシック" panose="020B0400000000000000" pitchFamily="50" charset="-128"/>
              </a:rPr>
              <a:t>「</a:t>
            </a:r>
            <a:r>
              <a:rPr lang="en-US" altLang="ja-JP" sz="900" dirty="0">
                <a:latin typeface="BIZ UDPゴシック" panose="020B0400000000000000" pitchFamily="50" charset="-128"/>
                <a:ea typeface="BIZ UDPゴシック" panose="020B0400000000000000" pitchFamily="50" charset="-128"/>
              </a:rPr>
              <a:t>PRTR</a:t>
            </a:r>
            <a:r>
              <a:rPr lang="ja-JP" altLang="en-US" sz="900" dirty="0">
                <a:latin typeface="BIZ UDPゴシック" panose="020B0400000000000000" pitchFamily="50" charset="-128"/>
                <a:ea typeface="BIZ UDPゴシック" panose="020B0400000000000000" pitchFamily="50" charset="-128"/>
              </a:rPr>
              <a:t>届出外排出量の集計結果　届出外排出量塗料に係る需要分野別・塗料種類別の全国出荷量（平成</a:t>
            </a:r>
            <a:r>
              <a:rPr lang="en-US" altLang="ja-JP" sz="900" dirty="0">
                <a:latin typeface="BIZ UDPゴシック" panose="020B0400000000000000" pitchFamily="50" charset="-128"/>
                <a:ea typeface="BIZ UDPゴシック" panose="020B0400000000000000" pitchFamily="50" charset="-128"/>
              </a:rPr>
              <a:t>30</a:t>
            </a:r>
            <a:r>
              <a:rPr lang="ja-JP" altLang="en-US" sz="900" dirty="0">
                <a:latin typeface="BIZ UDPゴシック" panose="020B0400000000000000" pitchFamily="50" charset="-128"/>
                <a:ea typeface="BIZ UDPゴシック" panose="020B0400000000000000" pitchFamily="50" charset="-128"/>
              </a:rPr>
              <a:t>年度）」 </a:t>
            </a:r>
            <a:endParaRPr lang="en-US" altLang="ja-JP" sz="900" dirty="0">
              <a:latin typeface="BIZ UDPゴシック" panose="020B0400000000000000" pitchFamily="50" charset="-128"/>
              <a:ea typeface="BIZ UDPゴシック" panose="020B0400000000000000" pitchFamily="50" charset="-128"/>
            </a:endParaRPr>
          </a:p>
          <a:p>
            <a:r>
              <a:rPr lang="ja-JP" altLang="en-US" sz="900" dirty="0">
                <a:latin typeface="BIZ UDPゴシック" panose="020B0400000000000000" pitchFamily="50" charset="-128"/>
                <a:ea typeface="BIZ UDPゴシック" panose="020B0400000000000000" pitchFamily="50" charset="-128"/>
              </a:rPr>
              <a:t>　　　　・経済産業省工業統計調査</a:t>
            </a:r>
            <a:endParaRPr kumimoji="1" lang="en-US" altLang="ja-JP" sz="900" dirty="0">
              <a:latin typeface="BIZ UDPゴシック" panose="020B0400000000000000" pitchFamily="50" charset="-128"/>
              <a:ea typeface="BIZ UDPゴシック" panose="020B0400000000000000" pitchFamily="50" charset="-128"/>
            </a:endParaRPr>
          </a:p>
        </p:txBody>
      </p:sp>
      <p:sp>
        <p:nvSpPr>
          <p:cNvPr id="16" name="スライド番号プレースホルダー 3">
            <a:extLst>
              <a:ext uri="{FF2B5EF4-FFF2-40B4-BE49-F238E27FC236}">
                <a16:creationId xmlns:a16="http://schemas.microsoft.com/office/drawing/2014/main" id="{A06D546F-57AB-4195-8F1E-0B2882F40A1F}"/>
              </a:ext>
            </a:extLst>
          </p:cNvPr>
          <p:cNvSpPr txBox="1">
            <a:spLocks/>
          </p:cNvSpPr>
          <p:nvPr/>
        </p:nvSpPr>
        <p:spPr>
          <a:xfrm>
            <a:off x="9350787" y="6530307"/>
            <a:ext cx="555213" cy="365125"/>
          </a:xfrm>
          <a:prstGeom prst="rect">
            <a:avLst/>
          </a:prstGeom>
        </p:spPr>
        <p:txBody>
          <a:bodyPr vert="horz" lIns="91440" tIns="45720" rIns="91440" bIns="45720" rtlCol="0" anchor="ctr">
            <a:normAutofit/>
          </a:bodyP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fld id="{519954A3-9DFD-4C44-94BA-B95130A3BA1C}" type="slidenum">
              <a:rPr lang="en-US" smtClean="0">
                <a:solidFill>
                  <a:srgbClr val="000000"/>
                </a:solidFill>
                <a:latin typeface="BIZ UDPゴシック" panose="020B0400000000000000" pitchFamily="50" charset="-128"/>
                <a:ea typeface="BIZ UDPゴシック" panose="020B0400000000000000" pitchFamily="50" charset="-128"/>
              </a:rPr>
              <a:pPr>
                <a:spcAft>
                  <a:spcPts val="600"/>
                </a:spcAft>
              </a:pPr>
              <a:t>10</a:t>
            </a:fld>
            <a:endParaRPr lang="en-US" dirty="0">
              <a:solidFill>
                <a:srgbClr val="000000"/>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6428962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80B86A7-A1EC-475B-9166-88902B033A3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90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C2C29CB1-9F74-4879-A6AF-AEA67B6F1F4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84609"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7E2C7115-5336-410C-AD71-0F0952A2E5A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541404" y="4013200"/>
            <a:ext cx="364596"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12" name="表 5">
            <a:extLst>
              <a:ext uri="{FF2B5EF4-FFF2-40B4-BE49-F238E27FC236}">
                <a16:creationId xmlns:a16="http://schemas.microsoft.com/office/drawing/2014/main" id="{4B93E2D6-8ECB-4681-A894-0C895FB2AD73}"/>
              </a:ext>
            </a:extLst>
          </p:cNvPr>
          <p:cNvGraphicFramePr>
            <a:graphicFrameLocks noGrp="1"/>
          </p:cNvGraphicFramePr>
          <p:nvPr>
            <p:ph idx="1"/>
            <p:extLst>
              <p:ext uri="{D42A27DB-BD31-4B8C-83A1-F6EECF244321}">
                <p14:modId xmlns:p14="http://schemas.microsoft.com/office/powerpoint/2010/main" val="4060738199"/>
              </p:ext>
            </p:extLst>
          </p:nvPr>
        </p:nvGraphicFramePr>
        <p:xfrm>
          <a:off x="599302" y="1425354"/>
          <a:ext cx="4217395" cy="5352255"/>
        </p:xfrm>
        <a:graphic>
          <a:graphicData uri="http://schemas.openxmlformats.org/drawingml/2006/table">
            <a:tbl>
              <a:tblPr firstRow="1" bandRow="1">
                <a:tableStyleId>{5C22544A-7EE6-4342-B048-85BDC9FD1C3A}</a:tableStyleId>
              </a:tblPr>
              <a:tblGrid>
                <a:gridCol w="245931">
                  <a:extLst>
                    <a:ext uri="{9D8B030D-6E8A-4147-A177-3AD203B41FA5}">
                      <a16:colId xmlns:a16="http://schemas.microsoft.com/office/drawing/2014/main" val="3857574482"/>
                    </a:ext>
                  </a:extLst>
                </a:gridCol>
                <a:gridCol w="227464">
                  <a:extLst>
                    <a:ext uri="{9D8B030D-6E8A-4147-A177-3AD203B41FA5}">
                      <a16:colId xmlns:a16="http://schemas.microsoft.com/office/drawing/2014/main" val="2345959273"/>
                    </a:ext>
                  </a:extLst>
                </a:gridCol>
                <a:gridCol w="648000">
                  <a:extLst>
                    <a:ext uri="{9D8B030D-6E8A-4147-A177-3AD203B41FA5}">
                      <a16:colId xmlns:a16="http://schemas.microsoft.com/office/drawing/2014/main" val="2880965458"/>
                    </a:ext>
                  </a:extLst>
                </a:gridCol>
                <a:gridCol w="1332000">
                  <a:extLst>
                    <a:ext uri="{9D8B030D-6E8A-4147-A177-3AD203B41FA5}">
                      <a16:colId xmlns:a16="http://schemas.microsoft.com/office/drawing/2014/main" val="263996824"/>
                    </a:ext>
                  </a:extLst>
                </a:gridCol>
                <a:gridCol w="1116000">
                  <a:extLst>
                    <a:ext uri="{9D8B030D-6E8A-4147-A177-3AD203B41FA5}">
                      <a16:colId xmlns:a16="http://schemas.microsoft.com/office/drawing/2014/main" val="2914092870"/>
                    </a:ext>
                  </a:extLst>
                </a:gridCol>
                <a:gridCol w="648000">
                  <a:extLst>
                    <a:ext uri="{9D8B030D-6E8A-4147-A177-3AD203B41FA5}">
                      <a16:colId xmlns:a16="http://schemas.microsoft.com/office/drawing/2014/main" val="1596797880"/>
                    </a:ext>
                  </a:extLst>
                </a:gridCol>
              </a:tblGrid>
              <a:tr h="255480">
                <a:tc rowSpan="2">
                  <a:txBody>
                    <a:bodyPr/>
                    <a:lstStyle/>
                    <a:p>
                      <a:pPr algn="ctr">
                        <a:lnSpc>
                          <a:spcPts val="1100"/>
                        </a:lnSpc>
                      </a:pPr>
                      <a:r>
                        <a:rPr kumimoji="1" lang="ja-JP" altLang="en-US" sz="900" dirty="0">
                          <a:latin typeface="BIZ UDPゴシック" panose="020B0400000000000000" pitchFamily="50" charset="-128"/>
                          <a:ea typeface="BIZ UDPゴシック" panose="020B0400000000000000" pitchFamily="50" charset="-128"/>
                        </a:rPr>
                        <a:t>用途</a:t>
                      </a:r>
                    </a:p>
                  </a:txBody>
                  <a:tcPr marL="58443" marR="58443" marT="29222" marB="29222" anchor="ctr"/>
                </a:tc>
                <a:tc rowSpan="2" gridSpan="2">
                  <a:txBody>
                    <a:bodyPr/>
                    <a:lstStyle/>
                    <a:p>
                      <a:pPr algn="ctr">
                        <a:lnSpc>
                          <a:spcPts val="1100"/>
                        </a:lnSpc>
                      </a:pPr>
                      <a:r>
                        <a:rPr kumimoji="1" lang="ja-JP" altLang="en-US" sz="900" dirty="0">
                          <a:latin typeface="BIZ UDPゴシック" panose="020B0400000000000000" pitchFamily="50" charset="-128"/>
                          <a:ea typeface="BIZ UDPゴシック" panose="020B0400000000000000" pitchFamily="50" charset="-128"/>
                        </a:rPr>
                        <a:t>施設の種類</a:t>
                      </a:r>
                    </a:p>
                  </a:txBody>
                  <a:tcPr marL="58443" marR="58443" marT="29222" marB="29222" anchor="ctr"/>
                </a:tc>
                <a:tc rowSpan="2" hMerge="1">
                  <a:txBody>
                    <a:bodyPr/>
                    <a:lstStyle/>
                    <a:p>
                      <a:pPr algn="ctr">
                        <a:lnSpc>
                          <a:spcPts val="1100"/>
                        </a:lnSpc>
                      </a:pPr>
                      <a:endParaRPr kumimoji="1" lang="ja-JP" altLang="en-US" sz="1000" dirty="0">
                        <a:latin typeface="+mn-ea"/>
                        <a:ea typeface="+mn-ea"/>
                      </a:endParaRPr>
                    </a:p>
                  </a:txBody>
                  <a:tcPr marL="58443" marR="58443" marT="29222" marB="29222"/>
                </a:tc>
                <a:tc gridSpan="3">
                  <a:txBody>
                    <a:bodyPr/>
                    <a:lstStyle/>
                    <a:p>
                      <a:pPr algn="ctr">
                        <a:lnSpc>
                          <a:spcPct val="100000"/>
                        </a:lnSpc>
                      </a:pPr>
                      <a:r>
                        <a:rPr kumimoji="1" lang="ja-JP" altLang="en-US" sz="900" dirty="0">
                          <a:latin typeface="BIZ UDPゴシック" panose="020B0400000000000000" pitchFamily="50" charset="-128"/>
                          <a:ea typeface="BIZ UDPゴシック" panose="020B0400000000000000" pitchFamily="50" charset="-128"/>
                        </a:rPr>
                        <a:t>生活環境保全条例</a:t>
                      </a:r>
                    </a:p>
                  </a:txBody>
                  <a:tcPr marL="0" marR="0" marT="0" marB="0" anchor="ct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493293386"/>
                  </a:ext>
                </a:extLst>
              </a:tr>
              <a:tr h="484339">
                <a:tc vMerge="1">
                  <a:txBody>
                    <a:bodyPr/>
                    <a:lstStyle/>
                    <a:p>
                      <a:endParaRPr kumimoji="1" lang="ja-JP" altLang="en-US" sz="1000" dirty="0"/>
                    </a:p>
                  </a:txBody>
                  <a:tcPr marL="58443" marR="58443" marT="29222" marB="29222"/>
                </a:tc>
                <a:tc gridSpan="2" vMerge="1">
                  <a:txBody>
                    <a:bodyPr/>
                    <a:lstStyle/>
                    <a:p>
                      <a:endParaRPr kumimoji="1" lang="ja-JP" altLang="en-US" sz="1000" dirty="0"/>
                    </a:p>
                  </a:txBody>
                  <a:tcPr marL="58443" marR="58443" marT="29222" marB="29222"/>
                </a:tc>
                <a:tc hMerge="1" vMerge="1">
                  <a:txBody>
                    <a:bodyPr/>
                    <a:lstStyle/>
                    <a:p>
                      <a:endParaRPr kumimoji="1" lang="ja-JP" altLang="en-US"/>
                    </a:p>
                  </a:txBody>
                  <a:tcPr/>
                </a:tc>
                <a:tc>
                  <a:txBody>
                    <a:bodyPr/>
                    <a:lstStyle/>
                    <a:p>
                      <a:pPr marL="0" marR="0" lvl="0" indent="0" algn="ctr" defTabSz="457200" rtl="0" eaLnBrk="1" fontAlgn="auto" latinLnBrk="0" hangingPunct="1">
                        <a:lnSpc>
                          <a:spcPts val="1100"/>
                        </a:lnSpc>
                        <a:spcBef>
                          <a:spcPts val="0"/>
                        </a:spcBef>
                        <a:spcAft>
                          <a:spcPts val="0"/>
                        </a:spcAft>
                        <a:buClrTx/>
                        <a:buSzTx/>
                        <a:buFontTx/>
                        <a:buNone/>
                        <a:tabLst/>
                        <a:defRPr/>
                      </a:pPr>
                      <a:r>
                        <a:rPr kumimoji="1" lang="ja-JP" altLang="en-US" sz="900" dirty="0">
                          <a:latin typeface="BIZ UDPゴシック" panose="020B0400000000000000" pitchFamily="50" charset="-128"/>
                          <a:ea typeface="BIZ UDPゴシック" panose="020B0400000000000000" pitchFamily="50" charset="-128"/>
                        </a:rPr>
                        <a:t>規制対象施設</a:t>
                      </a:r>
                    </a:p>
                    <a:p>
                      <a:pPr marL="0" marR="0" lvl="0" indent="0" algn="ctr" defTabSz="457200" rtl="0" eaLnBrk="1" fontAlgn="auto" latinLnBrk="0" hangingPunct="1">
                        <a:lnSpc>
                          <a:spcPts val="1100"/>
                        </a:lnSpc>
                        <a:spcBef>
                          <a:spcPts val="0"/>
                        </a:spcBef>
                        <a:spcAft>
                          <a:spcPts val="0"/>
                        </a:spcAft>
                        <a:buClrTx/>
                        <a:buSzTx/>
                        <a:buFontTx/>
                        <a:buNone/>
                        <a:tabLst/>
                        <a:defRPr/>
                      </a:pPr>
                      <a:endParaRPr kumimoji="1" lang="ja-JP" altLang="en-US" sz="900" dirty="0">
                        <a:latin typeface="BIZ UDPゴシック" panose="020B0400000000000000" pitchFamily="50" charset="-128"/>
                        <a:ea typeface="BIZ UDPゴシック" panose="020B0400000000000000" pitchFamily="50" charset="-128"/>
                      </a:endParaRPr>
                    </a:p>
                  </a:txBody>
                  <a:tcPr marL="58443" marR="58443" marT="29222" marB="29222" anchor="ctr"/>
                </a:tc>
                <a:tc>
                  <a:txBody>
                    <a:bodyPr/>
                    <a:lstStyle/>
                    <a:p>
                      <a:pPr marL="0" marR="0" lvl="0" indent="0" algn="ctr" defTabSz="457200" rtl="0" eaLnBrk="1" fontAlgn="auto" latinLnBrk="0" hangingPunct="1">
                        <a:lnSpc>
                          <a:spcPts val="1100"/>
                        </a:lnSpc>
                        <a:spcBef>
                          <a:spcPts val="0"/>
                        </a:spcBef>
                        <a:spcAft>
                          <a:spcPts val="0"/>
                        </a:spcAft>
                        <a:buClrTx/>
                        <a:buSzTx/>
                        <a:buFontTx/>
                        <a:buNone/>
                        <a:tabLst/>
                        <a:defRPr/>
                      </a:pPr>
                      <a:r>
                        <a:rPr kumimoji="1" lang="ja-JP" altLang="en-US" sz="900" dirty="0">
                          <a:latin typeface="BIZ UDPゴシック" panose="020B0400000000000000" pitchFamily="50" charset="-128"/>
                          <a:ea typeface="BIZ UDPゴシック" panose="020B0400000000000000" pitchFamily="50" charset="-128"/>
                        </a:rPr>
                        <a:t>規制基準（いずれかに該当すること）</a:t>
                      </a:r>
                    </a:p>
                  </a:txBody>
                  <a:tcPr marL="58443" marR="58443" marT="29222" marB="29222" anchor="ctr"/>
                </a:tc>
                <a:tc>
                  <a:txBody>
                    <a:bodyPr/>
                    <a:lstStyle/>
                    <a:p>
                      <a:pPr marL="0" marR="0" lvl="0" indent="0" algn="ctr" defTabSz="457200" rtl="0" eaLnBrk="1" fontAlgn="auto" latinLnBrk="0" hangingPunct="1">
                        <a:lnSpc>
                          <a:spcPts val="1100"/>
                        </a:lnSpc>
                        <a:spcBef>
                          <a:spcPts val="0"/>
                        </a:spcBef>
                        <a:spcAft>
                          <a:spcPts val="0"/>
                        </a:spcAft>
                        <a:buClrTx/>
                        <a:buSzTx/>
                        <a:buFontTx/>
                        <a:buNone/>
                        <a:tabLst/>
                        <a:defRPr/>
                      </a:pPr>
                      <a:r>
                        <a:rPr kumimoji="1" lang="ja-JP" altLang="en-US" sz="900" dirty="0">
                          <a:latin typeface="BIZ UDPゴシック" panose="020B0400000000000000" pitchFamily="50" charset="-128"/>
                          <a:ea typeface="BIZ UDPゴシック" panose="020B0400000000000000" pitchFamily="50" charset="-128"/>
                        </a:rPr>
                        <a:t>施設数</a:t>
                      </a:r>
                      <a:endParaRPr kumimoji="1" lang="en-US" altLang="ja-JP" sz="900" dirty="0">
                        <a:latin typeface="BIZ UDPゴシック" panose="020B0400000000000000" pitchFamily="50" charset="-128"/>
                        <a:ea typeface="BIZ UDPゴシック" panose="020B0400000000000000" pitchFamily="50" charset="-128"/>
                      </a:endParaRPr>
                    </a:p>
                    <a:p>
                      <a:pPr marL="0" marR="0" lvl="0" indent="0" algn="ctr" defTabSz="457200" rtl="0" eaLnBrk="1" fontAlgn="auto" latinLnBrk="0" hangingPunct="1">
                        <a:lnSpc>
                          <a:spcPts val="1100"/>
                        </a:lnSpc>
                        <a:spcBef>
                          <a:spcPts val="0"/>
                        </a:spcBef>
                        <a:spcAft>
                          <a:spcPts val="0"/>
                        </a:spcAft>
                        <a:buClrTx/>
                        <a:buSzTx/>
                        <a:buFontTx/>
                        <a:buNone/>
                        <a:tabLst/>
                        <a:defRPr/>
                      </a:pPr>
                      <a:r>
                        <a:rPr kumimoji="1" lang="ja-JP" altLang="en-US" sz="900" dirty="0">
                          <a:latin typeface="BIZ UDPゴシック" panose="020B0400000000000000" pitchFamily="50" charset="-128"/>
                          <a:ea typeface="BIZ UDPゴシック" panose="020B0400000000000000" pitchFamily="50" charset="-128"/>
                        </a:rPr>
                        <a:t>（</a:t>
                      </a:r>
                      <a:r>
                        <a:rPr kumimoji="1" lang="en-US" altLang="ja-JP" sz="900" dirty="0">
                          <a:latin typeface="BIZ UDPゴシック" panose="020B0400000000000000" pitchFamily="50" charset="-128"/>
                          <a:ea typeface="BIZ UDPゴシック" panose="020B0400000000000000" pitchFamily="50" charset="-128"/>
                        </a:rPr>
                        <a:t>H29</a:t>
                      </a:r>
                      <a:r>
                        <a:rPr kumimoji="1" lang="ja-JP" altLang="en-US" sz="900" dirty="0">
                          <a:latin typeface="BIZ UDPゴシック" panose="020B0400000000000000" pitchFamily="50" charset="-128"/>
                          <a:ea typeface="BIZ UDPゴシック" panose="020B0400000000000000" pitchFamily="50" charset="-128"/>
                        </a:rPr>
                        <a:t>末）</a:t>
                      </a:r>
                    </a:p>
                  </a:txBody>
                  <a:tcPr marL="58443" marR="58443" marT="29222" marB="29222" anchor="ctr"/>
                </a:tc>
                <a:extLst>
                  <a:ext uri="{0D108BD9-81ED-4DB2-BD59-A6C34878D82A}">
                    <a16:rowId xmlns:a16="http://schemas.microsoft.com/office/drawing/2014/main" val="1479169492"/>
                  </a:ext>
                </a:extLst>
              </a:tr>
              <a:tr h="336832">
                <a:tc gridSpan="3">
                  <a:txBody>
                    <a:bodyPr/>
                    <a:lstStyle/>
                    <a:p>
                      <a:pPr>
                        <a:lnSpc>
                          <a:spcPts val="1100"/>
                        </a:lnSpc>
                      </a:pPr>
                      <a:r>
                        <a:rPr lang="ja-JP" altLang="en-US" sz="900" dirty="0">
                          <a:latin typeface="BIZ UDPゴシック" panose="020B0400000000000000" pitchFamily="50" charset="-128"/>
                          <a:ea typeface="BIZ UDPゴシック" panose="020B0400000000000000" pitchFamily="50" charset="-128"/>
                        </a:rPr>
                        <a:t>物の製造にかかる</a:t>
                      </a:r>
                      <a:r>
                        <a:rPr kumimoji="1" lang="ja-JP" altLang="en-US" sz="900" dirty="0">
                          <a:latin typeface="BIZ UDPゴシック" panose="020B0400000000000000" pitchFamily="50" charset="-128"/>
                          <a:ea typeface="BIZ UDPゴシック" panose="020B0400000000000000" pitchFamily="50" charset="-128"/>
                        </a:rPr>
                        <a:t>溶剤洗浄施設</a:t>
                      </a:r>
                    </a:p>
                  </a:txBody>
                  <a:tcPr marL="58443" marR="58443" marT="29222" marB="29222" anchor="ctr"/>
                </a:tc>
                <a:tc hMerge="1">
                  <a:txBody>
                    <a:bodyPr/>
                    <a:lstStyle/>
                    <a:p>
                      <a:pPr>
                        <a:lnSpc>
                          <a:spcPts val="1100"/>
                        </a:lnSpc>
                      </a:pPr>
                      <a:endParaRPr kumimoji="1" lang="ja-JP" altLang="en-US" sz="1100" dirty="0">
                        <a:latin typeface="BIZ UDPゴシック" panose="020B0400000000000000" pitchFamily="50" charset="-128"/>
                        <a:ea typeface="BIZ UDPゴシック" panose="020B0400000000000000" pitchFamily="50" charset="-128"/>
                      </a:endParaRPr>
                    </a:p>
                  </a:txBody>
                  <a:tcPr marL="58443" marR="58443" marT="29222" marB="29222" anchor="ctr"/>
                </a:tc>
                <a:tc hMerge="1">
                  <a:txBody>
                    <a:bodyPr/>
                    <a:lstStyle/>
                    <a:p>
                      <a:pPr>
                        <a:lnSpc>
                          <a:spcPts val="1100"/>
                        </a:lnSpc>
                      </a:pPr>
                      <a:endParaRPr kumimoji="1" lang="ja-JP" altLang="en-US" sz="1000" dirty="0">
                        <a:latin typeface="+mn-ea"/>
                        <a:ea typeface="+mn-ea"/>
                      </a:endParaRPr>
                    </a:p>
                  </a:txBody>
                  <a:tcPr marL="58443" marR="58443" marT="29222" marB="29222"/>
                </a:tc>
                <a:tc>
                  <a:txBody>
                    <a:bodyPr/>
                    <a:lstStyle/>
                    <a:p>
                      <a:pPr algn="l">
                        <a:lnSpc>
                          <a:spcPts val="1100"/>
                        </a:lnSpc>
                      </a:pPr>
                      <a:r>
                        <a:rPr lang="zh-TW" altLang="en-US" sz="900" b="0" i="0" u="none" strike="noStrike" baseline="0" dirty="0">
                          <a:latin typeface="BIZ UDPゴシック" panose="020B0400000000000000" pitchFamily="50" charset="-128"/>
                          <a:ea typeface="BIZ UDPゴシック" panose="020B0400000000000000" pitchFamily="50" charset="-128"/>
                        </a:rPr>
                        <a:t>液面面積 </a:t>
                      </a:r>
                      <a:r>
                        <a:rPr lang="en-US" altLang="zh-TW" sz="900" b="0" i="0" u="none" strike="noStrike" baseline="0" dirty="0">
                          <a:latin typeface="BIZ UDPゴシック" panose="020B0400000000000000" pitchFamily="50" charset="-128"/>
                          <a:ea typeface="BIZ UDPゴシック" panose="020B0400000000000000" pitchFamily="50" charset="-128"/>
                        </a:rPr>
                        <a:t>0.5</a:t>
                      </a:r>
                      <a:r>
                        <a:rPr lang="zh-TW" altLang="en-US" sz="900" b="0" i="0" u="none" strike="noStrike" baseline="0" dirty="0">
                          <a:latin typeface="BIZ UDPゴシック" panose="020B0400000000000000" pitchFamily="50" charset="-128"/>
                          <a:ea typeface="BIZ UDPゴシック" panose="020B0400000000000000" pitchFamily="50" charset="-128"/>
                        </a:rPr>
                        <a:t>ｍ</a:t>
                      </a:r>
                      <a:r>
                        <a:rPr lang="en-US" altLang="zh-TW" sz="900" b="0" i="0" u="none" strike="noStrike" baseline="30000" dirty="0">
                          <a:latin typeface="BIZ UDPゴシック" panose="020B0400000000000000" pitchFamily="50" charset="-128"/>
                          <a:ea typeface="BIZ UDPゴシック" panose="020B0400000000000000" pitchFamily="50" charset="-128"/>
                        </a:rPr>
                        <a:t>2</a:t>
                      </a:r>
                      <a:r>
                        <a:rPr lang="en-US" altLang="zh-TW" sz="900" b="0" i="0" u="none" strike="noStrike" baseline="0" dirty="0">
                          <a:latin typeface="BIZ UDPゴシック" panose="020B0400000000000000" pitchFamily="50" charset="-128"/>
                          <a:ea typeface="BIZ UDPゴシック" panose="020B0400000000000000" pitchFamily="50" charset="-128"/>
                        </a:rPr>
                        <a:t> </a:t>
                      </a:r>
                      <a:r>
                        <a:rPr lang="zh-TW" altLang="en-US" sz="900" b="0" i="0" u="none" strike="noStrike" baseline="0" dirty="0">
                          <a:latin typeface="BIZ UDPゴシック" panose="020B0400000000000000" pitchFamily="50" charset="-128"/>
                          <a:ea typeface="BIZ UDPゴシック" panose="020B0400000000000000" pitchFamily="50" charset="-128"/>
                        </a:rPr>
                        <a:t>以上</a:t>
                      </a:r>
                      <a:r>
                        <a:rPr lang="ja-JP" altLang="en-US" sz="900" b="0" i="0" u="none" strike="noStrike" baseline="0" dirty="0">
                          <a:latin typeface="BIZ UDPゴシック" panose="020B0400000000000000" pitchFamily="50" charset="-128"/>
                          <a:ea typeface="BIZ UDPゴシック" panose="020B0400000000000000" pitchFamily="50" charset="-128"/>
                        </a:rPr>
                        <a:t>（高揮発</a:t>
                      </a:r>
                      <a:r>
                        <a:rPr lang="en-US" altLang="ja-JP" sz="900" b="0" i="0" u="none" strike="noStrike" baseline="0" dirty="0">
                          <a:latin typeface="BIZ UDPゴシック" panose="020B0400000000000000" pitchFamily="50" charset="-128"/>
                          <a:ea typeface="BIZ UDPゴシック" panose="020B0400000000000000" pitchFamily="50" charset="-128"/>
                        </a:rPr>
                        <a:t>VOC</a:t>
                      </a:r>
                      <a:r>
                        <a:rPr lang="ja-JP" altLang="en-US" sz="900" b="0" i="0" u="none" strike="noStrike" baseline="0" dirty="0">
                          <a:latin typeface="BIZ UDPゴシック" panose="020B0400000000000000" pitchFamily="50" charset="-128"/>
                          <a:ea typeface="BIZ UDPゴシック" panose="020B0400000000000000" pitchFamily="50" charset="-128"/>
                        </a:rPr>
                        <a:t>に限る）</a:t>
                      </a:r>
                    </a:p>
                  </a:txBody>
                  <a:tcPr marL="58443" marR="58443" marT="29222" marB="29222" anchor="ctr"/>
                </a:tc>
                <a:tc>
                  <a:txBody>
                    <a:bodyPr/>
                    <a:lstStyle/>
                    <a:p>
                      <a:pPr algn="l">
                        <a:lnSpc>
                          <a:spcPts val="1100"/>
                        </a:lnSpc>
                      </a:pPr>
                      <a:r>
                        <a:rPr lang="ja-JP" altLang="en-US" sz="900" b="0" i="0" u="none" strike="noStrike" baseline="0" dirty="0">
                          <a:latin typeface="BIZ UDPゴシック" panose="020B0400000000000000" pitchFamily="50" charset="-128"/>
                          <a:ea typeface="BIZ UDPゴシック" panose="020B0400000000000000" pitchFamily="50" charset="-128"/>
                        </a:rPr>
                        <a:t>・吸着式処理装置等</a:t>
                      </a:r>
                      <a:endParaRPr lang="en-US" altLang="ja-JP" sz="900" b="0" i="0" u="none" strike="noStrike" baseline="0" dirty="0">
                        <a:latin typeface="BIZ UDPゴシック" panose="020B0400000000000000" pitchFamily="50" charset="-128"/>
                        <a:ea typeface="BIZ UDPゴシック" panose="020B0400000000000000" pitchFamily="50" charset="-128"/>
                      </a:endParaRPr>
                    </a:p>
                    <a:p>
                      <a:pPr algn="l">
                        <a:lnSpc>
                          <a:spcPts val="1100"/>
                        </a:lnSpc>
                      </a:pPr>
                      <a:r>
                        <a:rPr lang="ja-JP" altLang="en-US" sz="900" b="0" i="0" u="none" strike="noStrike" baseline="0" dirty="0">
                          <a:latin typeface="BIZ UDPゴシック" panose="020B0400000000000000" pitchFamily="50" charset="-128"/>
                          <a:ea typeface="BIZ UDPゴシック" panose="020B0400000000000000" pitchFamily="50" charset="-128"/>
                        </a:rPr>
                        <a:t>・密閉式構造</a:t>
                      </a:r>
                      <a:endParaRPr lang="en-US" altLang="ja-JP" sz="900" b="0" i="0" u="none" strike="noStrike" baseline="0" dirty="0">
                        <a:latin typeface="BIZ UDPゴシック" panose="020B0400000000000000" pitchFamily="50" charset="-128"/>
                        <a:ea typeface="BIZ UDPゴシック" panose="020B0400000000000000" pitchFamily="50" charset="-128"/>
                      </a:endParaRPr>
                    </a:p>
                  </a:txBody>
                  <a:tcPr marL="58443" marR="58443" marT="29222" marB="29222" anchor="ctr"/>
                </a:tc>
                <a:tc>
                  <a:txBody>
                    <a:bodyPr/>
                    <a:lstStyle/>
                    <a:p>
                      <a:pPr algn="ctr">
                        <a:lnSpc>
                          <a:spcPts val="1100"/>
                        </a:lnSpc>
                      </a:pPr>
                      <a:r>
                        <a:rPr lang="en-US" altLang="ja-JP" sz="900" b="0" i="0" u="none" strike="noStrike" baseline="0" dirty="0">
                          <a:latin typeface="BIZ UDPゴシック" panose="020B0400000000000000" pitchFamily="50" charset="-128"/>
                          <a:ea typeface="BIZ UDPゴシック" panose="020B0400000000000000" pitchFamily="50" charset="-128"/>
                        </a:rPr>
                        <a:t>113</a:t>
                      </a:r>
                      <a:endParaRPr lang="ja-JP" altLang="en-US" sz="900" b="0" i="0" u="none" strike="noStrike" baseline="0" dirty="0">
                        <a:latin typeface="BIZ UDPゴシック" panose="020B0400000000000000" pitchFamily="50" charset="-128"/>
                        <a:ea typeface="BIZ UDPゴシック" panose="020B0400000000000000" pitchFamily="50" charset="-128"/>
                      </a:endParaRPr>
                    </a:p>
                  </a:txBody>
                  <a:tcPr marL="58443" marR="58443" marT="29222" marB="29222" anchor="ctr"/>
                </a:tc>
                <a:extLst>
                  <a:ext uri="{0D108BD9-81ED-4DB2-BD59-A6C34878D82A}">
                    <a16:rowId xmlns:a16="http://schemas.microsoft.com/office/drawing/2014/main" val="3035703328"/>
                  </a:ext>
                </a:extLst>
              </a:tr>
              <a:tr h="2015053">
                <a:tc gridSpan="3">
                  <a:txBody>
                    <a:bodyPr/>
                    <a:lstStyle/>
                    <a:p>
                      <a:pPr>
                        <a:lnSpc>
                          <a:spcPts val="1100"/>
                        </a:lnSpc>
                      </a:pPr>
                      <a:r>
                        <a:rPr kumimoji="1" lang="ja-JP" altLang="en-US" sz="9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物の製造にかかる乾燥施設等</a:t>
                      </a:r>
                    </a:p>
                  </a:txBody>
                  <a:tcPr marL="58443" marR="58443" marT="29222" marB="29222" anchor="ctr"/>
                </a:tc>
                <a:tc hMerge="1">
                  <a:txBody>
                    <a:bodyPr/>
                    <a:lstStyle/>
                    <a:p>
                      <a:pPr>
                        <a:lnSpc>
                          <a:spcPts val="1100"/>
                        </a:lnSpc>
                      </a:pPr>
                      <a:endParaRPr kumimoji="1" lang="ja-JP" altLang="en-US" sz="1100" dirty="0">
                        <a:latin typeface="BIZ UDPゴシック" panose="020B0400000000000000" pitchFamily="50" charset="-128"/>
                        <a:ea typeface="BIZ UDPゴシック" panose="020B0400000000000000" pitchFamily="50" charset="-128"/>
                      </a:endParaRPr>
                    </a:p>
                  </a:txBody>
                  <a:tcPr marL="58443" marR="58443" marT="29222" marB="29222" anchor="ctr"/>
                </a:tc>
                <a:tc hMerge="1">
                  <a:txBody>
                    <a:bodyPr/>
                    <a:lstStyle/>
                    <a:p>
                      <a:pPr>
                        <a:lnSpc>
                          <a:spcPts val="1100"/>
                        </a:lnSpc>
                      </a:pPr>
                      <a:endParaRPr kumimoji="1" lang="ja-JP" altLang="en-US" sz="1000" dirty="0">
                        <a:latin typeface="+mn-ea"/>
                        <a:ea typeface="+mn-ea"/>
                      </a:endParaRPr>
                    </a:p>
                  </a:txBody>
                  <a:tcPr marL="58443" marR="58443" marT="29222" marB="29222"/>
                </a:tc>
                <a:tc>
                  <a:txBody>
                    <a:bodyPr/>
                    <a:lstStyle/>
                    <a:p>
                      <a:pPr>
                        <a:lnSpc>
                          <a:spcPts val="1100"/>
                        </a:lnSpc>
                      </a:pPr>
                      <a:r>
                        <a:rPr kumimoji="1" lang="ja-JP" altLang="en-US" sz="900" dirty="0">
                          <a:latin typeface="BIZ UDPゴシック" panose="020B0400000000000000" pitchFamily="50" charset="-128"/>
                          <a:ea typeface="BIZ UDPゴシック" panose="020B0400000000000000" pitchFamily="50" charset="-128"/>
                        </a:rPr>
                        <a:t>施設容量 </a:t>
                      </a:r>
                      <a:r>
                        <a:rPr kumimoji="1" lang="en-US" altLang="ja-JP" sz="900" dirty="0">
                          <a:latin typeface="BIZ UDPゴシック" panose="020B0400000000000000" pitchFamily="50" charset="-128"/>
                          <a:ea typeface="BIZ UDPゴシック" panose="020B0400000000000000" pitchFamily="50" charset="-128"/>
                        </a:rPr>
                        <a:t>200L </a:t>
                      </a:r>
                      <a:r>
                        <a:rPr kumimoji="1" lang="ja-JP" altLang="en-US" sz="900" dirty="0">
                          <a:latin typeface="BIZ UDPゴシック" panose="020B0400000000000000" pitchFamily="50" charset="-128"/>
                          <a:ea typeface="BIZ UDPゴシック" panose="020B0400000000000000" pitchFamily="50" charset="-128"/>
                        </a:rPr>
                        <a:t>以上</a:t>
                      </a:r>
                      <a:r>
                        <a:rPr lang="ja-JP" altLang="en-US" sz="900" b="0" i="0" u="none" strike="noStrike" baseline="0" dirty="0">
                          <a:latin typeface="BIZ UDPゴシック" panose="020B0400000000000000" pitchFamily="50" charset="-128"/>
                          <a:ea typeface="BIZ UDPゴシック" panose="020B0400000000000000" pitchFamily="50" charset="-128"/>
                        </a:rPr>
                        <a:t>（高揮発</a:t>
                      </a:r>
                      <a:r>
                        <a:rPr lang="en-US" altLang="ja-JP" sz="900" b="0" i="0" u="none" strike="noStrike" baseline="0" dirty="0">
                          <a:latin typeface="BIZ UDPゴシック" panose="020B0400000000000000" pitchFamily="50" charset="-128"/>
                          <a:ea typeface="BIZ UDPゴシック" panose="020B0400000000000000" pitchFamily="50" charset="-128"/>
                        </a:rPr>
                        <a:t>VOC</a:t>
                      </a:r>
                      <a:r>
                        <a:rPr lang="ja-JP" altLang="en-US" sz="900" b="0" i="0" u="none" strike="noStrike" baseline="0" dirty="0">
                          <a:latin typeface="BIZ UDPゴシック" panose="020B0400000000000000" pitchFamily="50" charset="-128"/>
                          <a:ea typeface="BIZ UDPゴシック" panose="020B0400000000000000" pitchFamily="50" charset="-128"/>
                        </a:rPr>
                        <a:t>に限る）</a:t>
                      </a:r>
                      <a:endParaRPr kumimoji="1" lang="ja-JP" altLang="en-US" sz="900" dirty="0">
                        <a:latin typeface="BIZ UDPゴシック" panose="020B0400000000000000" pitchFamily="50" charset="-128"/>
                        <a:ea typeface="BIZ UDPゴシック" panose="020B0400000000000000" pitchFamily="50" charset="-128"/>
                      </a:endParaRPr>
                    </a:p>
                    <a:p>
                      <a:pPr>
                        <a:lnSpc>
                          <a:spcPts val="1100"/>
                        </a:lnSpc>
                      </a:pPr>
                      <a:r>
                        <a:rPr kumimoji="1" lang="ja-JP" altLang="en-US" sz="900" dirty="0">
                          <a:latin typeface="BIZ UDPゴシック" panose="020B0400000000000000" pitchFamily="50" charset="-128"/>
                          <a:ea typeface="BIZ UDPゴシック" panose="020B0400000000000000" pitchFamily="50" charset="-128"/>
                        </a:rPr>
                        <a:t>　イ　反応施設</a:t>
                      </a:r>
                      <a:endParaRPr kumimoji="1" lang="en-US" altLang="ja-JP" sz="900" dirty="0">
                        <a:latin typeface="BIZ UDPゴシック" panose="020B0400000000000000" pitchFamily="50" charset="-128"/>
                        <a:ea typeface="BIZ UDPゴシック" panose="020B0400000000000000" pitchFamily="50" charset="-128"/>
                      </a:endParaRPr>
                    </a:p>
                    <a:p>
                      <a:pPr>
                        <a:lnSpc>
                          <a:spcPts val="1100"/>
                        </a:lnSpc>
                      </a:pPr>
                      <a:r>
                        <a:rPr kumimoji="1" lang="ja-JP" altLang="en-US" sz="900" dirty="0">
                          <a:latin typeface="BIZ UDPゴシック" panose="020B0400000000000000" pitchFamily="50" charset="-128"/>
                          <a:ea typeface="BIZ UDPゴシック" panose="020B0400000000000000" pitchFamily="50" charset="-128"/>
                        </a:rPr>
                        <a:t>　ロ　合成施設</a:t>
                      </a:r>
                      <a:endParaRPr kumimoji="1" lang="en-US" altLang="ja-JP" sz="900" dirty="0">
                        <a:latin typeface="BIZ UDPゴシック" panose="020B0400000000000000" pitchFamily="50" charset="-128"/>
                        <a:ea typeface="BIZ UDPゴシック" panose="020B0400000000000000" pitchFamily="50" charset="-128"/>
                      </a:endParaRPr>
                    </a:p>
                    <a:p>
                      <a:pPr>
                        <a:lnSpc>
                          <a:spcPts val="1100"/>
                        </a:lnSpc>
                      </a:pPr>
                      <a:r>
                        <a:rPr kumimoji="1" lang="ja-JP" altLang="en-US" sz="900" dirty="0">
                          <a:latin typeface="BIZ UDPゴシック" panose="020B0400000000000000" pitchFamily="50" charset="-128"/>
                          <a:ea typeface="BIZ UDPゴシック" panose="020B0400000000000000" pitchFamily="50" charset="-128"/>
                        </a:rPr>
                        <a:t>　ハ　重合施設</a:t>
                      </a:r>
                      <a:endParaRPr kumimoji="1" lang="en-US" altLang="ja-JP" sz="900" dirty="0">
                        <a:latin typeface="BIZ UDPゴシック" panose="020B0400000000000000" pitchFamily="50" charset="-128"/>
                        <a:ea typeface="BIZ UDPゴシック" panose="020B0400000000000000" pitchFamily="50" charset="-128"/>
                      </a:endParaRPr>
                    </a:p>
                    <a:p>
                      <a:pPr>
                        <a:lnSpc>
                          <a:spcPts val="1100"/>
                        </a:lnSpc>
                      </a:pPr>
                      <a:r>
                        <a:rPr kumimoji="1" lang="ja-JP" altLang="en-US" sz="900" dirty="0">
                          <a:latin typeface="BIZ UDPゴシック" panose="020B0400000000000000" pitchFamily="50" charset="-128"/>
                          <a:ea typeface="BIZ UDPゴシック" panose="020B0400000000000000" pitchFamily="50" charset="-128"/>
                        </a:rPr>
                        <a:t>　ニ　分解施設</a:t>
                      </a:r>
                      <a:endParaRPr kumimoji="1" lang="en-US" altLang="ja-JP" sz="900" dirty="0">
                        <a:latin typeface="BIZ UDPゴシック" panose="020B0400000000000000" pitchFamily="50" charset="-128"/>
                        <a:ea typeface="BIZ UDPゴシック" panose="020B0400000000000000" pitchFamily="50" charset="-128"/>
                      </a:endParaRPr>
                    </a:p>
                    <a:p>
                      <a:pPr>
                        <a:lnSpc>
                          <a:spcPts val="1100"/>
                        </a:lnSpc>
                      </a:pPr>
                      <a:r>
                        <a:rPr kumimoji="1" lang="ja-JP" altLang="en-US" sz="900" dirty="0">
                          <a:latin typeface="BIZ UDPゴシック" panose="020B0400000000000000" pitchFamily="50" charset="-128"/>
                          <a:ea typeface="BIZ UDPゴシック" panose="020B0400000000000000" pitchFamily="50" charset="-128"/>
                        </a:rPr>
                        <a:t>　ホ　精製施設</a:t>
                      </a:r>
                      <a:endParaRPr kumimoji="1" lang="en-US" altLang="ja-JP" sz="900" dirty="0">
                        <a:latin typeface="BIZ UDPゴシック" panose="020B0400000000000000" pitchFamily="50" charset="-128"/>
                        <a:ea typeface="BIZ UDPゴシック" panose="020B0400000000000000" pitchFamily="50" charset="-128"/>
                      </a:endParaRPr>
                    </a:p>
                    <a:p>
                      <a:pPr>
                        <a:lnSpc>
                          <a:spcPts val="1100"/>
                        </a:lnSpc>
                      </a:pPr>
                      <a:r>
                        <a:rPr kumimoji="1" lang="ja-JP" altLang="en-US" sz="900" dirty="0">
                          <a:latin typeface="BIZ UDPゴシック" panose="020B0400000000000000" pitchFamily="50" charset="-128"/>
                          <a:ea typeface="BIZ UDPゴシック" panose="020B0400000000000000" pitchFamily="50" charset="-128"/>
                        </a:rPr>
                        <a:t>　ヘ　晶出施設</a:t>
                      </a:r>
                      <a:endParaRPr kumimoji="1" lang="en-US" altLang="ja-JP" sz="900" dirty="0">
                        <a:latin typeface="BIZ UDPゴシック" panose="020B0400000000000000" pitchFamily="50" charset="-128"/>
                        <a:ea typeface="BIZ UDPゴシック" panose="020B0400000000000000" pitchFamily="50" charset="-128"/>
                      </a:endParaRPr>
                    </a:p>
                    <a:p>
                      <a:pPr>
                        <a:lnSpc>
                          <a:spcPts val="1100"/>
                        </a:lnSpc>
                      </a:pPr>
                      <a:r>
                        <a:rPr kumimoji="1" lang="ja-JP" altLang="en-US" sz="900" dirty="0">
                          <a:latin typeface="BIZ UDPゴシック" panose="020B0400000000000000" pitchFamily="50" charset="-128"/>
                          <a:ea typeface="BIZ UDPゴシック" panose="020B0400000000000000" pitchFamily="50" charset="-128"/>
                        </a:rPr>
                        <a:t>　ト　蒸留施設</a:t>
                      </a:r>
                      <a:endParaRPr kumimoji="1" lang="en-US" altLang="ja-JP" sz="900" dirty="0">
                        <a:latin typeface="BIZ UDPゴシック" panose="020B0400000000000000" pitchFamily="50" charset="-128"/>
                        <a:ea typeface="BIZ UDPゴシック" panose="020B0400000000000000" pitchFamily="50" charset="-128"/>
                      </a:endParaRPr>
                    </a:p>
                    <a:p>
                      <a:pPr>
                        <a:lnSpc>
                          <a:spcPts val="1100"/>
                        </a:lnSpc>
                      </a:pPr>
                      <a:r>
                        <a:rPr kumimoji="1" lang="ja-JP" altLang="en-US" sz="900" dirty="0">
                          <a:latin typeface="BIZ UDPゴシック" panose="020B0400000000000000" pitchFamily="50" charset="-128"/>
                          <a:ea typeface="BIZ UDPゴシック" panose="020B0400000000000000" pitchFamily="50" charset="-128"/>
                        </a:rPr>
                        <a:t>　チ　蒸発施設</a:t>
                      </a:r>
                      <a:endParaRPr kumimoji="1" lang="en-US" altLang="ja-JP" sz="900" dirty="0">
                        <a:latin typeface="BIZ UDPゴシック" panose="020B0400000000000000" pitchFamily="50" charset="-128"/>
                        <a:ea typeface="BIZ UDPゴシック" panose="020B0400000000000000" pitchFamily="50" charset="-128"/>
                      </a:endParaRPr>
                    </a:p>
                    <a:p>
                      <a:pPr>
                        <a:lnSpc>
                          <a:spcPts val="1100"/>
                        </a:lnSpc>
                      </a:pPr>
                      <a:r>
                        <a:rPr kumimoji="1" lang="ja-JP" altLang="en-US" sz="900" dirty="0">
                          <a:latin typeface="BIZ UDPゴシック" panose="020B0400000000000000" pitchFamily="50" charset="-128"/>
                          <a:ea typeface="BIZ UDPゴシック" panose="020B0400000000000000" pitchFamily="50" charset="-128"/>
                        </a:rPr>
                        <a:t>　リ　濃縮施設</a:t>
                      </a:r>
                      <a:endParaRPr kumimoji="1" lang="en-US" altLang="ja-JP" sz="900" dirty="0">
                        <a:latin typeface="BIZ UDPゴシック" panose="020B0400000000000000" pitchFamily="50" charset="-128"/>
                        <a:ea typeface="BIZ UDPゴシック" panose="020B0400000000000000" pitchFamily="50" charset="-128"/>
                      </a:endParaRPr>
                    </a:p>
                    <a:p>
                      <a:pPr>
                        <a:lnSpc>
                          <a:spcPts val="1100"/>
                        </a:lnSpc>
                      </a:pPr>
                      <a:r>
                        <a:rPr kumimoji="1" lang="ja-JP" altLang="en-US" sz="900" dirty="0">
                          <a:latin typeface="BIZ UDPゴシック" panose="020B0400000000000000" pitchFamily="50" charset="-128"/>
                          <a:ea typeface="BIZ UDPゴシック" panose="020B0400000000000000" pitchFamily="50" charset="-128"/>
                        </a:rPr>
                        <a:t>　ヌ　乾燥施設</a:t>
                      </a:r>
                      <a:endParaRPr kumimoji="1" lang="en-US" altLang="ja-JP" sz="900" dirty="0">
                        <a:latin typeface="BIZ UDPゴシック" panose="020B0400000000000000" pitchFamily="50" charset="-128"/>
                        <a:ea typeface="BIZ UDPゴシック" panose="020B0400000000000000" pitchFamily="50" charset="-128"/>
                      </a:endParaRPr>
                    </a:p>
                    <a:p>
                      <a:pPr>
                        <a:lnSpc>
                          <a:spcPts val="1100"/>
                        </a:lnSpc>
                      </a:pPr>
                      <a:r>
                        <a:rPr kumimoji="1" lang="ja-JP" altLang="en-US" sz="900" dirty="0">
                          <a:latin typeface="BIZ UDPゴシック" panose="020B0400000000000000" pitchFamily="50" charset="-128"/>
                          <a:ea typeface="BIZ UDPゴシック" panose="020B0400000000000000" pitchFamily="50" charset="-128"/>
                        </a:rPr>
                        <a:t>　ル　抽出施設</a:t>
                      </a:r>
                      <a:endParaRPr kumimoji="1" lang="en-US" altLang="ja-JP" sz="900" dirty="0">
                        <a:latin typeface="BIZ UDPゴシック" panose="020B0400000000000000" pitchFamily="50" charset="-128"/>
                        <a:ea typeface="BIZ UDPゴシック" panose="020B0400000000000000" pitchFamily="50" charset="-128"/>
                      </a:endParaRPr>
                    </a:p>
                    <a:p>
                      <a:pPr>
                        <a:lnSpc>
                          <a:spcPts val="1100"/>
                        </a:lnSpc>
                      </a:pPr>
                      <a:r>
                        <a:rPr kumimoji="1" lang="ja-JP" altLang="en-US" sz="900" dirty="0">
                          <a:latin typeface="BIZ UDPゴシック" panose="020B0400000000000000" pitchFamily="50" charset="-128"/>
                          <a:ea typeface="BIZ UDPゴシック" panose="020B0400000000000000" pitchFamily="50" charset="-128"/>
                        </a:rPr>
                        <a:t>　ヲ　混合施設</a:t>
                      </a:r>
                    </a:p>
                  </a:txBody>
                  <a:tcPr marL="58443" marR="58443" marT="29222" marB="29222" anchor="ctr"/>
                </a:tc>
                <a:tc>
                  <a:txBody>
                    <a:bodyPr/>
                    <a:lstStyle/>
                    <a:p>
                      <a:pPr algn="l">
                        <a:lnSpc>
                          <a:spcPts val="1100"/>
                        </a:lnSpc>
                      </a:pPr>
                      <a:r>
                        <a:rPr lang="ja-JP" altLang="en-US" sz="900" b="0" i="0" u="none" strike="noStrike" baseline="0" dirty="0">
                          <a:latin typeface="BIZ UDPゴシック" panose="020B0400000000000000" pitchFamily="50" charset="-128"/>
                          <a:ea typeface="BIZ UDPゴシック" panose="020B0400000000000000" pitchFamily="50" charset="-128"/>
                        </a:rPr>
                        <a:t>・吸着式処理装置等</a:t>
                      </a:r>
                      <a:endParaRPr lang="en-US" altLang="ja-JP" sz="900" b="0" i="0" u="none" strike="noStrike" baseline="0" dirty="0">
                        <a:latin typeface="BIZ UDPゴシック" panose="020B0400000000000000" pitchFamily="50" charset="-128"/>
                        <a:ea typeface="BIZ UDPゴシック" panose="020B0400000000000000" pitchFamily="50" charset="-128"/>
                      </a:endParaRPr>
                    </a:p>
                    <a:p>
                      <a:pPr algn="l">
                        <a:lnSpc>
                          <a:spcPts val="1100"/>
                        </a:lnSpc>
                      </a:pPr>
                      <a:r>
                        <a:rPr lang="ja-JP" altLang="en-US" sz="900" b="0" i="0" u="none" strike="noStrike" baseline="0" dirty="0">
                          <a:latin typeface="BIZ UDPゴシック" panose="020B0400000000000000" pitchFamily="50" charset="-128"/>
                          <a:ea typeface="BIZ UDPゴシック" panose="020B0400000000000000" pitchFamily="50" charset="-128"/>
                        </a:rPr>
                        <a:t>・密閉式構造</a:t>
                      </a:r>
                      <a:endParaRPr lang="en-US" altLang="ja-JP" sz="900" b="0" i="0" u="none" strike="noStrike" baseline="0" dirty="0">
                        <a:latin typeface="BIZ UDPゴシック" panose="020B0400000000000000" pitchFamily="50" charset="-128"/>
                        <a:ea typeface="BIZ UDPゴシック" panose="020B0400000000000000" pitchFamily="50" charset="-128"/>
                      </a:endParaRPr>
                    </a:p>
                  </a:txBody>
                  <a:tcPr marL="58443" marR="58443" marT="29222" marB="29222" anchor="ctr"/>
                </a:tc>
                <a:tc>
                  <a:txBody>
                    <a:bodyPr/>
                    <a:lstStyle/>
                    <a:p>
                      <a:pPr algn="ctr">
                        <a:lnSpc>
                          <a:spcPts val="1100"/>
                        </a:lnSpc>
                      </a:pPr>
                      <a:r>
                        <a:rPr kumimoji="1" lang="en-US" altLang="ja-JP" sz="900" dirty="0">
                          <a:latin typeface="BIZ UDPゴシック" panose="020B0400000000000000" pitchFamily="50" charset="-128"/>
                          <a:ea typeface="BIZ UDPゴシック" panose="020B0400000000000000" pitchFamily="50" charset="-128"/>
                        </a:rPr>
                        <a:t>2,434</a:t>
                      </a:r>
                    </a:p>
                    <a:p>
                      <a:pPr algn="ctr">
                        <a:lnSpc>
                          <a:spcPts val="1100"/>
                        </a:lnSpc>
                      </a:pPr>
                      <a:endParaRPr kumimoji="1" lang="en-US" altLang="ja-JP" sz="900" dirty="0">
                        <a:latin typeface="BIZ UDPゴシック" panose="020B0400000000000000" pitchFamily="50" charset="-128"/>
                        <a:ea typeface="BIZ UDPゴシック" panose="020B0400000000000000" pitchFamily="50" charset="-128"/>
                      </a:endParaRPr>
                    </a:p>
                    <a:p>
                      <a:pPr algn="ctr">
                        <a:lnSpc>
                          <a:spcPts val="1100"/>
                        </a:lnSpc>
                      </a:pPr>
                      <a:r>
                        <a:rPr kumimoji="1" lang="en-US" altLang="ja-JP" sz="900" dirty="0">
                          <a:latin typeface="BIZ UDPゴシック" panose="020B0400000000000000" pitchFamily="50" charset="-128"/>
                          <a:ea typeface="BIZ UDPゴシック" panose="020B0400000000000000" pitchFamily="50" charset="-128"/>
                        </a:rPr>
                        <a:t>555</a:t>
                      </a:r>
                    </a:p>
                    <a:p>
                      <a:pPr algn="ctr">
                        <a:lnSpc>
                          <a:spcPts val="1100"/>
                        </a:lnSpc>
                      </a:pPr>
                      <a:r>
                        <a:rPr kumimoji="1" lang="en-US" altLang="ja-JP" sz="900" dirty="0">
                          <a:latin typeface="BIZ UDPゴシック" panose="020B0400000000000000" pitchFamily="50" charset="-128"/>
                          <a:ea typeface="BIZ UDPゴシック" panose="020B0400000000000000" pitchFamily="50" charset="-128"/>
                        </a:rPr>
                        <a:t>11</a:t>
                      </a:r>
                    </a:p>
                    <a:p>
                      <a:pPr algn="ctr">
                        <a:lnSpc>
                          <a:spcPts val="1100"/>
                        </a:lnSpc>
                      </a:pPr>
                      <a:r>
                        <a:rPr kumimoji="1" lang="en-US" altLang="ja-JP" sz="900" dirty="0">
                          <a:latin typeface="BIZ UDPゴシック" panose="020B0400000000000000" pitchFamily="50" charset="-128"/>
                          <a:ea typeface="BIZ UDPゴシック" panose="020B0400000000000000" pitchFamily="50" charset="-128"/>
                        </a:rPr>
                        <a:t>122</a:t>
                      </a:r>
                    </a:p>
                    <a:p>
                      <a:pPr algn="ctr">
                        <a:lnSpc>
                          <a:spcPts val="1100"/>
                        </a:lnSpc>
                      </a:pPr>
                      <a:r>
                        <a:rPr kumimoji="1" lang="en-US" altLang="ja-JP" sz="900" dirty="0">
                          <a:latin typeface="BIZ UDPゴシック" panose="020B0400000000000000" pitchFamily="50" charset="-128"/>
                          <a:ea typeface="BIZ UDPゴシック" panose="020B0400000000000000" pitchFamily="50" charset="-128"/>
                        </a:rPr>
                        <a:t>6</a:t>
                      </a:r>
                    </a:p>
                    <a:p>
                      <a:pPr algn="ctr">
                        <a:lnSpc>
                          <a:spcPts val="1100"/>
                        </a:lnSpc>
                      </a:pPr>
                      <a:r>
                        <a:rPr kumimoji="1" lang="en-US" altLang="ja-JP" sz="900" dirty="0">
                          <a:latin typeface="BIZ UDPゴシック" panose="020B0400000000000000" pitchFamily="50" charset="-128"/>
                          <a:ea typeface="BIZ UDPゴシック" panose="020B0400000000000000" pitchFamily="50" charset="-128"/>
                        </a:rPr>
                        <a:t>42</a:t>
                      </a:r>
                    </a:p>
                    <a:p>
                      <a:pPr algn="ctr">
                        <a:lnSpc>
                          <a:spcPts val="1100"/>
                        </a:lnSpc>
                      </a:pPr>
                      <a:r>
                        <a:rPr kumimoji="1" lang="en-US" altLang="ja-JP" sz="900" dirty="0">
                          <a:latin typeface="BIZ UDPゴシック" panose="020B0400000000000000" pitchFamily="50" charset="-128"/>
                          <a:ea typeface="BIZ UDPゴシック" panose="020B0400000000000000" pitchFamily="50" charset="-128"/>
                        </a:rPr>
                        <a:t>58</a:t>
                      </a:r>
                    </a:p>
                    <a:p>
                      <a:pPr algn="ctr">
                        <a:lnSpc>
                          <a:spcPts val="1100"/>
                        </a:lnSpc>
                      </a:pPr>
                      <a:r>
                        <a:rPr kumimoji="1" lang="en-US" altLang="ja-JP" sz="900" dirty="0">
                          <a:latin typeface="BIZ UDPゴシック" panose="020B0400000000000000" pitchFamily="50" charset="-128"/>
                          <a:ea typeface="BIZ UDPゴシック" panose="020B0400000000000000" pitchFamily="50" charset="-128"/>
                        </a:rPr>
                        <a:t>242</a:t>
                      </a:r>
                    </a:p>
                    <a:p>
                      <a:pPr algn="ctr">
                        <a:lnSpc>
                          <a:spcPts val="1100"/>
                        </a:lnSpc>
                      </a:pPr>
                      <a:r>
                        <a:rPr kumimoji="1" lang="en-US" altLang="ja-JP" sz="900" dirty="0">
                          <a:latin typeface="BIZ UDPゴシック" panose="020B0400000000000000" pitchFamily="50" charset="-128"/>
                          <a:ea typeface="BIZ UDPゴシック" panose="020B0400000000000000" pitchFamily="50" charset="-128"/>
                        </a:rPr>
                        <a:t>21</a:t>
                      </a:r>
                    </a:p>
                    <a:p>
                      <a:pPr algn="ctr">
                        <a:lnSpc>
                          <a:spcPts val="1100"/>
                        </a:lnSpc>
                      </a:pPr>
                      <a:r>
                        <a:rPr kumimoji="1" lang="en-US" altLang="ja-JP" sz="900" dirty="0">
                          <a:latin typeface="BIZ UDPゴシック" panose="020B0400000000000000" pitchFamily="50" charset="-128"/>
                          <a:ea typeface="BIZ UDPゴシック" panose="020B0400000000000000" pitchFamily="50" charset="-128"/>
                        </a:rPr>
                        <a:t>68</a:t>
                      </a:r>
                    </a:p>
                    <a:p>
                      <a:pPr algn="ctr">
                        <a:lnSpc>
                          <a:spcPts val="1100"/>
                        </a:lnSpc>
                      </a:pPr>
                      <a:r>
                        <a:rPr kumimoji="1" lang="en-US" altLang="ja-JP" sz="900" dirty="0">
                          <a:latin typeface="BIZ UDPゴシック" panose="020B0400000000000000" pitchFamily="50" charset="-128"/>
                          <a:ea typeface="BIZ UDPゴシック" panose="020B0400000000000000" pitchFamily="50" charset="-128"/>
                        </a:rPr>
                        <a:t>156</a:t>
                      </a:r>
                    </a:p>
                    <a:p>
                      <a:pPr algn="ctr">
                        <a:lnSpc>
                          <a:spcPts val="1100"/>
                        </a:lnSpc>
                      </a:pPr>
                      <a:r>
                        <a:rPr kumimoji="1" lang="en-US" altLang="ja-JP" sz="900" dirty="0">
                          <a:latin typeface="BIZ UDPゴシック" panose="020B0400000000000000" pitchFamily="50" charset="-128"/>
                          <a:ea typeface="BIZ UDPゴシック" panose="020B0400000000000000" pitchFamily="50" charset="-128"/>
                        </a:rPr>
                        <a:t>64</a:t>
                      </a:r>
                    </a:p>
                    <a:p>
                      <a:pPr algn="ctr">
                        <a:lnSpc>
                          <a:spcPts val="1100"/>
                        </a:lnSpc>
                      </a:pPr>
                      <a:r>
                        <a:rPr kumimoji="1" lang="en-US" altLang="ja-JP" sz="900" dirty="0">
                          <a:latin typeface="BIZ UDPゴシック" panose="020B0400000000000000" pitchFamily="50" charset="-128"/>
                          <a:ea typeface="BIZ UDPゴシック" panose="020B0400000000000000" pitchFamily="50" charset="-128"/>
                        </a:rPr>
                        <a:t>1,089</a:t>
                      </a:r>
                      <a:endParaRPr kumimoji="1" lang="ja-JP" altLang="en-US" sz="900" dirty="0">
                        <a:latin typeface="BIZ UDPゴシック" panose="020B0400000000000000" pitchFamily="50" charset="-128"/>
                        <a:ea typeface="BIZ UDPゴシック" panose="020B0400000000000000" pitchFamily="50" charset="-128"/>
                      </a:endParaRPr>
                    </a:p>
                  </a:txBody>
                  <a:tcPr marL="58443" marR="58443" marT="29222" marB="29222" anchor="ctr"/>
                </a:tc>
                <a:extLst>
                  <a:ext uri="{0D108BD9-81ED-4DB2-BD59-A6C34878D82A}">
                    <a16:rowId xmlns:a16="http://schemas.microsoft.com/office/drawing/2014/main" val="1877595703"/>
                  </a:ext>
                </a:extLst>
              </a:tr>
              <a:tr h="616535">
                <a:tc rowSpan="2">
                  <a:txBody>
                    <a:bodyPr/>
                    <a:lstStyle/>
                    <a:p>
                      <a:pPr>
                        <a:lnSpc>
                          <a:spcPts val="1100"/>
                        </a:lnSpc>
                      </a:pPr>
                      <a:r>
                        <a:rPr kumimoji="1" lang="ja-JP" altLang="en-US" sz="900" dirty="0">
                          <a:latin typeface="BIZ UDPゴシック" panose="020B0400000000000000" pitchFamily="50" charset="-128"/>
                          <a:ea typeface="BIZ UDPゴシック" panose="020B0400000000000000" pitchFamily="50" charset="-128"/>
                        </a:rPr>
                        <a:t>塗装</a:t>
                      </a:r>
                    </a:p>
                  </a:txBody>
                  <a:tcPr marL="58443" marR="58443" marT="29222" marB="29222" anchor="ctr"/>
                </a:tc>
                <a:tc gridSpan="2">
                  <a:txBody>
                    <a:bodyPr/>
                    <a:lstStyle/>
                    <a:p>
                      <a:pPr>
                        <a:lnSpc>
                          <a:spcPts val="1100"/>
                        </a:lnSpc>
                      </a:pPr>
                      <a:r>
                        <a:rPr kumimoji="1" lang="ja-JP" altLang="en-US" sz="9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吹付塗装</a:t>
                      </a:r>
                      <a:endParaRPr kumimoji="1" lang="ja-JP" altLang="en-US" sz="900" dirty="0">
                        <a:latin typeface="BIZ UDPゴシック" panose="020B0400000000000000" pitchFamily="50" charset="-128"/>
                        <a:ea typeface="BIZ UDPゴシック" panose="020B0400000000000000" pitchFamily="50" charset="-128"/>
                      </a:endParaRPr>
                    </a:p>
                  </a:txBody>
                  <a:tcPr marL="58443" marR="58443" marT="29222" marB="29222" anchor="ctr"/>
                </a:tc>
                <a:tc hMerge="1">
                  <a:txBody>
                    <a:bodyPr/>
                    <a:lstStyle/>
                    <a:p>
                      <a:pPr>
                        <a:lnSpc>
                          <a:spcPts val="1100"/>
                        </a:lnSpc>
                      </a:pPr>
                      <a:endParaRPr kumimoji="1" lang="ja-JP" altLang="en-US" sz="1000" dirty="0">
                        <a:latin typeface="+mn-ea"/>
                        <a:ea typeface="+mn-ea"/>
                      </a:endParaRPr>
                    </a:p>
                  </a:txBody>
                  <a:tcPr marL="58443" marR="58443" marT="29222" marB="29222"/>
                </a:tc>
                <a:tc>
                  <a:txBody>
                    <a:bodyPr/>
                    <a:lstStyle/>
                    <a:p>
                      <a:pPr>
                        <a:lnSpc>
                          <a:spcPts val="1100"/>
                        </a:lnSpc>
                      </a:pPr>
                      <a:r>
                        <a:rPr kumimoji="1" lang="zh-TW" altLang="en-US" sz="9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排風機能力 </a:t>
                      </a:r>
                      <a:r>
                        <a:rPr kumimoji="1" lang="en-US" altLang="zh-TW" sz="9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100</a:t>
                      </a:r>
                      <a:r>
                        <a:rPr kumimoji="1" lang="zh-TW" altLang="en-US" sz="9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ｍ</a:t>
                      </a:r>
                      <a:r>
                        <a:rPr kumimoji="1" lang="en-US" altLang="zh-TW" sz="900" b="0" i="0" u="none" strike="noStrike" kern="1200" baseline="30000" dirty="0">
                          <a:solidFill>
                            <a:schemeClr val="dk1"/>
                          </a:solidFill>
                          <a:latin typeface="BIZ UDPゴシック" panose="020B0400000000000000" pitchFamily="50" charset="-128"/>
                          <a:ea typeface="BIZ UDPゴシック" panose="020B0400000000000000" pitchFamily="50" charset="-128"/>
                          <a:cs typeface="+mn-cs"/>
                        </a:rPr>
                        <a:t>3</a:t>
                      </a:r>
                      <a:r>
                        <a:rPr kumimoji="1" lang="en-US" altLang="zh-TW" sz="9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a:t>
                      </a:r>
                      <a:r>
                        <a:rPr kumimoji="1" lang="zh-TW" altLang="en-US" sz="9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分</a:t>
                      </a:r>
                    </a:p>
                  </a:txBody>
                  <a:tcPr marL="58443" marR="58443" marT="29222" marB="29222" anchor="ctr"/>
                </a:tc>
                <a:tc rowSpan="2">
                  <a:txBody>
                    <a:bodyPr/>
                    <a:lstStyle/>
                    <a:p>
                      <a:pPr>
                        <a:lnSpc>
                          <a:spcPts val="1100"/>
                        </a:lnSpc>
                      </a:pPr>
                      <a:r>
                        <a:rPr kumimoji="1" lang="ja-JP" altLang="en-US" sz="9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・燃焼式処理装置等</a:t>
                      </a:r>
                      <a:endParaRPr kumimoji="1" lang="en-US" altLang="ja-JP" sz="9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endParaRPr>
                    </a:p>
                    <a:p>
                      <a:pPr>
                        <a:lnSpc>
                          <a:spcPts val="1100"/>
                        </a:lnSpc>
                      </a:pPr>
                      <a:r>
                        <a:rPr kumimoji="1" lang="ja-JP" altLang="en-US" sz="9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・塗料中の</a:t>
                      </a:r>
                      <a:r>
                        <a:rPr kumimoji="1" lang="en-US" altLang="ja-JP" sz="9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VOC</a:t>
                      </a:r>
                      <a:r>
                        <a:rPr kumimoji="1" lang="ja-JP" altLang="en-US" sz="9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含有率が</a:t>
                      </a:r>
                      <a:r>
                        <a:rPr kumimoji="1" lang="en-US" altLang="ja-JP" sz="9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30%</a:t>
                      </a:r>
                      <a:r>
                        <a:rPr kumimoji="1" lang="ja-JP" altLang="en-US" sz="9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以下（被塗物等により</a:t>
                      </a:r>
                      <a:r>
                        <a:rPr kumimoji="1" lang="en-US" altLang="ja-JP" sz="9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60</a:t>
                      </a:r>
                      <a:r>
                        <a:rPr kumimoji="1" lang="ja-JP" altLang="en-US" sz="9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又は</a:t>
                      </a:r>
                      <a:r>
                        <a:rPr kumimoji="1" lang="en-US" altLang="ja-JP" sz="9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70%</a:t>
                      </a:r>
                      <a:r>
                        <a:rPr kumimoji="1" lang="ja-JP" altLang="en-US" sz="9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以下）</a:t>
                      </a:r>
                      <a:endParaRPr kumimoji="1" lang="zh-TW" altLang="en-US" sz="9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endParaRPr>
                    </a:p>
                  </a:txBody>
                  <a:tcPr marL="58443" marR="58443" marT="29222" marB="29222" anchor="ctr"/>
                </a:tc>
                <a:tc>
                  <a:txBody>
                    <a:bodyPr/>
                    <a:lstStyle/>
                    <a:p>
                      <a:pPr algn="ctr">
                        <a:lnSpc>
                          <a:spcPts val="1100"/>
                        </a:lnSpc>
                      </a:pPr>
                      <a:r>
                        <a:rPr kumimoji="1" lang="en-US" altLang="zh-TW" sz="9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369</a:t>
                      </a:r>
                      <a:endParaRPr kumimoji="1" lang="zh-TW" altLang="en-US" sz="9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endParaRPr>
                    </a:p>
                  </a:txBody>
                  <a:tcPr marL="58443" marR="58443" marT="29222" marB="29222" anchor="ctr"/>
                </a:tc>
                <a:extLst>
                  <a:ext uri="{0D108BD9-81ED-4DB2-BD59-A6C34878D82A}">
                    <a16:rowId xmlns:a16="http://schemas.microsoft.com/office/drawing/2014/main" val="1136994572"/>
                  </a:ext>
                </a:extLst>
              </a:tr>
              <a:tr h="739396">
                <a:tc vMerge="1">
                  <a:txBody>
                    <a:bodyPr/>
                    <a:lstStyle/>
                    <a:p>
                      <a:endParaRPr kumimoji="1" lang="ja-JP" altLang="en-US" sz="1000" dirty="0"/>
                    </a:p>
                  </a:txBody>
                  <a:tcPr marL="58443" marR="58443" marT="29222" marB="29222"/>
                </a:tc>
                <a:tc gridSpan="2">
                  <a:txBody>
                    <a:bodyPr/>
                    <a:lstStyle/>
                    <a:p>
                      <a:pPr>
                        <a:lnSpc>
                          <a:spcPts val="1100"/>
                        </a:lnSpc>
                      </a:pPr>
                      <a:r>
                        <a:rPr kumimoji="1" lang="ja-JP" altLang="en-US" sz="9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乾燥・焼付施設</a:t>
                      </a:r>
                      <a:endParaRPr kumimoji="1" lang="ja-JP" altLang="en-US" sz="900" dirty="0">
                        <a:latin typeface="BIZ UDPゴシック" panose="020B0400000000000000" pitchFamily="50" charset="-128"/>
                        <a:ea typeface="BIZ UDPゴシック" panose="020B0400000000000000" pitchFamily="50" charset="-128"/>
                      </a:endParaRPr>
                    </a:p>
                  </a:txBody>
                  <a:tcPr marL="58443" marR="58443" marT="29222" marB="29222" anchor="ctr"/>
                </a:tc>
                <a:tc hMerge="1">
                  <a:txBody>
                    <a:bodyPr/>
                    <a:lstStyle/>
                    <a:p>
                      <a:pPr>
                        <a:lnSpc>
                          <a:spcPts val="1100"/>
                        </a:lnSpc>
                      </a:pPr>
                      <a:endParaRPr kumimoji="1" lang="ja-JP" altLang="en-US" sz="1000" dirty="0">
                        <a:latin typeface="+mn-ea"/>
                        <a:ea typeface="+mn-ea"/>
                      </a:endParaRPr>
                    </a:p>
                  </a:txBody>
                  <a:tcPr marL="58443" marR="58443" marT="29222" marB="29222"/>
                </a:tc>
                <a:tc>
                  <a:txBody>
                    <a:bodyPr/>
                    <a:lstStyle/>
                    <a:p>
                      <a:pPr>
                        <a:lnSpc>
                          <a:spcPts val="1100"/>
                        </a:lnSpc>
                      </a:pPr>
                      <a:r>
                        <a:rPr kumimoji="1" lang="zh-TW" altLang="en-US" sz="9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排風機能力 </a:t>
                      </a:r>
                      <a:r>
                        <a:rPr kumimoji="1" lang="en-US" altLang="zh-TW" sz="9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10</a:t>
                      </a:r>
                      <a:r>
                        <a:rPr kumimoji="1" lang="zh-TW" altLang="en-US" sz="9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ｍ</a:t>
                      </a:r>
                      <a:r>
                        <a:rPr kumimoji="1" lang="en-US" altLang="zh-TW" sz="900" b="0" i="0" u="none" strike="noStrike" kern="1200" baseline="30000" dirty="0">
                          <a:solidFill>
                            <a:schemeClr val="dk1"/>
                          </a:solidFill>
                          <a:latin typeface="BIZ UDPゴシック" panose="020B0400000000000000" pitchFamily="50" charset="-128"/>
                          <a:ea typeface="BIZ UDPゴシック" panose="020B0400000000000000" pitchFamily="50" charset="-128"/>
                          <a:cs typeface="+mn-cs"/>
                        </a:rPr>
                        <a:t>3</a:t>
                      </a:r>
                      <a:r>
                        <a:rPr kumimoji="1" lang="en-US" altLang="zh-TW" sz="9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a:t>
                      </a:r>
                      <a:r>
                        <a:rPr kumimoji="1" lang="zh-TW" altLang="en-US" sz="9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分</a:t>
                      </a:r>
                    </a:p>
                  </a:txBody>
                  <a:tcPr marL="58443" marR="58443" marT="29222" marB="29222" anchor="ctr"/>
                </a:tc>
                <a:tc vMerge="1">
                  <a:txBody>
                    <a:bodyPr/>
                    <a:lstStyle/>
                    <a:p>
                      <a:pPr>
                        <a:lnSpc>
                          <a:spcPts val="1200"/>
                        </a:lnSpc>
                      </a:pPr>
                      <a:endParaRPr kumimoji="1" lang="zh-TW" altLang="en-US" sz="1100" b="0" i="0" u="none" strike="noStrike" kern="1200" baseline="0" dirty="0">
                        <a:solidFill>
                          <a:schemeClr val="dk1"/>
                        </a:solidFill>
                        <a:latin typeface="+mn-ea"/>
                        <a:ea typeface="+mn-ea"/>
                        <a:cs typeface="+mn-cs"/>
                      </a:endParaRPr>
                    </a:p>
                  </a:txBody>
                  <a:tcPr marL="58443" marR="58443" marT="29222" marB="29222" anchor="ctr"/>
                </a:tc>
                <a:tc>
                  <a:txBody>
                    <a:bodyPr/>
                    <a:lstStyle/>
                    <a:p>
                      <a:pPr algn="ctr">
                        <a:lnSpc>
                          <a:spcPts val="1100"/>
                        </a:lnSpc>
                      </a:pPr>
                      <a:r>
                        <a:rPr kumimoji="1" lang="en-US" altLang="zh-TW" sz="9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194</a:t>
                      </a:r>
                      <a:endParaRPr kumimoji="1" lang="zh-TW" altLang="en-US" sz="9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endParaRPr>
                    </a:p>
                  </a:txBody>
                  <a:tcPr marL="58443" marR="58443" marT="29222" marB="29222" anchor="ctr"/>
                </a:tc>
                <a:extLst>
                  <a:ext uri="{0D108BD9-81ED-4DB2-BD59-A6C34878D82A}">
                    <a16:rowId xmlns:a16="http://schemas.microsoft.com/office/drawing/2014/main" val="157206263"/>
                  </a:ext>
                </a:extLst>
              </a:tr>
              <a:tr h="371537">
                <a:tc rowSpan="2">
                  <a:txBody>
                    <a:bodyPr/>
                    <a:lstStyle/>
                    <a:p>
                      <a:pPr>
                        <a:lnSpc>
                          <a:spcPts val="1100"/>
                        </a:lnSpc>
                      </a:pPr>
                      <a:r>
                        <a:rPr kumimoji="1" lang="ja-JP" altLang="en-US" sz="900" dirty="0">
                          <a:latin typeface="BIZ UDPゴシック" panose="020B0400000000000000" pitchFamily="50" charset="-128"/>
                          <a:ea typeface="BIZ UDPゴシック" panose="020B0400000000000000" pitchFamily="50" charset="-128"/>
                        </a:rPr>
                        <a:t>接着</a:t>
                      </a:r>
                    </a:p>
                  </a:txBody>
                  <a:tcPr marL="58443" marR="58443" marT="29222" marB="29222" anchor="ctr"/>
                </a:tc>
                <a:tc rowSpan="2">
                  <a:txBody>
                    <a:bodyPr/>
                    <a:lstStyle/>
                    <a:p>
                      <a:pPr>
                        <a:lnSpc>
                          <a:spcPts val="1100"/>
                        </a:lnSpc>
                      </a:pPr>
                      <a:r>
                        <a:rPr kumimoji="1" lang="ja-JP" altLang="en-US" sz="9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乾燥施設</a:t>
                      </a:r>
                      <a:endParaRPr kumimoji="1" lang="ja-JP" altLang="en-US" sz="900" dirty="0">
                        <a:latin typeface="BIZ UDPゴシック" panose="020B0400000000000000" pitchFamily="50" charset="-128"/>
                        <a:ea typeface="BIZ UDPゴシック" panose="020B0400000000000000" pitchFamily="50" charset="-128"/>
                      </a:endParaRPr>
                    </a:p>
                  </a:txBody>
                  <a:tcPr marL="58443" marR="58443" marT="29222" marB="29222" anchor="ctr"/>
                </a:tc>
                <a:tc>
                  <a:txBody>
                    <a:bodyPr/>
                    <a:lstStyle/>
                    <a:p>
                      <a:pPr>
                        <a:lnSpc>
                          <a:spcPts val="1100"/>
                        </a:lnSpc>
                      </a:pPr>
                      <a:r>
                        <a:rPr kumimoji="1" lang="ja-JP" altLang="en-US" sz="900" b="0" i="0" u="none" strike="noStrike" kern="1200" baseline="0">
                          <a:solidFill>
                            <a:schemeClr val="dk1"/>
                          </a:solidFill>
                          <a:latin typeface="BIZ UDPゴシック" panose="020B0400000000000000" pitchFamily="50" charset="-128"/>
                          <a:ea typeface="BIZ UDPゴシック" panose="020B0400000000000000" pitchFamily="50" charset="-128"/>
                          <a:cs typeface="+mn-cs"/>
                        </a:rPr>
                        <a:t>ラミネート等</a:t>
                      </a:r>
                      <a:endParaRPr kumimoji="1" lang="ja-JP" altLang="en-US" sz="900" dirty="0">
                        <a:latin typeface="BIZ UDPゴシック" panose="020B0400000000000000" pitchFamily="50" charset="-128"/>
                        <a:ea typeface="BIZ UDPゴシック" panose="020B0400000000000000" pitchFamily="50" charset="-128"/>
                      </a:endParaRPr>
                    </a:p>
                  </a:txBody>
                  <a:tcPr marL="58443" marR="58443" marT="29222" marB="29222" anchor="ctr"/>
                </a:tc>
                <a:tc rowSpan="2">
                  <a:txBody>
                    <a:bodyPr/>
                    <a:lstStyle/>
                    <a:p>
                      <a:pPr>
                        <a:lnSpc>
                          <a:spcPts val="1100"/>
                        </a:lnSpc>
                      </a:pPr>
                      <a:r>
                        <a:rPr kumimoji="1" lang="zh-TW" altLang="en-US" sz="9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排風機能力 </a:t>
                      </a:r>
                      <a:r>
                        <a:rPr kumimoji="1" lang="en-US" altLang="zh-TW" sz="9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10</a:t>
                      </a:r>
                      <a:r>
                        <a:rPr kumimoji="1" lang="zh-TW" altLang="en-US" sz="9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ｍ</a:t>
                      </a:r>
                      <a:r>
                        <a:rPr kumimoji="1" lang="en-US" altLang="zh-TW" sz="900" b="0" i="0" u="none" strike="noStrike" kern="1200" baseline="30000" dirty="0">
                          <a:solidFill>
                            <a:schemeClr val="dk1"/>
                          </a:solidFill>
                          <a:latin typeface="BIZ UDPゴシック" panose="020B0400000000000000" pitchFamily="50" charset="-128"/>
                          <a:ea typeface="BIZ UDPゴシック" panose="020B0400000000000000" pitchFamily="50" charset="-128"/>
                          <a:cs typeface="+mn-cs"/>
                        </a:rPr>
                        <a:t>3</a:t>
                      </a:r>
                      <a:r>
                        <a:rPr kumimoji="1" lang="en-US" altLang="zh-TW" sz="9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a:t>
                      </a:r>
                      <a:r>
                        <a:rPr kumimoji="1" lang="zh-TW" altLang="en-US" sz="9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分</a:t>
                      </a:r>
                    </a:p>
                  </a:txBody>
                  <a:tcPr marL="58443" marR="58443" marT="29222" marB="29222" anchor="ctr"/>
                </a:tc>
                <a:tc rowSpan="2">
                  <a:txBody>
                    <a:bodyPr/>
                    <a:lstStyle/>
                    <a:p>
                      <a:pPr>
                        <a:lnSpc>
                          <a:spcPts val="1100"/>
                        </a:lnSpc>
                      </a:pPr>
                      <a:r>
                        <a:rPr kumimoji="1" lang="ja-JP" altLang="en-US" sz="9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・燃焼式処理装置等</a:t>
                      </a:r>
                      <a:endParaRPr kumimoji="1" lang="en-US" altLang="ja-JP" sz="9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endParaRPr>
                    </a:p>
                    <a:p>
                      <a:pPr>
                        <a:lnSpc>
                          <a:spcPts val="1100"/>
                        </a:lnSpc>
                      </a:pPr>
                      <a:r>
                        <a:rPr kumimoji="1" lang="ja-JP" altLang="en-US" sz="9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・接着剤中の</a:t>
                      </a:r>
                      <a:r>
                        <a:rPr kumimoji="1" lang="en-US" altLang="ja-JP" sz="9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VOC</a:t>
                      </a:r>
                      <a:r>
                        <a:rPr kumimoji="1" lang="ja-JP" altLang="en-US" sz="9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含有率が</a:t>
                      </a:r>
                      <a:r>
                        <a:rPr kumimoji="1" lang="en-US" altLang="ja-JP" sz="9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30%</a:t>
                      </a:r>
                      <a:r>
                        <a:rPr kumimoji="1" lang="ja-JP" altLang="en-US" sz="9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以下</a:t>
                      </a:r>
                      <a:endParaRPr kumimoji="1" lang="zh-TW" altLang="en-US" sz="9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endParaRPr>
                    </a:p>
                  </a:txBody>
                  <a:tcPr marL="58443" marR="58443" marT="29222" marB="29222" anchor="ctr"/>
                </a:tc>
                <a:tc rowSpan="2">
                  <a:txBody>
                    <a:bodyPr/>
                    <a:lstStyle/>
                    <a:p>
                      <a:pPr algn="ctr">
                        <a:lnSpc>
                          <a:spcPts val="1100"/>
                        </a:lnSpc>
                      </a:pPr>
                      <a:r>
                        <a:rPr kumimoji="1" lang="en-US" altLang="zh-TW" sz="9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47</a:t>
                      </a:r>
                      <a:endParaRPr kumimoji="1" lang="zh-TW" altLang="en-US" sz="9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endParaRPr>
                    </a:p>
                  </a:txBody>
                  <a:tcPr marL="58443" marR="58443" marT="29222" marB="29222" anchor="ctr"/>
                </a:tc>
                <a:extLst>
                  <a:ext uri="{0D108BD9-81ED-4DB2-BD59-A6C34878D82A}">
                    <a16:rowId xmlns:a16="http://schemas.microsoft.com/office/drawing/2014/main" val="1360654192"/>
                  </a:ext>
                </a:extLst>
              </a:tr>
              <a:tr h="532071">
                <a:tc vMerge="1">
                  <a:txBody>
                    <a:bodyPr/>
                    <a:lstStyle/>
                    <a:p>
                      <a:endParaRPr kumimoji="1" lang="ja-JP" altLang="en-US"/>
                    </a:p>
                  </a:txBody>
                  <a:tcPr/>
                </a:tc>
                <a:tc vMerge="1">
                  <a:txBody>
                    <a:bodyPr/>
                    <a:lstStyle/>
                    <a:p>
                      <a:endParaRPr kumimoji="1" lang="ja-JP" altLang="en-US"/>
                    </a:p>
                  </a:txBody>
                  <a:tcPr/>
                </a:tc>
                <a:tc>
                  <a:txBody>
                    <a:bodyPr/>
                    <a:lstStyle/>
                    <a:p>
                      <a:pPr>
                        <a:lnSpc>
                          <a:spcPts val="1100"/>
                        </a:lnSpc>
                      </a:pPr>
                      <a:r>
                        <a:rPr kumimoji="1" lang="ja-JP" altLang="en-US" sz="9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上記及び木材，木製品以外</a:t>
                      </a:r>
                      <a:endParaRPr kumimoji="1" lang="ja-JP" altLang="en-US" sz="900" dirty="0">
                        <a:latin typeface="BIZ UDPゴシック" panose="020B0400000000000000" pitchFamily="50" charset="-128"/>
                        <a:ea typeface="BIZ UDPゴシック" panose="020B0400000000000000" pitchFamily="50" charset="-128"/>
                      </a:endParaRPr>
                    </a:p>
                  </a:txBody>
                  <a:tcPr marL="58443" marR="58443" marT="29222" marB="29222" anchor="ct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35486878"/>
                  </a:ext>
                </a:extLst>
              </a:tr>
            </a:tbl>
          </a:graphicData>
        </a:graphic>
      </p:graphicFrame>
      <p:sp>
        <p:nvSpPr>
          <p:cNvPr id="14" name="大かっこ 13">
            <a:extLst>
              <a:ext uri="{FF2B5EF4-FFF2-40B4-BE49-F238E27FC236}">
                <a16:creationId xmlns:a16="http://schemas.microsoft.com/office/drawing/2014/main" id="{7420EBEE-7EFD-425F-882B-C7F27D9F06CE}"/>
              </a:ext>
            </a:extLst>
          </p:cNvPr>
          <p:cNvSpPr/>
          <p:nvPr/>
        </p:nvSpPr>
        <p:spPr>
          <a:xfrm>
            <a:off x="4222062" y="2769305"/>
            <a:ext cx="548640" cy="1698173"/>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5" name="スライド番号プレースホルダー 3">
            <a:extLst>
              <a:ext uri="{FF2B5EF4-FFF2-40B4-BE49-F238E27FC236}">
                <a16:creationId xmlns:a16="http://schemas.microsoft.com/office/drawing/2014/main" id="{D2D5613B-4187-460C-9C7C-126D03AA0263}"/>
              </a:ext>
            </a:extLst>
          </p:cNvPr>
          <p:cNvSpPr>
            <a:spLocks noGrp="1"/>
          </p:cNvSpPr>
          <p:nvPr>
            <p:ph type="sldNum" sz="quarter" idx="12"/>
          </p:nvPr>
        </p:nvSpPr>
        <p:spPr>
          <a:xfrm>
            <a:off x="9306698" y="6520938"/>
            <a:ext cx="555213" cy="365125"/>
          </a:xfrm>
        </p:spPr>
        <p:txBody>
          <a:bodyPr>
            <a:normAutofit/>
          </a:bodyPr>
          <a:lstStyle/>
          <a:p>
            <a:pPr>
              <a:spcAft>
                <a:spcPts val="600"/>
              </a:spcAft>
            </a:pPr>
            <a:fld id="{519954A3-9DFD-4C44-94BA-B95130A3BA1C}" type="slidenum">
              <a:rPr lang="en-US" smtClean="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pPr>
                <a:spcAft>
                  <a:spcPts val="600"/>
                </a:spcAft>
              </a:pPr>
              <a:t>11</a:t>
            </a:fld>
            <a:endParaRPr lang="en-US"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graphicFrame>
        <p:nvGraphicFramePr>
          <p:cNvPr id="17" name="表 5">
            <a:extLst>
              <a:ext uri="{FF2B5EF4-FFF2-40B4-BE49-F238E27FC236}">
                <a16:creationId xmlns:a16="http://schemas.microsoft.com/office/drawing/2014/main" id="{C2C063BF-948F-44DB-802D-68FB5E22FD4A}"/>
              </a:ext>
            </a:extLst>
          </p:cNvPr>
          <p:cNvGraphicFramePr>
            <a:graphicFrameLocks/>
          </p:cNvGraphicFramePr>
          <p:nvPr>
            <p:extLst>
              <p:ext uri="{D42A27DB-BD31-4B8C-83A1-F6EECF244321}">
                <p14:modId xmlns:p14="http://schemas.microsoft.com/office/powerpoint/2010/main" val="3850082115"/>
              </p:ext>
            </p:extLst>
          </p:nvPr>
        </p:nvGraphicFramePr>
        <p:xfrm>
          <a:off x="4959984" y="1439565"/>
          <a:ext cx="4428000" cy="5048627"/>
        </p:xfrm>
        <a:graphic>
          <a:graphicData uri="http://schemas.openxmlformats.org/drawingml/2006/table">
            <a:tbl>
              <a:tblPr firstRow="1" bandRow="1">
                <a:tableStyleId>{5C22544A-7EE6-4342-B048-85BDC9FD1C3A}</a:tableStyleId>
              </a:tblPr>
              <a:tblGrid>
                <a:gridCol w="216000">
                  <a:extLst>
                    <a:ext uri="{9D8B030D-6E8A-4147-A177-3AD203B41FA5}">
                      <a16:colId xmlns:a16="http://schemas.microsoft.com/office/drawing/2014/main" val="3857574482"/>
                    </a:ext>
                  </a:extLst>
                </a:gridCol>
                <a:gridCol w="180000">
                  <a:extLst>
                    <a:ext uri="{9D8B030D-6E8A-4147-A177-3AD203B41FA5}">
                      <a16:colId xmlns:a16="http://schemas.microsoft.com/office/drawing/2014/main" val="2345959273"/>
                    </a:ext>
                  </a:extLst>
                </a:gridCol>
                <a:gridCol w="684000">
                  <a:extLst>
                    <a:ext uri="{9D8B030D-6E8A-4147-A177-3AD203B41FA5}">
                      <a16:colId xmlns:a16="http://schemas.microsoft.com/office/drawing/2014/main" val="2166013186"/>
                    </a:ext>
                  </a:extLst>
                </a:gridCol>
                <a:gridCol w="1404000">
                  <a:extLst>
                    <a:ext uri="{9D8B030D-6E8A-4147-A177-3AD203B41FA5}">
                      <a16:colId xmlns:a16="http://schemas.microsoft.com/office/drawing/2014/main" val="263996824"/>
                    </a:ext>
                  </a:extLst>
                </a:gridCol>
                <a:gridCol w="1296000">
                  <a:extLst>
                    <a:ext uri="{9D8B030D-6E8A-4147-A177-3AD203B41FA5}">
                      <a16:colId xmlns:a16="http://schemas.microsoft.com/office/drawing/2014/main" val="1951864403"/>
                    </a:ext>
                  </a:extLst>
                </a:gridCol>
                <a:gridCol w="648000">
                  <a:extLst>
                    <a:ext uri="{9D8B030D-6E8A-4147-A177-3AD203B41FA5}">
                      <a16:colId xmlns:a16="http://schemas.microsoft.com/office/drawing/2014/main" val="1596797880"/>
                    </a:ext>
                  </a:extLst>
                </a:gridCol>
              </a:tblGrid>
              <a:tr h="263853">
                <a:tc rowSpan="2">
                  <a:txBody>
                    <a:bodyPr/>
                    <a:lstStyle/>
                    <a:p>
                      <a:pPr algn="ctr">
                        <a:lnSpc>
                          <a:spcPts val="1100"/>
                        </a:lnSpc>
                      </a:pPr>
                      <a:r>
                        <a:rPr kumimoji="1" lang="ja-JP" altLang="en-US" sz="900" dirty="0">
                          <a:latin typeface="BIZ UDPゴシック" panose="020B0400000000000000" pitchFamily="50" charset="-128"/>
                          <a:ea typeface="BIZ UDPゴシック" panose="020B0400000000000000" pitchFamily="50" charset="-128"/>
                        </a:rPr>
                        <a:t>用途</a:t>
                      </a:r>
                    </a:p>
                  </a:txBody>
                  <a:tcPr marL="39002" marR="39002" marT="19501" marB="19501" anchor="ctr"/>
                </a:tc>
                <a:tc rowSpan="2" gridSpan="2">
                  <a:txBody>
                    <a:bodyPr/>
                    <a:lstStyle/>
                    <a:p>
                      <a:pPr algn="ctr">
                        <a:lnSpc>
                          <a:spcPts val="1100"/>
                        </a:lnSpc>
                      </a:pPr>
                      <a:r>
                        <a:rPr kumimoji="1" lang="ja-JP" altLang="en-US" sz="900" dirty="0">
                          <a:latin typeface="BIZ UDPゴシック" panose="020B0400000000000000" pitchFamily="50" charset="-128"/>
                          <a:ea typeface="BIZ UDPゴシック" panose="020B0400000000000000" pitchFamily="50" charset="-128"/>
                        </a:rPr>
                        <a:t>施設の種類</a:t>
                      </a:r>
                    </a:p>
                  </a:txBody>
                  <a:tcPr marL="39002" marR="39002" marT="19501" marB="19501" anchor="ctr"/>
                </a:tc>
                <a:tc rowSpan="2" hMerge="1">
                  <a:txBody>
                    <a:bodyPr/>
                    <a:lstStyle/>
                    <a:p>
                      <a:endParaRPr kumimoji="1" lang="ja-JP" altLang="en-US"/>
                    </a:p>
                  </a:txBody>
                  <a:tcPr/>
                </a:tc>
                <a:tc gridSpan="3">
                  <a:txBody>
                    <a:bodyPr/>
                    <a:lstStyle/>
                    <a:p>
                      <a:pPr marL="0" marR="0" lvl="0" indent="0" algn="ctr" defTabSz="457200" rtl="0" eaLnBrk="1" fontAlgn="auto" latinLnBrk="0" hangingPunct="1">
                        <a:lnSpc>
                          <a:spcPts val="1100"/>
                        </a:lnSpc>
                        <a:spcBef>
                          <a:spcPts val="0"/>
                        </a:spcBef>
                        <a:spcAft>
                          <a:spcPts val="0"/>
                        </a:spcAft>
                        <a:buClrTx/>
                        <a:buSzTx/>
                        <a:buFontTx/>
                        <a:buNone/>
                        <a:tabLst/>
                        <a:defRPr/>
                      </a:pPr>
                      <a:r>
                        <a:rPr kumimoji="1" lang="ja-JP" altLang="en-US" sz="900" dirty="0">
                          <a:latin typeface="BIZ UDPゴシック" panose="020B0400000000000000" pitchFamily="50" charset="-128"/>
                          <a:ea typeface="BIZ UDPゴシック" panose="020B0400000000000000" pitchFamily="50" charset="-128"/>
                        </a:rPr>
                        <a:t>生活環境保全条例</a:t>
                      </a:r>
                    </a:p>
                  </a:txBody>
                  <a:tcPr marL="39002" marR="39002" marT="19501" marB="19501" anchor="ct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493293386"/>
                  </a:ext>
                </a:extLst>
              </a:tr>
              <a:tr h="497837">
                <a:tc vMerge="1">
                  <a:txBody>
                    <a:bodyPr/>
                    <a:lstStyle/>
                    <a:p>
                      <a:endParaRPr kumimoji="1" lang="ja-JP" altLang="en-US" sz="1000" dirty="0"/>
                    </a:p>
                  </a:txBody>
                  <a:tcPr marL="58443" marR="58443" marT="29222" marB="29222"/>
                </a:tc>
                <a:tc gridSpan="2" vMerge="1">
                  <a:txBody>
                    <a:bodyPr/>
                    <a:lstStyle/>
                    <a:p>
                      <a:endParaRPr kumimoji="1" lang="ja-JP" altLang="en-US" sz="1000" dirty="0"/>
                    </a:p>
                  </a:txBody>
                  <a:tcPr marL="58443" marR="58443" marT="29222" marB="29222"/>
                </a:tc>
                <a:tc hMerge="1" vMerge="1">
                  <a:txBody>
                    <a:bodyPr/>
                    <a:lstStyle/>
                    <a:p>
                      <a:endParaRPr kumimoji="1" lang="ja-JP" altLang="en-US"/>
                    </a:p>
                  </a:txBody>
                  <a:tcPr/>
                </a:tc>
                <a:tc>
                  <a:txBody>
                    <a:bodyPr/>
                    <a:lstStyle/>
                    <a:p>
                      <a:pPr marL="0" marR="0" lvl="0" indent="0" algn="ctr" defTabSz="457200" rtl="0" eaLnBrk="1" fontAlgn="auto" latinLnBrk="0" hangingPunct="1">
                        <a:lnSpc>
                          <a:spcPts val="1100"/>
                        </a:lnSpc>
                        <a:spcBef>
                          <a:spcPts val="0"/>
                        </a:spcBef>
                        <a:spcAft>
                          <a:spcPts val="0"/>
                        </a:spcAft>
                        <a:buClrTx/>
                        <a:buSzTx/>
                        <a:buFontTx/>
                        <a:buNone/>
                        <a:tabLst/>
                        <a:defRPr/>
                      </a:pPr>
                      <a:r>
                        <a:rPr kumimoji="1" lang="ja-JP" altLang="en-US" sz="900" dirty="0">
                          <a:latin typeface="BIZ UDPゴシック" panose="020B0400000000000000" pitchFamily="50" charset="-128"/>
                          <a:ea typeface="BIZ UDPゴシック" panose="020B0400000000000000" pitchFamily="50" charset="-128"/>
                        </a:rPr>
                        <a:t>規制対象施設</a:t>
                      </a:r>
                    </a:p>
                  </a:txBody>
                  <a:tcPr marL="58443" marR="58443" marT="29222" marB="29222" anchor="ctr"/>
                </a:tc>
                <a:tc>
                  <a:txBody>
                    <a:bodyPr/>
                    <a:lstStyle/>
                    <a:p>
                      <a:pPr marL="0" marR="0" lvl="0" indent="0" algn="ctr" defTabSz="457200" rtl="0" eaLnBrk="1" fontAlgn="auto" latinLnBrk="0" hangingPunct="1">
                        <a:lnSpc>
                          <a:spcPts val="1100"/>
                        </a:lnSpc>
                        <a:spcBef>
                          <a:spcPts val="0"/>
                        </a:spcBef>
                        <a:spcAft>
                          <a:spcPts val="0"/>
                        </a:spcAft>
                        <a:buClrTx/>
                        <a:buSzTx/>
                        <a:buFontTx/>
                        <a:buNone/>
                        <a:tabLst/>
                        <a:defRPr/>
                      </a:pPr>
                      <a:r>
                        <a:rPr kumimoji="1" lang="ja-JP" altLang="en-US" sz="900" dirty="0">
                          <a:latin typeface="BIZ UDPゴシック" panose="020B0400000000000000" pitchFamily="50" charset="-128"/>
                          <a:ea typeface="BIZ UDPゴシック" panose="020B0400000000000000" pitchFamily="50" charset="-128"/>
                        </a:rPr>
                        <a:t>規制基準（いずれかに該当すること）</a:t>
                      </a:r>
                    </a:p>
                  </a:txBody>
                  <a:tcPr marL="58443" marR="58443" marT="29222" marB="29222" anchor="ctr"/>
                </a:tc>
                <a:tc>
                  <a:txBody>
                    <a:bodyPr/>
                    <a:lstStyle/>
                    <a:p>
                      <a:pPr marL="0" marR="0" lvl="0" indent="0" algn="ctr" defTabSz="457200" rtl="0" eaLnBrk="1" fontAlgn="auto" latinLnBrk="0" hangingPunct="1">
                        <a:lnSpc>
                          <a:spcPts val="1100"/>
                        </a:lnSpc>
                        <a:spcBef>
                          <a:spcPts val="0"/>
                        </a:spcBef>
                        <a:spcAft>
                          <a:spcPts val="0"/>
                        </a:spcAft>
                        <a:buClrTx/>
                        <a:buSzTx/>
                        <a:buFontTx/>
                        <a:buNone/>
                        <a:tabLst/>
                        <a:defRPr/>
                      </a:pPr>
                      <a:r>
                        <a:rPr kumimoji="1" lang="ja-JP" altLang="en-US" sz="900" dirty="0">
                          <a:latin typeface="BIZ UDPゴシック" panose="020B0400000000000000" pitchFamily="50" charset="-128"/>
                          <a:ea typeface="BIZ UDPゴシック" panose="020B0400000000000000" pitchFamily="50" charset="-128"/>
                        </a:rPr>
                        <a:t>施設数（</a:t>
                      </a:r>
                      <a:r>
                        <a:rPr kumimoji="1" lang="en-US" altLang="ja-JP" sz="900" dirty="0">
                          <a:latin typeface="BIZ UDPゴシック" panose="020B0400000000000000" pitchFamily="50" charset="-128"/>
                          <a:ea typeface="BIZ UDPゴシック" panose="020B0400000000000000" pitchFamily="50" charset="-128"/>
                        </a:rPr>
                        <a:t>H29</a:t>
                      </a:r>
                      <a:r>
                        <a:rPr kumimoji="1" lang="ja-JP" altLang="en-US" sz="900" dirty="0">
                          <a:latin typeface="BIZ UDPゴシック" panose="020B0400000000000000" pitchFamily="50" charset="-128"/>
                          <a:ea typeface="BIZ UDPゴシック" panose="020B0400000000000000" pitchFamily="50" charset="-128"/>
                        </a:rPr>
                        <a:t>末）</a:t>
                      </a:r>
                    </a:p>
                  </a:txBody>
                  <a:tcPr marL="58443" marR="58443" marT="29222" marB="29222" anchor="ctr"/>
                </a:tc>
                <a:extLst>
                  <a:ext uri="{0D108BD9-81ED-4DB2-BD59-A6C34878D82A}">
                    <a16:rowId xmlns:a16="http://schemas.microsoft.com/office/drawing/2014/main" val="1479169492"/>
                  </a:ext>
                </a:extLst>
              </a:tr>
              <a:tr h="818107">
                <a:tc>
                  <a:txBody>
                    <a:bodyPr/>
                    <a:lstStyle/>
                    <a:p>
                      <a:pPr>
                        <a:lnSpc>
                          <a:spcPts val="1100"/>
                        </a:lnSpc>
                      </a:pPr>
                      <a:r>
                        <a:rPr kumimoji="1" lang="ja-JP" altLang="en-US" sz="900">
                          <a:latin typeface="BIZ UDPゴシック" panose="020B0400000000000000" pitchFamily="50" charset="-128"/>
                          <a:ea typeface="BIZ UDPゴシック" panose="020B0400000000000000" pitchFamily="50" charset="-128"/>
                        </a:rPr>
                        <a:t>すべて</a:t>
                      </a:r>
                    </a:p>
                  </a:txBody>
                  <a:tcPr marL="39002" marR="39002" marT="19501" marB="19501" anchor="ctr"/>
                </a:tc>
                <a:tc gridSpan="2">
                  <a:txBody>
                    <a:bodyPr/>
                    <a:lstStyle/>
                    <a:p>
                      <a:pPr>
                        <a:lnSpc>
                          <a:spcPts val="1100"/>
                        </a:lnSpc>
                      </a:pPr>
                      <a:r>
                        <a:rPr kumimoji="1" lang="ja-JP" altLang="en-US" sz="9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貯蔵施設</a:t>
                      </a:r>
                      <a:endParaRPr kumimoji="1" lang="ja-JP" altLang="en-US" sz="900" dirty="0">
                        <a:latin typeface="BIZ UDPゴシック" panose="020B0400000000000000" pitchFamily="50" charset="-128"/>
                        <a:ea typeface="BIZ UDPゴシック" panose="020B0400000000000000" pitchFamily="50" charset="-128"/>
                      </a:endParaRPr>
                    </a:p>
                  </a:txBody>
                  <a:tcPr marL="39002" marR="39002" marT="19501" marB="19501" anchor="ctr"/>
                </a:tc>
                <a:tc hMerge="1">
                  <a:txBody>
                    <a:bodyPr/>
                    <a:lstStyle/>
                    <a:p>
                      <a:endParaRPr kumimoji="1" lang="ja-JP" altLang="en-US"/>
                    </a:p>
                  </a:txBody>
                  <a:tcPr/>
                </a:tc>
                <a:tc>
                  <a:txBody>
                    <a:bodyPr/>
                    <a:lstStyle/>
                    <a:p>
                      <a:pPr>
                        <a:lnSpc>
                          <a:spcPts val="1100"/>
                        </a:lnSpc>
                      </a:pPr>
                      <a:r>
                        <a:rPr kumimoji="1" lang="ja-JP" altLang="en-US" sz="900" dirty="0">
                          <a:latin typeface="BIZ UDPゴシック" panose="020B0400000000000000" pitchFamily="50" charset="-128"/>
                          <a:ea typeface="BIZ UDPゴシック" panose="020B0400000000000000" pitchFamily="50" charset="-128"/>
                        </a:rPr>
                        <a:t>貯蔵容量 </a:t>
                      </a:r>
                      <a:r>
                        <a:rPr kumimoji="1" lang="en-US" altLang="ja-JP" sz="900" dirty="0">
                          <a:latin typeface="BIZ UDPゴシック" panose="020B0400000000000000" pitchFamily="50" charset="-128"/>
                          <a:ea typeface="BIZ UDPゴシック" panose="020B0400000000000000" pitchFamily="50" charset="-128"/>
                        </a:rPr>
                        <a:t>50kL</a:t>
                      </a:r>
                      <a:r>
                        <a:rPr lang="ja-JP" altLang="en-US" sz="900" b="0" i="0" u="none" strike="noStrike" baseline="0" dirty="0">
                          <a:latin typeface="BIZ UDPゴシック" panose="020B0400000000000000" pitchFamily="50" charset="-128"/>
                          <a:ea typeface="BIZ UDPゴシック" panose="020B0400000000000000" pitchFamily="50" charset="-128"/>
                        </a:rPr>
                        <a:t>（高揮発</a:t>
                      </a:r>
                      <a:r>
                        <a:rPr lang="en-US" altLang="ja-JP" sz="900" b="0" i="0" u="none" strike="noStrike" baseline="0" dirty="0">
                          <a:latin typeface="BIZ UDPゴシック" panose="020B0400000000000000" pitchFamily="50" charset="-128"/>
                          <a:ea typeface="BIZ UDPゴシック" panose="020B0400000000000000" pitchFamily="50" charset="-128"/>
                        </a:rPr>
                        <a:t>VOC</a:t>
                      </a:r>
                      <a:r>
                        <a:rPr lang="ja-JP" altLang="en-US" sz="900" b="0" i="0" u="none" strike="noStrike" baseline="0" dirty="0">
                          <a:latin typeface="BIZ UDPゴシック" panose="020B0400000000000000" pitchFamily="50" charset="-128"/>
                          <a:ea typeface="BIZ UDPゴシック" panose="020B0400000000000000" pitchFamily="50" charset="-128"/>
                        </a:rPr>
                        <a:t>に限る）</a:t>
                      </a:r>
                      <a:endParaRPr kumimoji="1" lang="en-US" altLang="ja-JP" sz="900" dirty="0">
                        <a:latin typeface="BIZ UDPゴシック" panose="020B0400000000000000" pitchFamily="50" charset="-128"/>
                        <a:ea typeface="BIZ UDPゴシック" panose="020B0400000000000000" pitchFamily="50" charset="-128"/>
                      </a:endParaRPr>
                    </a:p>
                    <a:p>
                      <a:pPr>
                        <a:lnSpc>
                          <a:spcPts val="1100"/>
                        </a:lnSpc>
                      </a:pPr>
                      <a:r>
                        <a:rPr kumimoji="1" lang="en-US" altLang="ja-JP" sz="900" dirty="0">
                          <a:latin typeface="BIZ UDPゴシック" panose="020B0400000000000000" pitchFamily="50" charset="-128"/>
                          <a:ea typeface="BIZ UDPゴシック" panose="020B0400000000000000" pitchFamily="50" charset="-128"/>
                        </a:rPr>
                        <a:t>1 </a:t>
                      </a:r>
                      <a:r>
                        <a:rPr kumimoji="1" lang="ja-JP" altLang="en-US" sz="900" dirty="0">
                          <a:latin typeface="BIZ UDPゴシック" panose="020B0400000000000000" pitchFamily="50" charset="-128"/>
                          <a:ea typeface="BIZ UDPゴシック" panose="020B0400000000000000" pitchFamily="50" charset="-128"/>
                        </a:rPr>
                        <a:t>気圧、</a:t>
                      </a:r>
                      <a:r>
                        <a:rPr kumimoji="1" lang="en-US" altLang="ja-JP" sz="900" dirty="0">
                          <a:latin typeface="BIZ UDPゴシック" panose="020B0400000000000000" pitchFamily="50" charset="-128"/>
                          <a:ea typeface="BIZ UDPゴシック" panose="020B0400000000000000" pitchFamily="50" charset="-128"/>
                        </a:rPr>
                        <a:t>15℃</a:t>
                      </a:r>
                      <a:r>
                        <a:rPr kumimoji="1" lang="ja-JP" altLang="en-US" sz="900" dirty="0">
                          <a:latin typeface="BIZ UDPゴシック" panose="020B0400000000000000" pitchFamily="50" charset="-128"/>
                          <a:ea typeface="BIZ UDPゴシック" panose="020B0400000000000000" pitchFamily="50" charset="-128"/>
                        </a:rPr>
                        <a:t>で気体状のものを貯蔵する施設は対象外</a:t>
                      </a:r>
                    </a:p>
                  </a:txBody>
                  <a:tcPr marL="39002" marR="39002" marT="19501" marB="19501" anchor="ctr"/>
                </a:tc>
                <a:tc>
                  <a:txBody>
                    <a:bodyPr/>
                    <a:lstStyle/>
                    <a:p>
                      <a:pPr algn="l">
                        <a:lnSpc>
                          <a:spcPts val="1100"/>
                        </a:lnSpc>
                      </a:pPr>
                      <a:r>
                        <a:rPr lang="ja-JP" altLang="en-US" sz="900" b="0" i="0" u="none" strike="noStrike" baseline="0" dirty="0">
                          <a:latin typeface="BIZ UDPゴシック" panose="020B0400000000000000" pitchFamily="50" charset="-128"/>
                          <a:ea typeface="BIZ UDPゴシック" panose="020B0400000000000000" pitchFamily="50" charset="-128"/>
                        </a:rPr>
                        <a:t>・吸着式処理装置等</a:t>
                      </a:r>
                      <a:endParaRPr lang="en-US" altLang="ja-JP" sz="900" b="0" i="0" u="none" strike="noStrike" baseline="0" dirty="0">
                        <a:latin typeface="BIZ UDPゴシック" panose="020B0400000000000000" pitchFamily="50" charset="-128"/>
                        <a:ea typeface="BIZ UDPゴシック" panose="020B0400000000000000" pitchFamily="50" charset="-128"/>
                      </a:endParaRPr>
                    </a:p>
                    <a:p>
                      <a:pPr algn="l">
                        <a:lnSpc>
                          <a:spcPts val="1100"/>
                        </a:lnSpc>
                      </a:pPr>
                      <a:r>
                        <a:rPr lang="ja-JP" altLang="en-US" sz="900" b="0" i="0" u="none" strike="noStrike" baseline="0" dirty="0">
                          <a:latin typeface="BIZ UDPゴシック" panose="020B0400000000000000" pitchFamily="50" charset="-128"/>
                          <a:ea typeface="BIZ UDPゴシック" panose="020B0400000000000000" pitchFamily="50" charset="-128"/>
                        </a:rPr>
                        <a:t>・浮屋根式構造</a:t>
                      </a:r>
                      <a:endParaRPr lang="en-US" altLang="ja-JP" sz="900" b="0" i="0" u="none" strike="noStrike" baseline="0" dirty="0">
                        <a:latin typeface="BIZ UDPゴシック" panose="020B0400000000000000" pitchFamily="50" charset="-128"/>
                        <a:ea typeface="BIZ UDPゴシック" panose="020B0400000000000000" pitchFamily="50" charset="-128"/>
                      </a:endParaRPr>
                    </a:p>
                  </a:txBody>
                  <a:tcPr marL="39002" marR="39002" marT="19501" marB="19501" anchor="ctr"/>
                </a:tc>
                <a:tc>
                  <a:txBody>
                    <a:bodyPr/>
                    <a:lstStyle/>
                    <a:p>
                      <a:pPr algn="ctr">
                        <a:lnSpc>
                          <a:spcPts val="1100"/>
                        </a:lnSpc>
                      </a:pPr>
                      <a:r>
                        <a:rPr kumimoji="1" lang="en-US" altLang="ja-JP" sz="900">
                          <a:latin typeface="BIZ UDPゴシック" panose="020B0400000000000000" pitchFamily="50" charset="-128"/>
                          <a:ea typeface="BIZ UDPゴシック" panose="020B0400000000000000" pitchFamily="50" charset="-128"/>
                        </a:rPr>
                        <a:t>555</a:t>
                      </a:r>
                      <a:endParaRPr kumimoji="1" lang="ja-JP" altLang="en-US" sz="900">
                        <a:latin typeface="BIZ UDPゴシック" panose="020B0400000000000000" pitchFamily="50" charset="-128"/>
                        <a:ea typeface="BIZ UDPゴシック" panose="020B0400000000000000" pitchFamily="50" charset="-128"/>
                      </a:endParaRPr>
                    </a:p>
                  </a:txBody>
                  <a:tcPr marL="39002" marR="39002" marT="19501" marB="19501" anchor="ctr"/>
                </a:tc>
                <a:extLst>
                  <a:ext uri="{0D108BD9-81ED-4DB2-BD59-A6C34878D82A}">
                    <a16:rowId xmlns:a16="http://schemas.microsoft.com/office/drawing/2014/main" val="3343418629"/>
                  </a:ext>
                </a:extLst>
              </a:tr>
              <a:tr h="818107">
                <a:tc rowSpan="3">
                  <a:txBody>
                    <a:bodyPr/>
                    <a:lstStyle/>
                    <a:p>
                      <a:pPr>
                        <a:lnSpc>
                          <a:spcPts val="1100"/>
                        </a:lnSpc>
                      </a:pPr>
                      <a:r>
                        <a:rPr kumimoji="1" lang="ja-JP" altLang="en-US" sz="900" dirty="0">
                          <a:latin typeface="BIZ UDPゴシック" panose="020B0400000000000000" pitchFamily="50" charset="-128"/>
                          <a:ea typeface="BIZ UDPゴシック" panose="020B0400000000000000" pitchFamily="50" charset="-128"/>
                        </a:rPr>
                        <a:t>印刷</a:t>
                      </a:r>
                    </a:p>
                  </a:txBody>
                  <a:tcPr marL="39002" marR="39002" marT="19501" marB="19501" anchor="ctr"/>
                </a:tc>
                <a:tc rowSpan="3">
                  <a:txBody>
                    <a:bodyPr/>
                    <a:lstStyle/>
                    <a:p>
                      <a:pPr>
                        <a:lnSpc>
                          <a:spcPts val="1100"/>
                        </a:lnSpc>
                      </a:pPr>
                      <a:r>
                        <a:rPr kumimoji="1" lang="ja-JP" altLang="en-US" sz="9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乾燥施設</a:t>
                      </a:r>
                      <a:endParaRPr kumimoji="1" lang="ja-JP" altLang="en-US" sz="900" dirty="0">
                        <a:latin typeface="BIZ UDPゴシック" panose="020B0400000000000000" pitchFamily="50" charset="-128"/>
                        <a:ea typeface="BIZ UDPゴシック" panose="020B0400000000000000" pitchFamily="50" charset="-128"/>
                      </a:endParaRPr>
                    </a:p>
                  </a:txBody>
                  <a:tcPr marL="39002" marR="39002" marT="19501" marB="19501" anchor="ctr"/>
                </a:tc>
                <a:tc>
                  <a:txBody>
                    <a:bodyPr/>
                    <a:lstStyle/>
                    <a:p>
                      <a:pPr>
                        <a:lnSpc>
                          <a:spcPts val="1100"/>
                        </a:lnSpc>
                      </a:pPr>
                      <a:r>
                        <a:rPr kumimoji="1" lang="ja-JP" altLang="en-US" sz="900" b="0" i="0" u="none" strike="noStrike" kern="1200" baseline="0">
                          <a:solidFill>
                            <a:schemeClr val="dk1"/>
                          </a:solidFill>
                          <a:latin typeface="BIZ UDPゴシック" panose="020B0400000000000000" pitchFamily="50" charset="-128"/>
                          <a:ea typeface="BIZ UDPゴシック" panose="020B0400000000000000" pitchFamily="50" charset="-128"/>
                          <a:cs typeface="+mn-cs"/>
                        </a:rPr>
                        <a:t>グラビア印刷</a:t>
                      </a:r>
                      <a:endParaRPr kumimoji="1" lang="ja-JP" altLang="en-US" sz="900">
                        <a:latin typeface="BIZ UDPゴシック" panose="020B0400000000000000" pitchFamily="50" charset="-128"/>
                        <a:ea typeface="BIZ UDPゴシック" panose="020B0400000000000000" pitchFamily="50" charset="-128"/>
                      </a:endParaRPr>
                    </a:p>
                  </a:txBody>
                  <a:tcPr marL="39002" marR="39002" marT="19501" marB="19501" anchor="ctr"/>
                </a:tc>
                <a:tc>
                  <a:txBody>
                    <a:bodyPr/>
                    <a:lstStyle/>
                    <a:p>
                      <a:pPr>
                        <a:lnSpc>
                          <a:spcPts val="1100"/>
                        </a:lnSpc>
                      </a:pPr>
                      <a:r>
                        <a:rPr kumimoji="1" lang="ja-JP" altLang="en-US" sz="9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シリンダー幅 </a:t>
                      </a:r>
                      <a:r>
                        <a:rPr kumimoji="1" lang="en-US" altLang="ja-JP" sz="9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1000mm </a:t>
                      </a:r>
                      <a:r>
                        <a:rPr kumimoji="1" lang="ja-JP" altLang="en-US" sz="9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以上の乾燥施設</a:t>
                      </a:r>
                    </a:p>
                    <a:p>
                      <a:pPr>
                        <a:lnSpc>
                          <a:spcPts val="1100"/>
                        </a:lnSpc>
                      </a:pPr>
                      <a:r>
                        <a:rPr kumimoji="1" lang="ja-JP" altLang="en-US" sz="9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グラビア印刷機を</a:t>
                      </a:r>
                      <a:r>
                        <a:rPr kumimoji="1" lang="en-US" altLang="ja-JP" sz="9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2 </a:t>
                      </a:r>
                      <a:r>
                        <a:rPr kumimoji="1" lang="ja-JP" altLang="en-US" sz="9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台以上設置している工場・事業場に設置されるもの</a:t>
                      </a:r>
                      <a:endParaRPr kumimoji="1" lang="ja-JP" altLang="en-US" sz="900" dirty="0">
                        <a:latin typeface="BIZ UDPゴシック" panose="020B0400000000000000" pitchFamily="50" charset="-128"/>
                        <a:ea typeface="BIZ UDPゴシック" panose="020B0400000000000000" pitchFamily="50" charset="-128"/>
                      </a:endParaRPr>
                    </a:p>
                  </a:txBody>
                  <a:tcPr marL="39002" marR="39002" marT="19501" marB="19501" anchor="ctr"/>
                </a:tc>
                <a:tc rowSpan="3">
                  <a:txBody>
                    <a:bodyPr/>
                    <a:lstStyle/>
                    <a:p>
                      <a:pPr>
                        <a:lnSpc>
                          <a:spcPts val="1100"/>
                        </a:lnSpc>
                      </a:pPr>
                      <a:r>
                        <a:rPr kumimoji="1" lang="ja-JP" altLang="en-US" sz="9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・燃焼式処理装置等</a:t>
                      </a:r>
                      <a:endParaRPr kumimoji="1" lang="en-US" altLang="ja-JP" sz="9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endParaRPr>
                    </a:p>
                    <a:p>
                      <a:pPr>
                        <a:lnSpc>
                          <a:spcPts val="1100"/>
                        </a:lnSpc>
                      </a:pPr>
                      <a:r>
                        <a:rPr kumimoji="1" lang="ja-JP" altLang="en-US" sz="9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・インキ中の</a:t>
                      </a:r>
                      <a:r>
                        <a:rPr kumimoji="1" lang="en-US" altLang="ja-JP" sz="9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VOC</a:t>
                      </a:r>
                      <a:r>
                        <a:rPr kumimoji="1" lang="ja-JP" altLang="en-US" sz="9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含有率が</a:t>
                      </a:r>
                      <a:r>
                        <a:rPr kumimoji="1" lang="en-US" altLang="ja-JP" sz="9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30%</a:t>
                      </a:r>
                      <a:r>
                        <a:rPr kumimoji="1" lang="ja-JP" altLang="en-US" sz="9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以下</a:t>
                      </a:r>
                      <a:endParaRPr kumimoji="1" lang="zh-TW" altLang="en-US" sz="9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endParaRPr>
                    </a:p>
                    <a:p>
                      <a:pPr>
                        <a:lnSpc>
                          <a:spcPts val="1100"/>
                        </a:lnSpc>
                      </a:pPr>
                      <a:endParaRPr kumimoji="1" lang="ja-JP" altLang="en-US" sz="900" dirty="0">
                        <a:latin typeface="BIZ UDPゴシック" panose="020B0400000000000000" pitchFamily="50" charset="-128"/>
                        <a:ea typeface="BIZ UDPゴシック" panose="020B0400000000000000" pitchFamily="50" charset="-128"/>
                      </a:endParaRPr>
                    </a:p>
                  </a:txBody>
                  <a:tcPr marL="39002" marR="39002" marT="19501" marB="19501" anchor="ctr"/>
                </a:tc>
                <a:tc>
                  <a:txBody>
                    <a:bodyPr/>
                    <a:lstStyle/>
                    <a:p>
                      <a:pPr algn="ctr">
                        <a:lnSpc>
                          <a:spcPts val="1100"/>
                        </a:lnSpc>
                      </a:pPr>
                      <a:r>
                        <a:rPr kumimoji="1" lang="en-US" altLang="ja-JP" sz="900">
                          <a:latin typeface="BIZ UDPゴシック" panose="020B0400000000000000" pitchFamily="50" charset="-128"/>
                          <a:ea typeface="BIZ UDPゴシック" panose="020B0400000000000000" pitchFamily="50" charset="-128"/>
                        </a:rPr>
                        <a:t>38</a:t>
                      </a:r>
                      <a:endParaRPr kumimoji="1" lang="ja-JP" altLang="en-US" sz="900">
                        <a:latin typeface="BIZ UDPゴシック" panose="020B0400000000000000" pitchFamily="50" charset="-128"/>
                        <a:ea typeface="BIZ UDPゴシック" panose="020B0400000000000000" pitchFamily="50" charset="-128"/>
                      </a:endParaRPr>
                    </a:p>
                  </a:txBody>
                  <a:tcPr marL="39002" marR="39002" marT="19501" marB="19501" anchor="ctr"/>
                </a:tc>
                <a:extLst>
                  <a:ext uri="{0D108BD9-81ED-4DB2-BD59-A6C34878D82A}">
                    <a16:rowId xmlns:a16="http://schemas.microsoft.com/office/drawing/2014/main" val="61870727"/>
                  </a:ext>
                </a:extLst>
              </a:tr>
              <a:tr h="365038">
                <a:tc vMerge="1">
                  <a:txBody>
                    <a:bodyPr/>
                    <a:lstStyle/>
                    <a:p>
                      <a:endParaRPr kumimoji="1" lang="ja-JP" altLang="en-US" sz="1000" dirty="0"/>
                    </a:p>
                  </a:txBody>
                  <a:tcPr marL="58443" marR="58443" marT="29222" marB="29222"/>
                </a:tc>
                <a:tc vMerge="1">
                  <a:txBody>
                    <a:bodyPr/>
                    <a:lstStyle/>
                    <a:p>
                      <a:endParaRPr kumimoji="1" lang="ja-JP" altLang="en-US" sz="1000" dirty="0"/>
                    </a:p>
                  </a:txBody>
                  <a:tcPr marL="58443" marR="58443" marT="29222" marB="29222"/>
                </a:tc>
                <a:tc>
                  <a:txBody>
                    <a:bodyPr/>
                    <a:lstStyle/>
                    <a:p>
                      <a:pPr>
                        <a:lnSpc>
                          <a:spcPts val="1100"/>
                        </a:lnSpc>
                      </a:pPr>
                      <a:r>
                        <a:rPr kumimoji="1" lang="ja-JP" altLang="en-US" sz="9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オフセット輪転印刷</a:t>
                      </a:r>
                      <a:endParaRPr kumimoji="1" lang="ja-JP" altLang="en-US" sz="900" dirty="0">
                        <a:latin typeface="BIZ UDPゴシック" panose="020B0400000000000000" pitchFamily="50" charset="-128"/>
                        <a:ea typeface="BIZ UDPゴシック" panose="020B0400000000000000" pitchFamily="50" charset="-128"/>
                      </a:endParaRPr>
                    </a:p>
                  </a:txBody>
                  <a:tcPr marL="39002" marR="39002" marT="19501" marB="19501" anchor="ctr"/>
                </a:tc>
                <a:tc>
                  <a:txBody>
                    <a:bodyPr/>
                    <a:lstStyle/>
                    <a:p>
                      <a:pPr>
                        <a:lnSpc>
                          <a:spcPts val="1100"/>
                        </a:lnSpc>
                      </a:pPr>
                      <a:r>
                        <a:rPr kumimoji="1" lang="zh-TW" altLang="en-US" sz="9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排風機能力 </a:t>
                      </a:r>
                      <a:r>
                        <a:rPr kumimoji="1" lang="en-US" altLang="zh-TW" sz="9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10</a:t>
                      </a:r>
                      <a:r>
                        <a:rPr kumimoji="1" lang="zh-TW" altLang="en-US" sz="9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ｍ</a:t>
                      </a:r>
                      <a:r>
                        <a:rPr kumimoji="1" lang="en-US" altLang="zh-TW" sz="900" b="0" i="0" u="none" strike="noStrike" kern="1200" baseline="30000" dirty="0">
                          <a:solidFill>
                            <a:schemeClr val="dk1"/>
                          </a:solidFill>
                          <a:latin typeface="BIZ UDPゴシック" panose="020B0400000000000000" pitchFamily="50" charset="-128"/>
                          <a:ea typeface="BIZ UDPゴシック" panose="020B0400000000000000" pitchFamily="50" charset="-128"/>
                          <a:cs typeface="+mn-cs"/>
                        </a:rPr>
                        <a:t>3</a:t>
                      </a:r>
                      <a:r>
                        <a:rPr kumimoji="1" lang="en-US" altLang="zh-TW" sz="9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a:t>
                      </a:r>
                      <a:r>
                        <a:rPr kumimoji="1" lang="zh-TW" altLang="en-US" sz="9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分</a:t>
                      </a:r>
                    </a:p>
                  </a:txBody>
                  <a:tcPr marL="39002" marR="39002" marT="19501" marB="19501" anchor="ctr"/>
                </a:tc>
                <a:tc vMerge="1">
                  <a:txBody>
                    <a:bodyPr/>
                    <a:lstStyle/>
                    <a:p>
                      <a:pPr>
                        <a:lnSpc>
                          <a:spcPct val="100000"/>
                        </a:lnSpc>
                      </a:pPr>
                      <a:endParaRPr kumimoji="1" lang="zh-TW" altLang="en-US" sz="1100" b="0" i="0" u="none" strike="noStrike" kern="1200" baseline="0" dirty="0">
                        <a:solidFill>
                          <a:schemeClr val="dk1"/>
                        </a:solidFill>
                        <a:latin typeface="+mn-ea"/>
                        <a:ea typeface="+mn-ea"/>
                        <a:cs typeface="+mn-cs"/>
                      </a:endParaRPr>
                    </a:p>
                  </a:txBody>
                  <a:tcPr marL="39002" marR="39002" marT="19501" marB="19501" anchor="ctr"/>
                </a:tc>
                <a:tc>
                  <a:txBody>
                    <a:bodyPr/>
                    <a:lstStyle/>
                    <a:p>
                      <a:pPr algn="ctr">
                        <a:lnSpc>
                          <a:spcPts val="1100"/>
                        </a:lnSpc>
                      </a:pPr>
                      <a:r>
                        <a:rPr kumimoji="1" lang="en-US" altLang="zh-TW" sz="9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58</a:t>
                      </a:r>
                      <a:endParaRPr kumimoji="1" lang="zh-TW" altLang="en-US" sz="9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endParaRPr>
                    </a:p>
                  </a:txBody>
                  <a:tcPr marL="39002" marR="39002" marT="19501" marB="19501" anchor="ctr"/>
                </a:tc>
                <a:extLst>
                  <a:ext uri="{0D108BD9-81ED-4DB2-BD59-A6C34878D82A}">
                    <a16:rowId xmlns:a16="http://schemas.microsoft.com/office/drawing/2014/main" val="2803658414"/>
                  </a:ext>
                </a:extLst>
              </a:tr>
              <a:tr h="214015">
                <a:tc vMerge="1">
                  <a:txBody>
                    <a:bodyPr/>
                    <a:lstStyle/>
                    <a:p>
                      <a:endParaRPr kumimoji="1" lang="ja-JP" altLang="en-US" sz="1000" dirty="0"/>
                    </a:p>
                  </a:txBody>
                  <a:tcPr marL="58443" marR="58443" marT="29222" marB="29222"/>
                </a:tc>
                <a:tc vMerge="1">
                  <a:txBody>
                    <a:bodyPr/>
                    <a:lstStyle/>
                    <a:p>
                      <a:endParaRPr kumimoji="1" lang="ja-JP" altLang="en-US" sz="1000" dirty="0"/>
                    </a:p>
                  </a:txBody>
                  <a:tcPr marL="58443" marR="58443" marT="29222" marB="29222"/>
                </a:tc>
                <a:tc>
                  <a:txBody>
                    <a:bodyPr/>
                    <a:lstStyle/>
                    <a:p>
                      <a:pPr>
                        <a:lnSpc>
                          <a:spcPts val="1100"/>
                        </a:lnSpc>
                      </a:pPr>
                      <a:r>
                        <a:rPr kumimoji="1" lang="ja-JP" altLang="en-US" sz="9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金属版印刷</a:t>
                      </a:r>
                      <a:endParaRPr kumimoji="1" lang="ja-JP" altLang="en-US" sz="900" dirty="0">
                        <a:latin typeface="BIZ UDPゴシック" panose="020B0400000000000000" pitchFamily="50" charset="-128"/>
                        <a:ea typeface="BIZ UDPゴシック" panose="020B0400000000000000" pitchFamily="50" charset="-128"/>
                      </a:endParaRPr>
                    </a:p>
                  </a:txBody>
                  <a:tcPr marL="39002" marR="39002" marT="19501" marB="19501" anchor="ctr"/>
                </a:tc>
                <a:tc>
                  <a:txBody>
                    <a:bodyPr/>
                    <a:lstStyle/>
                    <a:p>
                      <a:pPr>
                        <a:lnSpc>
                          <a:spcPts val="1100"/>
                        </a:lnSpc>
                      </a:pPr>
                      <a:r>
                        <a:rPr kumimoji="1" lang="zh-TW" altLang="en-US" sz="9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排風機能力 </a:t>
                      </a:r>
                      <a:r>
                        <a:rPr kumimoji="1" lang="en-US" altLang="zh-TW" sz="9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10</a:t>
                      </a:r>
                      <a:r>
                        <a:rPr kumimoji="1" lang="zh-TW" altLang="en-US" sz="9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ｍ</a:t>
                      </a:r>
                      <a:r>
                        <a:rPr kumimoji="1" lang="en-US" altLang="zh-TW" sz="900" b="0" i="0" u="none" strike="noStrike" kern="1200" baseline="30000" dirty="0">
                          <a:solidFill>
                            <a:schemeClr val="dk1"/>
                          </a:solidFill>
                          <a:latin typeface="BIZ UDPゴシック" panose="020B0400000000000000" pitchFamily="50" charset="-128"/>
                          <a:ea typeface="BIZ UDPゴシック" panose="020B0400000000000000" pitchFamily="50" charset="-128"/>
                          <a:cs typeface="+mn-cs"/>
                        </a:rPr>
                        <a:t>3</a:t>
                      </a:r>
                      <a:r>
                        <a:rPr kumimoji="1" lang="en-US" altLang="zh-TW" sz="9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a:t>
                      </a:r>
                      <a:r>
                        <a:rPr kumimoji="1" lang="zh-TW" altLang="en-US" sz="9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分</a:t>
                      </a:r>
                    </a:p>
                  </a:txBody>
                  <a:tcPr marL="39002" marR="39002" marT="19501" marB="19501" anchor="ctr"/>
                </a:tc>
                <a:tc vMerge="1">
                  <a:txBody>
                    <a:bodyPr/>
                    <a:lstStyle/>
                    <a:p>
                      <a:pPr>
                        <a:lnSpc>
                          <a:spcPct val="100000"/>
                        </a:lnSpc>
                      </a:pPr>
                      <a:endParaRPr kumimoji="1" lang="zh-TW" altLang="en-US" sz="1100" b="0" i="0" u="none" strike="noStrike" kern="1200" baseline="0" dirty="0">
                        <a:solidFill>
                          <a:schemeClr val="dk1"/>
                        </a:solidFill>
                        <a:latin typeface="+mn-ea"/>
                        <a:ea typeface="+mn-ea"/>
                        <a:cs typeface="+mn-cs"/>
                      </a:endParaRPr>
                    </a:p>
                  </a:txBody>
                  <a:tcPr marL="39002" marR="39002" marT="19501" marB="19501" anchor="ctr"/>
                </a:tc>
                <a:tc>
                  <a:txBody>
                    <a:bodyPr/>
                    <a:lstStyle/>
                    <a:p>
                      <a:pPr algn="ctr">
                        <a:lnSpc>
                          <a:spcPts val="1100"/>
                        </a:lnSpc>
                      </a:pPr>
                      <a:r>
                        <a:rPr kumimoji="1" lang="en-US" altLang="zh-TW" sz="900" b="0" i="0" u="none" strike="noStrike" kern="1200" baseline="0">
                          <a:solidFill>
                            <a:schemeClr val="dk1"/>
                          </a:solidFill>
                          <a:latin typeface="BIZ UDPゴシック" panose="020B0400000000000000" pitchFamily="50" charset="-128"/>
                          <a:ea typeface="BIZ UDPゴシック" panose="020B0400000000000000" pitchFamily="50" charset="-128"/>
                          <a:cs typeface="+mn-cs"/>
                        </a:rPr>
                        <a:t>27</a:t>
                      </a:r>
                      <a:endParaRPr kumimoji="1" lang="zh-TW" altLang="en-US" sz="900" b="0" i="0" u="none" strike="noStrike" kern="1200" baseline="0">
                        <a:solidFill>
                          <a:schemeClr val="dk1"/>
                        </a:solidFill>
                        <a:latin typeface="BIZ UDPゴシック" panose="020B0400000000000000" pitchFamily="50" charset="-128"/>
                        <a:ea typeface="BIZ UDPゴシック" panose="020B0400000000000000" pitchFamily="50" charset="-128"/>
                        <a:cs typeface="+mn-cs"/>
                      </a:endParaRPr>
                    </a:p>
                  </a:txBody>
                  <a:tcPr marL="39002" marR="39002" marT="19501" marB="19501" anchor="ctr"/>
                </a:tc>
                <a:extLst>
                  <a:ext uri="{0D108BD9-81ED-4DB2-BD59-A6C34878D82A}">
                    <a16:rowId xmlns:a16="http://schemas.microsoft.com/office/drawing/2014/main" val="1238103484"/>
                  </a:ext>
                </a:extLst>
              </a:tr>
              <a:tr h="365038">
                <a:tc>
                  <a:txBody>
                    <a:bodyPr/>
                    <a:lstStyle/>
                    <a:p>
                      <a:pPr>
                        <a:lnSpc>
                          <a:spcPts val="1100"/>
                        </a:lnSpc>
                      </a:pPr>
                      <a:r>
                        <a:rPr kumimoji="1" lang="ja-JP" altLang="en-US" sz="900">
                          <a:latin typeface="BIZ UDPゴシック" panose="020B0400000000000000" pitchFamily="50" charset="-128"/>
                          <a:ea typeface="BIZ UDPゴシック" panose="020B0400000000000000" pitchFamily="50" charset="-128"/>
                        </a:rPr>
                        <a:t>出荷</a:t>
                      </a:r>
                    </a:p>
                  </a:txBody>
                  <a:tcPr marL="39002" marR="39002" marT="19501" marB="19501" anchor="ctr"/>
                </a:tc>
                <a:tc gridSpan="2">
                  <a:txBody>
                    <a:bodyPr/>
                    <a:lstStyle/>
                    <a:p>
                      <a:pPr>
                        <a:lnSpc>
                          <a:spcPts val="1100"/>
                        </a:lnSpc>
                      </a:pPr>
                      <a:r>
                        <a:rPr kumimoji="1" lang="ja-JP" altLang="en-US" sz="900" b="0" i="0" u="none" strike="noStrike" kern="1200" baseline="0">
                          <a:solidFill>
                            <a:schemeClr val="dk1"/>
                          </a:solidFill>
                          <a:latin typeface="BIZ UDPゴシック" panose="020B0400000000000000" pitchFamily="50" charset="-128"/>
                          <a:ea typeface="BIZ UDPゴシック" panose="020B0400000000000000" pitchFamily="50" charset="-128"/>
                          <a:cs typeface="+mn-cs"/>
                        </a:rPr>
                        <a:t>出荷施設</a:t>
                      </a:r>
                      <a:endParaRPr kumimoji="1" lang="ja-JP" altLang="en-US" sz="900">
                        <a:latin typeface="BIZ UDPゴシック" panose="020B0400000000000000" pitchFamily="50" charset="-128"/>
                        <a:ea typeface="BIZ UDPゴシック" panose="020B0400000000000000" pitchFamily="50" charset="-128"/>
                      </a:endParaRPr>
                    </a:p>
                  </a:txBody>
                  <a:tcPr marL="39002" marR="39002" marT="19501" marB="19501" anchor="ctr"/>
                </a:tc>
                <a:tc hMerge="1">
                  <a:txBody>
                    <a:bodyPr/>
                    <a:lstStyle/>
                    <a:p>
                      <a:endParaRPr kumimoji="1" lang="ja-JP" altLang="en-US"/>
                    </a:p>
                  </a:txBody>
                  <a:tcPr/>
                </a:tc>
                <a:tc>
                  <a:txBody>
                    <a:bodyPr/>
                    <a:lstStyle/>
                    <a:p>
                      <a:pPr>
                        <a:lnSpc>
                          <a:spcPts val="1100"/>
                        </a:lnSpc>
                      </a:pPr>
                      <a:r>
                        <a:rPr kumimoji="1" lang="ja-JP" altLang="en-US" sz="9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燃料用ガソリンをタンクローリーに積み込むもの</a:t>
                      </a:r>
                      <a:endParaRPr kumimoji="1" lang="ja-JP" altLang="en-US" sz="900" dirty="0">
                        <a:latin typeface="BIZ UDPゴシック" panose="020B0400000000000000" pitchFamily="50" charset="-128"/>
                        <a:ea typeface="BIZ UDPゴシック" panose="020B0400000000000000" pitchFamily="50" charset="-128"/>
                      </a:endParaRPr>
                    </a:p>
                  </a:txBody>
                  <a:tcPr marL="39002" marR="39002" marT="19501" marB="19501" anchor="ctr"/>
                </a:tc>
                <a:tc>
                  <a:txBody>
                    <a:bodyPr/>
                    <a:lstStyle/>
                    <a:p>
                      <a:pPr>
                        <a:lnSpc>
                          <a:spcPts val="1100"/>
                        </a:lnSpc>
                      </a:pPr>
                      <a:r>
                        <a:rPr kumimoji="1" lang="ja-JP" altLang="en-US" sz="900" dirty="0">
                          <a:latin typeface="BIZ UDPゴシック" panose="020B0400000000000000" pitchFamily="50" charset="-128"/>
                          <a:ea typeface="BIZ UDPゴシック" panose="020B0400000000000000" pitchFamily="50" charset="-128"/>
                        </a:rPr>
                        <a:t>薬液による吸収式処理装置</a:t>
                      </a:r>
                    </a:p>
                  </a:txBody>
                  <a:tcPr marL="39002" marR="39002" marT="19501" marB="19501" anchor="ctr"/>
                </a:tc>
                <a:tc>
                  <a:txBody>
                    <a:bodyPr/>
                    <a:lstStyle/>
                    <a:p>
                      <a:pPr algn="ctr">
                        <a:lnSpc>
                          <a:spcPts val="1100"/>
                        </a:lnSpc>
                      </a:pPr>
                      <a:r>
                        <a:rPr kumimoji="1" lang="en-US" altLang="ja-JP" sz="900" dirty="0">
                          <a:latin typeface="BIZ UDPゴシック" panose="020B0400000000000000" pitchFamily="50" charset="-128"/>
                          <a:ea typeface="BIZ UDPゴシック" panose="020B0400000000000000" pitchFamily="50" charset="-128"/>
                        </a:rPr>
                        <a:t>9</a:t>
                      </a:r>
                      <a:endParaRPr kumimoji="1" lang="ja-JP" altLang="en-US" sz="900" dirty="0">
                        <a:latin typeface="BIZ UDPゴシック" panose="020B0400000000000000" pitchFamily="50" charset="-128"/>
                        <a:ea typeface="BIZ UDPゴシック" panose="020B0400000000000000" pitchFamily="50" charset="-128"/>
                      </a:endParaRPr>
                    </a:p>
                  </a:txBody>
                  <a:tcPr marL="39002" marR="39002" marT="19501" marB="19501" anchor="ctr"/>
                </a:tc>
                <a:extLst>
                  <a:ext uri="{0D108BD9-81ED-4DB2-BD59-A6C34878D82A}">
                    <a16:rowId xmlns:a16="http://schemas.microsoft.com/office/drawing/2014/main" val="2675082114"/>
                  </a:ext>
                </a:extLst>
              </a:tr>
              <a:tr h="667084">
                <a:tc>
                  <a:txBody>
                    <a:bodyPr/>
                    <a:lstStyle/>
                    <a:p>
                      <a:pPr>
                        <a:lnSpc>
                          <a:spcPts val="1100"/>
                        </a:lnSpc>
                      </a:pPr>
                      <a:r>
                        <a:rPr kumimoji="1" lang="ja-JP" altLang="en-US" sz="900">
                          <a:latin typeface="BIZ UDPゴシック" panose="020B0400000000000000" pitchFamily="50" charset="-128"/>
                          <a:ea typeface="BIZ UDPゴシック" panose="020B0400000000000000" pitchFamily="50" charset="-128"/>
                        </a:rPr>
                        <a:t>燃料小売業</a:t>
                      </a:r>
                    </a:p>
                  </a:txBody>
                  <a:tcPr marL="39002" marR="39002" marT="19501" marB="19501" anchor="ctr"/>
                </a:tc>
                <a:tc gridSpan="2">
                  <a:txBody>
                    <a:bodyPr/>
                    <a:lstStyle/>
                    <a:p>
                      <a:pPr>
                        <a:lnSpc>
                          <a:spcPts val="1100"/>
                        </a:lnSpc>
                      </a:pPr>
                      <a:r>
                        <a:rPr kumimoji="1" lang="ja-JP" altLang="en-US" sz="9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地下タンク</a:t>
                      </a:r>
                      <a:endParaRPr kumimoji="1" lang="ja-JP" altLang="en-US" sz="900" dirty="0">
                        <a:latin typeface="BIZ UDPゴシック" panose="020B0400000000000000" pitchFamily="50" charset="-128"/>
                        <a:ea typeface="BIZ UDPゴシック" panose="020B0400000000000000" pitchFamily="50" charset="-128"/>
                      </a:endParaRPr>
                    </a:p>
                  </a:txBody>
                  <a:tcPr marL="39002" marR="39002" marT="19501" marB="19501" anchor="ctr"/>
                </a:tc>
                <a:tc hMerge="1">
                  <a:txBody>
                    <a:bodyPr/>
                    <a:lstStyle/>
                    <a:p>
                      <a:endParaRPr kumimoji="1" lang="ja-JP" altLang="en-US"/>
                    </a:p>
                  </a:txBody>
                  <a:tcPr/>
                </a:tc>
                <a:tc>
                  <a:txBody>
                    <a:bodyPr/>
                    <a:lstStyle/>
                    <a:p>
                      <a:pPr>
                        <a:lnSpc>
                          <a:spcPts val="1100"/>
                        </a:lnSpc>
                      </a:pPr>
                      <a:r>
                        <a:rPr kumimoji="1" lang="ja-JP" altLang="en-US" sz="9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貯蔵容量の合計が</a:t>
                      </a:r>
                      <a:r>
                        <a:rPr kumimoji="1" lang="en-US" altLang="ja-JP" sz="9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30kL </a:t>
                      </a:r>
                      <a:r>
                        <a:rPr kumimoji="1" lang="ja-JP" altLang="en-US" sz="9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以上</a:t>
                      </a:r>
                    </a:p>
                    <a:p>
                      <a:pPr>
                        <a:lnSpc>
                          <a:spcPts val="1100"/>
                        </a:lnSpc>
                      </a:pPr>
                      <a:r>
                        <a:rPr kumimoji="1" lang="ja-JP" altLang="en-US" sz="9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燃料用ガソリンを貯蔵するもの</a:t>
                      </a:r>
                      <a:endParaRPr kumimoji="1" lang="ja-JP" altLang="en-US" sz="900" dirty="0">
                        <a:latin typeface="BIZ UDPゴシック" panose="020B0400000000000000" pitchFamily="50" charset="-128"/>
                        <a:ea typeface="BIZ UDPゴシック" panose="020B0400000000000000" pitchFamily="50" charset="-128"/>
                      </a:endParaRPr>
                    </a:p>
                  </a:txBody>
                  <a:tcPr marL="39002" marR="39002" marT="19501" marB="19501" anchor="ctr"/>
                </a:tc>
                <a:tc>
                  <a:txBody>
                    <a:bodyPr/>
                    <a:lstStyle/>
                    <a:p>
                      <a:pPr>
                        <a:lnSpc>
                          <a:spcPts val="1100"/>
                        </a:lnSpc>
                      </a:pPr>
                      <a:r>
                        <a:rPr kumimoji="1" lang="ja-JP" altLang="en-US" sz="900" dirty="0">
                          <a:latin typeface="BIZ UDPゴシック" panose="020B0400000000000000" pitchFamily="50" charset="-128"/>
                          <a:ea typeface="BIZ UDPゴシック" panose="020B0400000000000000" pitchFamily="50" charset="-128"/>
                        </a:rPr>
                        <a:t>・蒸気返還設備</a:t>
                      </a:r>
                      <a:endParaRPr kumimoji="1" lang="en-US" altLang="ja-JP" sz="900" dirty="0">
                        <a:latin typeface="BIZ UDPゴシック" panose="020B0400000000000000" pitchFamily="50" charset="-128"/>
                        <a:ea typeface="BIZ UDPゴシック" panose="020B0400000000000000" pitchFamily="50" charset="-128"/>
                      </a:endParaRPr>
                    </a:p>
                    <a:p>
                      <a:pPr>
                        <a:lnSpc>
                          <a:spcPts val="1100"/>
                        </a:lnSpc>
                      </a:pPr>
                      <a:r>
                        <a:rPr kumimoji="1" lang="ja-JP" altLang="en-US" sz="900" dirty="0">
                          <a:latin typeface="BIZ UDPゴシック" panose="020B0400000000000000" pitchFamily="50" charset="-128"/>
                          <a:ea typeface="BIZ UDPゴシック" panose="020B0400000000000000" pitchFamily="50" charset="-128"/>
                        </a:rPr>
                        <a:t>・凝縮式処理装置等</a:t>
                      </a:r>
                      <a:endParaRPr kumimoji="1" lang="en-US" altLang="ja-JP" sz="900" dirty="0">
                        <a:latin typeface="BIZ UDPゴシック" panose="020B0400000000000000" pitchFamily="50" charset="-128"/>
                        <a:ea typeface="BIZ UDPゴシック" panose="020B0400000000000000" pitchFamily="50" charset="-128"/>
                      </a:endParaRPr>
                    </a:p>
                    <a:p>
                      <a:pPr>
                        <a:lnSpc>
                          <a:spcPts val="1100"/>
                        </a:lnSpc>
                      </a:pPr>
                      <a:r>
                        <a:rPr kumimoji="1" lang="en-US" altLang="ja-JP" sz="900" dirty="0">
                          <a:latin typeface="BIZ UDPゴシック" panose="020B0400000000000000" pitchFamily="50" charset="-128"/>
                          <a:ea typeface="BIZ UDPゴシック" panose="020B0400000000000000" pitchFamily="50" charset="-128"/>
                        </a:rPr>
                        <a:t>※</a:t>
                      </a:r>
                      <a:r>
                        <a:rPr kumimoji="1" lang="ja-JP" altLang="en-US" sz="900" dirty="0">
                          <a:latin typeface="BIZ UDPゴシック" panose="020B0400000000000000" pitchFamily="50" charset="-128"/>
                          <a:ea typeface="BIZ UDPゴシック" panose="020B0400000000000000" pitchFamily="50" charset="-128"/>
                        </a:rPr>
                        <a:t>タンクローリー側への蒸気返還設備設置義務あり</a:t>
                      </a:r>
                    </a:p>
                  </a:txBody>
                  <a:tcPr marL="39002" marR="39002" marT="19501" marB="19501" anchor="ctr"/>
                </a:tc>
                <a:tc>
                  <a:txBody>
                    <a:bodyPr/>
                    <a:lstStyle/>
                    <a:p>
                      <a:pPr algn="ctr">
                        <a:lnSpc>
                          <a:spcPts val="1100"/>
                        </a:lnSpc>
                      </a:pPr>
                      <a:r>
                        <a:rPr kumimoji="1" lang="en-US" altLang="ja-JP" sz="900">
                          <a:latin typeface="BIZ UDPゴシック" panose="020B0400000000000000" pitchFamily="50" charset="-128"/>
                          <a:ea typeface="BIZ UDPゴシック" panose="020B0400000000000000" pitchFamily="50" charset="-128"/>
                        </a:rPr>
                        <a:t>2,213</a:t>
                      </a:r>
                    </a:p>
                    <a:p>
                      <a:pPr algn="ctr">
                        <a:lnSpc>
                          <a:spcPts val="1100"/>
                        </a:lnSpc>
                      </a:pPr>
                      <a:r>
                        <a:rPr kumimoji="1" lang="en-US" altLang="ja-JP" sz="900">
                          <a:latin typeface="BIZ UDPゴシック" panose="020B0400000000000000" pitchFamily="50" charset="-128"/>
                          <a:ea typeface="BIZ UDPゴシック" panose="020B0400000000000000" pitchFamily="50" charset="-128"/>
                        </a:rPr>
                        <a:t>(722</a:t>
                      </a:r>
                      <a:r>
                        <a:rPr kumimoji="1" lang="ja-JP" altLang="en-US" sz="900">
                          <a:latin typeface="BIZ UDPゴシック" panose="020B0400000000000000" pitchFamily="50" charset="-128"/>
                          <a:ea typeface="BIZ UDPゴシック" panose="020B0400000000000000" pitchFamily="50" charset="-128"/>
                        </a:rPr>
                        <a:t>事業場）</a:t>
                      </a:r>
                    </a:p>
                  </a:txBody>
                  <a:tcPr marL="39002" marR="39002" marT="19501" marB="19501" anchor="ctr"/>
                </a:tc>
                <a:extLst>
                  <a:ext uri="{0D108BD9-81ED-4DB2-BD59-A6C34878D82A}">
                    <a16:rowId xmlns:a16="http://schemas.microsoft.com/office/drawing/2014/main" val="42244826"/>
                  </a:ext>
                </a:extLst>
              </a:tr>
              <a:tr h="969130">
                <a:tc>
                  <a:txBody>
                    <a:bodyPr/>
                    <a:lstStyle/>
                    <a:p>
                      <a:pPr>
                        <a:lnSpc>
                          <a:spcPts val="1100"/>
                        </a:lnSpc>
                      </a:pPr>
                      <a:r>
                        <a:rPr kumimoji="1" lang="ja-JP" altLang="en-US" sz="900">
                          <a:latin typeface="BIZ UDPゴシック" panose="020B0400000000000000" pitchFamily="50" charset="-128"/>
                          <a:ea typeface="BIZ UDPゴシック" panose="020B0400000000000000" pitchFamily="50" charset="-128"/>
                        </a:rPr>
                        <a:t>洗濯</a:t>
                      </a:r>
                    </a:p>
                  </a:txBody>
                  <a:tcPr marL="39002" marR="39002" marT="19501" marB="19501" anchor="ctr"/>
                </a:tc>
                <a:tc gridSpan="2">
                  <a:txBody>
                    <a:bodyPr/>
                    <a:lstStyle/>
                    <a:p>
                      <a:pPr>
                        <a:lnSpc>
                          <a:spcPts val="1100"/>
                        </a:lnSpc>
                      </a:pPr>
                      <a:r>
                        <a:rPr kumimoji="1" lang="ja-JP" altLang="en-US" sz="9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ドライクリーニング施設</a:t>
                      </a:r>
                      <a:endParaRPr kumimoji="1" lang="ja-JP" altLang="en-US" sz="900" dirty="0">
                        <a:latin typeface="BIZ UDPゴシック" panose="020B0400000000000000" pitchFamily="50" charset="-128"/>
                        <a:ea typeface="BIZ UDPゴシック" panose="020B0400000000000000" pitchFamily="50" charset="-128"/>
                      </a:endParaRPr>
                    </a:p>
                  </a:txBody>
                  <a:tcPr marL="39002" marR="39002" marT="19501" marB="19501" anchor="ctr"/>
                </a:tc>
                <a:tc hMerge="1">
                  <a:txBody>
                    <a:bodyPr/>
                    <a:lstStyle/>
                    <a:p>
                      <a:endParaRPr kumimoji="1" lang="ja-JP" altLang="en-US"/>
                    </a:p>
                  </a:txBody>
                  <a:tcPr/>
                </a:tc>
                <a:tc>
                  <a:txBody>
                    <a:bodyPr/>
                    <a:lstStyle/>
                    <a:p>
                      <a:pPr>
                        <a:lnSpc>
                          <a:spcPts val="1100"/>
                        </a:lnSpc>
                      </a:pPr>
                      <a:r>
                        <a:rPr kumimoji="1" lang="ja-JP" altLang="en-US" sz="9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一回の洗濯能力が</a:t>
                      </a:r>
                      <a:r>
                        <a:rPr kumimoji="1" lang="en-US" altLang="ja-JP" sz="9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30kg </a:t>
                      </a:r>
                      <a:r>
                        <a:rPr kumimoji="1" lang="ja-JP" altLang="en-US" sz="9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以上の事業場</a:t>
                      </a:r>
                    </a:p>
                    <a:p>
                      <a:pPr>
                        <a:lnSpc>
                          <a:spcPts val="1100"/>
                        </a:lnSpc>
                      </a:pPr>
                      <a:r>
                        <a:rPr kumimoji="1" lang="ja-JP" altLang="en-US" sz="9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イ　クリーニング施設</a:t>
                      </a:r>
                      <a:endParaRPr kumimoji="1" lang="en-US" altLang="ja-JP" sz="9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endParaRPr>
                    </a:p>
                    <a:p>
                      <a:pPr>
                        <a:lnSpc>
                          <a:spcPts val="1100"/>
                        </a:lnSpc>
                      </a:pPr>
                      <a:r>
                        <a:rPr kumimoji="1" lang="ja-JP" altLang="en-US" sz="900" b="0"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ロ　乾燥施設</a:t>
                      </a:r>
                      <a:endParaRPr kumimoji="1" lang="ja-JP" altLang="en-US" sz="900" dirty="0">
                        <a:latin typeface="BIZ UDPゴシック" panose="020B0400000000000000" pitchFamily="50" charset="-128"/>
                        <a:ea typeface="BIZ UDPゴシック" panose="020B0400000000000000" pitchFamily="50" charset="-128"/>
                      </a:endParaRPr>
                    </a:p>
                  </a:txBody>
                  <a:tcPr marL="39002" marR="39002" marT="19501" marB="19501" anchor="ctr"/>
                </a:tc>
                <a:tc>
                  <a:txBody>
                    <a:bodyPr/>
                    <a:lstStyle/>
                    <a:p>
                      <a:pPr>
                        <a:lnSpc>
                          <a:spcPts val="1100"/>
                        </a:lnSpc>
                      </a:pPr>
                      <a:r>
                        <a:rPr kumimoji="1" lang="ja-JP" altLang="en-US" sz="900" dirty="0">
                          <a:latin typeface="BIZ UDPゴシック" panose="020B0400000000000000" pitchFamily="50" charset="-128"/>
                          <a:ea typeface="BIZ UDPゴシック" panose="020B0400000000000000" pitchFamily="50" charset="-128"/>
                        </a:rPr>
                        <a:t>・乾燥工程における凝縮式処理装置</a:t>
                      </a:r>
                      <a:endParaRPr kumimoji="1" lang="en-US" altLang="ja-JP" sz="900" dirty="0">
                        <a:latin typeface="BIZ UDPゴシック" panose="020B0400000000000000" pitchFamily="50" charset="-128"/>
                        <a:ea typeface="BIZ UDPゴシック" panose="020B0400000000000000" pitchFamily="50" charset="-128"/>
                      </a:endParaRPr>
                    </a:p>
                    <a:p>
                      <a:pPr>
                        <a:lnSpc>
                          <a:spcPts val="1100"/>
                        </a:lnSpc>
                      </a:pPr>
                      <a:r>
                        <a:rPr kumimoji="1" lang="ja-JP" altLang="en-US" sz="900" dirty="0">
                          <a:latin typeface="BIZ UDPゴシック" panose="020B0400000000000000" pitchFamily="50" charset="-128"/>
                          <a:ea typeface="BIZ UDPゴシック" panose="020B0400000000000000" pitchFamily="50" charset="-128"/>
                        </a:rPr>
                        <a:t>・脱臭工程における吸着式処理装置</a:t>
                      </a:r>
                    </a:p>
                  </a:txBody>
                  <a:tcPr marL="39002" marR="39002" marT="19501" marB="19501" anchor="ctr"/>
                </a:tc>
                <a:tc>
                  <a:txBody>
                    <a:bodyPr/>
                    <a:lstStyle/>
                    <a:p>
                      <a:pPr algn="ctr">
                        <a:lnSpc>
                          <a:spcPts val="1100"/>
                        </a:lnSpc>
                      </a:pPr>
                      <a:r>
                        <a:rPr kumimoji="1" lang="en-US" altLang="ja-JP" sz="900" dirty="0">
                          <a:latin typeface="BIZ UDPゴシック" panose="020B0400000000000000" pitchFamily="50" charset="-128"/>
                          <a:ea typeface="BIZ UDPゴシック" panose="020B0400000000000000" pitchFamily="50" charset="-128"/>
                        </a:rPr>
                        <a:t>258</a:t>
                      </a:r>
                    </a:p>
                    <a:p>
                      <a:pPr algn="ctr">
                        <a:lnSpc>
                          <a:spcPts val="1100"/>
                        </a:lnSpc>
                      </a:pPr>
                      <a:endParaRPr kumimoji="1" lang="en-US" altLang="ja-JP" sz="900" dirty="0">
                        <a:latin typeface="BIZ UDPゴシック" panose="020B0400000000000000" pitchFamily="50" charset="-128"/>
                        <a:ea typeface="BIZ UDPゴシック" panose="020B0400000000000000" pitchFamily="50" charset="-128"/>
                      </a:endParaRPr>
                    </a:p>
                    <a:p>
                      <a:pPr algn="ctr">
                        <a:lnSpc>
                          <a:spcPts val="1100"/>
                        </a:lnSpc>
                      </a:pPr>
                      <a:r>
                        <a:rPr kumimoji="1" lang="en-US" altLang="ja-JP" sz="900" dirty="0">
                          <a:latin typeface="BIZ UDPゴシック" panose="020B0400000000000000" pitchFamily="50" charset="-128"/>
                          <a:ea typeface="BIZ UDPゴシック" panose="020B0400000000000000" pitchFamily="50" charset="-128"/>
                        </a:rPr>
                        <a:t>88</a:t>
                      </a:r>
                    </a:p>
                    <a:p>
                      <a:pPr algn="ctr">
                        <a:lnSpc>
                          <a:spcPts val="1100"/>
                        </a:lnSpc>
                      </a:pPr>
                      <a:r>
                        <a:rPr kumimoji="1" lang="en-US" altLang="ja-JP" sz="900" dirty="0">
                          <a:latin typeface="BIZ UDPゴシック" panose="020B0400000000000000" pitchFamily="50" charset="-128"/>
                          <a:ea typeface="BIZ UDPゴシック" panose="020B0400000000000000" pitchFamily="50" charset="-128"/>
                        </a:rPr>
                        <a:t>170</a:t>
                      </a:r>
                    </a:p>
                  </a:txBody>
                  <a:tcPr marL="39002" marR="39002" marT="19501" marB="19501" anchor="ctr"/>
                </a:tc>
                <a:extLst>
                  <a:ext uri="{0D108BD9-81ED-4DB2-BD59-A6C34878D82A}">
                    <a16:rowId xmlns:a16="http://schemas.microsoft.com/office/drawing/2014/main" val="3955530479"/>
                  </a:ext>
                </a:extLst>
              </a:tr>
            </a:tbl>
          </a:graphicData>
        </a:graphic>
      </p:graphicFrame>
      <p:sp>
        <p:nvSpPr>
          <p:cNvPr id="18" name="テキスト ボックス 17">
            <a:extLst>
              <a:ext uri="{FF2B5EF4-FFF2-40B4-BE49-F238E27FC236}">
                <a16:creationId xmlns:a16="http://schemas.microsoft.com/office/drawing/2014/main" id="{44B3DB74-CB58-42F0-A13A-11683E0DA817}"/>
              </a:ext>
            </a:extLst>
          </p:cNvPr>
          <p:cNvSpPr txBox="1"/>
          <p:nvPr/>
        </p:nvSpPr>
        <p:spPr>
          <a:xfrm>
            <a:off x="4970117" y="6463320"/>
            <a:ext cx="4631231" cy="338554"/>
          </a:xfrm>
          <a:prstGeom prst="rect">
            <a:avLst/>
          </a:prstGeom>
          <a:noFill/>
        </p:spPr>
        <p:txBody>
          <a:bodyPr wrap="square" rtlCol="0">
            <a:spAutoFit/>
          </a:bodyPr>
          <a:lstStyle/>
          <a:p>
            <a:r>
              <a:rPr kumimoji="1" lang="en-US" altLang="ja-JP" sz="800" dirty="0">
                <a:latin typeface="BIZ UDPゴシック" panose="020B0400000000000000" pitchFamily="50" charset="-128"/>
                <a:ea typeface="BIZ UDPゴシック" panose="020B0400000000000000" pitchFamily="50" charset="-128"/>
              </a:rPr>
              <a:t>※</a:t>
            </a:r>
            <a:r>
              <a:rPr kumimoji="1" lang="ja-JP" altLang="en-US" sz="800" dirty="0">
                <a:latin typeface="BIZ UDPゴシック" panose="020B0400000000000000" pitchFamily="50" charset="-128"/>
                <a:ea typeface="BIZ UDPゴシック" panose="020B0400000000000000" pitchFamily="50" charset="-128"/>
              </a:rPr>
              <a:t>高揮発</a:t>
            </a:r>
            <a:r>
              <a:rPr kumimoji="1" lang="en-US" altLang="ja-JP" sz="800" dirty="0">
                <a:latin typeface="BIZ UDPゴシック" panose="020B0400000000000000" pitchFamily="50" charset="-128"/>
                <a:ea typeface="BIZ UDPゴシック" panose="020B0400000000000000" pitchFamily="50" charset="-128"/>
              </a:rPr>
              <a:t>VOC</a:t>
            </a:r>
            <a:r>
              <a:rPr kumimoji="1" lang="ja-JP" altLang="en-US" sz="800" dirty="0">
                <a:latin typeface="BIZ UDPゴシック" panose="020B0400000000000000" pitchFamily="50" charset="-128"/>
                <a:ea typeface="BIZ UDPゴシック" panose="020B0400000000000000" pitchFamily="50" charset="-128"/>
              </a:rPr>
              <a:t>とは、単一物質にあっては１気圧で沸点が</a:t>
            </a:r>
            <a:r>
              <a:rPr kumimoji="1" lang="en-US" altLang="ja-JP" sz="800" dirty="0">
                <a:latin typeface="BIZ UDPゴシック" panose="020B0400000000000000" pitchFamily="50" charset="-128"/>
                <a:ea typeface="BIZ UDPゴシック" panose="020B0400000000000000" pitchFamily="50" charset="-128"/>
              </a:rPr>
              <a:t>150℃</a:t>
            </a:r>
            <a:r>
              <a:rPr kumimoji="1" lang="ja-JP" altLang="en-US" sz="800" dirty="0">
                <a:latin typeface="BIZ UDPゴシック" panose="020B0400000000000000" pitchFamily="50" charset="-128"/>
                <a:ea typeface="BIZ UDPゴシック" panose="020B0400000000000000" pitchFamily="50" charset="-128"/>
              </a:rPr>
              <a:t>以下、混合物にあっては１気圧で</a:t>
            </a:r>
            <a:r>
              <a:rPr kumimoji="1" lang="en-US" altLang="ja-JP" sz="800" dirty="0">
                <a:latin typeface="BIZ UDPゴシック" panose="020B0400000000000000" pitchFamily="50" charset="-128"/>
                <a:ea typeface="BIZ UDPゴシック" panose="020B0400000000000000" pitchFamily="50" charset="-128"/>
              </a:rPr>
              <a:t>VOC</a:t>
            </a:r>
            <a:r>
              <a:rPr kumimoji="1" lang="ja-JP" altLang="en-US" sz="800" dirty="0">
                <a:latin typeface="BIZ UDPゴシック" panose="020B0400000000000000" pitchFamily="50" charset="-128"/>
                <a:ea typeface="BIZ UDPゴシック" panose="020B0400000000000000" pitchFamily="50" charset="-128"/>
              </a:rPr>
              <a:t>の留出量が５容量比％の時の温度が</a:t>
            </a:r>
            <a:r>
              <a:rPr kumimoji="1" lang="en-US" altLang="ja-JP" sz="800" dirty="0">
                <a:latin typeface="BIZ UDPゴシック" panose="020B0400000000000000" pitchFamily="50" charset="-128"/>
                <a:ea typeface="BIZ UDPゴシック" panose="020B0400000000000000" pitchFamily="50" charset="-128"/>
              </a:rPr>
              <a:t>150℃</a:t>
            </a:r>
            <a:r>
              <a:rPr kumimoji="1" lang="ja-JP" altLang="en-US" sz="800" dirty="0">
                <a:latin typeface="BIZ UDPゴシック" panose="020B0400000000000000" pitchFamily="50" charset="-128"/>
                <a:ea typeface="BIZ UDPゴシック" panose="020B0400000000000000" pitchFamily="50" charset="-128"/>
              </a:rPr>
              <a:t>以下の物質をいう。</a:t>
            </a:r>
            <a:endParaRPr kumimoji="1" lang="en-US" altLang="ja-JP" sz="800" dirty="0">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id="{4B45E06F-884F-4A72-AA57-9A4722150D4C}"/>
              </a:ext>
            </a:extLst>
          </p:cNvPr>
          <p:cNvSpPr txBox="1"/>
          <p:nvPr/>
        </p:nvSpPr>
        <p:spPr>
          <a:xfrm>
            <a:off x="864591" y="947668"/>
            <a:ext cx="8561787" cy="523220"/>
          </a:xfrm>
          <a:prstGeom prst="rect">
            <a:avLst/>
          </a:prstGeom>
          <a:noFill/>
        </p:spPr>
        <p:txBody>
          <a:bodyPr wrap="square" rtlCol="0">
            <a:spAutoFit/>
          </a:bodyPr>
          <a:lstStyle/>
          <a:p>
            <a:r>
              <a:rPr lang="ja-JP" altLang="ja-JP" sz="1400" dirty="0">
                <a:latin typeface="BIZ UDPゴシック" panose="020B0400000000000000" pitchFamily="50" charset="-128"/>
                <a:ea typeface="BIZ UDPゴシック" panose="020B0400000000000000" pitchFamily="50" charset="-128"/>
              </a:rPr>
              <a:t>〇</a:t>
            </a:r>
            <a:r>
              <a:rPr lang="ja-JP" altLang="en-US" sz="1400" dirty="0">
                <a:latin typeface="BIZ UDPゴシック" panose="020B0400000000000000" pitchFamily="50" charset="-128"/>
                <a:ea typeface="BIZ UDPゴシック" panose="020B0400000000000000" pitchFamily="50" charset="-128"/>
              </a:rPr>
              <a:t>規制対象物質のうち</a:t>
            </a:r>
            <a:r>
              <a:rPr lang="en-US" altLang="ja-JP" sz="1400" u="sng" dirty="0">
                <a:latin typeface="BIZ UDPゴシック" panose="020B0400000000000000" pitchFamily="50" charset="-128"/>
                <a:ea typeface="BIZ UDPゴシック" panose="020B0400000000000000" pitchFamily="50" charset="-128"/>
              </a:rPr>
              <a:t>VOC</a:t>
            </a:r>
            <a:r>
              <a:rPr lang="ja-JP" altLang="en-US" sz="1400" u="sng" dirty="0">
                <a:latin typeface="BIZ UDPゴシック" panose="020B0400000000000000" pitchFamily="50" charset="-128"/>
                <a:ea typeface="BIZ UDPゴシック" panose="020B0400000000000000" pitchFamily="50" charset="-128"/>
              </a:rPr>
              <a:t>については、現行の条例</a:t>
            </a:r>
            <a:r>
              <a:rPr lang="en-US" altLang="ja-JP" sz="1400" u="sng" dirty="0">
                <a:latin typeface="BIZ UDPゴシック" panose="020B0400000000000000" pitchFamily="50" charset="-128"/>
                <a:ea typeface="BIZ UDPゴシック" panose="020B0400000000000000" pitchFamily="50" charset="-128"/>
              </a:rPr>
              <a:t>VOC</a:t>
            </a:r>
            <a:r>
              <a:rPr lang="ja-JP" altLang="en-US" sz="1400" u="sng" dirty="0">
                <a:latin typeface="BIZ UDPゴシック" panose="020B0400000000000000" pitchFamily="50" charset="-128"/>
                <a:ea typeface="BIZ UDPゴシック" panose="020B0400000000000000" pitchFamily="50" charset="-128"/>
              </a:rPr>
              <a:t>排出規制が一定の排出抑制に寄与してきた</a:t>
            </a:r>
            <a:r>
              <a:rPr lang="ja-JP" altLang="en-US" sz="1400" dirty="0">
                <a:latin typeface="BIZ UDPゴシック" panose="020B0400000000000000" pitchFamily="50" charset="-128"/>
                <a:ea typeface="BIZ UDPゴシック" panose="020B0400000000000000" pitchFamily="50" charset="-128"/>
              </a:rPr>
              <a:t>と考えられることから、</a:t>
            </a:r>
            <a:r>
              <a:rPr lang="ja-JP" altLang="en-US" sz="1400" u="sng" dirty="0">
                <a:latin typeface="BIZ UDPゴシック" panose="020B0400000000000000" pitchFamily="50" charset="-128"/>
                <a:ea typeface="BIZ UDPゴシック" panose="020B0400000000000000" pitchFamily="50" charset="-128"/>
              </a:rPr>
              <a:t>施設の選定や規模要件の検討にあたっては条例</a:t>
            </a:r>
            <a:r>
              <a:rPr lang="en-US" altLang="ja-JP" sz="1400" u="sng" dirty="0">
                <a:latin typeface="BIZ UDPゴシック" panose="020B0400000000000000" pitchFamily="50" charset="-128"/>
                <a:ea typeface="BIZ UDPゴシック" panose="020B0400000000000000" pitchFamily="50" charset="-128"/>
              </a:rPr>
              <a:t>VOC</a:t>
            </a:r>
            <a:r>
              <a:rPr lang="ja-JP" altLang="en-US" sz="1400" u="sng" dirty="0">
                <a:latin typeface="BIZ UDPゴシック" panose="020B0400000000000000" pitchFamily="50" charset="-128"/>
                <a:ea typeface="BIZ UDPゴシック" panose="020B0400000000000000" pitchFamily="50" charset="-128"/>
              </a:rPr>
              <a:t>排出規制の内容を参考にする</a:t>
            </a:r>
            <a:r>
              <a:rPr lang="ja-JP" altLang="en-US" sz="1400" dirty="0">
                <a:latin typeface="BIZ UDPゴシック" panose="020B0400000000000000" pitchFamily="50" charset="-128"/>
                <a:ea typeface="BIZ UDPゴシック" panose="020B0400000000000000" pitchFamily="50" charset="-128"/>
              </a:rPr>
              <a:t>。</a:t>
            </a:r>
            <a:endParaRPr lang="en-US" altLang="ja-JP" sz="1400" dirty="0">
              <a:latin typeface="BIZ UDPゴシック" panose="020B0400000000000000" pitchFamily="50" charset="-128"/>
              <a:ea typeface="BIZ UDPゴシック" panose="020B0400000000000000" pitchFamily="50" charset="-128"/>
            </a:endParaRPr>
          </a:p>
        </p:txBody>
      </p:sp>
      <p:sp>
        <p:nvSpPr>
          <p:cNvPr id="19" name="タイトル 1">
            <a:extLst>
              <a:ext uri="{FF2B5EF4-FFF2-40B4-BE49-F238E27FC236}">
                <a16:creationId xmlns:a16="http://schemas.microsoft.com/office/drawing/2014/main" id="{0F903E6B-8E6D-4155-BAF8-3A0DC96C4CD5}"/>
              </a:ext>
            </a:extLst>
          </p:cNvPr>
          <p:cNvSpPr txBox="1">
            <a:spLocks/>
          </p:cNvSpPr>
          <p:nvPr/>
        </p:nvSpPr>
        <p:spPr>
          <a:xfrm>
            <a:off x="684610" y="484309"/>
            <a:ext cx="8326200" cy="814466"/>
          </a:xfrm>
          <a:prstGeom prst="rect">
            <a:avLst/>
          </a:prstGeom>
        </p:spPr>
        <p:txBody>
          <a:bodyPr vert="horz" lIns="91440" tIns="45720" rIns="91440" bIns="45720" rtlCol="0" anchor="t">
            <a:norm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2800" dirty="0">
                <a:latin typeface="BIZ UDPゴシック" panose="020B0400000000000000" pitchFamily="50" charset="-128"/>
                <a:ea typeface="BIZ UDPゴシック" panose="020B0400000000000000" pitchFamily="50" charset="-128"/>
              </a:rPr>
              <a:t>検討にあたっての情報整理③　条例</a:t>
            </a:r>
            <a:r>
              <a:rPr lang="en-US" altLang="ja-JP" sz="2800" dirty="0">
                <a:latin typeface="BIZ UDPゴシック" panose="020B0400000000000000" pitchFamily="50" charset="-128"/>
                <a:ea typeface="BIZ UDPゴシック" panose="020B0400000000000000" pitchFamily="50" charset="-128"/>
              </a:rPr>
              <a:t>VOC</a:t>
            </a:r>
            <a:r>
              <a:rPr lang="ja-JP" altLang="en-US" sz="2800" dirty="0">
                <a:latin typeface="BIZ UDPゴシック" panose="020B0400000000000000" pitchFamily="50" charset="-128"/>
                <a:ea typeface="BIZ UDPゴシック" panose="020B0400000000000000" pitchFamily="50" charset="-128"/>
              </a:rPr>
              <a:t>規制</a:t>
            </a:r>
          </a:p>
        </p:txBody>
      </p:sp>
    </p:spTree>
    <p:extLst>
      <p:ext uri="{BB962C8B-B14F-4D97-AF65-F5344CB8AC3E}">
        <p14:creationId xmlns:p14="http://schemas.microsoft.com/office/powerpoint/2010/main" val="24750110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80B86A7-A1EC-475B-9166-88902B033A3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90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C2C29CB1-9F74-4879-A6AF-AEA67B6F1F4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84609"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7E2C7115-5336-410C-AD71-0F0952A2E5A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541404" y="4013200"/>
            <a:ext cx="364596"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スライド番号プレースホルダー 3">
            <a:extLst>
              <a:ext uri="{FF2B5EF4-FFF2-40B4-BE49-F238E27FC236}">
                <a16:creationId xmlns:a16="http://schemas.microsoft.com/office/drawing/2014/main" id="{FA5918CD-3B36-4B42-B3DA-05C7B12D2B68}"/>
              </a:ext>
            </a:extLst>
          </p:cNvPr>
          <p:cNvSpPr>
            <a:spLocks noGrp="1"/>
          </p:cNvSpPr>
          <p:nvPr>
            <p:ph type="sldNum" sz="quarter" idx="12"/>
          </p:nvPr>
        </p:nvSpPr>
        <p:spPr>
          <a:xfrm>
            <a:off x="9350787" y="6492875"/>
            <a:ext cx="555213" cy="365125"/>
          </a:xfrm>
        </p:spPr>
        <p:txBody>
          <a:bodyPr>
            <a:normAutofit/>
          </a:bodyPr>
          <a:lstStyle/>
          <a:p>
            <a:pPr>
              <a:spcAft>
                <a:spcPts val="600"/>
              </a:spcAft>
            </a:pPr>
            <a:fld id="{519954A3-9DFD-4C44-94BA-B95130A3BA1C}" type="slidenum">
              <a:rPr lang="en-US" smtClean="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pPr>
                <a:spcAft>
                  <a:spcPts val="600"/>
                </a:spcAft>
              </a:pPr>
              <a:t>12</a:t>
            </a:fld>
            <a:endParaRPr lang="en-US"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19" name="コンテンツ プレースホルダー 18">
            <a:extLst>
              <a:ext uri="{FF2B5EF4-FFF2-40B4-BE49-F238E27FC236}">
                <a16:creationId xmlns:a16="http://schemas.microsoft.com/office/drawing/2014/main" id="{D896D24C-A77F-46F8-9185-E32123D0BDE4}"/>
              </a:ext>
            </a:extLst>
          </p:cNvPr>
          <p:cNvSpPr>
            <a:spLocks noGrp="1"/>
          </p:cNvSpPr>
          <p:nvPr>
            <p:ph idx="1"/>
          </p:nvPr>
        </p:nvSpPr>
        <p:spPr>
          <a:xfrm>
            <a:off x="1083470" y="1554827"/>
            <a:ext cx="7939506" cy="2458373"/>
          </a:xfrm>
        </p:spPr>
        <p:txBody>
          <a:bodyPr>
            <a:normAutofit/>
          </a:bodyPr>
          <a:lstStyle/>
          <a:p>
            <a:pPr marL="0" indent="0">
              <a:lnSpc>
                <a:spcPct val="150000"/>
              </a:lnSpc>
              <a:buNone/>
            </a:pPr>
            <a:r>
              <a:rPr lang="ja-JP" altLang="en-US" dirty="0">
                <a:latin typeface="BIZ UDPゴシック" panose="020B0400000000000000" pitchFamily="50" charset="-128"/>
                <a:ea typeface="BIZ UDPゴシック" panose="020B0400000000000000" pitchFamily="50" charset="-128"/>
              </a:rPr>
              <a:t>〇排出濃度規制を適用する物質については、濃度測定の義務が課せられることから、</a:t>
            </a:r>
            <a:r>
              <a:rPr lang="ja-JP" altLang="en-US" u="sng" dirty="0">
                <a:latin typeface="BIZ UDPゴシック" panose="020B0400000000000000" pitchFamily="50" charset="-128"/>
                <a:ea typeface="BIZ UDPゴシック" panose="020B0400000000000000" pitchFamily="50" charset="-128"/>
              </a:rPr>
              <a:t>排出口が設けられ一定量の排ガスが排出される等といった濃度測定が可能な施設であることが前提</a:t>
            </a:r>
            <a:r>
              <a:rPr lang="ja-JP" altLang="en-US" dirty="0">
                <a:latin typeface="BIZ UDPゴシック" panose="020B0400000000000000" pitchFamily="50" charset="-128"/>
                <a:ea typeface="BIZ UDPゴシック" panose="020B0400000000000000" pitchFamily="50" charset="-128"/>
              </a:rPr>
              <a:t>となる。</a:t>
            </a:r>
            <a:endParaRPr lang="en-US" altLang="ja-JP" dirty="0">
              <a:latin typeface="BIZ UDPゴシック" panose="020B0400000000000000" pitchFamily="50" charset="-128"/>
              <a:ea typeface="BIZ UDPゴシック" panose="020B0400000000000000" pitchFamily="50" charset="-128"/>
            </a:endParaRPr>
          </a:p>
          <a:p>
            <a:pPr marL="0" indent="0">
              <a:lnSpc>
                <a:spcPct val="150000"/>
              </a:lnSpc>
              <a:buNone/>
            </a:pPr>
            <a:r>
              <a:rPr lang="ja-JP" altLang="en-US" dirty="0">
                <a:latin typeface="BIZ UDPゴシック" panose="020B0400000000000000" pitchFamily="50" charset="-128"/>
                <a:ea typeface="BIZ UDPゴシック" panose="020B0400000000000000" pitchFamily="50" charset="-128"/>
              </a:rPr>
              <a:t>○また、現在排ガス中の測定方法が確立されていない以下の物質については別途測定方法確立を検討する必要がある。</a:t>
            </a:r>
          </a:p>
          <a:p>
            <a:pPr marL="0" indent="0">
              <a:lnSpc>
                <a:spcPct val="150000"/>
              </a:lnSpc>
              <a:buNone/>
            </a:pPr>
            <a:endParaRPr lang="en-US" altLang="ja-JP" dirty="0">
              <a:latin typeface="BIZ UDPゴシック" panose="020B0400000000000000" pitchFamily="50" charset="-128"/>
              <a:ea typeface="BIZ UDPゴシック" panose="020B0400000000000000" pitchFamily="50" charset="-128"/>
            </a:endParaRPr>
          </a:p>
          <a:p>
            <a:pPr marL="0" indent="0">
              <a:lnSpc>
                <a:spcPct val="150000"/>
              </a:lnSpc>
              <a:buNone/>
            </a:pPr>
            <a:endParaRPr lang="en-US" altLang="ja-JP" dirty="0">
              <a:latin typeface="BIZ UDPゴシック" panose="020B0400000000000000" pitchFamily="50" charset="-128"/>
              <a:ea typeface="BIZ UDPゴシック" panose="020B0400000000000000"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672068288"/>
              </p:ext>
            </p:extLst>
          </p:nvPr>
        </p:nvGraphicFramePr>
        <p:xfrm>
          <a:off x="3271390" y="4094282"/>
          <a:ext cx="3302000" cy="2271156"/>
        </p:xfrm>
        <a:graphic>
          <a:graphicData uri="http://schemas.openxmlformats.org/drawingml/2006/table">
            <a:tbl>
              <a:tblPr firstRow="1" bandRow="1">
                <a:tableStyleId>{5C22544A-7EE6-4342-B048-85BDC9FD1C3A}</a:tableStyleId>
              </a:tblPr>
              <a:tblGrid>
                <a:gridCol w="3302000">
                  <a:extLst>
                    <a:ext uri="{9D8B030D-6E8A-4147-A177-3AD203B41FA5}">
                      <a16:colId xmlns:a16="http://schemas.microsoft.com/office/drawing/2014/main" val="964534212"/>
                    </a:ext>
                  </a:extLst>
                </a:gridCol>
              </a:tblGrid>
              <a:tr h="280908">
                <a:tc>
                  <a:txBody>
                    <a:bodyPr/>
                    <a:lstStyle/>
                    <a:p>
                      <a:pPr algn="ctr"/>
                      <a:r>
                        <a:rPr kumimoji="1" lang="ja-JP" altLang="en-US" sz="1400" dirty="0">
                          <a:latin typeface="BIZ UDPゴシック" panose="020B0400000000000000" pitchFamily="50" charset="-128"/>
                          <a:ea typeface="BIZ UDPゴシック" panose="020B0400000000000000" pitchFamily="50" charset="-128"/>
                        </a:rPr>
                        <a:t>物質名</a:t>
                      </a:r>
                    </a:p>
                  </a:txBody>
                  <a:tcPr/>
                </a:tc>
                <a:extLst>
                  <a:ext uri="{0D108BD9-81ED-4DB2-BD59-A6C34878D82A}">
                    <a16:rowId xmlns:a16="http://schemas.microsoft.com/office/drawing/2014/main" val="3456165495"/>
                  </a:ext>
                </a:extLst>
              </a:tr>
              <a:tr h="280908">
                <a:tc>
                  <a:txBody>
                    <a:bodyPr/>
                    <a:lstStyle/>
                    <a:p>
                      <a:pPr algn="ctr" fontAlgn="ctr">
                        <a:lnSpc>
                          <a:spcPts val="1100"/>
                        </a:lnSpc>
                      </a:pPr>
                      <a:r>
                        <a:rPr lang="ja-JP" altLang="en-US" sz="1400" u="none" strike="noStrike" dirty="0">
                          <a:effectLst/>
                          <a:latin typeface="BIZ UDPゴシック" panose="020B0400000000000000" pitchFamily="50" charset="-128"/>
                          <a:ea typeface="BIZ UDPゴシック" panose="020B0400000000000000" pitchFamily="50" charset="-128"/>
                        </a:rPr>
                        <a:t>アクリロニトリル</a:t>
                      </a:r>
                      <a:endParaRPr lang="ja-JP" altLang="en-US" sz="14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36000" marR="36000" marT="36000" marB="36000" anchor="ctr"/>
                </a:tc>
                <a:extLst>
                  <a:ext uri="{0D108BD9-81ED-4DB2-BD59-A6C34878D82A}">
                    <a16:rowId xmlns:a16="http://schemas.microsoft.com/office/drawing/2014/main" val="460461456"/>
                  </a:ext>
                </a:extLst>
              </a:tr>
              <a:tr h="280908">
                <a:tc>
                  <a:txBody>
                    <a:bodyPr/>
                    <a:lstStyle/>
                    <a:p>
                      <a:pPr algn="ctr" fontAlgn="ctr">
                        <a:lnSpc>
                          <a:spcPts val="1100"/>
                        </a:lnSpc>
                      </a:pPr>
                      <a:r>
                        <a:rPr lang="ja-JP" altLang="en-US" sz="1400" u="none" strike="noStrike" dirty="0">
                          <a:effectLst/>
                          <a:latin typeface="BIZ UDPゴシック" panose="020B0400000000000000" pitchFamily="50" charset="-128"/>
                          <a:ea typeface="BIZ UDPゴシック" panose="020B0400000000000000" pitchFamily="50" charset="-128"/>
                        </a:rPr>
                        <a:t>塩化メチル（クロロメタン）</a:t>
                      </a:r>
                      <a:endParaRPr lang="ja-JP" altLang="en-US" sz="14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36000" marR="36000" marT="36000" marB="36000" anchor="ctr"/>
                </a:tc>
                <a:extLst>
                  <a:ext uri="{0D108BD9-81ED-4DB2-BD59-A6C34878D82A}">
                    <a16:rowId xmlns:a16="http://schemas.microsoft.com/office/drawing/2014/main" val="1480183282"/>
                  </a:ext>
                </a:extLst>
              </a:tr>
              <a:tr h="280908">
                <a:tc>
                  <a:txBody>
                    <a:bodyPr/>
                    <a:lstStyle/>
                    <a:p>
                      <a:pPr algn="ctr" fontAlgn="ctr">
                        <a:lnSpc>
                          <a:spcPts val="1100"/>
                        </a:lnSpc>
                      </a:pPr>
                      <a:r>
                        <a:rPr lang="ja-JP" altLang="en-US" sz="1400" u="none" strike="noStrike" dirty="0">
                          <a:effectLst/>
                          <a:latin typeface="BIZ UDPゴシック" panose="020B0400000000000000" pitchFamily="50" charset="-128"/>
                          <a:ea typeface="BIZ UDPゴシック" panose="020B0400000000000000" pitchFamily="50" charset="-128"/>
                        </a:rPr>
                        <a:t>クロロホルム</a:t>
                      </a:r>
                      <a:endParaRPr lang="ja-JP" altLang="en-US" sz="14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36000" marR="36000" marT="36000" marB="36000" anchor="ctr"/>
                </a:tc>
                <a:extLst>
                  <a:ext uri="{0D108BD9-81ED-4DB2-BD59-A6C34878D82A}">
                    <a16:rowId xmlns:a16="http://schemas.microsoft.com/office/drawing/2014/main" val="1470777405"/>
                  </a:ext>
                </a:extLst>
              </a:tr>
              <a:tr h="280908">
                <a:tc>
                  <a:txBody>
                    <a:bodyPr/>
                    <a:lstStyle/>
                    <a:p>
                      <a:pPr algn="ctr" fontAlgn="ctr">
                        <a:lnSpc>
                          <a:spcPts val="1100"/>
                        </a:lnSpc>
                      </a:pPr>
                      <a:r>
                        <a:rPr lang="en-US" altLang="ja-JP" sz="1400" u="none" strike="noStrike" dirty="0">
                          <a:effectLst/>
                          <a:latin typeface="BIZ UDPゴシック" panose="020B0400000000000000" pitchFamily="50" charset="-128"/>
                          <a:ea typeface="BIZ UDPゴシック" panose="020B0400000000000000" pitchFamily="50" charset="-128"/>
                        </a:rPr>
                        <a:t>1,2-</a:t>
                      </a:r>
                      <a:r>
                        <a:rPr lang="ja-JP" altLang="en-US" sz="1400" u="none" strike="noStrike" dirty="0">
                          <a:effectLst/>
                          <a:latin typeface="BIZ UDPゴシック" panose="020B0400000000000000" pitchFamily="50" charset="-128"/>
                          <a:ea typeface="BIZ UDPゴシック" panose="020B0400000000000000" pitchFamily="50" charset="-128"/>
                        </a:rPr>
                        <a:t>ジクロロエタン</a:t>
                      </a:r>
                      <a:endParaRPr lang="ja-JP" altLang="en-US" sz="14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36000" marR="36000" marT="36000" marB="36000" anchor="ctr"/>
                </a:tc>
                <a:extLst>
                  <a:ext uri="{0D108BD9-81ED-4DB2-BD59-A6C34878D82A}">
                    <a16:rowId xmlns:a16="http://schemas.microsoft.com/office/drawing/2014/main" val="3221878690"/>
                  </a:ext>
                </a:extLst>
              </a:tr>
              <a:tr h="280908">
                <a:tc>
                  <a:txBody>
                    <a:bodyPr/>
                    <a:lstStyle/>
                    <a:p>
                      <a:pPr algn="ctr" fontAlgn="ctr">
                        <a:lnSpc>
                          <a:spcPts val="1100"/>
                        </a:lnSpc>
                      </a:pPr>
                      <a:r>
                        <a:rPr lang="ja-JP" altLang="en-US" sz="1400" u="none" strike="noStrike" dirty="0">
                          <a:effectLst/>
                          <a:latin typeface="BIZ UDPゴシック" panose="020B0400000000000000" pitchFamily="50" charset="-128"/>
                          <a:ea typeface="BIZ UDPゴシック" panose="020B0400000000000000" pitchFamily="50" charset="-128"/>
                        </a:rPr>
                        <a:t>塩化メチレン（ジクロロメタン）</a:t>
                      </a:r>
                      <a:endParaRPr lang="ja-JP" altLang="en-US" sz="14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36000" marR="36000" marT="36000" marB="36000" anchor="ctr"/>
                </a:tc>
                <a:extLst>
                  <a:ext uri="{0D108BD9-81ED-4DB2-BD59-A6C34878D82A}">
                    <a16:rowId xmlns:a16="http://schemas.microsoft.com/office/drawing/2014/main" val="4060368390"/>
                  </a:ext>
                </a:extLst>
              </a:tr>
              <a:tr h="280908">
                <a:tc>
                  <a:txBody>
                    <a:bodyPr/>
                    <a:lstStyle/>
                    <a:p>
                      <a:pPr algn="ctr" fontAlgn="ctr">
                        <a:lnSpc>
                          <a:spcPts val="1100"/>
                        </a:lnSpc>
                      </a:pPr>
                      <a:r>
                        <a:rPr lang="en-US" altLang="ja-JP" sz="1400" u="none" strike="noStrike" dirty="0">
                          <a:effectLst/>
                          <a:latin typeface="BIZ UDPゴシック" panose="020B0400000000000000" pitchFamily="50" charset="-128"/>
                          <a:ea typeface="BIZ UDPゴシック" panose="020B0400000000000000" pitchFamily="50" charset="-128"/>
                        </a:rPr>
                        <a:t>1,3-</a:t>
                      </a:r>
                      <a:r>
                        <a:rPr lang="ja-JP" altLang="en-US" sz="1400" u="none" strike="noStrike" dirty="0">
                          <a:effectLst/>
                          <a:latin typeface="BIZ UDPゴシック" panose="020B0400000000000000" pitchFamily="50" charset="-128"/>
                          <a:ea typeface="BIZ UDPゴシック" panose="020B0400000000000000" pitchFamily="50" charset="-128"/>
                        </a:rPr>
                        <a:t>ブタジエン</a:t>
                      </a:r>
                      <a:endParaRPr lang="ja-JP" altLang="en-US" sz="14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36000" marR="36000" marT="36000" marB="36000" anchor="ctr"/>
                </a:tc>
                <a:extLst>
                  <a:ext uri="{0D108BD9-81ED-4DB2-BD59-A6C34878D82A}">
                    <a16:rowId xmlns:a16="http://schemas.microsoft.com/office/drawing/2014/main" val="3016851148"/>
                  </a:ext>
                </a:extLst>
              </a:tr>
              <a:tr h="280908">
                <a:tc>
                  <a:txBody>
                    <a:bodyPr/>
                    <a:lstStyle/>
                    <a:p>
                      <a:pPr marL="0" marR="0" lvl="0" indent="0" algn="ctr" defTabSz="457200" rtl="0" eaLnBrk="1" fontAlgn="ctr" latinLnBrk="0" hangingPunct="1">
                        <a:lnSpc>
                          <a:spcPts val="1100"/>
                        </a:lnSpc>
                        <a:spcBef>
                          <a:spcPts val="0"/>
                        </a:spcBef>
                        <a:spcAft>
                          <a:spcPts val="0"/>
                        </a:spcAft>
                        <a:buClrTx/>
                        <a:buSzTx/>
                        <a:buFontTx/>
                        <a:buNone/>
                        <a:tabLst/>
                        <a:defRPr/>
                      </a:pPr>
                      <a:r>
                        <a:rPr lang="ja-JP" altLang="en-US" sz="1400" u="none" strike="noStrike" dirty="0">
                          <a:effectLst/>
                          <a:latin typeface="BIZ UDPゴシック" panose="020B0400000000000000" pitchFamily="50" charset="-128"/>
                          <a:ea typeface="BIZ UDPゴシック" panose="020B0400000000000000" pitchFamily="50" charset="-128"/>
                        </a:rPr>
                        <a:t>塩化ビニルモノマー（クロロエチレン）</a:t>
                      </a:r>
                      <a:endParaRPr lang="ja-JP" altLang="en-US" sz="14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36000" marR="36000" marT="36000" marB="36000" anchor="ctr"/>
                </a:tc>
                <a:extLst>
                  <a:ext uri="{0D108BD9-81ED-4DB2-BD59-A6C34878D82A}">
                    <a16:rowId xmlns:a16="http://schemas.microsoft.com/office/drawing/2014/main" val="2369955817"/>
                  </a:ext>
                </a:extLst>
              </a:tr>
            </a:tbl>
          </a:graphicData>
        </a:graphic>
      </p:graphicFrame>
      <p:sp>
        <p:nvSpPr>
          <p:cNvPr id="10" name="タイトル 1">
            <a:extLst>
              <a:ext uri="{FF2B5EF4-FFF2-40B4-BE49-F238E27FC236}">
                <a16:creationId xmlns:a16="http://schemas.microsoft.com/office/drawing/2014/main" id="{0F903E6B-8E6D-4155-BAF8-3A0DC96C4CD5}"/>
              </a:ext>
            </a:extLst>
          </p:cNvPr>
          <p:cNvSpPr txBox="1">
            <a:spLocks/>
          </p:cNvSpPr>
          <p:nvPr/>
        </p:nvSpPr>
        <p:spPr>
          <a:xfrm>
            <a:off x="696776" y="664073"/>
            <a:ext cx="8326200" cy="814466"/>
          </a:xfrm>
          <a:prstGeom prst="rect">
            <a:avLst/>
          </a:prstGeom>
        </p:spPr>
        <p:txBody>
          <a:bodyPr vert="horz" lIns="91440" tIns="45720" rIns="91440" bIns="45720" rtlCol="0" anchor="t">
            <a:norm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2800" dirty="0">
                <a:latin typeface="BIZ UDPゴシック" panose="020B0400000000000000" pitchFamily="50" charset="-128"/>
                <a:ea typeface="BIZ UDPゴシック" panose="020B0400000000000000" pitchFamily="50" charset="-128"/>
              </a:rPr>
              <a:t>検討にあたっての情報整理④　濃度測定</a:t>
            </a:r>
          </a:p>
        </p:txBody>
      </p:sp>
    </p:spTree>
    <p:extLst>
      <p:ext uri="{BB962C8B-B14F-4D97-AF65-F5344CB8AC3E}">
        <p14:creationId xmlns:p14="http://schemas.microsoft.com/office/powerpoint/2010/main" val="30160005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80B86A7-A1EC-475B-9166-88902B033A3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90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C2C29CB1-9F74-4879-A6AF-AEA67B6F1F4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84609"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7E2C7115-5336-410C-AD71-0F0952A2E5A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541404" y="4013200"/>
            <a:ext cx="364596"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タイトル 1">
            <a:extLst>
              <a:ext uri="{FF2B5EF4-FFF2-40B4-BE49-F238E27FC236}">
                <a16:creationId xmlns:a16="http://schemas.microsoft.com/office/drawing/2014/main" id="{126DA47B-4FF6-4A62-80B9-447D487B548C}"/>
              </a:ext>
            </a:extLst>
          </p:cNvPr>
          <p:cNvSpPr>
            <a:spLocks noGrp="1"/>
          </p:cNvSpPr>
          <p:nvPr>
            <p:ph type="title"/>
          </p:nvPr>
        </p:nvSpPr>
        <p:spPr>
          <a:xfrm>
            <a:off x="1083470" y="609600"/>
            <a:ext cx="6984793" cy="762000"/>
          </a:xfrm>
        </p:spPr>
        <p:txBody>
          <a:bodyPr>
            <a:normAutofit/>
          </a:bodyPr>
          <a:lstStyle/>
          <a:p>
            <a:r>
              <a:rPr lang="ja-JP" altLang="en-US" dirty="0">
                <a:latin typeface="BIZ UDPゴシック" panose="020B0400000000000000" pitchFamily="50" charset="-128"/>
                <a:ea typeface="BIZ UDPゴシック" panose="020B0400000000000000" pitchFamily="50" charset="-128"/>
              </a:rPr>
              <a:t>対象施設見直し</a:t>
            </a:r>
            <a:r>
              <a:rPr kumimoji="1" lang="ja-JP" altLang="en-US" dirty="0">
                <a:latin typeface="BIZ UDPゴシック" panose="020B0400000000000000" pitchFamily="50" charset="-128"/>
                <a:ea typeface="BIZ UDPゴシック" panose="020B0400000000000000" pitchFamily="50" charset="-128"/>
              </a:rPr>
              <a:t>に係る検討事項</a:t>
            </a:r>
          </a:p>
        </p:txBody>
      </p:sp>
      <p:sp>
        <p:nvSpPr>
          <p:cNvPr id="10" name="コンテンツ プレースホルダー 2">
            <a:extLst>
              <a:ext uri="{FF2B5EF4-FFF2-40B4-BE49-F238E27FC236}">
                <a16:creationId xmlns:a16="http://schemas.microsoft.com/office/drawing/2014/main" id="{116B69C0-D81D-41C4-AC08-B022DE93F1B6}"/>
              </a:ext>
            </a:extLst>
          </p:cNvPr>
          <p:cNvSpPr>
            <a:spLocks noGrp="1"/>
          </p:cNvSpPr>
          <p:nvPr>
            <p:ph idx="1"/>
          </p:nvPr>
        </p:nvSpPr>
        <p:spPr>
          <a:xfrm>
            <a:off x="1083470" y="1485900"/>
            <a:ext cx="7925619" cy="5166691"/>
          </a:xfrm>
        </p:spPr>
        <p:txBody>
          <a:bodyPr>
            <a:normAutofit fontScale="92500" lnSpcReduction="10000"/>
          </a:bodyPr>
          <a:lstStyle/>
          <a:p>
            <a:pPr marL="0" indent="0">
              <a:lnSpc>
                <a:spcPct val="150000"/>
              </a:lnSpc>
              <a:buNone/>
            </a:pPr>
            <a:r>
              <a:rPr lang="ja-JP" altLang="en-US" b="1" dirty="0">
                <a:latin typeface="BIZ UDPゴシック" panose="020B0400000000000000" pitchFamily="50" charset="-128"/>
                <a:ea typeface="BIZ UDPゴシック" panose="020B0400000000000000" pitchFamily="50" charset="-128"/>
              </a:rPr>
              <a:t>①　新規追加物質を一定量排出する可能性のある施設</a:t>
            </a:r>
            <a:endParaRPr lang="en-US" altLang="ja-JP" b="1" dirty="0">
              <a:latin typeface="BIZ UDPゴシック" panose="020B0400000000000000" pitchFamily="50" charset="-128"/>
              <a:ea typeface="BIZ UDPゴシック" panose="020B0400000000000000" pitchFamily="50" charset="-128"/>
            </a:endParaRPr>
          </a:p>
          <a:p>
            <a:pPr marL="0" indent="0">
              <a:lnSpc>
                <a:spcPct val="150000"/>
              </a:lnSpc>
              <a:buNone/>
            </a:pPr>
            <a:r>
              <a:rPr lang="ja-JP" altLang="en-US" sz="1600" dirty="0">
                <a:latin typeface="BIZ UDPゴシック" panose="020B0400000000000000" pitchFamily="50" charset="-128"/>
                <a:ea typeface="BIZ UDPゴシック" panose="020B0400000000000000" pitchFamily="50" charset="-128"/>
              </a:rPr>
              <a:t>　実態調査等の結果からどのような施設が考えられるか</a:t>
            </a:r>
            <a:endParaRPr lang="en-US" altLang="ja-JP" sz="1600" dirty="0">
              <a:latin typeface="BIZ UDPゴシック" panose="020B0400000000000000" pitchFamily="50" charset="-128"/>
              <a:ea typeface="BIZ UDPゴシック" panose="020B0400000000000000" pitchFamily="50" charset="-128"/>
            </a:endParaRPr>
          </a:p>
          <a:p>
            <a:pPr marL="0" indent="0">
              <a:lnSpc>
                <a:spcPct val="150000"/>
              </a:lnSpc>
              <a:buNone/>
            </a:pPr>
            <a:r>
              <a:rPr lang="ja-JP" altLang="en-US" b="1" dirty="0">
                <a:latin typeface="BIZ UDPゴシック" panose="020B0400000000000000" pitchFamily="50" charset="-128"/>
                <a:ea typeface="BIZ UDPゴシック" panose="020B0400000000000000" pitchFamily="50" charset="-128"/>
              </a:rPr>
              <a:t>②　追加すべき施設について</a:t>
            </a:r>
            <a:endParaRPr lang="en-US" altLang="ja-JP" b="1" dirty="0">
              <a:latin typeface="BIZ UDPゴシック" panose="020B0400000000000000" pitchFamily="50" charset="-128"/>
              <a:ea typeface="BIZ UDPゴシック" panose="020B0400000000000000" pitchFamily="50" charset="-128"/>
            </a:endParaRPr>
          </a:p>
          <a:p>
            <a:pPr marL="0" indent="0">
              <a:lnSpc>
                <a:spcPct val="150000"/>
              </a:lnSpc>
              <a:buNone/>
            </a:pPr>
            <a:r>
              <a:rPr lang="ja-JP" altLang="en-US" sz="1600" dirty="0">
                <a:latin typeface="BIZ UDPゴシック" panose="020B0400000000000000" pitchFamily="50" charset="-128"/>
                <a:ea typeface="BIZ UDPゴシック" panose="020B0400000000000000" pitchFamily="50" charset="-128"/>
              </a:rPr>
              <a:t>　①の検討結果に基づき、追加すべき施設をどう選定するか</a:t>
            </a:r>
            <a:endParaRPr kumimoji="1" lang="en-US" altLang="ja-JP" sz="1600" dirty="0">
              <a:latin typeface="BIZ UDPゴシック" panose="020B0400000000000000" pitchFamily="50" charset="-128"/>
              <a:ea typeface="BIZ UDPゴシック" panose="020B0400000000000000" pitchFamily="50" charset="-128"/>
            </a:endParaRPr>
          </a:p>
          <a:p>
            <a:pPr marL="0" indent="0">
              <a:lnSpc>
                <a:spcPct val="150000"/>
              </a:lnSpc>
              <a:buNone/>
            </a:pPr>
            <a:r>
              <a:rPr kumimoji="1" lang="ja-JP" altLang="en-US" b="1" dirty="0">
                <a:latin typeface="BIZ UDPゴシック" panose="020B0400000000000000" pitchFamily="50" charset="-128"/>
                <a:ea typeface="BIZ UDPゴシック" panose="020B0400000000000000" pitchFamily="50" charset="-128"/>
              </a:rPr>
              <a:t>③　追加対象外とする施設について</a:t>
            </a:r>
            <a:endParaRPr kumimoji="1" lang="en-US" altLang="ja-JP" b="1" dirty="0">
              <a:latin typeface="BIZ UDPゴシック" panose="020B0400000000000000" pitchFamily="50" charset="-128"/>
              <a:ea typeface="BIZ UDPゴシック" panose="020B0400000000000000" pitchFamily="50" charset="-128"/>
            </a:endParaRPr>
          </a:p>
          <a:p>
            <a:pPr marL="0" indent="0">
              <a:lnSpc>
                <a:spcPct val="150000"/>
              </a:lnSpc>
              <a:buNone/>
            </a:pPr>
            <a:r>
              <a:rPr lang="ja-JP" altLang="en-US" sz="1600" dirty="0">
                <a:latin typeface="BIZ UDPゴシック" panose="020B0400000000000000" pitchFamily="50" charset="-128"/>
                <a:ea typeface="BIZ UDPゴシック" panose="020B0400000000000000" pitchFamily="50" charset="-128"/>
              </a:rPr>
              <a:t>　①の検討結果に基づき 、追加を行わない施設をどう考えるか</a:t>
            </a:r>
            <a:endParaRPr lang="en-US" altLang="ja-JP" sz="1600" dirty="0">
              <a:latin typeface="BIZ UDPゴシック" panose="020B0400000000000000" pitchFamily="50" charset="-128"/>
              <a:ea typeface="BIZ UDPゴシック" panose="020B0400000000000000" pitchFamily="50" charset="-128"/>
            </a:endParaRPr>
          </a:p>
          <a:p>
            <a:pPr marL="0" indent="0">
              <a:lnSpc>
                <a:spcPct val="150000"/>
              </a:lnSpc>
              <a:buNone/>
            </a:pPr>
            <a:r>
              <a:rPr kumimoji="1" lang="ja-JP" altLang="en-US" b="1" dirty="0">
                <a:latin typeface="BIZ UDPゴシック" panose="020B0400000000000000" pitchFamily="50" charset="-128"/>
                <a:ea typeface="BIZ UDPゴシック" panose="020B0400000000000000" pitchFamily="50" charset="-128"/>
              </a:rPr>
              <a:t>④　現行の規制対象施設で見直すべき施設について</a:t>
            </a:r>
            <a:endParaRPr kumimoji="1" lang="en-US" altLang="ja-JP" b="1" dirty="0">
              <a:latin typeface="BIZ UDPゴシック" panose="020B0400000000000000" pitchFamily="50" charset="-128"/>
              <a:ea typeface="BIZ UDPゴシック" panose="020B0400000000000000" pitchFamily="50" charset="-128"/>
            </a:endParaRPr>
          </a:p>
          <a:p>
            <a:pPr marL="0" indent="0">
              <a:lnSpc>
                <a:spcPct val="150000"/>
              </a:lnSpc>
              <a:buNone/>
            </a:pPr>
            <a:r>
              <a:rPr lang="ja-JP" altLang="en-US" sz="1600" dirty="0">
                <a:latin typeface="BIZ UDPゴシック" panose="020B0400000000000000" pitchFamily="50" charset="-128"/>
                <a:ea typeface="BIZ UDPゴシック" panose="020B0400000000000000" pitchFamily="50" charset="-128"/>
              </a:rPr>
              <a:t>　①の検討結果等に基づき、現行規制対象施設で見直すべき施設をどう考えるか</a:t>
            </a:r>
            <a:endParaRPr kumimoji="1" lang="en-US" altLang="ja-JP" sz="1600" b="1" dirty="0">
              <a:latin typeface="BIZ UDPゴシック" panose="020B0400000000000000" pitchFamily="50" charset="-128"/>
              <a:ea typeface="BIZ UDPゴシック" panose="020B0400000000000000" pitchFamily="50" charset="-128"/>
            </a:endParaRPr>
          </a:p>
          <a:p>
            <a:pPr marL="0" indent="0">
              <a:lnSpc>
                <a:spcPct val="150000"/>
              </a:lnSpc>
              <a:buNone/>
            </a:pPr>
            <a:r>
              <a:rPr lang="ja-JP" altLang="en-US" b="1" dirty="0">
                <a:latin typeface="BIZ UDPゴシック" panose="020B0400000000000000" pitchFamily="50" charset="-128"/>
                <a:ea typeface="BIZ UDPゴシック" panose="020B0400000000000000" pitchFamily="50" charset="-128"/>
              </a:rPr>
              <a:t>⑤　その他検討事項</a:t>
            </a:r>
            <a:endParaRPr lang="en-US" altLang="ja-JP" b="1" dirty="0">
              <a:latin typeface="BIZ UDPゴシック" panose="020B0400000000000000" pitchFamily="50" charset="-128"/>
              <a:ea typeface="BIZ UDPゴシック" panose="020B0400000000000000" pitchFamily="50" charset="-128"/>
            </a:endParaRPr>
          </a:p>
          <a:p>
            <a:pPr marL="0" indent="0">
              <a:lnSpc>
                <a:spcPct val="150000"/>
              </a:lnSpc>
              <a:buNone/>
            </a:pPr>
            <a:r>
              <a:rPr lang="ja-JP" altLang="en-US" sz="1600" dirty="0">
                <a:latin typeface="BIZ UDPゴシック" panose="020B0400000000000000" pitchFamily="50" charset="-128"/>
                <a:ea typeface="BIZ UDPゴシック" panose="020B0400000000000000" pitchFamily="50" charset="-128"/>
              </a:rPr>
              <a:t>　排出基準の適用が猶予される物質の届出義務の適用や、排出基準の適用に係る猶予期間について、どのように考えるか</a:t>
            </a:r>
            <a:endParaRPr lang="en-US" altLang="ja-JP" sz="1600" dirty="0">
              <a:latin typeface="BIZ UDPゴシック" panose="020B0400000000000000" pitchFamily="50" charset="-128"/>
              <a:ea typeface="BIZ UDPゴシック" panose="020B0400000000000000" pitchFamily="50" charset="-128"/>
            </a:endParaRPr>
          </a:p>
        </p:txBody>
      </p:sp>
      <p:sp>
        <p:nvSpPr>
          <p:cNvPr id="12" name="スライド番号プレースホルダー 3">
            <a:extLst>
              <a:ext uri="{FF2B5EF4-FFF2-40B4-BE49-F238E27FC236}">
                <a16:creationId xmlns:a16="http://schemas.microsoft.com/office/drawing/2014/main" id="{A10808CA-3D0A-4E75-B99E-B8D3CFAE957D}"/>
              </a:ext>
            </a:extLst>
          </p:cNvPr>
          <p:cNvSpPr txBox="1">
            <a:spLocks/>
          </p:cNvSpPr>
          <p:nvPr/>
        </p:nvSpPr>
        <p:spPr>
          <a:xfrm>
            <a:off x="9350787" y="6477299"/>
            <a:ext cx="555213" cy="365125"/>
          </a:xfrm>
          <a:prstGeom prst="rect">
            <a:avLst/>
          </a:prstGeom>
        </p:spPr>
        <p:txBody>
          <a:bodyPr vert="horz" lIns="91440" tIns="45720" rIns="91440" bIns="45720" rtlCol="0" anchor="ctr">
            <a:normAutofit/>
          </a:bodyP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fld id="{519954A3-9DFD-4C44-94BA-B95130A3BA1C}" type="slidenum">
              <a:rPr lang="en-US" smtClean="0">
                <a:solidFill>
                  <a:srgbClr val="000000"/>
                </a:solidFill>
                <a:latin typeface="BIZ UDPゴシック" panose="020B0400000000000000" pitchFamily="50" charset="-128"/>
                <a:ea typeface="BIZ UDPゴシック" panose="020B0400000000000000" pitchFamily="50" charset="-128"/>
              </a:rPr>
              <a:pPr>
                <a:spcAft>
                  <a:spcPts val="600"/>
                </a:spcAft>
              </a:pPr>
              <a:t>13</a:t>
            </a:fld>
            <a:endParaRPr lang="en-US" dirty="0">
              <a:solidFill>
                <a:srgbClr val="000000"/>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2634503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80B86A7-A1EC-475B-9166-88902B033A3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90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C2C29CB1-9F74-4879-A6AF-AEA67B6F1F4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84609"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 name="スライド番号プレースホルダー 3">
            <a:extLst>
              <a:ext uri="{FF2B5EF4-FFF2-40B4-BE49-F238E27FC236}">
                <a16:creationId xmlns:a16="http://schemas.microsoft.com/office/drawing/2014/main" id="{A3100D72-46E8-4C60-A799-9D66DC5A590B}"/>
              </a:ext>
            </a:extLst>
          </p:cNvPr>
          <p:cNvSpPr>
            <a:spLocks noGrp="1"/>
          </p:cNvSpPr>
          <p:nvPr>
            <p:ph type="sldNum" sz="quarter" idx="12"/>
          </p:nvPr>
        </p:nvSpPr>
        <p:spPr>
          <a:xfrm>
            <a:off x="6979913" y="6041362"/>
            <a:ext cx="555213" cy="365125"/>
          </a:xfrm>
        </p:spPr>
        <p:txBody>
          <a:bodyPr>
            <a:normAutofit/>
          </a:bodyPr>
          <a:lstStyle/>
          <a:p>
            <a:pPr>
              <a:spcAft>
                <a:spcPts val="600"/>
              </a:spcAft>
            </a:pPr>
            <a:fld id="{519954A3-9DFD-4C44-94BA-B95130A3BA1C}" type="slidenum">
              <a:rPr lang="en-US" smtClean="0"/>
              <a:pPr>
                <a:spcAft>
                  <a:spcPts val="600"/>
                </a:spcAft>
              </a:pPr>
              <a:t>14</a:t>
            </a:fld>
            <a:endParaRPr lang="en-US"/>
          </a:p>
        </p:txBody>
      </p:sp>
      <p:sp>
        <p:nvSpPr>
          <p:cNvPr id="13" name="Isosceles Triangle 12">
            <a:extLst>
              <a:ext uri="{FF2B5EF4-FFF2-40B4-BE49-F238E27FC236}">
                <a16:creationId xmlns:a16="http://schemas.microsoft.com/office/drawing/2014/main" id="{7E2C7115-5336-410C-AD71-0F0952A2E5A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541404" y="4013200"/>
            <a:ext cx="364596"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コンテンツ プレースホルダー 2">
            <a:extLst>
              <a:ext uri="{FF2B5EF4-FFF2-40B4-BE49-F238E27FC236}">
                <a16:creationId xmlns:a16="http://schemas.microsoft.com/office/drawing/2014/main" id="{21E93CC8-8455-4735-B925-5881AB88EF3E}"/>
              </a:ext>
            </a:extLst>
          </p:cNvPr>
          <p:cNvSpPr txBox="1">
            <a:spLocks/>
          </p:cNvSpPr>
          <p:nvPr/>
        </p:nvSpPr>
        <p:spPr>
          <a:xfrm>
            <a:off x="634937" y="623540"/>
            <a:ext cx="9088765" cy="495793"/>
          </a:xfrm>
          <a:prstGeom prst="rect">
            <a:avLst/>
          </a:prstGeom>
          <a:ln>
            <a:noFill/>
          </a:ln>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buNone/>
            </a:pPr>
            <a:r>
              <a:rPr lang="ja-JP" altLang="en-US" sz="1200" dirty="0">
                <a:solidFill>
                  <a:schemeClr val="tx1"/>
                </a:solidFill>
                <a:latin typeface="BIZ UDPゴシック" panose="020B0400000000000000" pitchFamily="50" charset="-128"/>
                <a:ea typeface="BIZ UDPゴシック" panose="020B0400000000000000" pitchFamily="50" charset="-128"/>
              </a:rPr>
              <a:t>〇実態調査等より、</a:t>
            </a:r>
            <a:r>
              <a:rPr lang="ja-JP" altLang="en-US" sz="1200" u="sng" dirty="0">
                <a:solidFill>
                  <a:schemeClr val="tx1"/>
                </a:solidFill>
                <a:latin typeface="BIZ UDPゴシック" panose="020B0400000000000000" pitchFamily="50" charset="-128"/>
                <a:ea typeface="BIZ UDPゴシック" panose="020B0400000000000000" pitchFamily="50" charset="-128"/>
              </a:rPr>
              <a:t>新規対象物質を一定量排出する可能性のある施設は、反応施設・混合施設等の各種製品製造施設、貯蔵施設、洗浄施設、乾燥施設、ドライクリーニング施設、塗装施設、印刷施設、電気炉、めっき施設</a:t>
            </a:r>
            <a:r>
              <a:rPr lang="ja-JP" altLang="en-US" sz="1200" dirty="0">
                <a:solidFill>
                  <a:schemeClr val="tx1"/>
                </a:solidFill>
                <a:latin typeface="BIZ UDPゴシック" panose="020B0400000000000000" pitchFamily="50" charset="-128"/>
                <a:ea typeface="BIZ UDPゴシック" panose="020B0400000000000000" pitchFamily="50" charset="-128"/>
              </a:rPr>
              <a:t>が考えられる。</a:t>
            </a:r>
            <a:endParaRPr lang="en-US" altLang="ja-JP" sz="1200" dirty="0">
              <a:solidFill>
                <a:schemeClr val="tx1"/>
              </a:solidFill>
              <a:latin typeface="BIZ UDPゴシック" panose="020B0400000000000000" pitchFamily="50" charset="-128"/>
              <a:ea typeface="BIZ UDPゴシック" panose="020B0400000000000000" pitchFamily="50" charset="-128"/>
            </a:endParaRPr>
          </a:p>
          <a:p>
            <a:pPr marL="0" indent="0">
              <a:buNone/>
            </a:pPr>
            <a:endParaRPr lang="en-US" altLang="ja-JP" sz="1200" dirty="0">
              <a:solidFill>
                <a:schemeClr val="tx1"/>
              </a:solidFill>
              <a:latin typeface="BIZ UDPゴシック" panose="020B0400000000000000" pitchFamily="50" charset="-128"/>
              <a:ea typeface="BIZ UDPゴシック" panose="020B0400000000000000" pitchFamily="50" charset="-128"/>
            </a:endParaRPr>
          </a:p>
        </p:txBody>
      </p:sp>
      <p:graphicFrame>
        <p:nvGraphicFramePr>
          <p:cNvPr id="5" name="表 5">
            <a:extLst>
              <a:ext uri="{FF2B5EF4-FFF2-40B4-BE49-F238E27FC236}">
                <a16:creationId xmlns:a16="http://schemas.microsoft.com/office/drawing/2014/main" id="{78AE50FC-B027-41B8-AA56-874819420539}"/>
              </a:ext>
            </a:extLst>
          </p:cNvPr>
          <p:cNvGraphicFramePr>
            <a:graphicFrameLocks noGrp="1"/>
          </p:cNvGraphicFramePr>
          <p:nvPr>
            <p:extLst>
              <p:ext uri="{D42A27DB-BD31-4B8C-83A1-F6EECF244321}">
                <p14:modId xmlns:p14="http://schemas.microsoft.com/office/powerpoint/2010/main" val="3260971049"/>
              </p:ext>
            </p:extLst>
          </p:nvPr>
        </p:nvGraphicFramePr>
        <p:xfrm>
          <a:off x="634937" y="1119333"/>
          <a:ext cx="8999891" cy="5694085"/>
        </p:xfrm>
        <a:graphic>
          <a:graphicData uri="http://schemas.openxmlformats.org/drawingml/2006/table">
            <a:tbl>
              <a:tblPr firstRow="1" bandRow="1">
                <a:tableStyleId>{5C22544A-7EE6-4342-B048-85BDC9FD1C3A}</a:tableStyleId>
              </a:tblPr>
              <a:tblGrid>
                <a:gridCol w="792000">
                  <a:extLst>
                    <a:ext uri="{9D8B030D-6E8A-4147-A177-3AD203B41FA5}">
                      <a16:colId xmlns:a16="http://schemas.microsoft.com/office/drawing/2014/main" val="2947189438"/>
                    </a:ext>
                  </a:extLst>
                </a:gridCol>
                <a:gridCol w="5111891">
                  <a:extLst>
                    <a:ext uri="{9D8B030D-6E8A-4147-A177-3AD203B41FA5}">
                      <a16:colId xmlns:a16="http://schemas.microsoft.com/office/drawing/2014/main" val="822003100"/>
                    </a:ext>
                  </a:extLst>
                </a:gridCol>
                <a:gridCol w="900000">
                  <a:extLst>
                    <a:ext uri="{9D8B030D-6E8A-4147-A177-3AD203B41FA5}">
                      <a16:colId xmlns:a16="http://schemas.microsoft.com/office/drawing/2014/main" val="2219405494"/>
                    </a:ext>
                  </a:extLst>
                </a:gridCol>
                <a:gridCol w="1152000">
                  <a:extLst>
                    <a:ext uri="{9D8B030D-6E8A-4147-A177-3AD203B41FA5}">
                      <a16:colId xmlns:a16="http://schemas.microsoft.com/office/drawing/2014/main" val="52852553"/>
                    </a:ext>
                  </a:extLst>
                </a:gridCol>
                <a:gridCol w="1044000">
                  <a:extLst>
                    <a:ext uri="{9D8B030D-6E8A-4147-A177-3AD203B41FA5}">
                      <a16:colId xmlns:a16="http://schemas.microsoft.com/office/drawing/2014/main" val="3969931142"/>
                    </a:ext>
                  </a:extLst>
                </a:gridCol>
              </a:tblGrid>
              <a:tr h="454312">
                <a:tc>
                  <a:txBody>
                    <a:bodyPr/>
                    <a:lstStyle/>
                    <a:p>
                      <a:pPr algn="ctr">
                        <a:lnSpc>
                          <a:spcPts val="1100"/>
                        </a:lnSpc>
                      </a:pPr>
                      <a:r>
                        <a:rPr kumimoji="1" lang="ja-JP" altLang="en-US" sz="1050" dirty="0">
                          <a:latin typeface="BIZ UDPゴシック" panose="020B0400000000000000" pitchFamily="50" charset="-128"/>
                          <a:ea typeface="BIZ UDPゴシック" panose="020B0400000000000000" pitchFamily="50" charset="-128"/>
                        </a:rPr>
                        <a:t>物質名</a:t>
                      </a:r>
                    </a:p>
                  </a:txBody>
                  <a:tcPr marL="36000" marR="36000" marT="36000" marB="36000" anchor="ctr"/>
                </a:tc>
                <a:tc>
                  <a:txBody>
                    <a:bodyPr/>
                    <a:lstStyle/>
                    <a:p>
                      <a:pPr algn="ctr">
                        <a:lnSpc>
                          <a:spcPts val="1100"/>
                        </a:lnSpc>
                      </a:pPr>
                      <a:r>
                        <a:rPr kumimoji="1" lang="ja-JP" altLang="en-US" sz="1050" dirty="0">
                          <a:latin typeface="BIZ UDPゴシック" panose="020B0400000000000000" pitchFamily="50" charset="-128"/>
                          <a:ea typeface="BIZ UDPゴシック" panose="020B0400000000000000" pitchFamily="50" charset="-128"/>
                        </a:rPr>
                        <a:t>主な用途</a:t>
                      </a:r>
                    </a:p>
                  </a:txBody>
                  <a:tcPr marL="36000" marR="36000" marT="36000" marB="36000" anchor="ctr"/>
                </a:tc>
                <a:tc>
                  <a:txBody>
                    <a:bodyPr/>
                    <a:lstStyle/>
                    <a:p>
                      <a:pPr algn="ctr">
                        <a:lnSpc>
                          <a:spcPts val="1100"/>
                        </a:lnSpc>
                      </a:pPr>
                      <a:r>
                        <a:rPr kumimoji="1" lang="ja-JP" altLang="en-US" sz="1050" dirty="0">
                          <a:latin typeface="BIZ UDPゴシック" panose="020B0400000000000000" pitchFamily="50" charset="-128"/>
                          <a:ea typeface="BIZ UDPゴシック" panose="020B0400000000000000" pitchFamily="50" charset="-128"/>
                        </a:rPr>
                        <a:t>府内</a:t>
                      </a:r>
                      <a:r>
                        <a:rPr kumimoji="1" lang="en-US" altLang="ja-JP" sz="1050" dirty="0">
                          <a:latin typeface="BIZ UDPゴシック" panose="020B0400000000000000" pitchFamily="50" charset="-128"/>
                          <a:ea typeface="BIZ UDPゴシック" panose="020B0400000000000000" pitchFamily="50" charset="-128"/>
                        </a:rPr>
                        <a:t>PRTR</a:t>
                      </a:r>
                      <a:r>
                        <a:rPr kumimoji="1" lang="ja-JP" altLang="en-US" sz="1050" dirty="0">
                          <a:latin typeface="BIZ UDPゴシック" panose="020B0400000000000000" pitchFamily="50" charset="-128"/>
                          <a:ea typeface="BIZ UDPゴシック" panose="020B0400000000000000" pitchFamily="50" charset="-128"/>
                        </a:rPr>
                        <a:t>大気排出量</a:t>
                      </a:r>
                      <a:r>
                        <a:rPr kumimoji="1" lang="ja-JP" altLang="en-US" sz="800" dirty="0">
                          <a:latin typeface="BIZ UDPゴシック" panose="020B0400000000000000" pitchFamily="50" charset="-128"/>
                          <a:ea typeface="BIZ UDPゴシック" panose="020B0400000000000000" pitchFamily="50" charset="-128"/>
                        </a:rPr>
                        <a:t>（</a:t>
                      </a:r>
                      <a:r>
                        <a:rPr kumimoji="1" lang="en-US" altLang="ja-JP" sz="800" dirty="0">
                          <a:latin typeface="BIZ UDPゴシック" panose="020B0400000000000000" pitchFamily="50" charset="-128"/>
                          <a:ea typeface="BIZ UDPゴシック" panose="020B0400000000000000" pitchFamily="50" charset="-128"/>
                        </a:rPr>
                        <a:t>2019</a:t>
                      </a:r>
                      <a:r>
                        <a:rPr kumimoji="1" lang="ja-JP" altLang="en-US" sz="800" dirty="0">
                          <a:latin typeface="BIZ UDPゴシック" panose="020B0400000000000000" pitchFamily="50" charset="-128"/>
                          <a:ea typeface="BIZ UDPゴシック" panose="020B0400000000000000" pitchFamily="50" charset="-128"/>
                        </a:rPr>
                        <a:t>年度、</a:t>
                      </a:r>
                      <a:r>
                        <a:rPr kumimoji="1" lang="en-US" altLang="ja-JP" sz="800" dirty="0">
                          <a:latin typeface="BIZ UDPゴシック" panose="020B0400000000000000" pitchFamily="50" charset="-128"/>
                          <a:ea typeface="BIZ UDPゴシック" panose="020B0400000000000000" pitchFamily="50" charset="-128"/>
                        </a:rPr>
                        <a:t>kg</a:t>
                      </a:r>
                      <a:r>
                        <a:rPr kumimoji="1" lang="ja-JP" altLang="en-US" sz="800" dirty="0">
                          <a:latin typeface="BIZ UDPゴシック" panose="020B0400000000000000" pitchFamily="50" charset="-128"/>
                          <a:ea typeface="BIZ UDPゴシック" panose="020B0400000000000000" pitchFamily="50" charset="-128"/>
                        </a:rPr>
                        <a:t>）</a:t>
                      </a:r>
                    </a:p>
                  </a:txBody>
                  <a:tcPr marL="36000" marR="36000" marT="36000" marB="36000" anchor="ctr"/>
                </a:tc>
                <a:tc>
                  <a:txBody>
                    <a:bodyPr/>
                    <a:lstStyle/>
                    <a:p>
                      <a:pPr algn="ctr">
                        <a:lnSpc>
                          <a:spcPts val="1100"/>
                        </a:lnSpc>
                      </a:pPr>
                      <a:r>
                        <a:rPr kumimoji="1" lang="ja-JP" altLang="en-US" sz="1050" dirty="0">
                          <a:latin typeface="BIZ UDPゴシック" panose="020B0400000000000000" pitchFamily="50" charset="-128"/>
                          <a:ea typeface="BIZ UDPゴシック" panose="020B0400000000000000" pitchFamily="50" charset="-128"/>
                        </a:rPr>
                        <a:t>一定量の排出が想定される主な業種</a:t>
                      </a:r>
                    </a:p>
                  </a:txBody>
                  <a:tcPr marL="36000" marR="36000" marT="36000" marB="36000" anchor="ctr"/>
                </a:tc>
                <a:tc>
                  <a:txBody>
                    <a:bodyPr/>
                    <a:lstStyle/>
                    <a:p>
                      <a:pPr algn="ctr">
                        <a:lnSpc>
                          <a:spcPts val="1100"/>
                        </a:lnSpc>
                      </a:pPr>
                      <a:r>
                        <a:rPr kumimoji="1" lang="ja-JP" altLang="en-US" sz="1050" dirty="0">
                          <a:latin typeface="BIZ UDPゴシック" panose="020B0400000000000000" pitchFamily="50" charset="-128"/>
                          <a:ea typeface="BIZ UDPゴシック" panose="020B0400000000000000" pitchFamily="50" charset="-128"/>
                        </a:rPr>
                        <a:t>一定量の排出が想定される施設</a:t>
                      </a:r>
                    </a:p>
                  </a:txBody>
                  <a:tcPr marL="36000" marR="36000" marT="36000" marB="36000" anchor="ctr"/>
                </a:tc>
                <a:extLst>
                  <a:ext uri="{0D108BD9-81ED-4DB2-BD59-A6C34878D82A}">
                    <a16:rowId xmlns:a16="http://schemas.microsoft.com/office/drawing/2014/main" val="515298782"/>
                  </a:ext>
                </a:extLst>
              </a:tr>
              <a:tr h="344010">
                <a:tc>
                  <a:txBody>
                    <a:bodyPr/>
                    <a:lstStyle/>
                    <a:p>
                      <a:pPr algn="ctr" fontAlgn="ctr">
                        <a:lnSpc>
                          <a:spcPts val="1100"/>
                        </a:lnSpc>
                      </a:pPr>
                      <a:r>
                        <a:rPr lang="ja-JP" altLang="en-US" sz="1050" u="none" strike="noStrike" dirty="0">
                          <a:effectLst/>
                          <a:latin typeface="BIZ UDPゴシック" panose="020B0400000000000000" pitchFamily="50" charset="-128"/>
                          <a:ea typeface="BIZ UDPゴシック" panose="020B0400000000000000" pitchFamily="50" charset="-128"/>
                        </a:rPr>
                        <a:t>アクリロニトリル</a:t>
                      </a:r>
                      <a:endParaRPr lang="ja-JP" altLang="en-US" sz="10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36000" marR="36000" marT="36000" marB="36000" anchor="ctr"/>
                </a:tc>
                <a:tc>
                  <a:txBody>
                    <a:bodyPr/>
                    <a:lstStyle/>
                    <a:p>
                      <a:pPr marL="0" marR="0" lvl="0" indent="0" algn="l" defTabSz="457200" rtl="0" eaLnBrk="1" fontAlgn="auto" latinLnBrk="0" hangingPunct="1">
                        <a:lnSpc>
                          <a:spcPts val="1100"/>
                        </a:lnSpc>
                        <a:spcBef>
                          <a:spcPts val="0"/>
                        </a:spcBef>
                        <a:spcAft>
                          <a:spcPts val="0"/>
                        </a:spcAft>
                        <a:buClrTx/>
                        <a:buSzTx/>
                        <a:buFontTx/>
                        <a:buNone/>
                        <a:tabLst/>
                        <a:defRPr/>
                      </a:pPr>
                      <a:r>
                        <a:rPr kumimoji="1" lang="ja-JP" altLang="en-US" sz="1050" dirty="0">
                          <a:latin typeface="BIZ UDPゴシック" panose="020B0400000000000000" pitchFamily="50" charset="-128"/>
                          <a:ea typeface="BIZ UDPゴシック" panose="020B0400000000000000" pitchFamily="50" charset="-128"/>
                        </a:rPr>
                        <a:t>・合成樹脂（合成繊維、</a:t>
                      </a:r>
                      <a:r>
                        <a:rPr kumimoji="1" lang="en-US" altLang="ja-JP" sz="1050" dirty="0">
                          <a:latin typeface="BIZ UDPゴシック" panose="020B0400000000000000" pitchFamily="50" charset="-128"/>
                          <a:ea typeface="BIZ UDPゴシック" panose="020B0400000000000000" pitchFamily="50" charset="-128"/>
                        </a:rPr>
                        <a:t>ABS</a:t>
                      </a:r>
                      <a:r>
                        <a:rPr kumimoji="1" lang="ja-JP" altLang="en-US" sz="1050" dirty="0">
                          <a:latin typeface="BIZ UDPゴシック" panose="020B0400000000000000" pitchFamily="50" charset="-128"/>
                          <a:ea typeface="BIZ UDPゴシック" panose="020B0400000000000000" pitchFamily="50" charset="-128"/>
                        </a:rPr>
                        <a:t>樹脂、合成ゴム、</a:t>
                      </a:r>
                      <a:r>
                        <a:rPr kumimoji="1" lang="en-US" altLang="ja-JP" sz="1050" dirty="0">
                          <a:latin typeface="BIZ UDPゴシック" panose="020B0400000000000000" pitchFamily="50" charset="-128"/>
                          <a:ea typeface="BIZ UDPゴシック" panose="020B0400000000000000" pitchFamily="50" charset="-128"/>
                        </a:rPr>
                        <a:t>AS</a:t>
                      </a:r>
                      <a:r>
                        <a:rPr kumimoji="1" lang="ja-JP" altLang="en-US" sz="1050" dirty="0">
                          <a:latin typeface="BIZ UDPゴシック" panose="020B0400000000000000" pitchFamily="50" charset="-128"/>
                          <a:ea typeface="BIZ UDPゴシック" panose="020B0400000000000000" pitchFamily="50" charset="-128"/>
                        </a:rPr>
                        <a:t>樹脂）、塗料、繊維樹脂加工剤、化粧品原料、合成糊料などの原料。</a:t>
                      </a:r>
                      <a:endParaRPr kumimoji="1" lang="en-US" altLang="ja-JP" sz="1050" dirty="0">
                        <a:latin typeface="BIZ UDPゴシック" panose="020B0400000000000000" pitchFamily="50" charset="-128"/>
                        <a:ea typeface="BIZ UDPゴシック" panose="020B0400000000000000" pitchFamily="50" charset="-128"/>
                      </a:endParaRPr>
                    </a:p>
                  </a:txBody>
                  <a:tcPr marL="36000" marR="36000" marT="36000" marB="36000" anchor="ctr"/>
                </a:tc>
                <a:tc>
                  <a:txBody>
                    <a:bodyPr/>
                    <a:lstStyle/>
                    <a:p>
                      <a:pPr marL="0" marR="0" lvl="0" indent="0" algn="ctr" defTabSz="457200" rtl="0" eaLnBrk="1" fontAlgn="auto" latinLnBrk="0" hangingPunct="1">
                        <a:lnSpc>
                          <a:spcPts val="1100"/>
                        </a:lnSpc>
                        <a:spcBef>
                          <a:spcPts val="0"/>
                        </a:spcBef>
                        <a:spcAft>
                          <a:spcPts val="0"/>
                        </a:spcAft>
                        <a:buClrTx/>
                        <a:buSzTx/>
                        <a:buFontTx/>
                        <a:buNone/>
                        <a:tabLst/>
                        <a:defRPr/>
                      </a:pPr>
                      <a:r>
                        <a:rPr lang="en-US" altLang="ja-JP" sz="1050" u="none" strike="noStrike" dirty="0">
                          <a:effectLst/>
                          <a:latin typeface="BIZ UDPゴシック" panose="020B0400000000000000" pitchFamily="50" charset="-128"/>
                          <a:ea typeface="BIZ UDPゴシック" panose="020B0400000000000000" pitchFamily="50" charset="-128"/>
                        </a:rPr>
                        <a:t>1,506</a:t>
                      </a:r>
                      <a:endParaRPr kumimoji="1" lang="en-US" altLang="ja-JP" sz="1050" dirty="0">
                        <a:latin typeface="BIZ UDPゴシック" panose="020B0400000000000000" pitchFamily="50" charset="-128"/>
                        <a:ea typeface="BIZ UDPゴシック" panose="020B0400000000000000" pitchFamily="50" charset="-128"/>
                      </a:endParaRPr>
                    </a:p>
                  </a:txBody>
                  <a:tcPr marL="36000" marR="36000" marT="36000" marB="36000" anchor="ctr"/>
                </a:tc>
                <a:tc>
                  <a:txBody>
                    <a:bodyPr/>
                    <a:lstStyle/>
                    <a:p>
                      <a:pPr algn="ctr">
                        <a:lnSpc>
                          <a:spcPts val="1100"/>
                        </a:lnSpc>
                      </a:pPr>
                      <a:r>
                        <a:rPr kumimoji="1" lang="ja-JP" altLang="en-US" sz="1050" dirty="0">
                          <a:latin typeface="BIZ UDPゴシック" panose="020B0400000000000000" pitchFamily="50" charset="-128"/>
                          <a:ea typeface="BIZ UDPゴシック" panose="020B0400000000000000" pitchFamily="50" charset="-128"/>
                        </a:rPr>
                        <a:t>化学工業</a:t>
                      </a:r>
                    </a:p>
                  </a:txBody>
                  <a:tcPr marL="36000" marR="36000" marT="36000" marB="36000" anchor="ctr"/>
                </a:tc>
                <a:tc>
                  <a:txBody>
                    <a:bodyPr/>
                    <a:lstStyle/>
                    <a:p>
                      <a:pPr marL="0" marR="0" lvl="0" indent="0" algn="ctr" defTabSz="457200" rtl="0" eaLnBrk="1" fontAlgn="auto" latinLnBrk="0" hangingPunct="1">
                        <a:lnSpc>
                          <a:spcPts val="1100"/>
                        </a:lnSpc>
                        <a:spcBef>
                          <a:spcPts val="0"/>
                        </a:spcBef>
                        <a:spcAft>
                          <a:spcPts val="0"/>
                        </a:spcAft>
                        <a:buClrTx/>
                        <a:buSzTx/>
                        <a:buFontTx/>
                        <a:buNone/>
                        <a:tabLst/>
                        <a:defRPr/>
                      </a:pPr>
                      <a:r>
                        <a:rPr kumimoji="1" lang="ja-JP" altLang="en-US" sz="1050" dirty="0">
                          <a:latin typeface="BIZ UDPゴシック" panose="020B0400000000000000" pitchFamily="50" charset="-128"/>
                          <a:ea typeface="BIZ UDPゴシック" panose="020B0400000000000000" pitchFamily="50" charset="-128"/>
                        </a:rPr>
                        <a:t>各種製品製造施設、貯蔵施設</a:t>
                      </a:r>
                    </a:p>
                  </a:txBody>
                  <a:tcPr marL="36000" marR="36000" marT="36000" marB="36000" anchor="ctr"/>
                </a:tc>
                <a:extLst>
                  <a:ext uri="{0D108BD9-81ED-4DB2-BD59-A6C34878D82A}">
                    <a16:rowId xmlns:a16="http://schemas.microsoft.com/office/drawing/2014/main" val="332887403"/>
                  </a:ext>
                </a:extLst>
              </a:tr>
              <a:tr h="339108">
                <a:tc>
                  <a:txBody>
                    <a:bodyPr/>
                    <a:lstStyle/>
                    <a:p>
                      <a:pPr algn="ctr" fontAlgn="ctr">
                        <a:lnSpc>
                          <a:spcPts val="1100"/>
                        </a:lnSpc>
                      </a:pPr>
                      <a:r>
                        <a:rPr lang="ja-JP" altLang="en-US" sz="1050" u="none" strike="noStrike" dirty="0">
                          <a:effectLst/>
                          <a:latin typeface="BIZ UDPゴシック" panose="020B0400000000000000" pitchFamily="50" charset="-128"/>
                          <a:ea typeface="BIZ UDPゴシック" panose="020B0400000000000000" pitchFamily="50" charset="-128"/>
                        </a:rPr>
                        <a:t>塩化メチル</a:t>
                      </a:r>
                      <a:r>
                        <a:rPr lang="ja-JP" altLang="en-US" sz="800" u="none" strike="noStrike" dirty="0">
                          <a:effectLst/>
                          <a:latin typeface="BIZ UDPゴシック" panose="020B0400000000000000" pitchFamily="50" charset="-128"/>
                          <a:ea typeface="BIZ UDPゴシック" panose="020B0400000000000000" pitchFamily="50" charset="-128"/>
                        </a:rPr>
                        <a:t>（クロロメタン）</a:t>
                      </a:r>
                      <a:endParaRPr lang="ja-JP" altLang="en-US" sz="10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36000" marR="36000" marT="36000" marB="36000" anchor="ctr"/>
                </a:tc>
                <a:tc>
                  <a:txBody>
                    <a:bodyPr/>
                    <a:lstStyle/>
                    <a:p>
                      <a:pPr marL="0" marR="0" lvl="0" indent="0" algn="l" defTabSz="457200" rtl="0" eaLnBrk="1" fontAlgn="auto" latinLnBrk="0" hangingPunct="1">
                        <a:lnSpc>
                          <a:spcPts val="1100"/>
                        </a:lnSpc>
                        <a:spcBef>
                          <a:spcPts val="0"/>
                        </a:spcBef>
                        <a:spcAft>
                          <a:spcPts val="0"/>
                        </a:spcAft>
                        <a:buClrTx/>
                        <a:buSzTx/>
                        <a:buFontTx/>
                        <a:buNone/>
                        <a:tabLst/>
                        <a:defRPr/>
                      </a:pPr>
                      <a:r>
                        <a:rPr lang="ja-JP" altLang="en-US" sz="1050" b="0" i="0" u="none" strike="noStrike" dirty="0">
                          <a:solidFill>
                            <a:srgbClr val="000000"/>
                          </a:solidFill>
                          <a:effectLst/>
                          <a:latin typeface="BIZ UDPゴシック" panose="020B0400000000000000" pitchFamily="50" charset="-128"/>
                          <a:ea typeface="BIZ UDPゴシック" panose="020B0400000000000000" pitchFamily="50" charset="-128"/>
                        </a:rPr>
                        <a:t>・シリコーン樹脂・界面活性剤・農薬等の原料。</a:t>
                      </a:r>
                      <a:br>
                        <a:rPr lang="ja-JP" altLang="en-US" sz="1050" b="0" i="0" u="none" strike="noStrike" dirty="0">
                          <a:solidFill>
                            <a:srgbClr val="000000"/>
                          </a:solidFill>
                          <a:effectLst/>
                          <a:latin typeface="BIZ UDPゴシック" panose="020B0400000000000000" pitchFamily="50" charset="-128"/>
                          <a:ea typeface="BIZ UDPゴシック" panose="020B0400000000000000" pitchFamily="50" charset="-128"/>
                        </a:rPr>
                      </a:br>
                      <a:r>
                        <a:rPr lang="ja-JP" altLang="en-US" sz="1050" b="0" i="0" u="none" strike="noStrike" dirty="0">
                          <a:solidFill>
                            <a:srgbClr val="000000"/>
                          </a:solidFill>
                          <a:effectLst/>
                          <a:latin typeface="BIZ UDPゴシック" panose="020B0400000000000000" pitchFamily="50" charset="-128"/>
                          <a:ea typeface="BIZ UDPゴシック" panose="020B0400000000000000" pitchFamily="50" charset="-128"/>
                        </a:rPr>
                        <a:t>・発泡スチロール用などの発泡剤。</a:t>
                      </a:r>
                    </a:p>
                  </a:txBody>
                  <a:tcPr marL="36000" marR="36000" marT="36000" marB="36000" anchor="ctr"/>
                </a:tc>
                <a:tc>
                  <a:txBody>
                    <a:bodyPr/>
                    <a:lstStyle/>
                    <a:p>
                      <a:pPr marL="0" marR="0" lvl="0" indent="0" algn="ctr" defTabSz="457200" rtl="0" eaLnBrk="1" fontAlgn="auto" latinLnBrk="0" hangingPunct="1">
                        <a:lnSpc>
                          <a:spcPts val="1100"/>
                        </a:lnSpc>
                        <a:spcBef>
                          <a:spcPts val="0"/>
                        </a:spcBef>
                        <a:spcAft>
                          <a:spcPts val="0"/>
                        </a:spcAft>
                        <a:buClrTx/>
                        <a:buSzTx/>
                        <a:buFontTx/>
                        <a:buNone/>
                        <a:tabLst/>
                        <a:defRPr/>
                      </a:pPr>
                      <a:r>
                        <a:rPr lang="en-US" altLang="ja-JP" sz="1050" b="0" i="0" u="none" strike="noStrike" dirty="0">
                          <a:solidFill>
                            <a:srgbClr val="000000"/>
                          </a:solidFill>
                          <a:effectLst/>
                          <a:latin typeface="BIZ UDPゴシック" panose="020B0400000000000000" pitchFamily="50" charset="-128"/>
                          <a:ea typeface="BIZ UDPゴシック" panose="020B0400000000000000" pitchFamily="50" charset="-128"/>
                        </a:rPr>
                        <a:t>0</a:t>
                      </a:r>
                      <a:endParaRPr lang="ja-JP" altLang="en-US" sz="10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36000" marR="36000" marT="36000" marB="36000" anchor="ctr"/>
                </a:tc>
                <a:tc>
                  <a:txBody>
                    <a:bodyPr/>
                    <a:lstStyle/>
                    <a:p>
                      <a:pPr algn="ctr">
                        <a:lnSpc>
                          <a:spcPts val="1100"/>
                        </a:lnSpc>
                      </a:pPr>
                      <a:r>
                        <a:rPr kumimoji="1" lang="ja-JP" altLang="en-US" sz="1050" dirty="0">
                          <a:latin typeface="BIZ UDPゴシック" panose="020B0400000000000000" pitchFamily="50" charset="-128"/>
                          <a:ea typeface="BIZ UDPゴシック" panose="020B0400000000000000" pitchFamily="50" charset="-128"/>
                        </a:rPr>
                        <a:t>化学工業</a:t>
                      </a:r>
                    </a:p>
                  </a:txBody>
                  <a:tcPr marL="36000" marR="36000" marT="36000" marB="36000" anchor="ctr"/>
                </a:tc>
                <a:tc>
                  <a:txBody>
                    <a:bodyPr/>
                    <a:lstStyle/>
                    <a:p>
                      <a:pPr marL="0" marR="0" lvl="0" indent="0" algn="ctr" defTabSz="457200" rtl="0" eaLnBrk="1" fontAlgn="auto" latinLnBrk="0" hangingPunct="1">
                        <a:lnSpc>
                          <a:spcPts val="1100"/>
                        </a:lnSpc>
                        <a:spcBef>
                          <a:spcPts val="0"/>
                        </a:spcBef>
                        <a:spcAft>
                          <a:spcPts val="0"/>
                        </a:spcAft>
                        <a:buClrTx/>
                        <a:buSzTx/>
                        <a:buFontTx/>
                        <a:buNone/>
                        <a:tabLst/>
                        <a:defRPr/>
                      </a:pPr>
                      <a:r>
                        <a:rPr kumimoji="1" lang="ja-JP" altLang="en-US" sz="1050" dirty="0">
                          <a:latin typeface="BIZ UDPゴシック" panose="020B0400000000000000" pitchFamily="50" charset="-128"/>
                          <a:ea typeface="BIZ UDPゴシック" panose="020B0400000000000000" pitchFamily="50" charset="-128"/>
                        </a:rPr>
                        <a:t>各種製品製造施設、貯蔵施設</a:t>
                      </a:r>
                    </a:p>
                  </a:txBody>
                  <a:tcPr marL="36000" marR="36000" marT="36000" marB="36000" anchor="ctr"/>
                </a:tc>
                <a:extLst>
                  <a:ext uri="{0D108BD9-81ED-4DB2-BD59-A6C34878D82A}">
                    <a16:rowId xmlns:a16="http://schemas.microsoft.com/office/drawing/2014/main" val="713091597"/>
                  </a:ext>
                </a:extLst>
              </a:tr>
              <a:tr h="431685">
                <a:tc>
                  <a:txBody>
                    <a:bodyPr/>
                    <a:lstStyle/>
                    <a:p>
                      <a:pPr algn="ctr" fontAlgn="ctr">
                        <a:lnSpc>
                          <a:spcPts val="1100"/>
                        </a:lnSpc>
                      </a:pPr>
                      <a:r>
                        <a:rPr lang="ja-JP" altLang="en-US" sz="1050" u="none" strike="noStrike" dirty="0">
                          <a:effectLst/>
                          <a:latin typeface="BIZ UDPゴシック" panose="020B0400000000000000" pitchFamily="50" charset="-128"/>
                          <a:ea typeface="BIZ UDPゴシック" panose="020B0400000000000000" pitchFamily="50" charset="-128"/>
                        </a:rPr>
                        <a:t>クロロホルム</a:t>
                      </a:r>
                      <a:endParaRPr lang="ja-JP" altLang="en-US" sz="10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36000" marR="36000" marT="36000" marB="36000" anchor="ctr"/>
                </a:tc>
                <a:tc>
                  <a:txBody>
                    <a:bodyPr/>
                    <a:lstStyle/>
                    <a:p>
                      <a:pPr marL="0" marR="0" lvl="0" indent="0" algn="l" defTabSz="457200" rtl="0" eaLnBrk="1" fontAlgn="auto" latinLnBrk="0" hangingPunct="1">
                        <a:lnSpc>
                          <a:spcPts val="1100"/>
                        </a:lnSpc>
                        <a:spcBef>
                          <a:spcPts val="0"/>
                        </a:spcBef>
                        <a:spcAft>
                          <a:spcPts val="0"/>
                        </a:spcAft>
                        <a:buClrTx/>
                        <a:buSzTx/>
                        <a:buFontTx/>
                        <a:buNone/>
                        <a:tabLst/>
                        <a:defRPr/>
                      </a:pPr>
                      <a:r>
                        <a:rPr lang="ja-JP" altLang="en-US" sz="1050" b="0" i="0" u="none" strike="noStrike" dirty="0">
                          <a:solidFill>
                            <a:srgbClr val="000000"/>
                          </a:solidFill>
                          <a:effectLst/>
                          <a:latin typeface="BIZ UDPゴシック" panose="020B0400000000000000" pitchFamily="50" charset="-128"/>
                          <a:ea typeface="BIZ UDPゴシック" panose="020B0400000000000000" pitchFamily="50" charset="-128"/>
                        </a:rPr>
                        <a:t>・代替フロン・フッ素樹脂の原料。</a:t>
                      </a:r>
                      <a:br>
                        <a:rPr lang="ja-JP" altLang="en-US" sz="1050" b="0" i="0" u="none" strike="noStrike" dirty="0">
                          <a:solidFill>
                            <a:srgbClr val="000000"/>
                          </a:solidFill>
                          <a:effectLst/>
                          <a:latin typeface="BIZ UDPゴシック" panose="020B0400000000000000" pitchFamily="50" charset="-128"/>
                          <a:ea typeface="BIZ UDPゴシック" panose="020B0400000000000000" pitchFamily="50" charset="-128"/>
                        </a:rPr>
                      </a:br>
                      <a:r>
                        <a:rPr lang="ja-JP" altLang="en-US" sz="1050" b="0" i="0" u="none" strike="noStrike" dirty="0">
                          <a:solidFill>
                            <a:srgbClr val="000000"/>
                          </a:solidFill>
                          <a:effectLst/>
                          <a:latin typeface="BIZ UDPゴシック" panose="020B0400000000000000" pitchFamily="50" charset="-128"/>
                          <a:ea typeface="BIZ UDPゴシック" panose="020B0400000000000000" pitchFamily="50" charset="-128"/>
                        </a:rPr>
                        <a:t>・試薬、農薬や医薬品の抽出溶剤。</a:t>
                      </a:r>
                    </a:p>
                  </a:txBody>
                  <a:tcPr marL="36000" marR="36000" marT="36000" marB="36000" anchor="ctr"/>
                </a:tc>
                <a:tc>
                  <a:txBody>
                    <a:bodyPr/>
                    <a:lstStyle/>
                    <a:p>
                      <a:pPr marL="0" marR="0" lvl="0" indent="0" algn="ctr" defTabSz="457200" rtl="0" eaLnBrk="1" fontAlgn="auto" latinLnBrk="0" hangingPunct="1">
                        <a:lnSpc>
                          <a:spcPts val="1100"/>
                        </a:lnSpc>
                        <a:spcBef>
                          <a:spcPts val="0"/>
                        </a:spcBef>
                        <a:spcAft>
                          <a:spcPts val="0"/>
                        </a:spcAft>
                        <a:buClrTx/>
                        <a:buSzTx/>
                        <a:buFontTx/>
                        <a:buNone/>
                        <a:tabLst/>
                        <a:defRPr/>
                      </a:pPr>
                      <a:r>
                        <a:rPr lang="en-US" altLang="ja-JP" sz="1050" b="0" i="0" u="none" strike="noStrike" dirty="0">
                          <a:solidFill>
                            <a:srgbClr val="000000"/>
                          </a:solidFill>
                          <a:effectLst/>
                          <a:latin typeface="BIZ UDPゴシック" panose="020B0400000000000000" pitchFamily="50" charset="-128"/>
                          <a:ea typeface="BIZ UDPゴシック" panose="020B0400000000000000" pitchFamily="50" charset="-128"/>
                        </a:rPr>
                        <a:t>20,512</a:t>
                      </a:r>
                      <a:endParaRPr lang="ja-JP" altLang="en-US" sz="10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36000" marR="36000" marT="36000" marB="36000" anchor="ctr"/>
                </a:tc>
                <a:tc>
                  <a:txBody>
                    <a:bodyPr/>
                    <a:lstStyle/>
                    <a:p>
                      <a:pPr algn="ctr">
                        <a:lnSpc>
                          <a:spcPts val="1100"/>
                        </a:lnSpc>
                      </a:pPr>
                      <a:r>
                        <a:rPr kumimoji="1" lang="ja-JP" altLang="en-US" sz="1050" dirty="0">
                          <a:latin typeface="BIZ UDPゴシック" panose="020B0400000000000000" pitchFamily="50" charset="-128"/>
                          <a:ea typeface="BIZ UDPゴシック" panose="020B0400000000000000" pitchFamily="50" charset="-128"/>
                        </a:rPr>
                        <a:t>化学工業、研究機関、水道業</a:t>
                      </a:r>
                    </a:p>
                  </a:txBody>
                  <a:tcPr marL="36000" marR="36000" marT="36000" marB="36000" anchor="ctr"/>
                </a:tc>
                <a:tc>
                  <a:txBody>
                    <a:bodyPr/>
                    <a:lstStyle/>
                    <a:p>
                      <a:pPr marL="0" marR="0" lvl="0" indent="0" algn="ctr" defTabSz="457200" rtl="0" eaLnBrk="1" fontAlgn="auto" latinLnBrk="0" hangingPunct="1">
                        <a:lnSpc>
                          <a:spcPts val="1100"/>
                        </a:lnSpc>
                        <a:spcBef>
                          <a:spcPts val="0"/>
                        </a:spcBef>
                        <a:spcAft>
                          <a:spcPts val="0"/>
                        </a:spcAft>
                        <a:buClrTx/>
                        <a:buSzTx/>
                        <a:buFontTx/>
                        <a:buNone/>
                        <a:tabLst/>
                        <a:defRPr/>
                      </a:pPr>
                      <a:r>
                        <a:rPr kumimoji="1" lang="ja-JP" altLang="en-US" sz="1050" dirty="0">
                          <a:latin typeface="BIZ UDPゴシック" panose="020B0400000000000000" pitchFamily="50" charset="-128"/>
                          <a:ea typeface="BIZ UDPゴシック" panose="020B0400000000000000" pitchFamily="50" charset="-128"/>
                        </a:rPr>
                        <a:t>各種製品製造施設、貯蔵施設</a:t>
                      </a:r>
                    </a:p>
                  </a:txBody>
                  <a:tcPr marL="36000" marR="36000" marT="36000" marB="36000" anchor="ctr"/>
                </a:tc>
                <a:extLst>
                  <a:ext uri="{0D108BD9-81ED-4DB2-BD59-A6C34878D82A}">
                    <a16:rowId xmlns:a16="http://schemas.microsoft.com/office/drawing/2014/main" val="2029644105"/>
                  </a:ext>
                </a:extLst>
              </a:tr>
              <a:tr h="344010">
                <a:tc>
                  <a:txBody>
                    <a:bodyPr/>
                    <a:lstStyle/>
                    <a:p>
                      <a:pPr algn="ctr" fontAlgn="ctr">
                        <a:lnSpc>
                          <a:spcPts val="1100"/>
                        </a:lnSpc>
                      </a:pPr>
                      <a:r>
                        <a:rPr lang="en-US" altLang="ja-JP" sz="1050" u="none" strike="noStrike" dirty="0">
                          <a:effectLst/>
                          <a:latin typeface="BIZ UDPゴシック" panose="020B0400000000000000" pitchFamily="50" charset="-128"/>
                          <a:ea typeface="BIZ UDPゴシック" panose="020B0400000000000000" pitchFamily="50" charset="-128"/>
                        </a:rPr>
                        <a:t>1,2-</a:t>
                      </a:r>
                      <a:r>
                        <a:rPr lang="ja-JP" altLang="en-US" sz="1050" u="none" strike="noStrike" dirty="0">
                          <a:effectLst/>
                          <a:latin typeface="BIZ UDPゴシック" panose="020B0400000000000000" pitchFamily="50" charset="-128"/>
                          <a:ea typeface="BIZ UDPゴシック" panose="020B0400000000000000" pitchFamily="50" charset="-128"/>
                        </a:rPr>
                        <a:t>ジクロロエタン</a:t>
                      </a:r>
                      <a:endParaRPr lang="ja-JP" altLang="en-US" sz="10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36000" marR="36000" marT="36000" marB="36000" anchor="ctr"/>
                </a:tc>
                <a:tc>
                  <a:txBody>
                    <a:bodyPr/>
                    <a:lstStyle/>
                    <a:p>
                      <a:pPr marL="0" marR="0" lvl="0" indent="0" algn="l" defTabSz="457200" rtl="0" eaLnBrk="1" fontAlgn="auto" latinLnBrk="0" hangingPunct="1">
                        <a:lnSpc>
                          <a:spcPts val="1100"/>
                        </a:lnSpc>
                        <a:spcBef>
                          <a:spcPts val="0"/>
                        </a:spcBef>
                        <a:spcAft>
                          <a:spcPts val="0"/>
                        </a:spcAft>
                        <a:buClrTx/>
                        <a:buSzTx/>
                        <a:buFontTx/>
                        <a:buNone/>
                        <a:tabLst/>
                        <a:defRPr/>
                      </a:pPr>
                      <a:r>
                        <a:rPr lang="ja-JP" altLang="en-US" sz="1050" b="0" i="0" u="none" strike="noStrike" dirty="0">
                          <a:solidFill>
                            <a:srgbClr val="000000"/>
                          </a:solidFill>
                          <a:effectLst/>
                          <a:latin typeface="BIZ UDPゴシック" panose="020B0400000000000000" pitchFamily="50" charset="-128"/>
                          <a:ea typeface="BIZ UDPゴシック" panose="020B0400000000000000" pitchFamily="50" charset="-128"/>
                        </a:rPr>
                        <a:t>・クロロエチレン・エチレンジアミンなどの原料。</a:t>
                      </a:r>
                      <a:br>
                        <a:rPr lang="ja-JP" altLang="en-US" sz="1050" b="0" i="0" u="none" strike="noStrike" dirty="0">
                          <a:solidFill>
                            <a:srgbClr val="000000"/>
                          </a:solidFill>
                          <a:effectLst/>
                          <a:latin typeface="BIZ UDPゴシック" panose="020B0400000000000000" pitchFamily="50" charset="-128"/>
                          <a:ea typeface="BIZ UDPゴシック" panose="020B0400000000000000" pitchFamily="50" charset="-128"/>
                        </a:rPr>
                      </a:br>
                      <a:r>
                        <a:rPr lang="ja-JP" altLang="en-US" sz="1050" b="0" i="0" u="none" strike="noStrike" dirty="0">
                          <a:solidFill>
                            <a:srgbClr val="000000"/>
                          </a:solidFill>
                          <a:effectLst/>
                          <a:latin typeface="BIZ UDPゴシック" panose="020B0400000000000000" pitchFamily="50" charset="-128"/>
                          <a:ea typeface="BIZ UDPゴシック" panose="020B0400000000000000" pitchFamily="50" charset="-128"/>
                        </a:rPr>
                        <a:t>・フィルム洗浄剤、有機合成反応やビタミン抽出の際の溶剤、殺虫剤、燻蒸剤。</a:t>
                      </a:r>
                    </a:p>
                  </a:txBody>
                  <a:tcPr marL="36000" marR="36000" marT="36000" marB="36000" anchor="ctr"/>
                </a:tc>
                <a:tc>
                  <a:txBody>
                    <a:bodyPr/>
                    <a:lstStyle/>
                    <a:p>
                      <a:pPr marL="0" marR="0" lvl="0" indent="0" algn="ctr" defTabSz="457200" rtl="0" eaLnBrk="1" fontAlgn="auto" latinLnBrk="0" hangingPunct="1">
                        <a:lnSpc>
                          <a:spcPts val="1100"/>
                        </a:lnSpc>
                        <a:spcBef>
                          <a:spcPts val="0"/>
                        </a:spcBef>
                        <a:spcAft>
                          <a:spcPts val="0"/>
                        </a:spcAft>
                        <a:buClrTx/>
                        <a:buSzTx/>
                        <a:buFontTx/>
                        <a:buNone/>
                        <a:tabLst/>
                        <a:defRPr/>
                      </a:pPr>
                      <a:r>
                        <a:rPr lang="en-US" altLang="ja-JP" sz="1050" b="0" i="0" u="none" strike="noStrike" dirty="0">
                          <a:solidFill>
                            <a:srgbClr val="000000"/>
                          </a:solidFill>
                          <a:effectLst/>
                          <a:latin typeface="BIZ UDPゴシック" panose="020B0400000000000000" pitchFamily="50" charset="-128"/>
                          <a:ea typeface="BIZ UDPゴシック" panose="020B0400000000000000" pitchFamily="50" charset="-128"/>
                        </a:rPr>
                        <a:t>5</a:t>
                      </a:r>
                      <a:endParaRPr lang="ja-JP" altLang="en-US" sz="10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36000" marR="36000" marT="36000" marB="36000" anchor="ctr"/>
                </a:tc>
                <a:tc>
                  <a:txBody>
                    <a:bodyPr/>
                    <a:lstStyle/>
                    <a:p>
                      <a:pPr algn="ctr">
                        <a:lnSpc>
                          <a:spcPts val="1100"/>
                        </a:lnSpc>
                      </a:pPr>
                      <a:r>
                        <a:rPr kumimoji="1" lang="ja-JP" altLang="en-US" sz="1050" dirty="0">
                          <a:latin typeface="BIZ UDPゴシック" panose="020B0400000000000000" pitchFamily="50" charset="-128"/>
                          <a:ea typeface="BIZ UDPゴシック" panose="020B0400000000000000" pitchFamily="50" charset="-128"/>
                        </a:rPr>
                        <a:t>化学工業</a:t>
                      </a:r>
                    </a:p>
                  </a:txBody>
                  <a:tcPr marL="36000" marR="36000" marT="36000" marB="36000" anchor="ctr"/>
                </a:tc>
                <a:tc>
                  <a:txBody>
                    <a:bodyPr/>
                    <a:lstStyle/>
                    <a:p>
                      <a:pPr marL="0" marR="0" lvl="0" indent="0" algn="ctr" defTabSz="457200" rtl="0" eaLnBrk="1" fontAlgn="auto" latinLnBrk="0" hangingPunct="1">
                        <a:lnSpc>
                          <a:spcPts val="1100"/>
                        </a:lnSpc>
                        <a:spcBef>
                          <a:spcPts val="0"/>
                        </a:spcBef>
                        <a:spcAft>
                          <a:spcPts val="0"/>
                        </a:spcAft>
                        <a:buClrTx/>
                        <a:buSzTx/>
                        <a:buFontTx/>
                        <a:buNone/>
                        <a:tabLst/>
                        <a:defRPr/>
                      </a:pPr>
                      <a:r>
                        <a:rPr kumimoji="1" lang="ja-JP" altLang="en-US" sz="1050" dirty="0">
                          <a:latin typeface="BIZ UDPゴシック" panose="020B0400000000000000" pitchFamily="50" charset="-128"/>
                          <a:ea typeface="BIZ UDPゴシック" panose="020B0400000000000000" pitchFamily="50" charset="-128"/>
                        </a:rPr>
                        <a:t>各種製品製造施設、貯蔵施設</a:t>
                      </a:r>
                    </a:p>
                  </a:txBody>
                  <a:tcPr marL="36000" marR="36000" marT="36000" marB="36000" anchor="ctr"/>
                </a:tc>
                <a:extLst>
                  <a:ext uri="{0D108BD9-81ED-4DB2-BD59-A6C34878D82A}">
                    <a16:rowId xmlns:a16="http://schemas.microsoft.com/office/drawing/2014/main" val="3909979881"/>
                  </a:ext>
                </a:extLst>
              </a:tr>
              <a:tr h="478824">
                <a:tc>
                  <a:txBody>
                    <a:bodyPr/>
                    <a:lstStyle/>
                    <a:p>
                      <a:pPr algn="ctr" fontAlgn="ctr">
                        <a:lnSpc>
                          <a:spcPts val="1100"/>
                        </a:lnSpc>
                      </a:pPr>
                      <a:r>
                        <a:rPr lang="ja-JP" altLang="en-US" sz="1050" u="none" strike="noStrike" dirty="0">
                          <a:effectLst/>
                          <a:latin typeface="BIZ UDPゴシック" panose="020B0400000000000000" pitchFamily="50" charset="-128"/>
                          <a:ea typeface="BIZ UDPゴシック" panose="020B0400000000000000" pitchFamily="50" charset="-128"/>
                        </a:rPr>
                        <a:t>塩化メチレン（ジクロロメタン）</a:t>
                      </a:r>
                      <a:endParaRPr lang="ja-JP" altLang="en-US" sz="10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36000" marR="36000" marT="36000" marB="36000" anchor="ctr"/>
                </a:tc>
                <a:tc>
                  <a:txBody>
                    <a:bodyPr/>
                    <a:lstStyle/>
                    <a:p>
                      <a:pPr marL="0" marR="0" lvl="0" indent="0" algn="l" defTabSz="457200" rtl="0" eaLnBrk="1" fontAlgn="auto" latinLnBrk="0" hangingPunct="1">
                        <a:lnSpc>
                          <a:spcPts val="1100"/>
                        </a:lnSpc>
                        <a:spcBef>
                          <a:spcPts val="0"/>
                        </a:spcBef>
                        <a:spcAft>
                          <a:spcPts val="0"/>
                        </a:spcAft>
                        <a:buClrTx/>
                        <a:buSzTx/>
                        <a:buFontTx/>
                        <a:buNone/>
                        <a:tabLst/>
                        <a:defRPr/>
                      </a:pPr>
                      <a:r>
                        <a:rPr lang="ja-JP" altLang="en-US" sz="1050" b="0" i="0" u="none" strike="noStrike" dirty="0">
                          <a:solidFill>
                            <a:srgbClr val="000000"/>
                          </a:solidFill>
                          <a:effectLst/>
                          <a:latin typeface="BIZ UDPゴシック" panose="020B0400000000000000" pitchFamily="50" charset="-128"/>
                          <a:ea typeface="BIZ UDPゴシック" panose="020B0400000000000000" pitchFamily="50" charset="-128"/>
                        </a:rPr>
                        <a:t>・金属部品や電子部品の洗浄剤、医薬品や農薬を製造する際の溶剤、エアゾール噴射剤、塗装はく離剤、ポリカーボネート樹脂を重合する際の溶媒、ウレタンフォームの発泡助剤。</a:t>
                      </a:r>
                    </a:p>
                  </a:txBody>
                  <a:tcPr marL="36000" marR="36000" marT="36000" marB="36000" anchor="ctr"/>
                </a:tc>
                <a:tc>
                  <a:txBody>
                    <a:bodyPr/>
                    <a:lstStyle/>
                    <a:p>
                      <a:pPr marL="0" marR="0" lvl="0" indent="0" algn="ctr" defTabSz="457200" rtl="0" eaLnBrk="1" fontAlgn="auto" latinLnBrk="0" hangingPunct="1">
                        <a:lnSpc>
                          <a:spcPts val="1100"/>
                        </a:lnSpc>
                        <a:spcBef>
                          <a:spcPts val="0"/>
                        </a:spcBef>
                        <a:spcAft>
                          <a:spcPts val="0"/>
                        </a:spcAft>
                        <a:buClrTx/>
                        <a:buSzTx/>
                        <a:buFontTx/>
                        <a:buNone/>
                        <a:tabLst/>
                        <a:defRPr/>
                      </a:pPr>
                      <a:r>
                        <a:rPr lang="en-US" altLang="ja-JP" sz="1050" b="0" i="0" u="none" strike="noStrike" dirty="0">
                          <a:solidFill>
                            <a:srgbClr val="000000"/>
                          </a:solidFill>
                          <a:effectLst/>
                          <a:latin typeface="BIZ UDPゴシック" panose="020B0400000000000000" pitchFamily="50" charset="-128"/>
                          <a:ea typeface="BIZ UDPゴシック" panose="020B0400000000000000" pitchFamily="50" charset="-128"/>
                        </a:rPr>
                        <a:t>550,162</a:t>
                      </a:r>
                      <a:endParaRPr lang="ja-JP" altLang="en-US" sz="10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36000" marR="36000" marT="36000" marB="36000" anchor="ctr"/>
                </a:tc>
                <a:tc>
                  <a:txBody>
                    <a:bodyPr/>
                    <a:lstStyle/>
                    <a:p>
                      <a:pPr algn="ctr">
                        <a:lnSpc>
                          <a:spcPts val="1100"/>
                        </a:lnSpc>
                      </a:pPr>
                      <a:r>
                        <a:rPr kumimoji="1" lang="ja-JP" altLang="en-US" sz="1050" dirty="0">
                          <a:latin typeface="BIZ UDPゴシック" panose="020B0400000000000000" pitchFamily="50" charset="-128"/>
                          <a:ea typeface="BIZ UDPゴシック" panose="020B0400000000000000" pitchFamily="50" charset="-128"/>
                        </a:rPr>
                        <a:t>木材・木製品製造業、金属製品製造業、化学工業</a:t>
                      </a:r>
                    </a:p>
                  </a:txBody>
                  <a:tcPr marL="36000" marR="36000" marT="36000" marB="36000" anchor="ctr"/>
                </a:tc>
                <a:tc>
                  <a:txBody>
                    <a:bodyPr/>
                    <a:lstStyle/>
                    <a:p>
                      <a:pPr algn="ctr">
                        <a:lnSpc>
                          <a:spcPts val="1100"/>
                        </a:lnSpc>
                      </a:pPr>
                      <a:r>
                        <a:rPr kumimoji="1" lang="ja-JP" altLang="en-US" sz="1050" u="none" dirty="0">
                          <a:latin typeface="BIZ UDPゴシック" panose="020B0400000000000000" pitchFamily="50" charset="-128"/>
                          <a:ea typeface="BIZ UDPゴシック" panose="020B0400000000000000" pitchFamily="50" charset="-128"/>
                        </a:rPr>
                        <a:t>洗浄施設、乾燥施設、貯蔵施設</a:t>
                      </a:r>
                    </a:p>
                  </a:txBody>
                  <a:tcPr marL="36000" marR="36000" marT="36000" marB="36000" anchor="ctr"/>
                </a:tc>
                <a:extLst>
                  <a:ext uri="{0D108BD9-81ED-4DB2-BD59-A6C34878D82A}">
                    <a16:rowId xmlns:a16="http://schemas.microsoft.com/office/drawing/2014/main" val="3915900680"/>
                  </a:ext>
                </a:extLst>
              </a:tr>
              <a:tr h="608735">
                <a:tc>
                  <a:txBody>
                    <a:bodyPr/>
                    <a:lstStyle/>
                    <a:p>
                      <a:pPr algn="ctr" fontAlgn="ctr">
                        <a:lnSpc>
                          <a:spcPts val="1100"/>
                        </a:lnSpc>
                      </a:pPr>
                      <a:r>
                        <a:rPr lang="ja-JP" altLang="en-US" sz="1050" u="none" strike="noStrike" dirty="0">
                          <a:effectLst/>
                          <a:latin typeface="BIZ UDPゴシック" panose="020B0400000000000000" pitchFamily="50" charset="-128"/>
                          <a:ea typeface="BIZ UDPゴシック" panose="020B0400000000000000" pitchFamily="50" charset="-128"/>
                        </a:rPr>
                        <a:t>テトラクロロエチレン</a:t>
                      </a:r>
                      <a:endParaRPr lang="ja-JP" altLang="en-US" sz="10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36000" marR="36000" marT="36000" marB="36000" anchor="ctr"/>
                </a:tc>
                <a:tc>
                  <a:txBody>
                    <a:bodyPr/>
                    <a:lstStyle/>
                    <a:p>
                      <a:pPr marL="0" marR="0" lvl="0" indent="0" algn="l" defTabSz="457200" rtl="0" eaLnBrk="1" fontAlgn="auto" latinLnBrk="0" hangingPunct="1">
                        <a:lnSpc>
                          <a:spcPts val="1100"/>
                        </a:lnSpc>
                        <a:spcBef>
                          <a:spcPts val="0"/>
                        </a:spcBef>
                        <a:spcAft>
                          <a:spcPts val="0"/>
                        </a:spcAft>
                        <a:buClrTx/>
                        <a:buSzTx/>
                        <a:buFontTx/>
                        <a:buNone/>
                        <a:tabLst/>
                        <a:defRPr/>
                      </a:pPr>
                      <a:r>
                        <a:rPr lang="ja-JP" altLang="en-US" sz="1050" b="0" i="0" u="none" strike="noStrike" dirty="0">
                          <a:solidFill>
                            <a:srgbClr val="000000"/>
                          </a:solidFill>
                          <a:effectLst/>
                          <a:latin typeface="BIZ UDPゴシック" panose="020B0400000000000000" pitchFamily="50" charset="-128"/>
                          <a:ea typeface="BIZ UDPゴシック" panose="020B0400000000000000" pitchFamily="50" charset="-128"/>
                        </a:rPr>
                        <a:t>・ドライクリーニングの溶剤。</a:t>
                      </a:r>
                      <a:br>
                        <a:rPr lang="ja-JP" altLang="en-US" sz="1050" b="0" i="0" u="none" strike="noStrike" dirty="0">
                          <a:solidFill>
                            <a:srgbClr val="000000"/>
                          </a:solidFill>
                          <a:effectLst/>
                          <a:latin typeface="BIZ UDPゴシック" panose="020B0400000000000000" pitchFamily="50" charset="-128"/>
                          <a:ea typeface="BIZ UDPゴシック" panose="020B0400000000000000" pitchFamily="50" charset="-128"/>
                        </a:rPr>
                      </a:br>
                      <a:r>
                        <a:rPr lang="ja-JP" altLang="en-US" sz="1050" b="0" i="0" u="none" strike="noStrike" dirty="0">
                          <a:solidFill>
                            <a:srgbClr val="000000"/>
                          </a:solidFill>
                          <a:effectLst/>
                          <a:latin typeface="BIZ UDPゴシック" panose="020B0400000000000000" pitchFamily="50" charset="-128"/>
                          <a:ea typeface="BIZ UDPゴシック" panose="020B0400000000000000" pitchFamily="50" charset="-128"/>
                        </a:rPr>
                        <a:t>・精密機器や部品の加工段階で用いた油の除去、代替フロンの原料。</a:t>
                      </a:r>
                    </a:p>
                  </a:txBody>
                  <a:tcPr marL="36000" marR="36000" marT="36000" marB="36000" anchor="ctr"/>
                </a:tc>
                <a:tc>
                  <a:txBody>
                    <a:bodyPr/>
                    <a:lstStyle/>
                    <a:p>
                      <a:pPr marL="0" marR="0" lvl="0" indent="0" algn="ctr" defTabSz="457200" rtl="0" eaLnBrk="1" fontAlgn="auto" latinLnBrk="0" hangingPunct="1">
                        <a:lnSpc>
                          <a:spcPts val="1100"/>
                        </a:lnSpc>
                        <a:spcBef>
                          <a:spcPts val="0"/>
                        </a:spcBef>
                        <a:spcAft>
                          <a:spcPts val="0"/>
                        </a:spcAft>
                        <a:buClrTx/>
                        <a:buSzTx/>
                        <a:buFontTx/>
                        <a:buNone/>
                        <a:tabLst/>
                        <a:defRPr/>
                      </a:pPr>
                      <a:r>
                        <a:rPr lang="en-US" altLang="ja-JP" sz="1050" b="0" i="0" u="none" strike="noStrike" dirty="0">
                          <a:solidFill>
                            <a:srgbClr val="000000"/>
                          </a:solidFill>
                          <a:effectLst/>
                          <a:latin typeface="BIZ UDPゴシック" panose="020B0400000000000000" pitchFamily="50" charset="-128"/>
                          <a:ea typeface="BIZ UDPゴシック" panose="020B0400000000000000" pitchFamily="50" charset="-128"/>
                        </a:rPr>
                        <a:t>116,539</a:t>
                      </a:r>
                      <a:endParaRPr lang="ja-JP" altLang="en-US" sz="10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36000" marR="36000" marT="36000" marB="36000" anchor="ctr"/>
                </a:tc>
                <a:tc>
                  <a:txBody>
                    <a:bodyPr/>
                    <a:lstStyle/>
                    <a:p>
                      <a:pPr algn="l" rtl="0" fontAlgn="ctr">
                        <a:lnSpc>
                          <a:spcPts val="1100"/>
                        </a:lnSpc>
                      </a:pPr>
                      <a:r>
                        <a:rPr lang="zh-TW" altLang="en-US" sz="1050" b="0" i="0" u="none" strike="noStrike" dirty="0">
                          <a:solidFill>
                            <a:srgbClr val="000000"/>
                          </a:solidFill>
                          <a:effectLst/>
                          <a:latin typeface="BIZ UDPゴシック" panose="020B0400000000000000" pitchFamily="50" charset="-128"/>
                          <a:ea typeface="BIZ UDPゴシック" panose="020B0400000000000000" pitchFamily="50" charset="-128"/>
                        </a:rPr>
                        <a:t>金属</a:t>
                      </a:r>
                      <a:r>
                        <a:rPr lang="ja-JP" altLang="en-US" sz="1050" b="0" i="0" u="none" strike="noStrike" dirty="0">
                          <a:solidFill>
                            <a:srgbClr val="000000"/>
                          </a:solidFill>
                          <a:effectLst/>
                          <a:latin typeface="BIZ UDPゴシック" panose="020B0400000000000000" pitchFamily="50" charset="-128"/>
                          <a:ea typeface="BIZ UDPゴシック" panose="020B0400000000000000" pitchFamily="50" charset="-128"/>
                        </a:rPr>
                        <a:t>製品</a:t>
                      </a:r>
                      <a:r>
                        <a:rPr lang="zh-TW" altLang="en-US" sz="1050" b="0" i="0" u="none" strike="noStrike" dirty="0">
                          <a:solidFill>
                            <a:srgbClr val="000000"/>
                          </a:solidFill>
                          <a:effectLst/>
                          <a:latin typeface="BIZ UDPゴシック" panose="020B0400000000000000" pitchFamily="50" charset="-128"/>
                          <a:ea typeface="BIZ UDPゴシック" panose="020B0400000000000000" pitchFamily="50" charset="-128"/>
                        </a:rPr>
                        <a:t>製造業、洗濯業</a:t>
                      </a:r>
                      <a:r>
                        <a:rPr lang="ja-JP" altLang="en-US" sz="1050" b="0" i="0" u="none" strike="noStrike" dirty="0">
                          <a:solidFill>
                            <a:srgbClr val="000000"/>
                          </a:solidFill>
                          <a:effectLst/>
                          <a:latin typeface="BIZ UDPゴシック" panose="020B0400000000000000" pitchFamily="50" charset="-128"/>
                          <a:ea typeface="BIZ UDPゴシック" panose="020B0400000000000000" pitchFamily="50" charset="-128"/>
                        </a:rPr>
                        <a:t>、化学工業</a:t>
                      </a:r>
                      <a:endParaRPr lang="zh-TW" altLang="en-US" sz="10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36000" marR="36000" marT="36000" marB="36000" anchor="ctr"/>
                </a:tc>
                <a:tc>
                  <a:txBody>
                    <a:bodyPr/>
                    <a:lstStyle/>
                    <a:p>
                      <a:pPr algn="ctr">
                        <a:lnSpc>
                          <a:spcPts val="1100"/>
                        </a:lnSpc>
                      </a:pPr>
                      <a:r>
                        <a:rPr kumimoji="1" lang="ja-JP" altLang="en-US" sz="1050" u="none" dirty="0">
                          <a:latin typeface="BIZ UDPゴシック" panose="020B0400000000000000" pitchFamily="50" charset="-128"/>
                          <a:ea typeface="BIZ UDPゴシック" panose="020B0400000000000000" pitchFamily="50" charset="-128"/>
                        </a:rPr>
                        <a:t>洗浄施設、乾燥施設、ドライクリーニング施設、貯蔵施設</a:t>
                      </a:r>
                    </a:p>
                  </a:txBody>
                  <a:tcPr marL="36000" marR="36000" marT="36000" marB="36000" anchor="ctr"/>
                </a:tc>
                <a:extLst>
                  <a:ext uri="{0D108BD9-81ED-4DB2-BD59-A6C34878D82A}">
                    <a16:rowId xmlns:a16="http://schemas.microsoft.com/office/drawing/2014/main" val="208080911"/>
                  </a:ext>
                </a:extLst>
              </a:tr>
              <a:tr h="478824">
                <a:tc>
                  <a:txBody>
                    <a:bodyPr/>
                    <a:lstStyle/>
                    <a:p>
                      <a:pPr algn="ctr" fontAlgn="ctr">
                        <a:lnSpc>
                          <a:spcPts val="1100"/>
                        </a:lnSpc>
                      </a:pPr>
                      <a:r>
                        <a:rPr lang="ja-JP" altLang="en-US" sz="1050" u="none" strike="noStrike" dirty="0">
                          <a:effectLst/>
                          <a:latin typeface="BIZ UDPゴシック" panose="020B0400000000000000" pitchFamily="50" charset="-128"/>
                          <a:ea typeface="BIZ UDPゴシック" panose="020B0400000000000000" pitchFamily="50" charset="-128"/>
                        </a:rPr>
                        <a:t>トリクロロエチレン</a:t>
                      </a:r>
                      <a:endParaRPr lang="ja-JP" altLang="en-US" sz="10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36000" marR="36000" marT="36000" marB="36000" anchor="ctr"/>
                </a:tc>
                <a:tc>
                  <a:txBody>
                    <a:bodyPr/>
                    <a:lstStyle/>
                    <a:p>
                      <a:pPr marL="0" marR="0" lvl="0" indent="0" algn="l" defTabSz="457200" rtl="0" eaLnBrk="1" fontAlgn="auto" latinLnBrk="0" hangingPunct="1">
                        <a:lnSpc>
                          <a:spcPts val="1100"/>
                        </a:lnSpc>
                        <a:spcBef>
                          <a:spcPts val="0"/>
                        </a:spcBef>
                        <a:spcAft>
                          <a:spcPts val="0"/>
                        </a:spcAft>
                        <a:buClrTx/>
                        <a:buSzTx/>
                        <a:buFontTx/>
                        <a:buNone/>
                        <a:tabLst/>
                        <a:defRPr/>
                      </a:pPr>
                      <a:r>
                        <a:rPr lang="ja-JP" altLang="en-US" sz="1050" b="0" i="0" u="none" strike="noStrike" dirty="0">
                          <a:solidFill>
                            <a:srgbClr val="000000"/>
                          </a:solidFill>
                          <a:effectLst/>
                          <a:latin typeface="BIZ UDPゴシック" panose="020B0400000000000000" pitchFamily="50" charset="-128"/>
                          <a:ea typeface="BIZ UDPゴシック" panose="020B0400000000000000" pitchFamily="50" charset="-128"/>
                        </a:rPr>
                        <a:t>・金属製品製造業や機械器具製造業、半導体の製造工場における油の除去や、羊毛や皮革などから余分な油分の除去</a:t>
                      </a:r>
                      <a:br>
                        <a:rPr lang="ja-JP" altLang="en-US" sz="1050" b="0" i="0" u="none" strike="noStrike" dirty="0">
                          <a:solidFill>
                            <a:srgbClr val="000000"/>
                          </a:solidFill>
                          <a:effectLst/>
                          <a:latin typeface="BIZ UDPゴシック" panose="020B0400000000000000" pitchFamily="50" charset="-128"/>
                          <a:ea typeface="BIZ UDPゴシック" panose="020B0400000000000000" pitchFamily="50" charset="-128"/>
                        </a:rPr>
                      </a:br>
                      <a:r>
                        <a:rPr lang="ja-JP" altLang="en-US" sz="1050" b="0" i="0" u="none" strike="noStrike" dirty="0">
                          <a:solidFill>
                            <a:srgbClr val="000000"/>
                          </a:solidFill>
                          <a:effectLst/>
                          <a:latin typeface="BIZ UDPゴシック" panose="020B0400000000000000" pitchFamily="50" charset="-128"/>
                          <a:ea typeface="BIZ UDPゴシック" panose="020B0400000000000000" pitchFamily="50" charset="-128"/>
                        </a:rPr>
                        <a:t>・工業用の溶剤として、生ゴムを溶かしたり、染料や塗料を製造する際の溶剤。</a:t>
                      </a:r>
                    </a:p>
                  </a:txBody>
                  <a:tcPr marL="36000" marR="36000" marT="36000" marB="36000" anchor="ctr"/>
                </a:tc>
                <a:tc>
                  <a:txBody>
                    <a:bodyPr/>
                    <a:lstStyle/>
                    <a:p>
                      <a:pPr marL="0" marR="0" lvl="0" indent="0" algn="ctr" defTabSz="457200" rtl="0" eaLnBrk="1" fontAlgn="auto" latinLnBrk="0" hangingPunct="1">
                        <a:lnSpc>
                          <a:spcPts val="1100"/>
                        </a:lnSpc>
                        <a:spcBef>
                          <a:spcPts val="0"/>
                        </a:spcBef>
                        <a:spcAft>
                          <a:spcPts val="0"/>
                        </a:spcAft>
                        <a:buClrTx/>
                        <a:buSzTx/>
                        <a:buFontTx/>
                        <a:buNone/>
                        <a:tabLst/>
                        <a:defRPr/>
                      </a:pPr>
                      <a:r>
                        <a:rPr lang="en-US" altLang="ja-JP" sz="1050" b="0" i="0" u="none" strike="noStrike" dirty="0">
                          <a:solidFill>
                            <a:srgbClr val="000000"/>
                          </a:solidFill>
                          <a:effectLst/>
                          <a:latin typeface="BIZ UDPゴシック" panose="020B0400000000000000" pitchFamily="50" charset="-128"/>
                          <a:ea typeface="BIZ UDPゴシック" panose="020B0400000000000000" pitchFamily="50" charset="-128"/>
                        </a:rPr>
                        <a:t>101,507</a:t>
                      </a:r>
                      <a:endParaRPr lang="ja-JP" altLang="en-US" sz="10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36000" marR="36000" marT="36000" marB="36000" anchor="ctr"/>
                </a:tc>
                <a:tc>
                  <a:txBody>
                    <a:bodyPr/>
                    <a:lstStyle/>
                    <a:p>
                      <a:pPr algn="l" rtl="0" fontAlgn="ctr">
                        <a:lnSpc>
                          <a:spcPts val="1100"/>
                        </a:lnSpc>
                      </a:pPr>
                      <a:r>
                        <a:rPr lang="ja-JP" altLang="en-US" sz="1050" b="0" i="0" u="none" strike="noStrike" dirty="0">
                          <a:solidFill>
                            <a:srgbClr val="000000"/>
                          </a:solidFill>
                          <a:effectLst/>
                          <a:latin typeface="BIZ UDPゴシック" panose="020B0400000000000000" pitchFamily="50" charset="-128"/>
                          <a:ea typeface="BIZ UDPゴシック" panose="020B0400000000000000" pitchFamily="50" charset="-128"/>
                        </a:rPr>
                        <a:t>金属製品製造業、出版・印刷・同関連産業</a:t>
                      </a:r>
                    </a:p>
                  </a:txBody>
                  <a:tcPr marL="36000" marR="36000" marT="36000" marB="36000" anchor="ctr"/>
                </a:tc>
                <a:tc>
                  <a:txBody>
                    <a:bodyPr/>
                    <a:lstStyle/>
                    <a:p>
                      <a:pPr algn="ctr">
                        <a:lnSpc>
                          <a:spcPts val="1100"/>
                        </a:lnSpc>
                      </a:pPr>
                      <a:r>
                        <a:rPr kumimoji="1" lang="ja-JP" altLang="en-US" sz="1050" u="none" dirty="0">
                          <a:latin typeface="BIZ UDPゴシック" panose="020B0400000000000000" pitchFamily="50" charset="-128"/>
                          <a:ea typeface="BIZ UDPゴシック" panose="020B0400000000000000" pitchFamily="50" charset="-128"/>
                        </a:rPr>
                        <a:t>洗浄施設、乾燥施設、貯蔵施設</a:t>
                      </a:r>
                    </a:p>
                  </a:txBody>
                  <a:tcPr marL="36000" marR="36000" marT="36000" marB="36000" anchor="ctr"/>
                </a:tc>
                <a:extLst>
                  <a:ext uri="{0D108BD9-81ED-4DB2-BD59-A6C34878D82A}">
                    <a16:rowId xmlns:a16="http://schemas.microsoft.com/office/drawing/2014/main" val="2574295191"/>
                  </a:ext>
                </a:extLst>
              </a:tr>
              <a:tr h="344010">
                <a:tc>
                  <a:txBody>
                    <a:bodyPr/>
                    <a:lstStyle/>
                    <a:p>
                      <a:pPr algn="ctr" fontAlgn="ctr">
                        <a:lnSpc>
                          <a:spcPts val="1100"/>
                        </a:lnSpc>
                      </a:pPr>
                      <a:r>
                        <a:rPr lang="en-US" altLang="ja-JP" sz="1050" u="none" strike="noStrike" dirty="0">
                          <a:effectLst/>
                          <a:latin typeface="BIZ UDPゴシック" panose="020B0400000000000000" pitchFamily="50" charset="-128"/>
                          <a:ea typeface="BIZ UDPゴシック" panose="020B0400000000000000" pitchFamily="50" charset="-128"/>
                        </a:rPr>
                        <a:t>1,3-</a:t>
                      </a:r>
                      <a:r>
                        <a:rPr lang="ja-JP" altLang="en-US" sz="1050" u="none" strike="noStrike" dirty="0">
                          <a:effectLst/>
                          <a:latin typeface="BIZ UDPゴシック" panose="020B0400000000000000" pitchFamily="50" charset="-128"/>
                          <a:ea typeface="BIZ UDPゴシック" panose="020B0400000000000000" pitchFamily="50" charset="-128"/>
                        </a:rPr>
                        <a:t>ブタジエン</a:t>
                      </a:r>
                      <a:endParaRPr lang="ja-JP" altLang="en-US" sz="10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36000" marR="36000" marT="36000" marB="36000" anchor="ctr"/>
                </a:tc>
                <a:tc>
                  <a:txBody>
                    <a:bodyPr/>
                    <a:lstStyle/>
                    <a:p>
                      <a:pPr marL="0" marR="0" lvl="0" indent="0" algn="l" defTabSz="457200" rtl="0" eaLnBrk="1" fontAlgn="auto" latinLnBrk="0" hangingPunct="1">
                        <a:lnSpc>
                          <a:spcPts val="1100"/>
                        </a:lnSpc>
                        <a:spcBef>
                          <a:spcPts val="0"/>
                        </a:spcBef>
                        <a:spcAft>
                          <a:spcPts val="0"/>
                        </a:spcAft>
                        <a:buClrTx/>
                        <a:buSzTx/>
                        <a:buFontTx/>
                        <a:buNone/>
                        <a:tabLst/>
                        <a:defRPr/>
                      </a:pPr>
                      <a:r>
                        <a:rPr lang="ja-JP" altLang="en-US" sz="1050" b="0" i="0" u="none" strike="noStrike" dirty="0">
                          <a:solidFill>
                            <a:srgbClr val="000000"/>
                          </a:solidFill>
                          <a:effectLst/>
                          <a:latin typeface="BIZ UDPゴシック" panose="020B0400000000000000" pitchFamily="50" charset="-128"/>
                          <a:ea typeface="BIZ UDPゴシック" panose="020B0400000000000000" pitchFamily="50" charset="-128"/>
                        </a:rPr>
                        <a:t>・主に合成ゴムの原料。</a:t>
                      </a:r>
                      <a:br>
                        <a:rPr lang="ja-JP" altLang="en-US" sz="1050" b="0" i="0" u="none" strike="noStrike" dirty="0">
                          <a:solidFill>
                            <a:srgbClr val="000000"/>
                          </a:solidFill>
                          <a:effectLst/>
                          <a:latin typeface="BIZ UDPゴシック" panose="020B0400000000000000" pitchFamily="50" charset="-128"/>
                          <a:ea typeface="BIZ UDPゴシック" panose="020B0400000000000000" pitchFamily="50" charset="-128"/>
                        </a:rPr>
                      </a:br>
                      <a:r>
                        <a:rPr lang="ja-JP" altLang="en-US" sz="1050" b="0" i="0" u="none" strike="noStrike" dirty="0">
                          <a:solidFill>
                            <a:srgbClr val="000000"/>
                          </a:solidFill>
                          <a:effectLst/>
                          <a:latin typeface="BIZ UDPゴシック" panose="020B0400000000000000" pitchFamily="50" charset="-128"/>
                          <a:ea typeface="BIZ UDPゴシック" panose="020B0400000000000000" pitchFamily="50" charset="-128"/>
                        </a:rPr>
                        <a:t>・この他、</a:t>
                      </a:r>
                      <a:r>
                        <a:rPr lang="en-US" altLang="ja-JP" sz="1050" b="0" i="0" u="none" strike="noStrike" dirty="0">
                          <a:solidFill>
                            <a:srgbClr val="000000"/>
                          </a:solidFill>
                          <a:effectLst/>
                          <a:latin typeface="BIZ UDPゴシック" panose="020B0400000000000000" pitchFamily="50" charset="-128"/>
                          <a:ea typeface="BIZ UDPゴシック" panose="020B0400000000000000" pitchFamily="50" charset="-128"/>
                        </a:rPr>
                        <a:t>ABS</a:t>
                      </a:r>
                      <a:r>
                        <a:rPr lang="ja-JP" altLang="en-US" sz="1050" b="0" i="0" u="none" strike="noStrike" dirty="0">
                          <a:solidFill>
                            <a:srgbClr val="000000"/>
                          </a:solidFill>
                          <a:effectLst/>
                          <a:latin typeface="BIZ UDPゴシック" panose="020B0400000000000000" pitchFamily="50" charset="-128"/>
                          <a:ea typeface="BIZ UDPゴシック" panose="020B0400000000000000" pitchFamily="50" charset="-128"/>
                        </a:rPr>
                        <a:t>樹脂などの合成樹脂の原料。</a:t>
                      </a:r>
                    </a:p>
                  </a:txBody>
                  <a:tcPr marL="36000" marR="36000" marT="36000" marB="36000" anchor="ctr"/>
                </a:tc>
                <a:tc>
                  <a:txBody>
                    <a:bodyPr/>
                    <a:lstStyle/>
                    <a:p>
                      <a:pPr marL="0" marR="0" lvl="0" indent="0" algn="ctr" defTabSz="457200" rtl="0" eaLnBrk="1" fontAlgn="auto" latinLnBrk="0" hangingPunct="1">
                        <a:lnSpc>
                          <a:spcPts val="1100"/>
                        </a:lnSpc>
                        <a:spcBef>
                          <a:spcPts val="0"/>
                        </a:spcBef>
                        <a:spcAft>
                          <a:spcPts val="0"/>
                        </a:spcAft>
                        <a:buClrTx/>
                        <a:buSzTx/>
                        <a:buFontTx/>
                        <a:buNone/>
                        <a:tabLst/>
                        <a:defRPr/>
                      </a:pPr>
                      <a:r>
                        <a:rPr lang="en-US" altLang="ja-JP" sz="1050" b="0" i="0" u="none" strike="noStrike" dirty="0">
                          <a:solidFill>
                            <a:srgbClr val="000000"/>
                          </a:solidFill>
                          <a:effectLst/>
                          <a:latin typeface="BIZ UDPゴシック" panose="020B0400000000000000" pitchFamily="50" charset="-128"/>
                          <a:ea typeface="BIZ UDPゴシック" panose="020B0400000000000000" pitchFamily="50" charset="-128"/>
                        </a:rPr>
                        <a:t>1,021</a:t>
                      </a:r>
                      <a:endParaRPr lang="ja-JP" altLang="en-US" sz="10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36000" marR="36000" marT="36000" marB="36000" anchor="ctr"/>
                </a:tc>
                <a:tc>
                  <a:txBody>
                    <a:bodyPr/>
                    <a:lstStyle/>
                    <a:p>
                      <a:pPr algn="ctr">
                        <a:lnSpc>
                          <a:spcPts val="1100"/>
                        </a:lnSpc>
                      </a:pPr>
                      <a:r>
                        <a:rPr kumimoji="1" lang="ja-JP" altLang="en-US" sz="1050" dirty="0">
                          <a:latin typeface="BIZ UDPゴシック" panose="020B0400000000000000" pitchFamily="50" charset="-128"/>
                          <a:ea typeface="BIZ UDPゴシック" panose="020B0400000000000000" pitchFamily="50" charset="-128"/>
                        </a:rPr>
                        <a:t>化学工業、ゴム製品製造業</a:t>
                      </a:r>
                    </a:p>
                  </a:txBody>
                  <a:tcPr marL="36000" marR="36000" marT="36000" marB="36000" anchor="ctr"/>
                </a:tc>
                <a:tc>
                  <a:txBody>
                    <a:bodyPr/>
                    <a:lstStyle/>
                    <a:p>
                      <a:pPr algn="ctr">
                        <a:lnSpc>
                          <a:spcPts val="1100"/>
                        </a:lnSpc>
                      </a:pPr>
                      <a:r>
                        <a:rPr kumimoji="1" lang="ja-JP" altLang="en-US" sz="1050" u="none" dirty="0">
                          <a:latin typeface="BIZ UDPゴシック" panose="020B0400000000000000" pitchFamily="50" charset="-128"/>
                          <a:ea typeface="BIZ UDPゴシック" panose="020B0400000000000000" pitchFamily="50" charset="-128"/>
                        </a:rPr>
                        <a:t>各種製品製造施設、貯蔵施設</a:t>
                      </a:r>
                    </a:p>
                  </a:txBody>
                  <a:tcPr marL="36000" marR="36000" marT="36000" marB="36000" anchor="ctr"/>
                </a:tc>
                <a:extLst>
                  <a:ext uri="{0D108BD9-81ED-4DB2-BD59-A6C34878D82A}">
                    <a16:rowId xmlns:a16="http://schemas.microsoft.com/office/drawing/2014/main" val="2858525855"/>
                  </a:ext>
                </a:extLst>
              </a:tr>
              <a:tr h="473921">
                <a:tc>
                  <a:txBody>
                    <a:bodyPr/>
                    <a:lstStyle/>
                    <a:p>
                      <a:pPr algn="ctr" fontAlgn="ctr">
                        <a:lnSpc>
                          <a:spcPts val="1100"/>
                        </a:lnSpc>
                      </a:pPr>
                      <a:r>
                        <a:rPr lang="ja-JP" altLang="en-US" sz="1050" u="none" strike="noStrike" dirty="0">
                          <a:effectLst/>
                          <a:latin typeface="BIZ UDPゴシック" panose="020B0400000000000000" pitchFamily="50" charset="-128"/>
                          <a:ea typeface="BIZ UDPゴシック" panose="020B0400000000000000" pitchFamily="50" charset="-128"/>
                        </a:rPr>
                        <a:t>アセトアルデヒド</a:t>
                      </a:r>
                      <a:endParaRPr lang="ja-JP" altLang="en-US" sz="10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36000" marR="36000" marT="36000" marB="36000" anchor="ctr"/>
                </a:tc>
                <a:tc>
                  <a:txBody>
                    <a:bodyPr/>
                    <a:lstStyle/>
                    <a:p>
                      <a:pPr marL="0" marR="0" lvl="0" indent="0" algn="l" defTabSz="457200" rtl="0" eaLnBrk="1" fontAlgn="auto" latinLnBrk="0" hangingPunct="1">
                        <a:lnSpc>
                          <a:spcPts val="1100"/>
                        </a:lnSpc>
                        <a:spcBef>
                          <a:spcPts val="0"/>
                        </a:spcBef>
                        <a:spcAft>
                          <a:spcPts val="0"/>
                        </a:spcAft>
                        <a:buClrTx/>
                        <a:buSzTx/>
                        <a:buFontTx/>
                        <a:buNone/>
                        <a:tabLst/>
                        <a:defRPr/>
                      </a:pPr>
                      <a:r>
                        <a:rPr lang="ja-JP" altLang="en-US" sz="1050" b="0" i="0" u="none" strike="noStrike" dirty="0">
                          <a:solidFill>
                            <a:srgbClr val="000000"/>
                          </a:solidFill>
                          <a:effectLst/>
                          <a:latin typeface="BIZ UDPゴシック" panose="020B0400000000000000" pitchFamily="50" charset="-128"/>
                          <a:ea typeface="BIZ UDPゴシック" panose="020B0400000000000000" pitchFamily="50" charset="-128"/>
                        </a:rPr>
                        <a:t>・塗料、印刷インキなどの溶剤に使われる酢酸エチルの原料酢酸、過酢酸、無水酢酸などをつくる原料。防腐剤や防かび剤、写真現像用の薬品。</a:t>
                      </a:r>
                      <a:br>
                        <a:rPr lang="ja-JP" altLang="en-US" sz="1050" b="0" i="0" u="none" strike="noStrike" dirty="0">
                          <a:solidFill>
                            <a:srgbClr val="000000"/>
                          </a:solidFill>
                          <a:effectLst/>
                          <a:latin typeface="BIZ UDPゴシック" panose="020B0400000000000000" pitchFamily="50" charset="-128"/>
                          <a:ea typeface="BIZ UDPゴシック" panose="020B0400000000000000" pitchFamily="50" charset="-128"/>
                        </a:rPr>
                      </a:br>
                      <a:r>
                        <a:rPr lang="ja-JP" altLang="en-US" sz="1050" b="0" i="0" u="none" strike="noStrike" dirty="0">
                          <a:solidFill>
                            <a:srgbClr val="000000"/>
                          </a:solidFill>
                          <a:effectLst/>
                          <a:latin typeface="BIZ UDPゴシック" panose="020B0400000000000000" pitchFamily="50" charset="-128"/>
                          <a:ea typeface="BIZ UDPゴシック" panose="020B0400000000000000" pitchFamily="50" charset="-128"/>
                        </a:rPr>
                        <a:t>・合板の接着剤などに、ホルムアルデヒドの代替品として使用。</a:t>
                      </a:r>
                    </a:p>
                  </a:txBody>
                  <a:tcPr marL="36000" marR="36000" marT="36000" marB="36000" anchor="ctr"/>
                </a:tc>
                <a:tc>
                  <a:txBody>
                    <a:bodyPr/>
                    <a:lstStyle/>
                    <a:p>
                      <a:pPr marL="0" marR="0" lvl="0" indent="0" algn="ctr" defTabSz="457200" rtl="0" eaLnBrk="1" fontAlgn="auto" latinLnBrk="0" hangingPunct="1">
                        <a:lnSpc>
                          <a:spcPts val="1100"/>
                        </a:lnSpc>
                        <a:spcBef>
                          <a:spcPts val="0"/>
                        </a:spcBef>
                        <a:spcAft>
                          <a:spcPts val="0"/>
                        </a:spcAft>
                        <a:buClrTx/>
                        <a:buSzTx/>
                        <a:buFontTx/>
                        <a:buNone/>
                        <a:tabLst/>
                        <a:defRPr/>
                      </a:pPr>
                      <a:r>
                        <a:rPr lang="en-US" altLang="ja-JP" sz="1050" b="0" i="0" u="none" strike="noStrike" dirty="0">
                          <a:solidFill>
                            <a:srgbClr val="000000"/>
                          </a:solidFill>
                          <a:effectLst/>
                          <a:latin typeface="BIZ UDPゴシック" panose="020B0400000000000000" pitchFamily="50" charset="-128"/>
                          <a:ea typeface="BIZ UDPゴシック" panose="020B0400000000000000" pitchFamily="50" charset="-128"/>
                        </a:rPr>
                        <a:t>191</a:t>
                      </a:r>
                      <a:endParaRPr lang="ja-JP" altLang="en-US" sz="10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36000" marR="36000" marT="36000" marB="36000" anchor="ctr"/>
                </a:tc>
                <a:tc>
                  <a:txBody>
                    <a:bodyPr/>
                    <a:lstStyle/>
                    <a:p>
                      <a:pPr algn="ctr">
                        <a:lnSpc>
                          <a:spcPts val="1100"/>
                        </a:lnSpc>
                      </a:pPr>
                      <a:r>
                        <a:rPr kumimoji="1" lang="ja-JP" altLang="en-US" sz="1050" dirty="0">
                          <a:latin typeface="BIZ UDPゴシック" panose="020B0400000000000000" pitchFamily="50" charset="-128"/>
                          <a:ea typeface="BIZ UDPゴシック" panose="020B0400000000000000" pitchFamily="50" charset="-128"/>
                        </a:rPr>
                        <a:t>化学工業、木材・木製品製造業</a:t>
                      </a:r>
                    </a:p>
                  </a:txBody>
                  <a:tcPr marL="36000" marR="36000" marT="36000" marB="36000" anchor="ctr"/>
                </a:tc>
                <a:tc>
                  <a:txBody>
                    <a:bodyPr/>
                    <a:lstStyle/>
                    <a:p>
                      <a:pPr marL="0" marR="0" lvl="0" indent="0" algn="ctr" defTabSz="457200" rtl="0" eaLnBrk="1" fontAlgn="auto" latinLnBrk="0" hangingPunct="1">
                        <a:lnSpc>
                          <a:spcPts val="1100"/>
                        </a:lnSpc>
                        <a:spcBef>
                          <a:spcPts val="0"/>
                        </a:spcBef>
                        <a:spcAft>
                          <a:spcPts val="0"/>
                        </a:spcAft>
                        <a:buClrTx/>
                        <a:buSzTx/>
                        <a:buFontTx/>
                        <a:buNone/>
                        <a:tabLst/>
                        <a:defRPr/>
                      </a:pPr>
                      <a:r>
                        <a:rPr kumimoji="1" lang="ja-JP" altLang="en-US" sz="1050" u="none" dirty="0">
                          <a:latin typeface="BIZ UDPゴシック" panose="020B0400000000000000" pitchFamily="50" charset="-128"/>
                          <a:ea typeface="BIZ UDPゴシック" panose="020B0400000000000000" pitchFamily="50" charset="-128"/>
                        </a:rPr>
                        <a:t>各種製品製造施設、乾燥施設、貯蔵施設</a:t>
                      </a:r>
                    </a:p>
                  </a:txBody>
                  <a:tcPr marL="36000" marR="36000" marT="36000" marB="36000" anchor="ctr"/>
                </a:tc>
                <a:extLst>
                  <a:ext uri="{0D108BD9-81ED-4DB2-BD59-A6C34878D82A}">
                    <a16:rowId xmlns:a16="http://schemas.microsoft.com/office/drawing/2014/main" val="3962869266"/>
                  </a:ext>
                </a:extLst>
              </a:tr>
              <a:tr h="748450">
                <a:tc>
                  <a:txBody>
                    <a:bodyPr/>
                    <a:lstStyle/>
                    <a:p>
                      <a:pPr algn="ctr" fontAlgn="ctr">
                        <a:lnSpc>
                          <a:spcPts val="1100"/>
                        </a:lnSpc>
                      </a:pPr>
                      <a:r>
                        <a:rPr lang="ja-JP" altLang="en-US" sz="1050" u="none" strike="noStrike" dirty="0">
                          <a:effectLst/>
                          <a:latin typeface="BIZ UDPゴシック" panose="020B0400000000000000" pitchFamily="50" charset="-128"/>
                          <a:ea typeface="BIZ UDPゴシック" panose="020B0400000000000000" pitchFamily="50" charset="-128"/>
                        </a:rPr>
                        <a:t>トルエン</a:t>
                      </a:r>
                      <a:endParaRPr lang="ja-JP" altLang="en-US" sz="10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36000" marR="36000" marT="36000" marB="36000" anchor="ctr"/>
                </a:tc>
                <a:tc>
                  <a:txBody>
                    <a:bodyPr/>
                    <a:lstStyle/>
                    <a:p>
                      <a:pPr marL="0" marR="0" lvl="0" indent="0" algn="l" defTabSz="457200" rtl="0" eaLnBrk="1" fontAlgn="auto" latinLnBrk="0" hangingPunct="1">
                        <a:lnSpc>
                          <a:spcPts val="1100"/>
                        </a:lnSpc>
                        <a:spcBef>
                          <a:spcPts val="0"/>
                        </a:spcBef>
                        <a:spcAft>
                          <a:spcPts val="0"/>
                        </a:spcAft>
                        <a:buClrTx/>
                        <a:buSzTx/>
                        <a:buFontTx/>
                        <a:buNone/>
                        <a:tabLst/>
                        <a:defRPr/>
                      </a:pPr>
                      <a:r>
                        <a:rPr lang="ja-JP" altLang="en-US" sz="1050" b="0" i="0" u="none" strike="noStrike" dirty="0">
                          <a:solidFill>
                            <a:srgbClr val="000000"/>
                          </a:solidFill>
                          <a:effectLst/>
                          <a:latin typeface="BIZ UDPゴシック" panose="020B0400000000000000" pitchFamily="50" charset="-128"/>
                          <a:ea typeface="BIZ UDPゴシック" panose="020B0400000000000000" pitchFamily="50" charset="-128"/>
                        </a:rPr>
                        <a:t>・トリレンジイソシアネート（ポリウレタンの原料）、フェノール（染料や農薬などの原料）、クレゾールなどの多種多様な化学物質を合成する原料。</a:t>
                      </a:r>
                      <a:br>
                        <a:rPr lang="ja-JP" altLang="en-US" sz="1050" b="0" i="0" u="none" strike="noStrike" dirty="0">
                          <a:solidFill>
                            <a:srgbClr val="000000"/>
                          </a:solidFill>
                          <a:effectLst/>
                          <a:latin typeface="BIZ UDPゴシック" panose="020B0400000000000000" pitchFamily="50" charset="-128"/>
                          <a:ea typeface="BIZ UDPゴシック" panose="020B0400000000000000" pitchFamily="50" charset="-128"/>
                        </a:rPr>
                      </a:br>
                      <a:r>
                        <a:rPr lang="ja-JP" altLang="en-US" sz="1050" b="0" i="0" u="none" strike="noStrike" dirty="0">
                          <a:solidFill>
                            <a:srgbClr val="000000"/>
                          </a:solidFill>
                          <a:effectLst/>
                          <a:latin typeface="BIZ UDPゴシック" panose="020B0400000000000000" pitchFamily="50" charset="-128"/>
                          <a:ea typeface="BIZ UDPゴシック" panose="020B0400000000000000" pitchFamily="50" charset="-128"/>
                        </a:rPr>
                        <a:t>・油性塗料や印刷インキ、油性接着剤などの溶剤。接着剤や塗料のうすめ液などに使用されるシンナーはトルエンを主成分としているほか、油性のペンキ、ニス・ラッカー、マニキュアなどに使用。</a:t>
                      </a:r>
                    </a:p>
                  </a:txBody>
                  <a:tcPr marL="36000" marR="36000" marT="36000" marB="36000" anchor="ctr"/>
                </a:tc>
                <a:tc>
                  <a:txBody>
                    <a:bodyPr/>
                    <a:lstStyle/>
                    <a:p>
                      <a:pPr marL="0" marR="0" lvl="0" indent="0" algn="ctr" defTabSz="457200" rtl="0" eaLnBrk="1" fontAlgn="auto" latinLnBrk="0" hangingPunct="1">
                        <a:lnSpc>
                          <a:spcPts val="1100"/>
                        </a:lnSpc>
                        <a:spcBef>
                          <a:spcPts val="0"/>
                        </a:spcBef>
                        <a:spcAft>
                          <a:spcPts val="0"/>
                        </a:spcAft>
                        <a:buClrTx/>
                        <a:buSzTx/>
                        <a:buFontTx/>
                        <a:buNone/>
                        <a:tabLst/>
                        <a:defRPr/>
                      </a:pPr>
                      <a:r>
                        <a:rPr lang="en-US" altLang="ja-JP" sz="1050" b="0" i="0" u="none" strike="noStrike" dirty="0">
                          <a:solidFill>
                            <a:srgbClr val="000000"/>
                          </a:solidFill>
                          <a:effectLst/>
                          <a:latin typeface="BIZ UDPゴシック" panose="020B0400000000000000" pitchFamily="50" charset="-128"/>
                          <a:ea typeface="BIZ UDPゴシック" panose="020B0400000000000000" pitchFamily="50" charset="-128"/>
                        </a:rPr>
                        <a:t>1,175,674</a:t>
                      </a:r>
                      <a:endParaRPr lang="ja-JP" altLang="en-US" sz="10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36000" marR="36000" marT="36000" marB="36000" anchor="ctr"/>
                </a:tc>
                <a:tc>
                  <a:txBody>
                    <a:bodyPr/>
                    <a:lstStyle/>
                    <a:p>
                      <a:pPr algn="l" rtl="0" fontAlgn="ctr">
                        <a:lnSpc>
                          <a:spcPts val="1100"/>
                        </a:lnSpc>
                      </a:pPr>
                      <a:r>
                        <a:rPr lang="ja-JP" altLang="en-US" sz="1050" b="0" i="0" u="none" strike="noStrike" dirty="0">
                          <a:solidFill>
                            <a:srgbClr val="000000"/>
                          </a:solidFill>
                          <a:effectLst/>
                          <a:latin typeface="BIZ UDPゴシック" panose="020B0400000000000000" pitchFamily="50" charset="-128"/>
                          <a:ea typeface="BIZ UDPゴシック" panose="020B0400000000000000" pitchFamily="50" charset="-128"/>
                        </a:rPr>
                        <a:t>出版・印刷・同関連産業、金属製品製造業、プラスチック製品製造業、化学工業</a:t>
                      </a:r>
                    </a:p>
                  </a:txBody>
                  <a:tcPr marL="36000" marR="36000" marT="36000" marB="36000" anchor="ctr"/>
                </a:tc>
                <a:tc>
                  <a:txBody>
                    <a:bodyPr/>
                    <a:lstStyle/>
                    <a:p>
                      <a:pPr marL="0" marR="0" lvl="0" indent="0" algn="ctr" defTabSz="457200" rtl="0" eaLnBrk="1" fontAlgn="auto" latinLnBrk="0" hangingPunct="1">
                        <a:lnSpc>
                          <a:spcPts val="1100"/>
                        </a:lnSpc>
                        <a:spcBef>
                          <a:spcPts val="0"/>
                        </a:spcBef>
                        <a:spcAft>
                          <a:spcPts val="0"/>
                        </a:spcAft>
                        <a:buClrTx/>
                        <a:buSzTx/>
                        <a:buFontTx/>
                        <a:buNone/>
                        <a:tabLst/>
                        <a:defRPr/>
                      </a:pPr>
                      <a:r>
                        <a:rPr kumimoji="1" lang="ja-JP" altLang="en-US" sz="1050" u="none" dirty="0">
                          <a:latin typeface="BIZ UDPゴシック" panose="020B0400000000000000" pitchFamily="50" charset="-128"/>
                          <a:ea typeface="BIZ UDPゴシック" panose="020B0400000000000000" pitchFamily="50" charset="-128"/>
                        </a:rPr>
                        <a:t>各種製品製造施設、塗装施設、乾燥施設、印刷施設、貯蔵施設</a:t>
                      </a:r>
                    </a:p>
                  </a:txBody>
                  <a:tcPr marL="36000" marR="36000" marT="36000" marB="36000" anchor="ctr"/>
                </a:tc>
                <a:extLst>
                  <a:ext uri="{0D108BD9-81ED-4DB2-BD59-A6C34878D82A}">
                    <a16:rowId xmlns:a16="http://schemas.microsoft.com/office/drawing/2014/main" val="3771408079"/>
                  </a:ext>
                </a:extLst>
              </a:tr>
              <a:tr h="478824">
                <a:tc>
                  <a:txBody>
                    <a:bodyPr/>
                    <a:lstStyle/>
                    <a:p>
                      <a:pPr algn="ctr" fontAlgn="ctr">
                        <a:lnSpc>
                          <a:spcPts val="1100"/>
                        </a:lnSpc>
                      </a:pPr>
                      <a:r>
                        <a:rPr lang="ja-JP" altLang="en-US" sz="1050" u="none" strike="noStrike" dirty="0">
                          <a:effectLst/>
                          <a:latin typeface="BIZ UDPゴシック" panose="020B0400000000000000" pitchFamily="50" charset="-128"/>
                          <a:ea typeface="BIZ UDPゴシック" panose="020B0400000000000000" pitchFamily="50" charset="-128"/>
                        </a:rPr>
                        <a:t>クロム及び三価クロム化合物</a:t>
                      </a:r>
                      <a:endParaRPr lang="ja-JP" altLang="en-US" sz="10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36000" marR="36000" marT="36000" marB="36000" anchor="ctr"/>
                </a:tc>
                <a:tc>
                  <a:txBody>
                    <a:bodyPr/>
                    <a:lstStyle/>
                    <a:p>
                      <a:pPr marL="0" marR="0" lvl="0" indent="0" algn="l" defTabSz="457200" rtl="0" eaLnBrk="1" fontAlgn="auto" latinLnBrk="0" hangingPunct="1">
                        <a:lnSpc>
                          <a:spcPts val="1100"/>
                        </a:lnSpc>
                        <a:spcBef>
                          <a:spcPts val="0"/>
                        </a:spcBef>
                        <a:spcAft>
                          <a:spcPts val="0"/>
                        </a:spcAft>
                        <a:buClrTx/>
                        <a:buSzTx/>
                        <a:buFontTx/>
                        <a:buNone/>
                        <a:tabLst/>
                        <a:defRPr/>
                      </a:pPr>
                      <a:r>
                        <a:rPr lang="ja-JP" altLang="en-US" sz="1050" b="0" i="0" u="none" strike="noStrike" dirty="0">
                          <a:solidFill>
                            <a:srgbClr val="000000"/>
                          </a:solidFill>
                          <a:effectLst/>
                          <a:latin typeface="BIZ UDPゴシック" panose="020B0400000000000000" pitchFamily="50" charset="-128"/>
                          <a:ea typeface="BIZ UDPゴシック" panose="020B0400000000000000" pitchFamily="50" charset="-128"/>
                        </a:rPr>
                        <a:t>・特殊鋼（耐熱性やさびにくさなどの特性を加えた鋼</a:t>
                      </a:r>
                      <a:r>
                        <a:rPr lang="en-US" altLang="ja-JP" sz="1050" b="0" i="0" u="none" strike="noStrike" dirty="0">
                          <a:solidFill>
                            <a:srgbClr val="000000"/>
                          </a:solidFill>
                          <a:effectLst/>
                          <a:latin typeface="BIZ UDPゴシック" panose="020B0400000000000000" pitchFamily="50" charset="-128"/>
                          <a:ea typeface="BIZ UDPゴシック" panose="020B0400000000000000" pitchFamily="50" charset="-128"/>
                        </a:rPr>
                        <a:t>※</a:t>
                      </a:r>
                      <a:r>
                        <a:rPr lang="ja-JP" altLang="en-US" sz="1050" b="0" i="0" u="none" strike="noStrike" dirty="0">
                          <a:solidFill>
                            <a:srgbClr val="000000"/>
                          </a:solidFill>
                          <a:effectLst/>
                          <a:latin typeface="BIZ UDPゴシック" panose="020B0400000000000000" pitchFamily="50" charset="-128"/>
                          <a:ea typeface="BIZ UDPゴシック" panose="020B0400000000000000" pitchFamily="50" charset="-128"/>
                        </a:rPr>
                        <a:t>）、メッキ、ねじなどのクロメート（亜鉛メッキなどの後処理として耐食性を与えるためにクロム酸塩の被膜をつけること）。　</a:t>
                      </a:r>
                      <a:endParaRPr lang="en-US" altLang="ja-JP" sz="1050" b="0" i="0" u="none" strike="noStrike" dirty="0">
                        <a:solidFill>
                          <a:srgbClr val="000000"/>
                        </a:solidFill>
                        <a:effectLst/>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ts val="1100"/>
                        </a:lnSpc>
                        <a:spcBef>
                          <a:spcPts val="0"/>
                        </a:spcBef>
                        <a:spcAft>
                          <a:spcPts val="0"/>
                        </a:spcAft>
                        <a:buClrTx/>
                        <a:buSzTx/>
                        <a:buFontTx/>
                        <a:buNone/>
                        <a:tabLst/>
                        <a:defRPr/>
                      </a:pPr>
                      <a:r>
                        <a:rPr lang="ja-JP" altLang="en-US" sz="1050" b="0" i="0" u="none" strike="noStrike" dirty="0">
                          <a:solidFill>
                            <a:srgbClr val="000000"/>
                          </a:solidFill>
                          <a:effectLst/>
                          <a:latin typeface="BIZ UDPゴシック" panose="020B0400000000000000" pitchFamily="50" charset="-128"/>
                          <a:ea typeface="BIZ UDPゴシック" panose="020B0400000000000000" pitchFamily="50" charset="-128"/>
                        </a:rPr>
                        <a:t>　</a:t>
                      </a:r>
                      <a:r>
                        <a:rPr lang="en-US" altLang="ja-JP" sz="1050" b="0" i="0" u="none" strike="noStrike" dirty="0">
                          <a:solidFill>
                            <a:srgbClr val="000000"/>
                          </a:solidFill>
                          <a:effectLst/>
                          <a:latin typeface="BIZ UDPゴシック" panose="020B0400000000000000" pitchFamily="50" charset="-128"/>
                          <a:ea typeface="BIZ UDPゴシック" panose="020B0400000000000000" pitchFamily="50" charset="-128"/>
                        </a:rPr>
                        <a:t>※</a:t>
                      </a:r>
                      <a:r>
                        <a:rPr lang="ja-JP" altLang="en-US" sz="1050" b="0" i="0" u="none" strike="noStrike" dirty="0">
                          <a:solidFill>
                            <a:srgbClr val="000000"/>
                          </a:solidFill>
                          <a:effectLst/>
                          <a:latin typeface="BIZ UDPゴシック" panose="020B0400000000000000" pitchFamily="50" charset="-128"/>
                          <a:ea typeface="BIZ UDPゴシック" panose="020B0400000000000000" pitchFamily="50" charset="-128"/>
                        </a:rPr>
                        <a:t>鉄に</a:t>
                      </a:r>
                      <a:r>
                        <a:rPr lang="en-US" altLang="ja-JP" sz="1050" b="0" i="0" u="none" strike="noStrike" dirty="0">
                          <a:solidFill>
                            <a:srgbClr val="000000"/>
                          </a:solidFill>
                          <a:effectLst/>
                          <a:latin typeface="BIZ UDPゴシック" panose="020B0400000000000000" pitchFamily="50" charset="-128"/>
                          <a:ea typeface="BIZ UDPゴシック" panose="020B0400000000000000" pitchFamily="50" charset="-128"/>
                        </a:rPr>
                        <a:t>12</a:t>
                      </a:r>
                      <a:r>
                        <a:rPr lang="ja-JP" altLang="en-US" sz="1050" b="0" i="0" u="none" strike="noStrike" dirty="0">
                          <a:solidFill>
                            <a:srgbClr val="000000"/>
                          </a:solidFill>
                          <a:effectLst/>
                          <a:latin typeface="BIZ UDPゴシック" panose="020B0400000000000000" pitchFamily="50" charset="-128"/>
                          <a:ea typeface="BIZ UDPゴシック" panose="020B0400000000000000" pitchFamily="50" charset="-128"/>
                        </a:rPr>
                        <a:t>％以上のクロムを含む合金をステンレスという。</a:t>
                      </a:r>
                    </a:p>
                  </a:txBody>
                  <a:tcPr marL="36000" marR="36000" marT="36000" marB="36000" anchor="ctr"/>
                </a:tc>
                <a:tc>
                  <a:txBody>
                    <a:bodyPr/>
                    <a:lstStyle/>
                    <a:p>
                      <a:pPr marL="0" marR="0" lvl="0" indent="0" algn="ctr" defTabSz="457200" rtl="0" eaLnBrk="1" fontAlgn="auto" latinLnBrk="0" hangingPunct="1">
                        <a:lnSpc>
                          <a:spcPts val="1100"/>
                        </a:lnSpc>
                        <a:spcBef>
                          <a:spcPts val="0"/>
                        </a:spcBef>
                        <a:spcAft>
                          <a:spcPts val="0"/>
                        </a:spcAft>
                        <a:buClrTx/>
                        <a:buSzTx/>
                        <a:buFontTx/>
                        <a:buNone/>
                        <a:tabLst/>
                        <a:defRPr/>
                      </a:pPr>
                      <a:r>
                        <a:rPr lang="en-US" altLang="ja-JP" sz="1050" b="0" i="0" u="none" strike="noStrike" dirty="0">
                          <a:solidFill>
                            <a:srgbClr val="000000"/>
                          </a:solidFill>
                          <a:effectLst/>
                          <a:latin typeface="BIZ UDPゴシック" panose="020B0400000000000000" pitchFamily="50" charset="-128"/>
                          <a:ea typeface="BIZ UDPゴシック" panose="020B0400000000000000" pitchFamily="50" charset="-128"/>
                        </a:rPr>
                        <a:t>658</a:t>
                      </a:r>
                      <a:endParaRPr lang="ja-JP" altLang="en-US" sz="10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36000" marR="36000" marT="36000" marB="36000" anchor="ctr"/>
                </a:tc>
                <a:tc>
                  <a:txBody>
                    <a:bodyPr/>
                    <a:lstStyle/>
                    <a:p>
                      <a:pPr algn="l" rtl="0" fontAlgn="ctr">
                        <a:lnSpc>
                          <a:spcPts val="1100"/>
                        </a:lnSpc>
                      </a:pPr>
                      <a:r>
                        <a:rPr lang="zh-TW" altLang="en-US" sz="1050" b="0" i="0" u="none" strike="noStrike" dirty="0">
                          <a:solidFill>
                            <a:srgbClr val="000000"/>
                          </a:solidFill>
                          <a:effectLst/>
                          <a:latin typeface="BIZ UDPゴシック" panose="020B0400000000000000" pitchFamily="50" charset="-128"/>
                          <a:ea typeface="BIZ UDPゴシック" panose="020B0400000000000000" pitchFamily="50" charset="-128"/>
                        </a:rPr>
                        <a:t>金属製品製造業、化学工業</a:t>
                      </a:r>
                    </a:p>
                  </a:txBody>
                  <a:tcPr marL="36000" marR="36000" marT="36000" marB="36000" anchor="ctr"/>
                </a:tc>
                <a:tc>
                  <a:txBody>
                    <a:bodyPr/>
                    <a:lstStyle/>
                    <a:p>
                      <a:pPr marL="0" marR="0" lvl="0" indent="0" algn="ctr" defTabSz="457200" rtl="0" eaLnBrk="1" fontAlgn="auto" latinLnBrk="0" hangingPunct="1">
                        <a:lnSpc>
                          <a:spcPts val="1100"/>
                        </a:lnSpc>
                        <a:spcBef>
                          <a:spcPts val="0"/>
                        </a:spcBef>
                        <a:spcAft>
                          <a:spcPts val="0"/>
                        </a:spcAft>
                        <a:buClrTx/>
                        <a:buSzTx/>
                        <a:buFontTx/>
                        <a:buNone/>
                        <a:tabLst/>
                        <a:defRPr/>
                      </a:pPr>
                      <a:r>
                        <a:rPr kumimoji="1" lang="ja-JP" altLang="en-US" sz="1050" dirty="0">
                          <a:latin typeface="BIZ UDPゴシック" panose="020B0400000000000000" pitchFamily="50" charset="-128"/>
                          <a:ea typeface="BIZ UDPゴシック" panose="020B0400000000000000" pitchFamily="50" charset="-128"/>
                        </a:rPr>
                        <a:t>電気炉、めっき施設</a:t>
                      </a:r>
                    </a:p>
                  </a:txBody>
                  <a:tcPr marL="36000" marR="36000" marT="36000" marB="36000" anchor="ctr"/>
                </a:tc>
                <a:extLst>
                  <a:ext uri="{0D108BD9-81ED-4DB2-BD59-A6C34878D82A}">
                    <a16:rowId xmlns:a16="http://schemas.microsoft.com/office/drawing/2014/main" val="3707036088"/>
                  </a:ext>
                </a:extLst>
              </a:tr>
            </a:tbl>
          </a:graphicData>
        </a:graphic>
      </p:graphicFrame>
      <p:sp>
        <p:nvSpPr>
          <p:cNvPr id="14" name="タイトル 1">
            <a:extLst>
              <a:ext uri="{FF2B5EF4-FFF2-40B4-BE49-F238E27FC236}">
                <a16:creationId xmlns:a16="http://schemas.microsoft.com/office/drawing/2014/main" id="{B9242CB9-6AC4-4346-BC65-5CCFA48238C0}"/>
              </a:ext>
            </a:extLst>
          </p:cNvPr>
          <p:cNvSpPr txBox="1">
            <a:spLocks/>
          </p:cNvSpPr>
          <p:nvPr/>
        </p:nvSpPr>
        <p:spPr>
          <a:xfrm>
            <a:off x="1055334" y="175384"/>
            <a:ext cx="8668368" cy="520669"/>
          </a:xfrm>
          <a:prstGeom prst="rect">
            <a:avLst/>
          </a:prstGeom>
        </p:spPr>
        <p:txBody>
          <a:bodyPr vert="horz" lIns="91440" tIns="45720" rIns="91440" bIns="45720" rtlCol="0" anchor="t">
            <a:no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2400" dirty="0">
                <a:latin typeface="BIZ UDPゴシック" panose="020B0400000000000000" pitchFamily="50" charset="-128"/>
                <a:ea typeface="BIZ UDPゴシック" panose="020B0400000000000000" pitchFamily="50" charset="-128"/>
              </a:rPr>
              <a:t>検討事項①　新規追加物質を一定量排出する可能性のある施設</a:t>
            </a:r>
          </a:p>
        </p:txBody>
      </p:sp>
      <p:sp>
        <p:nvSpPr>
          <p:cNvPr id="12" name="スライド番号プレースホルダー 3">
            <a:extLst>
              <a:ext uri="{FF2B5EF4-FFF2-40B4-BE49-F238E27FC236}">
                <a16:creationId xmlns:a16="http://schemas.microsoft.com/office/drawing/2014/main" id="{807F8B38-5574-49E9-9523-B05647AB23E3}"/>
              </a:ext>
            </a:extLst>
          </p:cNvPr>
          <p:cNvSpPr txBox="1">
            <a:spLocks/>
          </p:cNvSpPr>
          <p:nvPr/>
        </p:nvSpPr>
        <p:spPr>
          <a:xfrm>
            <a:off x="9350787" y="6477299"/>
            <a:ext cx="555213" cy="365125"/>
          </a:xfrm>
          <a:prstGeom prst="rect">
            <a:avLst/>
          </a:prstGeom>
        </p:spPr>
        <p:txBody>
          <a:bodyPr vert="horz" lIns="91440" tIns="45720" rIns="91440" bIns="45720" rtlCol="0" anchor="ctr">
            <a:normAutofit/>
          </a:bodyP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fld id="{519954A3-9DFD-4C44-94BA-B95130A3BA1C}" type="slidenum">
              <a:rPr lang="en-US" smtClean="0">
                <a:solidFill>
                  <a:srgbClr val="000000"/>
                </a:solidFill>
                <a:latin typeface="BIZ UDPゴシック" panose="020B0400000000000000" pitchFamily="50" charset="-128"/>
                <a:ea typeface="BIZ UDPゴシック" panose="020B0400000000000000" pitchFamily="50" charset="-128"/>
              </a:rPr>
              <a:pPr>
                <a:spcAft>
                  <a:spcPts val="600"/>
                </a:spcAft>
              </a:pPr>
              <a:t>14</a:t>
            </a:fld>
            <a:endParaRPr lang="en-US" dirty="0">
              <a:solidFill>
                <a:srgbClr val="000000"/>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9220266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80B86A7-A1EC-475B-9166-88902B033A3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90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C2C29CB1-9F74-4879-A6AF-AEA67B6F1F4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84609"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7E2C7115-5336-410C-AD71-0F0952A2E5A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541404" y="4013200"/>
            <a:ext cx="364596"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タイトル 1">
            <a:extLst>
              <a:ext uri="{FF2B5EF4-FFF2-40B4-BE49-F238E27FC236}">
                <a16:creationId xmlns:a16="http://schemas.microsoft.com/office/drawing/2014/main" id="{8AC7146C-E46D-4BB8-B21E-F712D9D25FEE}"/>
              </a:ext>
            </a:extLst>
          </p:cNvPr>
          <p:cNvSpPr txBox="1">
            <a:spLocks/>
          </p:cNvSpPr>
          <p:nvPr/>
        </p:nvSpPr>
        <p:spPr>
          <a:xfrm>
            <a:off x="1083470" y="609600"/>
            <a:ext cx="6984793" cy="814466"/>
          </a:xfrm>
          <a:prstGeom prst="rect">
            <a:avLst/>
          </a:prstGeom>
        </p:spPr>
        <p:txBody>
          <a:bodyPr vert="horz" lIns="91440" tIns="45720" rIns="91440" bIns="45720" rtlCol="0" anchor="t">
            <a:norm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2800" dirty="0">
                <a:latin typeface="BIZ UDPゴシック" panose="020B0400000000000000" pitchFamily="50" charset="-128"/>
                <a:ea typeface="BIZ UDPゴシック" panose="020B0400000000000000" pitchFamily="50" charset="-128"/>
              </a:rPr>
              <a:t>検討事項②　追加すべき施設について</a:t>
            </a:r>
          </a:p>
          <a:p>
            <a:endParaRPr lang="ja-JP" altLang="en-US" sz="2800" dirty="0">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91465461-BF8C-47D9-A720-69A29D0B6005}"/>
              </a:ext>
            </a:extLst>
          </p:cNvPr>
          <p:cNvSpPr txBox="1"/>
          <p:nvPr/>
        </p:nvSpPr>
        <p:spPr>
          <a:xfrm>
            <a:off x="844487" y="1239400"/>
            <a:ext cx="8909113" cy="646331"/>
          </a:xfrm>
          <a:prstGeom prst="rect">
            <a:avLst/>
          </a:prstGeom>
          <a:noFill/>
        </p:spPr>
        <p:txBody>
          <a:bodyPr wrap="square" rtlCol="0">
            <a:spAutoFit/>
          </a:bodyPr>
          <a:lstStyle/>
          <a:p>
            <a:r>
              <a:rPr lang="ja-JP" altLang="en-US" dirty="0">
                <a:latin typeface="BIZ UDPゴシック" panose="020B0400000000000000" pitchFamily="50" charset="-128"/>
                <a:ea typeface="BIZ UDPゴシック" panose="020B0400000000000000" pitchFamily="50" charset="-128"/>
              </a:rPr>
              <a:t>〇検討事項①の結果を踏まえ、現行条例対象外である以下の３つの施設を新たに規制対象施設に追加する。</a:t>
            </a:r>
            <a:endParaRPr lang="en-US" altLang="ja-JP" dirty="0">
              <a:latin typeface="BIZ UDPゴシック" panose="020B0400000000000000" pitchFamily="50" charset="-128"/>
              <a:ea typeface="BIZ UDPゴシック" panose="020B0400000000000000" pitchFamily="50" charset="-128"/>
            </a:endParaRPr>
          </a:p>
        </p:txBody>
      </p:sp>
      <p:graphicFrame>
        <p:nvGraphicFramePr>
          <p:cNvPr id="12" name="表 3">
            <a:extLst>
              <a:ext uri="{FF2B5EF4-FFF2-40B4-BE49-F238E27FC236}">
                <a16:creationId xmlns:a16="http://schemas.microsoft.com/office/drawing/2014/main" id="{E082F845-5CC9-4FA2-8224-62606679E3CC}"/>
              </a:ext>
            </a:extLst>
          </p:cNvPr>
          <p:cNvGraphicFramePr>
            <a:graphicFrameLocks noGrp="1"/>
          </p:cNvGraphicFramePr>
          <p:nvPr>
            <p:extLst>
              <p:ext uri="{D42A27DB-BD31-4B8C-83A1-F6EECF244321}">
                <p14:modId xmlns:p14="http://schemas.microsoft.com/office/powerpoint/2010/main" val="473490515"/>
              </p:ext>
            </p:extLst>
          </p:nvPr>
        </p:nvGraphicFramePr>
        <p:xfrm>
          <a:off x="929251" y="2305396"/>
          <a:ext cx="8367512" cy="4142682"/>
        </p:xfrm>
        <a:graphic>
          <a:graphicData uri="http://schemas.openxmlformats.org/drawingml/2006/table">
            <a:tbl>
              <a:tblPr firstRow="1" bandRow="1">
                <a:tableStyleId>{5C22544A-7EE6-4342-B048-85BDC9FD1C3A}</a:tableStyleId>
              </a:tblPr>
              <a:tblGrid>
                <a:gridCol w="1599512">
                  <a:extLst>
                    <a:ext uri="{9D8B030D-6E8A-4147-A177-3AD203B41FA5}">
                      <a16:colId xmlns:a16="http://schemas.microsoft.com/office/drawing/2014/main" val="3937452751"/>
                    </a:ext>
                  </a:extLst>
                </a:gridCol>
                <a:gridCol w="3924000">
                  <a:extLst>
                    <a:ext uri="{9D8B030D-6E8A-4147-A177-3AD203B41FA5}">
                      <a16:colId xmlns:a16="http://schemas.microsoft.com/office/drawing/2014/main" val="2191066067"/>
                    </a:ext>
                  </a:extLst>
                </a:gridCol>
                <a:gridCol w="2844000">
                  <a:extLst>
                    <a:ext uri="{9D8B030D-6E8A-4147-A177-3AD203B41FA5}">
                      <a16:colId xmlns:a16="http://schemas.microsoft.com/office/drawing/2014/main" val="1461587012"/>
                    </a:ext>
                  </a:extLst>
                </a:gridCol>
              </a:tblGrid>
              <a:tr h="401737">
                <a:tc>
                  <a:txBody>
                    <a:bodyPr/>
                    <a:lstStyle/>
                    <a:p>
                      <a:pPr algn="ctr">
                        <a:lnSpc>
                          <a:spcPct val="150000"/>
                        </a:lnSpc>
                      </a:pPr>
                      <a:r>
                        <a:rPr kumimoji="1" lang="ja-JP" altLang="en-US" sz="1400" b="0" dirty="0">
                          <a:latin typeface="BIZ UDPゴシック" panose="020B0400000000000000" pitchFamily="50" charset="-128"/>
                          <a:ea typeface="BIZ UDPゴシック" panose="020B0400000000000000" pitchFamily="50" charset="-128"/>
                        </a:rPr>
                        <a:t>施設名</a:t>
                      </a:r>
                    </a:p>
                  </a:txBody>
                  <a:tcPr anchor="ctr"/>
                </a:tc>
                <a:tc>
                  <a:txBody>
                    <a:bodyPr/>
                    <a:lstStyle/>
                    <a:p>
                      <a:pPr algn="ctr">
                        <a:lnSpc>
                          <a:spcPct val="150000"/>
                        </a:lnSpc>
                      </a:pPr>
                      <a:r>
                        <a:rPr kumimoji="1" lang="ja-JP" altLang="en-US" sz="1400" b="0" dirty="0">
                          <a:latin typeface="BIZ UDPゴシック" panose="020B0400000000000000" pitchFamily="50" charset="-128"/>
                          <a:ea typeface="BIZ UDPゴシック" panose="020B0400000000000000" pitchFamily="50" charset="-128"/>
                        </a:rPr>
                        <a:t>用途</a:t>
                      </a:r>
                    </a:p>
                  </a:txBody>
                  <a:tcPr anchor="ctr"/>
                </a:tc>
                <a:tc>
                  <a:txBody>
                    <a:bodyPr/>
                    <a:lstStyle/>
                    <a:p>
                      <a:pPr algn="ctr">
                        <a:lnSpc>
                          <a:spcPct val="150000"/>
                        </a:lnSpc>
                      </a:pPr>
                      <a:r>
                        <a:rPr kumimoji="1" lang="ja-JP" altLang="en-US" sz="1400" b="0" dirty="0">
                          <a:latin typeface="BIZ UDPゴシック" panose="020B0400000000000000" pitchFamily="50" charset="-128"/>
                          <a:ea typeface="BIZ UDPゴシック" panose="020B0400000000000000" pitchFamily="50" charset="-128"/>
                        </a:rPr>
                        <a:t>規模要件</a:t>
                      </a:r>
                    </a:p>
                  </a:txBody>
                  <a:tcPr anchor="ctr"/>
                </a:tc>
                <a:extLst>
                  <a:ext uri="{0D108BD9-81ED-4DB2-BD59-A6C34878D82A}">
                    <a16:rowId xmlns:a16="http://schemas.microsoft.com/office/drawing/2014/main" val="2100570595"/>
                  </a:ext>
                </a:extLst>
              </a:tr>
              <a:tr h="1419838">
                <a:tc>
                  <a:txBody>
                    <a:bodyPr/>
                    <a:lstStyle/>
                    <a:p>
                      <a:pPr>
                        <a:lnSpc>
                          <a:spcPct val="150000"/>
                        </a:lnSpc>
                      </a:pPr>
                      <a:r>
                        <a:rPr kumimoji="1" lang="ja-JP" altLang="en-US" sz="1400" b="0" dirty="0">
                          <a:latin typeface="BIZ UDPゴシック" panose="020B0400000000000000" pitchFamily="50" charset="-128"/>
                          <a:ea typeface="BIZ UDPゴシック" panose="020B0400000000000000" pitchFamily="50" charset="-128"/>
                        </a:rPr>
                        <a:t>①洗浄施設</a:t>
                      </a:r>
                    </a:p>
                  </a:txBody>
                  <a:tcPr anchor="ctr"/>
                </a:tc>
                <a:tc>
                  <a:txBody>
                    <a:bodyPr/>
                    <a:lstStyle/>
                    <a:p>
                      <a:pPr>
                        <a:lnSpc>
                          <a:spcPct val="150000"/>
                        </a:lnSpc>
                      </a:pPr>
                      <a:r>
                        <a:rPr kumimoji="1" lang="ja-JP" altLang="en-US" sz="1400" b="0" dirty="0">
                          <a:latin typeface="BIZ UDPゴシック" panose="020B0400000000000000" pitchFamily="50" charset="-128"/>
                          <a:ea typeface="BIZ UDPゴシック" panose="020B0400000000000000" pitchFamily="50" charset="-128"/>
                        </a:rPr>
                        <a:t>・化学工業品・石油製品又は石炭製品の製造の用</a:t>
                      </a:r>
                      <a:endParaRPr kumimoji="1" lang="en-US" altLang="ja-JP" sz="1400" b="0" dirty="0">
                        <a:latin typeface="BIZ UDPゴシック" panose="020B0400000000000000" pitchFamily="50" charset="-128"/>
                        <a:ea typeface="BIZ UDPゴシック" panose="020B0400000000000000" pitchFamily="50" charset="-128"/>
                      </a:endParaRPr>
                    </a:p>
                    <a:p>
                      <a:pPr>
                        <a:lnSpc>
                          <a:spcPct val="150000"/>
                        </a:lnSpc>
                      </a:pPr>
                      <a:r>
                        <a:rPr kumimoji="1" lang="ja-JP" altLang="en-US" sz="1400" b="0" dirty="0">
                          <a:latin typeface="BIZ UDPゴシック" panose="020B0400000000000000" pitchFamily="50" charset="-128"/>
                          <a:ea typeface="BIZ UDPゴシック" panose="020B0400000000000000" pitchFamily="50" charset="-128"/>
                        </a:rPr>
                        <a:t>・鉄鋼若しくは非鉄金属の製造・金属製品の製造又は機械若しくは機械器具の製造の用</a:t>
                      </a:r>
                    </a:p>
                  </a:txBody>
                  <a:tcPr anchor="ctr"/>
                </a:tc>
                <a:tc>
                  <a:txBody>
                    <a:bodyPr/>
                    <a:lstStyle/>
                    <a:p>
                      <a:pPr>
                        <a:lnSpc>
                          <a:spcPct val="150000"/>
                        </a:lnSpc>
                      </a:pPr>
                      <a:r>
                        <a:rPr lang="ja-JP" altLang="en-US" sz="1400" b="0" dirty="0">
                          <a:latin typeface="BIZ UDPゴシック" panose="020B0400000000000000" pitchFamily="50" charset="-128"/>
                          <a:ea typeface="BIZ UDPゴシック" panose="020B0400000000000000" pitchFamily="50" charset="-128"/>
                        </a:rPr>
                        <a:t>液面の面積が</a:t>
                      </a:r>
                      <a:r>
                        <a:rPr lang="en-US" altLang="ja-JP" sz="1400" b="0" dirty="0">
                          <a:latin typeface="BIZ UDPゴシック" panose="020B0400000000000000" pitchFamily="50" charset="-128"/>
                          <a:ea typeface="BIZ UDPゴシック" panose="020B0400000000000000" pitchFamily="50" charset="-128"/>
                        </a:rPr>
                        <a:t>0.5m</a:t>
                      </a:r>
                      <a:r>
                        <a:rPr lang="en-US" altLang="ja-JP" sz="1400" b="0" baseline="30000" dirty="0">
                          <a:latin typeface="BIZ UDPゴシック" panose="020B0400000000000000" pitchFamily="50" charset="-128"/>
                          <a:ea typeface="BIZ UDPゴシック" panose="020B0400000000000000" pitchFamily="50" charset="-128"/>
                        </a:rPr>
                        <a:t>2</a:t>
                      </a:r>
                      <a:r>
                        <a:rPr lang="ja-JP" altLang="en-US" sz="1400" b="0" dirty="0">
                          <a:latin typeface="BIZ UDPゴシック" panose="020B0400000000000000" pitchFamily="50" charset="-128"/>
                          <a:ea typeface="BIZ UDPゴシック" panose="020B0400000000000000" pitchFamily="50" charset="-128"/>
                        </a:rPr>
                        <a:t>以上</a:t>
                      </a:r>
                      <a:endParaRPr kumimoji="1" lang="ja-JP" altLang="en-US" sz="1400" b="0" dirty="0">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2907666015"/>
                  </a:ext>
                </a:extLst>
              </a:tr>
              <a:tr h="1155682">
                <a:tc>
                  <a:txBody>
                    <a:bodyPr/>
                    <a:lstStyle/>
                    <a:p>
                      <a:pPr>
                        <a:lnSpc>
                          <a:spcPct val="150000"/>
                        </a:lnSpc>
                      </a:pPr>
                      <a:r>
                        <a:rPr lang="ja-JP" altLang="en-US" sz="1400" b="0" dirty="0">
                          <a:latin typeface="BIZ UDPゴシック" panose="020B0400000000000000" pitchFamily="50" charset="-128"/>
                          <a:ea typeface="BIZ UDPゴシック" panose="020B0400000000000000" pitchFamily="50" charset="-128"/>
                        </a:rPr>
                        <a:t>②クリーニング施設及び乾燥施設</a:t>
                      </a:r>
                      <a:endParaRPr kumimoji="1" lang="ja-JP" altLang="en-US" sz="1400" b="0" dirty="0">
                        <a:latin typeface="BIZ UDPゴシック" panose="020B0400000000000000" pitchFamily="50" charset="-128"/>
                        <a:ea typeface="BIZ UDPゴシック" panose="020B0400000000000000" pitchFamily="50" charset="-128"/>
                      </a:endParaRPr>
                    </a:p>
                  </a:txBody>
                  <a:tcPr anchor="ctr"/>
                </a:tc>
                <a:tc>
                  <a:txBody>
                    <a:bodyPr/>
                    <a:lstStyle/>
                    <a:p>
                      <a:pPr>
                        <a:lnSpc>
                          <a:spcPct val="150000"/>
                        </a:lnSpc>
                      </a:pPr>
                      <a:r>
                        <a:rPr lang="ja-JP" altLang="en-US" sz="1400" b="0" dirty="0">
                          <a:latin typeface="BIZ UDPゴシック" panose="020B0400000000000000" pitchFamily="50" charset="-128"/>
                          <a:ea typeface="BIZ UDPゴシック" panose="020B0400000000000000" pitchFamily="50" charset="-128"/>
                        </a:rPr>
                        <a:t>・洗濯業に係るドライクリーニングの用</a:t>
                      </a:r>
                      <a:endParaRPr kumimoji="1" lang="ja-JP" altLang="en-US" sz="1400" b="0" dirty="0">
                        <a:latin typeface="BIZ UDPゴシック" panose="020B0400000000000000" pitchFamily="50" charset="-128"/>
                        <a:ea typeface="BIZ UDPゴシック" panose="020B0400000000000000" pitchFamily="50" charset="-128"/>
                      </a:endParaRPr>
                    </a:p>
                  </a:txBody>
                  <a:tcPr anchor="ctr"/>
                </a:tc>
                <a:tc>
                  <a:txBody>
                    <a:bodyPr/>
                    <a:lstStyle/>
                    <a:p>
                      <a:pPr>
                        <a:lnSpc>
                          <a:spcPct val="150000"/>
                        </a:lnSpc>
                      </a:pPr>
                      <a:r>
                        <a:rPr lang="ja-JP" altLang="en-US" sz="1400" b="0" dirty="0">
                          <a:latin typeface="BIZ UDPゴシック" panose="020B0400000000000000" pitchFamily="50" charset="-128"/>
                          <a:ea typeface="BIZ UDPゴシック" panose="020B0400000000000000" pitchFamily="50" charset="-128"/>
                        </a:rPr>
                        <a:t>一回のドライクリーニングに係る洗濯能力の合計が</a:t>
                      </a:r>
                      <a:r>
                        <a:rPr lang="en-US" altLang="ja-JP" sz="1400" b="0" dirty="0">
                          <a:latin typeface="BIZ UDPゴシック" panose="020B0400000000000000" pitchFamily="50" charset="-128"/>
                          <a:ea typeface="BIZ UDPゴシック" panose="020B0400000000000000" pitchFamily="50" charset="-128"/>
                        </a:rPr>
                        <a:t>30kg</a:t>
                      </a:r>
                      <a:r>
                        <a:rPr lang="ja-JP" altLang="en-US" sz="1400" b="0" dirty="0">
                          <a:latin typeface="BIZ UDPゴシック" panose="020B0400000000000000" pitchFamily="50" charset="-128"/>
                          <a:ea typeface="BIZ UDPゴシック" panose="020B0400000000000000" pitchFamily="50" charset="-128"/>
                        </a:rPr>
                        <a:t>以上の事業場に設置されるすべての施設</a:t>
                      </a:r>
                      <a:endParaRPr kumimoji="1" lang="ja-JP" altLang="en-US" sz="1400" b="0" dirty="0">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2599622928"/>
                  </a:ext>
                </a:extLst>
              </a:tr>
              <a:tr h="1155682">
                <a:tc>
                  <a:txBody>
                    <a:bodyPr/>
                    <a:lstStyle/>
                    <a:p>
                      <a:pPr>
                        <a:lnSpc>
                          <a:spcPct val="150000"/>
                        </a:lnSpc>
                      </a:pPr>
                      <a:r>
                        <a:rPr lang="ja-JP" altLang="en-US" sz="1400" b="0" dirty="0">
                          <a:latin typeface="BIZ UDPゴシック" panose="020B0400000000000000" pitchFamily="50" charset="-128"/>
                          <a:ea typeface="BIZ UDPゴシック" panose="020B0400000000000000" pitchFamily="50" charset="-128"/>
                        </a:rPr>
                        <a:t>③吹付塗装施設</a:t>
                      </a:r>
                      <a:endParaRPr kumimoji="1" lang="ja-JP" altLang="en-US" sz="1400" b="0" dirty="0">
                        <a:latin typeface="BIZ UDPゴシック" panose="020B0400000000000000" pitchFamily="50" charset="-128"/>
                        <a:ea typeface="BIZ UDPゴシック" panose="020B0400000000000000" pitchFamily="50" charset="-128"/>
                      </a:endParaRPr>
                    </a:p>
                  </a:txBody>
                  <a:tcPr anchor="ctr"/>
                </a:tc>
                <a:tc>
                  <a:txBody>
                    <a:bodyPr/>
                    <a:lstStyle/>
                    <a:p>
                      <a:pPr>
                        <a:lnSpc>
                          <a:spcPct val="150000"/>
                        </a:lnSpc>
                      </a:pPr>
                      <a:r>
                        <a:rPr lang="ja-JP" altLang="en-US" sz="1400" b="0" dirty="0">
                          <a:latin typeface="BIZ UDPゴシック" panose="020B0400000000000000" pitchFamily="50" charset="-128"/>
                          <a:ea typeface="BIZ UDPゴシック" panose="020B0400000000000000" pitchFamily="50" charset="-128"/>
                        </a:rPr>
                        <a:t>・物の製造に係る塗装の用</a:t>
                      </a:r>
                      <a:endParaRPr kumimoji="1" lang="ja-JP" altLang="en-US" sz="1400" b="0" dirty="0">
                        <a:latin typeface="BIZ UDPゴシック" panose="020B0400000000000000" pitchFamily="50" charset="-128"/>
                        <a:ea typeface="BIZ UDPゴシック" panose="020B0400000000000000" pitchFamily="50" charset="-128"/>
                      </a:endParaRPr>
                    </a:p>
                  </a:txBody>
                  <a:tcPr anchor="ctr"/>
                </a:tc>
                <a:tc>
                  <a:txBody>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lang="zh-TW" altLang="en-US" sz="1400" b="0" dirty="0">
                          <a:latin typeface="BIZ UDPゴシック" panose="020B0400000000000000" pitchFamily="50" charset="-128"/>
                          <a:ea typeface="BIZ UDPゴシック" panose="020B0400000000000000" pitchFamily="50" charset="-128"/>
                        </a:rPr>
                        <a:t>排風機能力 </a:t>
                      </a:r>
                      <a:r>
                        <a:rPr lang="en-US" altLang="zh-TW" sz="1400" b="0" dirty="0">
                          <a:latin typeface="BIZ UDPゴシック" panose="020B0400000000000000" pitchFamily="50" charset="-128"/>
                          <a:ea typeface="BIZ UDPゴシック" panose="020B0400000000000000" pitchFamily="50" charset="-128"/>
                        </a:rPr>
                        <a:t>100</a:t>
                      </a:r>
                      <a:r>
                        <a:rPr lang="zh-TW" altLang="en-US" sz="1400" b="0" dirty="0">
                          <a:latin typeface="BIZ UDPゴシック" panose="020B0400000000000000" pitchFamily="50" charset="-128"/>
                          <a:ea typeface="BIZ UDPゴシック" panose="020B0400000000000000" pitchFamily="50" charset="-128"/>
                        </a:rPr>
                        <a:t>ｍ</a:t>
                      </a:r>
                      <a:r>
                        <a:rPr lang="en-US" altLang="zh-TW" sz="1400" b="0" baseline="30000" dirty="0">
                          <a:latin typeface="BIZ UDPゴシック" panose="020B0400000000000000" pitchFamily="50" charset="-128"/>
                          <a:ea typeface="BIZ UDPゴシック" panose="020B0400000000000000" pitchFamily="50" charset="-128"/>
                        </a:rPr>
                        <a:t>3</a:t>
                      </a:r>
                      <a:r>
                        <a:rPr lang="en-US" altLang="zh-TW" sz="1400" b="0" dirty="0">
                          <a:latin typeface="BIZ UDPゴシック" panose="020B0400000000000000" pitchFamily="50" charset="-128"/>
                          <a:ea typeface="BIZ UDPゴシック" panose="020B0400000000000000" pitchFamily="50" charset="-128"/>
                        </a:rPr>
                        <a:t>/</a:t>
                      </a:r>
                      <a:r>
                        <a:rPr lang="zh-TW" altLang="en-US" sz="1400" b="0" dirty="0">
                          <a:latin typeface="BIZ UDPゴシック" panose="020B0400000000000000" pitchFamily="50" charset="-128"/>
                          <a:ea typeface="BIZ UDPゴシック" panose="020B0400000000000000" pitchFamily="50" charset="-128"/>
                        </a:rPr>
                        <a:t>分</a:t>
                      </a:r>
                      <a:r>
                        <a:rPr lang="ja-JP" altLang="en-US" sz="1400" b="0" dirty="0">
                          <a:latin typeface="BIZ UDPゴシック" panose="020B0400000000000000" pitchFamily="50" charset="-128"/>
                          <a:ea typeface="BIZ UDPゴシック" panose="020B0400000000000000" pitchFamily="50" charset="-128"/>
                        </a:rPr>
                        <a:t>以上</a:t>
                      </a:r>
                      <a:endParaRPr lang="en-US" altLang="ja-JP" sz="1400" b="0" dirty="0">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296133477"/>
                  </a:ext>
                </a:extLst>
              </a:tr>
            </a:tbl>
          </a:graphicData>
        </a:graphic>
      </p:graphicFrame>
      <p:sp>
        <p:nvSpPr>
          <p:cNvPr id="14" name="スライド番号プレースホルダー 3">
            <a:extLst>
              <a:ext uri="{FF2B5EF4-FFF2-40B4-BE49-F238E27FC236}">
                <a16:creationId xmlns:a16="http://schemas.microsoft.com/office/drawing/2014/main" id="{807F8B38-5574-49E9-9523-B05647AB23E3}"/>
              </a:ext>
            </a:extLst>
          </p:cNvPr>
          <p:cNvSpPr txBox="1">
            <a:spLocks/>
          </p:cNvSpPr>
          <p:nvPr/>
        </p:nvSpPr>
        <p:spPr>
          <a:xfrm>
            <a:off x="9350787" y="6477299"/>
            <a:ext cx="555213" cy="365125"/>
          </a:xfrm>
          <a:prstGeom prst="rect">
            <a:avLst/>
          </a:prstGeom>
        </p:spPr>
        <p:txBody>
          <a:bodyPr vert="horz" lIns="91440" tIns="45720" rIns="91440" bIns="45720" rtlCol="0" anchor="ctr">
            <a:normAutofit/>
          </a:bodyP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fld id="{519954A3-9DFD-4C44-94BA-B95130A3BA1C}" type="slidenum">
              <a:rPr lang="en-US" smtClean="0">
                <a:solidFill>
                  <a:srgbClr val="000000"/>
                </a:solidFill>
                <a:latin typeface="BIZ UDPゴシック" panose="020B0400000000000000" pitchFamily="50" charset="-128"/>
                <a:ea typeface="BIZ UDPゴシック" panose="020B0400000000000000" pitchFamily="50" charset="-128"/>
              </a:rPr>
              <a:pPr>
                <a:spcAft>
                  <a:spcPts val="600"/>
                </a:spcAft>
              </a:pPr>
              <a:t>15</a:t>
            </a:fld>
            <a:endParaRPr lang="en-US" dirty="0">
              <a:solidFill>
                <a:srgbClr val="000000"/>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92685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80B86A7-A1EC-475B-9166-88902B033A3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90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C2C29CB1-9F74-4879-A6AF-AEA67B6F1F4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84609"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7E2C7115-5336-410C-AD71-0F0952A2E5A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541404" y="4013200"/>
            <a:ext cx="364596"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コンテンツ プレースホルダー 2">
            <a:extLst>
              <a:ext uri="{FF2B5EF4-FFF2-40B4-BE49-F238E27FC236}">
                <a16:creationId xmlns:a16="http://schemas.microsoft.com/office/drawing/2014/main" id="{44345A6B-7F05-4636-B791-6E812EF35FD2}"/>
              </a:ext>
            </a:extLst>
          </p:cNvPr>
          <p:cNvSpPr txBox="1">
            <a:spLocks/>
          </p:cNvSpPr>
          <p:nvPr/>
        </p:nvSpPr>
        <p:spPr>
          <a:xfrm>
            <a:off x="526944" y="2226040"/>
            <a:ext cx="5488407" cy="2309636"/>
          </a:xfrm>
          <a:prstGeom prst="rect">
            <a:avLst/>
          </a:prstGeom>
          <a:ln>
            <a:noFill/>
          </a:ln>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buNone/>
            </a:pPr>
            <a:r>
              <a:rPr lang="ja-JP" altLang="en-US" sz="1400" b="1" dirty="0">
                <a:latin typeface="BIZ UDPゴシック" panose="020B0400000000000000" pitchFamily="50" charset="-128"/>
                <a:ea typeface="BIZ UDPゴシック" panose="020B0400000000000000" pitchFamily="50" charset="-128"/>
              </a:rPr>
              <a:t>（施設概要）</a:t>
            </a:r>
            <a:endParaRPr lang="en-US" altLang="ja-JP" sz="1400" b="1" dirty="0">
              <a:latin typeface="BIZ UDPゴシック" panose="020B0400000000000000" pitchFamily="50" charset="-128"/>
              <a:ea typeface="BIZ UDPゴシック" panose="020B0400000000000000" pitchFamily="50" charset="-128"/>
            </a:endParaRPr>
          </a:p>
          <a:p>
            <a:pPr marL="0" indent="0">
              <a:spcBef>
                <a:spcPts val="600"/>
              </a:spcBef>
              <a:buNone/>
            </a:pPr>
            <a:r>
              <a:rPr lang="ja-JP" altLang="en-US" sz="1400" dirty="0">
                <a:latin typeface="BIZ UDPゴシック" panose="020B0400000000000000" pitchFamily="50" charset="-128"/>
                <a:ea typeface="BIZ UDPゴシック" panose="020B0400000000000000" pitchFamily="50" charset="-128"/>
              </a:rPr>
              <a:t>・洗浄施設は、</a:t>
            </a:r>
            <a:r>
              <a:rPr lang="zh-TW" altLang="en-US" sz="1400" dirty="0"/>
              <a:t>電気機械器具</a:t>
            </a:r>
            <a:r>
              <a:rPr lang="ja-JP" altLang="en-US" sz="1400" dirty="0"/>
              <a:t>、電気めっき、圧延後の鋼板、自動車部品といった製品等の洗浄を行う施設。</a:t>
            </a:r>
            <a:endParaRPr lang="en-US" altLang="ja-JP" sz="1400" dirty="0"/>
          </a:p>
          <a:p>
            <a:pPr marL="0" indent="0">
              <a:buNone/>
            </a:pPr>
            <a:r>
              <a:rPr lang="ja-JP" altLang="en-US" sz="1400" dirty="0">
                <a:latin typeface="BIZ UDPゴシック" panose="020B0400000000000000" pitchFamily="50" charset="-128"/>
                <a:ea typeface="BIZ UDPゴシック" panose="020B0400000000000000" pitchFamily="50" charset="-128"/>
              </a:rPr>
              <a:t>・洗浄槽へ浸漬する方法や、蒸気・シャワーにより洗浄する方法がある。</a:t>
            </a:r>
            <a:endParaRPr lang="en-US" altLang="ja-JP" sz="1400" dirty="0">
              <a:latin typeface="BIZ UDPゴシック" panose="020B0400000000000000" pitchFamily="50" charset="-128"/>
              <a:ea typeface="BIZ UDPゴシック" panose="020B0400000000000000" pitchFamily="50" charset="-128"/>
            </a:endParaRPr>
          </a:p>
          <a:p>
            <a:pPr marL="0" indent="0">
              <a:buNone/>
            </a:pPr>
            <a:r>
              <a:rPr lang="ja-JP" altLang="en-US" sz="1400" dirty="0">
                <a:latin typeface="BIZ UDPゴシック" panose="020B0400000000000000" pitchFamily="50" charset="-128"/>
                <a:ea typeface="BIZ UDPゴシック" panose="020B0400000000000000" pitchFamily="50" charset="-128"/>
              </a:rPr>
              <a:t>・乾燥施設が設置されているものがある。（一体又は分離型）</a:t>
            </a:r>
            <a:endParaRPr lang="en-US" altLang="ja-JP" sz="1400" dirty="0">
              <a:latin typeface="BIZ UDPゴシック" panose="020B0400000000000000" pitchFamily="50" charset="-128"/>
              <a:ea typeface="BIZ UDPゴシック" panose="020B0400000000000000" pitchFamily="50" charset="-128"/>
            </a:endParaRPr>
          </a:p>
          <a:p>
            <a:pPr marL="0" indent="0">
              <a:buNone/>
            </a:pPr>
            <a:r>
              <a:rPr lang="ja-JP" altLang="en-US" sz="1400" dirty="0">
                <a:latin typeface="BIZ UDPゴシック" panose="020B0400000000000000" pitchFamily="50" charset="-128"/>
                <a:ea typeface="BIZ UDPゴシック" panose="020B0400000000000000" pitchFamily="50" charset="-128"/>
              </a:rPr>
              <a:t>・法指定物質排出施設（トリクロロエチレン・テトラクロロエチレン）、法</a:t>
            </a:r>
            <a:r>
              <a:rPr lang="en-US" altLang="ja-JP" sz="1400" dirty="0">
                <a:latin typeface="BIZ UDPゴシック" panose="020B0400000000000000" pitchFamily="50" charset="-128"/>
                <a:ea typeface="BIZ UDPゴシック" panose="020B0400000000000000" pitchFamily="50" charset="-128"/>
              </a:rPr>
              <a:t>VOC</a:t>
            </a:r>
            <a:r>
              <a:rPr lang="ja-JP" altLang="en-US" sz="1400" dirty="0">
                <a:latin typeface="BIZ UDPゴシック" panose="020B0400000000000000" pitchFamily="50" charset="-128"/>
                <a:ea typeface="BIZ UDPゴシック" panose="020B0400000000000000" pitchFamily="50" charset="-128"/>
              </a:rPr>
              <a:t>排出施設、条例</a:t>
            </a:r>
            <a:r>
              <a:rPr lang="en-US" altLang="ja-JP" sz="1400" dirty="0">
                <a:latin typeface="BIZ UDPゴシック" panose="020B0400000000000000" pitchFamily="50" charset="-128"/>
                <a:ea typeface="BIZ UDPゴシック" panose="020B0400000000000000" pitchFamily="50" charset="-128"/>
              </a:rPr>
              <a:t>VOC</a:t>
            </a:r>
            <a:r>
              <a:rPr lang="ja-JP" altLang="en-US" sz="1400" dirty="0">
                <a:latin typeface="BIZ UDPゴシック" panose="020B0400000000000000" pitchFamily="50" charset="-128"/>
                <a:ea typeface="BIZ UDPゴシック" panose="020B0400000000000000" pitchFamily="50" charset="-128"/>
              </a:rPr>
              <a:t>排出施設であり、規模要件はいずれも液面の面積である。（法：指定物質</a:t>
            </a:r>
            <a:r>
              <a:rPr lang="en-US" altLang="ja-JP" sz="1400" dirty="0">
                <a:latin typeface="BIZ UDPゴシック" panose="020B0400000000000000" pitchFamily="50" charset="-128"/>
                <a:ea typeface="BIZ UDPゴシック" panose="020B0400000000000000" pitchFamily="50" charset="-128"/>
              </a:rPr>
              <a:t>3m</a:t>
            </a:r>
            <a:r>
              <a:rPr lang="en-US" altLang="ja-JP" sz="1400" baseline="30000" dirty="0">
                <a:latin typeface="BIZ UDPゴシック" panose="020B0400000000000000" pitchFamily="50" charset="-128"/>
                <a:ea typeface="BIZ UDPゴシック" panose="020B0400000000000000" pitchFamily="50" charset="-128"/>
              </a:rPr>
              <a:t>2</a:t>
            </a:r>
            <a:r>
              <a:rPr lang="ja-JP" altLang="en-US" sz="1400" dirty="0">
                <a:latin typeface="BIZ UDPゴシック" panose="020B0400000000000000" pitchFamily="50" charset="-128"/>
                <a:ea typeface="BIZ UDPゴシック" panose="020B0400000000000000" pitchFamily="50" charset="-128"/>
              </a:rPr>
              <a:t>、法</a:t>
            </a:r>
            <a:r>
              <a:rPr lang="en-US" altLang="ja-JP" sz="1400" dirty="0">
                <a:latin typeface="BIZ UDPゴシック" panose="020B0400000000000000" pitchFamily="50" charset="-128"/>
                <a:ea typeface="BIZ UDPゴシック" panose="020B0400000000000000" pitchFamily="50" charset="-128"/>
              </a:rPr>
              <a:t>VOC5m</a:t>
            </a:r>
            <a:r>
              <a:rPr lang="en-US" altLang="ja-JP" sz="1400" baseline="30000" dirty="0">
                <a:latin typeface="BIZ UDPゴシック" panose="020B0400000000000000" pitchFamily="50" charset="-128"/>
                <a:ea typeface="BIZ UDPゴシック" panose="020B0400000000000000" pitchFamily="50" charset="-128"/>
              </a:rPr>
              <a:t>2</a:t>
            </a:r>
            <a:r>
              <a:rPr lang="ja-JP" altLang="en-US" sz="1400" dirty="0">
                <a:latin typeface="BIZ UDPゴシック" panose="020B0400000000000000" pitchFamily="50" charset="-128"/>
                <a:ea typeface="BIZ UDPゴシック" panose="020B0400000000000000" pitchFamily="50" charset="-128"/>
              </a:rPr>
              <a:t>、条例：</a:t>
            </a:r>
            <a:r>
              <a:rPr lang="en-US" altLang="ja-JP" sz="1400" dirty="0">
                <a:latin typeface="BIZ UDPゴシック" panose="020B0400000000000000" pitchFamily="50" charset="-128"/>
                <a:ea typeface="BIZ UDPゴシック" panose="020B0400000000000000" pitchFamily="50" charset="-128"/>
              </a:rPr>
              <a:t>0.5m</a:t>
            </a:r>
            <a:r>
              <a:rPr lang="en-US" altLang="ja-JP" sz="1400" baseline="30000" dirty="0">
                <a:latin typeface="BIZ UDPゴシック" panose="020B0400000000000000" pitchFamily="50" charset="-128"/>
                <a:ea typeface="BIZ UDPゴシック" panose="020B0400000000000000" pitchFamily="50" charset="-128"/>
              </a:rPr>
              <a:t>2</a:t>
            </a:r>
            <a:r>
              <a:rPr lang="ja-JP" altLang="en-US" sz="1400" dirty="0">
                <a:latin typeface="BIZ UDPゴシック" panose="020B0400000000000000" pitchFamily="50" charset="-128"/>
                <a:ea typeface="BIZ UDPゴシック" panose="020B0400000000000000" pitchFamily="50" charset="-128"/>
              </a:rPr>
              <a:t>）</a:t>
            </a:r>
            <a:endParaRPr lang="en-US" altLang="ja-JP" sz="1400" dirty="0">
              <a:latin typeface="BIZ UDPゴシック" panose="020B0400000000000000" pitchFamily="50" charset="-128"/>
              <a:ea typeface="BIZ UDPゴシック" panose="020B0400000000000000" pitchFamily="50" charset="-128"/>
            </a:endParaRPr>
          </a:p>
        </p:txBody>
      </p:sp>
      <p:pic>
        <p:nvPicPr>
          <p:cNvPr id="6" name="図 5">
            <a:extLst>
              <a:ext uri="{FF2B5EF4-FFF2-40B4-BE49-F238E27FC236}">
                <a16:creationId xmlns:a16="http://schemas.microsoft.com/office/drawing/2014/main" id="{4D2EAEC4-59FF-4E78-B1DE-9FC7F0B827D3}"/>
              </a:ext>
            </a:extLst>
          </p:cNvPr>
          <p:cNvPicPr>
            <a:picLocks noChangeAspect="1"/>
          </p:cNvPicPr>
          <p:nvPr/>
        </p:nvPicPr>
        <p:blipFill>
          <a:blip r:embed="rId2"/>
          <a:stretch>
            <a:fillRect/>
          </a:stretch>
        </p:blipFill>
        <p:spPr>
          <a:xfrm>
            <a:off x="5957405" y="2328147"/>
            <a:ext cx="3691894" cy="2090039"/>
          </a:xfrm>
          <a:prstGeom prst="rect">
            <a:avLst/>
          </a:prstGeom>
        </p:spPr>
      </p:pic>
      <p:sp>
        <p:nvSpPr>
          <p:cNvPr id="14" name="コンテンツ プレースホルダー 2">
            <a:extLst>
              <a:ext uri="{FF2B5EF4-FFF2-40B4-BE49-F238E27FC236}">
                <a16:creationId xmlns:a16="http://schemas.microsoft.com/office/drawing/2014/main" id="{D41EB1CA-12C0-4AA0-BD58-DF717BBAAC68}"/>
              </a:ext>
            </a:extLst>
          </p:cNvPr>
          <p:cNvSpPr txBox="1">
            <a:spLocks/>
          </p:cNvSpPr>
          <p:nvPr/>
        </p:nvSpPr>
        <p:spPr>
          <a:xfrm>
            <a:off x="526944" y="4575153"/>
            <a:ext cx="8902676" cy="2090039"/>
          </a:xfrm>
          <a:prstGeom prst="rect">
            <a:avLst/>
          </a:prstGeom>
          <a:ln>
            <a:noFill/>
          </a:ln>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spcBef>
                <a:spcPts val="600"/>
              </a:spcBef>
              <a:buNone/>
            </a:pPr>
            <a:r>
              <a:rPr lang="ja-JP" altLang="en-US" sz="1400" b="1" dirty="0">
                <a:latin typeface="BIZ UDPゴシック" panose="020B0400000000000000" pitchFamily="50" charset="-128"/>
                <a:ea typeface="BIZ UDPゴシック" panose="020B0400000000000000" pitchFamily="50" charset="-128"/>
              </a:rPr>
              <a:t>（選定理由及び規模要件の考え方）</a:t>
            </a:r>
          </a:p>
          <a:p>
            <a:pPr marL="0" indent="0">
              <a:spcBef>
                <a:spcPts val="600"/>
              </a:spcBef>
              <a:buNone/>
            </a:pPr>
            <a:r>
              <a:rPr lang="ja-JP" altLang="en-US" sz="1400" dirty="0">
                <a:latin typeface="BIZ UDPゴシック" panose="020B0400000000000000" pitchFamily="50" charset="-128"/>
                <a:ea typeface="BIZ UDPゴシック" panose="020B0400000000000000" pitchFamily="50" charset="-128"/>
              </a:rPr>
              <a:t>〇溶剤としては</a:t>
            </a:r>
            <a:r>
              <a:rPr lang="ja-JP" altLang="en-US" sz="1400" u="sng" dirty="0">
                <a:latin typeface="BIZ UDPゴシック" panose="020B0400000000000000" pitchFamily="50" charset="-128"/>
                <a:ea typeface="BIZ UDPゴシック" panose="020B0400000000000000" pitchFamily="50" charset="-128"/>
              </a:rPr>
              <a:t>塩化メチレン（ジクロロメタン）・テトラクロロエチレン・トリクロロエチレン</a:t>
            </a:r>
            <a:r>
              <a:rPr lang="ja-JP" altLang="en-US" sz="1400" dirty="0">
                <a:latin typeface="BIZ UDPゴシック" panose="020B0400000000000000" pitchFamily="50" charset="-128"/>
                <a:ea typeface="BIZ UDPゴシック" panose="020B0400000000000000" pitchFamily="50" charset="-128"/>
              </a:rPr>
              <a:t>が多く使われており、</a:t>
            </a:r>
            <a:r>
              <a:rPr lang="ja-JP" altLang="en-US" sz="1400" u="sng" dirty="0">
                <a:latin typeface="BIZ UDPゴシック" panose="020B0400000000000000" pitchFamily="50" charset="-128"/>
                <a:ea typeface="BIZ UDPゴシック" panose="020B0400000000000000" pitchFamily="50" charset="-128"/>
              </a:rPr>
              <a:t>新規追加物質の一定量を大気に排出する可能性のある施設</a:t>
            </a:r>
            <a:r>
              <a:rPr lang="ja-JP" altLang="en-US" sz="1400" dirty="0">
                <a:latin typeface="BIZ UDPゴシック" panose="020B0400000000000000" pitchFamily="50" charset="-128"/>
                <a:ea typeface="BIZ UDPゴシック" panose="020B0400000000000000" pitchFamily="50" charset="-128"/>
              </a:rPr>
              <a:t>である。</a:t>
            </a:r>
            <a:endParaRPr lang="en-US" altLang="ja-JP" sz="1400" dirty="0">
              <a:latin typeface="BIZ UDPゴシック" panose="020B0400000000000000" pitchFamily="50" charset="-128"/>
              <a:ea typeface="BIZ UDPゴシック" panose="020B0400000000000000" pitchFamily="50" charset="-128"/>
            </a:endParaRPr>
          </a:p>
          <a:p>
            <a:pPr marL="0" indent="0">
              <a:spcBef>
                <a:spcPts val="600"/>
              </a:spcBef>
              <a:buNone/>
            </a:pPr>
            <a:r>
              <a:rPr lang="ja-JP" altLang="en-US" sz="1400" dirty="0">
                <a:latin typeface="BIZ UDPゴシック" panose="020B0400000000000000" pitchFamily="50" charset="-128"/>
                <a:ea typeface="BIZ UDPゴシック" panose="020B0400000000000000" pitchFamily="50" charset="-128"/>
              </a:rPr>
              <a:t>〇液面の面積は洗浄液の大気中への排出量と比例関係にあり、</a:t>
            </a:r>
            <a:r>
              <a:rPr lang="ja-JP" altLang="en-US" sz="1400" u="sng" dirty="0">
                <a:latin typeface="BIZ UDPゴシック" panose="020B0400000000000000" pitchFamily="50" charset="-128"/>
                <a:ea typeface="BIZ UDPゴシック" panose="020B0400000000000000" pitchFamily="50" charset="-128"/>
              </a:rPr>
              <a:t>法指定物質や法・条例</a:t>
            </a:r>
            <a:r>
              <a:rPr lang="en-US" altLang="ja-JP" sz="1400" u="sng" dirty="0">
                <a:latin typeface="BIZ UDPゴシック" panose="020B0400000000000000" pitchFamily="50" charset="-128"/>
                <a:ea typeface="BIZ UDPゴシック" panose="020B0400000000000000" pitchFamily="50" charset="-128"/>
              </a:rPr>
              <a:t>VOC</a:t>
            </a:r>
            <a:r>
              <a:rPr lang="ja-JP" altLang="en-US" sz="1400" u="sng" dirty="0">
                <a:latin typeface="BIZ UDPゴシック" panose="020B0400000000000000" pitchFamily="50" charset="-128"/>
                <a:ea typeface="BIZ UDPゴシック" panose="020B0400000000000000" pitchFamily="50" charset="-128"/>
              </a:rPr>
              <a:t>で採用していることから、要件は液面の面積を採用</a:t>
            </a:r>
            <a:r>
              <a:rPr lang="ja-JP" altLang="en-US" sz="1400" dirty="0">
                <a:latin typeface="BIZ UDPゴシック" panose="020B0400000000000000" pitchFamily="50" charset="-128"/>
                <a:ea typeface="BIZ UDPゴシック" panose="020B0400000000000000" pitchFamily="50" charset="-128"/>
              </a:rPr>
              <a:t>する。</a:t>
            </a:r>
            <a:r>
              <a:rPr lang="ja-JP" altLang="en-US" sz="1400" u="sng" dirty="0">
                <a:latin typeface="BIZ UDPゴシック" panose="020B0400000000000000" pitchFamily="50" charset="-128"/>
                <a:ea typeface="BIZ UDPゴシック" panose="020B0400000000000000" pitchFamily="50" charset="-128"/>
              </a:rPr>
              <a:t>規模は対象施設の捕捉が容易である条例</a:t>
            </a:r>
            <a:r>
              <a:rPr lang="en-US" altLang="ja-JP" sz="1400" u="sng" dirty="0">
                <a:latin typeface="BIZ UDPゴシック" panose="020B0400000000000000" pitchFamily="50" charset="-128"/>
                <a:ea typeface="BIZ UDPゴシック" panose="020B0400000000000000" pitchFamily="50" charset="-128"/>
              </a:rPr>
              <a:t>VOC</a:t>
            </a:r>
            <a:r>
              <a:rPr lang="ja-JP" altLang="en-US" sz="1400" u="sng" dirty="0">
                <a:latin typeface="BIZ UDPゴシック" panose="020B0400000000000000" pitchFamily="50" charset="-128"/>
                <a:ea typeface="BIZ UDPゴシック" panose="020B0400000000000000" pitchFamily="50" charset="-128"/>
              </a:rPr>
              <a:t>排出施設の</a:t>
            </a:r>
            <a:r>
              <a:rPr lang="en-US" altLang="ja-JP" sz="1400" u="sng" dirty="0">
                <a:latin typeface="BIZ UDPゴシック" panose="020B0400000000000000" pitchFamily="50" charset="-128"/>
                <a:ea typeface="BIZ UDPゴシック" panose="020B0400000000000000" pitchFamily="50" charset="-128"/>
              </a:rPr>
              <a:t>0.5m</a:t>
            </a:r>
            <a:r>
              <a:rPr lang="en-US" altLang="ja-JP" sz="1400" u="sng" baseline="30000" dirty="0">
                <a:latin typeface="BIZ UDPゴシック" panose="020B0400000000000000" pitchFamily="50" charset="-128"/>
                <a:ea typeface="BIZ UDPゴシック" panose="020B0400000000000000" pitchFamily="50" charset="-128"/>
              </a:rPr>
              <a:t>2</a:t>
            </a:r>
            <a:r>
              <a:rPr lang="ja-JP" altLang="en-US" sz="1400" dirty="0">
                <a:latin typeface="BIZ UDPゴシック" panose="020B0400000000000000" pitchFamily="50" charset="-128"/>
                <a:ea typeface="BIZ UDPゴシック" panose="020B0400000000000000" pitchFamily="50" charset="-128"/>
              </a:rPr>
              <a:t>とする。</a:t>
            </a:r>
            <a:endParaRPr lang="en-US" altLang="ja-JP" sz="1400" dirty="0">
              <a:latin typeface="BIZ UDPゴシック" panose="020B0400000000000000" pitchFamily="50" charset="-128"/>
              <a:ea typeface="BIZ UDPゴシック" panose="020B0400000000000000" pitchFamily="50" charset="-128"/>
            </a:endParaRPr>
          </a:p>
          <a:p>
            <a:pPr marL="0" indent="0">
              <a:spcBef>
                <a:spcPts val="600"/>
              </a:spcBef>
              <a:buNone/>
            </a:pPr>
            <a:r>
              <a:rPr lang="ja-JP" altLang="en-US" sz="1400" dirty="0">
                <a:latin typeface="BIZ UDPゴシック" panose="020B0400000000000000" pitchFamily="50" charset="-128"/>
                <a:ea typeface="BIZ UDPゴシック" panose="020B0400000000000000" pitchFamily="50" charset="-128"/>
              </a:rPr>
              <a:t>〇対象施設数（見込み）：条例</a:t>
            </a:r>
            <a:r>
              <a:rPr lang="en-US" altLang="ja-JP" sz="1400" dirty="0">
                <a:latin typeface="BIZ UDPゴシック" panose="020B0400000000000000" pitchFamily="50" charset="-128"/>
                <a:ea typeface="BIZ UDPゴシック" panose="020B0400000000000000" pitchFamily="50" charset="-128"/>
              </a:rPr>
              <a:t>VOC</a:t>
            </a:r>
            <a:r>
              <a:rPr lang="ja-JP" altLang="en-US" sz="1400" dirty="0">
                <a:latin typeface="BIZ UDPゴシック" panose="020B0400000000000000" pitchFamily="50" charset="-128"/>
                <a:ea typeface="BIZ UDPゴシック" panose="020B0400000000000000" pitchFamily="50" charset="-128"/>
              </a:rPr>
              <a:t>対象施設（</a:t>
            </a:r>
            <a:r>
              <a:rPr lang="en-US" altLang="ja-JP" sz="1400" dirty="0">
                <a:latin typeface="BIZ UDPゴシック" panose="020B0400000000000000" pitchFamily="50" charset="-128"/>
                <a:ea typeface="BIZ UDPゴシック" panose="020B0400000000000000" pitchFamily="50" charset="-128"/>
              </a:rPr>
              <a:t>H29</a:t>
            </a:r>
            <a:r>
              <a:rPr lang="ja-JP" altLang="en-US" sz="1400" dirty="0">
                <a:latin typeface="BIZ UDPゴシック" panose="020B0400000000000000" pitchFamily="50" charset="-128"/>
                <a:ea typeface="BIZ UDPゴシック" panose="020B0400000000000000" pitchFamily="50" charset="-128"/>
              </a:rPr>
              <a:t>末時点）</a:t>
            </a:r>
            <a:r>
              <a:rPr lang="en-US" altLang="ja-JP" sz="1400" dirty="0">
                <a:latin typeface="BIZ UDPゴシック" panose="020B0400000000000000" pitchFamily="50" charset="-128"/>
                <a:ea typeface="BIZ UDPゴシック" panose="020B0400000000000000" pitchFamily="50" charset="-128"/>
              </a:rPr>
              <a:t>113</a:t>
            </a:r>
            <a:r>
              <a:rPr lang="ja-JP" altLang="en-US" sz="1400" dirty="0">
                <a:latin typeface="BIZ UDPゴシック" panose="020B0400000000000000" pitchFamily="50" charset="-128"/>
                <a:ea typeface="BIZ UDPゴシック" panose="020B0400000000000000" pitchFamily="50" charset="-128"/>
              </a:rPr>
              <a:t>のうち規制対象物質を排出するもの。</a:t>
            </a:r>
            <a:endParaRPr lang="en-US" altLang="ja-JP" sz="1400" dirty="0">
              <a:latin typeface="BIZ UDPゴシック" panose="020B0400000000000000" pitchFamily="50" charset="-128"/>
              <a:ea typeface="BIZ UDPゴシック" panose="020B0400000000000000" pitchFamily="50" charset="-128"/>
            </a:endParaRPr>
          </a:p>
          <a:p>
            <a:pPr marL="0" indent="0">
              <a:spcBef>
                <a:spcPts val="600"/>
              </a:spcBef>
              <a:buNone/>
            </a:pPr>
            <a:r>
              <a:rPr lang="ja-JP" altLang="en-US" sz="1400" dirty="0">
                <a:latin typeface="BIZ UDPゴシック" panose="020B0400000000000000" pitchFamily="50" charset="-128"/>
                <a:ea typeface="BIZ UDPゴシック" panose="020B0400000000000000" pitchFamily="50" charset="-128"/>
              </a:rPr>
              <a:t>〇排出口のある処理装置の設置のほか蓋による密閉式や冷却管による凝集式等排出口のない施設もあるが、法で排気口での測定の規定があることから、排出濃度規制の適用は可能である。</a:t>
            </a:r>
            <a:endParaRPr lang="en-US" altLang="ja-JP" sz="1400" dirty="0">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B42739A6-31B6-4880-9D86-F0D152966C5E}"/>
              </a:ext>
            </a:extLst>
          </p:cNvPr>
          <p:cNvSpPr txBox="1"/>
          <p:nvPr/>
        </p:nvSpPr>
        <p:spPr>
          <a:xfrm>
            <a:off x="6015351" y="4394155"/>
            <a:ext cx="3661090" cy="553998"/>
          </a:xfrm>
          <a:prstGeom prst="rect">
            <a:avLst/>
          </a:prstGeom>
          <a:noFill/>
        </p:spPr>
        <p:txBody>
          <a:bodyPr wrap="square" rtlCol="0">
            <a:spAutoFit/>
          </a:bodyPr>
          <a:lstStyle/>
          <a:p>
            <a:r>
              <a:rPr kumimoji="1" lang="ja-JP" altLang="en-US" sz="1000" dirty="0"/>
              <a:t>図：洗浄施設の例（電気機械器具洗浄用）</a:t>
            </a:r>
            <a:endParaRPr kumimoji="1" lang="en-US" altLang="ja-JP" sz="1000" dirty="0"/>
          </a:p>
          <a:p>
            <a:r>
              <a:rPr kumimoji="1" lang="en-US" altLang="ja-JP" sz="1000" dirty="0"/>
              <a:t>※</a:t>
            </a:r>
            <a:r>
              <a:rPr kumimoji="1" lang="ja-JP" altLang="en-US" sz="1000" dirty="0"/>
              <a:t>出典：環境省</a:t>
            </a:r>
            <a:r>
              <a:rPr kumimoji="1" lang="zh-TW" altLang="en-US" sz="1000" dirty="0"/>
              <a:t>揮発性有機化合物（ＶＯＣ）排出抑制対策検討会洗浄小委員会</a:t>
            </a:r>
            <a:r>
              <a:rPr kumimoji="1" lang="ja-JP" altLang="en-US" sz="1000" dirty="0"/>
              <a:t>資料</a:t>
            </a:r>
            <a:endParaRPr kumimoji="1" lang="en-US" altLang="ja-JP" sz="1000" dirty="0"/>
          </a:p>
        </p:txBody>
      </p:sp>
      <p:sp>
        <p:nvSpPr>
          <p:cNvPr id="16" name="テキスト ボックス 15">
            <a:extLst>
              <a:ext uri="{FF2B5EF4-FFF2-40B4-BE49-F238E27FC236}">
                <a16:creationId xmlns:a16="http://schemas.microsoft.com/office/drawing/2014/main" id="{CD904322-D353-4B2B-A57E-62D461AB3B95}"/>
              </a:ext>
            </a:extLst>
          </p:cNvPr>
          <p:cNvSpPr txBox="1"/>
          <p:nvPr/>
        </p:nvSpPr>
        <p:spPr>
          <a:xfrm>
            <a:off x="951057" y="1185220"/>
            <a:ext cx="8186833" cy="92333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ja-JP" altLang="en-US" b="1" dirty="0">
                <a:latin typeface="BIZ UDPゴシック" panose="020B0400000000000000" pitchFamily="50" charset="-128"/>
                <a:ea typeface="BIZ UDPゴシック" panose="020B0400000000000000" pitchFamily="50" charset="-128"/>
              </a:rPr>
              <a:t>①　化学工業品・石油製品又は石炭製品の製造、鉄鋼若しくは非鉄金属の製造・金属製品の製造又は機械若しくは機械器具の製造の用に供する洗浄施設（液面の面積が</a:t>
            </a:r>
            <a:r>
              <a:rPr lang="en-US" altLang="ja-JP" b="1" dirty="0">
                <a:latin typeface="BIZ UDPゴシック" panose="020B0400000000000000" pitchFamily="50" charset="-128"/>
                <a:ea typeface="BIZ UDPゴシック" panose="020B0400000000000000" pitchFamily="50" charset="-128"/>
              </a:rPr>
              <a:t>0.5m</a:t>
            </a:r>
            <a:r>
              <a:rPr lang="en-US" altLang="ja-JP" b="1" baseline="30000" dirty="0">
                <a:latin typeface="BIZ UDPゴシック" panose="020B0400000000000000" pitchFamily="50" charset="-128"/>
                <a:ea typeface="BIZ UDPゴシック" panose="020B0400000000000000" pitchFamily="50" charset="-128"/>
              </a:rPr>
              <a:t>2</a:t>
            </a:r>
            <a:r>
              <a:rPr lang="ja-JP" altLang="en-US" b="1" dirty="0">
                <a:latin typeface="BIZ UDPゴシック" panose="020B0400000000000000" pitchFamily="50" charset="-128"/>
                <a:ea typeface="BIZ UDPゴシック" panose="020B0400000000000000" pitchFamily="50" charset="-128"/>
              </a:rPr>
              <a:t>以上）</a:t>
            </a:r>
            <a:endParaRPr lang="en-US" altLang="ja-JP" b="1" dirty="0">
              <a:latin typeface="BIZ UDPゴシック" panose="020B0400000000000000" pitchFamily="50" charset="-128"/>
              <a:ea typeface="BIZ UDPゴシック" panose="020B0400000000000000" pitchFamily="50" charset="-128"/>
            </a:endParaRPr>
          </a:p>
        </p:txBody>
      </p:sp>
      <p:sp>
        <p:nvSpPr>
          <p:cNvPr id="15" name="スライド番号プレースホルダー 3">
            <a:extLst>
              <a:ext uri="{FF2B5EF4-FFF2-40B4-BE49-F238E27FC236}">
                <a16:creationId xmlns:a16="http://schemas.microsoft.com/office/drawing/2014/main" id="{807F8B38-5574-49E9-9523-B05647AB23E3}"/>
              </a:ext>
            </a:extLst>
          </p:cNvPr>
          <p:cNvSpPr txBox="1">
            <a:spLocks/>
          </p:cNvSpPr>
          <p:nvPr/>
        </p:nvSpPr>
        <p:spPr>
          <a:xfrm>
            <a:off x="9350787" y="6477299"/>
            <a:ext cx="555213" cy="365125"/>
          </a:xfrm>
          <a:prstGeom prst="rect">
            <a:avLst/>
          </a:prstGeom>
        </p:spPr>
        <p:txBody>
          <a:bodyPr vert="horz" lIns="91440" tIns="45720" rIns="91440" bIns="45720" rtlCol="0" anchor="ctr">
            <a:normAutofit/>
          </a:bodyP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fld id="{519954A3-9DFD-4C44-94BA-B95130A3BA1C}" type="slidenum">
              <a:rPr lang="en-US" smtClean="0">
                <a:solidFill>
                  <a:srgbClr val="000000"/>
                </a:solidFill>
                <a:latin typeface="BIZ UDPゴシック" panose="020B0400000000000000" pitchFamily="50" charset="-128"/>
                <a:ea typeface="BIZ UDPゴシック" panose="020B0400000000000000" pitchFamily="50" charset="-128"/>
              </a:rPr>
              <a:pPr>
                <a:spcAft>
                  <a:spcPts val="600"/>
                </a:spcAft>
              </a:pPr>
              <a:t>16</a:t>
            </a:fld>
            <a:endParaRPr lang="en-US" dirty="0">
              <a:solidFill>
                <a:srgbClr val="000000"/>
              </a:solidFill>
              <a:latin typeface="BIZ UDPゴシック" panose="020B0400000000000000" pitchFamily="50" charset="-128"/>
              <a:ea typeface="BIZ UDPゴシック" panose="020B0400000000000000" pitchFamily="50" charset="-128"/>
            </a:endParaRPr>
          </a:p>
        </p:txBody>
      </p:sp>
      <p:sp>
        <p:nvSpPr>
          <p:cNvPr id="17" name="タイトル 1">
            <a:extLst>
              <a:ext uri="{FF2B5EF4-FFF2-40B4-BE49-F238E27FC236}">
                <a16:creationId xmlns:a16="http://schemas.microsoft.com/office/drawing/2014/main" id="{8AC7146C-E46D-4BB8-B21E-F712D9D25FEE}"/>
              </a:ext>
            </a:extLst>
          </p:cNvPr>
          <p:cNvSpPr txBox="1">
            <a:spLocks/>
          </p:cNvSpPr>
          <p:nvPr/>
        </p:nvSpPr>
        <p:spPr>
          <a:xfrm>
            <a:off x="1083470" y="609600"/>
            <a:ext cx="6984793" cy="814466"/>
          </a:xfrm>
          <a:prstGeom prst="rect">
            <a:avLst/>
          </a:prstGeom>
        </p:spPr>
        <p:txBody>
          <a:bodyPr vert="horz" lIns="91440" tIns="45720" rIns="91440" bIns="45720" rtlCol="0" anchor="t">
            <a:norm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2800" dirty="0">
                <a:latin typeface="BIZ UDPゴシック" panose="020B0400000000000000" pitchFamily="50" charset="-128"/>
                <a:ea typeface="BIZ UDPゴシック" panose="020B0400000000000000" pitchFamily="50" charset="-128"/>
              </a:rPr>
              <a:t>検討事項②　追加すべき施設について</a:t>
            </a:r>
          </a:p>
          <a:p>
            <a:endParaRPr lang="ja-JP" altLang="en-US" sz="28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9435555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80B86A7-A1EC-475B-9166-88902B033A3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90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C2C29CB1-9F74-4879-A6AF-AEA67B6F1F4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84609"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7E2C7115-5336-410C-AD71-0F0952A2E5A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541404" y="4013200"/>
            <a:ext cx="364596"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コンテンツ プレースホルダー 2">
            <a:extLst>
              <a:ext uri="{FF2B5EF4-FFF2-40B4-BE49-F238E27FC236}">
                <a16:creationId xmlns:a16="http://schemas.microsoft.com/office/drawing/2014/main" id="{B6E7AB1C-EE87-4725-B1FD-221E1437BF3A}"/>
              </a:ext>
            </a:extLst>
          </p:cNvPr>
          <p:cNvSpPr txBox="1">
            <a:spLocks/>
          </p:cNvSpPr>
          <p:nvPr/>
        </p:nvSpPr>
        <p:spPr>
          <a:xfrm>
            <a:off x="489371" y="2122912"/>
            <a:ext cx="5235569" cy="3068389"/>
          </a:xfrm>
          <a:prstGeom prst="rect">
            <a:avLst/>
          </a:prstGeom>
          <a:ln>
            <a:noFill/>
          </a:ln>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lnSpc>
                <a:spcPts val="1500"/>
              </a:lnSpc>
              <a:spcBef>
                <a:spcPts val="600"/>
              </a:spcBef>
              <a:buNone/>
            </a:pPr>
            <a:r>
              <a:rPr lang="ja-JP" altLang="en-US" sz="1400" b="1" dirty="0">
                <a:latin typeface="BIZ UDPゴシック" panose="020B0400000000000000" pitchFamily="50" charset="-128"/>
                <a:ea typeface="BIZ UDPゴシック" panose="020B0400000000000000" pitchFamily="50" charset="-128"/>
              </a:rPr>
              <a:t>（施設概要）</a:t>
            </a:r>
            <a:endParaRPr lang="en-US" altLang="ja-JP" sz="1400" b="1" dirty="0">
              <a:latin typeface="BIZ UDPゴシック" panose="020B0400000000000000" pitchFamily="50" charset="-128"/>
              <a:ea typeface="BIZ UDPゴシック" panose="020B0400000000000000" pitchFamily="50" charset="-128"/>
            </a:endParaRPr>
          </a:p>
          <a:p>
            <a:pPr marL="0" indent="0">
              <a:lnSpc>
                <a:spcPts val="1500"/>
              </a:lnSpc>
              <a:spcBef>
                <a:spcPts val="600"/>
              </a:spcBef>
              <a:buNone/>
            </a:pPr>
            <a:r>
              <a:rPr lang="ja-JP" altLang="en-US" sz="1400" dirty="0">
                <a:latin typeface="BIZ UDPゴシック" panose="020B0400000000000000" pitchFamily="50" charset="-128"/>
                <a:ea typeface="BIZ UDPゴシック" panose="020B0400000000000000" pitchFamily="50" charset="-128"/>
              </a:rPr>
              <a:t>・クリーニング施設は洗剤を溶かした水の代わりに石油系溶剤やテトラクロロエチレンの有機溶剤を使って洗濯を行う施設。</a:t>
            </a:r>
            <a:endParaRPr lang="en-US" altLang="ja-JP" sz="1400" dirty="0">
              <a:latin typeface="BIZ UDPゴシック" panose="020B0400000000000000" pitchFamily="50" charset="-128"/>
              <a:ea typeface="BIZ UDPゴシック" panose="020B0400000000000000" pitchFamily="50" charset="-128"/>
            </a:endParaRPr>
          </a:p>
          <a:p>
            <a:pPr marL="0" indent="0">
              <a:lnSpc>
                <a:spcPts val="1500"/>
              </a:lnSpc>
              <a:spcBef>
                <a:spcPts val="600"/>
              </a:spcBef>
              <a:buNone/>
            </a:pPr>
            <a:r>
              <a:rPr lang="ja-JP" altLang="en-US" sz="1400" dirty="0">
                <a:latin typeface="BIZ UDPゴシック" panose="020B0400000000000000" pitchFamily="50" charset="-128"/>
                <a:ea typeface="BIZ UDPゴシック" panose="020B0400000000000000" pitchFamily="50" charset="-128"/>
              </a:rPr>
              <a:t>・洗濯から乾燥・脱臭までの工程を１つの機械で行うホットタイプと、洗濯と乾燥を分けて行うコールドタイプに分かれ、テトラクロロエチレンを使用する施設は主にホットタイプである。</a:t>
            </a:r>
            <a:endParaRPr lang="en-US" altLang="ja-JP" sz="1400" dirty="0">
              <a:latin typeface="BIZ UDPゴシック" panose="020B0400000000000000" pitchFamily="50" charset="-128"/>
              <a:ea typeface="BIZ UDPゴシック" panose="020B0400000000000000" pitchFamily="50" charset="-128"/>
            </a:endParaRPr>
          </a:p>
          <a:p>
            <a:pPr marL="0" indent="0">
              <a:lnSpc>
                <a:spcPts val="1500"/>
              </a:lnSpc>
              <a:spcBef>
                <a:spcPts val="600"/>
              </a:spcBef>
              <a:buNone/>
            </a:pPr>
            <a:r>
              <a:rPr lang="ja-JP" altLang="en-US" sz="1400" dirty="0">
                <a:latin typeface="BIZ UDPゴシック" panose="020B0400000000000000" pitchFamily="50" charset="-128"/>
                <a:ea typeface="BIZ UDPゴシック" panose="020B0400000000000000" pitchFamily="50" charset="-128"/>
              </a:rPr>
              <a:t>・法指定物質排出施設（テトラクロロエチレン）、条例</a:t>
            </a:r>
            <a:r>
              <a:rPr lang="en-US" altLang="ja-JP" sz="1400" dirty="0">
                <a:latin typeface="BIZ UDPゴシック" panose="020B0400000000000000" pitchFamily="50" charset="-128"/>
                <a:ea typeface="BIZ UDPゴシック" panose="020B0400000000000000" pitchFamily="50" charset="-128"/>
              </a:rPr>
              <a:t>VOC</a:t>
            </a:r>
            <a:r>
              <a:rPr lang="ja-JP" altLang="en-US" sz="1400" dirty="0">
                <a:latin typeface="BIZ UDPゴシック" panose="020B0400000000000000" pitchFamily="50" charset="-128"/>
                <a:ea typeface="BIZ UDPゴシック" panose="020B0400000000000000" pitchFamily="50" charset="-128"/>
              </a:rPr>
              <a:t>排出施設であり、規模要件は洗濯能力（処理能力）である。（法：１回当たり３０</a:t>
            </a:r>
            <a:r>
              <a:rPr lang="en-US" altLang="ja-JP" sz="1400" dirty="0">
                <a:latin typeface="BIZ UDPゴシック" panose="020B0400000000000000" pitchFamily="50" charset="-128"/>
                <a:ea typeface="BIZ UDPゴシック" panose="020B0400000000000000" pitchFamily="50" charset="-128"/>
              </a:rPr>
              <a:t>kg</a:t>
            </a:r>
            <a:r>
              <a:rPr lang="ja-JP" altLang="en-US" sz="1400" dirty="0">
                <a:latin typeface="BIZ UDPゴシック" panose="020B0400000000000000" pitchFamily="50" charset="-128"/>
                <a:ea typeface="BIZ UDPゴシック" panose="020B0400000000000000" pitchFamily="50" charset="-128"/>
              </a:rPr>
              <a:t>以上の施設、条例：１回の洗濯能力の合計が</a:t>
            </a:r>
            <a:r>
              <a:rPr lang="en-US" altLang="ja-JP" sz="1400" dirty="0">
                <a:latin typeface="BIZ UDPゴシック" panose="020B0400000000000000" pitchFamily="50" charset="-128"/>
                <a:ea typeface="BIZ UDPゴシック" panose="020B0400000000000000" pitchFamily="50" charset="-128"/>
              </a:rPr>
              <a:t>30</a:t>
            </a:r>
            <a:r>
              <a:rPr lang="ja-JP" altLang="en-US" sz="1400" dirty="0">
                <a:latin typeface="BIZ UDPゴシック" panose="020B0400000000000000" pitchFamily="50" charset="-128"/>
                <a:ea typeface="BIZ UDPゴシック" panose="020B0400000000000000" pitchFamily="50" charset="-128"/>
              </a:rPr>
              <a:t>ｋ</a:t>
            </a:r>
            <a:r>
              <a:rPr lang="en-US" altLang="ja-JP" sz="1400" dirty="0">
                <a:latin typeface="BIZ UDPゴシック" panose="020B0400000000000000" pitchFamily="50" charset="-128"/>
                <a:ea typeface="BIZ UDPゴシック" panose="020B0400000000000000" pitchFamily="50" charset="-128"/>
              </a:rPr>
              <a:t>g</a:t>
            </a:r>
            <a:r>
              <a:rPr lang="ja-JP" altLang="en-US" sz="1400" dirty="0">
                <a:latin typeface="BIZ UDPゴシック" panose="020B0400000000000000" pitchFamily="50" charset="-128"/>
                <a:ea typeface="BIZ UDPゴシック" panose="020B0400000000000000" pitchFamily="50" charset="-128"/>
              </a:rPr>
              <a:t>以上の事業場に設置されている全てのクリーニング施設及び乾燥施設）</a:t>
            </a:r>
            <a:endParaRPr lang="en-US" altLang="ja-JP" sz="1400" dirty="0">
              <a:latin typeface="BIZ UDPゴシック" panose="020B0400000000000000" pitchFamily="50" charset="-128"/>
              <a:ea typeface="BIZ UDPゴシック" panose="020B0400000000000000" pitchFamily="50" charset="-128"/>
            </a:endParaRPr>
          </a:p>
        </p:txBody>
      </p:sp>
      <p:sp>
        <p:nvSpPr>
          <p:cNvPr id="16" name="コンテンツ プレースホルダー 2">
            <a:extLst>
              <a:ext uri="{FF2B5EF4-FFF2-40B4-BE49-F238E27FC236}">
                <a16:creationId xmlns:a16="http://schemas.microsoft.com/office/drawing/2014/main" id="{B8D3A619-694A-41BF-BA83-07D036F79D89}"/>
              </a:ext>
            </a:extLst>
          </p:cNvPr>
          <p:cNvSpPr txBox="1">
            <a:spLocks/>
          </p:cNvSpPr>
          <p:nvPr/>
        </p:nvSpPr>
        <p:spPr>
          <a:xfrm>
            <a:off x="476118" y="4456155"/>
            <a:ext cx="8985773" cy="2401845"/>
          </a:xfrm>
          <a:prstGeom prst="rect">
            <a:avLst/>
          </a:prstGeom>
          <a:ln>
            <a:noFill/>
          </a:ln>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lnSpc>
                <a:spcPts val="1500"/>
              </a:lnSpc>
              <a:spcBef>
                <a:spcPts val="600"/>
              </a:spcBef>
              <a:buNone/>
            </a:pPr>
            <a:r>
              <a:rPr lang="ja-JP" altLang="en-US" sz="1400" b="1" dirty="0">
                <a:latin typeface="BIZ UDPゴシック" panose="020B0400000000000000" pitchFamily="50" charset="-128"/>
                <a:ea typeface="BIZ UDPゴシック" panose="020B0400000000000000" pitchFamily="50" charset="-128"/>
              </a:rPr>
              <a:t>（選定理由及び規模要件の考え方）</a:t>
            </a:r>
          </a:p>
          <a:p>
            <a:pPr marL="0" indent="0">
              <a:spcBef>
                <a:spcPts val="600"/>
              </a:spcBef>
              <a:buNone/>
            </a:pPr>
            <a:r>
              <a:rPr lang="ja-JP" altLang="en-US" sz="1400" dirty="0">
                <a:latin typeface="BIZ UDPゴシック" panose="020B0400000000000000" pitchFamily="50" charset="-128"/>
                <a:ea typeface="BIZ UDPゴシック" panose="020B0400000000000000" pitchFamily="50" charset="-128"/>
              </a:rPr>
              <a:t>〇洗浄剤として</a:t>
            </a:r>
            <a:r>
              <a:rPr lang="ja-JP" altLang="en-US" sz="1400" u="sng" dirty="0">
                <a:latin typeface="BIZ UDPゴシック" panose="020B0400000000000000" pitchFamily="50" charset="-128"/>
                <a:ea typeface="BIZ UDPゴシック" panose="020B0400000000000000" pitchFamily="50" charset="-128"/>
              </a:rPr>
              <a:t>テトラクロロエチレン</a:t>
            </a:r>
            <a:r>
              <a:rPr lang="ja-JP" altLang="en-US" sz="1400" dirty="0">
                <a:latin typeface="BIZ UDPゴシック" panose="020B0400000000000000" pitchFamily="50" charset="-128"/>
                <a:ea typeface="BIZ UDPゴシック" panose="020B0400000000000000" pitchFamily="50" charset="-128"/>
              </a:rPr>
              <a:t>が一部使われており、</a:t>
            </a:r>
            <a:r>
              <a:rPr lang="ja-JP" altLang="en-US" sz="1400" u="sng" dirty="0">
                <a:latin typeface="BIZ UDPゴシック" panose="020B0400000000000000" pitchFamily="50" charset="-128"/>
                <a:ea typeface="BIZ UDPゴシック" panose="020B0400000000000000" pitchFamily="50" charset="-128"/>
              </a:rPr>
              <a:t>新規追加物質の一定量を大気に排出する可能性のある施設</a:t>
            </a:r>
            <a:r>
              <a:rPr lang="ja-JP" altLang="en-US" sz="1400" dirty="0">
                <a:latin typeface="BIZ UDPゴシック" panose="020B0400000000000000" pitchFamily="50" charset="-128"/>
                <a:ea typeface="BIZ UDPゴシック" panose="020B0400000000000000" pitchFamily="50" charset="-128"/>
              </a:rPr>
              <a:t>である。</a:t>
            </a:r>
            <a:endParaRPr lang="en-US" altLang="ja-JP" sz="1400" dirty="0">
              <a:latin typeface="BIZ UDPゴシック" panose="020B0400000000000000" pitchFamily="50" charset="-128"/>
              <a:ea typeface="BIZ UDPゴシック" panose="020B0400000000000000" pitchFamily="50" charset="-128"/>
            </a:endParaRPr>
          </a:p>
          <a:p>
            <a:pPr marL="0" indent="0">
              <a:spcBef>
                <a:spcPts val="600"/>
              </a:spcBef>
              <a:buNone/>
            </a:pPr>
            <a:r>
              <a:rPr lang="ja-JP" altLang="en-US" sz="1400" dirty="0">
                <a:latin typeface="BIZ UDPゴシック" panose="020B0400000000000000" pitchFamily="50" charset="-128"/>
                <a:ea typeface="BIZ UDPゴシック" panose="020B0400000000000000" pitchFamily="50" charset="-128"/>
              </a:rPr>
              <a:t>〇洗濯能力は溶剤の使用量及び大気中への排出量と比例関係にあり、</a:t>
            </a:r>
            <a:r>
              <a:rPr lang="ja-JP" altLang="en-US" sz="1400" u="sng" dirty="0">
                <a:latin typeface="BIZ UDPゴシック" panose="020B0400000000000000" pitchFamily="50" charset="-128"/>
                <a:ea typeface="BIZ UDPゴシック" panose="020B0400000000000000" pitchFamily="50" charset="-128"/>
              </a:rPr>
              <a:t>法指定物質や条例</a:t>
            </a:r>
            <a:r>
              <a:rPr lang="en-US" altLang="ja-JP" sz="1400" u="sng" dirty="0">
                <a:latin typeface="BIZ UDPゴシック" panose="020B0400000000000000" pitchFamily="50" charset="-128"/>
                <a:ea typeface="BIZ UDPゴシック" panose="020B0400000000000000" pitchFamily="50" charset="-128"/>
              </a:rPr>
              <a:t>VOC</a:t>
            </a:r>
            <a:r>
              <a:rPr lang="ja-JP" altLang="en-US" sz="1400" u="sng" dirty="0">
                <a:latin typeface="BIZ UDPゴシック" panose="020B0400000000000000" pitchFamily="50" charset="-128"/>
                <a:ea typeface="BIZ UDPゴシック" panose="020B0400000000000000" pitchFamily="50" charset="-128"/>
              </a:rPr>
              <a:t>で採用していることから、要件として洗濯能力を採用</a:t>
            </a:r>
            <a:r>
              <a:rPr lang="ja-JP" altLang="en-US" sz="1400" dirty="0">
                <a:latin typeface="BIZ UDPゴシック" panose="020B0400000000000000" pitchFamily="50" charset="-128"/>
                <a:ea typeface="BIZ UDPゴシック" panose="020B0400000000000000" pitchFamily="50" charset="-128"/>
              </a:rPr>
              <a:t>する。</a:t>
            </a:r>
            <a:r>
              <a:rPr lang="ja-JP" altLang="en-US" sz="1400" u="sng" dirty="0">
                <a:latin typeface="BIZ UDPゴシック" panose="020B0400000000000000" pitchFamily="50" charset="-128"/>
                <a:ea typeface="BIZ UDPゴシック" panose="020B0400000000000000" pitchFamily="50" charset="-128"/>
              </a:rPr>
              <a:t>規模は対象施設の捕捉が容易である条例</a:t>
            </a:r>
            <a:r>
              <a:rPr lang="en-US" altLang="ja-JP" sz="1400" u="sng" dirty="0">
                <a:latin typeface="BIZ UDPゴシック" panose="020B0400000000000000" pitchFamily="50" charset="-128"/>
                <a:ea typeface="BIZ UDPゴシック" panose="020B0400000000000000" pitchFamily="50" charset="-128"/>
              </a:rPr>
              <a:t>VOC</a:t>
            </a:r>
            <a:r>
              <a:rPr lang="ja-JP" altLang="en-US" sz="1400" u="sng" dirty="0">
                <a:latin typeface="BIZ UDPゴシック" panose="020B0400000000000000" pitchFamily="50" charset="-128"/>
                <a:ea typeface="BIZ UDPゴシック" panose="020B0400000000000000" pitchFamily="50" charset="-128"/>
              </a:rPr>
              <a:t>排出施設の１回の洗濯能力の合計が</a:t>
            </a:r>
            <a:r>
              <a:rPr lang="en-US" altLang="ja-JP" sz="1400" u="sng" dirty="0">
                <a:latin typeface="BIZ UDPゴシック" panose="020B0400000000000000" pitchFamily="50" charset="-128"/>
                <a:ea typeface="BIZ UDPゴシック" panose="020B0400000000000000" pitchFamily="50" charset="-128"/>
              </a:rPr>
              <a:t>30</a:t>
            </a:r>
            <a:r>
              <a:rPr lang="ja-JP" altLang="en-US" sz="1400" u="sng" dirty="0">
                <a:latin typeface="BIZ UDPゴシック" panose="020B0400000000000000" pitchFamily="50" charset="-128"/>
                <a:ea typeface="BIZ UDPゴシック" panose="020B0400000000000000" pitchFamily="50" charset="-128"/>
              </a:rPr>
              <a:t>ｋ</a:t>
            </a:r>
            <a:r>
              <a:rPr lang="en-US" altLang="ja-JP" sz="1400" u="sng" dirty="0">
                <a:latin typeface="BIZ UDPゴシック" panose="020B0400000000000000" pitchFamily="50" charset="-128"/>
                <a:ea typeface="BIZ UDPゴシック" panose="020B0400000000000000" pitchFamily="50" charset="-128"/>
              </a:rPr>
              <a:t>g</a:t>
            </a:r>
            <a:r>
              <a:rPr lang="ja-JP" altLang="en-US" sz="1400" u="sng" dirty="0">
                <a:latin typeface="BIZ UDPゴシック" panose="020B0400000000000000" pitchFamily="50" charset="-128"/>
                <a:ea typeface="BIZ UDPゴシック" panose="020B0400000000000000" pitchFamily="50" charset="-128"/>
              </a:rPr>
              <a:t>以上の事業場に設置されている全てのクリーニング施設及び乾燥施設</a:t>
            </a:r>
            <a:r>
              <a:rPr lang="ja-JP" altLang="en-US" sz="1400" dirty="0">
                <a:latin typeface="BIZ UDPゴシック" panose="020B0400000000000000" pitchFamily="50" charset="-128"/>
                <a:ea typeface="BIZ UDPゴシック" panose="020B0400000000000000" pitchFamily="50" charset="-128"/>
              </a:rPr>
              <a:t>とする。</a:t>
            </a:r>
            <a:endParaRPr lang="en-US" altLang="ja-JP" sz="1400" dirty="0">
              <a:latin typeface="BIZ UDPゴシック" panose="020B0400000000000000" pitchFamily="50" charset="-128"/>
              <a:ea typeface="BIZ UDPゴシック" panose="020B0400000000000000" pitchFamily="50" charset="-128"/>
            </a:endParaRPr>
          </a:p>
          <a:p>
            <a:pPr marL="0" indent="0">
              <a:lnSpc>
                <a:spcPts val="1500"/>
              </a:lnSpc>
              <a:spcBef>
                <a:spcPts val="600"/>
              </a:spcBef>
              <a:buNone/>
            </a:pPr>
            <a:r>
              <a:rPr lang="ja-JP" altLang="en-US" sz="1400" dirty="0">
                <a:latin typeface="BIZ UDPゴシック" panose="020B0400000000000000" pitchFamily="50" charset="-128"/>
                <a:ea typeface="BIZ UDPゴシック" panose="020B0400000000000000" pitchFamily="50" charset="-128"/>
              </a:rPr>
              <a:t>〇対象施設数（見込み）：条例</a:t>
            </a:r>
            <a:r>
              <a:rPr lang="en-US" altLang="ja-JP" sz="1400" dirty="0">
                <a:latin typeface="BIZ UDPゴシック" panose="020B0400000000000000" pitchFamily="50" charset="-128"/>
                <a:ea typeface="BIZ UDPゴシック" panose="020B0400000000000000" pitchFamily="50" charset="-128"/>
              </a:rPr>
              <a:t>VOC</a:t>
            </a:r>
            <a:r>
              <a:rPr lang="ja-JP" altLang="en-US" sz="1400" dirty="0">
                <a:latin typeface="BIZ UDPゴシック" panose="020B0400000000000000" pitchFamily="50" charset="-128"/>
                <a:ea typeface="BIZ UDPゴシック" panose="020B0400000000000000" pitchFamily="50" charset="-128"/>
              </a:rPr>
              <a:t>対象施設（</a:t>
            </a:r>
            <a:r>
              <a:rPr lang="en-US" altLang="ja-JP" sz="1400" dirty="0">
                <a:latin typeface="BIZ UDPゴシック" panose="020B0400000000000000" pitchFamily="50" charset="-128"/>
                <a:ea typeface="BIZ UDPゴシック" panose="020B0400000000000000" pitchFamily="50" charset="-128"/>
              </a:rPr>
              <a:t>H29</a:t>
            </a:r>
            <a:r>
              <a:rPr lang="ja-JP" altLang="en-US" sz="1400" dirty="0">
                <a:latin typeface="BIZ UDPゴシック" panose="020B0400000000000000" pitchFamily="50" charset="-128"/>
                <a:ea typeface="BIZ UDPゴシック" panose="020B0400000000000000" pitchFamily="50" charset="-128"/>
              </a:rPr>
              <a:t>末時点）</a:t>
            </a:r>
            <a:r>
              <a:rPr lang="en-US" altLang="ja-JP" sz="1400" dirty="0">
                <a:latin typeface="BIZ UDPゴシック" panose="020B0400000000000000" pitchFamily="50" charset="-128"/>
                <a:ea typeface="BIZ UDPゴシック" panose="020B0400000000000000" pitchFamily="50" charset="-128"/>
              </a:rPr>
              <a:t>258</a:t>
            </a:r>
            <a:r>
              <a:rPr lang="ja-JP" altLang="en-US" sz="1400" dirty="0">
                <a:latin typeface="BIZ UDPゴシック" panose="020B0400000000000000" pitchFamily="50" charset="-128"/>
                <a:ea typeface="BIZ UDPゴシック" panose="020B0400000000000000" pitchFamily="50" charset="-128"/>
              </a:rPr>
              <a:t>のうち規制対象物質を排出するもの。</a:t>
            </a:r>
            <a:endParaRPr lang="en-US" altLang="ja-JP" sz="1400" dirty="0">
              <a:latin typeface="BIZ UDPゴシック" panose="020B0400000000000000" pitchFamily="50" charset="-128"/>
              <a:ea typeface="BIZ UDPゴシック" panose="020B0400000000000000" pitchFamily="50" charset="-128"/>
            </a:endParaRPr>
          </a:p>
          <a:p>
            <a:pPr marL="0" indent="0">
              <a:lnSpc>
                <a:spcPts val="1500"/>
              </a:lnSpc>
              <a:spcBef>
                <a:spcPts val="0"/>
              </a:spcBef>
              <a:buNone/>
            </a:pPr>
            <a:r>
              <a:rPr lang="ja-JP" altLang="en-US" sz="1400" dirty="0">
                <a:latin typeface="BIZ UDPゴシック" panose="020B0400000000000000" pitchFamily="50" charset="-128"/>
                <a:ea typeface="BIZ UDPゴシック" panose="020B0400000000000000" pitchFamily="50" charset="-128"/>
              </a:rPr>
              <a:t>　</a:t>
            </a:r>
            <a:r>
              <a:rPr lang="en-US" altLang="ja-JP" sz="900" dirty="0">
                <a:latin typeface="BIZ UDPゴシック" panose="020B0400000000000000" pitchFamily="50" charset="-128"/>
                <a:ea typeface="BIZ UDPゴシック" panose="020B0400000000000000" pitchFamily="50" charset="-128"/>
              </a:rPr>
              <a:t>※</a:t>
            </a:r>
            <a:r>
              <a:rPr lang="ja-JP" altLang="en-US" sz="900" dirty="0">
                <a:latin typeface="BIZ UDPゴシック" panose="020B0400000000000000" pitchFamily="50" charset="-128"/>
                <a:ea typeface="BIZ UDPゴシック" panose="020B0400000000000000" pitchFamily="50" charset="-128"/>
              </a:rPr>
              <a:t>厚生労働省「ドライクリーニングにおける溶剤の使用管理状況等に関する調査（令和</a:t>
            </a:r>
            <a:r>
              <a:rPr lang="en-US" altLang="ja-JP" sz="900" dirty="0">
                <a:latin typeface="BIZ UDPゴシック" panose="020B0400000000000000" pitchFamily="50" charset="-128"/>
                <a:ea typeface="BIZ UDPゴシック" panose="020B0400000000000000" pitchFamily="50" charset="-128"/>
              </a:rPr>
              <a:t>2</a:t>
            </a:r>
            <a:r>
              <a:rPr lang="ja-JP" altLang="en-US" sz="900" dirty="0">
                <a:latin typeface="BIZ UDPゴシック" panose="020B0400000000000000" pitchFamily="50" charset="-128"/>
                <a:ea typeface="BIZ UDPゴシック" panose="020B0400000000000000" pitchFamily="50" charset="-128"/>
              </a:rPr>
              <a:t>年度）」では全施設数のうちテトラクロロエチレン使用施設の割合は</a:t>
            </a:r>
            <a:r>
              <a:rPr lang="en-US" altLang="ja-JP" sz="900" dirty="0">
                <a:latin typeface="BIZ UDPゴシック" panose="020B0400000000000000" pitchFamily="50" charset="-128"/>
                <a:ea typeface="BIZ UDPゴシック" panose="020B0400000000000000" pitchFamily="50" charset="-128"/>
              </a:rPr>
              <a:t>8%</a:t>
            </a:r>
            <a:r>
              <a:rPr lang="ja-JP" altLang="en-US" sz="900" dirty="0">
                <a:latin typeface="BIZ UDPゴシック" panose="020B0400000000000000" pitchFamily="50" charset="-128"/>
                <a:ea typeface="BIZ UDPゴシック" panose="020B0400000000000000" pitchFamily="50" charset="-128"/>
              </a:rPr>
              <a:t>。</a:t>
            </a:r>
            <a:endParaRPr lang="en-US" altLang="ja-JP" sz="900" dirty="0">
              <a:latin typeface="BIZ UDPゴシック" panose="020B0400000000000000" pitchFamily="50" charset="-128"/>
              <a:ea typeface="BIZ UDPゴシック" panose="020B0400000000000000" pitchFamily="50" charset="-128"/>
            </a:endParaRPr>
          </a:p>
          <a:p>
            <a:pPr marL="0" indent="0">
              <a:lnSpc>
                <a:spcPts val="1500"/>
              </a:lnSpc>
              <a:spcBef>
                <a:spcPts val="600"/>
              </a:spcBef>
              <a:buNone/>
            </a:pPr>
            <a:r>
              <a:rPr lang="ja-JP" altLang="en-US" sz="1400" dirty="0">
                <a:latin typeface="BIZ UDPゴシック" panose="020B0400000000000000" pitchFamily="50" charset="-128"/>
                <a:ea typeface="BIZ UDPゴシック" panose="020B0400000000000000" pitchFamily="50" charset="-128"/>
              </a:rPr>
              <a:t>〇</a:t>
            </a:r>
            <a:r>
              <a:rPr lang="zh-CN" altLang="en-US" sz="1400" dirty="0">
                <a:latin typeface="BIZ UDPゴシック" panose="020B0400000000000000" pitchFamily="50" charset="-128"/>
                <a:ea typeface="BIZ UDPゴシック" panose="020B0400000000000000" pitchFamily="50" charset="-128"/>
              </a:rPr>
              <a:t>排気回収装置</a:t>
            </a:r>
            <a:r>
              <a:rPr lang="ja-JP" altLang="en-US" sz="1400" dirty="0">
                <a:latin typeface="BIZ UDPゴシック" panose="020B0400000000000000" pitchFamily="50" charset="-128"/>
                <a:ea typeface="BIZ UDPゴシック" panose="020B0400000000000000" pitchFamily="50" charset="-128"/>
              </a:rPr>
              <a:t>が設置されるなど循環式で排ガスが無い施設が多いが、法指定物質で排気口での測定の規定があることから、排出濃度規制の適用は可能である。</a:t>
            </a:r>
            <a:endParaRPr lang="en-US" altLang="ja-JP" sz="1400" dirty="0">
              <a:latin typeface="BIZ UDPゴシック" panose="020B0400000000000000" pitchFamily="50" charset="-128"/>
              <a:ea typeface="BIZ UDPゴシック" panose="020B0400000000000000" pitchFamily="50" charset="-128"/>
            </a:endParaRPr>
          </a:p>
        </p:txBody>
      </p:sp>
      <p:pic>
        <p:nvPicPr>
          <p:cNvPr id="3" name="図 2">
            <a:extLst>
              <a:ext uri="{FF2B5EF4-FFF2-40B4-BE49-F238E27FC236}">
                <a16:creationId xmlns:a16="http://schemas.microsoft.com/office/drawing/2014/main" id="{296F4F94-C3FA-4BA3-BB6B-75296B4CAB48}"/>
              </a:ext>
            </a:extLst>
          </p:cNvPr>
          <p:cNvPicPr>
            <a:picLocks noChangeAspect="1"/>
          </p:cNvPicPr>
          <p:nvPr/>
        </p:nvPicPr>
        <p:blipFill>
          <a:blip r:embed="rId2"/>
          <a:stretch>
            <a:fillRect/>
          </a:stretch>
        </p:blipFill>
        <p:spPr>
          <a:xfrm>
            <a:off x="5660442" y="2426906"/>
            <a:ext cx="4063260" cy="1800323"/>
          </a:xfrm>
          <a:prstGeom prst="rect">
            <a:avLst/>
          </a:prstGeom>
        </p:spPr>
      </p:pic>
      <p:sp>
        <p:nvSpPr>
          <p:cNvPr id="10" name="テキスト ボックス 9">
            <a:extLst>
              <a:ext uri="{FF2B5EF4-FFF2-40B4-BE49-F238E27FC236}">
                <a16:creationId xmlns:a16="http://schemas.microsoft.com/office/drawing/2014/main" id="{81A7AC52-1060-4A44-AC53-A45B02862EC4}"/>
              </a:ext>
            </a:extLst>
          </p:cNvPr>
          <p:cNvSpPr txBox="1"/>
          <p:nvPr/>
        </p:nvSpPr>
        <p:spPr>
          <a:xfrm>
            <a:off x="684610" y="1096659"/>
            <a:ext cx="8856794" cy="92333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ja-JP" altLang="en-US" b="1" dirty="0">
                <a:latin typeface="BIZ UDPゴシック" panose="020B0400000000000000" pitchFamily="50" charset="-128"/>
                <a:ea typeface="BIZ UDPゴシック" panose="020B0400000000000000" pitchFamily="50" charset="-128"/>
              </a:rPr>
              <a:t>②	洗濯業に係るドライクリーニングの用に供するクリーニング施設及び乾燥施設（一回のドライクリーニングに係る洗濯能力の合計が</a:t>
            </a:r>
            <a:r>
              <a:rPr lang="en-US" altLang="ja-JP" b="1" dirty="0">
                <a:latin typeface="BIZ UDPゴシック" panose="020B0400000000000000" pitchFamily="50" charset="-128"/>
                <a:ea typeface="BIZ UDPゴシック" panose="020B0400000000000000" pitchFamily="50" charset="-128"/>
              </a:rPr>
              <a:t>30kg</a:t>
            </a:r>
            <a:r>
              <a:rPr lang="ja-JP" altLang="en-US" b="1" dirty="0">
                <a:latin typeface="BIZ UDPゴシック" panose="020B0400000000000000" pitchFamily="50" charset="-128"/>
                <a:ea typeface="BIZ UDPゴシック" panose="020B0400000000000000" pitchFamily="50" charset="-128"/>
              </a:rPr>
              <a:t>以上の事業場に設置されるすべての施設）</a:t>
            </a:r>
          </a:p>
        </p:txBody>
      </p:sp>
      <p:sp>
        <p:nvSpPr>
          <p:cNvPr id="14" name="スライド番号プレースホルダー 3">
            <a:extLst>
              <a:ext uri="{FF2B5EF4-FFF2-40B4-BE49-F238E27FC236}">
                <a16:creationId xmlns:a16="http://schemas.microsoft.com/office/drawing/2014/main" id="{807F8B38-5574-49E9-9523-B05647AB23E3}"/>
              </a:ext>
            </a:extLst>
          </p:cNvPr>
          <p:cNvSpPr txBox="1">
            <a:spLocks/>
          </p:cNvSpPr>
          <p:nvPr/>
        </p:nvSpPr>
        <p:spPr>
          <a:xfrm>
            <a:off x="9350787" y="6477299"/>
            <a:ext cx="555213" cy="365125"/>
          </a:xfrm>
          <a:prstGeom prst="rect">
            <a:avLst/>
          </a:prstGeom>
        </p:spPr>
        <p:txBody>
          <a:bodyPr vert="horz" lIns="91440" tIns="45720" rIns="91440" bIns="45720" rtlCol="0" anchor="ctr">
            <a:normAutofit/>
          </a:bodyP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fld id="{519954A3-9DFD-4C44-94BA-B95130A3BA1C}" type="slidenum">
              <a:rPr lang="en-US" smtClean="0">
                <a:solidFill>
                  <a:srgbClr val="000000"/>
                </a:solidFill>
                <a:latin typeface="BIZ UDPゴシック" panose="020B0400000000000000" pitchFamily="50" charset="-128"/>
                <a:ea typeface="BIZ UDPゴシック" panose="020B0400000000000000" pitchFamily="50" charset="-128"/>
              </a:rPr>
              <a:pPr>
                <a:spcAft>
                  <a:spcPts val="600"/>
                </a:spcAft>
              </a:pPr>
              <a:t>17</a:t>
            </a:fld>
            <a:endParaRPr lang="en-US" dirty="0">
              <a:solidFill>
                <a:srgbClr val="000000"/>
              </a:solidFill>
              <a:latin typeface="BIZ UDPゴシック" panose="020B0400000000000000" pitchFamily="50" charset="-128"/>
              <a:ea typeface="BIZ UDPゴシック" panose="020B0400000000000000" pitchFamily="50" charset="-128"/>
            </a:endParaRPr>
          </a:p>
        </p:txBody>
      </p:sp>
      <p:sp>
        <p:nvSpPr>
          <p:cNvPr id="17" name="タイトル 1">
            <a:extLst>
              <a:ext uri="{FF2B5EF4-FFF2-40B4-BE49-F238E27FC236}">
                <a16:creationId xmlns:a16="http://schemas.microsoft.com/office/drawing/2014/main" id="{8AC7146C-E46D-4BB8-B21E-F712D9D25FEE}"/>
              </a:ext>
            </a:extLst>
          </p:cNvPr>
          <p:cNvSpPr txBox="1">
            <a:spLocks/>
          </p:cNvSpPr>
          <p:nvPr/>
        </p:nvSpPr>
        <p:spPr>
          <a:xfrm>
            <a:off x="1083470" y="609600"/>
            <a:ext cx="6984793" cy="814466"/>
          </a:xfrm>
          <a:prstGeom prst="rect">
            <a:avLst/>
          </a:prstGeom>
        </p:spPr>
        <p:txBody>
          <a:bodyPr vert="horz" lIns="91440" tIns="45720" rIns="91440" bIns="45720" rtlCol="0" anchor="t">
            <a:norm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2800" dirty="0">
                <a:latin typeface="BIZ UDPゴシック" panose="020B0400000000000000" pitchFamily="50" charset="-128"/>
                <a:ea typeface="BIZ UDPゴシック" panose="020B0400000000000000" pitchFamily="50" charset="-128"/>
              </a:rPr>
              <a:t>検討事項②　追加すべき施設について</a:t>
            </a:r>
          </a:p>
          <a:p>
            <a:endParaRPr lang="ja-JP" altLang="en-US" sz="28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4182888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E80B86A7-A1EC-475B-9166-88902B033A3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90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C2C29CB1-9F74-4879-A6AF-AEA67B6F1F4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84609"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7E2C7115-5336-410C-AD71-0F0952A2E5A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541404" y="4013200"/>
            <a:ext cx="364596"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コンテンツ プレースホルダー 2">
            <a:extLst>
              <a:ext uri="{FF2B5EF4-FFF2-40B4-BE49-F238E27FC236}">
                <a16:creationId xmlns:a16="http://schemas.microsoft.com/office/drawing/2014/main" id="{A89FCB2B-5C71-4537-B684-A8C8744C1746}"/>
              </a:ext>
            </a:extLst>
          </p:cNvPr>
          <p:cNvSpPr txBox="1">
            <a:spLocks/>
          </p:cNvSpPr>
          <p:nvPr/>
        </p:nvSpPr>
        <p:spPr>
          <a:xfrm>
            <a:off x="832823" y="1904011"/>
            <a:ext cx="4613820" cy="3385182"/>
          </a:xfrm>
          <a:prstGeom prst="rect">
            <a:avLst/>
          </a:prstGeom>
          <a:ln>
            <a:noFill/>
          </a:ln>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spcBef>
                <a:spcPts val="600"/>
              </a:spcBef>
              <a:buNone/>
            </a:pPr>
            <a:r>
              <a:rPr lang="ja-JP" altLang="en-US" sz="1400" b="1" dirty="0">
                <a:latin typeface="BIZ UDPゴシック" panose="020B0400000000000000" pitchFamily="50" charset="-128"/>
                <a:ea typeface="BIZ UDPゴシック" panose="020B0400000000000000" pitchFamily="50" charset="-128"/>
              </a:rPr>
              <a:t>（施設概要）</a:t>
            </a:r>
            <a:endParaRPr lang="en-US" altLang="ja-JP" sz="1400" b="1" dirty="0">
              <a:latin typeface="BIZ UDPゴシック" panose="020B0400000000000000" pitchFamily="50" charset="-128"/>
              <a:ea typeface="BIZ UDPゴシック" panose="020B0400000000000000" pitchFamily="50" charset="-128"/>
            </a:endParaRPr>
          </a:p>
          <a:p>
            <a:pPr marL="0" indent="0">
              <a:spcBef>
                <a:spcPts val="600"/>
              </a:spcBef>
              <a:buNone/>
            </a:pPr>
            <a:r>
              <a:rPr lang="ja-JP" altLang="en-US" sz="1400" dirty="0">
                <a:latin typeface="BIZ UDPゴシック" panose="020B0400000000000000" pitchFamily="50" charset="-128"/>
                <a:ea typeface="BIZ UDPゴシック" panose="020B0400000000000000" pitchFamily="50" charset="-128"/>
              </a:rPr>
              <a:t>・塗装施設は、被塗物に防錆・耐候等の性質を与えて保護したり、美観向上のため光沢や色を付けたりすることを目的として、被塗物の表面に塗膜を形成する施設。</a:t>
            </a:r>
            <a:endParaRPr lang="en-US" altLang="ja-JP" sz="1400" dirty="0">
              <a:latin typeface="BIZ UDPゴシック" panose="020B0400000000000000" pitchFamily="50" charset="-128"/>
              <a:ea typeface="BIZ UDPゴシック" panose="020B0400000000000000" pitchFamily="50" charset="-128"/>
            </a:endParaRPr>
          </a:p>
          <a:p>
            <a:pPr marL="0" indent="0">
              <a:spcBef>
                <a:spcPts val="600"/>
              </a:spcBef>
              <a:buNone/>
            </a:pPr>
            <a:r>
              <a:rPr lang="ja-JP" altLang="en-US" sz="1400" dirty="0">
                <a:latin typeface="BIZ UDPゴシック" panose="020B0400000000000000" pitchFamily="50" charset="-128"/>
                <a:ea typeface="BIZ UDPゴシック" panose="020B0400000000000000" pitchFamily="50" charset="-128"/>
              </a:rPr>
              <a:t>・塗装施設における塗装方法は「吹付式（スプレー式、噴霧式）」の他に、「コーター式」、「浸漬式」がある。</a:t>
            </a:r>
            <a:endParaRPr lang="en-US" altLang="ja-JP" sz="1400" dirty="0">
              <a:latin typeface="BIZ UDPゴシック" panose="020B0400000000000000" pitchFamily="50" charset="-128"/>
              <a:ea typeface="BIZ UDPゴシック" panose="020B0400000000000000" pitchFamily="50" charset="-128"/>
            </a:endParaRPr>
          </a:p>
          <a:p>
            <a:pPr marL="0" indent="0">
              <a:spcBef>
                <a:spcPts val="600"/>
              </a:spcBef>
              <a:buNone/>
            </a:pPr>
            <a:r>
              <a:rPr lang="ja-JP" altLang="en-US" sz="1400" dirty="0">
                <a:latin typeface="BIZ UDPゴシック" panose="020B0400000000000000" pitchFamily="50" charset="-128"/>
                <a:ea typeface="BIZ UDPゴシック" panose="020B0400000000000000" pitchFamily="50" charset="-128"/>
              </a:rPr>
              <a:t>・吹付塗装施設は法</a:t>
            </a:r>
            <a:r>
              <a:rPr lang="en-US" altLang="ja-JP" sz="1400" dirty="0">
                <a:latin typeface="BIZ UDPゴシック" panose="020B0400000000000000" pitchFamily="50" charset="-128"/>
                <a:ea typeface="BIZ UDPゴシック" panose="020B0400000000000000" pitchFamily="50" charset="-128"/>
              </a:rPr>
              <a:t>VOC</a:t>
            </a:r>
            <a:r>
              <a:rPr lang="ja-JP" altLang="en-US" sz="1400" dirty="0">
                <a:latin typeface="BIZ UDPゴシック" panose="020B0400000000000000" pitchFamily="50" charset="-128"/>
                <a:ea typeface="BIZ UDPゴシック" panose="020B0400000000000000" pitchFamily="50" charset="-128"/>
              </a:rPr>
              <a:t>排出施設、条例</a:t>
            </a:r>
            <a:r>
              <a:rPr lang="en-US" altLang="ja-JP" sz="1400" dirty="0">
                <a:latin typeface="BIZ UDPゴシック" panose="020B0400000000000000" pitchFamily="50" charset="-128"/>
                <a:ea typeface="BIZ UDPゴシック" panose="020B0400000000000000" pitchFamily="50" charset="-128"/>
              </a:rPr>
              <a:t>VOC</a:t>
            </a:r>
            <a:r>
              <a:rPr lang="ja-JP" altLang="en-US" sz="1400" dirty="0">
                <a:latin typeface="BIZ UDPゴシック" panose="020B0400000000000000" pitchFamily="50" charset="-128"/>
                <a:ea typeface="BIZ UDPゴシック" panose="020B0400000000000000" pitchFamily="50" charset="-128"/>
              </a:rPr>
              <a:t>排出施設であり、規模要件は排風機能力である。（法：</a:t>
            </a:r>
            <a:r>
              <a:rPr lang="en-US" altLang="zh-TW" sz="1400" dirty="0">
                <a:latin typeface="BIZ UDPゴシック" panose="020B0400000000000000" pitchFamily="50" charset="-128"/>
                <a:ea typeface="BIZ UDPゴシック" panose="020B0400000000000000" pitchFamily="50" charset="-128"/>
              </a:rPr>
              <a:t>100,000 </a:t>
            </a:r>
            <a:r>
              <a:rPr lang="zh-TW" altLang="en-US" sz="1400" dirty="0">
                <a:latin typeface="BIZ UDPゴシック" panose="020B0400000000000000" pitchFamily="50" charset="-128"/>
                <a:ea typeface="BIZ UDPゴシック" panose="020B0400000000000000" pitchFamily="50" charset="-128"/>
              </a:rPr>
              <a:t>ｍ</a:t>
            </a:r>
            <a:r>
              <a:rPr lang="en-US" altLang="zh-TW" sz="1400" baseline="30000" dirty="0">
                <a:latin typeface="BIZ UDPゴシック" panose="020B0400000000000000" pitchFamily="50" charset="-128"/>
                <a:ea typeface="BIZ UDPゴシック" panose="020B0400000000000000" pitchFamily="50" charset="-128"/>
              </a:rPr>
              <a:t>3</a:t>
            </a:r>
            <a:r>
              <a:rPr lang="en-US" altLang="zh-TW" sz="1400" dirty="0">
                <a:latin typeface="BIZ UDPゴシック" panose="020B0400000000000000" pitchFamily="50" charset="-128"/>
                <a:ea typeface="BIZ UDPゴシック" panose="020B0400000000000000" pitchFamily="50" charset="-128"/>
              </a:rPr>
              <a:t>/ </a:t>
            </a:r>
            <a:r>
              <a:rPr lang="zh-TW" altLang="en-US" sz="1400" dirty="0">
                <a:latin typeface="BIZ UDPゴシック" panose="020B0400000000000000" pitchFamily="50" charset="-128"/>
                <a:ea typeface="BIZ UDPゴシック" panose="020B0400000000000000" pitchFamily="50" charset="-128"/>
              </a:rPr>
              <a:t>時 </a:t>
            </a:r>
            <a:r>
              <a:rPr lang="en-US" altLang="zh-TW" sz="1400" dirty="0">
                <a:latin typeface="BIZ UDPゴシック" panose="020B0400000000000000" pitchFamily="50" charset="-128"/>
                <a:ea typeface="BIZ UDPゴシック" panose="020B0400000000000000" pitchFamily="50" charset="-128"/>
              </a:rPr>
              <a:t>(1,667</a:t>
            </a:r>
            <a:r>
              <a:rPr lang="zh-TW" altLang="en-US" sz="1400" dirty="0">
                <a:latin typeface="BIZ UDPゴシック" panose="020B0400000000000000" pitchFamily="50" charset="-128"/>
                <a:ea typeface="BIZ UDPゴシック" panose="020B0400000000000000" pitchFamily="50" charset="-128"/>
              </a:rPr>
              <a:t>ｍ</a:t>
            </a:r>
            <a:r>
              <a:rPr lang="en-US" altLang="zh-TW" sz="1400" baseline="30000" dirty="0">
                <a:latin typeface="BIZ UDPゴシック" panose="020B0400000000000000" pitchFamily="50" charset="-128"/>
                <a:ea typeface="BIZ UDPゴシック" panose="020B0400000000000000" pitchFamily="50" charset="-128"/>
              </a:rPr>
              <a:t>3 </a:t>
            </a:r>
            <a:r>
              <a:rPr lang="en-US" altLang="zh-TW" sz="1400" dirty="0">
                <a:latin typeface="BIZ UDPゴシック" panose="020B0400000000000000" pitchFamily="50" charset="-128"/>
                <a:ea typeface="BIZ UDPゴシック" panose="020B0400000000000000" pitchFamily="50" charset="-128"/>
              </a:rPr>
              <a:t>/ </a:t>
            </a:r>
            <a:r>
              <a:rPr lang="zh-TW" altLang="en-US" sz="1400" dirty="0">
                <a:latin typeface="BIZ UDPゴシック" panose="020B0400000000000000" pitchFamily="50" charset="-128"/>
                <a:ea typeface="BIZ UDPゴシック" panose="020B0400000000000000" pitchFamily="50" charset="-128"/>
              </a:rPr>
              <a:t>分</a:t>
            </a:r>
            <a:r>
              <a:rPr lang="en-US" altLang="zh-TW" sz="14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、条例：</a:t>
            </a:r>
            <a:r>
              <a:rPr lang="en-US" altLang="ja-JP" sz="1400" dirty="0">
                <a:latin typeface="BIZ UDPゴシック" panose="020B0400000000000000" pitchFamily="50" charset="-128"/>
                <a:ea typeface="BIZ UDPゴシック" panose="020B0400000000000000" pitchFamily="50" charset="-128"/>
              </a:rPr>
              <a:t>100</a:t>
            </a:r>
            <a:r>
              <a:rPr lang="zh-TW" altLang="en-US" sz="1400" dirty="0">
                <a:latin typeface="BIZ UDPゴシック" panose="020B0400000000000000" pitchFamily="50" charset="-128"/>
                <a:ea typeface="BIZ UDPゴシック" panose="020B0400000000000000" pitchFamily="50" charset="-128"/>
              </a:rPr>
              <a:t>ｍ</a:t>
            </a:r>
            <a:r>
              <a:rPr lang="en-US" altLang="zh-TW" sz="1400" baseline="30000" dirty="0">
                <a:latin typeface="BIZ UDPゴシック" panose="020B0400000000000000" pitchFamily="50" charset="-128"/>
                <a:ea typeface="BIZ UDPゴシック" panose="020B0400000000000000" pitchFamily="50" charset="-128"/>
              </a:rPr>
              <a:t>3 </a:t>
            </a:r>
            <a:r>
              <a:rPr lang="en-US" altLang="ja-JP" sz="14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分）</a:t>
            </a:r>
            <a:endParaRPr lang="en-US" altLang="ja-JP" sz="1400" dirty="0">
              <a:latin typeface="BIZ UDPゴシック" panose="020B0400000000000000" pitchFamily="50" charset="-128"/>
              <a:ea typeface="BIZ UDPゴシック" panose="020B0400000000000000" pitchFamily="50" charset="-128"/>
            </a:endParaRPr>
          </a:p>
          <a:p>
            <a:pPr marL="0" indent="0">
              <a:spcBef>
                <a:spcPts val="600"/>
              </a:spcBef>
              <a:buNone/>
            </a:pPr>
            <a:endParaRPr lang="en-US" altLang="ja-JP" sz="1400" dirty="0">
              <a:latin typeface="BIZ UDPゴシック" panose="020B0400000000000000" pitchFamily="50" charset="-128"/>
              <a:ea typeface="BIZ UDPゴシック" panose="020B0400000000000000" pitchFamily="50" charset="-128"/>
            </a:endParaRPr>
          </a:p>
        </p:txBody>
      </p:sp>
      <p:sp>
        <p:nvSpPr>
          <p:cNvPr id="14" name="コンテンツ プレースホルダー 2">
            <a:extLst>
              <a:ext uri="{FF2B5EF4-FFF2-40B4-BE49-F238E27FC236}">
                <a16:creationId xmlns:a16="http://schemas.microsoft.com/office/drawing/2014/main" id="{25E378D0-1AFB-4F42-BAA0-5D61504B8055}"/>
              </a:ext>
            </a:extLst>
          </p:cNvPr>
          <p:cNvSpPr txBox="1">
            <a:spLocks/>
          </p:cNvSpPr>
          <p:nvPr/>
        </p:nvSpPr>
        <p:spPr>
          <a:xfrm>
            <a:off x="843967" y="4273183"/>
            <a:ext cx="8902676" cy="2204115"/>
          </a:xfrm>
          <a:prstGeom prst="rect">
            <a:avLst/>
          </a:prstGeom>
          <a:ln>
            <a:noFill/>
          </a:ln>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spcBef>
                <a:spcPts val="600"/>
              </a:spcBef>
              <a:buNone/>
            </a:pPr>
            <a:r>
              <a:rPr lang="ja-JP" altLang="en-US" sz="1400" b="1" dirty="0">
                <a:latin typeface="BIZ UDPゴシック" panose="020B0400000000000000" pitchFamily="50" charset="-128"/>
                <a:ea typeface="BIZ UDPゴシック" panose="020B0400000000000000" pitchFamily="50" charset="-128"/>
              </a:rPr>
              <a:t>（選定理由及び規模要件の考え方）</a:t>
            </a:r>
          </a:p>
          <a:p>
            <a:pPr marL="0" indent="0">
              <a:spcBef>
                <a:spcPts val="600"/>
              </a:spcBef>
              <a:buNone/>
            </a:pPr>
            <a:r>
              <a:rPr lang="ja-JP" altLang="en-US" sz="1400" dirty="0">
                <a:latin typeface="BIZ UDPゴシック" panose="020B0400000000000000" pitchFamily="50" charset="-128"/>
                <a:ea typeface="BIZ UDPゴシック" panose="020B0400000000000000" pitchFamily="50" charset="-128"/>
              </a:rPr>
              <a:t>〇溶剤や希釈用シンナーに</a:t>
            </a:r>
            <a:r>
              <a:rPr lang="ja-JP" altLang="en-US" sz="1400" u="sng" dirty="0">
                <a:latin typeface="BIZ UDPゴシック" panose="020B0400000000000000" pitchFamily="50" charset="-128"/>
                <a:ea typeface="BIZ UDPゴシック" panose="020B0400000000000000" pitchFamily="50" charset="-128"/>
              </a:rPr>
              <a:t>トルエン</a:t>
            </a:r>
            <a:r>
              <a:rPr lang="ja-JP" altLang="en-US" sz="1400" dirty="0">
                <a:latin typeface="BIZ UDPゴシック" panose="020B0400000000000000" pitchFamily="50" charset="-128"/>
                <a:ea typeface="BIZ UDPゴシック" panose="020B0400000000000000" pitchFamily="50" charset="-128"/>
              </a:rPr>
              <a:t>が多く使われており、</a:t>
            </a:r>
            <a:r>
              <a:rPr lang="ja-JP" altLang="en-US" sz="1400" u="sng" dirty="0">
                <a:latin typeface="BIZ UDPゴシック" panose="020B0400000000000000" pitchFamily="50" charset="-128"/>
                <a:ea typeface="BIZ UDPゴシック" panose="020B0400000000000000" pitchFamily="50" charset="-128"/>
              </a:rPr>
              <a:t>新規追加物質の一定量を大気に排出する可能性のある施設</a:t>
            </a:r>
            <a:r>
              <a:rPr lang="ja-JP" altLang="en-US" sz="1400" dirty="0">
                <a:latin typeface="BIZ UDPゴシック" panose="020B0400000000000000" pitchFamily="50" charset="-128"/>
                <a:ea typeface="BIZ UDPゴシック" panose="020B0400000000000000" pitchFamily="50" charset="-128"/>
              </a:rPr>
              <a:t>である。</a:t>
            </a:r>
            <a:endParaRPr lang="en-US" altLang="ja-JP" sz="1400" dirty="0">
              <a:latin typeface="BIZ UDPゴシック" panose="020B0400000000000000" pitchFamily="50" charset="-128"/>
              <a:ea typeface="BIZ UDPゴシック" panose="020B0400000000000000" pitchFamily="50" charset="-128"/>
            </a:endParaRPr>
          </a:p>
          <a:p>
            <a:pPr marL="0" indent="0">
              <a:spcBef>
                <a:spcPts val="600"/>
              </a:spcBef>
              <a:buNone/>
            </a:pPr>
            <a:r>
              <a:rPr lang="ja-JP" altLang="en-US" sz="1400" dirty="0">
                <a:latin typeface="BIZ UDPゴシック" panose="020B0400000000000000" pitchFamily="50" charset="-128"/>
                <a:ea typeface="BIZ UDPゴシック" panose="020B0400000000000000" pitchFamily="50" charset="-128"/>
              </a:rPr>
              <a:t>〇排風機能力は溶剤等の大気中への排出量と比例関係にあり、</a:t>
            </a:r>
            <a:r>
              <a:rPr lang="ja-JP" altLang="en-US" sz="1400" u="sng" dirty="0">
                <a:latin typeface="BIZ UDPゴシック" panose="020B0400000000000000" pitchFamily="50" charset="-128"/>
                <a:ea typeface="BIZ UDPゴシック" panose="020B0400000000000000" pitchFamily="50" charset="-128"/>
              </a:rPr>
              <a:t>法・条例</a:t>
            </a:r>
            <a:r>
              <a:rPr lang="en-US" altLang="ja-JP" sz="1400" u="sng" dirty="0">
                <a:latin typeface="BIZ UDPゴシック" panose="020B0400000000000000" pitchFamily="50" charset="-128"/>
                <a:ea typeface="BIZ UDPゴシック" panose="020B0400000000000000" pitchFamily="50" charset="-128"/>
              </a:rPr>
              <a:t>VOC</a:t>
            </a:r>
            <a:r>
              <a:rPr lang="ja-JP" altLang="en-US" sz="1400" u="sng" dirty="0">
                <a:latin typeface="BIZ UDPゴシック" panose="020B0400000000000000" pitchFamily="50" charset="-128"/>
                <a:ea typeface="BIZ UDPゴシック" panose="020B0400000000000000" pitchFamily="50" charset="-128"/>
              </a:rPr>
              <a:t>で採用していることから、要件として排風機能力を採用する</a:t>
            </a:r>
            <a:r>
              <a:rPr lang="ja-JP" altLang="en-US" sz="1400" dirty="0">
                <a:latin typeface="BIZ UDPゴシック" panose="020B0400000000000000" pitchFamily="50" charset="-128"/>
                <a:ea typeface="BIZ UDPゴシック" panose="020B0400000000000000" pitchFamily="50" charset="-128"/>
              </a:rPr>
              <a:t>。規模は対象施設の捕捉が容易である</a:t>
            </a:r>
            <a:r>
              <a:rPr lang="ja-JP" altLang="en-US" sz="1400" u="sng" dirty="0">
                <a:latin typeface="BIZ UDPゴシック" panose="020B0400000000000000" pitchFamily="50" charset="-128"/>
                <a:ea typeface="BIZ UDPゴシック" panose="020B0400000000000000" pitchFamily="50" charset="-128"/>
              </a:rPr>
              <a:t>現行条例</a:t>
            </a:r>
            <a:r>
              <a:rPr lang="en-US" altLang="ja-JP" sz="1400" u="sng" dirty="0">
                <a:latin typeface="BIZ UDPゴシック" panose="020B0400000000000000" pitchFamily="50" charset="-128"/>
                <a:ea typeface="BIZ UDPゴシック" panose="020B0400000000000000" pitchFamily="50" charset="-128"/>
              </a:rPr>
              <a:t>VOC</a:t>
            </a:r>
            <a:r>
              <a:rPr lang="ja-JP" altLang="en-US" sz="1400" u="sng" dirty="0">
                <a:latin typeface="BIZ UDPゴシック" panose="020B0400000000000000" pitchFamily="50" charset="-128"/>
                <a:ea typeface="BIZ UDPゴシック" panose="020B0400000000000000" pitchFamily="50" charset="-128"/>
              </a:rPr>
              <a:t>排出施設の吹付塗装施設</a:t>
            </a:r>
            <a:r>
              <a:rPr lang="en-US" altLang="ja-JP" sz="1400" u="sng" dirty="0">
                <a:latin typeface="BIZ UDPゴシック" panose="020B0400000000000000" pitchFamily="50" charset="-128"/>
                <a:ea typeface="BIZ UDPゴシック" panose="020B0400000000000000" pitchFamily="50" charset="-128"/>
              </a:rPr>
              <a:t>100</a:t>
            </a:r>
            <a:r>
              <a:rPr lang="zh-TW" altLang="en-US" sz="1400" u="sng" dirty="0">
                <a:latin typeface="BIZ UDPゴシック" panose="020B0400000000000000" pitchFamily="50" charset="-128"/>
                <a:ea typeface="BIZ UDPゴシック" panose="020B0400000000000000" pitchFamily="50" charset="-128"/>
              </a:rPr>
              <a:t>ｍ</a:t>
            </a:r>
            <a:r>
              <a:rPr lang="en-US" altLang="zh-TW" sz="1400" u="sng" baseline="30000" dirty="0">
                <a:latin typeface="BIZ UDPゴシック" panose="020B0400000000000000" pitchFamily="50" charset="-128"/>
                <a:ea typeface="BIZ UDPゴシック" panose="020B0400000000000000" pitchFamily="50" charset="-128"/>
              </a:rPr>
              <a:t>3 </a:t>
            </a:r>
            <a:r>
              <a:rPr lang="en-US" altLang="ja-JP" sz="1400" u="sng" dirty="0">
                <a:latin typeface="BIZ UDPゴシック" panose="020B0400000000000000" pitchFamily="50" charset="-128"/>
                <a:ea typeface="BIZ UDPゴシック" panose="020B0400000000000000" pitchFamily="50" charset="-128"/>
              </a:rPr>
              <a:t>/</a:t>
            </a:r>
            <a:r>
              <a:rPr lang="ja-JP" altLang="en-US" sz="1400" u="sng" dirty="0">
                <a:latin typeface="BIZ UDPゴシック" panose="020B0400000000000000" pitchFamily="50" charset="-128"/>
                <a:ea typeface="BIZ UDPゴシック" panose="020B0400000000000000" pitchFamily="50" charset="-128"/>
              </a:rPr>
              <a:t>分とする</a:t>
            </a:r>
            <a:r>
              <a:rPr lang="ja-JP" altLang="en-US" sz="1400" dirty="0">
                <a:latin typeface="BIZ UDPゴシック" panose="020B0400000000000000" pitchFamily="50" charset="-128"/>
                <a:ea typeface="BIZ UDPゴシック" panose="020B0400000000000000" pitchFamily="50" charset="-128"/>
              </a:rPr>
              <a:t>。</a:t>
            </a:r>
            <a:endParaRPr lang="en-US" altLang="ja-JP" sz="1400" dirty="0">
              <a:latin typeface="BIZ UDPゴシック" panose="020B0400000000000000" pitchFamily="50" charset="-128"/>
              <a:ea typeface="BIZ UDPゴシック" panose="020B0400000000000000" pitchFamily="50" charset="-128"/>
            </a:endParaRPr>
          </a:p>
          <a:p>
            <a:pPr marL="0" indent="0">
              <a:spcBef>
                <a:spcPts val="600"/>
              </a:spcBef>
              <a:buNone/>
            </a:pPr>
            <a:r>
              <a:rPr lang="ja-JP" altLang="en-US" sz="1400" dirty="0">
                <a:latin typeface="BIZ UDPゴシック" panose="020B0400000000000000" pitchFamily="50" charset="-128"/>
                <a:ea typeface="BIZ UDPゴシック" panose="020B0400000000000000" pitchFamily="50" charset="-128"/>
              </a:rPr>
              <a:t>〇対象施設数（見込み）：</a:t>
            </a:r>
            <a:r>
              <a:rPr lang="en-US" altLang="ja-JP" sz="1400" dirty="0">
                <a:latin typeface="BIZ UDPゴシック" panose="020B0400000000000000" pitchFamily="50" charset="-128"/>
                <a:ea typeface="BIZ UDPゴシック" panose="020B0400000000000000" pitchFamily="50" charset="-128"/>
              </a:rPr>
              <a:t>369</a:t>
            </a:r>
            <a:r>
              <a:rPr lang="ja-JP" altLang="en-US" sz="1400" dirty="0">
                <a:latin typeface="BIZ UDPゴシック" panose="020B0400000000000000" pitchFamily="50" charset="-128"/>
                <a:ea typeface="BIZ UDPゴシック" panose="020B0400000000000000" pitchFamily="50" charset="-128"/>
              </a:rPr>
              <a:t>　（平成</a:t>
            </a:r>
            <a:r>
              <a:rPr lang="en-US" altLang="ja-JP" sz="1400" dirty="0">
                <a:latin typeface="BIZ UDPゴシック" panose="020B0400000000000000" pitchFamily="50" charset="-128"/>
                <a:ea typeface="BIZ UDPゴシック" panose="020B0400000000000000" pitchFamily="50" charset="-128"/>
              </a:rPr>
              <a:t>29</a:t>
            </a:r>
            <a:r>
              <a:rPr lang="ja-JP" altLang="en-US" sz="1400" dirty="0">
                <a:latin typeface="BIZ UDPゴシック" panose="020B0400000000000000" pitchFamily="50" charset="-128"/>
                <a:ea typeface="BIZ UDPゴシック" panose="020B0400000000000000" pitchFamily="50" charset="-128"/>
              </a:rPr>
              <a:t>年度末時点の府内施設数）のうち規制対象物質を排出するもの。</a:t>
            </a:r>
            <a:endParaRPr lang="en-US" altLang="ja-JP" sz="1400" dirty="0">
              <a:latin typeface="BIZ UDPゴシック" panose="020B0400000000000000" pitchFamily="50" charset="-128"/>
              <a:ea typeface="BIZ UDPゴシック" panose="020B0400000000000000" pitchFamily="50" charset="-128"/>
            </a:endParaRPr>
          </a:p>
          <a:p>
            <a:pPr marL="0" indent="0">
              <a:spcBef>
                <a:spcPts val="600"/>
              </a:spcBef>
              <a:buNone/>
            </a:pPr>
            <a:r>
              <a:rPr lang="ja-JP" altLang="en-US" sz="1400" dirty="0">
                <a:latin typeface="BIZ UDPゴシック" panose="020B0400000000000000" pitchFamily="50" charset="-128"/>
                <a:ea typeface="BIZ UDPゴシック" panose="020B0400000000000000" pitchFamily="50" charset="-128"/>
              </a:rPr>
              <a:t>〇原則として排出口が設置されていることから、</a:t>
            </a:r>
            <a:r>
              <a:rPr lang="ja-JP" altLang="en-US" sz="1400" u="sng" dirty="0">
                <a:latin typeface="BIZ UDPゴシック" panose="020B0400000000000000" pitchFamily="50" charset="-128"/>
                <a:ea typeface="BIZ UDPゴシック" panose="020B0400000000000000" pitchFamily="50" charset="-128"/>
              </a:rPr>
              <a:t>排出濃度規制の適用は可能である</a:t>
            </a:r>
            <a:r>
              <a:rPr lang="ja-JP" altLang="en-US" sz="1400" dirty="0">
                <a:latin typeface="BIZ UDPゴシック" panose="020B0400000000000000" pitchFamily="50" charset="-128"/>
                <a:ea typeface="BIZ UDPゴシック" panose="020B0400000000000000" pitchFamily="50" charset="-128"/>
              </a:rPr>
              <a:t>。</a:t>
            </a:r>
            <a:endParaRPr lang="en-US" altLang="ja-JP" sz="1400" dirty="0">
              <a:latin typeface="BIZ UDPゴシック" panose="020B0400000000000000" pitchFamily="50" charset="-128"/>
              <a:ea typeface="BIZ UDPゴシック" panose="020B0400000000000000" pitchFamily="50" charset="-128"/>
            </a:endParaRPr>
          </a:p>
        </p:txBody>
      </p:sp>
      <p:pic>
        <p:nvPicPr>
          <p:cNvPr id="10" name="図 9">
            <a:extLst>
              <a:ext uri="{FF2B5EF4-FFF2-40B4-BE49-F238E27FC236}">
                <a16:creationId xmlns:a16="http://schemas.microsoft.com/office/drawing/2014/main" id="{89DCB6F0-96E0-4B95-B6D3-074F87A0F016}"/>
              </a:ext>
            </a:extLst>
          </p:cNvPr>
          <p:cNvPicPr>
            <a:picLocks noChangeAspect="1"/>
          </p:cNvPicPr>
          <p:nvPr/>
        </p:nvPicPr>
        <p:blipFill>
          <a:blip r:embed="rId2"/>
          <a:stretch>
            <a:fillRect/>
          </a:stretch>
        </p:blipFill>
        <p:spPr>
          <a:xfrm>
            <a:off x="5474208" y="2252653"/>
            <a:ext cx="4189227" cy="1929447"/>
          </a:xfrm>
          <a:prstGeom prst="rect">
            <a:avLst/>
          </a:prstGeom>
        </p:spPr>
      </p:pic>
      <p:sp>
        <p:nvSpPr>
          <p:cNvPr id="16" name="テキスト ボックス 15">
            <a:extLst>
              <a:ext uri="{FF2B5EF4-FFF2-40B4-BE49-F238E27FC236}">
                <a16:creationId xmlns:a16="http://schemas.microsoft.com/office/drawing/2014/main" id="{DC50B620-F29D-4903-86C9-3B997D8DD9B8}"/>
              </a:ext>
            </a:extLst>
          </p:cNvPr>
          <p:cNvSpPr txBox="1"/>
          <p:nvPr/>
        </p:nvSpPr>
        <p:spPr>
          <a:xfrm>
            <a:off x="992944" y="1145817"/>
            <a:ext cx="8548460" cy="369332"/>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ja-JP" altLang="en-US" dirty="0">
                <a:latin typeface="BIZ UDPゴシック" panose="020B0400000000000000" pitchFamily="50" charset="-128"/>
                <a:ea typeface="BIZ UDPゴシック" panose="020B0400000000000000" pitchFamily="50" charset="-128"/>
              </a:rPr>
              <a:t>③	物の製造に係る塗装の用に供する吹付塗装施設（</a:t>
            </a:r>
            <a:r>
              <a:rPr lang="zh-TW" altLang="en-US" dirty="0">
                <a:latin typeface="BIZ UDPゴシック" panose="020B0400000000000000" pitchFamily="50" charset="-128"/>
                <a:ea typeface="BIZ UDPゴシック" panose="020B0400000000000000" pitchFamily="50" charset="-128"/>
              </a:rPr>
              <a:t>排風機能力 </a:t>
            </a:r>
            <a:r>
              <a:rPr lang="en-US" altLang="zh-TW" dirty="0">
                <a:latin typeface="BIZ UDPゴシック" panose="020B0400000000000000" pitchFamily="50" charset="-128"/>
                <a:ea typeface="BIZ UDPゴシック" panose="020B0400000000000000" pitchFamily="50" charset="-128"/>
              </a:rPr>
              <a:t>100</a:t>
            </a:r>
            <a:r>
              <a:rPr lang="zh-TW" altLang="en-US" dirty="0">
                <a:latin typeface="BIZ UDPゴシック" panose="020B0400000000000000" pitchFamily="50" charset="-128"/>
                <a:ea typeface="BIZ UDPゴシック" panose="020B0400000000000000" pitchFamily="50" charset="-128"/>
              </a:rPr>
              <a:t>ｍ</a:t>
            </a:r>
            <a:r>
              <a:rPr lang="en-US" altLang="zh-TW" baseline="30000" dirty="0">
                <a:latin typeface="BIZ UDPゴシック" panose="020B0400000000000000" pitchFamily="50" charset="-128"/>
                <a:ea typeface="BIZ UDPゴシック" panose="020B0400000000000000" pitchFamily="50" charset="-128"/>
              </a:rPr>
              <a:t>3</a:t>
            </a:r>
            <a:r>
              <a:rPr lang="en-US" altLang="zh-TW" dirty="0">
                <a:latin typeface="BIZ UDPゴシック" panose="020B0400000000000000" pitchFamily="50" charset="-128"/>
                <a:ea typeface="BIZ UDPゴシック" panose="020B0400000000000000" pitchFamily="50" charset="-128"/>
              </a:rPr>
              <a:t>/</a:t>
            </a:r>
            <a:r>
              <a:rPr lang="zh-TW" altLang="en-US" dirty="0">
                <a:latin typeface="BIZ UDPゴシック" panose="020B0400000000000000" pitchFamily="50" charset="-128"/>
                <a:ea typeface="BIZ UDPゴシック" panose="020B0400000000000000" pitchFamily="50" charset="-128"/>
              </a:rPr>
              <a:t>分</a:t>
            </a:r>
            <a:r>
              <a:rPr lang="ja-JP" altLang="en-US" dirty="0">
                <a:latin typeface="BIZ UDPゴシック" panose="020B0400000000000000" pitchFamily="50" charset="-128"/>
                <a:ea typeface="BIZ UDPゴシック" panose="020B0400000000000000" pitchFamily="50" charset="-128"/>
              </a:rPr>
              <a:t>以上）</a:t>
            </a:r>
          </a:p>
        </p:txBody>
      </p:sp>
      <p:sp>
        <p:nvSpPr>
          <p:cNvPr id="11" name="スライド番号プレースホルダー 3">
            <a:extLst>
              <a:ext uri="{FF2B5EF4-FFF2-40B4-BE49-F238E27FC236}">
                <a16:creationId xmlns:a16="http://schemas.microsoft.com/office/drawing/2014/main" id="{807F8B38-5574-49E9-9523-B05647AB23E3}"/>
              </a:ext>
            </a:extLst>
          </p:cNvPr>
          <p:cNvSpPr txBox="1">
            <a:spLocks/>
          </p:cNvSpPr>
          <p:nvPr/>
        </p:nvSpPr>
        <p:spPr>
          <a:xfrm>
            <a:off x="9350787" y="6477299"/>
            <a:ext cx="555213" cy="365125"/>
          </a:xfrm>
          <a:prstGeom prst="rect">
            <a:avLst/>
          </a:prstGeom>
        </p:spPr>
        <p:txBody>
          <a:bodyPr vert="horz" lIns="91440" tIns="45720" rIns="91440" bIns="45720" rtlCol="0" anchor="ctr">
            <a:normAutofit/>
          </a:bodyP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fld id="{519954A3-9DFD-4C44-94BA-B95130A3BA1C}" type="slidenum">
              <a:rPr lang="en-US" smtClean="0">
                <a:solidFill>
                  <a:srgbClr val="000000"/>
                </a:solidFill>
                <a:latin typeface="BIZ UDPゴシック" panose="020B0400000000000000" pitchFamily="50" charset="-128"/>
                <a:ea typeface="BIZ UDPゴシック" panose="020B0400000000000000" pitchFamily="50" charset="-128"/>
              </a:rPr>
              <a:pPr>
                <a:spcAft>
                  <a:spcPts val="600"/>
                </a:spcAft>
              </a:pPr>
              <a:t>18</a:t>
            </a:fld>
            <a:endParaRPr lang="en-US" dirty="0">
              <a:solidFill>
                <a:srgbClr val="000000"/>
              </a:solidFill>
              <a:latin typeface="BIZ UDPゴシック" panose="020B0400000000000000" pitchFamily="50" charset="-128"/>
              <a:ea typeface="BIZ UDPゴシック" panose="020B0400000000000000" pitchFamily="50" charset="-128"/>
            </a:endParaRPr>
          </a:p>
        </p:txBody>
      </p:sp>
      <p:sp>
        <p:nvSpPr>
          <p:cNvPr id="18" name="タイトル 1">
            <a:extLst>
              <a:ext uri="{FF2B5EF4-FFF2-40B4-BE49-F238E27FC236}">
                <a16:creationId xmlns:a16="http://schemas.microsoft.com/office/drawing/2014/main" id="{8AC7146C-E46D-4BB8-B21E-F712D9D25FEE}"/>
              </a:ext>
            </a:extLst>
          </p:cNvPr>
          <p:cNvSpPr txBox="1">
            <a:spLocks/>
          </p:cNvSpPr>
          <p:nvPr/>
        </p:nvSpPr>
        <p:spPr>
          <a:xfrm>
            <a:off x="1083470" y="609600"/>
            <a:ext cx="6984793" cy="814466"/>
          </a:xfrm>
          <a:prstGeom prst="rect">
            <a:avLst/>
          </a:prstGeom>
        </p:spPr>
        <p:txBody>
          <a:bodyPr vert="horz" lIns="91440" tIns="45720" rIns="91440" bIns="45720" rtlCol="0" anchor="t">
            <a:norm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2800" dirty="0">
                <a:latin typeface="BIZ UDPゴシック" panose="020B0400000000000000" pitchFamily="50" charset="-128"/>
                <a:ea typeface="BIZ UDPゴシック" panose="020B0400000000000000" pitchFamily="50" charset="-128"/>
              </a:rPr>
              <a:t>検討事項②　追加すべき施設について</a:t>
            </a:r>
          </a:p>
          <a:p>
            <a:endParaRPr lang="ja-JP" altLang="en-US" sz="28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3491212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80B86A7-A1EC-475B-9166-88902B033A3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90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C2C29CB1-9F74-4879-A6AF-AEA67B6F1F4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84609"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7E2C7115-5336-410C-AD71-0F0952A2E5A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541404" y="4013200"/>
            <a:ext cx="364596"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表 5">
            <a:extLst>
              <a:ext uri="{FF2B5EF4-FFF2-40B4-BE49-F238E27FC236}">
                <a16:creationId xmlns:a16="http://schemas.microsoft.com/office/drawing/2014/main" id="{B592FB8A-8946-40D3-BD33-5F70E15603EC}"/>
              </a:ext>
            </a:extLst>
          </p:cNvPr>
          <p:cNvGraphicFramePr>
            <a:graphicFrameLocks noGrp="1"/>
          </p:cNvGraphicFramePr>
          <p:nvPr>
            <p:extLst>
              <p:ext uri="{D42A27DB-BD31-4B8C-83A1-F6EECF244321}">
                <p14:modId xmlns:p14="http://schemas.microsoft.com/office/powerpoint/2010/main" val="2061667449"/>
              </p:ext>
            </p:extLst>
          </p:nvPr>
        </p:nvGraphicFramePr>
        <p:xfrm>
          <a:off x="649007" y="1477140"/>
          <a:ext cx="8928000" cy="5266290"/>
        </p:xfrm>
        <a:graphic>
          <a:graphicData uri="http://schemas.openxmlformats.org/drawingml/2006/table">
            <a:tbl>
              <a:tblPr firstRow="1" bandRow="1">
                <a:tableStyleId>{5C22544A-7EE6-4342-B048-85BDC9FD1C3A}</a:tableStyleId>
              </a:tblPr>
              <a:tblGrid>
                <a:gridCol w="1944000">
                  <a:extLst>
                    <a:ext uri="{9D8B030D-6E8A-4147-A177-3AD203B41FA5}">
                      <a16:colId xmlns:a16="http://schemas.microsoft.com/office/drawing/2014/main" val="12408999"/>
                    </a:ext>
                  </a:extLst>
                </a:gridCol>
                <a:gridCol w="972000">
                  <a:extLst>
                    <a:ext uri="{9D8B030D-6E8A-4147-A177-3AD203B41FA5}">
                      <a16:colId xmlns:a16="http://schemas.microsoft.com/office/drawing/2014/main" val="2298469751"/>
                    </a:ext>
                  </a:extLst>
                </a:gridCol>
                <a:gridCol w="1800000">
                  <a:extLst>
                    <a:ext uri="{9D8B030D-6E8A-4147-A177-3AD203B41FA5}">
                      <a16:colId xmlns:a16="http://schemas.microsoft.com/office/drawing/2014/main" val="803486864"/>
                    </a:ext>
                  </a:extLst>
                </a:gridCol>
                <a:gridCol w="4212000">
                  <a:extLst>
                    <a:ext uri="{9D8B030D-6E8A-4147-A177-3AD203B41FA5}">
                      <a16:colId xmlns:a16="http://schemas.microsoft.com/office/drawing/2014/main" val="4210582669"/>
                    </a:ext>
                  </a:extLst>
                </a:gridCol>
              </a:tblGrid>
              <a:tr h="580199">
                <a:tc>
                  <a:txBody>
                    <a:bodyPr/>
                    <a:lstStyle/>
                    <a:p>
                      <a:pPr algn="ctr"/>
                      <a:r>
                        <a:rPr kumimoji="1" lang="ja-JP" altLang="en-US" sz="1200" dirty="0">
                          <a:latin typeface="BIZ UDPゴシック" panose="020B0400000000000000" pitchFamily="50" charset="-128"/>
                          <a:ea typeface="BIZ UDPゴシック" panose="020B0400000000000000" pitchFamily="50" charset="-128"/>
                        </a:rPr>
                        <a:t>施設名等</a:t>
                      </a:r>
                    </a:p>
                  </a:txBody>
                  <a:tcPr anchor="ctr"/>
                </a:tc>
                <a:tc>
                  <a:txBody>
                    <a:bodyPr/>
                    <a:lstStyle/>
                    <a:p>
                      <a:pPr algn="ctr"/>
                      <a:r>
                        <a:rPr kumimoji="1" lang="ja-JP" altLang="en-US" sz="1200" dirty="0">
                          <a:latin typeface="BIZ UDPゴシック" panose="020B0400000000000000" pitchFamily="50" charset="-128"/>
                          <a:ea typeface="BIZ UDPゴシック" panose="020B0400000000000000" pitchFamily="50" charset="-128"/>
                        </a:rPr>
                        <a:t>条例</a:t>
                      </a:r>
                      <a:r>
                        <a:rPr kumimoji="1" lang="en-US" altLang="ja-JP" sz="1200" dirty="0">
                          <a:latin typeface="BIZ UDPゴシック" panose="020B0400000000000000" pitchFamily="50" charset="-128"/>
                          <a:ea typeface="BIZ UDPゴシック" panose="020B0400000000000000" pitchFamily="50" charset="-128"/>
                        </a:rPr>
                        <a:t>VOC</a:t>
                      </a:r>
                      <a:r>
                        <a:rPr kumimoji="1" lang="ja-JP" altLang="en-US" sz="1200" dirty="0">
                          <a:latin typeface="BIZ UDPゴシック" panose="020B0400000000000000" pitchFamily="50" charset="-128"/>
                          <a:ea typeface="BIZ UDPゴシック" panose="020B0400000000000000" pitchFamily="50" charset="-128"/>
                        </a:rPr>
                        <a:t>届出数（</a:t>
                      </a:r>
                      <a:r>
                        <a:rPr kumimoji="1" lang="en-US" altLang="ja-JP" sz="1200" dirty="0">
                          <a:latin typeface="BIZ UDPゴシック" panose="020B0400000000000000" pitchFamily="50" charset="-128"/>
                          <a:ea typeface="BIZ UDPゴシック" panose="020B0400000000000000" pitchFamily="50" charset="-128"/>
                        </a:rPr>
                        <a:t>H29</a:t>
                      </a:r>
                      <a:r>
                        <a:rPr kumimoji="1" lang="ja-JP" altLang="en-US" sz="1200" dirty="0">
                          <a:latin typeface="BIZ UDPゴシック" panose="020B0400000000000000" pitchFamily="50" charset="-128"/>
                          <a:ea typeface="BIZ UDPゴシック" panose="020B0400000000000000" pitchFamily="50" charset="-128"/>
                        </a:rPr>
                        <a:t>末）</a:t>
                      </a:r>
                    </a:p>
                  </a:txBody>
                  <a:tcPr anchor="ctr"/>
                </a:tc>
                <a:tc>
                  <a:txBody>
                    <a:bodyPr/>
                    <a:lstStyle/>
                    <a:p>
                      <a:pPr algn="ctr"/>
                      <a:r>
                        <a:rPr kumimoji="1" lang="ja-JP" altLang="en-US" sz="1200" dirty="0">
                          <a:latin typeface="BIZ UDPゴシック" panose="020B0400000000000000" pitchFamily="50" charset="-128"/>
                          <a:ea typeface="BIZ UDPゴシック" panose="020B0400000000000000" pitchFamily="50" charset="-128"/>
                        </a:rPr>
                        <a:t>排出可能性がある物質</a:t>
                      </a:r>
                    </a:p>
                  </a:txBody>
                  <a:tcPr anchor="ctr"/>
                </a:tc>
                <a:tc>
                  <a:txBody>
                    <a:bodyPr/>
                    <a:lstStyle/>
                    <a:p>
                      <a:pPr algn="ctr"/>
                      <a:r>
                        <a:rPr kumimoji="1" lang="ja-JP" altLang="en-US" sz="1200" dirty="0">
                          <a:latin typeface="BIZ UDPゴシック" panose="020B0400000000000000" pitchFamily="50" charset="-128"/>
                          <a:ea typeface="BIZ UDPゴシック" panose="020B0400000000000000" pitchFamily="50" charset="-128"/>
                        </a:rPr>
                        <a:t>理由</a:t>
                      </a:r>
                    </a:p>
                  </a:txBody>
                  <a:tcPr anchor="ctr"/>
                </a:tc>
                <a:extLst>
                  <a:ext uri="{0D108BD9-81ED-4DB2-BD59-A6C34878D82A}">
                    <a16:rowId xmlns:a16="http://schemas.microsoft.com/office/drawing/2014/main" val="4144438103"/>
                  </a:ext>
                </a:extLst>
              </a:tr>
              <a:tr h="1077513">
                <a:tc>
                  <a:txBody>
                    <a:bodyPr/>
                    <a:lstStyle/>
                    <a:p>
                      <a:pPr algn="ctr"/>
                      <a:r>
                        <a:rPr lang="ja-JP" altLang="en-US" sz="1200" dirty="0">
                          <a:latin typeface="BIZ UDPゴシック" panose="020B0400000000000000" pitchFamily="50" charset="-128"/>
                          <a:ea typeface="BIZ UDPゴシック" panose="020B0400000000000000" pitchFamily="50" charset="-128"/>
                        </a:rPr>
                        <a:t>貯蔵施設</a:t>
                      </a:r>
                      <a:endParaRPr lang="en-US" altLang="ja-JP" sz="1200" dirty="0">
                        <a:latin typeface="BIZ UDPゴシック" panose="020B0400000000000000" pitchFamily="50" charset="-128"/>
                        <a:ea typeface="BIZ UDPゴシック" panose="020B0400000000000000" pitchFamily="50" charset="-128"/>
                      </a:endParaRPr>
                    </a:p>
                    <a:p>
                      <a:pPr algn="ctr"/>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条例</a:t>
                      </a:r>
                      <a:r>
                        <a:rPr kumimoji="1" lang="en-US" altLang="ja-JP" sz="1200" dirty="0">
                          <a:latin typeface="BIZ UDPゴシック" panose="020B0400000000000000" pitchFamily="50" charset="-128"/>
                          <a:ea typeface="BIZ UDPゴシック" panose="020B0400000000000000" pitchFamily="50" charset="-128"/>
                        </a:rPr>
                        <a:t>VOC</a:t>
                      </a:r>
                      <a:r>
                        <a:rPr kumimoji="1" lang="ja-JP" altLang="en-US" sz="1200" dirty="0">
                          <a:latin typeface="BIZ UDPゴシック" panose="020B0400000000000000" pitchFamily="50" charset="-128"/>
                          <a:ea typeface="BIZ UDPゴシック" panose="020B0400000000000000" pitchFamily="50" charset="-128"/>
                        </a:rPr>
                        <a:t>規制対象施設</a:t>
                      </a:r>
                      <a:r>
                        <a:rPr kumimoji="1" lang="en-US" altLang="ja-JP" sz="1200" dirty="0">
                          <a:latin typeface="BIZ UDPゴシック" panose="020B0400000000000000" pitchFamily="50" charset="-128"/>
                          <a:ea typeface="BIZ UDPゴシック" panose="020B0400000000000000" pitchFamily="50" charset="-128"/>
                        </a:rPr>
                        <a:t>】</a:t>
                      </a:r>
                      <a:endParaRPr kumimoji="1" lang="ja-JP" altLang="en-US" sz="1200" dirty="0">
                        <a:latin typeface="BIZ UDPゴシック" panose="020B0400000000000000" pitchFamily="50" charset="-128"/>
                        <a:ea typeface="BIZ UDPゴシック" panose="020B0400000000000000" pitchFamily="50" charset="-128"/>
                      </a:endParaRPr>
                    </a:p>
                  </a:txBody>
                  <a:tcPr anchor="ctr"/>
                </a:tc>
                <a:tc>
                  <a:txBody>
                    <a:bodyPr/>
                    <a:lstStyle/>
                    <a:p>
                      <a:pPr algn="ctr"/>
                      <a:r>
                        <a:rPr kumimoji="1" lang="en-US" altLang="ja-JP" sz="1200" dirty="0">
                          <a:latin typeface="BIZ UDPゴシック" panose="020B0400000000000000" pitchFamily="50" charset="-128"/>
                          <a:ea typeface="BIZ UDPゴシック" panose="020B0400000000000000" pitchFamily="50" charset="-128"/>
                        </a:rPr>
                        <a:t>555</a:t>
                      </a:r>
                      <a:br>
                        <a:rPr kumimoji="1" lang="en-US" altLang="ja-JP" sz="1200" dirty="0">
                          <a:latin typeface="BIZ UDPゴシック" panose="020B0400000000000000" pitchFamily="50" charset="-128"/>
                          <a:ea typeface="BIZ UDPゴシック" panose="020B0400000000000000" pitchFamily="50" charset="-128"/>
                        </a:rPr>
                      </a:br>
                      <a:r>
                        <a:rPr kumimoji="1" lang="ja-JP" altLang="en-US" sz="1200" dirty="0">
                          <a:latin typeface="BIZ UDPゴシック" panose="020B0400000000000000" pitchFamily="50" charset="-128"/>
                          <a:ea typeface="BIZ UDPゴシック" panose="020B0400000000000000" pitchFamily="50" charset="-128"/>
                        </a:rPr>
                        <a:t>（法：</a:t>
                      </a:r>
                      <a:r>
                        <a:rPr kumimoji="1" lang="en-US" altLang="ja-JP" sz="1200" dirty="0">
                          <a:latin typeface="BIZ UDPゴシック" panose="020B0400000000000000" pitchFamily="50" charset="-128"/>
                          <a:ea typeface="BIZ UDPゴシック" panose="020B0400000000000000" pitchFamily="50" charset="-128"/>
                        </a:rPr>
                        <a:t>14</a:t>
                      </a:r>
                      <a:r>
                        <a:rPr kumimoji="1" lang="ja-JP" altLang="en-US" sz="1200" dirty="0">
                          <a:latin typeface="BIZ UDPゴシック" panose="020B0400000000000000" pitchFamily="50" charset="-128"/>
                          <a:ea typeface="BIZ UDPゴシック" panose="020B0400000000000000" pitchFamily="50" charset="-128"/>
                        </a:rPr>
                        <a:t>）</a:t>
                      </a:r>
                      <a:endParaRPr kumimoji="1" lang="en-US" altLang="ja-JP" sz="1200" dirty="0">
                        <a:latin typeface="BIZ UDPゴシック" panose="020B0400000000000000" pitchFamily="50" charset="-128"/>
                        <a:ea typeface="BIZ UDPゴシック" panose="020B0400000000000000" pitchFamily="50" charset="-128"/>
                      </a:endParaRPr>
                    </a:p>
                  </a:txBody>
                  <a:tcPr anchor="ctr"/>
                </a:tc>
                <a:tc>
                  <a:txBody>
                    <a:bodyPr/>
                    <a:lstStyle/>
                    <a:p>
                      <a:pPr algn="ctr"/>
                      <a:r>
                        <a:rPr lang="ja-JP" altLang="en-US" sz="1200" dirty="0">
                          <a:latin typeface="BIZ UDPゴシック" panose="020B0400000000000000" pitchFamily="50" charset="-128"/>
                          <a:ea typeface="BIZ UDPゴシック" panose="020B0400000000000000" pitchFamily="50" charset="-128"/>
                        </a:rPr>
                        <a:t>トルエン、アクリロニトリル、ジクロロメタン等（</a:t>
                      </a:r>
                      <a:r>
                        <a:rPr lang="en-US" altLang="ja-JP" sz="1200" dirty="0">
                          <a:latin typeface="BIZ UDPゴシック" panose="020B0400000000000000" pitchFamily="50" charset="-128"/>
                          <a:ea typeface="BIZ UDPゴシック" panose="020B0400000000000000" pitchFamily="50" charset="-128"/>
                        </a:rPr>
                        <a:t>VOC</a:t>
                      </a:r>
                      <a:r>
                        <a:rPr lang="ja-JP" altLang="en-US" sz="1200" dirty="0">
                          <a:latin typeface="BIZ UDPゴシック" panose="020B0400000000000000" pitchFamily="50" charset="-128"/>
                          <a:ea typeface="BIZ UDPゴシック" panose="020B0400000000000000" pitchFamily="50" charset="-128"/>
                        </a:rPr>
                        <a:t>である物質は全て）</a:t>
                      </a:r>
                      <a:endParaRPr kumimoji="1" lang="ja-JP" altLang="en-US" sz="1200" dirty="0">
                        <a:latin typeface="BIZ UDPゴシック" panose="020B0400000000000000" pitchFamily="50" charset="-128"/>
                        <a:ea typeface="BIZ UDPゴシック" panose="020B0400000000000000" pitchFamily="50" charset="-128"/>
                      </a:endParaRP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200" dirty="0">
                          <a:latin typeface="BIZ UDPゴシック" panose="020B0400000000000000" pitchFamily="50" charset="-128"/>
                          <a:ea typeface="BIZ UDPゴシック" panose="020B0400000000000000" pitchFamily="50" charset="-128"/>
                        </a:rPr>
                        <a:t>・他府県で有害物質の観点から貯蔵施設を規制対象としている自治体はない。</a:t>
                      </a:r>
                      <a:endParaRPr lang="en-US" altLang="ja-JP" sz="1200" dirty="0">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200" dirty="0">
                          <a:latin typeface="BIZ UDPゴシック" panose="020B0400000000000000" pitchFamily="50" charset="-128"/>
                          <a:ea typeface="BIZ UDPゴシック" panose="020B0400000000000000" pitchFamily="50" charset="-128"/>
                        </a:rPr>
                        <a:t>・ほとんどの場合排出口が設けられておらず</a:t>
                      </a:r>
                      <a:r>
                        <a:rPr lang="ja-JP" altLang="en-US" sz="1200" u="sng" dirty="0">
                          <a:latin typeface="BIZ UDPゴシック" panose="020B0400000000000000" pitchFamily="50" charset="-128"/>
                          <a:ea typeface="BIZ UDPゴシック" panose="020B0400000000000000" pitchFamily="50" charset="-128"/>
                        </a:rPr>
                        <a:t>濃度測定が困難</a:t>
                      </a:r>
                      <a:r>
                        <a:rPr lang="ja-JP" altLang="en-US" sz="1200" dirty="0">
                          <a:latin typeface="BIZ UDPゴシック" panose="020B0400000000000000" pitchFamily="50" charset="-128"/>
                          <a:ea typeface="BIZ UDPゴシック" panose="020B0400000000000000" pitchFamily="50" charset="-128"/>
                        </a:rPr>
                        <a:t>。</a:t>
                      </a:r>
                      <a:endParaRPr lang="en-US" altLang="ja-JP" sz="1200" dirty="0">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200" dirty="0">
                          <a:latin typeface="BIZ UDPゴシック" panose="020B0400000000000000" pitchFamily="50" charset="-128"/>
                          <a:ea typeface="BIZ UDPゴシック" panose="020B0400000000000000" pitchFamily="50" charset="-128"/>
                        </a:rPr>
                        <a:t>・基本的には原料として貯蔵するものであることから、</a:t>
                      </a:r>
                      <a:r>
                        <a:rPr lang="ja-JP" altLang="en-US" sz="1200" u="sng" dirty="0">
                          <a:latin typeface="BIZ UDPゴシック" panose="020B0400000000000000" pitchFamily="50" charset="-128"/>
                          <a:ea typeface="BIZ UDPゴシック" panose="020B0400000000000000" pitchFamily="50" charset="-128"/>
                        </a:rPr>
                        <a:t>大気中への恒常的な放出は事業者により対策を講じている</a:t>
                      </a:r>
                      <a:r>
                        <a:rPr lang="ja-JP" altLang="en-US" sz="1200" dirty="0">
                          <a:latin typeface="BIZ UDPゴシック" panose="020B0400000000000000" pitchFamily="50" charset="-128"/>
                          <a:ea typeface="BIZ UDPゴシック" panose="020B0400000000000000" pitchFamily="50" charset="-128"/>
                        </a:rPr>
                        <a:t>ケースが多い。</a:t>
                      </a:r>
                    </a:p>
                  </a:txBody>
                  <a:tcPr anchor="ctr"/>
                </a:tc>
                <a:extLst>
                  <a:ext uri="{0D108BD9-81ED-4DB2-BD59-A6C34878D82A}">
                    <a16:rowId xmlns:a16="http://schemas.microsoft.com/office/drawing/2014/main" val="3804679158"/>
                  </a:ext>
                </a:extLst>
              </a:tr>
              <a:tr h="1243284">
                <a:tc>
                  <a:txBody>
                    <a:bodyPr/>
                    <a:lstStyle/>
                    <a:p>
                      <a:pPr algn="ctr"/>
                      <a:r>
                        <a:rPr lang="ja-JP" altLang="en-US" sz="1200" dirty="0">
                          <a:latin typeface="BIZ UDPゴシック" panose="020B0400000000000000" pitchFamily="50" charset="-128"/>
                          <a:ea typeface="BIZ UDPゴシック" panose="020B0400000000000000" pitchFamily="50" charset="-128"/>
                        </a:rPr>
                        <a:t>燃料小売業地下タンク</a:t>
                      </a:r>
                      <a:endParaRPr lang="en-US" altLang="ja-JP" sz="1200" dirty="0">
                        <a:latin typeface="BIZ UDPゴシック" panose="020B0400000000000000" pitchFamily="50" charset="-128"/>
                        <a:ea typeface="BIZ UDPゴシック" panose="020B0400000000000000" pitchFamily="50"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条例</a:t>
                      </a:r>
                      <a:r>
                        <a:rPr kumimoji="1" lang="en-US" altLang="ja-JP" sz="1200" dirty="0">
                          <a:latin typeface="BIZ UDPゴシック" panose="020B0400000000000000" pitchFamily="50" charset="-128"/>
                          <a:ea typeface="BIZ UDPゴシック" panose="020B0400000000000000" pitchFamily="50" charset="-128"/>
                        </a:rPr>
                        <a:t>VOC</a:t>
                      </a:r>
                      <a:r>
                        <a:rPr kumimoji="1" lang="ja-JP" altLang="en-US" sz="1200" dirty="0">
                          <a:latin typeface="BIZ UDPゴシック" panose="020B0400000000000000" pitchFamily="50" charset="-128"/>
                          <a:ea typeface="BIZ UDPゴシック" panose="020B0400000000000000" pitchFamily="50" charset="-128"/>
                        </a:rPr>
                        <a:t>規制対象施設</a:t>
                      </a:r>
                      <a:r>
                        <a:rPr kumimoji="1" lang="en-US" altLang="ja-JP" sz="1200" dirty="0">
                          <a:latin typeface="BIZ UDPゴシック" panose="020B0400000000000000" pitchFamily="50" charset="-128"/>
                          <a:ea typeface="BIZ UDPゴシック" panose="020B0400000000000000" pitchFamily="50" charset="-128"/>
                        </a:rPr>
                        <a:t>】</a:t>
                      </a:r>
                      <a:endParaRPr kumimoji="1" lang="ja-JP" altLang="en-US" sz="1200" dirty="0">
                        <a:latin typeface="BIZ UDPゴシック" panose="020B0400000000000000" pitchFamily="50" charset="-128"/>
                        <a:ea typeface="BIZ UDPゴシック" panose="020B0400000000000000" pitchFamily="50" charset="-128"/>
                      </a:endParaRPr>
                    </a:p>
                  </a:txBody>
                  <a:tcPr anchor="ctr"/>
                </a:tc>
                <a:tc>
                  <a:txBody>
                    <a:bodyPr/>
                    <a:lstStyle/>
                    <a:p>
                      <a:pPr algn="ctr"/>
                      <a:r>
                        <a:rPr lang="en-US" altLang="ja-JP" sz="1200" dirty="0">
                          <a:latin typeface="BIZ UDPゴシック" panose="020B0400000000000000" pitchFamily="50" charset="-128"/>
                          <a:ea typeface="BIZ UDPゴシック" panose="020B0400000000000000" pitchFamily="50" charset="-128"/>
                        </a:rPr>
                        <a:t>2,213</a:t>
                      </a:r>
                      <a:endParaRPr kumimoji="1" lang="ja-JP" altLang="en-US" sz="1200" dirty="0">
                        <a:latin typeface="BIZ UDPゴシック" panose="020B0400000000000000" pitchFamily="50" charset="-128"/>
                        <a:ea typeface="BIZ UDPゴシック" panose="020B0400000000000000" pitchFamily="50" charset="-128"/>
                      </a:endParaRPr>
                    </a:p>
                  </a:txBody>
                  <a:tcPr anchor="ctr"/>
                </a:tc>
                <a:tc>
                  <a:txBody>
                    <a:bodyPr/>
                    <a:lstStyle/>
                    <a:p>
                      <a:pPr algn="ctr"/>
                      <a:r>
                        <a:rPr lang="ja-JP" altLang="en-US" sz="1200" dirty="0">
                          <a:latin typeface="BIZ UDPゴシック" panose="020B0400000000000000" pitchFamily="50" charset="-128"/>
                          <a:ea typeface="BIZ UDPゴシック" panose="020B0400000000000000" pitchFamily="50" charset="-128"/>
                        </a:rPr>
                        <a:t>トルエン</a:t>
                      </a:r>
                      <a:endParaRPr kumimoji="1" lang="ja-JP" altLang="en-US" sz="1200" dirty="0">
                        <a:latin typeface="BIZ UDPゴシック" panose="020B0400000000000000" pitchFamily="50" charset="-128"/>
                        <a:ea typeface="BIZ UDPゴシック" panose="020B0400000000000000" pitchFamily="50" charset="-128"/>
                      </a:endParaRP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200" dirty="0">
                          <a:latin typeface="BIZ UDPゴシック" panose="020B0400000000000000" pitchFamily="50" charset="-128"/>
                          <a:ea typeface="BIZ UDPゴシック" panose="020B0400000000000000" pitchFamily="50" charset="-128"/>
                        </a:rPr>
                        <a:t>・塗料、接着剤、印刷インキと比較し、</a:t>
                      </a:r>
                      <a:r>
                        <a:rPr lang="ja-JP" altLang="en-US" sz="1200" u="sng" dirty="0">
                          <a:latin typeface="BIZ UDPゴシック" panose="020B0400000000000000" pitchFamily="50" charset="-128"/>
                          <a:ea typeface="BIZ UDPゴシック" panose="020B0400000000000000" pitchFamily="50" charset="-128"/>
                        </a:rPr>
                        <a:t>ガソリン中のトルエンの割合は多くても</a:t>
                      </a:r>
                      <a:r>
                        <a:rPr lang="en-US" altLang="ja-JP" sz="1200" u="sng" dirty="0">
                          <a:latin typeface="BIZ UDPゴシック" panose="020B0400000000000000" pitchFamily="50" charset="-128"/>
                          <a:ea typeface="BIZ UDPゴシック" panose="020B0400000000000000" pitchFamily="50" charset="-128"/>
                        </a:rPr>
                        <a:t>1%</a:t>
                      </a:r>
                      <a:r>
                        <a:rPr lang="ja-JP" altLang="en-US" sz="1200" u="sng" dirty="0">
                          <a:latin typeface="BIZ UDPゴシック" panose="020B0400000000000000" pitchFamily="50" charset="-128"/>
                          <a:ea typeface="BIZ UDPゴシック" panose="020B0400000000000000" pitchFamily="50" charset="-128"/>
                        </a:rPr>
                        <a:t>と低く、</a:t>
                      </a:r>
                      <a:r>
                        <a:rPr lang="en-US" altLang="ja-JP" sz="1200" u="sng" dirty="0">
                          <a:latin typeface="BIZ UDPゴシック" panose="020B0400000000000000" pitchFamily="50" charset="-128"/>
                          <a:ea typeface="BIZ UDPゴシック" panose="020B0400000000000000" pitchFamily="50" charset="-128"/>
                        </a:rPr>
                        <a:t>PRTR</a:t>
                      </a:r>
                      <a:r>
                        <a:rPr lang="ja-JP" altLang="en-US" sz="1200" u="sng" dirty="0">
                          <a:latin typeface="BIZ UDPゴシック" panose="020B0400000000000000" pitchFamily="50" charset="-128"/>
                          <a:ea typeface="BIZ UDPゴシック" panose="020B0400000000000000" pitchFamily="50" charset="-128"/>
                        </a:rPr>
                        <a:t>届出状況においては届出数に比べ大気排出量は少ない</a:t>
                      </a:r>
                      <a:r>
                        <a:rPr lang="ja-JP" altLang="en-US" sz="1200" dirty="0">
                          <a:latin typeface="BIZ UDPゴシック" panose="020B0400000000000000" pitchFamily="50" charset="-128"/>
                          <a:ea typeface="BIZ UDPゴシック" panose="020B0400000000000000" pitchFamily="50" charset="-128"/>
                        </a:rPr>
                        <a:t>。</a:t>
                      </a:r>
                      <a:endParaRPr lang="en-US" altLang="ja-JP" sz="1200" dirty="0">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200" dirty="0">
                          <a:latin typeface="BIZ UDPゴシック" panose="020B0400000000000000" pitchFamily="50" charset="-128"/>
                          <a:ea typeface="BIZ UDPゴシック" panose="020B0400000000000000" pitchFamily="50" charset="-128"/>
                        </a:rPr>
                        <a:t>・</a:t>
                      </a:r>
                      <a:r>
                        <a:rPr lang="ja-JP" altLang="en-US" sz="1200" u="sng" dirty="0">
                          <a:latin typeface="BIZ UDPゴシック" panose="020B0400000000000000" pitchFamily="50" charset="-128"/>
                          <a:ea typeface="BIZ UDPゴシック" panose="020B0400000000000000" pitchFamily="50" charset="-128"/>
                        </a:rPr>
                        <a:t>これまでの条例</a:t>
                      </a:r>
                      <a:r>
                        <a:rPr lang="en-US" altLang="ja-JP" sz="1200" u="sng" dirty="0">
                          <a:latin typeface="BIZ UDPゴシック" panose="020B0400000000000000" pitchFamily="50" charset="-128"/>
                          <a:ea typeface="BIZ UDPゴシック" panose="020B0400000000000000" pitchFamily="50" charset="-128"/>
                        </a:rPr>
                        <a:t>VOC</a:t>
                      </a:r>
                      <a:r>
                        <a:rPr lang="ja-JP" altLang="en-US" sz="1200" u="sng" dirty="0">
                          <a:latin typeface="BIZ UDPゴシック" panose="020B0400000000000000" pitchFamily="50" charset="-128"/>
                          <a:ea typeface="BIZ UDPゴシック" panose="020B0400000000000000" pitchFamily="50" charset="-128"/>
                        </a:rPr>
                        <a:t>規制により蒸気回収装置（べーパーリターン）は一定普及している</a:t>
                      </a:r>
                      <a:r>
                        <a:rPr lang="ja-JP" altLang="en-US" sz="1200" dirty="0">
                          <a:latin typeface="BIZ UDPゴシック" panose="020B0400000000000000" pitchFamily="50" charset="-128"/>
                          <a:ea typeface="BIZ UDPゴシック" panose="020B0400000000000000" pitchFamily="50" charset="-128"/>
                        </a:rPr>
                        <a:t>。</a:t>
                      </a:r>
                      <a:endParaRPr lang="en-US" altLang="ja-JP" sz="1200" dirty="0">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200" dirty="0">
                          <a:latin typeface="BIZ UDPゴシック" panose="020B0400000000000000" pitchFamily="50" charset="-128"/>
                          <a:ea typeface="BIZ UDPゴシック" panose="020B0400000000000000" pitchFamily="50" charset="-128"/>
                        </a:rPr>
                        <a:t>・排出口から常時一定量の排ガスが排出されているわけではなく、</a:t>
                      </a:r>
                      <a:r>
                        <a:rPr lang="ja-JP" altLang="en-US" sz="1200" u="sng" dirty="0">
                          <a:latin typeface="BIZ UDPゴシック" panose="020B0400000000000000" pitchFamily="50" charset="-128"/>
                          <a:ea typeface="BIZ UDPゴシック" panose="020B0400000000000000" pitchFamily="50" charset="-128"/>
                        </a:rPr>
                        <a:t>濃度測定が困難</a:t>
                      </a:r>
                      <a:r>
                        <a:rPr lang="ja-JP" altLang="en-US" sz="1200" dirty="0">
                          <a:latin typeface="BIZ UDPゴシック" panose="020B0400000000000000" pitchFamily="50" charset="-128"/>
                          <a:ea typeface="BIZ UDPゴシック" panose="020B0400000000000000" pitchFamily="50" charset="-128"/>
                        </a:rPr>
                        <a:t>。</a:t>
                      </a:r>
                      <a:endParaRPr lang="en-US" altLang="ja-JP" sz="1200" dirty="0">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38081304"/>
                  </a:ext>
                </a:extLst>
              </a:tr>
              <a:tr h="623791">
                <a:tc>
                  <a:txBody>
                    <a:bodyPr/>
                    <a:lstStyle/>
                    <a:p>
                      <a:pPr algn="ctr"/>
                      <a:r>
                        <a:rPr lang="ja-JP" altLang="en-US" sz="1200" dirty="0">
                          <a:latin typeface="BIZ UDPゴシック" panose="020B0400000000000000" pitchFamily="50" charset="-128"/>
                          <a:ea typeface="BIZ UDPゴシック" panose="020B0400000000000000" pitchFamily="50" charset="-128"/>
                        </a:rPr>
                        <a:t>ガソリン出荷施設</a:t>
                      </a:r>
                      <a:endParaRPr lang="en-US" altLang="ja-JP" sz="1200" dirty="0">
                        <a:latin typeface="BIZ UDPゴシック" panose="020B0400000000000000" pitchFamily="50" charset="-128"/>
                        <a:ea typeface="BIZ UDPゴシック" panose="020B0400000000000000" pitchFamily="50"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条例</a:t>
                      </a:r>
                      <a:r>
                        <a:rPr kumimoji="1" lang="en-US" altLang="ja-JP" sz="1200" dirty="0">
                          <a:latin typeface="BIZ UDPゴシック" panose="020B0400000000000000" pitchFamily="50" charset="-128"/>
                          <a:ea typeface="BIZ UDPゴシック" panose="020B0400000000000000" pitchFamily="50" charset="-128"/>
                        </a:rPr>
                        <a:t>VOC</a:t>
                      </a:r>
                      <a:r>
                        <a:rPr kumimoji="1" lang="ja-JP" altLang="en-US" sz="1200" dirty="0">
                          <a:latin typeface="BIZ UDPゴシック" panose="020B0400000000000000" pitchFamily="50" charset="-128"/>
                          <a:ea typeface="BIZ UDPゴシック" panose="020B0400000000000000" pitchFamily="50" charset="-128"/>
                        </a:rPr>
                        <a:t>規制対象施設</a:t>
                      </a:r>
                      <a:r>
                        <a:rPr kumimoji="1" lang="en-US" altLang="ja-JP" sz="1200" dirty="0">
                          <a:latin typeface="BIZ UDPゴシック" panose="020B0400000000000000" pitchFamily="50" charset="-128"/>
                          <a:ea typeface="BIZ UDPゴシック" panose="020B0400000000000000" pitchFamily="50" charset="-128"/>
                        </a:rPr>
                        <a:t>】</a:t>
                      </a:r>
                      <a:endParaRPr kumimoji="1" lang="ja-JP" altLang="en-US" sz="1200" dirty="0">
                        <a:latin typeface="BIZ UDPゴシック" panose="020B0400000000000000" pitchFamily="50" charset="-128"/>
                        <a:ea typeface="BIZ UDPゴシック" panose="020B0400000000000000" pitchFamily="50" charset="-128"/>
                      </a:endParaRPr>
                    </a:p>
                  </a:txBody>
                  <a:tcPr anchor="ctr"/>
                </a:tc>
                <a:tc>
                  <a:txBody>
                    <a:bodyPr/>
                    <a:lstStyle/>
                    <a:p>
                      <a:pPr algn="ctr"/>
                      <a:r>
                        <a:rPr kumimoji="1" lang="en-US" altLang="ja-JP" sz="1200" dirty="0">
                          <a:latin typeface="BIZ UDPゴシック" panose="020B0400000000000000" pitchFamily="50" charset="-128"/>
                          <a:ea typeface="BIZ UDPゴシック" panose="020B0400000000000000" pitchFamily="50" charset="-128"/>
                        </a:rPr>
                        <a:t>9</a:t>
                      </a:r>
                      <a:endParaRPr kumimoji="1" lang="ja-JP" altLang="en-US" sz="1200" dirty="0">
                        <a:latin typeface="BIZ UDPゴシック" panose="020B0400000000000000" pitchFamily="50" charset="-128"/>
                        <a:ea typeface="BIZ UDPゴシック" panose="020B0400000000000000" pitchFamily="50" charset="-128"/>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1200" dirty="0">
                          <a:latin typeface="BIZ UDPゴシック" panose="020B0400000000000000" pitchFamily="50" charset="-128"/>
                          <a:ea typeface="BIZ UDPゴシック" panose="020B0400000000000000" pitchFamily="50" charset="-128"/>
                        </a:rPr>
                        <a:t>トルエン</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200" dirty="0">
                          <a:latin typeface="BIZ UDPゴシック" panose="020B0400000000000000" pitchFamily="50" charset="-128"/>
                          <a:ea typeface="BIZ UDPゴシック" panose="020B0400000000000000" pitchFamily="50" charset="-128"/>
                        </a:rPr>
                        <a:t>・同上</a:t>
                      </a:r>
                    </a:p>
                  </a:txBody>
                  <a:tcPr anchor="ctr"/>
                </a:tc>
                <a:extLst>
                  <a:ext uri="{0D108BD9-81ED-4DB2-BD59-A6C34878D82A}">
                    <a16:rowId xmlns:a16="http://schemas.microsoft.com/office/drawing/2014/main" val="2021429463"/>
                  </a:ext>
                </a:extLst>
              </a:tr>
              <a:tr h="580199">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1200" dirty="0">
                          <a:latin typeface="BIZ UDPゴシック" panose="020B0400000000000000" pitchFamily="50" charset="-128"/>
                          <a:ea typeface="BIZ UDPゴシック" panose="020B0400000000000000" pitchFamily="50" charset="-128"/>
                        </a:rPr>
                        <a:t>水道水中の浄化処理設備</a:t>
                      </a:r>
                    </a:p>
                  </a:txBody>
                  <a:tcPr anchor="ctr"/>
                </a:tc>
                <a:tc>
                  <a:txBody>
                    <a:bodyPr/>
                    <a:lstStyle/>
                    <a:p>
                      <a:pPr algn="ctr"/>
                      <a:r>
                        <a:rPr kumimoji="1" lang="ja-JP" altLang="en-US" sz="1200" dirty="0">
                          <a:latin typeface="BIZ UDPゴシック" panose="020B0400000000000000" pitchFamily="50" charset="-128"/>
                          <a:ea typeface="BIZ UDPゴシック" panose="020B0400000000000000" pitchFamily="50" charset="-128"/>
                        </a:rPr>
                        <a:t>－</a:t>
                      </a:r>
                    </a:p>
                  </a:txBody>
                  <a:tcPr anchor="ctr"/>
                </a:tc>
                <a:tc>
                  <a:txBody>
                    <a:bodyPr/>
                    <a:lstStyle/>
                    <a:p>
                      <a:pPr algn="ctr"/>
                      <a:r>
                        <a:rPr lang="ja-JP" altLang="en-US" sz="1200" dirty="0">
                          <a:latin typeface="BIZ UDPゴシック" panose="020B0400000000000000" pitchFamily="50" charset="-128"/>
                          <a:ea typeface="BIZ UDPゴシック" panose="020B0400000000000000" pitchFamily="50" charset="-128"/>
                        </a:rPr>
                        <a:t>クロロホルム</a:t>
                      </a:r>
                      <a:endParaRPr kumimoji="1" lang="ja-JP" altLang="en-US" sz="1200" dirty="0">
                        <a:latin typeface="BIZ UDPゴシック" panose="020B0400000000000000" pitchFamily="50" charset="-128"/>
                        <a:ea typeface="BIZ UDPゴシック" panose="020B0400000000000000" pitchFamily="50" charset="-128"/>
                      </a:endParaRP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200" dirty="0">
                          <a:latin typeface="BIZ UDPゴシック" panose="020B0400000000000000" pitchFamily="50" charset="-128"/>
                          <a:ea typeface="BIZ UDPゴシック" panose="020B0400000000000000" pitchFamily="50" charset="-128"/>
                        </a:rPr>
                        <a:t>・塩素消毒により副生されるものであり、総トリハロメタン、クロロホルムとして</a:t>
                      </a:r>
                      <a:r>
                        <a:rPr lang="ja-JP" altLang="en-US" sz="1200" u="sng" dirty="0">
                          <a:latin typeface="BIZ UDPゴシック" panose="020B0400000000000000" pitchFamily="50" charset="-128"/>
                          <a:ea typeface="BIZ UDPゴシック" panose="020B0400000000000000" pitchFamily="50" charset="-128"/>
                        </a:rPr>
                        <a:t>水道法により基準が定められている</a:t>
                      </a:r>
                      <a:r>
                        <a:rPr lang="ja-JP" altLang="en-US" sz="1200" dirty="0">
                          <a:latin typeface="BIZ UDPゴシック" panose="020B0400000000000000" pitchFamily="50" charset="-128"/>
                          <a:ea typeface="BIZ UDPゴシック" panose="020B0400000000000000" pitchFamily="50" charset="-128"/>
                        </a:rPr>
                        <a:t>。</a:t>
                      </a:r>
                      <a:endParaRPr lang="en-US" altLang="ja-JP" sz="1200" dirty="0">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200" dirty="0">
                          <a:latin typeface="BIZ UDPゴシック" panose="020B0400000000000000" pitchFamily="50" charset="-128"/>
                          <a:ea typeface="BIZ UDPゴシック" panose="020B0400000000000000" pitchFamily="50" charset="-128"/>
                        </a:rPr>
                        <a:t>・発生源が広いため</a:t>
                      </a:r>
                      <a:r>
                        <a:rPr lang="ja-JP" altLang="en-US" sz="1200" u="sng" dirty="0">
                          <a:latin typeface="BIZ UDPゴシック" panose="020B0400000000000000" pitchFamily="50" charset="-128"/>
                          <a:ea typeface="BIZ UDPゴシック" panose="020B0400000000000000" pitchFamily="50" charset="-128"/>
                        </a:rPr>
                        <a:t>処理装置の設置及び濃度測定が困難</a:t>
                      </a:r>
                      <a:r>
                        <a:rPr lang="ja-JP" altLang="en-US" sz="1200" dirty="0">
                          <a:latin typeface="BIZ UDPゴシック" panose="020B0400000000000000" pitchFamily="50" charset="-128"/>
                          <a:ea typeface="BIZ UDPゴシック" panose="020B0400000000000000" pitchFamily="50" charset="-128"/>
                        </a:rPr>
                        <a:t>。</a:t>
                      </a:r>
                    </a:p>
                  </a:txBody>
                  <a:tcPr anchor="ctr"/>
                </a:tc>
                <a:extLst>
                  <a:ext uri="{0D108BD9-81ED-4DB2-BD59-A6C34878D82A}">
                    <a16:rowId xmlns:a16="http://schemas.microsoft.com/office/drawing/2014/main" val="1827116985"/>
                  </a:ext>
                </a:extLst>
              </a:tr>
              <a:tr h="802019">
                <a:tc>
                  <a:txBody>
                    <a:bodyPr/>
                    <a:lstStyle/>
                    <a:p>
                      <a:pPr algn="ctr"/>
                      <a:r>
                        <a:rPr lang="ja-JP" altLang="en-US" sz="1200" dirty="0">
                          <a:latin typeface="BIZ UDPゴシック" panose="020B0400000000000000" pitchFamily="50" charset="-128"/>
                          <a:ea typeface="BIZ UDPゴシック" panose="020B0400000000000000" pitchFamily="50" charset="-128"/>
                        </a:rPr>
                        <a:t>工事・建設作業</a:t>
                      </a:r>
                      <a:endParaRPr lang="en-US" altLang="ja-JP" sz="1200" dirty="0">
                        <a:latin typeface="BIZ UDPゴシック" panose="020B0400000000000000" pitchFamily="50" charset="-128"/>
                        <a:ea typeface="BIZ UDPゴシック" panose="020B0400000000000000" pitchFamily="50" charset="-128"/>
                      </a:endParaRPr>
                    </a:p>
                    <a:p>
                      <a:pPr algn="ctr"/>
                      <a:r>
                        <a:rPr lang="ja-JP" altLang="en-US" sz="1200" dirty="0">
                          <a:latin typeface="BIZ UDPゴシック" panose="020B0400000000000000" pitchFamily="50" charset="-128"/>
                          <a:ea typeface="BIZ UDPゴシック" panose="020B0400000000000000" pitchFamily="50" charset="-128"/>
                        </a:rPr>
                        <a:t>（塗料、剥離剤）</a:t>
                      </a:r>
                      <a:endParaRPr kumimoji="1" lang="ja-JP" altLang="en-US" sz="1200" dirty="0">
                        <a:latin typeface="BIZ UDPゴシック" panose="020B0400000000000000" pitchFamily="50" charset="-128"/>
                        <a:ea typeface="BIZ UDPゴシック" panose="020B0400000000000000" pitchFamily="50" charset="-128"/>
                      </a:endParaRPr>
                    </a:p>
                  </a:txBody>
                  <a:tcPr anchor="ctr"/>
                </a:tc>
                <a:tc>
                  <a:txBody>
                    <a:bodyPr/>
                    <a:lstStyle/>
                    <a:p>
                      <a:pPr algn="ctr"/>
                      <a:r>
                        <a:rPr kumimoji="1" lang="ja-JP" altLang="en-US" sz="1200" dirty="0">
                          <a:latin typeface="BIZ UDPゴシック" panose="020B0400000000000000" pitchFamily="50" charset="-128"/>
                          <a:ea typeface="BIZ UDPゴシック" panose="020B0400000000000000" pitchFamily="50" charset="-128"/>
                        </a:rPr>
                        <a:t>－</a:t>
                      </a:r>
                    </a:p>
                  </a:txBody>
                  <a:tcPr anchor="ctr"/>
                </a:tc>
                <a:tc>
                  <a:txBody>
                    <a:bodyPr/>
                    <a:lstStyle/>
                    <a:p>
                      <a:pPr algn="ctr"/>
                      <a:r>
                        <a:rPr kumimoji="1" lang="ja-JP" altLang="en-US" sz="1200" dirty="0">
                          <a:latin typeface="BIZ UDPゴシック" panose="020B0400000000000000" pitchFamily="50" charset="-128"/>
                          <a:ea typeface="BIZ UDPゴシック" panose="020B0400000000000000" pitchFamily="50" charset="-128"/>
                        </a:rPr>
                        <a:t>トルエン、ジクロロメタン</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200" dirty="0">
                          <a:latin typeface="BIZ UDPゴシック" panose="020B0400000000000000" pitchFamily="50" charset="-128"/>
                          <a:ea typeface="BIZ UDPゴシック" panose="020B0400000000000000" pitchFamily="50" charset="-128"/>
                        </a:rPr>
                        <a:t>・</a:t>
                      </a:r>
                      <a:r>
                        <a:rPr lang="ja-JP" altLang="en-US" sz="1200" u="sng" dirty="0">
                          <a:latin typeface="BIZ UDPゴシック" panose="020B0400000000000000" pitchFamily="50" charset="-128"/>
                          <a:ea typeface="BIZ UDPゴシック" panose="020B0400000000000000" pitchFamily="50" charset="-128"/>
                        </a:rPr>
                        <a:t>工事・建設作業による排出は一時的かつ局所的なものであることから規制対象としない</a:t>
                      </a:r>
                      <a:r>
                        <a:rPr lang="ja-JP" altLang="en-US" sz="1200" dirty="0">
                          <a:latin typeface="BIZ UDPゴシック" panose="020B0400000000000000" pitchFamily="50" charset="-128"/>
                          <a:ea typeface="BIZ UDPゴシック" panose="020B0400000000000000" pitchFamily="50" charset="-128"/>
                        </a:rPr>
                        <a:t>。</a:t>
                      </a:r>
                    </a:p>
                  </a:txBody>
                  <a:tcPr anchor="ctr"/>
                </a:tc>
                <a:extLst>
                  <a:ext uri="{0D108BD9-81ED-4DB2-BD59-A6C34878D82A}">
                    <a16:rowId xmlns:a16="http://schemas.microsoft.com/office/drawing/2014/main" val="3347824833"/>
                  </a:ext>
                </a:extLst>
              </a:tr>
            </a:tbl>
          </a:graphicData>
        </a:graphic>
      </p:graphicFrame>
      <p:sp>
        <p:nvSpPr>
          <p:cNvPr id="10" name="タイトル 1">
            <a:extLst>
              <a:ext uri="{FF2B5EF4-FFF2-40B4-BE49-F238E27FC236}">
                <a16:creationId xmlns:a16="http://schemas.microsoft.com/office/drawing/2014/main" id="{B305C1FC-76FD-4677-894B-10A4CC6BC7ED}"/>
              </a:ext>
            </a:extLst>
          </p:cNvPr>
          <p:cNvSpPr txBox="1">
            <a:spLocks/>
          </p:cNvSpPr>
          <p:nvPr/>
        </p:nvSpPr>
        <p:spPr>
          <a:xfrm>
            <a:off x="1083470" y="609600"/>
            <a:ext cx="6984793" cy="814466"/>
          </a:xfrm>
          <a:prstGeom prst="rect">
            <a:avLst/>
          </a:prstGeom>
        </p:spPr>
        <p:txBody>
          <a:bodyPr vert="horz" lIns="91440" tIns="45720" rIns="91440" bIns="45720" rtlCol="0" anchor="t">
            <a:normAutofit fontScale="92500"/>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2800" dirty="0">
                <a:latin typeface="BIZ UDPゴシック" panose="020B0400000000000000" pitchFamily="50" charset="-128"/>
                <a:ea typeface="BIZ UDPゴシック" panose="020B0400000000000000" pitchFamily="50" charset="-128"/>
              </a:rPr>
              <a:t>検討事項③　追加対象外とする施設について</a:t>
            </a:r>
          </a:p>
          <a:p>
            <a:endParaRPr lang="ja-JP" altLang="en-US" sz="2800" dirty="0">
              <a:latin typeface="BIZ UDPゴシック" panose="020B0400000000000000" pitchFamily="50" charset="-128"/>
              <a:ea typeface="BIZ UDPゴシック" panose="020B0400000000000000" pitchFamily="50" charset="-128"/>
            </a:endParaRPr>
          </a:p>
          <a:p>
            <a:endParaRPr lang="ja-JP" altLang="en-US" sz="2800" dirty="0">
              <a:latin typeface="BIZ UDPゴシック" panose="020B0400000000000000" pitchFamily="50" charset="-128"/>
              <a:ea typeface="BIZ UDPゴシック" panose="020B0400000000000000" pitchFamily="50" charset="-128"/>
            </a:endParaRPr>
          </a:p>
        </p:txBody>
      </p:sp>
      <p:sp>
        <p:nvSpPr>
          <p:cNvPr id="12" name="コンテンツ プレースホルダー 2">
            <a:extLst>
              <a:ext uri="{FF2B5EF4-FFF2-40B4-BE49-F238E27FC236}">
                <a16:creationId xmlns:a16="http://schemas.microsoft.com/office/drawing/2014/main" id="{946AFEC7-BEB3-4A09-9466-283ADBC187D4}"/>
              </a:ext>
            </a:extLst>
          </p:cNvPr>
          <p:cNvSpPr txBox="1">
            <a:spLocks/>
          </p:cNvSpPr>
          <p:nvPr/>
        </p:nvSpPr>
        <p:spPr>
          <a:xfrm>
            <a:off x="684610" y="1093425"/>
            <a:ext cx="5173760" cy="379828"/>
          </a:xfrm>
          <a:prstGeom prst="rect">
            <a:avLst/>
          </a:prstGeom>
          <a:ln>
            <a:noFill/>
          </a:ln>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buNone/>
            </a:pPr>
            <a:r>
              <a:rPr lang="ja-JP" altLang="en-US" sz="1400" dirty="0">
                <a:latin typeface="BIZ UDPゴシック" panose="020B0400000000000000" pitchFamily="50" charset="-128"/>
                <a:ea typeface="BIZ UDPゴシック" panose="020B0400000000000000" pitchFamily="50" charset="-128"/>
              </a:rPr>
              <a:t>〇以下の施設は追加対象外とする。</a:t>
            </a:r>
            <a:endParaRPr lang="en-US" altLang="ja-JP" sz="1400" dirty="0">
              <a:latin typeface="BIZ UDPゴシック" panose="020B0400000000000000" pitchFamily="50" charset="-128"/>
              <a:ea typeface="BIZ UDPゴシック" panose="020B0400000000000000" pitchFamily="50" charset="-128"/>
            </a:endParaRPr>
          </a:p>
        </p:txBody>
      </p:sp>
      <p:sp>
        <p:nvSpPr>
          <p:cNvPr id="8" name="スライド番号プレースホルダー 3">
            <a:extLst>
              <a:ext uri="{FF2B5EF4-FFF2-40B4-BE49-F238E27FC236}">
                <a16:creationId xmlns:a16="http://schemas.microsoft.com/office/drawing/2014/main" id="{807F8B38-5574-49E9-9523-B05647AB23E3}"/>
              </a:ext>
            </a:extLst>
          </p:cNvPr>
          <p:cNvSpPr txBox="1">
            <a:spLocks/>
          </p:cNvSpPr>
          <p:nvPr/>
        </p:nvSpPr>
        <p:spPr>
          <a:xfrm>
            <a:off x="9350787" y="6477299"/>
            <a:ext cx="555213" cy="365125"/>
          </a:xfrm>
          <a:prstGeom prst="rect">
            <a:avLst/>
          </a:prstGeom>
        </p:spPr>
        <p:txBody>
          <a:bodyPr vert="horz" lIns="91440" tIns="45720" rIns="91440" bIns="45720" rtlCol="0" anchor="ctr">
            <a:normAutofit/>
          </a:bodyP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fld id="{519954A3-9DFD-4C44-94BA-B95130A3BA1C}" type="slidenum">
              <a:rPr lang="en-US" smtClean="0">
                <a:solidFill>
                  <a:srgbClr val="000000"/>
                </a:solidFill>
                <a:latin typeface="BIZ UDPゴシック" panose="020B0400000000000000" pitchFamily="50" charset="-128"/>
                <a:ea typeface="BIZ UDPゴシック" panose="020B0400000000000000" pitchFamily="50" charset="-128"/>
              </a:rPr>
              <a:pPr>
                <a:spcAft>
                  <a:spcPts val="600"/>
                </a:spcAft>
              </a:pPr>
              <a:t>19</a:t>
            </a:fld>
            <a:endParaRPr lang="en-US" dirty="0">
              <a:solidFill>
                <a:srgbClr val="000000"/>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004835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80B86A7-A1EC-475B-9166-88902B033A3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90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C2C29CB1-9F74-4879-A6AF-AEA67B6F1F4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84609"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7E2C7115-5336-410C-AD71-0F0952A2E5A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541404" y="4013200"/>
            <a:ext cx="364596"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スライド番号プレースホルダー 3">
            <a:extLst>
              <a:ext uri="{FF2B5EF4-FFF2-40B4-BE49-F238E27FC236}">
                <a16:creationId xmlns:a16="http://schemas.microsoft.com/office/drawing/2014/main" id="{E751C315-48C2-407D-AF50-FE97F104B580}"/>
              </a:ext>
            </a:extLst>
          </p:cNvPr>
          <p:cNvSpPr txBox="1">
            <a:spLocks/>
          </p:cNvSpPr>
          <p:nvPr/>
        </p:nvSpPr>
        <p:spPr>
          <a:xfrm>
            <a:off x="9350787" y="6477299"/>
            <a:ext cx="555213" cy="365125"/>
          </a:xfrm>
          <a:prstGeom prst="rect">
            <a:avLst/>
          </a:prstGeom>
        </p:spPr>
        <p:txBody>
          <a:bodyPr vert="horz" lIns="91440" tIns="45720" rIns="91440" bIns="45720" rtlCol="0" anchor="ctr">
            <a:normAutofit/>
          </a:bodyP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fld id="{519954A3-9DFD-4C44-94BA-B95130A3BA1C}" type="slidenum">
              <a:rPr lang="en-US" smtClean="0">
                <a:solidFill>
                  <a:srgbClr val="000000"/>
                </a:solidFill>
                <a:latin typeface="BIZ UDPゴシック" panose="020B0400000000000000" pitchFamily="50" charset="-128"/>
                <a:ea typeface="BIZ UDPゴシック" panose="020B0400000000000000" pitchFamily="50" charset="-128"/>
              </a:rPr>
              <a:pPr>
                <a:spcAft>
                  <a:spcPts val="600"/>
                </a:spcAft>
              </a:pPr>
              <a:t>2</a:t>
            </a:fld>
            <a:endParaRPr lang="en-US" dirty="0">
              <a:solidFill>
                <a:srgbClr val="000000"/>
              </a:solidFill>
              <a:latin typeface="BIZ UDPゴシック" panose="020B0400000000000000" pitchFamily="50" charset="-128"/>
              <a:ea typeface="BIZ UDPゴシック" panose="020B0400000000000000" pitchFamily="50" charset="-128"/>
            </a:endParaRPr>
          </a:p>
        </p:txBody>
      </p:sp>
      <p:sp>
        <p:nvSpPr>
          <p:cNvPr id="10" name="コンテンツ プレースホルダー 2">
            <a:extLst>
              <a:ext uri="{FF2B5EF4-FFF2-40B4-BE49-F238E27FC236}">
                <a16:creationId xmlns:a16="http://schemas.microsoft.com/office/drawing/2014/main" id="{D6DA4057-F27E-483E-AA73-BAE86A3142AB}"/>
              </a:ext>
            </a:extLst>
          </p:cNvPr>
          <p:cNvSpPr>
            <a:spLocks noGrp="1"/>
          </p:cNvSpPr>
          <p:nvPr>
            <p:ph idx="1"/>
          </p:nvPr>
        </p:nvSpPr>
        <p:spPr>
          <a:xfrm>
            <a:off x="1064649" y="1811561"/>
            <a:ext cx="8476754" cy="3019271"/>
          </a:xfrm>
        </p:spPr>
        <p:txBody>
          <a:bodyPr>
            <a:noAutofit/>
          </a:bodyPr>
          <a:lstStyle/>
          <a:p>
            <a:pPr marL="0" indent="0">
              <a:lnSpc>
                <a:spcPct val="150000"/>
              </a:lnSpc>
              <a:buNone/>
            </a:pPr>
            <a:r>
              <a:rPr lang="ja-JP" altLang="en-US" sz="1600" dirty="0">
                <a:solidFill>
                  <a:schemeClr val="tx1"/>
                </a:solidFill>
                <a:latin typeface="BIZ UDPゴシック" panose="020B0400000000000000" pitchFamily="50" charset="-128"/>
                <a:ea typeface="BIZ UDPゴシック" panose="020B0400000000000000" pitchFamily="50" charset="-128"/>
              </a:rPr>
              <a:t>・現行規制対象施設は、条例制定当時のアンケート調査に基づき、法の有害物質規制の裾下げ及び横出し施設として規制が必要と判断したものを選定しているところ。</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marL="0" indent="0">
              <a:lnSpc>
                <a:spcPct val="150000"/>
              </a:lnSpc>
              <a:buNone/>
            </a:pPr>
            <a:r>
              <a:rPr lang="ja-JP" altLang="en-US" sz="1600" dirty="0">
                <a:solidFill>
                  <a:schemeClr val="tx1"/>
                </a:solidFill>
                <a:latin typeface="BIZ UDPゴシック" panose="020B0400000000000000" pitchFamily="50" charset="-128"/>
                <a:ea typeface="BIZ UDPゴシック" panose="020B0400000000000000" pitchFamily="50" charset="-128"/>
              </a:rPr>
              <a:t>・規制にあたっての考え方は、例えば副生成物として非意図的に排出される可能性があるものなど、</a:t>
            </a:r>
            <a:r>
              <a:rPr lang="ja-JP" altLang="en-US" sz="1600" u="sng" dirty="0">
                <a:solidFill>
                  <a:schemeClr val="tx1"/>
                </a:solidFill>
                <a:latin typeface="BIZ UDPゴシック" panose="020B0400000000000000" pitchFamily="50" charset="-128"/>
                <a:ea typeface="BIZ UDPゴシック" panose="020B0400000000000000" pitchFamily="50" charset="-128"/>
              </a:rPr>
              <a:t>有害物質が理論上排出するおそれのある施設を規制対象としている</a:t>
            </a:r>
            <a:r>
              <a:rPr lang="ja-JP" altLang="en-US" sz="1600" dirty="0">
                <a:solidFill>
                  <a:schemeClr val="tx1"/>
                </a:solidFill>
                <a:latin typeface="BIZ UDPゴシック" panose="020B0400000000000000" pitchFamily="50" charset="-128"/>
                <a:ea typeface="BIZ UDPゴシック" panose="020B0400000000000000" pitchFamily="50" charset="-128"/>
              </a:rPr>
              <a:t>。</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marL="0" indent="0">
              <a:lnSpc>
                <a:spcPct val="150000"/>
              </a:lnSpc>
              <a:buNone/>
            </a:pPr>
            <a:r>
              <a:rPr lang="ja-JP" altLang="en-US" sz="1600" dirty="0">
                <a:solidFill>
                  <a:schemeClr val="tx1"/>
                </a:solidFill>
                <a:latin typeface="BIZ UDPゴシック" panose="020B0400000000000000" pitchFamily="50" charset="-128"/>
                <a:ea typeface="BIZ UDPゴシック" panose="020B0400000000000000" pitchFamily="50" charset="-128"/>
              </a:rPr>
              <a:t>・一方で規制対象の施設種類が多岐に渡ることから、施設の定義がわかりにくいことに加え、工程の変更時に届出手続きが発生する場合がある等といった課題があり、また施設の中には過去一度も届出がない施設が存在している。</a:t>
            </a:r>
            <a:endParaRPr lang="en-US" altLang="ja-JP" sz="1600" dirty="0">
              <a:solidFill>
                <a:schemeClr val="tx1"/>
              </a:solidFill>
              <a:latin typeface="BIZ UDPゴシック" panose="020B0400000000000000" pitchFamily="50" charset="-128"/>
              <a:ea typeface="BIZ UDPゴシック" panose="020B0400000000000000" pitchFamily="50" charset="-128"/>
            </a:endParaRPr>
          </a:p>
        </p:txBody>
      </p:sp>
      <p:sp>
        <p:nvSpPr>
          <p:cNvPr id="14" name="タイトル 1">
            <a:extLst>
              <a:ext uri="{FF2B5EF4-FFF2-40B4-BE49-F238E27FC236}">
                <a16:creationId xmlns:a16="http://schemas.microsoft.com/office/drawing/2014/main" id="{09F195B4-3D7D-454A-A3E9-84A934025F96}"/>
              </a:ext>
            </a:extLst>
          </p:cNvPr>
          <p:cNvSpPr>
            <a:spLocks noGrp="1"/>
          </p:cNvSpPr>
          <p:nvPr>
            <p:ph type="title"/>
          </p:nvPr>
        </p:nvSpPr>
        <p:spPr>
          <a:xfrm>
            <a:off x="1083472" y="609602"/>
            <a:ext cx="7444467" cy="734351"/>
          </a:xfrm>
        </p:spPr>
        <p:txBody>
          <a:bodyPr>
            <a:normAutofit/>
          </a:bodyPr>
          <a:lstStyle/>
          <a:p>
            <a:r>
              <a:rPr lang="ja-JP" altLang="en-US" sz="2800" dirty="0">
                <a:latin typeface="BIZ UDPゴシック" panose="020B0400000000000000" pitchFamily="50" charset="-128"/>
                <a:ea typeface="BIZ UDPゴシック" panose="020B0400000000000000" pitchFamily="50" charset="-128"/>
              </a:rPr>
              <a:t>対象施設</a:t>
            </a:r>
            <a:r>
              <a:rPr kumimoji="1" lang="ja-JP" altLang="en-US" sz="2800" dirty="0">
                <a:latin typeface="BIZ UDPゴシック" panose="020B0400000000000000" pitchFamily="50" charset="-128"/>
                <a:ea typeface="BIZ UDPゴシック" panose="020B0400000000000000" pitchFamily="50" charset="-128"/>
              </a:rPr>
              <a:t>に関するこれまでの議論</a:t>
            </a:r>
          </a:p>
        </p:txBody>
      </p:sp>
      <p:sp>
        <p:nvSpPr>
          <p:cNvPr id="15" name="下矢印 14">
            <a:extLst>
              <a:ext uri="{FF2B5EF4-FFF2-40B4-BE49-F238E27FC236}">
                <a16:creationId xmlns:a16="http://schemas.microsoft.com/office/drawing/2014/main" id="{FD190574-349F-46BB-A45A-0E2A34CCB25D}"/>
              </a:ext>
            </a:extLst>
          </p:cNvPr>
          <p:cNvSpPr/>
          <p:nvPr/>
        </p:nvSpPr>
        <p:spPr>
          <a:xfrm>
            <a:off x="4645423" y="4655150"/>
            <a:ext cx="906043" cy="3513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コンテンツ プレースホルダー 2">
            <a:extLst>
              <a:ext uri="{FF2B5EF4-FFF2-40B4-BE49-F238E27FC236}">
                <a16:creationId xmlns:a16="http://schemas.microsoft.com/office/drawing/2014/main" id="{432940C7-014D-41DC-AEE8-37075D45BDD0}"/>
              </a:ext>
            </a:extLst>
          </p:cNvPr>
          <p:cNvSpPr txBox="1">
            <a:spLocks/>
          </p:cNvSpPr>
          <p:nvPr/>
        </p:nvSpPr>
        <p:spPr>
          <a:xfrm>
            <a:off x="778725" y="5098562"/>
            <a:ext cx="8476754" cy="1633860"/>
          </a:xfrm>
          <a:prstGeom prst="rect">
            <a:avLst/>
          </a:prstGeom>
          <a:ln>
            <a:solidFill>
              <a:schemeClr val="tx1"/>
            </a:solidFill>
          </a:ln>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lnSpc>
                <a:spcPct val="150000"/>
              </a:lnSpc>
              <a:buFont typeface="Wingdings 3" charset="2"/>
              <a:buNone/>
            </a:pPr>
            <a:r>
              <a:rPr lang="ja-JP" altLang="en-US" sz="1600" dirty="0">
                <a:solidFill>
                  <a:schemeClr val="tx1"/>
                </a:solidFill>
                <a:latin typeface="BIZ UDPゴシック" panose="020B0400000000000000" pitchFamily="50" charset="-128"/>
                <a:ea typeface="BIZ UDPゴシック" panose="020B0400000000000000" pitchFamily="50" charset="-128"/>
              </a:rPr>
              <a:t>・有害物質の大気排出の未然防止の観点からは、この</a:t>
            </a:r>
            <a:r>
              <a:rPr lang="ja-JP" altLang="en-US" sz="1600" u="sng" dirty="0">
                <a:solidFill>
                  <a:schemeClr val="tx1"/>
                </a:solidFill>
                <a:latin typeface="BIZ UDPゴシック" panose="020B0400000000000000" pitchFamily="50" charset="-128"/>
                <a:ea typeface="BIZ UDPゴシック" panose="020B0400000000000000" pitchFamily="50" charset="-128"/>
              </a:rPr>
              <a:t>有害物質が理論上排出するおそれのある施設を原則規制対象とする考えを、継続すべき</a:t>
            </a:r>
            <a:r>
              <a:rPr lang="ja-JP" altLang="en-US" sz="1600" dirty="0">
                <a:solidFill>
                  <a:schemeClr val="tx1"/>
                </a:solidFill>
                <a:latin typeface="BIZ UDPゴシック" panose="020B0400000000000000" pitchFamily="50" charset="-128"/>
                <a:ea typeface="BIZ UDPゴシック" panose="020B0400000000000000" pitchFamily="50" charset="-128"/>
              </a:rPr>
              <a:t>ではないか。</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marL="0" indent="0">
              <a:lnSpc>
                <a:spcPct val="150000"/>
              </a:lnSpc>
              <a:buFont typeface="Wingdings 3" charset="2"/>
              <a:buNone/>
            </a:pPr>
            <a:r>
              <a:rPr lang="ja-JP" altLang="en-US" sz="1600" dirty="0">
                <a:solidFill>
                  <a:schemeClr val="tx1"/>
                </a:solidFill>
                <a:latin typeface="BIZ UDPゴシック" panose="020B0400000000000000" pitchFamily="50" charset="-128"/>
                <a:ea typeface="BIZ UDPゴシック" panose="020B0400000000000000" pitchFamily="50" charset="-128"/>
              </a:rPr>
              <a:t>・今後の対象施設の選定にあたっては、上記の考え及び課題を考慮した上で、現在の化学物質管理制度等による事業者の排出実態を踏まえて検討する必要があるのではないか。</a:t>
            </a:r>
          </a:p>
        </p:txBody>
      </p:sp>
      <p:sp>
        <p:nvSpPr>
          <p:cNvPr id="17" name="コンテンツ プレースホルダー 2">
            <a:extLst>
              <a:ext uri="{FF2B5EF4-FFF2-40B4-BE49-F238E27FC236}">
                <a16:creationId xmlns:a16="http://schemas.microsoft.com/office/drawing/2014/main" id="{7B8EF770-3DD8-438D-B860-97B2C953E028}"/>
              </a:ext>
            </a:extLst>
          </p:cNvPr>
          <p:cNvSpPr txBox="1">
            <a:spLocks/>
          </p:cNvSpPr>
          <p:nvPr/>
        </p:nvSpPr>
        <p:spPr>
          <a:xfrm>
            <a:off x="903358" y="1325909"/>
            <a:ext cx="6984793" cy="54271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buFont typeface="Wingdings 3" charset="2"/>
              <a:buNone/>
            </a:pPr>
            <a:r>
              <a:rPr lang="ja-JP" altLang="en-US" dirty="0">
                <a:latin typeface="BIZ UDPゴシック" panose="020B0400000000000000" pitchFamily="50" charset="-128"/>
                <a:ea typeface="BIZ UDPゴシック" panose="020B0400000000000000" pitchFamily="50" charset="-128"/>
              </a:rPr>
              <a:t>〇前々回部会（令和</a:t>
            </a:r>
            <a:r>
              <a:rPr lang="en-US" altLang="ja-JP" dirty="0">
                <a:latin typeface="BIZ UDPゴシック" panose="020B0400000000000000" pitchFamily="50" charset="-128"/>
                <a:ea typeface="BIZ UDPゴシック" panose="020B0400000000000000" pitchFamily="50" charset="-128"/>
              </a:rPr>
              <a:t>3</a:t>
            </a:r>
            <a:r>
              <a:rPr lang="ja-JP" altLang="en-US" dirty="0">
                <a:latin typeface="BIZ UDPゴシック" panose="020B0400000000000000" pitchFamily="50" charset="-128"/>
                <a:ea typeface="BIZ UDPゴシック" panose="020B0400000000000000" pitchFamily="50" charset="-128"/>
              </a:rPr>
              <a:t>年３月</a:t>
            </a:r>
            <a:r>
              <a:rPr lang="en-US" altLang="ja-JP" dirty="0">
                <a:latin typeface="BIZ UDPゴシック" panose="020B0400000000000000" pitchFamily="50" charset="-128"/>
                <a:ea typeface="BIZ UDPゴシック" panose="020B0400000000000000" pitchFamily="50" charset="-128"/>
              </a:rPr>
              <a:t>23</a:t>
            </a:r>
            <a:r>
              <a:rPr lang="ja-JP" altLang="en-US" dirty="0">
                <a:latin typeface="BIZ UDPゴシック" panose="020B0400000000000000" pitchFamily="50" charset="-128"/>
                <a:ea typeface="BIZ UDPゴシック" panose="020B0400000000000000" pitchFamily="50" charset="-128"/>
              </a:rPr>
              <a:t>日）における議論（論点④）</a:t>
            </a:r>
            <a:endParaRPr lang="en-US" altLang="ja-JP" dirty="0">
              <a:latin typeface="BIZ UDPゴシック" panose="020B0400000000000000" pitchFamily="50" charset="-128"/>
              <a:ea typeface="BIZ UDPゴシック" panose="020B0400000000000000" pitchFamily="50" charset="-128"/>
            </a:endParaRPr>
          </a:p>
          <a:p>
            <a:pPr marL="0" indent="0">
              <a:buFont typeface="Wingdings 3" charset="2"/>
              <a:buNone/>
            </a:pPr>
            <a:endParaRPr lang="en-US" altLang="ja-JP" dirty="0">
              <a:latin typeface="BIZ UDPゴシック" panose="020B0400000000000000" pitchFamily="50" charset="-128"/>
              <a:ea typeface="BIZ UDPゴシック" panose="020B0400000000000000" pitchFamily="50" charset="-128"/>
            </a:endParaRPr>
          </a:p>
          <a:p>
            <a:endParaRPr lang="ja-JP" altLang="en-US"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6880847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80B86A7-A1EC-475B-9166-88902B033A3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90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C2C29CB1-9F74-4879-A6AF-AEA67B6F1F4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84609"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7E2C7115-5336-410C-AD71-0F0952A2E5A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541404" y="4013200"/>
            <a:ext cx="364596"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コンテンツ プレースホルダー 2">
            <a:extLst>
              <a:ext uri="{FF2B5EF4-FFF2-40B4-BE49-F238E27FC236}">
                <a16:creationId xmlns:a16="http://schemas.microsoft.com/office/drawing/2014/main" id="{C53A9652-0A40-489E-B6D4-4D37102B94FC}"/>
              </a:ext>
            </a:extLst>
          </p:cNvPr>
          <p:cNvSpPr txBox="1">
            <a:spLocks/>
          </p:cNvSpPr>
          <p:nvPr/>
        </p:nvSpPr>
        <p:spPr>
          <a:xfrm>
            <a:off x="724533" y="949652"/>
            <a:ext cx="8999169" cy="3063548"/>
          </a:xfrm>
          <a:prstGeom prst="rect">
            <a:avLst/>
          </a:prstGeom>
          <a:ln>
            <a:noFill/>
          </a:ln>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buNone/>
            </a:pPr>
            <a:r>
              <a:rPr lang="ja-JP" altLang="en-US" sz="1400" dirty="0">
                <a:latin typeface="BIZ UDPゴシック" panose="020B0400000000000000" pitchFamily="50" charset="-128"/>
                <a:ea typeface="BIZ UDPゴシック" panose="020B0400000000000000" pitchFamily="50" charset="-128"/>
              </a:rPr>
              <a:t>〇現行の規制対象施設のうち、新規追加物質の排出可能性がある主な施設は以下の通り。</a:t>
            </a:r>
            <a:endParaRPr lang="en-US" altLang="ja-JP" sz="1400" dirty="0">
              <a:latin typeface="BIZ UDPゴシック" panose="020B0400000000000000" pitchFamily="50" charset="-128"/>
              <a:ea typeface="BIZ UDPゴシック" panose="020B0400000000000000" pitchFamily="50" charset="-128"/>
            </a:endParaRPr>
          </a:p>
          <a:p>
            <a:pPr marL="0" indent="0">
              <a:buNone/>
            </a:pPr>
            <a:endParaRPr lang="en-US" altLang="ja-JP" sz="1600" dirty="0">
              <a:latin typeface="BIZ UDPゴシック" panose="020B0400000000000000" pitchFamily="50" charset="-128"/>
              <a:ea typeface="BIZ UDPゴシック" panose="020B0400000000000000" pitchFamily="50" charset="-128"/>
            </a:endParaRPr>
          </a:p>
          <a:p>
            <a:pPr marL="0" indent="0">
              <a:buNone/>
            </a:pPr>
            <a:endParaRPr lang="en-US" altLang="ja-JP" sz="1600" dirty="0">
              <a:latin typeface="BIZ UDPゴシック" panose="020B0400000000000000" pitchFamily="50" charset="-128"/>
              <a:ea typeface="BIZ UDPゴシック" panose="020B0400000000000000" pitchFamily="50" charset="-128"/>
            </a:endParaRPr>
          </a:p>
          <a:p>
            <a:pPr marL="0" indent="0">
              <a:buNone/>
            </a:pPr>
            <a:endParaRPr lang="en-US" altLang="ja-JP" sz="1600" dirty="0">
              <a:latin typeface="BIZ UDPゴシック" panose="020B0400000000000000" pitchFamily="50" charset="-128"/>
              <a:ea typeface="BIZ UDPゴシック" panose="020B0400000000000000" pitchFamily="50" charset="-128"/>
            </a:endParaRPr>
          </a:p>
          <a:p>
            <a:pPr marL="0" indent="0">
              <a:buNone/>
            </a:pPr>
            <a:endParaRPr lang="en-US" altLang="ja-JP" sz="1600" dirty="0">
              <a:latin typeface="BIZ UDPゴシック" panose="020B0400000000000000" pitchFamily="50" charset="-128"/>
              <a:ea typeface="BIZ UDPゴシック" panose="020B0400000000000000" pitchFamily="50" charset="-128"/>
            </a:endParaRPr>
          </a:p>
          <a:p>
            <a:pPr marL="0" indent="0">
              <a:spcBef>
                <a:spcPts val="0"/>
              </a:spcBef>
              <a:buNone/>
            </a:pPr>
            <a:endParaRPr lang="en-US" altLang="ja-JP" sz="1600" dirty="0">
              <a:latin typeface="BIZ UDPゴシック" panose="020B0400000000000000" pitchFamily="50" charset="-128"/>
              <a:ea typeface="BIZ UDPゴシック" panose="020B0400000000000000" pitchFamily="50" charset="-128"/>
            </a:endParaRPr>
          </a:p>
        </p:txBody>
      </p:sp>
      <p:sp>
        <p:nvSpPr>
          <p:cNvPr id="12" name="タイトル 1">
            <a:extLst>
              <a:ext uri="{FF2B5EF4-FFF2-40B4-BE49-F238E27FC236}">
                <a16:creationId xmlns:a16="http://schemas.microsoft.com/office/drawing/2014/main" id="{AF9E1786-CBE1-4433-86C8-571827E1B23F}"/>
              </a:ext>
            </a:extLst>
          </p:cNvPr>
          <p:cNvSpPr txBox="1">
            <a:spLocks/>
          </p:cNvSpPr>
          <p:nvPr/>
        </p:nvSpPr>
        <p:spPr>
          <a:xfrm>
            <a:off x="1083470" y="609600"/>
            <a:ext cx="7912612" cy="628935"/>
          </a:xfrm>
          <a:prstGeom prst="rect">
            <a:avLst/>
          </a:prstGeom>
        </p:spPr>
        <p:txBody>
          <a:bodyPr vert="horz" lIns="91440" tIns="45720" rIns="91440" bIns="45720" rtlCol="0" anchor="t">
            <a:normAutofit fontScale="77500" lnSpcReduction="20000"/>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2800" dirty="0">
                <a:latin typeface="BIZ UDPゴシック" panose="020B0400000000000000" pitchFamily="50" charset="-128"/>
                <a:ea typeface="BIZ UDPゴシック" panose="020B0400000000000000" pitchFamily="50" charset="-128"/>
              </a:rPr>
              <a:t>検討事項④　現行の規制対象施設で見直すべき施設について</a:t>
            </a:r>
          </a:p>
        </p:txBody>
      </p:sp>
      <p:graphicFrame>
        <p:nvGraphicFramePr>
          <p:cNvPr id="2" name="表 2">
            <a:extLst>
              <a:ext uri="{FF2B5EF4-FFF2-40B4-BE49-F238E27FC236}">
                <a16:creationId xmlns:a16="http://schemas.microsoft.com/office/drawing/2014/main" id="{93114BF4-7D7B-45DD-A5AC-4DA0CDE5A852}"/>
              </a:ext>
            </a:extLst>
          </p:cNvPr>
          <p:cNvGraphicFramePr>
            <a:graphicFrameLocks noGrp="1"/>
          </p:cNvGraphicFramePr>
          <p:nvPr>
            <p:extLst>
              <p:ext uri="{D42A27DB-BD31-4B8C-83A1-F6EECF244321}">
                <p14:modId xmlns:p14="http://schemas.microsoft.com/office/powerpoint/2010/main" val="3297918180"/>
              </p:ext>
            </p:extLst>
          </p:nvPr>
        </p:nvGraphicFramePr>
        <p:xfrm>
          <a:off x="652117" y="1298916"/>
          <a:ext cx="8892000" cy="2666650"/>
        </p:xfrm>
        <a:graphic>
          <a:graphicData uri="http://schemas.openxmlformats.org/drawingml/2006/table">
            <a:tbl>
              <a:tblPr firstRow="1" bandRow="1">
                <a:tableStyleId>{5C22544A-7EE6-4342-B048-85BDC9FD1C3A}</a:tableStyleId>
              </a:tblPr>
              <a:tblGrid>
                <a:gridCol w="1728000">
                  <a:extLst>
                    <a:ext uri="{9D8B030D-6E8A-4147-A177-3AD203B41FA5}">
                      <a16:colId xmlns:a16="http://schemas.microsoft.com/office/drawing/2014/main" val="3319742949"/>
                    </a:ext>
                  </a:extLst>
                </a:gridCol>
                <a:gridCol w="1584000">
                  <a:extLst>
                    <a:ext uri="{9D8B030D-6E8A-4147-A177-3AD203B41FA5}">
                      <a16:colId xmlns:a16="http://schemas.microsoft.com/office/drawing/2014/main" val="2900150472"/>
                    </a:ext>
                  </a:extLst>
                </a:gridCol>
                <a:gridCol w="1980000">
                  <a:extLst>
                    <a:ext uri="{9D8B030D-6E8A-4147-A177-3AD203B41FA5}">
                      <a16:colId xmlns:a16="http://schemas.microsoft.com/office/drawing/2014/main" val="2124773904"/>
                    </a:ext>
                  </a:extLst>
                </a:gridCol>
                <a:gridCol w="2052000">
                  <a:extLst>
                    <a:ext uri="{9D8B030D-6E8A-4147-A177-3AD203B41FA5}">
                      <a16:colId xmlns:a16="http://schemas.microsoft.com/office/drawing/2014/main" val="2900954381"/>
                    </a:ext>
                  </a:extLst>
                </a:gridCol>
                <a:gridCol w="1548000">
                  <a:extLst>
                    <a:ext uri="{9D8B030D-6E8A-4147-A177-3AD203B41FA5}">
                      <a16:colId xmlns:a16="http://schemas.microsoft.com/office/drawing/2014/main" val="1142907370"/>
                    </a:ext>
                  </a:extLst>
                </a:gridCol>
              </a:tblGrid>
              <a:tr h="272726">
                <a:tc>
                  <a:txBody>
                    <a:bodyPr/>
                    <a:lstStyle/>
                    <a:p>
                      <a:pPr algn="ctr"/>
                      <a:r>
                        <a:rPr kumimoji="1" lang="ja-JP" altLang="en-US" sz="1050" dirty="0">
                          <a:latin typeface="BIZ UDPゴシック" panose="020B0400000000000000" pitchFamily="50" charset="-128"/>
                          <a:ea typeface="BIZ UDPゴシック" panose="020B0400000000000000" pitchFamily="50" charset="-128"/>
                        </a:rPr>
                        <a:t>施設名</a:t>
                      </a:r>
                    </a:p>
                  </a:txBody>
                  <a:tcPr anchor="ctr"/>
                </a:tc>
                <a:tc>
                  <a:txBody>
                    <a:bodyPr/>
                    <a:lstStyle/>
                    <a:p>
                      <a:pPr algn="ctr"/>
                      <a:r>
                        <a:rPr kumimoji="1" lang="ja-JP" altLang="en-US" sz="1050" dirty="0">
                          <a:latin typeface="BIZ UDPゴシック" panose="020B0400000000000000" pitchFamily="50" charset="-128"/>
                          <a:ea typeface="BIZ UDPゴシック" panose="020B0400000000000000" pitchFamily="50" charset="-128"/>
                        </a:rPr>
                        <a:t>用途</a:t>
                      </a:r>
                    </a:p>
                  </a:txBody>
                  <a:tcPr anchor="ctr"/>
                </a:tc>
                <a:tc>
                  <a:txBody>
                    <a:bodyPr/>
                    <a:lstStyle/>
                    <a:p>
                      <a:pPr algn="ctr"/>
                      <a:r>
                        <a:rPr kumimoji="1" lang="ja-JP" altLang="en-US" sz="1050" dirty="0">
                          <a:latin typeface="BIZ UDPゴシック" panose="020B0400000000000000" pitchFamily="50" charset="-128"/>
                          <a:ea typeface="BIZ UDPゴシック" panose="020B0400000000000000" pitchFamily="50" charset="-128"/>
                        </a:rPr>
                        <a:t>現行規模要件</a:t>
                      </a:r>
                    </a:p>
                  </a:txBody>
                  <a:tcPr anchor="ctr"/>
                </a:tc>
                <a:tc>
                  <a:txBody>
                    <a:bodyPr/>
                    <a:lstStyle/>
                    <a:p>
                      <a:pPr algn="ctr"/>
                      <a:r>
                        <a:rPr kumimoji="1" lang="ja-JP" altLang="en-US" sz="1050" dirty="0">
                          <a:latin typeface="BIZ UDPゴシック" panose="020B0400000000000000" pitchFamily="50" charset="-128"/>
                          <a:ea typeface="BIZ UDPゴシック" panose="020B0400000000000000" pitchFamily="50" charset="-128"/>
                        </a:rPr>
                        <a:t>排出可能性がある物質</a:t>
                      </a:r>
                    </a:p>
                  </a:txBody>
                  <a:tcPr anchor="ctr"/>
                </a:tc>
                <a:tc>
                  <a:txBody>
                    <a:bodyPr/>
                    <a:lstStyle/>
                    <a:p>
                      <a:pPr algn="ctr"/>
                      <a:r>
                        <a:rPr kumimoji="1" lang="ja-JP" altLang="en-US" sz="1050" dirty="0">
                          <a:latin typeface="BIZ UDPゴシック" panose="020B0400000000000000" pitchFamily="50" charset="-128"/>
                          <a:ea typeface="BIZ UDPゴシック" panose="020B0400000000000000" pitchFamily="50" charset="-128"/>
                        </a:rPr>
                        <a:t>要因</a:t>
                      </a:r>
                    </a:p>
                  </a:txBody>
                  <a:tcPr anchor="ctr"/>
                </a:tc>
                <a:extLst>
                  <a:ext uri="{0D108BD9-81ED-4DB2-BD59-A6C34878D82A}">
                    <a16:rowId xmlns:a16="http://schemas.microsoft.com/office/drawing/2014/main" val="2507604566"/>
                  </a:ext>
                </a:extLst>
              </a:tr>
              <a:tr h="702664">
                <a:tc>
                  <a:txBody>
                    <a:bodyPr/>
                    <a:lstStyle/>
                    <a:p>
                      <a:pPr algn="ctr"/>
                      <a:r>
                        <a:rPr lang="ja-JP" altLang="en-US" sz="1050" dirty="0">
                          <a:latin typeface="BIZ UDPゴシック" panose="020B0400000000000000" pitchFamily="50" charset="-128"/>
                          <a:ea typeface="BIZ UDPゴシック" panose="020B0400000000000000" pitchFamily="50" charset="-128"/>
                        </a:rPr>
                        <a:t>乾燥・焼付施設</a:t>
                      </a:r>
                      <a:endParaRPr lang="en-US" altLang="ja-JP" sz="1050" dirty="0">
                        <a:latin typeface="BIZ UDPゴシック" panose="020B0400000000000000" pitchFamily="50" charset="-128"/>
                        <a:ea typeface="BIZ UDPゴシック" panose="020B0400000000000000" pitchFamily="50" charset="-128"/>
                      </a:endParaRPr>
                    </a:p>
                    <a:p>
                      <a:pPr algn="ctr"/>
                      <a:r>
                        <a:rPr lang="ja-JP" altLang="en-US" sz="1050" dirty="0">
                          <a:latin typeface="BIZ UDPゴシック" panose="020B0400000000000000" pitchFamily="50" charset="-128"/>
                          <a:ea typeface="BIZ UDPゴシック" panose="020B0400000000000000" pitchFamily="50" charset="-128"/>
                        </a:rPr>
                        <a:t>法に掲げる乾燥炉</a:t>
                      </a:r>
                      <a:endParaRPr lang="en-US" altLang="ja-JP" sz="1050" dirty="0">
                        <a:latin typeface="BIZ UDPゴシック" panose="020B0400000000000000" pitchFamily="50" charset="-128"/>
                        <a:ea typeface="BIZ UDPゴシック" panose="020B0400000000000000" pitchFamily="50" charset="-128"/>
                      </a:endParaRPr>
                    </a:p>
                    <a:p>
                      <a:pPr algn="ctr"/>
                      <a:r>
                        <a:rPr kumimoji="1" lang="ja-JP" altLang="en-US" sz="1050" dirty="0">
                          <a:latin typeface="BIZ UDPゴシック" panose="020B0400000000000000" pitchFamily="50" charset="-128"/>
                          <a:ea typeface="BIZ UDPゴシック" panose="020B0400000000000000" pitchFamily="50" charset="-128"/>
                        </a:rPr>
                        <a:t>条例に掲げる乾燥炉</a:t>
                      </a:r>
                    </a:p>
                  </a:txBody>
                  <a:tcPr anchor="ctr"/>
                </a:tc>
                <a:tc>
                  <a:txBody>
                    <a:bodyPr/>
                    <a:lstStyle/>
                    <a:p>
                      <a:pPr algn="ctr"/>
                      <a:r>
                        <a:rPr kumimoji="1" lang="ja-JP" altLang="en-US" sz="1050" dirty="0">
                          <a:latin typeface="BIZ UDPゴシック" panose="020B0400000000000000" pitchFamily="50" charset="-128"/>
                          <a:ea typeface="BIZ UDPゴシック" panose="020B0400000000000000" pitchFamily="50" charset="-128"/>
                        </a:rPr>
                        <a:t>各種製品の製造</a:t>
                      </a:r>
                    </a:p>
                  </a:txBody>
                  <a:tcPr anchor="ctr"/>
                </a:tc>
                <a:tc>
                  <a:txBody>
                    <a:bodyPr/>
                    <a:lstStyle/>
                    <a:p>
                      <a:pPr algn="ctr"/>
                      <a:r>
                        <a:rPr kumimoji="1" lang="ja-JP" altLang="en-US" sz="1050" dirty="0">
                          <a:latin typeface="BIZ UDPゴシック" panose="020B0400000000000000" pitchFamily="50" charset="-128"/>
                          <a:ea typeface="BIZ UDPゴシック" panose="020B0400000000000000" pitchFamily="50" charset="-128"/>
                        </a:rPr>
                        <a:t>全て</a:t>
                      </a:r>
                      <a:endParaRPr kumimoji="1" lang="en-US" altLang="ja-JP" sz="1050" dirty="0">
                        <a:latin typeface="BIZ UDPゴシック" panose="020B0400000000000000" pitchFamily="50" charset="-128"/>
                        <a:ea typeface="BIZ UDPゴシック" panose="020B0400000000000000" pitchFamily="50" charset="-128"/>
                      </a:endParaRPr>
                    </a:p>
                    <a:p>
                      <a:pPr algn="ctr"/>
                      <a:r>
                        <a:rPr kumimoji="1" lang="ja-JP" altLang="en-US" sz="700" dirty="0">
                          <a:latin typeface="BIZ UDPゴシック" panose="020B0400000000000000" pitchFamily="50" charset="-128"/>
                          <a:ea typeface="BIZ UDPゴシック" panose="020B0400000000000000" pitchFamily="50" charset="-128"/>
                        </a:rPr>
                        <a:t>法に掲げる乾燥炉：火格子面積（</a:t>
                      </a:r>
                      <a:r>
                        <a:rPr kumimoji="1" lang="en-US" altLang="ja-JP" sz="700" dirty="0">
                          <a:latin typeface="BIZ UDPゴシック" panose="020B0400000000000000" pitchFamily="50" charset="-128"/>
                          <a:ea typeface="BIZ UDPゴシック" panose="020B0400000000000000" pitchFamily="50" charset="-128"/>
                        </a:rPr>
                        <a:t>1m</a:t>
                      </a:r>
                      <a:r>
                        <a:rPr kumimoji="1" lang="en-US" altLang="ja-JP" sz="700" baseline="30000" dirty="0">
                          <a:latin typeface="BIZ UDPゴシック" panose="020B0400000000000000" pitchFamily="50" charset="-128"/>
                          <a:ea typeface="BIZ UDPゴシック" panose="020B0400000000000000" pitchFamily="50" charset="-128"/>
                        </a:rPr>
                        <a:t>2</a:t>
                      </a:r>
                      <a:r>
                        <a:rPr kumimoji="1" lang="ja-JP" altLang="en-US" sz="700" dirty="0">
                          <a:latin typeface="BIZ UDPゴシック" panose="020B0400000000000000" pitchFamily="50" charset="-128"/>
                          <a:ea typeface="BIZ UDPゴシック" panose="020B0400000000000000" pitchFamily="50" charset="-128"/>
                        </a:rPr>
                        <a:t>以上）、燃焼能力（重油換算</a:t>
                      </a:r>
                      <a:r>
                        <a:rPr kumimoji="1" lang="en-US" altLang="ja-JP" sz="700" dirty="0">
                          <a:latin typeface="BIZ UDPゴシック" panose="020B0400000000000000" pitchFamily="50" charset="-128"/>
                          <a:ea typeface="BIZ UDPゴシック" panose="020B0400000000000000" pitchFamily="50" charset="-128"/>
                        </a:rPr>
                        <a:t>50L/</a:t>
                      </a:r>
                      <a:r>
                        <a:rPr kumimoji="1" lang="ja-JP" altLang="en-US" sz="700" dirty="0">
                          <a:latin typeface="BIZ UDPゴシック" panose="020B0400000000000000" pitchFamily="50" charset="-128"/>
                          <a:ea typeface="BIZ UDPゴシック" panose="020B0400000000000000" pitchFamily="50" charset="-128"/>
                        </a:rPr>
                        <a:t>時以上）、変圧器の定格容量（</a:t>
                      </a:r>
                      <a:r>
                        <a:rPr kumimoji="1" lang="en-US" altLang="ja-JP" sz="700" dirty="0">
                          <a:latin typeface="BIZ UDPゴシック" panose="020B0400000000000000" pitchFamily="50" charset="-128"/>
                          <a:ea typeface="BIZ UDPゴシック" panose="020B0400000000000000" pitchFamily="50" charset="-128"/>
                        </a:rPr>
                        <a:t>200kVA</a:t>
                      </a:r>
                      <a:r>
                        <a:rPr kumimoji="1" lang="ja-JP" altLang="en-US" sz="700" dirty="0">
                          <a:latin typeface="BIZ UDPゴシック" panose="020B0400000000000000" pitchFamily="50" charset="-128"/>
                          <a:ea typeface="BIZ UDPゴシック" panose="020B0400000000000000" pitchFamily="50" charset="-128"/>
                        </a:rPr>
                        <a:t>以上）</a:t>
                      </a:r>
                      <a:endParaRPr kumimoji="1" lang="en-US" altLang="ja-JP" sz="700" dirty="0">
                        <a:latin typeface="BIZ UDPゴシック" panose="020B0400000000000000" pitchFamily="50" charset="-128"/>
                        <a:ea typeface="BIZ UDPゴシック" panose="020B0400000000000000" pitchFamily="50" charset="-128"/>
                      </a:endParaRPr>
                    </a:p>
                    <a:p>
                      <a:pPr algn="ctr"/>
                      <a:r>
                        <a:rPr kumimoji="1" lang="ja-JP" altLang="en-US" sz="700" dirty="0">
                          <a:latin typeface="BIZ UDPゴシック" panose="020B0400000000000000" pitchFamily="50" charset="-128"/>
                          <a:ea typeface="BIZ UDPゴシック" panose="020B0400000000000000" pitchFamily="50" charset="-128"/>
                        </a:rPr>
                        <a:t>条例に掲げる乾燥炉：火格子面積</a:t>
                      </a:r>
                      <a:r>
                        <a:rPr kumimoji="1" lang="en-US" altLang="ja-JP" sz="700" dirty="0">
                          <a:latin typeface="BIZ UDPゴシック" panose="020B0400000000000000" pitchFamily="50" charset="-128"/>
                          <a:ea typeface="BIZ UDPゴシック" panose="020B0400000000000000" pitchFamily="50" charset="-128"/>
                        </a:rPr>
                        <a:t>0.5m</a:t>
                      </a:r>
                      <a:r>
                        <a:rPr kumimoji="1" lang="en-US" altLang="ja-JP" sz="700" baseline="30000" dirty="0">
                          <a:latin typeface="BIZ UDPゴシック" panose="020B0400000000000000" pitchFamily="50" charset="-128"/>
                          <a:ea typeface="BIZ UDPゴシック" panose="020B0400000000000000" pitchFamily="50" charset="-128"/>
                        </a:rPr>
                        <a:t>2</a:t>
                      </a:r>
                      <a:r>
                        <a:rPr kumimoji="1" lang="ja-JP" altLang="en-US" sz="700" dirty="0">
                          <a:latin typeface="BIZ UDPゴシック" panose="020B0400000000000000" pitchFamily="50" charset="-128"/>
                          <a:ea typeface="BIZ UDPゴシック" panose="020B0400000000000000" pitchFamily="50" charset="-128"/>
                        </a:rPr>
                        <a:t>以上）、燃焼能力（重油換算</a:t>
                      </a:r>
                      <a:r>
                        <a:rPr kumimoji="1" lang="en-US" altLang="ja-JP" sz="700" dirty="0">
                          <a:latin typeface="BIZ UDPゴシック" panose="020B0400000000000000" pitchFamily="50" charset="-128"/>
                          <a:ea typeface="BIZ UDPゴシック" panose="020B0400000000000000" pitchFamily="50" charset="-128"/>
                        </a:rPr>
                        <a:t>30L/</a:t>
                      </a:r>
                      <a:r>
                        <a:rPr kumimoji="1" lang="ja-JP" altLang="en-US" sz="700" dirty="0">
                          <a:latin typeface="BIZ UDPゴシック" panose="020B0400000000000000" pitchFamily="50" charset="-128"/>
                          <a:ea typeface="BIZ UDPゴシック" panose="020B0400000000000000" pitchFamily="50" charset="-128"/>
                        </a:rPr>
                        <a:t>時以上）、変圧器の定格容量（</a:t>
                      </a:r>
                      <a:r>
                        <a:rPr kumimoji="1" lang="en-US" altLang="ja-JP" sz="700" dirty="0">
                          <a:latin typeface="BIZ UDPゴシック" panose="020B0400000000000000" pitchFamily="50" charset="-128"/>
                          <a:ea typeface="BIZ UDPゴシック" panose="020B0400000000000000" pitchFamily="50" charset="-128"/>
                        </a:rPr>
                        <a:t>100kVA</a:t>
                      </a:r>
                      <a:r>
                        <a:rPr kumimoji="1" lang="ja-JP" altLang="en-US" sz="700" dirty="0">
                          <a:latin typeface="BIZ UDPゴシック" panose="020B0400000000000000" pitchFamily="50" charset="-128"/>
                          <a:ea typeface="BIZ UDPゴシック" panose="020B0400000000000000" pitchFamily="50" charset="-128"/>
                        </a:rPr>
                        <a:t>以上）</a:t>
                      </a:r>
                    </a:p>
                  </a:txBody>
                  <a:tcPr anchor="ctr"/>
                </a:tc>
                <a:tc>
                  <a:txBody>
                    <a:bodyPr/>
                    <a:lstStyle/>
                    <a:p>
                      <a:pPr algn="ctr"/>
                      <a:r>
                        <a:rPr lang="ja-JP" altLang="en-US" sz="1050" dirty="0">
                          <a:latin typeface="BIZ UDPゴシック" panose="020B0400000000000000" pitchFamily="50" charset="-128"/>
                          <a:ea typeface="BIZ UDPゴシック" panose="020B0400000000000000" pitchFamily="50" charset="-128"/>
                        </a:rPr>
                        <a:t>トルエン・アセトアルデヒド・塩化メチレン（ジクロロメタン）・テトラクロロエチレン・トリクロロエチレン</a:t>
                      </a:r>
                      <a:endParaRPr kumimoji="1" lang="ja-JP" altLang="en-US" sz="1050" dirty="0">
                        <a:latin typeface="BIZ UDPゴシック" panose="020B0400000000000000" pitchFamily="50" charset="-128"/>
                        <a:ea typeface="BIZ UDPゴシック" panose="020B0400000000000000" pitchFamily="50" charset="-128"/>
                      </a:endParaRPr>
                    </a:p>
                  </a:txBody>
                  <a:tcPr anchor="ctr"/>
                </a:tc>
                <a:tc>
                  <a:txBody>
                    <a:bodyPr/>
                    <a:lstStyle/>
                    <a:p>
                      <a:pPr algn="ctr"/>
                      <a:r>
                        <a:rPr kumimoji="1" lang="ja-JP" altLang="en-US" sz="1050" dirty="0">
                          <a:latin typeface="BIZ UDPゴシック" panose="020B0400000000000000" pitchFamily="50" charset="-128"/>
                          <a:ea typeface="BIZ UDPゴシック" panose="020B0400000000000000" pitchFamily="50" charset="-128"/>
                        </a:rPr>
                        <a:t>塗料・接着剤・印刷インキ・洗浄工程</a:t>
                      </a:r>
                    </a:p>
                  </a:txBody>
                  <a:tcPr anchor="ctr"/>
                </a:tc>
                <a:extLst>
                  <a:ext uri="{0D108BD9-81ED-4DB2-BD59-A6C34878D82A}">
                    <a16:rowId xmlns:a16="http://schemas.microsoft.com/office/drawing/2014/main" val="512846918"/>
                  </a:ext>
                </a:extLst>
              </a:tr>
              <a:tr h="272726">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1050" dirty="0">
                          <a:latin typeface="BIZ UDPゴシック" panose="020B0400000000000000" pitchFamily="50" charset="-128"/>
                          <a:ea typeface="BIZ UDPゴシック" panose="020B0400000000000000" pitchFamily="50" charset="-128"/>
                        </a:rPr>
                        <a:t>印刷施設（グラビア印刷）</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1050" dirty="0">
                          <a:latin typeface="BIZ UDPゴシック" panose="020B0400000000000000" pitchFamily="50" charset="-128"/>
                          <a:ea typeface="BIZ UDPゴシック" panose="020B0400000000000000" pitchFamily="50" charset="-128"/>
                        </a:rPr>
                        <a:t>出版・印刷・これら関連品の製造</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1050" dirty="0">
                          <a:latin typeface="BIZ UDPゴシック" panose="020B0400000000000000" pitchFamily="50" charset="-128"/>
                          <a:ea typeface="BIZ UDPゴシック" panose="020B0400000000000000" pitchFamily="50" charset="-128"/>
                        </a:rPr>
                        <a:t>全て</a:t>
                      </a:r>
                    </a:p>
                  </a:txBody>
                  <a:tcPr anchor="ctr"/>
                </a:tc>
                <a:tc>
                  <a:txBody>
                    <a:bodyPr/>
                    <a:lstStyle/>
                    <a:p>
                      <a:pPr algn="ctr"/>
                      <a:r>
                        <a:rPr kumimoji="1" lang="ja-JP" altLang="en-US" sz="1050" dirty="0">
                          <a:latin typeface="BIZ UDPゴシック" panose="020B0400000000000000" pitchFamily="50" charset="-128"/>
                          <a:ea typeface="BIZ UDPゴシック" panose="020B0400000000000000" pitchFamily="50" charset="-128"/>
                        </a:rPr>
                        <a:t>トルエン</a:t>
                      </a:r>
                    </a:p>
                  </a:txBody>
                  <a:tcPr anchor="ctr"/>
                </a:tc>
                <a:tc>
                  <a:txBody>
                    <a:bodyPr/>
                    <a:lstStyle/>
                    <a:p>
                      <a:pPr algn="ctr"/>
                      <a:r>
                        <a:rPr kumimoji="1" lang="ja-JP" altLang="en-US" sz="1050" dirty="0">
                          <a:latin typeface="BIZ UDPゴシック" panose="020B0400000000000000" pitchFamily="50" charset="-128"/>
                          <a:ea typeface="BIZ UDPゴシック" panose="020B0400000000000000" pitchFamily="50" charset="-128"/>
                        </a:rPr>
                        <a:t>印刷インキ</a:t>
                      </a:r>
                    </a:p>
                  </a:txBody>
                  <a:tcPr anchor="ctr"/>
                </a:tc>
                <a:extLst>
                  <a:ext uri="{0D108BD9-81ED-4DB2-BD59-A6C34878D82A}">
                    <a16:rowId xmlns:a16="http://schemas.microsoft.com/office/drawing/2014/main" val="2514941377"/>
                  </a:ext>
                </a:extLst>
              </a:tr>
              <a:tr h="272726">
                <a:tc>
                  <a:txBody>
                    <a:bodyPr/>
                    <a:lstStyle/>
                    <a:p>
                      <a:pPr algn="ctr"/>
                      <a:r>
                        <a:rPr lang="ja-JP" altLang="en-US" sz="1050" dirty="0">
                          <a:latin typeface="BIZ UDPゴシック" panose="020B0400000000000000" pitchFamily="50" charset="-128"/>
                          <a:ea typeface="BIZ UDPゴシック" panose="020B0400000000000000" pitchFamily="50" charset="-128"/>
                        </a:rPr>
                        <a:t>廃棄物焼却炉　</a:t>
                      </a:r>
                      <a:endParaRPr kumimoji="1" lang="ja-JP" altLang="en-US" sz="1050" dirty="0">
                        <a:latin typeface="BIZ UDPゴシック" panose="020B0400000000000000" pitchFamily="50" charset="-128"/>
                        <a:ea typeface="BIZ UDPゴシック" panose="020B0400000000000000" pitchFamily="50" charset="-128"/>
                      </a:endParaRPr>
                    </a:p>
                  </a:txBody>
                  <a:tcPr anchor="ctr"/>
                </a:tc>
                <a:tc>
                  <a:txBody>
                    <a:bodyPr/>
                    <a:lstStyle/>
                    <a:p>
                      <a:pPr algn="ctr"/>
                      <a:r>
                        <a:rPr kumimoji="1" lang="ja-JP" altLang="en-US" sz="1050" dirty="0">
                          <a:latin typeface="BIZ UDPゴシック" panose="020B0400000000000000" pitchFamily="50" charset="-128"/>
                          <a:ea typeface="BIZ UDPゴシック" panose="020B0400000000000000" pitchFamily="50" charset="-128"/>
                        </a:rPr>
                        <a:t>すべて</a:t>
                      </a:r>
                    </a:p>
                  </a:txBody>
                  <a:tcPr anchor="ctr"/>
                </a:tc>
                <a:tc>
                  <a:txBody>
                    <a:bodyPr/>
                    <a:lstStyle/>
                    <a:p>
                      <a:pPr algn="ctr"/>
                      <a:r>
                        <a:rPr kumimoji="1" lang="ja-JP" altLang="en-US" sz="1050" dirty="0">
                          <a:latin typeface="BIZ UDPゴシック" panose="020B0400000000000000" pitchFamily="50" charset="-128"/>
                          <a:ea typeface="BIZ UDPゴシック" panose="020B0400000000000000" pitchFamily="50" charset="-128"/>
                        </a:rPr>
                        <a:t>焼却能力</a:t>
                      </a:r>
                      <a:r>
                        <a:rPr kumimoji="1" lang="ja-JP" altLang="en-US" sz="900" dirty="0">
                          <a:latin typeface="BIZ UDPゴシック" panose="020B0400000000000000" pitchFamily="50" charset="-128"/>
                          <a:ea typeface="BIZ UDPゴシック" panose="020B0400000000000000" pitchFamily="50" charset="-128"/>
                        </a:rPr>
                        <a:t>（</a:t>
                      </a:r>
                      <a:r>
                        <a:rPr kumimoji="1" lang="en-US" altLang="ja-JP" sz="900" dirty="0">
                          <a:latin typeface="BIZ UDPゴシック" panose="020B0400000000000000" pitchFamily="50" charset="-128"/>
                          <a:ea typeface="BIZ UDPゴシック" panose="020B0400000000000000" pitchFamily="50" charset="-128"/>
                        </a:rPr>
                        <a:t>50kg/</a:t>
                      </a:r>
                      <a:r>
                        <a:rPr kumimoji="1" lang="ja-JP" altLang="en-US" sz="900" dirty="0">
                          <a:latin typeface="BIZ UDPゴシック" panose="020B0400000000000000" pitchFamily="50" charset="-128"/>
                          <a:ea typeface="BIZ UDPゴシック" panose="020B0400000000000000" pitchFamily="50" charset="-128"/>
                        </a:rPr>
                        <a:t>時以上）</a:t>
                      </a:r>
                    </a:p>
                  </a:txBody>
                  <a:tcPr anchor="ctr"/>
                </a:tc>
                <a:tc>
                  <a:txBody>
                    <a:bodyPr/>
                    <a:lstStyle/>
                    <a:p>
                      <a:pPr algn="ctr"/>
                      <a:r>
                        <a:rPr kumimoji="1" lang="ja-JP" altLang="en-US" sz="1050" dirty="0">
                          <a:latin typeface="BIZ UDPゴシック" panose="020B0400000000000000" pitchFamily="50" charset="-128"/>
                          <a:ea typeface="BIZ UDPゴシック" panose="020B0400000000000000" pitchFamily="50" charset="-128"/>
                        </a:rPr>
                        <a:t>全物質</a:t>
                      </a:r>
                    </a:p>
                  </a:txBody>
                  <a:tcPr anchor="ctr"/>
                </a:tc>
                <a:tc>
                  <a:txBody>
                    <a:bodyPr/>
                    <a:lstStyle/>
                    <a:p>
                      <a:pPr algn="ctr"/>
                      <a:r>
                        <a:rPr kumimoji="1" lang="ja-JP" altLang="en-US" sz="1050" dirty="0">
                          <a:latin typeface="BIZ UDPゴシック" panose="020B0400000000000000" pitchFamily="50" charset="-128"/>
                          <a:ea typeface="BIZ UDPゴシック" panose="020B0400000000000000" pitchFamily="50" charset="-128"/>
                        </a:rPr>
                        <a:t>－</a:t>
                      </a:r>
                    </a:p>
                  </a:txBody>
                  <a:tcPr anchor="ctr"/>
                </a:tc>
                <a:extLst>
                  <a:ext uri="{0D108BD9-81ED-4DB2-BD59-A6C34878D82A}">
                    <a16:rowId xmlns:a16="http://schemas.microsoft.com/office/drawing/2014/main" val="3080638579"/>
                  </a:ext>
                </a:extLst>
              </a:tr>
              <a:tr h="272726">
                <a:tc>
                  <a:txBody>
                    <a:bodyPr/>
                    <a:lstStyle/>
                    <a:p>
                      <a:pPr algn="ctr"/>
                      <a:r>
                        <a:rPr lang="ja-JP" altLang="en-US" sz="1050" dirty="0">
                          <a:latin typeface="BIZ UDPゴシック" panose="020B0400000000000000" pitchFamily="50" charset="-128"/>
                          <a:ea typeface="BIZ UDPゴシック" panose="020B0400000000000000" pitchFamily="50" charset="-128"/>
                        </a:rPr>
                        <a:t>混練施設　</a:t>
                      </a:r>
                      <a:endParaRPr kumimoji="1" lang="ja-JP" altLang="en-US" sz="1050" dirty="0">
                        <a:latin typeface="BIZ UDPゴシック" panose="020B0400000000000000" pitchFamily="50" charset="-128"/>
                        <a:ea typeface="BIZ UDPゴシック" panose="020B0400000000000000" pitchFamily="50" charset="-128"/>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プラスチック製品の製造</a:t>
                      </a:r>
                      <a:endParaRPr lang="ja-JP" alt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全て</a:t>
                      </a:r>
                      <a:endParaRPr lang="ja-JP" alt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anchor="ctr"/>
                </a:tc>
                <a:tc>
                  <a:txBody>
                    <a:bodyPr/>
                    <a:lstStyle/>
                    <a:p>
                      <a:pPr algn="ctr"/>
                      <a:r>
                        <a:rPr lang="en-US" altLang="ja-JP" sz="1050" dirty="0">
                          <a:latin typeface="BIZ UDPゴシック" panose="020B0400000000000000" pitchFamily="50" charset="-128"/>
                          <a:ea typeface="BIZ UDPゴシック" panose="020B0400000000000000" pitchFamily="50" charset="-128"/>
                        </a:rPr>
                        <a:t>1.3</a:t>
                      </a:r>
                      <a:r>
                        <a:rPr lang="ja-JP" altLang="en-US" sz="1050" dirty="0">
                          <a:latin typeface="BIZ UDPゴシック" panose="020B0400000000000000" pitchFamily="50" charset="-128"/>
                          <a:ea typeface="BIZ UDPゴシック" panose="020B0400000000000000" pitchFamily="50" charset="-128"/>
                        </a:rPr>
                        <a:t>ブタジエン、アクリロニトリル</a:t>
                      </a:r>
                      <a:endParaRPr kumimoji="1" lang="ja-JP" altLang="en-US" sz="1050" dirty="0">
                        <a:latin typeface="BIZ UDPゴシック" panose="020B0400000000000000" pitchFamily="50" charset="-128"/>
                        <a:ea typeface="BIZ UDPゴシック" panose="020B0400000000000000" pitchFamily="50" charset="-128"/>
                      </a:endParaRPr>
                    </a:p>
                  </a:txBody>
                  <a:tcPr anchor="ctr"/>
                </a:tc>
                <a:tc>
                  <a:txBody>
                    <a:bodyPr/>
                    <a:lstStyle/>
                    <a:p>
                      <a:pPr algn="ctr"/>
                      <a:r>
                        <a:rPr lang="en-US" altLang="ja-JP" sz="1050" dirty="0">
                          <a:latin typeface="BIZ UDPゴシック" panose="020B0400000000000000" pitchFamily="50" charset="-128"/>
                          <a:ea typeface="BIZ UDPゴシック" panose="020B0400000000000000" pitchFamily="50" charset="-128"/>
                        </a:rPr>
                        <a:t>ABS</a:t>
                      </a:r>
                      <a:r>
                        <a:rPr lang="ja-JP" altLang="en-US" sz="1050" dirty="0">
                          <a:latin typeface="BIZ UDPゴシック" panose="020B0400000000000000" pitchFamily="50" charset="-128"/>
                          <a:ea typeface="BIZ UDPゴシック" panose="020B0400000000000000" pitchFamily="50" charset="-128"/>
                        </a:rPr>
                        <a:t>樹脂</a:t>
                      </a:r>
                      <a:endParaRPr kumimoji="1" lang="ja-JP" altLang="en-US" sz="1050" dirty="0">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280921365"/>
                  </a:ext>
                </a:extLst>
              </a:tr>
              <a:tr h="272726">
                <a:tc>
                  <a:txBody>
                    <a:bodyPr/>
                    <a:lstStyle/>
                    <a:p>
                      <a:pPr algn="ctr"/>
                      <a:r>
                        <a:rPr lang="ja-JP" altLang="en-US" sz="1050" dirty="0">
                          <a:latin typeface="BIZ UDPゴシック" panose="020B0400000000000000" pitchFamily="50" charset="-128"/>
                          <a:ea typeface="BIZ UDPゴシック" panose="020B0400000000000000" pitchFamily="50" charset="-128"/>
                        </a:rPr>
                        <a:t>加硫施設　</a:t>
                      </a:r>
                      <a:endParaRPr kumimoji="1" lang="ja-JP" altLang="en-US" sz="1050" dirty="0">
                        <a:latin typeface="BIZ UDPゴシック" panose="020B0400000000000000" pitchFamily="50" charset="-128"/>
                        <a:ea typeface="BIZ UDPゴシック" panose="020B0400000000000000" pitchFamily="50" charset="-128"/>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ゴム製品の製造</a:t>
                      </a:r>
                      <a:endParaRPr lang="ja-JP" alt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全て</a:t>
                      </a:r>
                      <a:endParaRPr lang="ja-JP" alt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anchor="ctr"/>
                </a:tc>
                <a:tc>
                  <a:txBody>
                    <a:bodyPr/>
                    <a:lstStyle/>
                    <a:p>
                      <a:pPr algn="ctr"/>
                      <a:r>
                        <a:rPr lang="en-US" altLang="ja-JP" sz="1050" dirty="0">
                          <a:latin typeface="BIZ UDPゴシック" panose="020B0400000000000000" pitchFamily="50" charset="-128"/>
                          <a:ea typeface="BIZ UDPゴシック" panose="020B0400000000000000" pitchFamily="50" charset="-128"/>
                        </a:rPr>
                        <a:t>1.3</a:t>
                      </a:r>
                      <a:r>
                        <a:rPr lang="ja-JP" altLang="en-US" sz="1050" dirty="0">
                          <a:latin typeface="BIZ UDPゴシック" panose="020B0400000000000000" pitchFamily="50" charset="-128"/>
                          <a:ea typeface="BIZ UDPゴシック" panose="020B0400000000000000" pitchFamily="50" charset="-128"/>
                        </a:rPr>
                        <a:t>ブタジエン</a:t>
                      </a:r>
                      <a:endParaRPr kumimoji="1" lang="ja-JP" altLang="en-US" sz="1050" dirty="0">
                        <a:latin typeface="BIZ UDPゴシック" panose="020B0400000000000000" pitchFamily="50" charset="-128"/>
                        <a:ea typeface="BIZ UDPゴシック" panose="020B0400000000000000" pitchFamily="50" charset="-128"/>
                      </a:endParaRPr>
                    </a:p>
                  </a:txBody>
                  <a:tcPr anchor="ctr"/>
                </a:tc>
                <a:tc>
                  <a:txBody>
                    <a:bodyPr/>
                    <a:lstStyle/>
                    <a:p>
                      <a:pPr algn="ctr"/>
                      <a:r>
                        <a:rPr lang="ja-JP" altLang="en-US" sz="1050" dirty="0">
                          <a:latin typeface="BIZ UDPゴシック" panose="020B0400000000000000" pitchFamily="50" charset="-128"/>
                          <a:ea typeface="BIZ UDPゴシック" panose="020B0400000000000000" pitchFamily="50" charset="-128"/>
                        </a:rPr>
                        <a:t>スチレンブタジエンゴム</a:t>
                      </a:r>
                      <a:endParaRPr kumimoji="1" lang="ja-JP" altLang="en-US" sz="1050" dirty="0">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1994667372"/>
                  </a:ext>
                </a:extLst>
              </a:tr>
              <a:tr h="272726">
                <a:tc>
                  <a:txBody>
                    <a:bodyPr/>
                    <a:lstStyle/>
                    <a:p>
                      <a:pPr algn="ctr"/>
                      <a:r>
                        <a:rPr lang="ja-JP" altLang="en-US" sz="1050" dirty="0">
                          <a:latin typeface="BIZ UDPゴシック" panose="020B0400000000000000" pitchFamily="50" charset="-128"/>
                          <a:ea typeface="BIZ UDPゴシック" panose="020B0400000000000000" pitchFamily="50" charset="-128"/>
                        </a:rPr>
                        <a:t>電気炉、電気めっき施設等　</a:t>
                      </a:r>
                      <a:endParaRPr kumimoji="1" lang="ja-JP" altLang="en-US" sz="1050" dirty="0">
                        <a:latin typeface="BIZ UDPゴシック" panose="020B0400000000000000" pitchFamily="50" charset="-128"/>
                        <a:ea typeface="BIZ UDPゴシック" panose="020B0400000000000000" pitchFamily="50" charset="-128"/>
                      </a:endParaRPr>
                    </a:p>
                  </a:txBody>
                  <a:tcPr anchor="ctr"/>
                </a:tc>
                <a:tc>
                  <a:txBody>
                    <a:bodyPr/>
                    <a:lstStyle/>
                    <a:p>
                      <a:pPr algn="ctr"/>
                      <a:r>
                        <a:rPr kumimoji="1" lang="ja-JP" altLang="en-US" sz="1050" dirty="0">
                          <a:latin typeface="BIZ UDPゴシック" panose="020B0400000000000000" pitchFamily="50" charset="-128"/>
                          <a:ea typeface="BIZ UDPゴシック" panose="020B0400000000000000" pitchFamily="50" charset="-128"/>
                        </a:rPr>
                        <a:t>金属製品等の製造</a:t>
                      </a:r>
                    </a:p>
                  </a:txBody>
                  <a:tcPr anchor="ctr"/>
                </a:tc>
                <a:tc>
                  <a:txBody>
                    <a:bodyPr/>
                    <a:lstStyle/>
                    <a:p>
                      <a:pPr algn="ctr"/>
                      <a:r>
                        <a:rPr kumimoji="1" lang="ja-JP" altLang="en-US" sz="1050" dirty="0">
                          <a:latin typeface="BIZ UDPゴシック" panose="020B0400000000000000" pitchFamily="50" charset="-128"/>
                          <a:ea typeface="BIZ UDPゴシック" panose="020B0400000000000000" pitchFamily="50" charset="-128"/>
                        </a:rPr>
                        <a:t>全て</a:t>
                      </a:r>
                    </a:p>
                  </a:txBody>
                  <a:tcPr anchor="ctr"/>
                </a:tc>
                <a:tc>
                  <a:txBody>
                    <a:bodyPr/>
                    <a:lstStyle/>
                    <a:p>
                      <a:pPr algn="ctr"/>
                      <a:r>
                        <a:rPr lang="ja-JP" altLang="en-US" sz="1050" dirty="0">
                          <a:latin typeface="BIZ UDPゴシック" panose="020B0400000000000000" pitchFamily="50" charset="-128"/>
                          <a:ea typeface="BIZ UDPゴシック" panose="020B0400000000000000" pitchFamily="50" charset="-128"/>
                        </a:rPr>
                        <a:t>クロム及び三価クロム化合物</a:t>
                      </a:r>
                      <a:endParaRPr kumimoji="1" lang="ja-JP" altLang="en-US" sz="1050" dirty="0">
                        <a:latin typeface="BIZ UDPゴシック" panose="020B0400000000000000" pitchFamily="50" charset="-128"/>
                        <a:ea typeface="BIZ UDPゴシック" panose="020B0400000000000000" pitchFamily="50" charset="-128"/>
                      </a:endParaRPr>
                    </a:p>
                  </a:txBody>
                  <a:tcPr anchor="ctr"/>
                </a:tc>
                <a:tc>
                  <a:txBody>
                    <a:bodyPr/>
                    <a:lstStyle/>
                    <a:p>
                      <a:pPr algn="ctr"/>
                      <a:r>
                        <a:rPr lang="ja-JP" altLang="en-US" sz="1050" dirty="0">
                          <a:latin typeface="BIZ UDPゴシック" panose="020B0400000000000000" pitchFamily="50" charset="-128"/>
                          <a:ea typeface="BIZ UDPゴシック" panose="020B0400000000000000" pitchFamily="50" charset="-128"/>
                        </a:rPr>
                        <a:t>ステンレス</a:t>
                      </a:r>
                      <a:endParaRPr kumimoji="1" lang="ja-JP" altLang="en-US" sz="1050" dirty="0">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3923833008"/>
                  </a:ext>
                </a:extLst>
              </a:tr>
            </a:tbl>
          </a:graphicData>
        </a:graphic>
      </p:graphicFrame>
      <p:sp>
        <p:nvSpPr>
          <p:cNvPr id="8" name="スライド番号プレースホルダー 3">
            <a:extLst>
              <a:ext uri="{FF2B5EF4-FFF2-40B4-BE49-F238E27FC236}">
                <a16:creationId xmlns:a16="http://schemas.microsoft.com/office/drawing/2014/main" id="{807F8B38-5574-49E9-9523-B05647AB23E3}"/>
              </a:ext>
            </a:extLst>
          </p:cNvPr>
          <p:cNvSpPr txBox="1">
            <a:spLocks/>
          </p:cNvSpPr>
          <p:nvPr/>
        </p:nvSpPr>
        <p:spPr>
          <a:xfrm>
            <a:off x="9350787" y="6477299"/>
            <a:ext cx="555213" cy="365125"/>
          </a:xfrm>
          <a:prstGeom prst="rect">
            <a:avLst/>
          </a:prstGeom>
        </p:spPr>
        <p:txBody>
          <a:bodyPr vert="horz" lIns="91440" tIns="45720" rIns="91440" bIns="45720" rtlCol="0" anchor="ctr">
            <a:normAutofit/>
          </a:bodyP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fld id="{519954A3-9DFD-4C44-94BA-B95130A3BA1C}" type="slidenum">
              <a:rPr lang="en-US" smtClean="0">
                <a:solidFill>
                  <a:srgbClr val="000000"/>
                </a:solidFill>
                <a:latin typeface="BIZ UDPゴシック" panose="020B0400000000000000" pitchFamily="50" charset="-128"/>
                <a:ea typeface="BIZ UDPゴシック" panose="020B0400000000000000" pitchFamily="50" charset="-128"/>
              </a:rPr>
              <a:pPr>
                <a:spcAft>
                  <a:spcPts val="600"/>
                </a:spcAft>
              </a:pPr>
              <a:t>20</a:t>
            </a:fld>
            <a:endParaRPr lang="en-US" dirty="0">
              <a:solidFill>
                <a:srgbClr val="000000"/>
              </a:solidFill>
              <a:latin typeface="BIZ UDPゴシック" panose="020B0400000000000000" pitchFamily="50" charset="-128"/>
              <a:ea typeface="BIZ UDPゴシック" panose="020B0400000000000000" pitchFamily="50" charset="-128"/>
            </a:endParaRPr>
          </a:p>
        </p:txBody>
      </p:sp>
      <p:sp>
        <p:nvSpPr>
          <p:cNvPr id="14" name="コンテンツ プレースホルダー 2">
            <a:extLst>
              <a:ext uri="{FF2B5EF4-FFF2-40B4-BE49-F238E27FC236}">
                <a16:creationId xmlns:a16="http://schemas.microsoft.com/office/drawing/2014/main" id="{39F29DA7-3CD7-426B-8BD3-EC2C36250537}"/>
              </a:ext>
            </a:extLst>
          </p:cNvPr>
          <p:cNvSpPr txBox="1">
            <a:spLocks/>
          </p:cNvSpPr>
          <p:nvPr/>
        </p:nvSpPr>
        <p:spPr>
          <a:xfrm>
            <a:off x="589988" y="4138277"/>
            <a:ext cx="8911493" cy="2638452"/>
          </a:xfrm>
          <a:prstGeom prst="rect">
            <a:avLst/>
          </a:prstGeom>
          <a:ln>
            <a:solidFill>
              <a:schemeClr val="tx1"/>
            </a:solidFill>
          </a:ln>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spcBef>
                <a:spcPts val="600"/>
              </a:spcBef>
              <a:buFont typeface="Wingdings 3" charset="2"/>
              <a:buNone/>
            </a:pPr>
            <a:r>
              <a:rPr lang="en-US" altLang="ja-JP" sz="14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方向性案とその考え方</a:t>
            </a:r>
            <a:r>
              <a:rPr lang="en-US" altLang="ja-JP" sz="1400" dirty="0">
                <a:latin typeface="BIZ UDPゴシック" panose="020B0400000000000000" pitchFamily="50" charset="-128"/>
                <a:ea typeface="BIZ UDPゴシック" panose="020B0400000000000000" pitchFamily="50" charset="-128"/>
              </a:rPr>
              <a:t>】</a:t>
            </a:r>
          </a:p>
          <a:p>
            <a:pPr marL="0" indent="0">
              <a:spcBef>
                <a:spcPts val="600"/>
              </a:spcBef>
              <a:buNone/>
            </a:pPr>
            <a:r>
              <a:rPr lang="ja-JP" altLang="en-US" sz="1400" dirty="0">
                <a:latin typeface="BIZ UDPゴシック" panose="020B0400000000000000" pitchFamily="50" charset="-128"/>
                <a:ea typeface="BIZ UDPゴシック" panose="020B0400000000000000" pitchFamily="50" charset="-128"/>
              </a:rPr>
              <a:t>〇乾燥・焼付施設のうち</a:t>
            </a:r>
            <a:r>
              <a:rPr lang="ja-JP" altLang="en-US" sz="1400" u="sng" dirty="0">
                <a:latin typeface="BIZ UDPゴシック" panose="020B0400000000000000" pitchFamily="50" charset="-128"/>
                <a:ea typeface="BIZ UDPゴシック" panose="020B0400000000000000" pitchFamily="50" charset="-128"/>
              </a:rPr>
              <a:t>塗装又は接着用途</a:t>
            </a:r>
            <a:r>
              <a:rPr lang="ja-JP" altLang="en-US" sz="1400" dirty="0">
                <a:latin typeface="BIZ UDPゴシック" panose="020B0400000000000000" pitchFamily="50" charset="-128"/>
                <a:ea typeface="BIZ UDPゴシック" panose="020B0400000000000000" pitchFamily="50" charset="-128"/>
              </a:rPr>
              <a:t>の場合、</a:t>
            </a:r>
            <a:r>
              <a:rPr lang="ja-JP" altLang="en-US" sz="1400" u="sng" dirty="0">
                <a:latin typeface="BIZ UDPゴシック" panose="020B0400000000000000" pitchFamily="50" charset="-128"/>
                <a:ea typeface="BIZ UDPゴシック" panose="020B0400000000000000" pitchFamily="50" charset="-128"/>
              </a:rPr>
              <a:t>塗料及び接着剤の出荷量等からトルエンの排出施設がかなりの数にのぼると考えられる</a:t>
            </a:r>
            <a:r>
              <a:rPr lang="ja-JP" altLang="en-US" sz="1400" dirty="0">
                <a:latin typeface="BIZ UDPゴシック" panose="020B0400000000000000" pitchFamily="50" charset="-128"/>
                <a:ea typeface="BIZ UDPゴシック" panose="020B0400000000000000" pitchFamily="50" charset="-128"/>
              </a:rPr>
              <a:t>。乾燥・焼付施設は現在規模要件の設定はないが、</a:t>
            </a:r>
            <a:r>
              <a:rPr lang="ja-JP" altLang="en-US" sz="1400" u="sng" dirty="0">
                <a:latin typeface="BIZ UDPゴシック" panose="020B0400000000000000" pitchFamily="50" charset="-128"/>
                <a:ea typeface="BIZ UDPゴシック" panose="020B0400000000000000" pitchFamily="50" charset="-128"/>
              </a:rPr>
              <a:t>効果的かつ効率的な規制の観点</a:t>
            </a:r>
            <a:r>
              <a:rPr lang="ja-JP" altLang="en-US" sz="1400" dirty="0">
                <a:latin typeface="BIZ UDPゴシック" panose="020B0400000000000000" pitchFamily="50" charset="-128"/>
                <a:ea typeface="BIZ UDPゴシック" panose="020B0400000000000000" pitchFamily="50" charset="-128"/>
              </a:rPr>
              <a:t>から、</a:t>
            </a:r>
            <a:r>
              <a:rPr lang="ja-JP" altLang="en-US" sz="1400" u="sng" dirty="0">
                <a:latin typeface="BIZ UDPゴシック" panose="020B0400000000000000" pitchFamily="50" charset="-128"/>
                <a:ea typeface="BIZ UDPゴシック" panose="020B0400000000000000" pitchFamily="50" charset="-128"/>
              </a:rPr>
              <a:t>塗装又は接着の用に供する施設については、現行条例</a:t>
            </a:r>
            <a:r>
              <a:rPr lang="en-US" altLang="ja-JP" sz="1400" u="sng" dirty="0">
                <a:latin typeface="BIZ UDPゴシック" panose="020B0400000000000000" pitchFamily="50" charset="-128"/>
                <a:ea typeface="BIZ UDPゴシック" panose="020B0400000000000000" pitchFamily="50" charset="-128"/>
              </a:rPr>
              <a:t>VOC</a:t>
            </a:r>
            <a:r>
              <a:rPr lang="ja-JP" altLang="en-US" sz="1400" u="sng" dirty="0">
                <a:latin typeface="BIZ UDPゴシック" panose="020B0400000000000000" pitchFamily="50" charset="-128"/>
                <a:ea typeface="BIZ UDPゴシック" panose="020B0400000000000000" pitchFamily="50" charset="-128"/>
              </a:rPr>
              <a:t>規制の規模要件と同様、トルエンの排出に限り規模要件を排風機能力</a:t>
            </a:r>
            <a:r>
              <a:rPr lang="en-US" altLang="ja-JP" sz="1400" u="sng" dirty="0">
                <a:latin typeface="BIZ UDPゴシック" panose="020B0400000000000000" pitchFamily="50" charset="-128"/>
                <a:ea typeface="BIZ UDPゴシック" panose="020B0400000000000000" pitchFamily="50" charset="-128"/>
              </a:rPr>
              <a:t>10m</a:t>
            </a:r>
            <a:r>
              <a:rPr lang="en-US" altLang="ja-JP" sz="1400" u="sng" baseline="30000" dirty="0">
                <a:latin typeface="BIZ UDPゴシック" panose="020B0400000000000000" pitchFamily="50" charset="-128"/>
                <a:ea typeface="BIZ UDPゴシック" panose="020B0400000000000000" pitchFamily="50" charset="-128"/>
              </a:rPr>
              <a:t>3</a:t>
            </a:r>
            <a:r>
              <a:rPr lang="en-US" altLang="ja-JP" sz="1400" u="sng" dirty="0">
                <a:latin typeface="BIZ UDPゴシック" panose="020B0400000000000000" pitchFamily="50" charset="-128"/>
                <a:ea typeface="BIZ UDPゴシック" panose="020B0400000000000000" pitchFamily="50" charset="-128"/>
              </a:rPr>
              <a:t>/</a:t>
            </a:r>
            <a:r>
              <a:rPr lang="ja-JP" altLang="en-US" sz="1400" u="sng" dirty="0">
                <a:latin typeface="BIZ UDPゴシック" panose="020B0400000000000000" pitchFamily="50" charset="-128"/>
                <a:ea typeface="BIZ UDPゴシック" panose="020B0400000000000000" pitchFamily="50" charset="-128"/>
              </a:rPr>
              <a:t>分以上とするのが妥当。</a:t>
            </a:r>
            <a:r>
              <a:rPr lang="ja-JP" altLang="en-US" sz="1400" dirty="0">
                <a:latin typeface="BIZ UDPゴシック" panose="020B0400000000000000" pitchFamily="50" charset="-128"/>
                <a:ea typeface="BIZ UDPゴシック" panose="020B0400000000000000" pitchFamily="50" charset="-128"/>
              </a:rPr>
              <a:t>なお、法及び条例に掲げる乾燥炉は既に規模要件が設けられていることから現行通りとする。</a:t>
            </a:r>
          </a:p>
          <a:p>
            <a:pPr marL="0" indent="0">
              <a:spcBef>
                <a:spcPts val="600"/>
              </a:spcBef>
              <a:buNone/>
            </a:pPr>
            <a:r>
              <a:rPr lang="ja-JP" altLang="en-US" sz="1400" dirty="0">
                <a:latin typeface="BIZ UDPゴシック" panose="020B0400000000000000" pitchFamily="50" charset="-128"/>
                <a:ea typeface="BIZ UDPゴシック" panose="020B0400000000000000" pitchFamily="50" charset="-128"/>
              </a:rPr>
              <a:t>〇</a:t>
            </a:r>
            <a:r>
              <a:rPr lang="ja-JP" altLang="en-US" sz="1400" u="sng" dirty="0">
                <a:latin typeface="BIZ UDPゴシック" panose="020B0400000000000000" pitchFamily="50" charset="-128"/>
                <a:ea typeface="BIZ UDPゴシック" panose="020B0400000000000000" pitchFamily="50" charset="-128"/>
              </a:rPr>
              <a:t>出版・印刷・これら関連品の製造の用に供する乾燥・焼付施設及び印刷施設</a:t>
            </a:r>
            <a:r>
              <a:rPr lang="ja-JP" altLang="en-US" sz="1400" dirty="0">
                <a:latin typeface="BIZ UDPゴシック" panose="020B0400000000000000" pitchFamily="50" charset="-128"/>
                <a:ea typeface="BIZ UDPゴシック" panose="020B0400000000000000" pitchFamily="50" charset="-128"/>
              </a:rPr>
              <a:t>についても現在規模要件の設定はないが、</a:t>
            </a:r>
            <a:r>
              <a:rPr lang="ja-JP" altLang="en-US" sz="1400" u="sng" dirty="0">
                <a:latin typeface="BIZ UDPゴシック" panose="020B0400000000000000" pitchFamily="50" charset="-128"/>
                <a:ea typeface="BIZ UDPゴシック" panose="020B0400000000000000" pitchFamily="50" charset="-128"/>
              </a:rPr>
              <a:t>トルエンが排出されるグラビア印刷施設数は限定的であることから、これら施設については規模要件の変更等見直しを行わない</a:t>
            </a:r>
            <a:r>
              <a:rPr lang="ja-JP" altLang="en-US" sz="1400" dirty="0">
                <a:latin typeface="BIZ UDPゴシック" panose="020B0400000000000000" pitchFamily="50" charset="-128"/>
                <a:ea typeface="BIZ UDPゴシック" panose="020B0400000000000000" pitchFamily="50" charset="-128"/>
              </a:rPr>
              <a:t>。</a:t>
            </a:r>
          </a:p>
          <a:p>
            <a:pPr marL="0" indent="0">
              <a:spcBef>
                <a:spcPts val="600"/>
              </a:spcBef>
              <a:buNone/>
            </a:pPr>
            <a:r>
              <a:rPr lang="ja-JP" altLang="en-US" sz="1400" dirty="0">
                <a:latin typeface="BIZ UDPゴシック" panose="020B0400000000000000" pitchFamily="50" charset="-128"/>
                <a:ea typeface="BIZ UDPゴシック" panose="020B0400000000000000" pitchFamily="50" charset="-128"/>
              </a:rPr>
              <a:t>〇その他の施設についても、新規追加物質に係る新たな届出数は限定的と考えられることから規模要件の変更等見直しを行わない。</a:t>
            </a:r>
          </a:p>
        </p:txBody>
      </p:sp>
      <p:sp>
        <p:nvSpPr>
          <p:cNvPr id="15" name="下矢印 14">
            <a:extLst>
              <a:ext uri="{FF2B5EF4-FFF2-40B4-BE49-F238E27FC236}">
                <a16:creationId xmlns:a16="http://schemas.microsoft.com/office/drawing/2014/main" id="{B307317A-AE08-4120-947F-4F2942610560}"/>
              </a:ext>
            </a:extLst>
          </p:cNvPr>
          <p:cNvSpPr/>
          <p:nvPr/>
        </p:nvSpPr>
        <p:spPr>
          <a:xfrm>
            <a:off x="4586754" y="4058281"/>
            <a:ext cx="906043" cy="3513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3" name="大かっこ 2">
            <a:extLst>
              <a:ext uri="{FF2B5EF4-FFF2-40B4-BE49-F238E27FC236}">
                <a16:creationId xmlns:a16="http://schemas.microsoft.com/office/drawing/2014/main" id="{D6895730-0FCE-4D18-8C26-2B0DB35BD2AC}"/>
              </a:ext>
            </a:extLst>
          </p:cNvPr>
          <p:cNvSpPr/>
          <p:nvPr/>
        </p:nvSpPr>
        <p:spPr>
          <a:xfrm>
            <a:off x="821635" y="1974574"/>
            <a:ext cx="1404730" cy="331304"/>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6" name="大かっこ 15">
            <a:extLst>
              <a:ext uri="{FF2B5EF4-FFF2-40B4-BE49-F238E27FC236}">
                <a16:creationId xmlns:a16="http://schemas.microsoft.com/office/drawing/2014/main" id="{0E2DC4BE-5E7F-4CFB-A0A4-C357D9EFE3FE}"/>
              </a:ext>
            </a:extLst>
          </p:cNvPr>
          <p:cNvSpPr/>
          <p:nvPr/>
        </p:nvSpPr>
        <p:spPr>
          <a:xfrm>
            <a:off x="3982279" y="1748469"/>
            <a:ext cx="1914938" cy="720000"/>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36337471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80B86A7-A1EC-475B-9166-88902B033A3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90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C2C29CB1-9F74-4879-A6AF-AEA67B6F1F4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84609"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7E2C7115-5336-410C-AD71-0F0952A2E5A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541404" y="4013200"/>
            <a:ext cx="364596"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タイトル 1">
            <a:extLst>
              <a:ext uri="{FF2B5EF4-FFF2-40B4-BE49-F238E27FC236}">
                <a16:creationId xmlns:a16="http://schemas.microsoft.com/office/drawing/2014/main" id="{BEB80614-EA93-4BE2-97FF-F904E528DDD6}"/>
              </a:ext>
            </a:extLst>
          </p:cNvPr>
          <p:cNvSpPr txBox="1">
            <a:spLocks/>
          </p:cNvSpPr>
          <p:nvPr/>
        </p:nvSpPr>
        <p:spPr>
          <a:xfrm>
            <a:off x="1083470" y="609600"/>
            <a:ext cx="7912612" cy="628935"/>
          </a:xfrm>
          <a:prstGeom prst="rect">
            <a:avLst/>
          </a:prstGeom>
        </p:spPr>
        <p:txBody>
          <a:bodyPr vert="horz" lIns="91440" tIns="45720" rIns="91440" bIns="45720" rtlCol="0" anchor="t">
            <a:normAutofit fontScale="77500" lnSpcReduction="20000"/>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2800" dirty="0">
                <a:latin typeface="BIZ UDPゴシック" panose="020B0400000000000000" pitchFamily="50" charset="-128"/>
                <a:ea typeface="BIZ UDPゴシック" panose="020B0400000000000000" pitchFamily="50" charset="-128"/>
              </a:rPr>
              <a:t>検討事項④　現行の規制対象施設で見直すべき施設について</a:t>
            </a:r>
          </a:p>
        </p:txBody>
      </p:sp>
      <p:sp>
        <p:nvSpPr>
          <p:cNvPr id="10" name="スライド番号プレースホルダー 3">
            <a:extLst>
              <a:ext uri="{FF2B5EF4-FFF2-40B4-BE49-F238E27FC236}">
                <a16:creationId xmlns:a16="http://schemas.microsoft.com/office/drawing/2014/main" id="{6F85899A-47A2-4BAF-8400-71D4103F2AE3}"/>
              </a:ext>
            </a:extLst>
          </p:cNvPr>
          <p:cNvSpPr txBox="1">
            <a:spLocks/>
          </p:cNvSpPr>
          <p:nvPr/>
        </p:nvSpPr>
        <p:spPr>
          <a:xfrm>
            <a:off x="9350787" y="6477299"/>
            <a:ext cx="555213" cy="365125"/>
          </a:xfrm>
          <a:prstGeom prst="rect">
            <a:avLst/>
          </a:prstGeom>
        </p:spPr>
        <p:txBody>
          <a:bodyPr vert="horz" lIns="91440" tIns="45720" rIns="91440" bIns="45720" rtlCol="0" anchor="ctr">
            <a:normAutofit/>
          </a:bodyP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fld id="{519954A3-9DFD-4C44-94BA-B95130A3BA1C}" type="slidenum">
              <a:rPr lang="en-US" smtClean="0">
                <a:solidFill>
                  <a:srgbClr val="000000"/>
                </a:solidFill>
                <a:latin typeface="BIZ UDPゴシック" panose="020B0400000000000000" pitchFamily="50" charset="-128"/>
                <a:ea typeface="BIZ UDPゴシック" panose="020B0400000000000000" pitchFamily="50" charset="-128"/>
              </a:rPr>
              <a:pPr>
                <a:spcAft>
                  <a:spcPts val="600"/>
                </a:spcAft>
              </a:pPr>
              <a:t>21</a:t>
            </a:fld>
            <a:endParaRPr lang="en-US" dirty="0">
              <a:solidFill>
                <a:srgbClr val="000000"/>
              </a:solidFill>
              <a:latin typeface="BIZ UDPゴシック" panose="020B0400000000000000" pitchFamily="50" charset="-128"/>
              <a:ea typeface="BIZ UDPゴシック" panose="020B0400000000000000" pitchFamily="50" charset="-128"/>
            </a:endParaRPr>
          </a:p>
        </p:txBody>
      </p:sp>
      <p:sp>
        <p:nvSpPr>
          <p:cNvPr id="14" name="コンテンツ プレースホルダー 2">
            <a:extLst>
              <a:ext uri="{FF2B5EF4-FFF2-40B4-BE49-F238E27FC236}">
                <a16:creationId xmlns:a16="http://schemas.microsoft.com/office/drawing/2014/main" id="{8B6899DA-0174-4378-BB8C-43A40D12F806}"/>
              </a:ext>
            </a:extLst>
          </p:cNvPr>
          <p:cNvSpPr txBox="1">
            <a:spLocks/>
          </p:cNvSpPr>
          <p:nvPr/>
        </p:nvSpPr>
        <p:spPr>
          <a:xfrm>
            <a:off x="724533" y="1086039"/>
            <a:ext cx="8999169" cy="1161629"/>
          </a:xfrm>
          <a:prstGeom prst="rect">
            <a:avLst/>
          </a:prstGeom>
          <a:ln>
            <a:noFill/>
          </a:ln>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buNone/>
            </a:pPr>
            <a:r>
              <a:rPr lang="ja-JP" altLang="en-US" sz="1400" dirty="0">
                <a:latin typeface="BIZ UDPゴシック" panose="020B0400000000000000" pitchFamily="50" charset="-128"/>
                <a:ea typeface="BIZ UDPゴシック" panose="020B0400000000000000" pitchFamily="50" charset="-128"/>
              </a:rPr>
              <a:t>〇過去一度も届出のない施設について</a:t>
            </a:r>
            <a:endParaRPr lang="en-US" altLang="ja-JP" sz="1400" dirty="0">
              <a:latin typeface="BIZ UDPゴシック" panose="020B0400000000000000" pitchFamily="50" charset="-128"/>
              <a:ea typeface="BIZ UDPゴシック" panose="020B0400000000000000" pitchFamily="50" charset="-128"/>
            </a:endParaRPr>
          </a:p>
          <a:p>
            <a:pPr marL="0" indent="0">
              <a:buNone/>
            </a:pPr>
            <a:r>
              <a:rPr lang="ja-JP" altLang="en-US" sz="1400" dirty="0">
                <a:latin typeface="BIZ UDPゴシック" panose="020B0400000000000000" pitchFamily="50" charset="-128"/>
                <a:ea typeface="BIZ UDPゴシック" panose="020B0400000000000000" pitchFamily="50" charset="-128"/>
              </a:rPr>
              <a:t>・繊維製品の製造の用に供する混合施設等</a:t>
            </a:r>
            <a:r>
              <a:rPr lang="en-US" altLang="ja-JP" sz="1400" dirty="0">
                <a:latin typeface="BIZ UDPゴシック" panose="020B0400000000000000" pitchFamily="50" charset="-128"/>
                <a:ea typeface="BIZ UDPゴシック" panose="020B0400000000000000" pitchFamily="50" charset="-128"/>
              </a:rPr>
              <a:t>30</a:t>
            </a:r>
            <a:r>
              <a:rPr lang="ja-JP" altLang="en-US" sz="1400" dirty="0">
                <a:latin typeface="BIZ UDPゴシック" panose="020B0400000000000000" pitchFamily="50" charset="-128"/>
                <a:ea typeface="BIZ UDPゴシック" panose="020B0400000000000000" pitchFamily="50" charset="-128"/>
              </a:rPr>
              <a:t>種の施設があるが、いずれも他のカテゴリでは届出がある等、施設自体は国内に存在するものである。</a:t>
            </a:r>
            <a:endParaRPr lang="en-US" altLang="ja-JP" sz="1400" dirty="0">
              <a:latin typeface="BIZ UDPゴシック" panose="020B0400000000000000" pitchFamily="50" charset="-128"/>
              <a:ea typeface="BIZ UDPゴシック" panose="020B0400000000000000" pitchFamily="50" charset="-128"/>
            </a:endParaRPr>
          </a:p>
        </p:txBody>
      </p:sp>
      <p:sp>
        <p:nvSpPr>
          <p:cNvPr id="15" name="コンテンツ プレースホルダー 2">
            <a:extLst>
              <a:ext uri="{FF2B5EF4-FFF2-40B4-BE49-F238E27FC236}">
                <a16:creationId xmlns:a16="http://schemas.microsoft.com/office/drawing/2014/main" id="{AD0D3920-37F2-4511-93EC-4A4EB385DF96}"/>
              </a:ext>
            </a:extLst>
          </p:cNvPr>
          <p:cNvSpPr txBox="1">
            <a:spLocks/>
          </p:cNvSpPr>
          <p:nvPr/>
        </p:nvSpPr>
        <p:spPr>
          <a:xfrm>
            <a:off x="716899" y="4755113"/>
            <a:ext cx="8911493" cy="1905567"/>
          </a:xfrm>
          <a:prstGeom prst="rect">
            <a:avLst/>
          </a:prstGeom>
          <a:ln>
            <a:solidFill>
              <a:schemeClr val="tx1"/>
            </a:solidFill>
          </a:ln>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spcBef>
                <a:spcPts val="600"/>
              </a:spcBef>
              <a:buFont typeface="Wingdings 3" charset="2"/>
              <a:buNone/>
            </a:pPr>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方向性案とその考え方</a:t>
            </a:r>
            <a:r>
              <a:rPr lang="en-US" altLang="ja-JP" sz="1600" dirty="0">
                <a:latin typeface="BIZ UDPゴシック" panose="020B0400000000000000" pitchFamily="50" charset="-128"/>
                <a:ea typeface="BIZ UDPゴシック" panose="020B0400000000000000" pitchFamily="50" charset="-128"/>
              </a:rPr>
              <a:t>】</a:t>
            </a:r>
          </a:p>
          <a:p>
            <a:pPr marL="0" indent="0">
              <a:spcBef>
                <a:spcPts val="600"/>
              </a:spcBef>
              <a:buNone/>
            </a:pPr>
            <a:r>
              <a:rPr lang="ja-JP" altLang="en-US" sz="1400" dirty="0">
                <a:latin typeface="BIZ UDPゴシック" panose="020B0400000000000000" pitchFamily="50" charset="-128"/>
                <a:ea typeface="BIZ UDPゴシック" panose="020B0400000000000000" pitchFamily="50" charset="-128"/>
              </a:rPr>
              <a:t>〇廃棄物焼却炉について、</a:t>
            </a:r>
            <a:r>
              <a:rPr lang="ja-JP" altLang="en-US" sz="1400" u="sng" dirty="0">
                <a:latin typeface="BIZ UDPゴシック" panose="020B0400000000000000" pitchFamily="50" charset="-128"/>
                <a:ea typeface="BIZ UDPゴシック" panose="020B0400000000000000" pitchFamily="50" charset="-128"/>
              </a:rPr>
              <a:t>見直し後の規制対象物質のうち揮発性有機化合物（</a:t>
            </a:r>
            <a:r>
              <a:rPr lang="en-US" altLang="ja-JP" sz="1400" u="sng" dirty="0">
                <a:latin typeface="BIZ UDPゴシック" panose="020B0400000000000000" pitchFamily="50" charset="-128"/>
                <a:ea typeface="BIZ UDPゴシック" panose="020B0400000000000000" pitchFamily="50" charset="-128"/>
              </a:rPr>
              <a:t>VOC</a:t>
            </a:r>
            <a:r>
              <a:rPr lang="ja-JP" altLang="en-US" sz="1400" u="sng" dirty="0">
                <a:latin typeface="BIZ UDPゴシック" panose="020B0400000000000000" pitchFamily="50" charset="-128"/>
                <a:ea typeface="BIZ UDPゴシック" panose="020B0400000000000000" pitchFamily="50" charset="-128"/>
              </a:rPr>
              <a:t>）は炉内で分解処理され理論的に排出されるおそれがないことから、今後は対象外として明確に位置付けるべき</a:t>
            </a:r>
            <a:r>
              <a:rPr lang="ja-JP" altLang="en-US" sz="1400" dirty="0">
                <a:latin typeface="BIZ UDPゴシック" panose="020B0400000000000000" pitchFamily="50" charset="-128"/>
                <a:ea typeface="BIZ UDPゴシック" panose="020B0400000000000000" pitchFamily="50" charset="-128"/>
              </a:rPr>
              <a:t>。</a:t>
            </a:r>
            <a:endParaRPr lang="en-US" altLang="ja-JP" sz="1400" dirty="0">
              <a:latin typeface="BIZ UDPゴシック" panose="020B0400000000000000" pitchFamily="50" charset="-128"/>
              <a:ea typeface="BIZ UDPゴシック" panose="020B0400000000000000" pitchFamily="50" charset="-128"/>
            </a:endParaRPr>
          </a:p>
          <a:p>
            <a:pPr marL="0" indent="0">
              <a:spcBef>
                <a:spcPts val="600"/>
              </a:spcBef>
              <a:buNone/>
            </a:pPr>
            <a:endParaRPr lang="ja-JP" altLang="en-US" sz="1600" dirty="0">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99ABB260-1504-4635-8C49-A88B4A07750D}"/>
              </a:ext>
            </a:extLst>
          </p:cNvPr>
          <p:cNvSpPr txBox="1"/>
          <p:nvPr/>
        </p:nvSpPr>
        <p:spPr>
          <a:xfrm>
            <a:off x="2531793" y="5594540"/>
            <a:ext cx="4673074" cy="400110"/>
          </a:xfrm>
          <a:prstGeom prst="rect">
            <a:avLst/>
          </a:prstGeom>
          <a:noFill/>
        </p:spPr>
        <p:txBody>
          <a:bodyPr wrap="none" rtlCol="0">
            <a:spAutoFit/>
          </a:bodyPr>
          <a:lstStyle/>
          <a:p>
            <a:r>
              <a:rPr lang="ja-JP" altLang="en-US" sz="1000" dirty="0">
                <a:latin typeface="BIZ UDPゴシック" panose="020B0400000000000000" pitchFamily="50" charset="-128"/>
                <a:ea typeface="BIZ UDPゴシック" panose="020B0400000000000000" pitchFamily="50" charset="-128"/>
              </a:rPr>
              <a:t>　　　</a:t>
            </a:r>
            <a:r>
              <a:rPr lang="en-US" altLang="ja-JP" sz="1000" dirty="0">
                <a:latin typeface="BIZ UDPゴシック" panose="020B0400000000000000" pitchFamily="50" charset="-128"/>
                <a:ea typeface="BIZ UDPゴシック" panose="020B0400000000000000" pitchFamily="50" charset="-128"/>
              </a:rPr>
              <a:t>※</a:t>
            </a:r>
            <a:r>
              <a:rPr lang="ja-JP" altLang="en-US" sz="1000" dirty="0">
                <a:latin typeface="BIZ UDPゴシック" panose="020B0400000000000000" pitchFamily="50" charset="-128"/>
                <a:ea typeface="BIZ UDPゴシック" panose="020B0400000000000000" pitchFamily="50" charset="-128"/>
              </a:rPr>
              <a:t>見直し後の規制対象物質のうち揮発性有機化合物（</a:t>
            </a:r>
            <a:r>
              <a:rPr lang="en-US" altLang="ja-JP" sz="1000" dirty="0">
                <a:latin typeface="BIZ UDPゴシック" panose="020B0400000000000000" pitchFamily="50" charset="-128"/>
                <a:ea typeface="BIZ UDPゴシック" panose="020B0400000000000000" pitchFamily="50" charset="-128"/>
              </a:rPr>
              <a:t>VOC</a:t>
            </a:r>
            <a:r>
              <a:rPr lang="ja-JP" altLang="en-US" sz="1000" dirty="0">
                <a:latin typeface="BIZ UDPゴシック" panose="020B0400000000000000" pitchFamily="50" charset="-128"/>
                <a:ea typeface="BIZ UDPゴシック" panose="020B0400000000000000" pitchFamily="50" charset="-128"/>
              </a:rPr>
              <a:t>）に該当する物質</a:t>
            </a:r>
            <a:endParaRPr lang="en-US" altLang="ja-JP" sz="1000" dirty="0">
              <a:latin typeface="BIZ UDPゴシック" panose="020B0400000000000000" pitchFamily="50" charset="-128"/>
              <a:ea typeface="BIZ UDPゴシック" panose="020B0400000000000000" pitchFamily="50" charset="-128"/>
            </a:endParaRPr>
          </a:p>
          <a:p>
            <a:endParaRPr kumimoji="1" lang="ja-JP" altLang="en-US" sz="1000" dirty="0"/>
          </a:p>
        </p:txBody>
      </p:sp>
      <p:graphicFrame>
        <p:nvGraphicFramePr>
          <p:cNvPr id="17" name="表 16">
            <a:extLst>
              <a:ext uri="{FF2B5EF4-FFF2-40B4-BE49-F238E27FC236}">
                <a16:creationId xmlns:a16="http://schemas.microsoft.com/office/drawing/2014/main" id="{6C478F16-1F16-42D1-AB76-ADF95A2F3A9F}"/>
              </a:ext>
            </a:extLst>
          </p:cNvPr>
          <p:cNvGraphicFramePr>
            <a:graphicFrameLocks noGrp="1"/>
          </p:cNvGraphicFramePr>
          <p:nvPr>
            <p:extLst>
              <p:ext uri="{D42A27DB-BD31-4B8C-83A1-F6EECF244321}">
                <p14:modId xmlns:p14="http://schemas.microsoft.com/office/powerpoint/2010/main" val="2219143173"/>
              </p:ext>
            </p:extLst>
          </p:nvPr>
        </p:nvGraphicFramePr>
        <p:xfrm>
          <a:off x="1933884" y="5888928"/>
          <a:ext cx="6537150" cy="640080"/>
        </p:xfrm>
        <a:graphic>
          <a:graphicData uri="http://schemas.openxmlformats.org/drawingml/2006/table">
            <a:tbl>
              <a:tblPr bandRow="1">
                <a:tableStyleId>{C083E6E3-FA7D-4D7B-A595-EF9225AFEA82}</a:tableStyleId>
              </a:tblPr>
              <a:tblGrid>
                <a:gridCol w="1568009">
                  <a:extLst>
                    <a:ext uri="{9D8B030D-6E8A-4147-A177-3AD203B41FA5}">
                      <a16:colId xmlns:a16="http://schemas.microsoft.com/office/drawing/2014/main" val="3150744144"/>
                    </a:ext>
                  </a:extLst>
                </a:gridCol>
                <a:gridCol w="1775012">
                  <a:extLst>
                    <a:ext uri="{9D8B030D-6E8A-4147-A177-3AD203B41FA5}">
                      <a16:colId xmlns:a16="http://schemas.microsoft.com/office/drawing/2014/main" val="4202094925"/>
                    </a:ext>
                  </a:extLst>
                </a:gridCol>
                <a:gridCol w="2052000">
                  <a:extLst>
                    <a:ext uri="{9D8B030D-6E8A-4147-A177-3AD203B41FA5}">
                      <a16:colId xmlns:a16="http://schemas.microsoft.com/office/drawing/2014/main" val="1287789588"/>
                    </a:ext>
                  </a:extLst>
                </a:gridCol>
                <a:gridCol w="1142129">
                  <a:extLst>
                    <a:ext uri="{9D8B030D-6E8A-4147-A177-3AD203B41FA5}">
                      <a16:colId xmlns:a16="http://schemas.microsoft.com/office/drawing/2014/main" val="3545981924"/>
                    </a:ext>
                  </a:extLst>
                </a:gridCol>
              </a:tblGrid>
              <a:tr h="573018">
                <a:tc>
                  <a:txBody>
                    <a:bodyPr/>
                    <a:lstStyle/>
                    <a:p>
                      <a:pPr algn="l">
                        <a:lnSpc>
                          <a:spcPct val="100000"/>
                        </a:lnSpc>
                      </a:pPr>
                      <a:r>
                        <a:rPr lang="ja-JP" altLang="en-US" sz="900" dirty="0">
                          <a:latin typeface="BIZ UDPゴシック" panose="020B0400000000000000" pitchFamily="50" charset="-128"/>
                          <a:ea typeface="BIZ UDPゴシック" panose="020B0400000000000000" pitchFamily="50" charset="-128"/>
                        </a:rPr>
                        <a:t>アクリロニトリル</a:t>
                      </a:r>
                    </a:p>
                    <a:p>
                      <a:pPr algn="l">
                        <a:lnSpc>
                          <a:spcPct val="100000"/>
                        </a:lnSpc>
                      </a:pPr>
                      <a:r>
                        <a:rPr lang="ja-JP" altLang="en-US" sz="900" dirty="0">
                          <a:latin typeface="BIZ UDPゴシック" panose="020B0400000000000000" pitchFamily="50" charset="-128"/>
                          <a:ea typeface="BIZ UDPゴシック" panose="020B0400000000000000" pitchFamily="50" charset="-128"/>
                        </a:rPr>
                        <a:t>塩化メチル（クロロメタン）</a:t>
                      </a:r>
                    </a:p>
                    <a:p>
                      <a:pPr algn="l">
                        <a:lnSpc>
                          <a:spcPct val="100000"/>
                        </a:lnSpc>
                      </a:pPr>
                      <a:r>
                        <a:rPr lang="ja-JP" altLang="en-US" sz="900" dirty="0">
                          <a:latin typeface="BIZ UDPゴシック" panose="020B0400000000000000" pitchFamily="50" charset="-128"/>
                          <a:ea typeface="BIZ UDPゴシック" panose="020B0400000000000000" pitchFamily="50" charset="-128"/>
                        </a:rPr>
                        <a:t>クロロホルム</a:t>
                      </a:r>
                      <a:endParaRPr lang="en-US" altLang="ja-JP" sz="900" dirty="0">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ja-JP" sz="900" dirty="0">
                          <a:latin typeface="BIZ UDPゴシック" panose="020B0400000000000000" pitchFamily="50" charset="-128"/>
                          <a:ea typeface="BIZ UDPゴシック" panose="020B0400000000000000" pitchFamily="50" charset="-128"/>
                        </a:rPr>
                        <a:t>1,2-</a:t>
                      </a:r>
                      <a:r>
                        <a:rPr lang="ja-JP" altLang="en-US" sz="900" dirty="0">
                          <a:latin typeface="BIZ UDPゴシック" panose="020B0400000000000000" pitchFamily="50" charset="-128"/>
                          <a:ea typeface="BIZ UDPゴシック" panose="020B0400000000000000" pitchFamily="50" charset="-128"/>
                        </a:rPr>
                        <a:t>ジクロロエタン</a:t>
                      </a:r>
                    </a:p>
                  </a:txBody>
                  <a:tcPr/>
                </a:tc>
                <a:tc>
                  <a:txBody>
                    <a:bodyPr/>
                    <a:lstStyle/>
                    <a:p>
                      <a:pPr algn="l">
                        <a:lnSpc>
                          <a:spcPct val="100000"/>
                        </a:lnSpc>
                      </a:pPr>
                      <a:r>
                        <a:rPr lang="ja-JP" altLang="en-US" sz="900" dirty="0">
                          <a:latin typeface="BIZ UDPゴシック" panose="020B0400000000000000" pitchFamily="50" charset="-128"/>
                          <a:ea typeface="BIZ UDPゴシック" panose="020B0400000000000000" pitchFamily="50" charset="-128"/>
                        </a:rPr>
                        <a:t>塩化メチレン（ジクロロメタン）</a:t>
                      </a: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900" dirty="0">
                          <a:latin typeface="BIZ UDPゴシック" panose="020B0400000000000000" pitchFamily="50" charset="-128"/>
                          <a:ea typeface="BIZ UDPゴシック" panose="020B0400000000000000" pitchFamily="50" charset="-128"/>
                        </a:rPr>
                        <a:t>テトラクロロエチレン</a:t>
                      </a:r>
                    </a:p>
                    <a:p>
                      <a:pPr algn="l">
                        <a:lnSpc>
                          <a:spcPct val="100000"/>
                        </a:lnSpc>
                      </a:pPr>
                      <a:r>
                        <a:rPr lang="ja-JP" altLang="en-US" sz="900" dirty="0">
                          <a:latin typeface="BIZ UDPゴシック" panose="020B0400000000000000" pitchFamily="50" charset="-128"/>
                          <a:ea typeface="BIZ UDPゴシック" panose="020B0400000000000000" pitchFamily="50" charset="-128"/>
                        </a:rPr>
                        <a:t>トリクロロエチレン</a:t>
                      </a:r>
                    </a:p>
                    <a:p>
                      <a:pPr algn="l">
                        <a:lnSpc>
                          <a:spcPct val="100000"/>
                        </a:lnSpc>
                      </a:pPr>
                      <a:r>
                        <a:rPr lang="en-US" altLang="ja-JP" sz="900" dirty="0">
                          <a:latin typeface="BIZ UDPゴシック" panose="020B0400000000000000" pitchFamily="50" charset="-128"/>
                          <a:ea typeface="BIZ UDPゴシック" panose="020B0400000000000000" pitchFamily="50" charset="-128"/>
                        </a:rPr>
                        <a:t>1,3-</a:t>
                      </a:r>
                      <a:r>
                        <a:rPr lang="ja-JP" altLang="en-US" sz="900" dirty="0">
                          <a:latin typeface="BIZ UDPゴシック" panose="020B0400000000000000" pitchFamily="50" charset="-128"/>
                          <a:ea typeface="BIZ UDPゴシック" panose="020B0400000000000000" pitchFamily="50" charset="-128"/>
                        </a:rPr>
                        <a:t>ブタジエン</a:t>
                      </a:r>
                    </a:p>
                  </a:txBody>
                  <a:tcPr/>
                </a:tc>
                <a:tc>
                  <a:txBody>
                    <a:bodyPr/>
                    <a:lstStyle/>
                    <a:p>
                      <a:pPr algn="l">
                        <a:lnSpc>
                          <a:spcPct val="100000"/>
                        </a:lnSpc>
                      </a:pPr>
                      <a:r>
                        <a:rPr lang="ja-JP" altLang="en-US" sz="900" dirty="0">
                          <a:latin typeface="BIZ UDPゴシック" panose="020B0400000000000000" pitchFamily="50" charset="-128"/>
                          <a:ea typeface="BIZ UDPゴシック" panose="020B0400000000000000" pitchFamily="50" charset="-128"/>
                        </a:rPr>
                        <a:t>アセトアルデヒド</a:t>
                      </a: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900" dirty="0">
                          <a:latin typeface="BIZ UDPゴシック" panose="020B0400000000000000" pitchFamily="50" charset="-128"/>
                          <a:ea typeface="BIZ UDPゴシック" panose="020B0400000000000000" pitchFamily="50" charset="-128"/>
                        </a:rPr>
                        <a:t>トルエン</a:t>
                      </a: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900" dirty="0">
                          <a:latin typeface="BIZ UDPゴシック" panose="020B0400000000000000" pitchFamily="50" charset="-128"/>
                          <a:ea typeface="BIZ UDPゴシック" panose="020B0400000000000000" pitchFamily="50" charset="-128"/>
                        </a:rPr>
                        <a:t>塩化ビニルモノマー（クロロエチレン）</a:t>
                      </a:r>
                    </a:p>
                    <a:p>
                      <a:pPr algn="l">
                        <a:lnSpc>
                          <a:spcPct val="100000"/>
                        </a:lnSpc>
                      </a:pPr>
                      <a:r>
                        <a:rPr lang="ja-JP" altLang="en-US" sz="900" dirty="0">
                          <a:latin typeface="BIZ UDPゴシック" panose="020B0400000000000000" pitchFamily="50" charset="-128"/>
                          <a:ea typeface="BIZ UDPゴシック" panose="020B0400000000000000" pitchFamily="50" charset="-128"/>
                        </a:rPr>
                        <a:t>ベンゼン</a:t>
                      </a:r>
                    </a:p>
                  </a:txBody>
                  <a:tcPr/>
                </a:tc>
                <a:tc>
                  <a:txBody>
                    <a:bodyPr/>
                    <a:lstStyle/>
                    <a:p>
                      <a:pPr algn="l">
                        <a:lnSpc>
                          <a:spcPct val="100000"/>
                        </a:lnSpc>
                      </a:pPr>
                      <a:r>
                        <a:rPr lang="ja-JP" altLang="en-US" sz="900" dirty="0">
                          <a:latin typeface="BIZ UDPゴシック" panose="020B0400000000000000" pitchFamily="50" charset="-128"/>
                          <a:ea typeface="BIZ UDPゴシック" panose="020B0400000000000000" pitchFamily="50" charset="-128"/>
                        </a:rPr>
                        <a:t>ホルムアルデヒド</a:t>
                      </a:r>
                    </a:p>
                    <a:p>
                      <a:pPr algn="l">
                        <a:lnSpc>
                          <a:spcPct val="100000"/>
                        </a:lnSpc>
                      </a:pPr>
                      <a:r>
                        <a:rPr lang="ja-JP" altLang="en-US" sz="900" dirty="0">
                          <a:latin typeface="BIZ UDPゴシック" panose="020B0400000000000000" pitchFamily="50" charset="-128"/>
                          <a:ea typeface="BIZ UDPゴシック" panose="020B0400000000000000" pitchFamily="50" charset="-128"/>
                        </a:rPr>
                        <a:t>酸化エチレン</a:t>
                      </a:r>
                    </a:p>
                  </a:txBody>
                  <a:tcPr/>
                </a:tc>
                <a:extLst>
                  <a:ext uri="{0D108BD9-81ED-4DB2-BD59-A6C34878D82A}">
                    <a16:rowId xmlns:a16="http://schemas.microsoft.com/office/drawing/2014/main" val="2805313151"/>
                  </a:ext>
                </a:extLst>
              </a:tr>
            </a:tbl>
          </a:graphicData>
        </a:graphic>
      </p:graphicFrame>
      <p:sp>
        <p:nvSpPr>
          <p:cNvPr id="12" name="コンテンツ プレースホルダー 2">
            <a:extLst>
              <a:ext uri="{FF2B5EF4-FFF2-40B4-BE49-F238E27FC236}">
                <a16:creationId xmlns:a16="http://schemas.microsoft.com/office/drawing/2014/main" id="{BCF58B6A-3BBC-49BE-B474-1A8814B85A2F}"/>
              </a:ext>
            </a:extLst>
          </p:cNvPr>
          <p:cNvSpPr txBox="1">
            <a:spLocks/>
          </p:cNvSpPr>
          <p:nvPr/>
        </p:nvSpPr>
        <p:spPr>
          <a:xfrm>
            <a:off x="716900" y="2075007"/>
            <a:ext cx="8911493" cy="923054"/>
          </a:xfrm>
          <a:prstGeom prst="rect">
            <a:avLst/>
          </a:prstGeom>
          <a:ln>
            <a:solidFill>
              <a:schemeClr val="tx1"/>
            </a:solidFill>
          </a:ln>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spcBef>
                <a:spcPts val="600"/>
              </a:spcBef>
              <a:buFont typeface="Wingdings 3" charset="2"/>
              <a:buNone/>
            </a:pPr>
            <a:r>
              <a:rPr lang="en-US" altLang="ja-JP" sz="14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方向性案とその考え方</a:t>
            </a:r>
            <a:r>
              <a:rPr lang="en-US" altLang="ja-JP" sz="1400" dirty="0">
                <a:latin typeface="BIZ UDPゴシック" panose="020B0400000000000000" pitchFamily="50" charset="-128"/>
                <a:ea typeface="BIZ UDPゴシック" panose="020B0400000000000000" pitchFamily="50" charset="-128"/>
              </a:rPr>
              <a:t>】</a:t>
            </a:r>
          </a:p>
          <a:p>
            <a:pPr marL="0" indent="0">
              <a:spcBef>
                <a:spcPts val="600"/>
              </a:spcBef>
              <a:buNone/>
            </a:pPr>
            <a:r>
              <a:rPr lang="ja-JP" altLang="en-US" sz="1400" dirty="0">
                <a:latin typeface="BIZ UDPゴシック" panose="020B0400000000000000" pitchFamily="50" charset="-128"/>
                <a:ea typeface="BIZ UDPゴシック" panose="020B0400000000000000" pitchFamily="50" charset="-128"/>
              </a:rPr>
              <a:t>〇過去一度も届出のない施設はいずれも施設自体は存在し、物質の見直しにより新たに届出がされる可能性があること、その他の現行規制対象施設も特段見直すべき施設はないことから、</a:t>
            </a:r>
            <a:r>
              <a:rPr lang="ja-JP" altLang="en-US" sz="1400" u="sng" dirty="0">
                <a:latin typeface="BIZ UDPゴシック" panose="020B0400000000000000" pitchFamily="50" charset="-128"/>
                <a:ea typeface="BIZ UDPゴシック" panose="020B0400000000000000" pitchFamily="50" charset="-128"/>
              </a:rPr>
              <a:t>引き続き規制対象施設とする</a:t>
            </a:r>
            <a:r>
              <a:rPr lang="ja-JP" altLang="en-US" sz="1400" dirty="0">
                <a:latin typeface="BIZ UDPゴシック" panose="020B0400000000000000" pitchFamily="50" charset="-128"/>
                <a:ea typeface="BIZ UDPゴシック" panose="020B0400000000000000" pitchFamily="50" charset="-128"/>
              </a:rPr>
              <a:t>。</a:t>
            </a:r>
            <a:endParaRPr lang="en-US" altLang="ja-JP" sz="1400" dirty="0">
              <a:latin typeface="BIZ UDPゴシック" panose="020B0400000000000000" pitchFamily="50" charset="-128"/>
              <a:ea typeface="BIZ UDPゴシック" panose="020B0400000000000000" pitchFamily="50" charset="-128"/>
            </a:endParaRPr>
          </a:p>
        </p:txBody>
      </p:sp>
      <p:sp>
        <p:nvSpPr>
          <p:cNvPr id="18" name="コンテンツ プレースホルダー 2">
            <a:extLst>
              <a:ext uri="{FF2B5EF4-FFF2-40B4-BE49-F238E27FC236}">
                <a16:creationId xmlns:a16="http://schemas.microsoft.com/office/drawing/2014/main" id="{BB69B335-9920-4DFD-B99F-EF1DF6014172}"/>
              </a:ext>
            </a:extLst>
          </p:cNvPr>
          <p:cNvSpPr txBox="1">
            <a:spLocks/>
          </p:cNvSpPr>
          <p:nvPr/>
        </p:nvSpPr>
        <p:spPr>
          <a:xfrm>
            <a:off x="702874" y="3266539"/>
            <a:ext cx="8999169" cy="1214608"/>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spcBef>
                <a:spcPts val="600"/>
              </a:spcBef>
              <a:buNone/>
            </a:pPr>
            <a:r>
              <a:rPr lang="ja-JP" altLang="en-US" sz="1400" dirty="0">
                <a:latin typeface="BIZ UDPゴシック" panose="020B0400000000000000" pitchFamily="50" charset="-128"/>
                <a:ea typeface="BIZ UDPゴシック" panose="020B0400000000000000" pitchFamily="50" charset="-128"/>
              </a:rPr>
              <a:t>○廃棄物焼却炉に係る届出について</a:t>
            </a:r>
            <a:endParaRPr lang="en-US" altLang="ja-JP" sz="1400" dirty="0">
              <a:latin typeface="BIZ UDPゴシック" panose="020B0400000000000000" pitchFamily="50" charset="-128"/>
              <a:ea typeface="BIZ UDPゴシック" panose="020B0400000000000000" pitchFamily="50" charset="-128"/>
            </a:endParaRPr>
          </a:p>
          <a:p>
            <a:pPr marL="0" indent="0">
              <a:spcBef>
                <a:spcPts val="600"/>
              </a:spcBef>
              <a:buNone/>
            </a:pPr>
            <a:r>
              <a:rPr lang="ja-JP" altLang="en-US" sz="1400" dirty="0">
                <a:latin typeface="BIZ UDPゴシック" panose="020B0400000000000000" pitchFamily="50" charset="-128"/>
                <a:ea typeface="BIZ UDPゴシック" panose="020B0400000000000000" pitchFamily="50" charset="-128"/>
              </a:rPr>
              <a:t>・廃棄物焼却炉について、現行の規制においては指定有害物質６種（クロロエチレン、ベンゼン、ニッケル化合物、ヒ素及びその化合物、六価クロム化合物、酸化エチレン）、カドミウム及びその化合物、水銀及びその化合物、銅及びその化合物、鉛及びその化合物の</a:t>
            </a:r>
            <a:r>
              <a:rPr lang="en-US" altLang="ja-JP" sz="1400" dirty="0">
                <a:latin typeface="BIZ UDPゴシック" panose="020B0400000000000000" pitchFamily="50" charset="-128"/>
                <a:ea typeface="BIZ UDPゴシック" panose="020B0400000000000000" pitchFamily="50" charset="-128"/>
              </a:rPr>
              <a:t>10</a:t>
            </a:r>
            <a:r>
              <a:rPr lang="ja-JP" altLang="en-US" sz="1400" dirty="0">
                <a:latin typeface="BIZ UDPゴシック" panose="020B0400000000000000" pitchFamily="50" charset="-128"/>
                <a:ea typeface="BIZ UDPゴシック" panose="020B0400000000000000" pitchFamily="50" charset="-128"/>
              </a:rPr>
              <a:t>物質については、</a:t>
            </a:r>
            <a:r>
              <a:rPr lang="ja-JP" altLang="en-US" sz="1400" u="sng" dirty="0">
                <a:latin typeface="BIZ UDPゴシック" panose="020B0400000000000000" pitchFamily="50" charset="-128"/>
                <a:ea typeface="BIZ UDPゴシック" panose="020B0400000000000000" pitchFamily="50" charset="-128"/>
              </a:rPr>
              <a:t>排出実態が無くても排出するおそれがあるものとして届出指導を行っている</a:t>
            </a:r>
            <a:r>
              <a:rPr lang="ja-JP" altLang="en-US" sz="1400" dirty="0">
                <a:latin typeface="BIZ UDPゴシック" panose="020B0400000000000000" pitchFamily="50" charset="-128"/>
                <a:ea typeface="BIZ UDPゴシック" panose="020B0400000000000000" pitchFamily="50" charset="-128"/>
              </a:rPr>
              <a:t>。</a:t>
            </a:r>
            <a:endParaRPr lang="en-US" altLang="ja-JP" sz="1400" dirty="0">
              <a:latin typeface="BIZ UDPゴシック" panose="020B0400000000000000" pitchFamily="50" charset="-128"/>
              <a:ea typeface="BIZ UDPゴシック" panose="020B0400000000000000" pitchFamily="50" charset="-128"/>
            </a:endParaRPr>
          </a:p>
          <a:p>
            <a:pPr marL="0" indent="0">
              <a:buNone/>
            </a:pPr>
            <a:endParaRPr lang="en-US" altLang="ja-JP" sz="1400" dirty="0">
              <a:latin typeface="BIZ UDPゴシック" panose="020B0400000000000000" pitchFamily="50" charset="-128"/>
              <a:ea typeface="BIZ UDPゴシック" panose="020B0400000000000000" pitchFamily="50" charset="-128"/>
            </a:endParaRPr>
          </a:p>
        </p:txBody>
      </p:sp>
      <p:sp>
        <p:nvSpPr>
          <p:cNvPr id="16" name="下矢印 14">
            <a:extLst>
              <a:ext uri="{FF2B5EF4-FFF2-40B4-BE49-F238E27FC236}">
                <a16:creationId xmlns:a16="http://schemas.microsoft.com/office/drawing/2014/main" id="{B3102253-4486-478A-8AAD-CBA7D7275267}"/>
              </a:ext>
            </a:extLst>
          </p:cNvPr>
          <p:cNvSpPr/>
          <p:nvPr/>
        </p:nvSpPr>
        <p:spPr>
          <a:xfrm>
            <a:off x="4586754" y="1803009"/>
            <a:ext cx="906043" cy="3513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19" name="下矢印 14">
            <a:extLst>
              <a:ext uri="{FF2B5EF4-FFF2-40B4-BE49-F238E27FC236}">
                <a16:creationId xmlns:a16="http://schemas.microsoft.com/office/drawing/2014/main" id="{1096FB85-41F0-4067-9984-F7BA723F2EA6}"/>
              </a:ext>
            </a:extLst>
          </p:cNvPr>
          <p:cNvSpPr/>
          <p:nvPr/>
        </p:nvSpPr>
        <p:spPr>
          <a:xfrm>
            <a:off x="4637430" y="4546126"/>
            <a:ext cx="906043" cy="3513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1527160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E80B86A7-A1EC-475B-9166-88902B033A3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90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タイトル 1">
            <a:extLst>
              <a:ext uri="{FF2B5EF4-FFF2-40B4-BE49-F238E27FC236}">
                <a16:creationId xmlns:a16="http://schemas.microsoft.com/office/drawing/2014/main" id="{B7E96767-9709-40FA-A6E4-1696BBDD5A65}"/>
              </a:ext>
            </a:extLst>
          </p:cNvPr>
          <p:cNvSpPr txBox="1">
            <a:spLocks/>
          </p:cNvSpPr>
          <p:nvPr/>
        </p:nvSpPr>
        <p:spPr>
          <a:xfrm>
            <a:off x="1083470" y="609600"/>
            <a:ext cx="6984793"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spcAft>
                <a:spcPts val="600"/>
              </a:spcAft>
            </a:pPr>
            <a:r>
              <a:rPr lang="ja-JP" altLang="en-US" dirty="0">
                <a:latin typeface="BIZ UDPゴシック" panose="020B0400000000000000" pitchFamily="50" charset="-128"/>
                <a:ea typeface="BIZ UDPゴシック" panose="020B0400000000000000" pitchFamily="50" charset="-128"/>
              </a:rPr>
              <a:t>検討事項⑤　その他検討事項</a:t>
            </a:r>
          </a:p>
        </p:txBody>
      </p:sp>
      <p:sp>
        <p:nvSpPr>
          <p:cNvPr id="19" name="Isosceles Triangle 18">
            <a:extLst>
              <a:ext uri="{FF2B5EF4-FFF2-40B4-BE49-F238E27FC236}">
                <a16:creationId xmlns:a16="http://schemas.microsoft.com/office/drawing/2014/main" id="{C2C29CB1-9F74-4879-A6AF-AEA67B6F1F4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84609"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コンテンツ プレースホルダー 2">
            <a:extLst>
              <a:ext uri="{FF2B5EF4-FFF2-40B4-BE49-F238E27FC236}">
                <a16:creationId xmlns:a16="http://schemas.microsoft.com/office/drawing/2014/main" id="{C64CC40F-69EA-41D8-8914-EDEBC1DB8426}"/>
              </a:ext>
            </a:extLst>
          </p:cNvPr>
          <p:cNvSpPr txBox="1">
            <a:spLocks/>
          </p:cNvSpPr>
          <p:nvPr/>
        </p:nvSpPr>
        <p:spPr>
          <a:xfrm>
            <a:off x="795557" y="1527808"/>
            <a:ext cx="8828521" cy="4933915"/>
          </a:xfrm>
          <a:prstGeom prst="rect">
            <a:avLst/>
          </a:prstGeom>
          <a:ln>
            <a:noFill/>
          </a:ln>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lnSpc>
                <a:spcPct val="150000"/>
              </a:lnSpc>
              <a:spcBef>
                <a:spcPts val="600"/>
              </a:spcBef>
              <a:buNone/>
            </a:pPr>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方向性案とその考え方</a:t>
            </a:r>
            <a:r>
              <a:rPr lang="en-US" altLang="ja-JP" sz="1600" dirty="0">
                <a:latin typeface="BIZ UDPゴシック" panose="020B0400000000000000" pitchFamily="50" charset="-128"/>
                <a:ea typeface="BIZ UDPゴシック" panose="020B0400000000000000" pitchFamily="50" charset="-128"/>
              </a:rPr>
              <a:t>】</a:t>
            </a:r>
          </a:p>
          <a:p>
            <a:pPr marL="0" indent="0">
              <a:lnSpc>
                <a:spcPct val="150000"/>
              </a:lnSpc>
              <a:spcBef>
                <a:spcPts val="600"/>
              </a:spcBef>
              <a:buNone/>
            </a:pPr>
            <a:r>
              <a:rPr lang="ja-JP" altLang="en-US" sz="1600" dirty="0">
                <a:latin typeface="BIZ UDPゴシック" panose="020B0400000000000000" pitchFamily="50" charset="-128"/>
                <a:ea typeface="BIZ UDPゴシック" panose="020B0400000000000000" pitchFamily="50" charset="-128"/>
              </a:rPr>
              <a:t>〇排出基準の適用が猶予される物質について</a:t>
            </a:r>
            <a:endParaRPr lang="en-US" altLang="ja-JP" sz="1600" dirty="0">
              <a:latin typeface="BIZ UDPゴシック" panose="020B0400000000000000" pitchFamily="50" charset="-128"/>
              <a:ea typeface="BIZ UDPゴシック" panose="020B0400000000000000" pitchFamily="50" charset="-128"/>
            </a:endParaRPr>
          </a:p>
          <a:p>
            <a:pPr marL="0" indent="0">
              <a:lnSpc>
                <a:spcPct val="150000"/>
              </a:lnSpc>
              <a:spcBef>
                <a:spcPts val="600"/>
              </a:spcBef>
              <a:buNone/>
            </a:pPr>
            <a:r>
              <a:rPr lang="ja-JP" altLang="en-US" sz="1600" dirty="0">
                <a:latin typeface="BIZ UDPゴシック" panose="020B0400000000000000" pitchFamily="50" charset="-128"/>
                <a:ea typeface="BIZ UDPゴシック" panose="020B0400000000000000" pitchFamily="50" charset="-128"/>
              </a:rPr>
              <a:t>・トルエン、クロム及び三価クロム化合物については、資料</a:t>
            </a:r>
            <a:r>
              <a:rPr lang="en-US" altLang="ja-JP" sz="1600" dirty="0">
                <a:latin typeface="BIZ UDPゴシック" panose="020B0400000000000000" pitchFamily="50" charset="-128"/>
                <a:ea typeface="BIZ UDPゴシック" panose="020B0400000000000000" pitchFamily="50" charset="-128"/>
              </a:rPr>
              <a:t>1-2</a:t>
            </a:r>
            <a:r>
              <a:rPr lang="ja-JP" altLang="en-US" sz="1600" dirty="0">
                <a:latin typeface="BIZ UDPゴシック" panose="020B0400000000000000" pitchFamily="50" charset="-128"/>
                <a:ea typeface="BIZ UDPゴシック" panose="020B0400000000000000" pitchFamily="50" charset="-128"/>
              </a:rPr>
              <a:t>のとおり排出基準の適用を猶予することが妥当であるが、届出義務については以下の理由から</a:t>
            </a:r>
            <a:r>
              <a:rPr lang="ja-JP" altLang="en-US" sz="1600" u="sng" dirty="0">
                <a:latin typeface="BIZ UDPゴシック" panose="020B0400000000000000" pitchFamily="50" charset="-128"/>
                <a:ea typeface="BIZ UDPゴシック" panose="020B0400000000000000" pitchFamily="50" charset="-128"/>
              </a:rPr>
              <a:t>猶予期間は設けないこととするべき。（猶予期間は届出のみ義務付けることとするべき。）</a:t>
            </a:r>
            <a:endParaRPr lang="en-US" altLang="ja-JP" sz="1600" u="sng" dirty="0">
              <a:latin typeface="BIZ UDPゴシック" panose="020B0400000000000000" pitchFamily="50" charset="-128"/>
              <a:ea typeface="BIZ UDPゴシック" panose="020B0400000000000000" pitchFamily="50" charset="-128"/>
            </a:endParaRPr>
          </a:p>
          <a:p>
            <a:pPr>
              <a:lnSpc>
                <a:spcPct val="150000"/>
              </a:lnSpc>
              <a:spcBef>
                <a:spcPts val="600"/>
              </a:spcBef>
              <a:buClrTx/>
              <a:buFont typeface="Wingdings" panose="05000000000000000000" pitchFamily="2" charset="2"/>
              <a:buChar char="Ø"/>
            </a:pPr>
            <a:r>
              <a:rPr lang="ja-JP" altLang="en-US" sz="1600" dirty="0">
                <a:latin typeface="BIZ UDPゴシック" panose="020B0400000000000000" pitchFamily="50" charset="-128"/>
                <a:ea typeface="BIZ UDPゴシック" panose="020B0400000000000000" pitchFamily="50" charset="-128"/>
              </a:rPr>
              <a:t>現行の条例</a:t>
            </a:r>
            <a:r>
              <a:rPr lang="en-US" altLang="ja-JP" sz="1600" dirty="0">
                <a:latin typeface="BIZ UDPゴシック" panose="020B0400000000000000" pitchFamily="50" charset="-128"/>
                <a:ea typeface="BIZ UDPゴシック" panose="020B0400000000000000" pitchFamily="50" charset="-128"/>
              </a:rPr>
              <a:t>VOC</a:t>
            </a:r>
            <a:r>
              <a:rPr lang="ja-JP" altLang="en-US" sz="1600" dirty="0">
                <a:latin typeface="BIZ UDPゴシック" panose="020B0400000000000000" pitchFamily="50" charset="-128"/>
                <a:ea typeface="BIZ UDPゴシック" panose="020B0400000000000000" pitchFamily="50" charset="-128"/>
              </a:rPr>
              <a:t>規制の届出対象施設である場合、猶予期間にも届出義務を課すことで</a:t>
            </a:r>
            <a:r>
              <a:rPr lang="ja-JP" altLang="en-US" sz="1600" u="sng" dirty="0">
                <a:latin typeface="BIZ UDPゴシック" panose="020B0400000000000000" pitchFamily="50" charset="-128"/>
                <a:ea typeface="BIZ UDPゴシック" panose="020B0400000000000000" pitchFamily="50" charset="-128"/>
              </a:rPr>
              <a:t>処理施設の稼働を継続させることができ、猶予期間終了時の指導が円滑に行える。</a:t>
            </a:r>
            <a:endParaRPr lang="en-US" altLang="ja-JP" sz="1600" u="sng" dirty="0">
              <a:latin typeface="BIZ UDPゴシック" panose="020B0400000000000000" pitchFamily="50" charset="-128"/>
              <a:ea typeface="BIZ UDPゴシック" panose="020B0400000000000000" pitchFamily="50" charset="-128"/>
            </a:endParaRPr>
          </a:p>
          <a:p>
            <a:pPr>
              <a:lnSpc>
                <a:spcPct val="150000"/>
              </a:lnSpc>
              <a:spcBef>
                <a:spcPts val="600"/>
              </a:spcBef>
              <a:buClrTx/>
              <a:buFont typeface="Wingdings" panose="05000000000000000000" pitchFamily="2" charset="2"/>
              <a:buChar char="Ø"/>
            </a:pPr>
            <a:r>
              <a:rPr lang="ja-JP" altLang="en-US" sz="1600" u="sng" dirty="0">
                <a:latin typeface="BIZ UDPゴシック" panose="020B0400000000000000" pitchFamily="50" charset="-128"/>
                <a:ea typeface="BIZ UDPゴシック" panose="020B0400000000000000" pitchFamily="50" charset="-128"/>
              </a:rPr>
              <a:t>規制対象であることを認識させることで、猶予期間中の事業者の意識向上につながる。</a:t>
            </a:r>
            <a:endParaRPr lang="en-US" altLang="ja-JP" sz="1600" u="sng" dirty="0">
              <a:latin typeface="BIZ UDPゴシック" panose="020B0400000000000000" pitchFamily="50" charset="-128"/>
              <a:ea typeface="BIZ UDPゴシック" panose="020B0400000000000000" pitchFamily="50" charset="-128"/>
            </a:endParaRPr>
          </a:p>
          <a:p>
            <a:pPr marL="0" indent="0">
              <a:lnSpc>
                <a:spcPct val="150000"/>
              </a:lnSpc>
              <a:spcBef>
                <a:spcPts val="600"/>
              </a:spcBef>
              <a:buClrTx/>
              <a:buNone/>
            </a:pPr>
            <a:endParaRPr lang="ja-JP" altLang="en-US" sz="1600" dirty="0">
              <a:latin typeface="BIZ UDPゴシック" panose="020B0400000000000000" pitchFamily="50" charset="-128"/>
              <a:ea typeface="BIZ UDPゴシック" panose="020B0400000000000000" pitchFamily="50" charset="-128"/>
            </a:endParaRPr>
          </a:p>
          <a:p>
            <a:pPr marL="0" indent="0">
              <a:lnSpc>
                <a:spcPct val="150000"/>
              </a:lnSpc>
              <a:spcBef>
                <a:spcPts val="600"/>
              </a:spcBef>
              <a:buNone/>
            </a:pPr>
            <a:r>
              <a:rPr lang="ja-JP" altLang="en-US" sz="1600" dirty="0">
                <a:latin typeface="BIZ UDPゴシック" panose="020B0400000000000000" pitchFamily="50" charset="-128"/>
                <a:ea typeface="BIZ UDPゴシック" panose="020B0400000000000000" pitchFamily="50" charset="-128"/>
              </a:rPr>
              <a:t>〇排出基準の適用に係る猶予期間について</a:t>
            </a:r>
            <a:endParaRPr lang="en-US" altLang="ja-JP" sz="1600" dirty="0">
              <a:latin typeface="BIZ UDPゴシック" panose="020B0400000000000000" pitchFamily="50" charset="-128"/>
              <a:ea typeface="BIZ UDPゴシック" panose="020B0400000000000000" pitchFamily="50" charset="-128"/>
            </a:endParaRPr>
          </a:p>
          <a:p>
            <a:pPr marL="0" indent="0">
              <a:lnSpc>
                <a:spcPct val="150000"/>
              </a:lnSpc>
              <a:spcBef>
                <a:spcPts val="600"/>
              </a:spcBef>
              <a:buNone/>
            </a:pPr>
            <a:r>
              <a:rPr lang="ja-JP" altLang="en-US" sz="1600" dirty="0">
                <a:latin typeface="BIZ UDPゴシック" panose="020B0400000000000000" pitchFamily="50" charset="-128"/>
                <a:ea typeface="BIZ UDPゴシック" panose="020B0400000000000000" pitchFamily="50" charset="-128"/>
              </a:rPr>
              <a:t>・新規追加物質の排出施設等について、排出濃度基準遵守のための処理施設設置や測定方法の確立等に係る期間として、排出基準の適用は</a:t>
            </a:r>
            <a:r>
              <a:rPr lang="ja-JP" altLang="en-US" sz="1600" u="sng" dirty="0">
                <a:latin typeface="BIZ UDPゴシック" panose="020B0400000000000000" pitchFamily="50" charset="-128"/>
                <a:ea typeface="BIZ UDPゴシック" panose="020B0400000000000000" pitchFamily="50" charset="-128"/>
              </a:rPr>
              <a:t>十分な猶予期間を設けることを検討するべき</a:t>
            </a:r>
            <a:r>
              <a:rPr lang="ja-JP" altLang="en-US" sz="1600" dirty="0">
                <a:latin typeface="BIZ UDPゴシック" panose="020B0400000000000000" pitchFamily="50" charset="-128"/>
                <a:ea typeface="BIZ UDPゴシック" panose="020B0400000000000000" pitchFamily="50" charset="-128"/>
              </a:rPr>
              <a:t>。</a:t>
            </a:r>
            <a:endParaRPr lang="en-US" altLang="ja-JP" sz="1600" dirty="0">
              <a:latin typeface="BIZ UDPゴシック" panose="020B0400000000000000" pitchFamily="50" charset="-128"/>
              <a:ea typeface="BIZ UDPゴシック" panose="020B0400000000000000" pitchFamily="50" charset="-128"/>
            </a:endParaRPr>
          </a:p>
          <a:p>
            <a:pPr marL="0" indent="0">
              <a:lnSpc>
                <a:spcPct val="150000"/>
              </a:lnSpc>
              <a:spcBef>
                <a:spcPts val="600"/>
              </a:spcBef>
              <a:buNone/>
            </a:pPr>
            <a:endParaRPr lang="en-US" altLang="ja-JP" sz="1600" dirty="0">
              <a:latin typeface="BIZ UDPゴシック" panose="020B0400000000000000" pitchFamily="50" charset="-128"/>
              <a:ea typeface="BIZ UDPゴシック" panose="020B0400000000000000" pitchFamily="50" charset="-128"/>
            </a:endParaRPr>
          </a:p>
        </p:txBody>
      </p:sp>
      <p:sp>
        <p:nvSpPr>
          <p:cNvPr id="21" name="Isosceles Triangle 20">
            <a:extLst>
              <a:ext uri="{FF2B5EF4-FFF2-40B4-BE49-F238E27FC236}">
                <a16:creationId xmlns:a16="http://schemas.microsoft.com/office/drawing/2014/main" id="{7E2C7115-5336-410C-AD71-0F0952A2E5A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541404" y="4013200"/>
            <a:ext cx="364596"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7" name="スライド番号プレースホルダー 3">
            <a:extLst>
              <a:ext uri="{FF2B5EF4-FFF2-40B4-BE49-F238E27FC236}">
                <a16:creationId xmlns:a16="http://schemas.microsoft.com/office/drawing/2014/main" id="{807F8B38-5574-49E9-9523-B05647AB23E3}"/>
              </a:ext>
            </a:extLst>
          </p:cNvPr>
          <p:cNvSpPr txBox="1">
            <a:spLocks/>
          </p:cNvSpPr>
          <p:nvPr/>
        </p:nvSpPr>
        <p:spPr>
          <a:xfrm>
            <a:off x="9350787" y="6477299"/>
            <a:ext cx="555213" cy="365125"/>
          </a:xfrm>
          <a:prstGeom prst="rect">
            <a:avLst/>
          </a:prstGeom>
        </p:spPr>
        <p:txBody>
          <a:bodyPr vert="horz" lIns="91440" tIns="45720" rIns="91440" bIns="45720" rtlCol="0" anchor="ctr">
            <a:normAutofit/>
          </a:bodyP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fld id="{519954A3-9DFD-4C44-94BA-B95130A3BA1C}" type="slidenum">
              <a:rPr lang="en-US" smtClean="0">
                <a:solidFill>
                  <a:srgbClr val="000000"/>
                </a:solidFill>
                <a:latin typeface="BIZ UDPゴシック" panose="020B0400000000000000" pitchFamily="50" charset="-128"/>
                <a:ea typeface="BIZ UDPゴシック" panose="020B0400000000000000" pitchFamily="50" charset="-128"/>
              </a:rPr>
              <a:pPr>
                <a:spcAft>
                  <a:spcPts val="600"/>
                </a:spcAft>
              </a:pPr>
              <a:t>22</a:t>
            </a:fld>
            <a:endParaRPr lang="en-US" dirty="0">
              <a:solidFill>
                <a:srgbClr val="000000"/>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870301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80B86A7-A1EC-475B-9166-88902B033A3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90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C2C29CB1-9F74-4879-A6AF-AEA67B6F1F4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84609"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 name="スライド番号プレースホルダー 3">
            <a:extLst>
              <a:ext uri="{FF2B5EF4-FFF2-40B4-BE49-F238E27FC236}">
                <a16:creationId xmlns:a16="http://schemas.microsoft.com/office/drawing/2014/main" id="{6BC40790-A908-4EAC-A2DC-E3FC32D8F082}"/>
              </a:ext>
            </a:extLst>
          </p:cNvPr>
          <p:cNvSpPr>
            <a:spLocks noGrp="1"/>
          </p:cNvSpPr>
          <p:nvPr>
            <p:ph type="sldNum" sz="quarter" idx="12"/>
          </p:nvPr>
        </p:nvSpPr>
        <p:spPr>
          <a:xfrm>
            <a:off x="6979913" y="6041362"/>
            <a:ext cx="555213" cy="365125"/>
          </a:xfrm>
        </p:spPr>
        <p:txBody>
          <a:bodyPr>
            <a:normAutofit/>
          </a:bodyPr>
          <a:lstStyle/>
          <a:p>
            <a:pPr>
              <a:spcAft>
                <a:spcPts val="600"/>
              </a:spcAft>
            </a:pPr>
            <a:fld id="{519954A3-9DFD-4C44-94BA-B95130A3BA1C}" type="slidenum">
              <a:rPr lang="en-US" smtClean="0"/>
              <a:pPr>
                <a:spcAft>
                  <a:spcPts val="600"/>
                </a:spcAft>
              </a:pPr>
              <a:t>23</a:t>
            </a:fld>
            <a:endParaRPr lang="en-US"/>
          </a:p>
        </p:txBody>
      </p:sp>
      <p:sp>
        <p:nvSpPr>
          <p:cNvPr id="13" name="Isosceles Triangle 12">
            <a:extLst>
              <a:ext uri="{FF2B5EF4-FFF2-40B4-BE49-F238E27FC236}">
                <a16:creationId xmlns:a16="http://schemas.microsoft.com/office/drawing/2014/main" id="{7E2C7115-5336-410C-AD71-0F0952A2E5A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541404" y="4013200"/>
            <a:ext cx="364596"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タイトル 1">
            <a:extLst>
              <a:ext uri="{FF2B5EF4-FFF2-40B4-BE49-F238E27FC236}">
                <a16:creationId xmlns:a16="http://schemas.microsoft.com/office/drawing/2014/main" id="{A5CFEE6A-B27C-4B5A-A0CC-4546904E5F3A}"/>
              </a:ext>
            </a:extLst>
          </p:cNvPr>
          <p:cNvSpPr>
            <a:spLocks noGrp="1"/>
          </p:cNvSpPr>
          <p:nvPr>
            <p:ph type="title"/>
          </p:nvPr>
        </p:nvSpPr>
        <p:spPr>
          <a:xfrm>
            <a:off x="1083470" y="609600"/>
            <a:ext cx="6984793" cy="1320800"/>
          </a:xfrm>
        </p:spPr>
        <p:txBody>
          <a:bodyPr>
            <a:normAutofit/>
          </a:bodyPr>
          <a:lstStyle/>
          <a:p>
            <a:r>
              <a:rPr lang="ja-JP" altLang="en-US" sz="2800" dirty="0">
                <a:latin typeface="BIZ UDPゴシック" panose="020B0400000000000000" pitchFamily="50" charset="-128"/>
                <a:ea typeface="BIZ UDPゴシック" panose="020B0400000000000000" pitchFamily="50" charset="-128"/>
              </a:rPr>
              <a:t>対象施設の見直し案①</a:t>
            </a:r>
            <a:endParaRPr kumimoji="1" lang="ja-JP" altLang="en-US" sz="2800" dirty="0"/>
          </a:p>
        </p:txBody>
      </p:sp>
      <p:graphicFrame>
        <p:nvGraphicFramePr>
          <p:cNvPr id="10" name="表 9">
            <a:extLst>
              <a:ext uri="{FF2B5EF4-FFF2-40B4-BE49-F238E27FC236}">
                <a16:creationId xmlns:a16="http://schemas.microsoft.com/office/drawing/2014/main" id="{E8F86499-B86C-4E39-8F0D-907F58F6FEB7}"/>
              </a:ext>
            </a:extLst>
          </p:cNvPr>
          <p:cNvGraphicFramePr>
            <a:graphicFrameLocks noGrp="1"/>
          </p:cNvGraphicFramePr>
          <p:nvPr>
            <p:extLst>
              <p:ext uri="{D42A27DB-BD31-4B8C-83A1-F6EECF244321}">
                <p14:modId xmlns:p14="http://schemas.microsoft.com/office/powerpoint/2010/main" val="3908844366"/>
              </p:ext>
            </p:extLst>
          </p:nvPr>
        </p:nvGraphicFramePr>
        <p:xfrm>
          <a:off x="574904" y="1355978"/>
          <a:ext cx="3968098" cy="4884375"/>
        </p:xfrm>
        <a:graphic>
          <a:graphicData uri="http://schemas.openxmlformats.org/drawingml/2006/table">
            <a:tbl>
              <a:tblPr firstRow="1" firstCol="1" bandRow="1">
                <a:tableStyleId>{5C22544A-7EE6-4342-B048-85BDC9FD1C3A}</a:tableStyleId>
              </a:tblPr>
              <a:tblGrid>
                <a:gridCol w="180000">
                  <a:extLst>
                    <a:ext uri="{9D8B030D-6E8A-4147-A177-3AD203B41FA5}">
                      <a16:colId xmlns:a16="http://schemas.microsoft.com/office/drawing/2014/main" val="1879744770"/>
                    </a:ext>
                  </a:extLst>
                </a:gridCol>
                <a:gridCol w="620098">
                  <a:extLst>
                    <a:ext uri="{9D8B030D-6E8A-4147-A177-3AD203B41FA5}">
                      <a16:colId xmlns:a16="http://schemas.microsoft.com/office/drawing/2014/main" val="2867043341"/>
                    </a:ext>
                  </a:extLst>
                </a:gridCol>
                <a:gridCol w="1044000">
                  <a:extLst>
                    <a:ext uri="{9D8B030D-6E8A-4147-A177-3AD203B41FA5}">
                      <a16:colId xmlns:a16="http://schemas.microsoft.com/office/drawing/2014/main" val="3837837326"/>
                    </a:ext>
                  </a:extLst>
                </a:gridCol>
                <a:gridCol w="2124000">
                  <a:extLst>
                    <a:ext uri="{9D8B030D-6E8A-4147-A177-3AD203B41FA5}">
                      <a16:colId xmlns:a16="http://schemas.microsoft.com/office/drawing/2014/main" val="2116176162"/>
                    </a:ext>
                  </a:extLst>
                </a:gridCol>
              </a:tblGrid>
              <a:tr h="407883">
                <a:tc gridSpan="2">
                  <a:txBody>
                    <a:bodyPr/>
                    <a:lstStyle/>
                    <a:p>
                      <a:pPr algn="ctr">
                        <a:lnSpc>
                          <a:spcPct val="100000"/>
                        </a:lnSpc>
                        <a:spcAft>
                          <a:spcPts val="0"/>
                        </a:spcAft>
                      </a:pPr>
                      <a:r>
                        <a:rPr lang="ja-JP" altLang="en-US"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項・用途</a:t>
                      </a:r>
                      <a:endParaRPr lang="en-US"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43224" marR="43224" marT="0" marB="0" anchor="ctr"/>
                </a:tc>
                <a:tc hMerge="1">
                  <a:txBody>
                    <a:bodyPr/>
                    <a:lstStyle/>
                    <a:p>
                      <a:pPr algn="l">
                        <a:lnSpc>
                          <a:spcPts val="1200"/>
                        </a:lnSpc>
                        <a:spcAft>
                          <a:spcPts val="0"/>
                        </a:spcAft>
                      </a:pPr>
                      <a:endParaRPr lang="ja-JP" sz="1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43224" marR="43224" marT="0" marB="0" anchor="ctr"/>
                </a:tc>
                <a:tc>
                  <a:txBody>
                    <a:bodyPr/>
                    <a:lstStyle/>
                    <a:p>
                      <a:pPr algn="ctr">
                        <a:lnSpc>
                          <a:spcPct val="100000"/>
                        </a:lnSpc>
                        <a:spcAft>
                          <a:spcPts val="0"/>
                        </a:spcAft>
                      </a:pPr>
                      <a:r>
                        <a:rPr lang="ja-JP" altLang="en-US"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施設種類</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43224" marR="43224" marT="0" marB="0" anchor="ctr"/>
                </a:tc>
                <a:tc>
                  <a:txBody>
                    <a:bodyPr/>
                    <a:lstStyle/>
                    <a:p>
                      <a:pPr algn="ctr">
                        <a:lnSpc>
                          <a:spcPct val="100000"/>
                        </a:lnSpc>
                        <a:spcAft>
                          <a:spcPts val="0"/>
                        </a:spcAft>
                      </a:pPr>
                      <a:r>
                        <a:rPr lang="ja-JP" altLang="en-US"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規模</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43224" marR="43224" marT="0" marB="0" anchor="ctr"/>
                </a:tc>
                <a:extLst>
                  <a:ext uri="{0D108BD9-81ED-4DB2-BD59-A6C34878D82A}">
                    <a16:rowId xmlns:a16="http://schemas.microsoft.com/office/drawing/2014/main" val="2202742494"/>
                  </a:ext>
                </a:extLst>
              </a:tr>
              <a:tr h="382928">
                <a:tc rowSpan="8">
                  <a:txBody>
                    <a:bodyPr/>
                    <a:lstStyle/>
                    <a:p>
                      <a:pPr algn="l">
                        <a:lnSpc>
                          <a:spcPct val="100000"/>
                        </a:lnSpc>
                        <a:spcAft>
                          <a:spcPts val="0"/>
                        </a:spcAft>
                      </a:pPr>
                      <a:r>
                        <a:rPr lang="ja-JP" altLang="en-US"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１</a:t>
                      </a:r>
                      <a:endParaRPr lang="en-US"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43224" marR="43224" marT="0" marB="0" anchor="ctr"/>
                </a:tc>
                <a:tc rowSpan="8">
                  <a:txBody>
                    <a:bodyPr/>
                    <a:lstStyle/>
                    <a:p>
                      <a:pPr algn="l">
                        <a:lnSpc>
                          <a:spcPct val="100000"/>
                        </a:lnSpc>
                        <a:spcAft>
                          <a:spcPts val="0"/>
                        </a:spcAft>
                      </a:pPr>
                      <a:r>
                        <a:rPr lang="ja-JP" sz="900" kern="0" dirty="0">
                          <a:effectLst/>
                          <a:latin typeface="BIZ UDPゴシック" panose="020B0400000000000000" pitchFamily="50" charset="-128"/>
                          <a:ea typeface="BIZ UDPゴシック" panose="020B0400000000000000" pitchFamily="50" charset="-128"/>
                        </a:rPr>
                        <a:t>繊維製品の製造</a:t>
                      </a:r>
                      <a:endParaRPr lang="ja-JP" sz="900" kern="100" dirty="0">
                        <a:effectLst/>
                        <a:latin typeface="BIZ UDPゴシック" panose="020B0400000000000000" pitchFamily="50" charset="-128"/>
                        <a:ea typeface="BIZ UDPゴシック" panose="020B0400000000000000" pitchFamily="50" charset="-128"/>
                      </a:endParaRPr>
                    </a:p>
                    <a:p>
                      <a:pPr algn="l">
                        <a:lnSpc>
                          <a:spcPct val="100000"/>
                        </a:lnSpc>
                        <a:spcAft>
                          <a:spcPts val="0"/>
                        </a:spcAft>
                      </a:pPr>
                      <a:r>
                        <a:rPr lang="ja-JP" sz="900" kern="0" dirty="0">
                          <a:effectLst/>
                          <a:latin typeface="BIZ UDPゴシック" panose="020B0400000000000000" pitchFamily="50" charset="-128"/>
                          <a:ea typeface="BIZ UDPゴシック" panose="020B0400000000000000" pitchFamily="50" charset="-128"/>
                        </a:rPr>
                        <a:t>（衣服その他の繊維製品に係るものを除く）</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43224" marR="43224" marT="0" marB="0" anchor="ctr"/>
                </a:tc>
                <a:tc>
                  <a:txBody>
                    <a:bodyPr/>
                    <a:lstStyle/>
                    <a:p>
                      <a:pPr algn="l">
                        <a:lnSpc>
                          <a:spcPct val="100000"/>
                        </a:lnSpc>
                        <a:spcAft>
                          <a:spcPts val="0"/>
                        </a:spcAft>
                      </a:pPr>
                      <a:r>
                        <a:rPr lang="ja-JP" sz="900" kern="0" dirty="0">
                          <a:effectLst/>
                          <a:latin typeface="BIZ UDPゴシック" panose="020B0400000000000000" pitchFamily="50" charset="-128"/>
                          <a:ea typeface="BIZ UDPゴシック" panose="020B0400000000000000" pitchFamily="50" charset="-128"/>
                        </a:rPr>
                        <a:t>法に掲げる乾燥炉</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43224" marR="43224" marT="0" marB="0" anchor="ctr"/>
                </a:tc>
                <a:tc>
                  <a:txBody>
                    <a:bodyPr/>
                    <a:lstStyle/>
                    <a:p>
                      <a:pPr algn="just">
                        <a:lnSpc>
                          <a:spcPct val="100000"/>
                        </a:lnSpc>
                        <a:spcAft>
                          <a:spcPts val="0"/>
                        </a:spcAft>
                      </a:pPr>
                      <a:r>
                        <a:rPr lang="ja-JP" sz="800" kern="0" dirty="0">
                          <a:effectLst/>
                          <a:latin typeface="BIZ UDPゴシック" panose="020B0400000000000000" pitchFamily="50" charset="-128"/>
                          <a:ea typeface="BIZ UDPゴシック" panose="020B0400000000000000" pitchFamily="50" charset="-128"/>
                        </a:rPr>
                        <a:t>火格子面積（</a:t>
                      </a:r>
                      <a:r>
                        <a:rPr lang="en-US" sz="800" kern="0" dirty="0">
                          <a:effectLst/>
                          <a:latin typeface="BIZ UDPゴシック" panose="020B0400000000000000" pitchFamily="50" charset="-128"/>
                          <a:ea typeface="BIZ UDPゴシック" panose="020B0400000000000000" pitchFamily="50" charset="-128"/>
                        </a:rPr>
                        <a:t>1m</a:t>
                      </a:r>
                      <a:r>
                        <a:rPr lang="en-US" sz="800" kern="0" baseline="30000" dirty="0">
                          <a:effectLst/>
                          <a:latin typeface="BIZ UDPゴシック" panose="020B0400000000000000" pitchFamily="50" charset="-128"/>
                          <a:ea typeface="BIZ UDPゴシック" panose="020B0400000000000000" pitchFamily="50" charset="-128"/>
                        </a:rPr>
                        <a:t>2</a:t>
                      </a:r>
                      <a:r>
                        <a:rPr lang="ja-JP" sz="800" kern="0" dirty="0">
                          <a:effectLst/>
                          <a:latin typeface="BIZ UDPゴシック" panose="020B0400000000000000" pitchFamily="50" charset="-128"/>
                          <a:ea typeface="BIZ UDPゴシック" panose="020B0400000000000000" pitchFamily="50" charset="-128"/>
                        </a:rPr>
                        <a:t>以上）</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l">
                        <a:lnSpc>
                          <a:spcPct val="100000"/>
                        </a:lnSpc>
                        <a:spcAft>
                          <a:spcPts val="0"/>
                        </a:spcAft>
                      </a:pPr>
                      <a:r>
                        <a:rPr lang="ja-JP" sz="800" kern="0" dirty="0">
                          <a:effectLst/>
                          <a:latin typeface="BIZ UDPゴシック" panose="020B0400000000000000" pitchFamily="50" charset="-128"/>
                          <a:ea typeface="BIZ UDPゴシック" panose="020B0400000000000000" pitchFamily="50" charset="-128"/>
                        </a:rPr>
                        <a:t>燃焼能力（重油換算</a:t>
                      </a:r>
                      <a:r>
                        <a:rPr lang="en-US" sz="800" kern="0" dirty="0">
                          <a:effectLst/>
                          <a:latin typeface="BIZ UDPゴシック" panose="020B0400000000000000" pitchFamily="50" charset="-128"/>
                          <a:ea typeface="BIZ UDPゴシック" panose="020B0400000000000000" pitchFamily="50" charset="-128"/>
                        </a:rPr>
                        <a:t>50L/</a:t>
                      </a:r>
                      <a:r>
                        <a:rPr lang="ja-JP" sz="800" kern="0" dirty="0">
                          <a:effectLst/>
                          <a:latin typeface="BIZ UDPゴシック" panose="020B0400000000000000" pitchFamily="50" charset="-128"/>
                          <a:ea typeface="BIZ UDPゴシック" panose="020B0400000000000000" pitchFamily="50" charset="-128"/>
                        </a:rPr>
                        <a:t>時以上）</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l">
                        <a:lnSpc>
                          <a:spcPct val="100000"/>
                        </a:lnSpc>
                        <a:spcAft>
                          <a:spcPts val="0"/>
                        </a:spcAft>
                      </a:pPr>
                      <a:r>
                        <a:rPr lang="ja-JP" sz="800" kern="0" dirty="0">
                          <a:effectLst/>
                          <a:latin typeface="BIZ UDPゴシック" panose="020B0400000000000000" pitchFamily="50" charset="-128"/>
                          <a:ea typeface="BIZ UDPゴシック" panose="020B0400000000000000" pitchFamily="50" charset="-128"/>
                        </a:rPr>
                        <a:t>変圧器の定格容量（</a:t>
                      </a:r>
                      <a:r>
                        <a:rPr lang="en-US" sz="800" kern="0" dirty="0">
                          <a:effectLst/>
                          <a:latin typeface="BIZ UDPゴシック" panose="020B0400000000000000" pitchFamily="50" charset="-128"/>
                          <a:ea typeface="BIZ UDPゴシック" panose="020B0400000000000000" pitchFamily="50" charset="-128"/>
                        </a:rPr>
                        <a:t>200kVA</a:t>
                      </a:r>
                      <a:r>
                        <a:rPr lang="ja-JP" sz="800" kern="0" dirty="0">
                          <a:effectLst/>
                          <a:latin typeface="BIZ UDPゴシック" panose="020B0400000000000000" pitchFamily="50" charset="-128"/>
                          <a:ea typeface="BIZ UDPゴシック" panose="020B0400000000000000" pitchFamily="50" charset="-128"/>
                        </a:rPr>
                        <a:t>以上）</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43224" marR="43224" marT="0" marB="0" anchor="ctr"/>
                </a:tc>
                <a:extLst>
                  <a:ext uri="{0D108BD9-81ED-4DB2-BD59-A6C34878D82A}">
                    <a16:rowId xmlns:a16="http://schemas.microsoft.com/office/drawing/2014/main" val="2621747101"/>
                  </a:ext>
                </a:extLst>
              </a:tr>
              <a:tr h="382928">
                <a:tc vMerge="1">
                  <a:txBody>
                    <a:bodyPr/>
                    <a:lstStyle/>
                    <a:p>
                      <a:endParaRPr kumimoji="1" lang="ja-JP" altLang="en-US"/>
                    </a:p>
                  </a:txBody>
                  <a:tcPr/>
                </a:tc>
                <a:tc vMerge="1">
                  <a:txBody>
                    <a:bodyPr/>
                    <a:lstStyle/>
                    <a:p>
                      <a:endParaRPr kumimoji="1" lang="ja-JP" altLang="en-US"/>
                    </a:p>
                  </a:txBody>
                  <a:tcPr/>
                </a:tc>
                <a:tc>
                  <a:txBody>
                    <a:bodyPr/>
                    <a:lstStyle/>
                    <a:p>
                      <a:pPr algn="l">
                        <a:lnSpc>
                          <a:spcPct val="100000"/>
                        </a:lnSpc>
                        <a:spcAft>
                          <a:spcPts val="0"/>
                        </a:spcAft>
                      </a:pPr>
                      <a:r>
                        <a:rPr lang="ja-JP" sz="900" kern="0" dirty="0">
                          <a:effectLst/>
                          <a:latin typeface="BIZ UDPゴシック" panose="020B0400000000000000" pitchFamily="50" charset="-128"/>
                          <a:ea typeface="BIZ UDPゴシック" panose="020B0400000000000000" pitchFamily="50" charset="-128"/>
                        </a:rPr>
                        <a:t>条例に掲げる乾燥炉</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43224" marR="43224" marT="0" marB="0" anchor="ctr"/>
                </a:tc>
                <a:tc>
                  <a:txBody>
                    <a:bodyPr/>
                    <a:lstStyle/>
                    <a:p>
                      <a:pPr algn="just">
                        <a:lnSpc>
                          <a:spcPct val="100000"/>
                        </a:lnSpc>
                        <a:spcAft>
                          <a:spcPts val="0"/>
                        </a:spcAft>
                      </a:pPr>
                      <a:r>
                        <a:rPr lang="ja-JP" sz="800" kern="0" dirty="0">
                          <a:effectLst/>
                          <a:latin typeface="BIZ UDPゴシック" panose="020B0400000000000000" pitchFamily="50" charset="-128"/>
                          <a:ea typeface="BIZ UDPゴシック" panose="020B0400000000000000" pitchFamily="50" charset="-128"/>
                        </a:rPr>
                        <a:t>火格子面積（</a:t>
                      </a:r>
                      <a:r>
                        <a:rPr lang="en-US" sz="800" kern="0" dirty="0">
                          <a:effectLst/>
                          <a:latin typeface="BIZ UDPゴシック" panose="020B0400000000000000" pitchFamily="50" charset="-128"/>
                          <a:ea typeface="BIZ UDPゴシック" panose="020B0400000000000000" pitchFamily="50" charset="-128"/>
                        </a:rPr>
                        <a:t>0.5</a:t>
                      </a:r>
                      <a:r>
                        <a:rPr lang="ja-JP" sz="800" kern="0" dirty="0">
                          <a:effectLst/>
                          <a:latin typeface="BIZ UDPゴシック" panose="020B0400000000000000" pitchFamily="50" charset="-128"/>
                          <a:ea typeface="BIZ UDPゴシック" panose="020B0400000000000000" pitchFamily="50" charset="-128"/>
                        </a:rPr>
                        <a:t>以上</a:t>
                      </a:r>
                      <a:r>
                        <a:rPr lang="en-US" sz="800" kern="0" dirty="0">
                          <a:effectLst/>
                          <a:latin typeface="BIZ UDPゴシック" panose="020B0400000000000000" pitchFamily="50" charset="-128"/>
                          <a:ea typeface="BIZ UDPゴシック" panose="020B0400000000000000" pitchFamily="50" charset="-128"/>
                        </a:rPr>
                        <a:t>1m</a:t>
                      </a:r>
                      <a:r>
                        <a:rPr lang="en-US" sz="800" kern="0" baseline="30000" dirty="0">
                          <a:effectLst/>
                          <a:latin typeface="BIZ UDPゴシック" panose="020B0400000000000000" pitchFamily="50" charset="-128"/>
                          <a:ea typeface="BIZ UDPゴシック" panose="020B0400000000000000" pitchFamily="50" charset="-128"/>
                        </a:rPr>
                        <a:t>2</a:t>
                      </a:r>
                      <a:r>
                        <a:rPr lang="ja-JP" sz="800" kern="0" dirty="0">
                          <a:effectLst/>
                          <a:latin typeface="BIZ UDPゴシック" panose="020B0400000000000000" pitchFamily="50" charset="-128"/>
                          <a:ea typeface="BIZ UDPゴシック" panose="020B0400000000000000" pitchFamily="50" charset="-128"/>
                        </a:rPr>
                        <a:t>未満）</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ct val="100000"/>
                        </a:lnSpc>
                        <a:spcAft>
                          <a:spcPts val="0"/>
                        </a:spcAft>
                      </a:pPr>
                      <a:r>
                        <a:rPr lang="ja-JP" sz="800" kern="0" dirty="0">
                          <a:effectLst/>
                          <a:latin typeface="BIZ UDPゴシック" panose="020B0400000000000000" pitchFamily="50" charset="-128"/>
                          <a:ea typeface="BIZ UDPゴシック" panose="020B0400000000000000" pitchFamily="50" charset="-128"/>
                        </a:rPr>
                        <a:t>燃焼能力（重油換算</a:t>
                      </a:r>
                      <a:r>
                        <a:rPr lang="en-US" sz="800" kern="0" dirty="0">
                          <a:effectLst/>
                          <a:latin typeface="BIZ UDPゴシック" panose="020B0400000000000000" pitchFamily="50" charset="-128"/>
                          <a:ea typeface="BIZ UDPゴシック" panose="020B0400000000000000" pitchFamily="50" charset="-128"/>
                        </a:rPr>
                        <a:t>30</a:t>
                      </a:r>
                      <a:r>
                        <a:rPr lang="ja-JP" sz="800" kern="0" dirty="0">
                          <a:effectLst/>
                          <a:latin typeface="BIZ UDPゴシック" panose="020B0400000000000000" pitchFamily="50" charset="-128"/>
                          <a:ea typeface="BIZ UDPゴシック" panose="020B0400000000000000" pitchFamily="50" charset="-128"/>
                        </a:rPr>
                        <a:t>以上</a:t>
                      </a:r>
                      <a:r>
                        <a:rPr lang="en-US" sz="800" kern="0" dirty="0">
                          <a:effectLst/>
                          <a:latin typeface="BIZ UDPゴシック" panose="020B0400000000000000" pitchFamily="50" charset="-128"/>
                          <a:ea typeface="BIZ UDPゴシック" panose="020B0400000000000000" pitchFamily="50" charset="-128"/>
                        </a:rPr>
                        <a:t>50L/</a:t>
                      </a:r>
                      <a:r>
                        <a:rPr lang="ja-JP" sz="800" kern="0" dirty="0">
                          <a:effectLst/>
                          <a:latin typeface="BIZ UDPゴシック" panose="020B0400000000000000" pitchFamily="50" charset="-128"/>
                          <a:ea typeface="BIZ UDPゴシック" panose="020B0400000000000000" pitchFamily="50" charset="-128"/>
                        </a:rPr>
                        <a:t>時未満）</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ct val="100000"/>
                        </a:lnSpc>
                        <a:spcAft>
                          <a:spcPts val="0"/>
                        </a:spcAft>
                      </a:pPr>
                      <a:r>
                        <a:rPr lang="ja-JP" sz="800" kern="0" dirty="0">
                          <a:effectLst/>
                          <a:latin typeface="BIZ UDPゴシック" panose="020B0400000000000000" pitchFamily="50" charset="-128"/>
                          <a:ea typeface="BIZ UDPゴシック" panose="020B0400000000000000" pitchFamily="50" charset="-128"/>
                        </a:rPr>
                        <a:t>変圧器の定格容量（</a:t>
                      </a:r>
                      <a:r>
                        <a:rPr lang="en-US" sz="800" kern="0" dirty="0">
                          <a:effectLst/>
                          <a:latin typeface="BIZ UDPゴシック" panose="020B0400000000000000" pitchFamily="50" charset="-128"/>
                          <a:ea typeface="BIZ UDPゴシック" panose="020B0400000000000000" pitchFamily="50" charset="-128"/>
                        </a:rPr>
                        <a:t>100</a:t>
                      </a:r>
                      <a:r>
                        <a:rPr lang="ja-JP" sz="800" kern="0" dirty="0">
                          <a:effectLst/>
                          <a:latin typeface="BIZ UDPゴシック" panose="020B0400000000000000" pitchFamily="50" charset="-128"/>
                          <a:ea typeface="BIZ UDPゴシック" panose="020B0400000000000000" pitchFamily="50" charset="-128"/>
                        </a:rPr>
                        <a:t>以上</a:t>
                      </a:r>
                      <a:r>
                        <a:rPr lang="en-US" sz="800" kern="0" dirty="0">
                          <a:effectLst/>
                          <a:latin typeface="BIZ UDPゴシック" panose="020B0400000000000000" pitchFamily="50" charset="-128"/>
                          <a:ea typeface="BIZ UDPゴシック" panose="020B0400000000000000" pitchFamily="50" charset="-128"/>
                        </a:rPr>
                        <a:t>200kVA</a:t>
                      </a:r>
                      <a:r>
                        <a:rPr lang="ja-JP" sz="800" kern="0" dirty="0">
                          <a:effectLst/>
                          <a:latin typeface="BIZ UDPゴシック" panose="020B0400000000000000" pitchFamily="50" charset="-128"/>
                          <a:ea typeface="BIZ UDPゴシック" panose="020B0400000000000000" pitchFamily="50" charset="-128"/>
                        </a:rPr>
                        <a:t>未満）</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43224" marR="43224" marT="0" marB="0" anchor="ctr"/>
                </a:tc>
                <a:extLst>
                  <a:ext uri="{0D108BD9-81ED-4DB2-BD59-A6C34878D82A}">
                    <a16:rowId xmlns:a16="http://schemas.microsoft.com/office/drawing/2014/main" val="2139189444"/>
                  </a:ext>
                </a:extLst>
              </a:tr>
              <a:tr h="143598">
                <a:tc vMerge="1">
                  <a:txBody>
                    <a:bodyPr/>
                    <a:lstStyle/>
                    <a:p>
                      <a:endParaRPr kumimoji="1" lang="ja-JP" altLang="en-US"/>
                    </a:p>
                  </a:txBody>
                  <a:tcPr/>
                </a:tc>
                <a:tc vMerge="1">
                  <a:txBody>
                    <a:bodyPr/>
                    <a:lstStyle/>
                    <a:p>
                      <a:endParaRPr kumimoji="1" lang="ja-JP" altLang="en-US"/>
                    </a:p>
                  </a:txBody>
                  <a:tcPr/>
                </a:tc>
                <a:tc>
                  <a:txBody>
                    <a:bodyPr/>
                    <a:lstStyle/>
                    <a:p>
                      <a:pPr algn="just">
                        <a:lnSpc>
                          <a:spcPct val="100000"/>
                        </a:lnSpc>
                        <a:spcAft>
                          <a:spcPts val="0"/>
                        </a:spcAft>
                      </a:pPr>
                      <a:r>
                        <a:rPr lang="ja-JP" sz="900" kern="0" dirty="0">
                          <a:solidFill>
                            <a:schemeClr val="tx1"/>
                          </a:solidFill>
                          <a:effectLst/>
                          <a:latin typeface="BIZ UDPゴシック" panose="020B0400000000000000" pitchFamily="50" charset="-128"/>
                          <a:ea typeface="BIZ UDPゴシック" panose="020B0400000000000000" pitchFamily="50" charset="-128"/>
                        </a:rPr>
                        <a:t>乾燥・焼付施設</a:t>
                      </a:r>
                      <a:endParaRPr lang="ja-JP" sz="9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43224" marR="43224" marT="0" marB="0" anchor="ctr"/>
                </a:tc>
                <a:tc>
                  <a:txBody>
                    <a:bodyPr/>
                    <a:lstStyle/>
                    <a:p>
                      <a:pPr algn="just">
                        <a:lnSpc>
                          <a:spcPct val="100000"/>
                        </a:lnSpc>
                        <a:spcAft>
                          <a:spcPts val="0"/>
                        </a:spcAft>
                      </a:pPr>
                      <a:r>
                        <a:rPr lang="ja-JP" sz="800" kern="0" dirty="0">
                          <a:solidFill>
                            <a:schemeClr val="tx1"/>
                          </a:solidFill>
                          <a:effectLst/>
                          <a:latin typeface="BIZ UDPゴシック" panose="020B0400000000000000" pitchFamily="50" charset="-128"/>
                          <a:ea typeface="BIZ UDPゴシック" panose="020B0400000000000000" pitchFamily="50" charset="-128"/>
                        </a:rPr>
                        <a:t>すべて</a:t>
                      </a:r>
                      <a:r>
                        <a:rPr lang="en-US" altLang="ja-JP" sz="800" kern="0" dirty="0">
                          <a:solidFill>
                            <a:srgbClr val="FF0000"/>
                          </a:solidFill>
                          <a:effectLst/>
                          <a:latin typeface="BIZ UDPゴシック" panose="020B0400000000000000" pitchFamily="50" charset="-128"/>
                          <a:ea typeface="BIZ UDPゴシック" panose="020B0400000000000000" pitchFamily="50" charset="-128"/>
                        </a:rPr>
                        <a:t>※</a:t>
                      </a:r>
                      <a:endParaRPr lang="ja-JP" sz="800" kern="100" dirty="0">
                        <a:solidFill>
                          <a:srgbClr val="FF0000"/>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43224" marR="43224" marT="0" marB="0" anchor="ctr"/>
                </a:tc>
                <a:extLst>
                  <a:ext uri="{0D108BD9-81ED-4DB2-BD59-A6C34878D82A}">
                    <a16:rowId xmlns:a16="http://schemas.microsoft.com/office/drawing/2014/main" val="2051617016"/>
                  </a:ext>
                </a:extLst>
              </a:tr>
              <a:tr h="143598">
                <a:tc vMerge="1">
                  <a:txBody>
                    <a:bodyPr/>
                    <a:lstStyle/>
                    <a:p>
                      <a:endParaRPr kumimoji="1" lang="ja-JP" altLang="en-US"/>
                    </a:p>
                  </a:txBody>
                  <a:tcPr/>
                </a:tc>
                <a:tc vMerge="1">
                  <a:txBody>
                    <a:bodyPr/>
                    <a:lstStyle/>
                    <a:p>
                      <a:endParaRPr kumimoji="1" lang="ja-JP" altLang="en-US"/>
                    </a:p>
                  </a:txBody>
                  <a:tcPr/>
                </a:tc>
                <a:tc>
                  <a:txBody>
                    <a:bodyPr/>
                    <a:lstStyle/>
                    <a:p>
                      <a:pPr algn="just">
                        <a:lnSpc>
                          <a:spcPct val="100000"/>
                        </a:lnSpc>
                        <a:spcAft>
                          <a:spcPts val="0"/>
                        </a:spcAft>
                      </a:pPr>
                      <a:r>
                        <a:rPr lang="ja-JP" sz="900" kern="0">
                          <a:effectLst/>
                          <a:latin typeface="BIZ UDPゴシック" panose="020B0400000000000000" pitchFamily="50" charset="-128"/>
                          <a:ea typeface="BIZ UDPゴシック" panose="020B0400000000000000" pitchFamily="50" charset="-128"/>
                        </a:rPr>
                        <a:t>漂白施設</a:t>
                      </a:r>
                      <a:endParaRPr lang="ja-JP" sz="9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43224" marR="43224" marT="0" marB="0" anchor="ctr"/>
                </a:tc>
                <a:tc>
                  <a:txBody>
                    <a:bodyPr/>
                    <a:lstStyle/>
                    <a:p>
                      <a:pPr algn="just">
                        <a:lnSpc>
                          <a:spcPct val="100000"/>
                        </a:lnSpc>
                        <a:spcAft>
                          <a:spcPts val="0"/>
                        </a:spcAft>
                      </a:pPr>
                      <a:r>
                        <a:rPr lang="ja-JP" sz="800" kern="0" dirty="0">
                          <a:effectLst/>
                          <a:latin typeface="BIZ UDPゴシック" panose="020B0400000000000000" pitchFamily="50" charset="-128"/>
                          <a:ea typeface="BIZ UDPゴシック" panose="020B0400000000000000" pitchFamily="50" charset="-128"/>
                        </a:rPr>
                        <a:t>すべて</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43224" marR="43224" marT="0" marB="0" anchor="ctr"/>
                </a:tc>
                <a:extLst>
                  <a:ext uri="{0D108BD9-81ED-4DB2-BD59-A6C34878D82A}">
                    <a16:rowId xmlns:a16="http://schemas.microsoft.com/office/drawing/2014/main" val="3614281982"/>
                  </a:ext>
                </a:extLst>
              </a:tr>
              <a:tr h="143598">
                <a:tc vMerge="1">
                  <a:txBody>
                    <a:bodyPr/>
                    <a:lstStyle/>
                    <a:p>
                      <a:endParaRPr kumimoji="1" lang="ja-JP" altLang="en-US"/>
                    </a:p>
                  </a:txBody>
                  <a:tcPr/>
                </a:tc>
                <a:tc vMerge="1">
                  <a:txBody>
                    <a:bodyPr/>
                    <a:lstStyle/>
                    <a:p>
                      <a:endParaRPr kumimoji="1" lang="ja-JP" altLang="en-US"/>
                    </a:p>
                  </a:txBody>
                  <a:tcPr/>
                </a:tc>
                <a:tc>
                  <a:txBody>
                    <a:bodyPr/>
                    <a:lstStyle/>
                    <a:p>
                      <a:pPr algn="just">
                        <a:lnSpc>
                          <a:spcPct val="100000"/>
                        </a:lnSpc>
                        <a:spcAft>
                          <a:spcPts val="0"/>
                        </a:spcAft>
                      </a:pPr>
                      <a:r>
                        <a:rPr lang="ja-JP" sz="900" kern="0" dirty="0">
                          <a:effectLst/>
                          <a:latin typeface="BIZ UDPゴシック" panose="020B0400000000000000" pitchFamily="50" charset="-128"/>
                          <a:ea typeface="BIZ UDPゴシック" panose="020B0400000000000000" pitchFamily="50" charset="-128"/>
                        </a:rPr>
                        <a:t>樹脂加工施設</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43224" marR="43224" marT="0" marB="0" anchor="ctr"/>
                </a:tc>
                <a:tc>
                  <a:txBody>
                    <a:bodyPr/>
                    <a:lstStyle/>
                    <a:p>
                      <a:pPr algn="just">
                        <a:lnSpc>
                          <a:spcPct val="100000"/>
                        </a:lnSpc>
                        <a:spcAft>
                          <a:spcPts val="0"/>
                        </a:spcAft>
                      </a:pPr>
                      <a:r>
                        <a:rPr lang="ja-JP" sz="800" kern="0" dirty="0">
                          <a:effectLst/>
                          <a:latin typeface="BIZ UDPゴシック" panose="020B0400000000000000" pitchFamily="50" charset="-128"/>
                          <a:ea typeface="BIZ UDPゴシック" panose="020B0400000000000000" pitchFamily="50" charset="-128"/>
                        </a:rPr>
                        <a:t>すべて</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43224" marR="43224" marT="0" marB="0" anchor="ctr"/>
                </a:tc>
                <a:extLst>
                  <a:ext uri="{0D108BD9-81ED-4DB2-BD59-A6C34878D82A}">
                    <a16:rowId xmlns:a16="http://schemas.microsoft.com/office/drawing/2014/main" val="2283658854"/>
                  </a:ext>
                </a:extLst>
              </a:tr>
              <a:tr h="143598">
                <a:tc vMerge="1">
                  <a:txBody>
                    <a:bodyPr/>
                    <a:lstStyle/>
                    <a:p>
                      <a:endParaRPr kumimoji="1" lang="ja-JP" altLang="en-US" dirty="0"/>
                    </a:p>
                  </a:txBody>
                  <a:tcPr/>
                </a:tc>
                <a:tc vMerge="1">
                  <a:txBody>
                    <a:bodyPr/>
                    <a:lstStyle/>
                    <a:p>
                      <a:endParaRPr kumimoji="1" lang="ja-JP" altLang="en-US"/>
                    </a:p>
                  </a:txBody>
                  <a:tcPr/>
                </a:tc>
                <a:tc>
                  <a:txBody>
                    <a:bodyPr/>
                    <a:lstStyle/>
                    <a:p>
                      <a:pPr algn="just">
                        <a:lnSpc>
                          <a:spcPct val="100000"/>
                        </a:lnSpc>
                        <a:spcAft>
                          <a:spcPts val="0"/>
                        </a:spcAft>
                      </a:pPr>
                      <a:r>
                        <a:rPr lang="ja-JP" sz="900" kern="0" dirty="0">
                          <a:effectLst/>
                          <a:latin typeface="BIZ UDPゴシック" panose="020B0400000000000000" pitchFamily="50" charset="-128"/>
                          <a:ea typeface="BIZ UDPゴシック" panose="020B0400000000000000" pitchFamily="50" charset="-128"/>
                        </a:rPr>
                        <a:t>混合施設</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43224" marR="43224" marT="0" marB="0" anchor="ctr"/>
                </a:tc>
                <a:tc>
                  <a:txBody>
                    <a:bodyPr/>
                    <a:lstStyle/>
                    <a:p>
                      <a:pPr algn="just">
                        <a:lnSpc>
                          <a:spcPct val="100000"/>
                        </a:lnSpc>
                        <a:spcAft>
                          <a:spcPts val="0"/>
                        </a:spcAft>
                      </a:pPr>
                      <a:r>
                        <a:rPr lang="ja-JP" sz="800" kern="0" dirty="0">
                          <a:effectLst/>
                          <a:latin typeface="BIZ UDPゴシック" panose="020B0400000000000000" pitchFamily="50" charset="-128"/>
                          <a:ea typeface="BIZ UDPゴシック" panose="020B0400000000000000" pitchFamily="50" charset="-128"/>
                        </a:rPr>
                        <a:t>すべて</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43224" marR="43224" marT="0" marB="0" anchor="ctr"/>
                </a:tc>
                <a:extLst>
                  <a:ext uri="{0D108BD9-81ED-4DB2-BD59-A6C34878D82A}">
                    <a16:rowId xmlns:a16="http://schemas.microsoft.com/office/drawing/2014/main" val="3130442355"/>
                  </a:ext>
                </a:extLst>
              </a:tr>
              <a:tr h="143598">
                <a:tc vMerge="1">
                  <a:txBody>
                    <a:bodyPr/>
                    <a:lstStyle/>
                    <a:p>
                      <a:endParaRPr kumimoji="1" lang="ja-JP" altLang="en-US" dirty="0"/>
                    </a:p>
                  </a:txBody>
                  <a:tcPr/>
                </a:tc>
                <a:tc vMerge="1">
                  <a:txBody>
                    <a:bodyPr/>
                    <a:lstStyle/>
                    <a:p>
                      <a:endParaRPr kumimoji="1" lang="ja-JP" altLang="en-US"/>
                    </a:p>
                  </a:txBody>
                  <a:tcPr/>
                </a:tc>
                <a:tc>
                  <a:txBody>
                    <a:bodyPr/>
                    <a:lstStyle/>
                    <a:p>
                      <a:pPr algn="just">
                        <a:lnSpc>
                          <a:spcPct val="100000"/>
                        </a:lnSpc>
                        <a:spcAft>
                          <a:spcPts val="0"/>
                        </a:spcAft>
                      </a:pPr>
                      <a:r>
                        <a:rPr lang="ja-JP" sz="900" kern="0" dirty="0">
                          <a:effectLst/>
                          <a:latin typeface="BIZ UDPゴシック" panose="020B0400000000000000" pitchFamily="50" charset="-128"/>
                          <a:ea typeface="BIZ UDPゴシック" panose="020B0400000000000000" pitchFamily="50" charset="-128"/>
                        </a:rPr>
                        <a:t>滅菌施設</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43224" marR="43224" marT="0" marB="0" anchor="ctr"/>
                </a:tc>
                <a:tc>
                  <a:txBody>
                    <a:bodyPr/>
                    <a:lstStyle/>
                    <a:p>
                      <a:pPr algn="just">
                        <a:lnSpc>
                          <a:spcPct val="100000"/>
                        </a:lnSpc>
                        <a:spcAft>
                          <a:spcPts val="0"/>
                        </a:spcAft>
                      </a:pPr>
                      <a:r>
                        <a:rPr lang="ja-JP" sz="800" kern="0" dirty="0">
                          <a:effectLst/>
                          <a:latin typeface="BIZ UDPゴシック" panose="020B0400000000000000" pitchFamily="50" charset="-128"/>
                          <a:ea typeface="BIZ UDPゴシック" panose="020B0400000000000000" pitchFamily="50" charset="-128"/>
                        </a:rPr>
                        <a:t>すべて</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43224" marR="43224" marT="0" marB="0" anchor="ctr"/>
                </a:tc>
                <a:extLst>
                  <a:ext uri="{0D108BD9-81ED-4DB2-BD59-A6C34878D82A}">
                    <a16:rowId xmlns:a16="http://schemas.microsoft.com/office/drawing/2014/main" val="1232496566"/>
                  </a:ext>
                </a:extLst>
              </a:tr>
              <a:tr h="143598">
                <a:tc vMerge="1">
                  <a:txBody>
                    <a:bodyPr/>
                    <a:lstStyle/>
                    <a:p>
                      <a:endParaRPr kumimoji="1" lang="ja-JP" altLang="en-US" dirty="0"/>
                    </a:p>
                  </a:txBody>
                  <a:tcPr/>
                </a:tc>
                <a:tc vMerge="1">
                  <a:txBody>
                    <a:bodyPr/>
                    <a:lstStyle/>
                    <a:p>
                      <a:endParaRPr kumimoji="1" lang="ja-JP" altLang="en-US"/>
                    </a:p>
                  </a:txBody>
                  <a:tcPr/>
                </a:tc>
                <a:tc>
                  <a:txBody>
                    <a:bodyPr/>
                    <a:lstStyle/>
                    <a:p>
                      <a:pPr algn="just">
                        <a:lnSpc>
                          <a:spcPct val="100000"/>
                        </a:lnSpc>
                        <a:spcAft>
                          <a:spcPts val="0"/>
                        </a:spcAft>
                      </a:pPr>
                      <a:r>
                        <a:rPr lang="ja-JP" sz="900" kern="0" dirty="0">
                          <a:effectLst/>
                          <a:latin typeface="BIZ UDPゴシック" panose="020B0400000000000000" pitchFamily="50" charset="-128"/>
                          <a:ea typeface="BIZ UDPゴシック" panose="020B0400000000000000" pitchFamily="50" charset="-128"/>
                        </a:rPr>
                        <a:t>消毒施設</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43224" marR="43224" marT="0" marB="0" anchor="ctr"/>
                </a:tc>
                <a:tc>
                  <a:txBody>
                    <a:bodyPr/>
                    <a:lstStyle/>
                    <a:p>
                      <a:pPr algn="just">
                        <a:lnSpc>
                          <a:spcPct val="100000"/>
                        </a:lnSpc>
                        <a:spcAft>
                          <a:spcPts val="0"/>
                        </a:spcAft>
                      </a:pPr>
                      <a:r>
                        <a:rPr lang="ja-JP" sz="800" kern="0" dirty="0">
                          <a:effectLst/>
                          <a:latin typeface="BIZ UDPゴシック" panose="020B0400000000000000" pitchFamily="50" charset="-128"/>
                          <a:ea typeface="BIZ UDPゴシック" panose="020B0400000000000000" pitchFamily="50" charset="-128"/>
                        </a:rPr>
                        <a:t>すべて</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43224" marR="43224" marT="0" marB="0" anchor="ctr"/>
                </a:tc>
                <a:extLst>
                  <a:ext uri="{0D108BD9-81ED-4DB2-BD59-A6C34878D82A}">
                    <a16:rowId xmlns:a16="http://schemas.microsoft.com/office/drawing/2014/main" val="1687211983"/>
                  </a:ext>
                </a:extLst>
              </a:tr>
              <a:tr h="382928">
                <a:tc rowSpan="7">
                  <a:txBody>
                    <a:bodyPr/>
                    <a:lstStyle/>
                    <a:p>
                      <a:pPr algn="just">
                        <a:lnSpc>
                          <a:spcPct val="100000"/>
                        </a:lnSpc>
                        <a:spcAft>
                          <a:spcPts val="0"/>
                        </a:spcAft>
                      </a:pPr>
                      <a:r>
                        <a:rPr lang="en-US"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2</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43224" marR="43224" marT="0" marB="0" anchor="ctr"/>
                </a:tc>
                <a:tc rowSpan="7">
                  <a:txBody>
                    <a:bodyPr/>
                    <a:lstStyle/>
                    <a:p>
                      <a:pPr algn="just">
                        <a:lnSpc>
                          <a:spcPct val="100000"/>
                        </a:lnSpc>
                        <a:spcAft>
                          <a:spcPts val="0"/>
                        </a:spcAft>
                      </a:pPr>
                      <a:r>
                        <a:rPr lang="ja-JP" sz="900" kern="0" dirty="0">
                          <a:effectLst/>
                          <a:latin typeface="BIZ UDPゴシック" panose="020B0400000000000000" pitchFamily="50" charset="-128"/>
                          <a:ea typeface="BIZ UDPゴシック" panose="020B0400000000000000" pitchFamily="50" charset="-128"/>
                        </a:rPr>
                        <a:t>木材若しくは木製品の製造（家具に係るものを除く）又はパルプ、紙若しくは紙加工品の製造</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43224" marR="43224" marT="0" marB="0" anchor="ctr"/>
                </a:tc>
                <a:tc>
                  <a:txBody>
                    <a:bodyPr/>
                    <a:lstStyle/>
                    <a:p>
                      <a:pPr algn="l">
                        <a:lnSpc>
                          <a:spcPct val="100000"/>
                        </a:lnSpc>
                        <a:spcAft>
                          <a:spcPts val="0"/>
                        </a:spcAft>
                      </a:pPr>
                      <a:r>
                        <a:rPr lang="ja-JP" sz="900" kern="0" dirty="0">
                          <a:effectLst/>
                          <a:latin typeface="BIZ UDPゴシック" panose="020B0400000000000000" pitchFamily="50" charset="-128"/>
                          <a:ea typeface="BIZ UDPゴシック" panose="020B0400000000000000" pitchFamily="50" charset="-128"/>
                        </a:rPr>
                        <a:t>法に掲げる乾燥炉</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43224" marR="43224" marT="0" marB="0" anchor="ctr"/>
                </a:tc>
                <a:tc>
                  <a:txBody>
                    <a:bodyPr/>
                    <a:lstStyle/>
                    <a:p>
                      <a:pPr algn="just">
                        <a:lnSpc>
                          <a:spcPct val="100000"/>
                        </a:lnSpc>
                        <a:spcAft>
                          <a:spcPts val="0"/>
                        </a:spcAft>
                      </a:pPr>
                      <a:r>
                        <a:rPr lang="ja-JP" sz="800" kern="0" dirty="0">
                          <a:effectLst/>
                          <a:latin typeface="BIZ UDPゴシック" panose="020B0400000000000000" pitchFamily="50" charset="-128"/>
                          <a:ea typeface="BIZ UDPゴシック" panose="020B0400000000000000" pitchFamily="50" charset="-128"/>
                        </a:rPr>
                        <a:t>火格子面積（</a:t>
                      </a:r>
                      <a:r>
                        <a:rPr lang="en-US" sz="800" kern="0" dirty="0">
                          <a:effectLst/>
                          <a:latin typeface="BIZ UDPゴシック" panose="020B0400000000000000" pitchFamily="50" charset="-128"/>
                          <a:ea typeface="BIZ UDPゴシック" panose="020B0400000000000000" pitchFamily="50" charset="-128"/>
                        </a:rPr>
                        <a:t>1m</a:t>
                      </a:r>
                      <a:r>
                        <a:rPr lang="en-US" sz="800" kern="0" baseline="30000" dirty="0">
                          <a:effectLst/>
                          <a:latin typeface="BIZ UDPゴシック" panose="020B0400000000000000" pitchFamily="50" charset="-128"/>
                          <a:ea typeface="BIZ UDPゴシック" panose="020B0400000000000000" pitchFamily="50" charset="-128"/>
                        </a:rPr>
                        <a:t>2</a:t>
                      </a:r>
                      <a:r>
                        <a:rPr lang="ja-JP" sz="800" kern="0" dirty="0">
                          <a:effectLst/>
                          <a:latin typeface="BIZ UDPゴシック" panose="020B0400000000000000" pitchFamily="50" charset="-128"/>
                          <a:ea typeface="BIZ UDPゴシック" panose="020B0400000000000000" pitchFamily="50" charset="-128"/>
                        </a:rPr>
                        <a:t>以上）</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ct val="100000"/>
                        </a:lnSpc>
                        <a:spcAft>
                          <a:spcPts val="0"/>
                        </a:spcAft>
                      </a:pPr>
                      <a:r>
                        <a:rPr lang="ja-JP" sz="800" kern="0" dirty="0">
                          <a:effectLst/>
                          <a:latin typeface="BIZ UDPゴシック" panose="020B0400000000000000" pitchFamily="50" charset="-128"/>
                          <a:ea typeface="BIZ UDPゴシック" panose="020B0400000000000000" pitchFamily="50" charset="-128"/>
                        </a:rPr>
                        <a:t>燃焼能力（重油換算</a:t>
                      </a:r>
                      <a:r>
                        <a:rPr lang="en-US" sz="800" kern="0" dirty="0">
                          <a:effectLst/>
                          <a:latin typeface="BIZ UDPゴシック" panose="020B0400000000000000" pitchFamily="50" charset="-128"/>
                          <a:ea typeface="BIZ UDPゴシック" panose="020B0400000000000000" pitchFamily="50" charset="-128"/>
                        </a:rPr>
                        <a:t>50L/</a:t>
                      </a:r>
                      <a:r>
                        <a:rPr lang="ja-JP" sz="800" kern="0" dirty="0">
                          <a:effectLst/>
                          <a:latin typeface="BIZ UDPゴシック" panose="020B0400000000000000" pitchFamily="50" charset="-128"/>
                          <a:ea typeface="BIZ UDPゴシック" panose="020B0400000000000000" pitchFamily="50" charset="-128"/>
                        </a:rPr>
                        <a:t>時以上）</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ct val="100000"/>
                        </a:lnSpc>
                        <a:spcAft>
                          <a:spcPts val="0"/>
                        </a:spcAft>
                      </a:pPr>
                      <a:r>
                        <a:rPr lang="ja-JP" sz="800" kern="0" dirty="0">
                          <a:effectLst/>
                          <a:latin typeface="BIZ UDPゴシック" panose="020B0400000000000000" pitchFamily="50" charset="-128"/>
                          <a:ea typeface="BIZ UDPゴシック" panose="020B0400000000000000" pitchFamily="50" charset="-128"/>
                        </a:rPr>
                        <a:t>変圧器の定格容量（</a:t>
                      </a:r>
                      <a:r>
                        <a:rPr lang="en-US" sz="800" kern="0" dirty="0">
                          <a:effectLst/>
                          <a:latin typeface="BIZ UDPゴシック" panose="020B0400000000000000" pitchFamily="50" charset="-128"/>
                          <a:ea typeface="BIZ UDPゴシック" panose="020B0400000000000000" pitchFamily="50" charset="-128"/>
                        </a:rPr>
                        <a:t>200kVA</a:t>
                      </a:r>
                      <a:r>
                        <a:rPr lang="ja-JP" sz="800" kern="0" dirty="0">
                          <a:effectLst/>
                          <a:latin typeface="BIZ UDPゴシック" panose="020B0400000000000000" pitchFamily="50" charset="-128"/>
                          <a:ea typeface="BIZ UDPゴシック" panose="020B0400000000000000" pitchFamily="50" charset="-128"/>
                        </a:rPr>
                        <a:t>以上）</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43224" marR="43224" marT="0" marB="0" anchor="ctr"/>
                </a:tc>
                <a:extLst>
                  <a:ext uri="{0D108BD9-81ED-4DB2-BD59-A6C34878D82A}">
                    <a16:rowId xmlns:a16="http://schemas.microsoft.com/office/drawing/2014/main" val="1259287467"/>
                  </a:ext>
                </a:extLst>
              </a:tr>
              <a:tr h="382928">
                <a:tc vMerge="1">
                  <a:txBody>
                    <a:bodyPr/>
                    <a:lstStyle/>
                    <a:p>
                      <a:endParaRPr kumimoji="1" lang="ja-JP" altLang="en-US" dirty="0"/>
                    </a:p>
                  </a:txBody>
                  <a:tcPr/>
                </a:tc>
                <a:tc vMerge="1">
                  <a:txBody>
                    <a:bodyPr/>
                    <a:lstStyle/>
                    <a:p>
                      <a:endParaRPr kumimoji="1" lang="ja-JP" altLang="en-US"/>
                    </a:p>
                  </a:txBody>
                  <a:tcPr/>
                </a:tc>
                <a:tc>
                  <a:txBody>
                    <a:bodyPr/>
                    <a:lstStyle/>
                    <a:p>
                      <a:pPr algn="l">
                        <a:lnSpc>
                          <a:spcPct val="100000"/>
                        </a:lnSpc>
                        <a:spcAft>
                          <a:spcPts val="0"/>
                        </a:spcAft>
                      </a:pPr>
                      <a:r>
                        <a:rPr lang="ja-JP" sz="900" kern="0" dirty="0">
                          <a:solidFill>
                            <a:schemeClr val="tx1"/>
                          </a:solidFill>
                          <a:effectLst/>
                          <a:latin typeface="BIZ UDPゴシック" panose="020B0400000000000000" pitchFamily="50" charset="-128"/>
                          <a:ea typeface="BIZ UDPゴシック" panose="020B0400000000000000" pitchFamily="50" charset="-128"/>
                        </a:rPr>
                        <a:t>条例に掲げる乾燥炉</a:t>
                      </a:r>
                      <a:endParaRPr lang="ja-JP" sz="9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43224" marR="43224" marT="0" marB="0" anchor="ctr"/>
                </a:tc>
                <a:tc>
                  <a:txBody>
                    <a:bodyPr/>
                    <a:lstStyle/>
                    <a:p>
                      <a:pPr algn="just">
                        <a:lnSpc>
                          <a:spcPct val="100000"/>
                        </a:lnSpc>
                        <a:spcAft>
                          <a:spcPts val="0"/>
                        </a:spcAft>
                      </a:pPr>
                      <a:r>
                        <a:rPr lang="ja-JP" sz="800" kern="0" dirty="0">
                          <a:solidFill>
                            <a:schemeClr val="tx1"/>
                          </a:solidFill>
                          <a:effectLst/>
                          <a:latin typeface="BIZ UDPゴシック" panose="020B0400000000000000" pitchFamily="50" charset="-128"/>
                          <a:ea typeface="BIZ UDPゴシック" panose="020B0400000000000000" pitchFamily="50" charset="-128"/>
                        </a:rPr>
                        <a:t>火格子面積（</a:t>
                      </a:r>
                      <a:r>
                        <a:rPr lang="en-US" sz="800" kern="0" dirty="0">
                          <a:solidFill>
                            <a:schemeClr val="tx1"/>
                          </a:solidFill>
                          <a:effectLst/>
                          <a:latin typeface="BIZ UDPゴシック" panose="020B0400000000000000" pitchFamily="50" charset="-128"/>
                          <a:ea typeface="BIZ UDPゴシック" panose="020B0400000000000000" pitchFamily="50" charset="-128"/>
                        </a:rPr>
                        <a:t>0.5</a:t>
                      </a:r>
                      <a:r>
                        <a:rPr lang="ja-JP" sz="800" kern="0" dirty="0">
                          <a:solidFill>
                            <a:schemeClr val="tx1"/>
                          </a:solidFill>
                          <a:effectLst/>
                          <a:latin typeface="BIZ UDPゴシック" panose="020B0400000000000000" pitchFamily="50" charset="-128"/>
                          <a:ea typeface="BIZ UDPゴシック" panose="020B0400000000000000" pitchFamily="50" charset="-128"/>
                        </a:rPr>
                        <a:t>以上</a:t>
                      </a:r>
                      <a:r>
                        <a:rPr lang="en-US" sz="800" kern="0" dirty="0">
                          <a:solidFill>
                            <a:schemeClr val="tx1"/>
                          </a:solidFill>
                          <a:effectLst/>
                          <a:latin typeface="BIZ UDPゴシック" panose="020B0400000000000000" pitchFamily="50" charset="-128"/>
                          <a:ea typeface="BIZ UDPゴシック" panose="020B0400000000000000" pitchFamily="50" charset="-128"/>
                        </a:rPr>
                        <a:t>1m</a:t>
                      </a:r>
                      <a:r>
                        <a:rPr lang="en-US" sz="800" kern="0" baseline="30000" dirty="0">
                          <a:solidFill>
                            <a:schemeClr val="tx1"/>
                          </a:solidFill>
                          <a:effectLst/>
                          <a:latin typeface="BIZ UDPゴシック" panose="020B0400000000000000" pitchFamily="50" charset="-128"/>
                          <a:ea typeface="BIZ UDPゴシック" panose="020B0400000000000000" pitchFamily="50" charset="-128"/>
                        </a:rPr>
                        <a:t>2</a:t>
                      </a:r>
                      <a:r>
                        <a:rPr lang="ja-JP" sz="800" kern="0" dirty="0">
                          <a:solidFill>
                            <a:schemeClr val="tx1"/>
                          </a:solidFill>
                          <a:effectLst/>
                          <a:latin typeface="BIZ UDPゴシック" panose="020B0400000000000000" pitchFamily="50" charset="-128"/>
                          <a:ea typeface="BIZ UDPゴシック" panose="020B0400000000000000" pitchFamily="50" charset="-128"/>
                        </a:rPr>
                        <a:t>未満）</a:t>
                      </a:r>
                      <a:endParaRPr lang="ja-JP" sz="8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ct val="100000"/>
                        </a:lnSpc>
                        <a:spcAft>
                          <a:spcPts val="0"/>
                        </a:spcAft>
                      </a:pPr>
                      <a:r>
                        <a:rPr lang="ja-JP" sz="800" kern="0" dirty="0">
                          <a:solidFill>
                            <a:schemeClr val="tx1"/>
                          </a:solidFill>
                          <a:effectLst/>
                          <a:latin typeface="BIZ UDPゴシック" panose="020B0400000000000000" pitchFamily="50" charset="-128"/>
                          <a:ea typeface="BIZ UDPゴシック" panose="020B0400000000000000" pitchFamily="50" charset="-128"/>
                        </a:rPr>
                        <a:t>燃焼能力（重油換算</a:t>
                      </a:r>
                      <a:r>
                        <a:rPr lang="en-US" sz="800" kern="0" dirty="0">
                          <a:solidFill>
                            <a:schemeClr val="tx1"/>
                          </a:solidFill>
                          <a:effectLst/>
                          <a:latin typeface="BIZ UDPゴシック" panose="020B0400000000000000" pitchFamily="50" charset="-128"/>
                          <a:ea typeface="BIZ UDPゴシック" panose="020B0400000000000000" pitchFamily="50" charset="-128"/>
                        </a:rPr>
                        <a:t>30</a:t>
                      </a:r>
                      <a:r>
                        <a:rPr lang="ja-JP" sz="800" kern="0" dirty="0">
                          <a:solidFill>
                            <a:schemeClr val="tx1"/>
                          </a:solidFill>
                          <a:effectLst/>
                          <a:latin typeface="BIZ UDPゴシック" panose="020B0400000000000000" pitchFamily="50" charset="-128"/>
                          <a:ea typeface="BIZ UDPゴシック" panose="020B0400000000000000" pitchFamily="50" charset="-128"/>
                        </a:rPr>
                        <a:t>以上</a:t>
                      </a:r>
                      <a:r>
                        <a:rPr lang="en-US" sz="800" kern="0" dirty="0">
                          <a:solidFill>
                            <a:schemeClr val="tx1"/>
                          </a:solidFill>
                          <a:effectLst/>
                          <a:latin typeface="BIZ UDPゴシック" panose="020B0400000000000000" pitchFamily="50" charset="-128"/>
                          <a:ea typeface="BIZ UDPゴシック" panose="020B0400000000000000" pitchFamily="50" charset="-128"/>
                        </a:rPr>
                        <a:t>50L/</a:t>
                      </a:r>
                      <a:r>
                        <a:rPr lang="ja-JP" sz="800" kern="0" dirty="0">
                          <a:solidFill>
                            <a:schemeClr val="tx1"/>
                          </a:solidFill>
                          <a:effectLst/>
                          <a:latin typeface="BIZ UDPゴシック" panose="020B0400000000000000" pitchFamily="50" charset="-128"/>
                          <a:ea typeface="BIZ UDPゴシック" panose="020B0400000000000000" pitchFamily="50" charset="-128"/>
                        </a:rPr>
                        <a:t>時未満）</a:t>
                      </a:r>
                      <a:endParaRPr lang="ja-JP" sz="8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ct val="100000"/>
                        </a:lnSpc>
                        <a:spcAft>
                          <a:spcPts val="0"/>
                        </a:spcAft>
                      </a:pPr>
                      <a:r>
                        <a:rPr lang="ja-JP" sz="800" kern="0" dirty="0">
                          <a:solidFill>
                            <a:schemeClr val="tx1"/>
                          </a:solidFill>
                          <a:effectLst/>
                          <a:latin typeface="BIZ UDPゴシック" panose="020B0400000000000000" pitchFamily="50" charset="-128"/>
                          <a:ea typeface="BIZ UDPゴシック" panose="020B0400000000000000" pitchFamily="50" charset="-128"/>
                        </a:rPr>
                        <a:t>変圧器の定格容量（</a:t>
                      </a:r>
                      <a:r>
                        <a:rPr lang="en-US" sz="800" kern="0" dirty="0">
                          <a:solidFill>
                            <a:schemeClr val="tx1"/>
                          </a:solidFill>
                          <a:effectLst/>
                          <a:latin typeface="BIZ UDPゴシック" panose="020B0400000000000000" pitchFamily="50" charset="-128"/>
                          <a:ea typeface="BIZ UDPゴシック" panose="020B0400000000000000" pitchFamily="50" charset="-128"/>
                        </a:rPr>
                        <a:t>100</a:t>
                      </a:r>
                      <a:r>
                        <a:rPr lang="ja-JP" sz="800" kern="0" dirty="0">
                          <a:solidFill>
                            <a:schemeClr val="tx1"/>
                          </a:solidFill>
                          <a:effectLst/>
                          <a:latin typeface="BIZ UDPゴシック" panose="020B0400000000000000" pitchFamily="50" charset="-128"/>
                          <a:ea typeface="BIZ UDPゴシック" panose="020B0400000000000000" pitchFamily="50" charset="-128"/>
                        </a:rPr>
                        <a:t>以上</a:t>
                      </a:r>
                      <a:r>
                        <a:rPr lang="en-US" sz="800" kern="0" dirty="0">
                          <a:solidFill>
                            <a:schemeClr val="tx1"/>
                          </a:solidFill>
                          <a:effectLst/>
                          <a:latin typeface="BIZ UDPゴシック" panose="020B0400000000000000" pitchFamily="50" charset="-128"/>
                          <a:ea typeface="BIZ UDPゴシック" panose="020B0400000000000000" pitchFamily="50" charset="-128"/>
                        </a:rPr>
                        <a:t>200kVA</a:t>
                      </a:r>
                      <a:r>
                        <a:rPr lang="ja-JP" sz="800" kern="0" dirty="0">
                          <a:solidFill>
                            <a:schemeClr val="tx1"/>
                          </a:solidFill>
                          <a:effectLst/>
                          <a:latin typeface="BIZ UDPゴシック" panose="020B0400000000000000" pitchFamily="50" charset="-128"/>
                          <a:ea typeface="BIZ UDPゴシック" panose="020B0400000000000000" pitchFamily="50" charset="-128"/>
                        </a:rPr>
                        <a:t>未満）</a:t>
                      </a:r>
                      <a:endParaRPr lang="ja-JP" sz="8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43224" marR="43224" marT="0" marB="0" anchor="ctr"/>
                </a:tc>
                <a:extLst>
                  <a:ext uri="{0D108BD9-81ED-4DB2-BD59-A6C34878D82A}">
                    <a16:rowId xmlns:a16="http://schemas.microsoft.com/office/drawing/2014/main" val="3768102743"/>
                  </a:ext>
                </a:extLst>
              </a:tr>
              <a:tr h="143598">
                <a:tc vMerge="1">
                  <a:txBody>
                    <a:bodyPr/>
                    <a:lstStyle/>
                    <a:p>
                      <a:endParaRPr kumimoji="1" lang="ja-JP" altLang="en-US" dirty="0"/>
                    </a:p>
                  </a:txBody>
                  <a:tcPr/>
                </a:tc>
                <a:tc vMerge="1">
                  <a:txBody>
                    <a:bodyPr/>
                    <a:lstStyle/>
                    <a:p>
                      <a:endParaRPr kumimoji="1" lang="ja-JP" altLang="en-US"/>
                    </a:p>
                  </a:txBody>
                  <a:tcPr/>
                </a:tc>
                <a:tc>
                  <a:txBody>
                    <a:bodyPr/>
                    <a:lstStyle/>
                    <a:p>
                      <a:pPr algn="just">
                        <a:lnSpc>
                          <a:spcPct val="100000"/>
                        </a:lnSpc>
                        <a:spcAft>
                          <a:spcPts val="0"/>
                        </a:spcAft>
                      </a:pPr>
                      <a:r>
                        <a:rPr lang="ja-JP" sz="900" kern="0" dirty="0">
                          <a:solidFill>
                            <a:schemeClr val="tx1"/>
                          </a:solidFill>
                          <a:effectLst/>
                          <a:latin typeface="BIZ UDPゴシック" panose="020B0400000000000000" pitchFamily="50" charset="-128"/>
                          <a:ea typeface="BIZ UDPゴシック" panose="020B0400000000000000" pitchFamily="50" charset="-128"/>
                        </a:rPr>
                        <a:t>乾燥・焼付施設</a:t>
                      </a:r>
                      <a:endParaRPr lang="ja-JP" sz="9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43224" marR="43224" marT="0" marB="0" anchor="ctr"/>
                </a:tc>
                <a:tc>
                  <a:txBody>
                    <a:bodyPr/>
                    <a:lstStyle/>
                    <a:p>
                      <a:pPr algn="just">
                        <a:lnSpc>
                          <a:spcPct val="100000"/>
                        </a:lnSpc>
                        <a:spcAft>
                          <a:spcPts val="0"/>
                        </a:spcAft>
                      </a:pPr>
                      <a:r>
                        <a:rPr lang="ja-JP" sz="800" kern="0" dirty="0">
                          <a:solidFill>
                            <a:schemeClr val="tx1"/>
                          </a:solidFill>
                          <a:effectLst/>
                          <a:latin typeface="BIZ UDPゴシック" panose="020B0400000000000000" pitchFamily="50" charset="-128"/>
                          <a:ea typeface="BIZ UDPゴシック" panose="020B0400000000000000" pitchFamily="50" charset="-128"/>
                        </a:rPr>
                        <a:t>すべて</a:t>
                      </a:r>
                      <a:r>
                        <a:rPr lang="en-US" altLang="ja-JP" sz="800" kern="0" dirty="0">
                          <a:solidFill>
                            <a:srgbClr val="FF0000"/>
                          </a:solidFill>
                          <a:effectLst/>
                          <a:latin typeface="BIZ UDPゴシック" panose="020B0400000000000000" pitchFamily="50" charset="-128"/>
                          <a:ea typeface="BIZ UDPゴシック" panose="020B0400000000000000" pitchFamily="50" charset="-128"/>
                        </a:rPr>
                        <a:t>※</a:t>
                      </a:r>
                      <a:endParaRPr lang="ja-JP" sz="8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43224" marR="43224" marT="0" marB="0" anchor="ctr"/>
                </a:tc>
                <a:extLst>
                  <a:ext uri="{0D108BD9-81ED-4DB2-BD59-A6C34878D82A}">
                    <a16:rowId xmlns:a16="http://schemas.microsoft.com/office/drawing/2014/main" val="70198992"/>
                  </a:ext>
                </a:extLst>
              </a:tr>
              <a:tr h="143598">
                <a:tc vMerge="1">
                  <a:txBody>
                    <a:bodyPr/>
                    <a:lstStyle/>
                    <a:p>
                      <a:endParaRPr kumimoji="1" lang="ja-JP" altLang="en-US" dirty="0"/>
                    </a:p>
                  </a:txBody>
                  <a:tcPr/>
                </a:tc>
                <a:tc vMerge="1">
                  <a:txBody>
                    <a:bodyPr/>
                    <a:lstStyle/>
                    <a:p>
                      <a:endParaRPr kumimoji="1" lang="ja-JP" altLang="en-US"/>
                    </a:p>
                  </a:txBody>
                  <a:tcPr/>
                </a:tc>
                <a:tc>
                  <a:txBody>
                    <a:bodyPr/>
                    <a:lstStyle/>
                    <a:p>
                      <a:pPr algn="just">
                        <a:lnSpc>
                          <a:spcPct val="100000"/>
                        </a:lnSpc>
                        <a:spcAft>
                          <a:spcPts val="0"/>
                        </a:spcAft>
                      </a:pPr>
                      <a:r>
                        <a:rPr lang="ja-JP" sz="900" kern="0" dirty="0">
                          <a:solidFill>
                            <a:schemeClr val="tx1"/>
                          </a:solidFill>
                          <a:effectLst/>
                          <a:latin typeface="BIZ UDPゴシック" panose="020B0400000000000000" pitchFamily="50" charset="-128"/>
                          <a:ea typeface="BIZ UDPゴシック" panose="020B0400000000000000" pitchFamily="50" charset="-128"/>
                        </a:rPr>
                        <a:t>張合せ施設</a:t>
                      </a:r>
                      <a:endParaRPr lang="ja-JP" sz="9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43224" marR="43224" marT="0" marB="0" anchor="ctr"/>
                </a:tc>
                <a:tc>
                  <a:txBody>
                    <a:bodyPr/>
                    <a:lstStyle/>
                    <a:p>
                      <a:pPr algn="just">
                        <a:lnSpc>
                          <a:spcPct val="100000"/>
                        </a:lnSpc>
                        <a:spcAft>
                          <a:spcPts val="0"/>
                        </a:spcAft>
                      </a:pPr>
                      <a:r>
                        <a:rPr lang="ja-JP" sz="800" kern="0" dirty="0">
                          <a:solidFill>
                            <a:schemeClr val="tx1"/>
                          </a:solidFill>
                          <a:effectLst/>
                          <a:latin typeface="BIZ UDPゴシック" panose="020B0400000000000000" pitchFamily="50" charset="-128"/>
                          <a:ea typeface="BIZ UDPゴシック" panose="020B0400000000000000" pitchFamily="50" charset="-128"/>
                        </a:rPr>
                        <a:t>すべて</a:t>
                      </a:r>
                      <a:endParaRPr lang="ja-JP" sz="8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43224" marR="43224" marT="0" marB="0" anchor="ctr"/>
                </a:tc>
                <a:extLst>
                  <a:ext uri="{0D108BD9-81ED-4DB2-BD59-A6C34878D82A}">
                    <a16:rowId xmlns:a16="http://schemas.microsoft.com/office/drawing/2014/main" val="2176558274"/>
                  </a:ext>
                </a:extLst>
              </a:tr>
              <a:tr h="143598">
                <a:tc vMerge="1">
                  <a:txBody>
                    <a:bodyPr/>
                    <a:lstStyle/>
                    <a:p>
                      <a:endParaRPr kumimoji="1" lang="ja-JP" altLang="en-US" dirty="0"/>
                    </a:p>
                  </a:txBody>
                  <a:tcPr/>
                </a:tc>
                <a:tc vMerge="1">
                  <a:txBody>
                    <a:bodyPr/>
                    <a:lstStyle/>
                    <a:p>
                      <a:endParaRPr kumimoji="1" lang="ja-JP" altLang="en-US"/>
                    </a:p>
                  </a:txBody>
                  <a:tcPr/>
                </a:tc>
                <a:tc>
                  <a:txBody>
                    <a:bodyPr/>
                    <a:lstStyle/>
                    <a:p>
                      <a:pPr algn="just">
                        <a:lnSpc>
                          <a:spcPct val="100000"/>
                        </a:lnSpc>
                        <a:spcAft>
                          <a:spcPts val="0"/>
                        </a:spcAft>
                      </a:pPr>
                      <a:r>
                        <a:rPr lang="ja-JP" sz="900" kern="0" dirty="0">
                          <a:solidFill>
                            <a:schemeClr val="tx1"/>
                          </a:solidFill>
                          <a:effectLst/>
                          <a:latin typeface="BIZ UDPゴシック" panose="020B0400000000000000" pitchFamily="50" charset="-128"/>
                          <a:ea typeface="BIZ UDPゴシック" panose="020B0400000000000000" pitchFamily="50" charset="-128"/>
                        </a:rPr>
                        <a:t>樹脂加工施設</a:t>
                      </a:r>
                      <a:endParaRPr lang="ja-JP" sz="9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43224" marR="43224" marT="0" marB="0" anchor="ctr"/>
                </a:tc>
                <a:tc>
                  <a:txBody>
                    <a:bodyPr/>
                    <a:lstStyle/>
                    <a:p>
                      <a:pPr algn="just">
                        <a:lnSpc>
                          <a:spcPct val="100000"/>
                        </a:lnSpc>
                        <a:spcAft>
                          <a:spcPts val="0"/>
                        </a:spcAft>
                      </a:pPr>
                      <a:r>
                        <a:rPr lang="ja-JP" sz="800" kern="0" dirty="0">
                          <a:solidFill>
                            <a:schemeClr val="tx1"/>
                          </a:solidFill>
                          <a:effectLst/>
                          <a:latin typeface="BIZ UDPゴシック" panose="020B0400000000000000" pitchFamily="50" charset="-128"/>
                          <a:ea typeface="BIZ UDPゴシック" panose="020B0400000000000000" pitchFamily="50" charset="-128"/>
                        </a:rPr>
                        <a:t>すべて</a:t>
                      </a:r>
                      <a:endParaRPr lang="ja-JP" sz="8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43224" marR="43224" marT="0" marB="0" anchor="ctr"/>
                </a:tc>
                <a:extLst>
                  <a:ext uri="{0D108BD9-81ED-4DB2-BD59-A6C34878D82A}">
                    <a16:rowId xmlns:a16="http://schemas.microsoft.com/office/drawing/2014/main" val="2781794579"/>
                  </a:ext>
                </a:extLst>
              </a:tr>
              <a:tr h="143598">
                <a:tc vMerge="1">
                  <a:txBody>
                    <a:bodyPr/>
                    <a:lstStyle/>
                    <a:p>
                      <a:endParaRPr kumimoji="1" lang="ja-JP" altLang="en-US" dirty="0"/>
                    </a:p>
                  </a:txBody>
                  <a:tcPr/>
                </a:tc>
                <a:tc vMerge="1">
                  <a:txBody>
                    <a:bodyPr/>
                    <a:lstStyle/>
                    <a:p>
                      <a:endParaRPr kumimoji="1" lang="ja-JP" altLang="en-US"/>
                    </a:p>
                  </a:txBody>
                  <a:tcPr/>
                </a:tc>
                <a:tc>
                  <a:txBody>
                    <a:bodyPr/>
                    <a:lstStyle/>
                    <a:p>
                      <a:pPr algn="just">
                        <a:lnSpc>
                          <a:spcPct val="100000"/>
                        </a:lnSpc>
                        <a:spcAft>
                          <a:spcPts val="0"/>
                        </a:spcAft>
                      </a:pPr>
                      <a:r>
                        <a:rPr lang="ja-JP" sz="900" kern="0" dirty="0">
                          <a:solidFill>
                            <a:schemeClr val="tx1"/>
                          </a:solidFill>
                          <a:effectLst/>
                          <a:latin typeface="BIZ UDPゴシック" panose="020B0400000000000000" pitchFamily="50" charset="-128"/>
                          <a:ea typeface="BIZ UDPゴシック" panose="020B0400000000000000" pitchFamily="50" charset="-128"/>
                        </a:rPr>
                        <a:t>滅菌施設</a:t>
                      </a:r>
                      <a:endParaRPr lang="ja-JP" sz="9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43224" marR="43224" marT="0" marB="0" anchor="ctr"/>
                </a:tc>
                <a:tc>
                  <a:txBody>
                    <a:bodyPr/>
                    <a:lstStyle/>
                    <a:p>
                      <a:pPr algn="just">
                        <a:lnSpc>
                          <a:spcPct val="100000"/>
                        </a:lnSpc>
                        <a:spcAft>
                          <a:spcPts val="0"/>
                        </a:spcAft>
                      </a:pPr>
                      <a:r>
                        <a:rPr lang="ja-JP" sz="800" kern="0" dirty="0">
                          <a:solidFill>
                            <a:schemeClr val="tx1"/>
                          </a:solidFill>
                          <a:effectLst/>
                          <a:latin typeface="BIZ UDPゴシック" panose="020B0400000000000000" pitchFamily="50" charset="-128"/>
                          <a:ea typeface="BIZ UDPゴシック" panose="020B0400000000000000" pitchFamily="50" charset="-128"/>
                        </a:rPr>
                        <a:t>すべて</a:t>
                      </a:r>
                      <a:endParaRPr lang="ja-JP" sz="8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43224" marR="43224" marT="0" marB="0" anchor="ctr"/>
                </a:tc>
                <a:extLst>
                  <a:ext uri="{0D108BD9-81ED-4DB2-BD59-A6C34878D82A}">
                    <a16:rowId xmlns:a16="http://schemas.microsoft.com/office/drawing/2014/main" val="675015492"/>
                  </a:ext>
                </a:extLst>
              </a:tr>
              <a:tr h="143598">
                <a:tc vMerge="1">
                  <a:txBody>
                    <a:bodyPr/>
                    <a:lstStyle/>
                    <a:p>
                      <a:endParaRPr kumimoji="1" lang="ja-JP" altLang="en-US" dirty="0"/>
                    </a:p>
                  </a:txBody>
                  <a:tcPr/>
                </a:tc>
                <a:tc vMerge="1">
                  <a:txBody>
                    <a:bodyPr/>
                    <a:lstStyle/>
                    <a:p>
                      <a:endParaRPr kumimoji="1" lang="ja-JP" altLang="en-US"/>
                    </a:p>
                  </a:txBody>
                  <a:tcPr/>
                </a:tc>
                <a:tc>
                  <a:txBody>
                    <a:bodyPr/>
                    <a:lstStyle/>
                    <a:p>
                      <a:pPr algn="just">
                        <a:lnSpc>
                          <a:spcPct val="100000"/>
                        </a:lnSpc>
                        <a:spcAft>
                          <a:spcPts val="0"/>
                        </a:spcAft>
                      </a:pPr>
                      <a:r>
                        <a:rPr lang="ja-JP" sz="900" kern="0" dirty="0">
                          <a:solidFill>
                            <a:schemeClr val="tx1"/>
                          </a:solidFill>
                          <a:effectLst/>
                          <a:latin typeface="BIZ UDPゴシック" panose="020B0400000000000000" pitchFamily="50" charset="-128"/>
                          <a:ea typeface="BIZ UDPゴシック" panose="020B0400000000000000" pitchFamily="50" charset="-128"/>
                        </a:rPr>
                        <a:t>消毒施設</a:t>
                      </a:r>
                      <a:endParaRPr lang="ja-JP" sz="9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43224" marR="43224" marT="0" marB="0" anchor="ctr"/>
                </a:tc>
                <a:tc>
                  <a:txBody>
                    <a:bodyPr/>
                    <a:lstStyle/>
                    <a:p>
                      <a:pPr algn="just">
                        <a:lnSpc>
                          <a:spcPct val="100000"/>
                        </a:lnSpc>
                        <a:spcAft>
                          <a:spcPts val="0"/>
                        </a:spcAft>
                      </a:pPr>
                      <a:r>
                        <a:rPr lang="ja-JP" sz="800" kern="0" dirty="0">
                          <a:solidFill>
                            <a:schemeClr val="tx1"/>
                          </a:solidFill>
                          <a:effectLst/>
                          <a:latin typeface="BIZ UDPゴシック" panose="020B0400000000000000" pitchFamily="50" charset="-128"/>
                          <a:ea typeface="BIZ UDPゴシック" panose="020B0400000000000000" pitchFamily="50" charset="-128"/>
                        </a:rPr>
                        <a:t>すべて</a:t>
                      </a:r>
                      <a:endParaRPr lang="ja-JP" sz="8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43224" marR="43224" marT="0" marB="0" anchor="ctr"/>
                </a:tc>
                <a:extLst>
                  <a:ext uri="{0D108BD9-81ED-4DB2-BD59-A6C34878D82A}">
                    <a16:rowId xmlns:a16="http://schemas.microsoft.com/office/drawing/2014/main" val="1273855450"/>
                  </a:ext>
                </a:extLst>
              </a:tr>
              <a:tr h="382928">
                <a:tc rowSpan="6">
                  <a:txBody>
                    <a:bodyPr/>
                    <a:lstStyle/>
                    <a:p>
                      <a:pPr algn="just">
                        <a:lnSpc>
                          <a:spcPct val="100000"/>
                        </a:lnSpc>
                        <a:spcAft>
                          <a:spcPts val="0"/>
                        </a:spcAft>
                      </a:pPr>
                      <a:r>
                        <a:rPr lang="ja-JP" altLang="en-US"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３</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rowSpan="6">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ja-JP" sz="900" kern="0" dirty="0">
                          <a:effectLst/>
                          <a:latin typeface="BIZ UDPゴシック" panose="020B0400000000000000" pitchFamily="50" charset="-128"/>
                          <a:ea typeface="BIZ UDPゴシック" panose="020B0400000000000000" pitchFamily="50" charset="-128"/>
                          <a:cs typeface="ＭＳ Ｐゴシック" panose="020B0600070205080204" pitchFamily="50" charset="-128"/>
                        </a:rPr>
                        <a:t>出版若しくは印刷又はこれらの関連品の製造</a:t>
                      </a:r>
                      <a:endParaRPr lang="ja-JP"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l">
                        <a:lnSpc>
                          <a:spcPct val="100000"/>
                        </a:lnSpc>
                        <a:spcAft>
                          <a:spcPts val="0"/>
                        </a:spcAft>
                      </a:pPr>
                      <a:r>
                        <a:rPr lang="ja-JP" sz="900" kern="0" dirty="0">
                          <a:solidFill>
                            <a:schemeClr val="tx1"/>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法に掲げる</a:t>
                      </a:r>
                      <a:endParaRPr lang="ja-JP" sz="9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l">
                        <a:lnSpc>
                          <a:spcPct val="100000"/>
                        </a:lnSpc>
                        <a:spcAft>
                          <a:spcPts val="0"/>
                        </a:spcAft>
                      </a:pPr>
                      <a:r>
                        <a:rPr lang="ja-JP" sz="900" kern="0" dirty="0">
                          <a:solidFill>
                            <a:schemeClr val="tx1"/>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乾燥炉</a:t>
                      </a:r>
                      <a:endParaRPr lang="ja-JP" sz="9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just">
                        <a:lnSpc>
                          <a:spcPct val="100000"/>
                        </a:lnSpc>
                        <a:spcAft>
                          <a:spcPts val="0"/>
                        </a:spcAft>
                      </a:pPr>
                      <a:r>
                        <a:rPr lang="ja-JP" sz="800" kern="0" dirty="0">
                          <a:solidFill>
                            <a:schemeClr val="tx1"/>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火格子面積（</a:t>
                      </a:r>
                      <a:r>
                        <a:rPr lang="en-US" sz="800" kern="0" dirty="0">
                          <a:solidFill>
                            <a:schemeClr val="tx1"/>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1m</a:t>
                      </a:r>
                      <a:r>
                        <a:rPr lang="en-US" sz="800" kern="0" baseline="30000" dirty="0">
                          <a:solidFill>
                            <a:schemeClr val="tx1"/>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2</a:t>
                      </a:r>
                      <a:r>
                        <a:rPr lang="ja-JP" sz="800" kern="0" dirty="0">
                          <a:solidFill>
                            <a:schemeClr val="tx1"/>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以上）</a:t>
                      </a:r>
                      <a:endParaRPr lang="ja-JP" sz="8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ct val="100000"/>
                        </a:lnSpc>
                        <a:spcAft>
                          <a:spcPts val="0"/>
                        </a:spcAft>
                      </a:pPr>
                      <a:r>
                        <a:rPr lang="ja-JP" sz="800" kern="0" dirty="0">
                          <a:solidFill>
                            <a:schemeClr val="tx1"/>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燃焼能力（重油換算</a:t>
                      </a:r>
                      <a:r>
                        <a:rPr lang="en-US" sz="800" kern="0" dirty="0">
                          <a:solidFill>
                            <a:schemeClr val="tx1"/>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50L/</a:t>
                      </a:r>
                      <a:r>
                        <a:rPr lang="ja-JP" sz="800" kern="0" dirty="0">
                          <a:solidFill>
                            <a:schemeClr val="tx1"/>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時以上）</a:t>
                      </a:r>
                      <a:endParaRPr lang="ja-JP" sz="8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ct val="100000"/>
                        </a:lnSpc>
                        <a:spcAft>
                          <a:spcPts val="0"/>
                        </a:spcAft>
                      </a:pPr>
                      <a:r>
                        <a:rPr lang="ja-JP" sz="800" kern="0" dirty="0">
                          <a:solidFill>
                            <a:schemeClr val="tx1"/>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変圧器の定格容量（</a:t>
                      </a:r>
                      <a:r>
                        <a:rPr lang="en-US" sz="800" kern="0" dirty="0">
                          <a:solidFill>
                            <a:schemeClr val="tx1"/>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200kVA</a:t>
                      </a:r>
                      <a:r>
                        <a:rPr lang="ja-JP" sz="800" kern="0" dirty="0">
                          <a:solidFill>
                            <a:schemeClr val="tx1"/>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以上）</a:t>
                      </a:r>
                      <a:endParaRPr lang="ja-JP" sz="8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extLst>
                  <a:ext uri="{0D108BD9-81ED-4DB2-BD59-A6C34878D82A}">
                    <a16:rowId xmlns:a16="http://schemas.microsoft.com/office/drawing/2014/main" val="3817356995"/>
                  </a:ext>
                </a:extLst>
              </a:tr>
              <a:tr h="407882">
                <a:tc vMerge="1">
                  <a:txBody>
                    <a:bodyPr/>
                    <a:lstStyle/>
                    <a:p>
                      <a:endParaRPr kumimoji="1" lang="ja-JP" altLang="en-US"/>
                    </a:p>
                  </a:txBody>
                  <a:tcPr/>
                </a:tc>
                <a:tc vMerge="1">
                  <a:txBody>
                    <a:bodyPr/>
                    <a:lstStyle/>
                    <a:p>
                      <a:endParaRPr kumimoji="1" lang="ja-JP" altLang="en-US"/>
                    </a:p>
                  </a:txBody>
                  <a:tcPr/>
                </a:tc>
                <a:tc>
                  <a:txBody>
                    <a:bodyPr/>
                    <a:lstStyle/>
                    <a:p>
                      <a:pPr algn="l">
                        <a:lnSpc>
                          <a:spcPct val="100000"/>
                        </a:lnSpc>
                        <a:spcAft>
                          <a:spcPts val="0"/>
                        </a:spcAft>
                      </a:pPr>
                      <a:r>
                        <a:rPr lang="ja-JP" sz="900" kern="0" dirty="0">
                          <a:solidFill>
                            <a:schemeClr val="tx1"/>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条例に掲げる</a:t>
                      </a:r>
                      <a:endParaRPr lang="ja-JP" sz="9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l">
                        <a:lnSpc>
                          <a:spcPct val="100000"/>
                        </a:lnSpc>
                        <a:spcAft>
                          <a:spcPts val="0"/>
                        </a:spcAft>
                      </a:pPr>
                      <a:r>
                        <a:rPr lang="ja-JP" sz="900" kern="0" dirty="0">
                          <a:solidFill>
                            <a:schemeClr val="tx1"/>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乾燥炉</a:t>
                      </a:r>
                      <a:endParaRPr lang="ja-JP" sz="9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just">
                        <a:lnSpc>
                          <a:spcPct val="100000"/>
                        </a:lnSpc>
                        <a:spcAft>
                          <a:spcPts val="0"/>
                        </a:spcAft>
                      </a:pPr>
                      <a:r>
                        <a:rPr lang="ja-JP" sz="800" kern="0" dirty="0">
                          <a:solidFill>
                            <a:schemeClr val="tx1"/>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火格子面積（</a:t>
                      </a:r>
                      <a:r>
                        <a:rPr lang="en-US" sz="800" kern="0" dirty="0">
                          <a:solidFill>
                            <a:schemeClr val="tx1"/>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0.5</a:t>
                      </a:r>
                      <a:r>
                        <a:rPr lang="ja-JP" sz="800" kern="0" dirty="0">
                          <a:solidFill>
                            <a:schemeClr val="tx1"/>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以上</a:t>
                      </a:r>
                      <a:r>
                        <a:rPr lang="en-US" sz="800" kern="0" dirty="0">
                          <a:solidFill>
                            <a:schemeClr val="tx1"/>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1m</a:t>
                      </a:r>
                      <a:r>
                        <a:rPr lang="en-US" sz="800" kern="0" baseline="30000" dirty="0">
                          <a:solidFill>
                            <a:schemeClr val="tx1"/>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2</a:t>
                      </a:r>
                      <a:r>
                        <a:rPr lang="ja-JP" sz="800" kern="0" dirty="0">
                          <a:solidFill>
                            <a:schemeClr val="tx1"/>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未満）</a:t>
                      </a:r>
                      <a:endParaRPr lang="ja-JP" sz="8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ct val="100000"/>
                        </a:lnSpc>
                        <a:spcAft>
                          <a:spcPts val="0"/>
                        </a:spcAft>
                      </a:pPr>
                      <a:r>
                        <a:rPr lang="ja-JP" sz="800" kern="0" dirty="0">
                          <a:solidFill>
                            <a:schemeClr val="tx1"/>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燃焼能力（重油換算</a:t>
                      </a:r>
                      <a:r>
                        <a:rPr lang="en-US" sz="800" kern="0" dirty="0">
                          <a:solidFill>
                            <a:schemeClr val="tx1"/>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30</a:t>
                      </a:r>
                      <a:r>
                        <a:rPr lang="ja-JP" sz="800" kern="0" dirty="0">
                          <a:solidFill>
                            <a:schemeClr val="tx1"/>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以上</a:t>
                      </a:r>
                      <a:r>
                        <a:rPr lang="en-US" sz="800" kern="0" dirty="0">
                          <a:solidFill>
                            <a:schemeClr val="tx1"/>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50L/</a:t>
                      </a:r>
                      <a:r>
                        <a:rPr lang="ja-JP" sz="800" kern="0" dirty="0">
                          <a:solidFill>
                            <a:schemeClr val="tx1"/>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時未満）</a:t>
                      </a:r>
                      <a:endParaRPr lang="ja-JP" sz="8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ct val="100000"/>
                        </a:lnSpc>
                        <a:spcAft>
                          <a:spcPts val="0"/>
                        </a:spcAft>
                      </a:pPr>
                      <a:r>
                        <a:rPr lang="ja-JP" sz="800" kern="0" dirty="0">
                          <a:solidFill>
                            <a:schemeClr val="tx1"/>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変圧器の定格容量（</a:t>
                      </a:r>
                      <a:r>
                        <a:rPr lang="en-US" sz="800" kern="0" dirty="0">
                          <a:solidFill>
                            <a:schemeClr val="tx1"/>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100</a:t>
                      </a:r>
                      <a:r>
                        <a:rPr lang="ja-JP" sz="800" kern="0" dirty="0">
                          <a:solidFill>
                            <a:schemeClr val="tx1"/>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以上</a:t>
                      </a:r>
                      <a:r>
                        <a:rPr lang="en-US" sz="800" kern="0" dirty="0">
                          <a:solidFill>
                            <a:schemeClr val="tx1"/>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200kVA</a:t>
                      </a:r>
                      <a:r>
                        <a:rPr lang="ja-JP" sz="800" kern="0" dirty="0">
                          <a:solidFill>
                            <a:schemeClr val="tx1"/>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未満）</a:t>
                      </a:r>
                      <a:endParaRPr lang="ja-JP" sz="8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extLst>
                  <a:ext uri="{0D108BD9-81ED-4DB2-BD59-A6C34878D82A}">
                    <a16:rowId xmlns:a16="http://schemas.microsoft.com/office/drawing/2014/main" val="1141539161"/>
                  </a:ext>
                </a:extLst>
              </a:tr>
              <a:tr h="143598">
                <a:tc vMerge="1">
                  <a:txBody>
                    <a:bodyPr/>
                    <a:lstStyle/>
                    <a:p>
                      <a:endParaRPr kumimoji="1" lang="ja-JP" altLang="en-US"/>
                    </a:p>
                  </a:txBody>
                  <a:tcPr/>
                </a:tc>
                <a:tc vMerge="1">
                  <a:txBody>
                    <a:bodyPr/>
                    <a:lstStyle/>
                    <a:p>
                      <a:endParaRPr kumimoji="1" lang="ja-JP" altLang="en-US"/>
                    </a:p>
                  </a:txBody>
                  <a:tcPr/>
                </a:tc>
                <a:tc>
                  <a:txBody>
                    <a:bodyPr/>
                    <a:lstStyle/>
                    <a:p>
                      <a:pPr algn="just">
                        <a:lnSpc>
                          <a:spcPct val="100000"/>
                        </a:lnSpc>
                        <a:spcAft>
                          <a:spcPts val="0"/>
                        </a:spcAft>
                      </a:pPr>
                      <a:r>
                        <a:rPr lang="ja-JP" sz="900" kern="0" dirty="0">
                          <a:solidFill>
                            <a:schemeClr val="tx1"/>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乾燥・焼付施設</a:t>
                      </a:r>
                      <a:endParaRPr lang="ja-JP" sz="9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just">
                        <a:lnSpc>
                          <a:spcPct val="100000"/>
                        </a:lnSpc>
                        <a:spcAft>
                          <a:spcPts val="0"/>
                        </a:spcAft>
                      </a:pPr>
                      <a:r>
                        <a:rPr lang="ja-JP" sz="800" kern="0" dirty="0">
                          <a:solidFill>
                            <a:schemeClr val="tx1"/>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すべて</a:t>
                      </a:r>
                      <a:endParaRPr lang="ja-JP" sz="8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extLst>
                  <a:ext uri="{0D108BD9-81ED-4DB2-BD59-A6C34878D82A}">
                    <a16:rowId xmlns:a16="http://schemas.microsoft.com/office/drawing/2014/main" val="1555196890"/>
                  </a:ext>
                </a:extLst>
              </a:tr>
              <a:tr h="143598">
                <a:tc vMerge="1">
                  <a:txBody>
                    <a:bodyPr/>
                    <a:lstStyle/>
                    <a:p>
                      <a:endParaRPr kumimoji="1" lang="ja-JP" altLang="en-US"/>
                    </a:p>
                  </a:txBody>
                  <a:tcPr/>
                </a:tc>
                <a:tc vMerge="1">
                  <a:txBody>
                    <a:bodyPr/>
                    <a:lstStyle/>
                    <a:p>
                      <a:endParaRPr kumimoji="1" lang="ja-JP" altLang="en-US"/>
                    </a:p>
                  </a:txBody>
                  <a:tcPr/>
                </a:tc>
                <a:tc>
                  <a:txBody>
                    <a:bodyPr/>
                    <a:lstStyle/>
                    <a:p>
                      <a:pPr algn="just">
                        <a:lnSpc>
                          <a:spcPct val="100000"/>
                        </a:lnSpc>
                        <a:spcAft>
                          <a:spcPts val="0"/>
                        </a:spcAft>
                      </a:pPr>
                      <a:r>
                        <a:rPr lang="ja-JP" sz="900" kern="0" dirty="0">
                          <a:solidFill>
                            <a:schemeClr val="tx1"/>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グラビア印刷施設</a:t>
                      </a:r>
                      <a:endParaRPr lang="ja-JP" sz="9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just">
                        <a:lnSpc>
                          <a:spcPct val="100000"/>
                        </a:lnSpc>
                        <a:spcAft>
                          <a:spcPts val="0"/>
                        </a:spcAft>
                      </a:pPr>
                      <a:r>
                        <a:rPr lang="ja-JP" sz="800" kern="0" dirty="0">
                          <a:solidFill>
                            <a:schemeClr val="tx1"/>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すべて</a:t>
                      </a:r>
                      <a:endParaRPr lang="ja-JP" sz="8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extLst>
                  <a:ext uri="{0D108BD9-81ED-4DB2-BD59-A6C34878D82A}">
                    <a16:rowId xmlns:a16="http://schemas.microsoft.com/office/drawing/2014/main" val="3096824562"/>
                  </a:ext>
                </a:extLst>
              </a:tr>
              <a:tr h="143598">
                <a:tc vMerge="1">
                  <a:txBody>
                    <a:bodyPr/>
                    <a:lstStyle/>
                    <a:p>
                      <a:endParaRPr kumimoji="1" lang="ja-JP" altLang="en-US"/>
                    </a:p>
                  </a:txBody>
                  <a:tcPr/>
                </a:tc>
                <a:tc vMerge="1">
                  <a:txBody>
                    <a:bodyPr/>
                    <a:lstStyle/>
                    <a:p>
                      <a:endParaRPr kumimoji="1" lang="ja-JP" altLang="en-US"/>
                    </a:p>
                  </a:txBody>
                  <a:tcPr/>
                </a:tc>
                <a:tc>
                  <a:txBody>
                    <a:bodyPr/>
                    <a:lstStyle/>
                    <a:p>
                      <a:pPr algn="just">
                        <a:lnSpc>
                          <a:spcPct val="100000"/>
                        </a:lnSpc>
                        <a:spcAft>
                          <a:spcPts val="0"/>
                        </a:spcAft>
                      </a:pPr>
                      <a:r>
                        <a:rPr lang="ja-JP" sz="900" kern="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金属板印刷施設</a:t>
                      </a:r>
                      <a:endParaRPr lang="ja-JP" sz="9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just">
                        <a:lnSpc>
                          <a:spcPct val="100000"/>
                        </a:lnSpc>
                        <a:spcAft>
                          <a:spcPts val="0"/>
                        </a:spcAft>
                      </a:pP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すべて</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extLst>
                  <a:ext uri="{0D108BD9-81ED-4DB2-BD59-A6C34878D82A}">
                    <a16:rowId xmlns:a16="http://schemas.microsoft.com/office/drawing/2014/main" val="437847688"/>
                  </a:ext>
                </a:extLst>
              </a:tr>
              <a:tr h="143598">
                <a:tc vMerge="1">
                  <a:txBody>
                    <a:bodyPr/>
                    <a:lstStyle/>
                    <a:p>
                      <a:endParaRPr kumimoji="1" lang="ja-JP" altLang="en-US"/>
                    </a:p>
                  </a:txBody>
                  <a:tcPr/>
                </a:tc>
                <a:tc vMerge="1">
                  <a:txBody>
                    <a:bodyPr/>
                    <a:lstStyle/>
                    <a:p>
                      <a:endParaRPr kumimoji="1" lang="ja-JP" altLang="en-US"/>
                    </a:p>
                  </a:txBody>
                  <a:tcPr/>
                </a:tc>
                <a:tc>
                  <a:txBody>
                    <a:bodyPr/>
                    <a:lstStyle/>
                    <a:p>
                      <a:pPr algn="just">
                        <a:lnSpc>
                          <a:spcPct val="100000"/>
                        </a:lnSpc>
                        <a:spcAft>
                          <a:spcPts val="0"/>
                        </a:spcAft>
                      </a:pPr>
                      <a:r>
                        <a:rPr lang="ja-JP" sz="900" kern="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エッチング施設</a:t>
                      </a:r>
                      <a:endParaRPr lang="ja-JP" sz="9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just">
                        <a:lnSpc>
                          <a:spcPct val="100000"/>
                        </a:lnSpc>
                        <a:spcAft>
                          <a:spcPts val="0"/>
                        </a:spcAft>
                      </a:pP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すべて</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extLst>
                  <a:ext uri="{0D108BD9-81ED-4DB2-BD59-A6C34878D82A}">
                    <a16:rowId xmlns:a16="http://schemas.microsoft.com/office/drawing/2014/main" val="4011236267"/>
                  </a:ext>
                </a:extLst>
              </a:tr>
            </a:tbl>
          </a:graphicData>
        </a:graphic>
      </p:graphicFrame>
      <p:graphicFrame>
        <p:nvGraphicFramePr>
          <p:cNvPr id="14" name="表 13">
            <a:extLst>
              <a:ext uri="{FF2B5EF4-FFF2-40B4-BE49-F238E27FC236}">
                <a16:creationId xmlns:a16="http://schemas.microsoft.com/office/drawing/2014/main" id="{6CC918C7-47A9-4392-907C-947DBAF38294}"/>
              </a:ext>
            </a:extLst>
          </p:cNvPr>
          <p:cNvGraphicFramePr>
            <a:graphicFrameLocks noGrp="1"/>
          </p:cNvGraphicFramePr>
          <p:nvPr>
            <p:extLst>
              <p:ext uri="{D42A27DB-BD31-4B8C-83A1-F6EECF244321}">
                <p14:modId xmlns:p14="http://schemas.microsoft.com/office/powerpoint/2010/main" val="1817505472"/>
              </p:ext>
            </p:extLst>
          </p:nvPr>
        </p:nvGraphicFramePr>
        <p:xfrm>
          <a:off x="5092992" y="1355978"/>
          <a:ext cx="3995917" cy="5028135"/>
        </p:xfrm>
        <a:graphic>
          <a:graphicData uri="http://schemas.openxmlformats.org/drawingml/2006/table">
            <a:tbl>
              <a:tblPr firstRow="1" firstCol="1" bandRow="1">
                <a:tableStyleId>{5C22544A-7EE6-4342-B048-85BDC9FD1C3A}</a:tableStyleId>
              </a:tblPr>
              <a:tblGrid>
                <a:gridCol w="173935">
                  <a:extLst>
                    <a:ext uri="{9D8B030D-6E8A-4147-A177-3AD203B41FA5}">
                      <a16:colId xmlns:a16="http://schemas.microsoft.com/office/drawing/2014/main" val="1879744770"/>
                    </a:ext>
                  </a:extLst>
                </a:gridCol>
                <a:gridCol w="561947">
                  <a:extLst>
                    <a:ext uri="{9D8B030D-6E8A-4147-A177-3AD203B41FA5}">
                      <a16:colId xmlns:a16="http://schemas.microsoft.com/office/drawing/2014/main" val="2867043341"/>
                    </a:ext>
                  </a:extLst>
                </a:gridCol>
                <a:gridCol w="1139687">
                  <a:extLst>
                    <a:ext uri="{9D8B030D-6E8A-4147-A177-3AD203B41FA5}">
                      <a16:colId xmlns:a16="http://schemas.microsoft.com/office/drawing/2014/main" val="3837837326"/>
                    </a:ext>
                  </a:extLst>
                </a:gridCol>
                <a:gridCol w="2120348">
                  <a:extLst>
                    <a:ext uri="{9D8B030D-6E8A-4147-A177-3AD203B41FA5}">
                      <a16:colId xmlns:a16="http://schemas.microsoft.com/office/drawing/2014/main" val="2116176162"/>
                    </a:ext>
                  </a:extLst>
                </a:gridCol>
              </a:tblGrid>
              <a:tr h="332744">
                <a:tc gridSpan="2">
                  <a:txBody>
                    <a:bodyPr/>
                    <a:lstStyle/>
                    <a:p>
                      <a:pPr algn="ctr">
                        <a:lnSpc>
                          <a:spcPct val="100000"/>
                        </a:lnSpc>
                        <a:spcAft>
                          <a:spcPts val="0"/>
                        </a:spcAft>
                      </a:pPr>
                      <a:r>
                        <a:rPr lang="ja-JP" altLang="en-US"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項・用途</a:t>
                      </a:r>
                      <a:endParaRPr lang="en-US"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43224" marR="43224" marT="0" marB="0" anchor="ctr"/>
                </a:tc>
                <a:tc hMerge="1">
                  <a:txBody>
                    <a:bodyPr/>
                    <a:lstStyle/>
                    <a:p>
                      <a:pPr algn="l">
                        <a:lnSpc>
                          <a:spcPts val="1200"/>
                        </a:lnSpc>
                        <a:spcAft>
                          <a:spcPts val="0"/>
                        </a:spcAft>
                      </a:pPr>
                      <a:endParaRPr lang="ja-JP" sz="1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43224" marR="43224" marT="0" marB="0" anchor="ctr"/>
                </a:tc>
                <a:tc>
                  <a:txBody>
                    <a:bodyPr/>
                    <a:lstStyle/>
                    <a:p>
                      <a:pPr algn="ctr">
                        <a:lnSpc>
                          <a:spcPct val="100000"/>
                        </a:lnSpc>
                        <a:spcAft>
                          <a:spcPts val="0"/>
                        </a:spcAft>
                      </a:pPr>
                      <a:r>
                        <a:rPr lang="ja-JP" altLang="en-US"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施設種類</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43224" marR="43224" marT="0" marB="0" anchor="ctr"/>
                </a:tc>
                <a:tc>
                  <a:txBody>
                    <a:bodyPr/>
                    <a:lstStyle/>
                    <a:p>
                      <a:pPr algn="ctr">
                        <a:lnSpc>
                          <a:spcPct val="100000"/>
                        </a:lnSpc>
                        <a:spcAft>
                          <a:spcPts val="0"/>
                        </a:spcAft>
                      </a:pPr>
                      <a:r>
                        <a:rPr lang="ja-JP" altLang="en-US"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規模</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43224" marR="43224" marT="0" marB="0" anchor="ctr"/>
                </a:tc>
                <a:extLst>
                  <a:ext uri="{0D108BD9-81ED-4DB2-BD59-A6C34878D82A}">
                    <a16:rowId xmlns:a16="http://schemas.microsoft.com/office/drawing/2014/main" val="2202742494"/>
                  </a:ext>
                </a:extLst>
              </a:tr>
              <a:tr h="375631">
                <a:tc rowSpan="19">
                  <a:txBody>
                    <a:bodyPr/>
                    <a:lstStyle/>
                    <a:p>
                      <a:pPr algn="l">
                        <a:lnSpc>
                          <a:spcPct val="100000"/>
                        </a:lnSpc>
                        <a:spcAft>
                          <a:spcPts val="0"/>
                        </a:spcAft>
                      </a:pPr>
                      <a:r>
                        <a:rPr lang="en-US"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4</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rowSpan="19">
                  <a:txBody>
                    <a:bodyPr/>
                    <a:lstStyle/>
                    <a:p>
                      <a:pPr algn="l">
                        <a:lnSpc>
                          <a:spcPct val="100000"/>
                        </a:lnSpc>
                        <a:spcAft>
                          <a:spcPts val="0"/>
                        </a:spcAft>
                      </a:pPr>
                      <a:r>
                        <a:rPr lang="ja-JP" altLang="ja-JP" sz="900" kern="0" dirty="0">
                          <a:effectLst/>
                          <a:latin typeface="BIZ UDPゴシック" panose="020B0400000000000000" pitchFamily="50" charset="-128"/>
                          <a:ea typeface="BIZ UDPゴシック" panose="020B0400000000000000" pitchFamily="50" charset="-128"/>
                        </a:rPr>
                        <a:t>化学工業品、石油製品又は石炭製品の製造</a:t>
                      </a:r>
                      <a:endParaRPr lang="ja-JP"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l">
                        <a:lnSpc>
                          <a:spcPct val="100000"/>
                        </a:lnSpc>
                        <a:spcAft>
                          <a:spcPts val="0"/>
                        </a:spcAft>
                      </a:pPr>
                      <a:r>
                        <a:rPr lang="ja-JP" sz="900" kern="0" dirty="0">
                          <a:effectLst/>
                          <a:latin typeface="BIZ UDPゴシック" panose="020B0400000000000000" pitchFamily="50" charset="-128"/>
                          <a:ea typeface="BIZ UDPゴシック" panose="020B0400000000000000" pitchFamily="50" charset="-128"/>
                        </a:rPr>
                        <a:t>法に掲げる反応炉</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just">
                        <a:lnSpc>
                          <a:spcPct val="100000"/>
                        </a:lnSpc>
                        <a:spcAft>
                          <a:spcPts val="0"/>
                        </a:spcAft>
                      </a:pPr>
                      <a:r>
                        <a:rPr lang="ja-JP" sz="800" kern="0" dirty="0">
                          <a:effectLst/>
                          <a:latin typeface="BIZ UDPゴシック" panose="020B0400000000000000" pitchFamily="50" charset="-128"/>
                          <a:ea typeface="BIZ UDPゴシック" panose="020B0400000000000000" pitchFamily="50" charset="-128"/>
                        </a:rPr>
                        <a:t>火格子面積（</a:t>
                      </a:r>
                      <a:r>
                        <a:rPr lang="en-US" sz="800" kern="0" dirty="0">
                          <a:effectLst/>
                          <a:latin typeface="BIZ UDPゴシック" panose="020B0400000000000000" pitchFamily="50" charset="-128"/>
                          <a:ea typeface="BIZ UDPゴシック" panose="020B0400000000000000" pitchFamily="50" charset="-128"/>
                        </a:rPr>
                        <a:t>1m</a:t>
                      </a:r>
                      <a:r>
                        <a:rPr lang="en-US" sz="800" kern="0" baseline="30000" dirty="0">
                          <a:effectLst/>
                          <a:latin typeface="BIZ UDPゴシック" panose="020B0400000000000000" pitchFamily="50" charset="-128"/>
                          <a:ea typeface="BIZ UDPゴシック" panose="020B0400000000000000" pitchFamily="50" charset="-128"/>
                        </a:rPr>
                        <a:t>2</a:t>
                      </a:r>
                      <a:r>
                        <a:rPr lang="ja-JP" sz="800" kern="0" dirty="0">
                          <a:effectLst/>
                          <a:latin typeface="BIZ UDPゴシック" panose="020B0400000000000000" pitchFamily="50" charset="-128"/>
                          <a:ea typeface="BIZ UDPゴシック" panose="020B0400000000000000" pitchFamily="50" charset="-128"/>
                        </a:rPr>
                        <a:t>以上）</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ct val="100000"/>
                        </a:lnSpc>
                        <a:spcAft>
                          <a:spcPts val="0"/>
                        </a:spcAft>
                      </a:pPr>
                      <a:r>
                        <a:rPr lang="ja-JP" sz="800" kern="0" dirty="0">
                          <a:effectLst/>
                          <a:latin typeface="BIZ UDPゴシック" panose="020B0400000000000000" pitchFamily="50" charset="-128"/>
                          <a:ea typeface="BIZ UDPゴシック" panose="020B0400000000000000" pitchFamily="50" charset="-128"/>
                        </a:rPr>
                        <a:t>燃焼能力（重油換算</a:t>
                      </a:r>
                      <a:r>
                        <a:rPr lang="en-US" sz="800" kern="0" dirty="0">
                          <a:effectLst/>
                          <a:latin typeface="BIZ UDPゴシック" panose="020B0400000000000000" pitchFamily="50" charset="-128"/>
                          <a:ea typeface="BIZ UDPゴシック" panose="020B0400000000000000" pitchFamily="50" charset="-128"/>
                        </a:rPr>
                        <a:t>50L/</a:t>
                      </a:r>
                      <a:r>
                        <a:rPr lang="ja-JP" sz="800" kern="0" dirty="0">
                          <a:effectLst/>
                          <a:latin typeface="BIZ UDPゴシック" panose="020B0400000000000000" pitchFamily="50" charset="-128"/>
                          <a:ea typeface="BIZ UDPゴシック" panose="020B0400000000000000" pitchFamily="50" charset="-128"/>
                        </a:rPr>
                        <a:t>時以上）</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ct val="100000"/>
                        </a:lnSpc>
                        <a:spcAft>
                          <a:spcPts val="0"/>
                        </a:spcAft>
                      </a:pPr>
                      <a:r>
                        <a:rPr lang="ja-JP" sz="800" kern="0" dirty="0">
                          <a:effectLst/>
                          <a:latin typeface="BIZ UDPゴシック" panose="020B0400000000000000" pitchFamily="50" charset="-128"/>
                          <a:ea typeface="BIZ UDPゴシック" panose="020B0400000000000000" pitchFamily="50" charset="-128"/>
                        </a:rPr>
                        <a:t>変圧器の定格容量（</a:t>
                      </a:r>
                      <a:r>
                        <a:rPr lang="en-US" sz="800" kern="0" dirty="0">
                          <a:effectLst/>
                          <a:latin typeface="BIZ UDPゴシック" panose="020B0400000000000000" pitchFamily="50" charset="-128"/>
                          <a:ea typeface="BIZ UDPゴシック" panose="020B0400000000000000" pitchFamily="50" charset="-128"/>
                        </a:rPr>
                        <a:t>200kVA</a:t>
                      </a:r>
                      <a:r>
                        <a:rPr lang="ja-JP" sz="800" kern="0" dirty="0">
                          <a:effectLst/>
                          <a:latin typeface="BIZ UDPゴシック" panose="020B0400000000000000" pitchFamily="50" charset="-128"/>
                          <a:ea typeface="BIZ UDPゴシック" panose="020B0400000000000000" pitchFamily="50" charset="-128"/>
                        </a:rPr>
                        <a:t>以上）</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extLst>
                  <a:ext uri="{0D108BD9-81ED-4DB2-BD59-A6C34878D82A}">
                    <a16:rowId xmlns:a16="http://schemas.microsoft.com/office/drawing/2014/main" val="2199516840"/>
                  </a:ext>
                </a:extLst>
              </a:tr>
              <a:tr h="140862">
                <a:tc vMerge="1">
                  <a:txBody>
                    <a:bodyPr/>
                    <a:lstStyle/>
                    <a:p>
                      <a:pPr algn="just">
                        <a:lnSpc>
                          <a:spcPts val="1200"/>
                        </a:lnSpc>
                        <a:spcAft>
                          <a:spcPts val="0"/>
                        </a:spcAft>
                      </a:pPr>
                      <a:endParaRPr lang="ja-JP" sz="1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vMerge="1">
                  <a:txBody>
                    <a:bodyPr/>
                    <a:lstStyle/>
                    <a:p>
                      <a:pPr algn="l">
                        <a:lnSpc>
                          <a:spcPts val="1200"/>
                        </a:lnSpc>
                        <a:spcAft>
                          <a:spcPts val="0"/>
                        </a:spcAft>
                      </a:pPr>
                      <a:endParaRPr lang="ja-JP" sz="1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just">
                        <a:lnSpc>
                          <a:spcPct val="100000"/>
                        </a:lnSpc>
                        <a:spcAft>
                          <a:spcPts val="0"/>
                        </a:spcAft>
                      </a:pPr>
                      <a:r>
                        <a:rPr lang="ja-JP" sz="900" kern="0" dirty="0">
                          <a:effectLst/>
                          <a:latin typeface="BIZ UDPゴシック" panose="020B0400000000000000" pitchFamily="50" charset="-128"/>
                          <a:ea typeface="BIZ UDPゴシック" panose="020B0400000000000000" pitchFamily="50" charset="-128"/>
                        </a:rPr>
                        <a:t>法に掲げる溶解槽</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just">
                        <a:lnSpc>
                          <a:spcPct val="100000"/>
                        </a:lnSpc>
                        <a:spcAft>
                          <a:spcPts val="0"/>
                        </a:spcAft>
                      </a:pPr>
                      <a:r>
                        <a:rPr lang="ja-JP" sz="800" kern="0">
                          <a:effectLst/>
                          <a:latin typeface="BIZ UDPゴシック" panose="020B0400000000000000" pitchFamily="50" charset="-128"/>
                          <a:ea typeface="BIZ UDPゴシック" panose="020B0400000000000000" pitchFamily="50" charset="-128"/>
                        </a:rPr>
                        <a:t>処理能力（</a:t>
                      </a:r>
                      <a:r>
                        <a:rPr lang="en-US" sz="800" kern="0">
                          <a:effectLst/>
                          <a:latin typeface="BIZ UDPゴシック" panose="020B0400000000000000" pitchFamily="50" charset="-128"/>
                          <a:ea typeface="BIZ UDPゴシック" panose="020B0400000000000000" pitchFamily="50" charset="-128"/>
                        </a:rPr>
                        <a:t>50kg/</a:t>
                      </a:r>
                      <a:r>
                        <a:rPr lang="ja-JP" sz="800" kern="0">
                          <a:effectLst/>
                          <a:latin typeface="BIZ UDPゴシック" panose="020B0400000000000000" pitchFamily="50" charset="-128"/>
                          <a:ea typeface="BIZ UDPゴシック" panose="020B0400000000000000" pitchFamily="50" charset="-128"/>
                        </a:rPr>
                        <a:t>時以上）</a:t>
                      </a:r>
                      <a:endParaRPr lang="ja-JP" sz="8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extLst>
                  <a:ext uri="{0D108BD9-81ED-4DB2-BD59-A6C34878D82A}">
                    <a16:rowId xmlns:a16="http://schemas.microsoft.com/office/drawing/2014/main" val="609508355"/>
                  </a:ext>
                </a:extLst>
              </a:tr>
              <a:tr h="140862">
                <a:tc vMerge="1">
                  <a:txBody>
                    <a:bodyPr/>
                    <a:lstStyle/>
                    <a:p>
                      <a:endParaRPr kumimoji="1" lang="ja-JP" altLang="en-US"/>
                    </a:p>
                  </a:txBody>
                  <a:tcPr/>
                </a:tc>
                <a:tc vMerge="1">
                  <a:txBody>
                    <a:bodyPr/>
                    <a:lstStyle/>
                    <a:p>
                      <a:endParaRPr kumimoji="1" lang="ja-JP" altLang="en-US"/>
                    </a:p>
                  </a:txBody>
                  <a:tcPr/>
                </a:tc>
                <a:tc>
                  <a:txBody>
                    <a:bodyPr/>
                    <a:lstStyle/>
                    <a:p>
                      <a:pPr algn="just">
                        <a:lnSpc>
                          <a:spcPct val="100000"/>
                        </a:lnSpc>
                        <a:spcAft>
                          <a:spcPts val="0"/>
                        </a:spcAft>
                      </a:pPr>
                      <a:r>
                        <a:rPr lang="ja-JP" sz="900" kern="0" dirty="0">
                          <a:effectLst/>
                          <a:latin typeface="BIZ UDPゴシック" panose="020B0400000000000000" pitchFamily="50" charset="-128"/>
                          <a:ea typeface="BIZ UDPゴシック" panose="020B0400000000000000" pitchFamily="50" charset="-128"/>
                        </a:rPr>
                        <a:t>法に掲げる反応炉</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just">
                        <a:lnSpc>
                          <a:spcPct val="100000"/>
                        </a:lnSpc>
                        <a:spcAft>
                          <a:spcPts val="0"/>
                        </a:spcAft>
                      </a:pPr>
                      <a:r>
                        <a:rPr lang="ja-JP" sz="800" kern="0">
                          <a:effectLst/>
                          <a:latin typeface="BIZ UDPゴシック" panose="020B0400000000000000" pitchFamily="50" charset="-128"/>
                          <a:ea typeface="BIZ UDPゴシック" panose="020B0400000000000000" pitchFamily="50" charset="-128"/>
                        </a:rPr>
                        <a:t>燃焼能力（重油換算</a:t>
                      </a:r>
                      <a:r>
                        <a:rPr lang="en-US" sz="800" kern="0">
                          <a:effectLst/>
                          <a:latin typeface="BIZ UDPゴシック" panose="020B0400000000000000" pitchFamily="50" charset="-128"/>
                          <a:ea typeface="BIZ UDPゴシック" panose="020B0400000000000000" pitchFamily="50" charset="-128"/>
                        </a:rPr>
                        <a:t>3L/</a:t>
                      </a:r>
                      <a:r>
                        <a:rPr lang="ja-JP" sz="800" kern="0">
                          <a:effectLst/>
                          <a:latin typeface="BIZ UDPゴシック" panose="020B0400000000000000" pitchFamily="50" charset="-128"/>
                          <a:ea typeface="BIZ UDPゴシック" panose="020B0400000000000000" pitchFamily="50" charset="-128"/>
                        </a:rPr>
                        <a:t>時以上）</a:t>
                      </a:r>
                      <a:endParaRPr lang="ja-JP" sz="8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extLst>
                  <a:ext uri="{0D108BD9-81ED-4DB2-BD59-A6C34878D82A}">
                    <a16:rowId xmlns:a16="http://schemas.microsoft.com/office/drawing/2014/main" val="4118788525"/>
                  </a:ext>
                </a:extLst>
              </a:tr>
              <a:tr h="375631">
                <a:tc vMerge="1">
                  <a:txBody>
                    <a:bodyPr/>
                    <a:lstStyle/>
                    <a:p>
                      <a:endParaRPr kumimoji="1" lang="ja-JP" altLang="en-US"/>
                    </a:p>
                  </a:txBody>
                  <a:tcPr/>
                </a:tc>
                <a:tc vMerge="1">
                  <a:txBody>
                    <a:bodyPr/>
                    <a:lstStyle/>
                    <a:p>
                      <a:endParaRPr kumimoji="1" lang="ja-JP" altLang="en-US"/>
                    </a:p>
                  </a:txBody>
                  <a:tcPr/>
                </a:tc>
                <a:tc>
                  <a:txBody>
                    <a:bodyPr/>
                    <a:lstStyle/>
                    <a:p>
                      <a:pPr algn="l">
                        <a:lnSpc>
                          <a:spcPct val="100000"/>
                        </a:lnSpc>
                        <a:spcAft>
                          <a:spcPts val="0"/>
                        </a:spcAft>
                      </a:pPr>
                      <a:r>
                        <a:rPr lang="ja-JP" sz="900" kern="0" dirty="0">
                          <a:effectLst/>
                          <a:latin typeface="BIZ UDPゴシック" panose="020B0400000000000000" pitchFamily="50" charset="-128"/>
                          <a:ea typeface="BIZ UDPゴシック" panose="020B0400000000000000" pitchFamily="50" charset="-128"/>
                        </a:rPr>
                        <a:t>法に掲げる反射炉</a:t>
                      </a:r>
                      <a:r>
                        <a:rPr lang="ja-JP" altLang="en-US" sz="900" kern="0" dirty="0">
                          <a:effectLst/>
                          <a:latin typeface="BIZ UDPゴシック" panose="020B0400000000000000" pitchFamily="50" charset="-128"/>
                          <a:ea typeface="BIZ UDPゴシック" panose="020B0400000000000000" pitchFamily="50" charset="-128"/>
                        </a:rPr>
                        <a:t>、</a:t>
                      </a:r>
                      <a:r>
                        <a:rPr lang="ja-JP" sz="900" kern="0" dirty="0">
                          <a:effectLst/>
                          <a:latin typeface="BIZ UDPゴシック" panose="020B0400000000000000" pitchFamily="50" charset="-128"/>
                          <a:ea typeface="BIZ UDPゴシック" panose="020B0400000000000000" pitchFamily="50" charset="-128"/>
                        </a:rPr>
                        <a:t>反応炉</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just">
                        <a:lnSpc>
                          <a:spcPct val="100000"/>
                        </a:lnSpc>
                        <a:spcAft>
                          <a:spcPts val="0"/>
                        </a:spcAft>
                      </a:pPr>
                      <a:r>
                        <a:rPr lang="ja-JP" sz="800" kern="0" dirty="0">
                          <a:effectLst/>
                          <a:latin typeface="BIZ UDPゴシック" panose="020B0400000000000000" pitchFamily="50" charset="-128"/>
                          <a:ea typeface="BIZ UDPゴシック" panose="020B0400000000000000" pitchFamily="50" charset="-128"/>
                        </a:rPr>
                        <a:t>容量（</a:t>
                      </a:r>
                      <a:r>
                        <a:rPr lang="en-US" sz="800" kern="0" dirty="0">
                          <a:effectLst/>
                          <a:latin typeface="BIZ UDPゴシック" panose="020B0400000000000000" pitchFamily="50" charset="-128"/>
                          <a:ea typeface="BIZ UDPゴシック" panose="020B0400000000000000" pitchFamily="50" charset="-128"/>
                        </a:rPr>
                        <a:t>0.1m</a:t>
                      </a:r>
                      <a:r>
                        <a:rPr lang="en-US" sz="800" kern="0" baseline="30000" dirty="0">
                          <a:effectLst/>
                          <a:latin typeface="BIZ UDPゴシック" panose="020B0400000000000000" pitchFamily="50" charset="-128"/>
                          <a:ea typeface="BIZ UDPゴシック" panose="020B0400000000000000" pitchFamily="50" charset="-128"/>
                        </a:rPr>
                        <a:t>3</a:t>
                      </a:r>
                      <a:r>
                        <a:rPr lang="ja-JP" sz="800" kern="0" dirty="0">
                          <a:effectLst/>
                          <a:latin typeface="BIZ UDPゴシック" panose="020B0400000000000000" pitchFamily="50" charset="-128"/>
                          <a:ea typeface="BIZ UDPゴシック" panose="020B0400000000000000" pitchFamily="50" charset="-128"/>
                        </a:rPr>
                        <a:t>以上）</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ct val="100000"/>
                        </a:lnSpc>
                        <a:spcAft>
                          <a:spcPts val="0"/>
                        </a:spcAft>
                      </a:pPr>
                      <a:r>
                        <a:rPr lang="ja-JP" sz="800" kern="0" dirty="0">
                          <a:effectLst/>
                          <a:latin typeface="BIZ UDPゴシック" panose="020B0400000000000000" pitchFamily="50" charset="-128"/>
                          <a:ea typeface="BIZ UDPゴシック" panose="020B0400000000000000" pitchFamily="50" charset="-128"/>
                        </a:rPr>
                        <a:t>燃焼能力（重油換算</a:t>
                      </a:r>
                      <a:r>
                        <a:rPr lang="en-US" sz="800" kern="0" dirty="0">
                          <a:effectLst/>
                          <a:latin typeface="BIZ UDPゴシック" panose="020B0400000000000000" pitchFamily="50" charset="-128"/>
                          <a:ea typeface="BIZ UDPゴシック" panose="020B0400000000000000" pitchFamily="50" charset="-128"/>
                        </a:rPr>
                        <a:t>4L/</a:t>
                      </a:r>
                      <a:r>
                        <a:rPr lang="ja-JP" sz="800" kern="0" dirty="0">
                          <a:effectLst/>
                          <a:latin typeface="BIZ UDPゴシック" panose="020B0400000000000000" pitchFamily="50" charset="-128"/>
                          <a:ea typeface="BIZ UDPゴシック" panose="020B0400000000000000" pitchFamily="50" charset="-128"/>
                        </a:rPr>
                        <a:t>時以上）</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ct val="100000"/>
                        </a:lnSpc>
                        <a:spcAft>
                          <a:spcPts val="0"/>
                        </a:spcAft>
                      </a:pPr>
                      <a:r>
                        <a:rPr lang="ja-JP" sz="800" kern="0" dirty="0">
                          <a:effectLst/>
                          <a:latin typeface="BIZ UDPゴシック" panose="020B0400000000000000" pitchFamily="50" charset="-128"/>
                          <a:ea typeface="BIZ UDPゴシック" panose="020B0400000000000000" pitchFamily="50" charset="-128"/>
                        </a:rPr>
                        <a:t>変圧器の定格容量（</a:t>
                      </a:r>
                      <a:r>
                        <a:rPr lang="en-US" sz="800" kern="0" dirty="0">
                          <a:effectLst/>
                          <a:latin typeface="BIZ UDPゴシック" panose="020B0400000000000000" pitchFamily="50" charset="-128"/>
                          <a:ea typeface="BIZ UDPゴシック" panose="020B0400000000000000" pitchFamily="50" charset="-128"/>
                        </a:rPr>
                        <a:t>20kVA</a:t>
                      </a:r>
                      <a:r>
                        <a:rPr lang="ja-JP" sz="800" kern="0" dirty="0">
                          <a:effectLst/>
                          <a:latin typeface="BIZ UDPゴシック" panose="020B0400000000000000" pitchFamily="50" charset="-128"/>
                          <a:ea typeface="BIZ UDPゴシック" panose="020B0400000000000000" pitchFamily="50" charset="-128"/>
                        </a:rPr>
                        <a:t>以上）</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extLst>
                  <a:ext uri="{0D108BD9-81ED-4DB2-BD59-A6C34878D82A}">
                    <a16:rowId xmlns:a16="http://schemas.microsoft.com/office/drawing/2014/main" val="3520302368"/>
                  </a:ext>
                </a:extLst>
              </a:tr>
              <a:tr h="375631">
                <a:tc vMerge="1">
                  <a:txBody>
                    <a:bodyPr/>
                    <a:lstStyle/>
                    <a:p>
                      <a:endParaRPr kumimoji="1" lang="ja-JP" altLang="en-US"/>
                    </a:p>
                  </a:txBody>
                  <a:tcPr/>
                </a:tc>
                <a:tc vMerge="1">
                  <a:txBody>
                    <a:bodyPr/>
                    <a:lstStyle/>
                    <a:p>
                      <a:endParaRPr kumimoji="1" lang="ja-JP" altLang="en-US"/>
                    </a:p>
                  </a:txBody>
                  <a:tcPr/>
                </a:tc>
                <a:tc>
                  <a:txBody>
                    <a:bodyPr/>
                    <a:lstStyle/>
                    <a:p>
                      <a:pPr algn="l">
                        <a:lnSpc>
                          <a:spcPct val="100000"/>
                        </a:lnSpc>
                        <a:spcAft>
                          <a:spcPts val="0"/>
                        </a:spcAft>
                      </a:pPr>
                      <a:r>
                        <a:rPr lang="ja-JP" sz="900" kern="0" dirty="0">
                          <a:effectLst/>
                          <a:latin typeface="BIZ UDPゴシック" panose="020B0400000000000000" pitchFamily="50" charset="-128"/>
                          <a:ea typeface="BIZ UDPゴシック" panose="020B0400000000000000" pitchFamily="50" charset="-128"/>
                        </a:rPr>
                        <a:t>条例に掲げる反応炉</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just">
                        <a:lnSpc>
                          <a:spcPct val="100000"/>
                        </a:lnSpc>
                        <a:spcAft>
                          <a:spcPts val="0"/>
                        </a:spcAft>
                      </a:pPr>
                      <a:r>
                        <a:rPr lang="ja-JP" sz="800" kern="0" dirty="0">
                          <a:effectLst/>
                          <a:latin typeface="BIZ UDPゴシック" panose="020B0400000000000000" pitchFamily="50" charset="-128"/>
                          <a:ea typeface="BIZ UDPゴシック" panose="020B0400000000000000" pitchFamily="50" charset="-128"/>
                        </a:rPr>
                        <a:t>火格子面積（</a:t>
                      </a:r>
                      <a:r>
                        <a:rPr lang="en-US" sz="800" kern="0" dirty="0">
                          <a:effectLst/>
                          <a:latin typeface="BIZ UDPゴシック" panose="020B0400000000000000" pitchFamily="50" charset="-128"/>
                          <a:ea typeface="BIZ UDPゴシック" panose="020B0400000000000000" pitchFamily="50" charset="-128"/>
                        </a:rPr>
                        <a:t>0.5</a:t>
                      </a:r>
                      <a:r>
                        <a:rPr lang="ja-JP" sz="800" kern="0" dirty="0">
                          <a:effectLst/>
                          <a:latin typeface="BIZ UDPゴシック" panose="020B0400000000000000" pitchFamily="50" charset="-128"/>
                          <a:ea typeface="BIZ UDPゴシック" panose="020B0400000000000000" pitchFamily="50" charset="-128"/>
                        </a:rPr>
                        <a:t>以上</a:t>
                      </a:r>
                      <a:r>
                        <a:rPr lang="en-US" sz="800" kern="0" dirty="0">
                          <a:effectLst/>
                          <a:latin typeface="BIZ UDPゴシック" panose="020B0400000000000000" pitchFamily="50" charset="-128"/>
                          <a:ea typeface="BIZ UDPゴシック" panose="020B0400000000000000" pitchFamily="50" charset="-128"/>
                        </a:rPr>
                        <a:t>1m</a:t>
                      </a:r>
                      <a:r>
                        <a:rPr lang="en-US" sz="800" kern="0" baseline="30000" dirty="0">
                          <a:effectLst/>
                          <a:latin typeface="BIZ UDPゴシック" panose="020B0400000000000000" pitchFamily="50" charset="-128"/>
                          <a:ea typeface="BIZ UDPゴシック" panose="020B0400000000000000" pitchFamily="50" charset="-128"/>
                        </a:rPr>
                        <a:t>2</a:t>
                      </a:r>
                      <a:r>
                        <a:rPr lang="ja-JP" sz="800" kern="0" dirty="0">
                          <a:effectLst/>
                          <a:latin typeface="BIZ UDPゴシック" panose="020B0400000000000000" pitchFamily="50" charset="-128"/>
                          <a:ea typeface="BIZ UDPゴシック" panose="020B0400000000000000" pitchFamily="50" charset="-128"/>
                        </a:rPr>
                        <a:t>未満）</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ct val="100000"/>
                        </a:lnSpc>
                        <a:spcAft>
                          <a:spcPts val="0"/>
                        </a:spcAft>
                      </a:pPr>
                      <a:r>
                        <a:rPr lang="ja-JP" sz="800" kern="0" dirty="0">
                          <a:effectLst/>
                          <a:latin typeface="BIZ UDPゴシック" panose="020B0400000000000000" pitchFamily="50" charset="-128"/>
                          <a:ea typeface="BIZ UDPゴシック" panose="020B0400000000000000" pitchFamily="50" charset="-128"/>
                        </a:rPr>
                        <a:t>燃焼能力（重油換算</a:t>
                      </a:r>
                      <a:r>
                        <a:rPr lang="en-US" sz="800" kern="0" dirty="0">
                          <a:effectLst/>
                          <a:latin typeface="BIZ UDPゴシック" panose="020B0400000000000000" pitchFamily="50" charset="-128"/>
                          <a:ea typeface="BIZ UDPゴシック" panose="020B0400000000000000" pitchFamily="50" charset="-128"/>
                        </a:rPr>
                        <a:t>30</a:t>
                      </a:r>
                      <a:r>
                        <a:rPr lang="ja-JP" sz="800" kern="0" dirty="0">
                          <a:effectLst/>
                          <a:latin typeface="BIZ UDPゴシック" panose="020B0400000000000000" pitchFamily="50" charset="-128"/>
                          <a:ea typeface="BIZ UDPゴシック" panose="020B0400000000000000" pitchFamily="50" charset="-128"/>
                        </a:rPr>
                        <a:t>以上</a:t>
                      </a:r>
                      <a:r>
                        <a:rPr lang="en-US" sz="800" kern="0" dirty="0">
                          <a:effectLst/>
                          <a:latin typeface="BIZ UDPゴシック" panose="020B0400000000000000" pitchFamily="50" charset="-128"/>
                          <a:ea typeface="BIZ UDPゴシック" panose="020B0400000000000000" pitchFamily="50" charset="-128"/>
                        </a:rPr>
                        <a:t>50L/</a:t>
                      </a:r>
                      <a:r>
                        <a:rPr lang="ja-JP" sz="800" kern="0" dirty="0">
                          <a:effectLst/>
                          <a:latin typeface="BIZ UDPゴシック" panose="020B0400000000000000" pitchFamily="50" charset="-128"/>
                          <a:ea typeface="BIZ UDPゴシック" panose="020B0400000000000000" pitchFamily="50" charset="-128"/>
                        </a:rPr>
                        <a:t>時未満）</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ct val="100000"/>
                        </a:lnSpc>
                        <a:spcAft>
                          <a:spcPts val="0"/>
                        </a:spcAft>
                      </a:pPr>
                      <a:r>
                        <a:rPr lang="ja-JP" sz="800" kern="0" dirty="0">
                          <a:effectLst/>
                          <a:latin typeface="BIZ UDPゴシック" panose="020B0400000000000000" pitchFamily="50" charset="-128"/>
                          <a:ea typeface="BIZ UDPゴシック" panose="020B0400000000000000" pitchFamily="50" charset="-128"/>
                        </a:rPr>
                        <a:t>変圧器の定格容量（</a:t>
                      </a:r>
                      <a:r>
                        <a:rPr lang="en-US" sz="800" kern="0" dirty="0">
                          <a:effectLst/>
                          <a:latin typeface="BIZ UDPゴシック" panose="020B0400000000000000" pitchFamily="50" charset="-128"/>
                          <a:ea typeface="BIZ UDPゴシック" panose="020B0400000000000000" pitchFamily="50" charset="-128"/>
                        </a:rPr>
                        <a:t>100</a:t>
                      </a:r>
                      <a:r>
                        <a:rPr lang="ja-JP" sz="800" kern="0" dirty="0">
                          <a:effectLst/>
                          <a:latin typeface="BIZ UDPゴシック" panose="020B0400000000000000" pitchFamily="50" charset="-128"/>
                          <a:ea typeface="BIZ UDPゴシック" panose="020B0400000000000000" pitchFamily="50" charset="-128"/>
                        </a:rPr>
                        <a:t>以上</a:t>
                      </a:r>
                      <a:r>
                        <a:rPr lang="en-US" sz="800" kern="0" dirty="0">
                          <a:effectLst/>
                          <a:latin typeface="BIZ UDPゴシック" panose="020B0400000000000000" pitchFamily="50" charset="-128"/>
                          <a:ea typeface="BIZ UDPゴシック" panose="020B0400000000000000" pitchFamily="50" charset="-128"/>
                        </a:rPr>
                        <a:t>200kVA</a:t>
                      </a:r>
                      <a:r>
                        <a:rPr lang="ja-JP" sz="800" kern="0" dirty="0">
                          <a:effectLst/>
                          <a:latin typeface="BIZ UDPゴシック" panose="020B0400000000000000" pitchFamily="50" charset="-128"/>
                          <a:ea typeface="BIZ UDPゴシック" panose="020B0400000000000000" pitchFamily="50" charset="-128"/>
                        </a:rPr>
                        <a:t>未満）</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extLst>
                  <a:ext uri="{0D108BD9-81ED-4DB2-BD59-A6C34878D82A}">
                    <a16:rowId xmlns:a16="http://schemas.microsoft.com/office/drawing/2014/main" val="1665633826"/>
                  </a:ext>
                </a:extLst>
              </a:tr>
              <a:tr h="140862">
                <a:tc vMerge="1">
                  <a:txBody>
                    <a:bodyPr/>
                    <a:lstStyle/>
                    <a:p>
                      <a:endParaRPr kumimoji="1" lang="ja-JP" altLang="en-US"/>
                    </a:p>
                  </a:txBody>
                  <a:tcPr/>
                </a:tc>
                <a:tc vMerge="1">
                  <a:txBody>
                    <a:bodyPr/>
                    <a:lstStyle/>
                    <a:p>
                      <a:endParaRPr kumimoji="1" lang="ja-JP" altLang="en-US"/>
                    </a:p>
                  </a:txBody>
                  <a:tcPr/>
                </a:tc>
                <a:tc>
                  <a:txBody>
                    <a:bodyPr/>
                    <a:lstStyle/>
                    <a:p>
                      <a:pPr algn="just">
                        <a:lnSpc>
                          <a:spcPct val="100000"/>
                        </a:lnSpc>
                        <a:spcAft>
                          <a:spcPts val="0"/>
                        </a:spcAft>
                      </a:pPr>
                      <a:r>
                        <a:rPr lang="ja-JP" sz="900" kern="0" dirty="0">
                          <a:effectLst/>
                          <a:latin typeface="BIZ UDPゴシック" panose="020B0400000000000000" pitchFamily="50" charset="-128"/>
                          <a:ea typeface="BIZ UDPゴシック" panose="020B0400000000000000" pitchFamily="50" charset="-128"/>
                        </a:rPr>
                        <a:t>反応施設</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just">
                        <a:lnSpc>
                          <a:spcPct val="100000"/>
                        </a:lnSpc>
                        <a:spcAft>
                          <a:spcPts val="0"/>
                        </a:spcAft>
                      </a:pPr>
                      <a:r>
                        <a:rPr lang="ja-JP" sz="800" kern="0">
                          <a:effectLst/>
                          <a:latin typeface="BIZ UDPゴシック" panose="020B0400000000000000" pitchFamily="50" charset="-128"/>
                          <a:ea typeface="BIZ UDPゴシック" panose="020B0400000000000000" pitchFamily="50" charset="-128"/>
                        </a:rPr>
                        <a:t>すべて</a:t>
                      </a:r>
                      <a:endParaRPr lang="ja-JP" sz="8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extLst>
                  <a:ext uri="{0D108BD9-81ED-4DB2-BD59-A6C34878D82A}">
                    <a16:rowId xmlns:a16="http://schemas.microsoft.com/office/drawing/2014/main" val="1469753095"/>
                  </a:ext>
                </a:extLst>
              </a:tr>
              <a:tr h="375631">
                <a:tc vMerge="1">
                  <a:txBody>
                    <a:bodyPr/>
                    <a:lstStyle/>
                    <a:p>
                      <a:endParaRPr kumimoji="1" lang="ja-JP" altLang="en-US"/>
                    </a:p>
                  </a:txBody>
                  <a:tcPr/>
                </a:tc>
                <a:tc vMerge="1">
                  <a:txBody>
                    <a:bodyPr/>
                    <a:lstStyle/>
                    <a:p>
                      <a:endParaRPr kumimoji="1" lang="ja-JP" altLang="en-US"/>
                    </a:p>
                  </a:txBody>
                  <a:tcPr/>
                </a:tc>
                <a:tc>
                  <a:txBody>
                    <a:bodyPr/>
                    <a:lstStyle/>
                    <a:p>
                      <a:pPr algn="l">
                        <a:lnSpc>
                          <a:spcPct val="100000"/>
                        </a:lnSpc>
                        <a:spcAft>
                          <a:spcPts val="0"/>
                        </a:spcAft>
                      </a:pPr>
                      <a:r>
                        <a:rPr lang="ja-JP" sz="900" kern="0" dirty="0">
                          <a:effectLst/>
                          <a:latin typeface="BIZ UDPゴシック" panose="020B0400000000000000" pitchFamily="50" charset="-128"/>
                          <a:ea typeface="BIZ UDPゴシック" panose="020B0400000000000000" pitchFamily="50" charset="-128"/>
                        </a:rPr>
                        <a:t>法に掲げる直火炉</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just">
                        <a:lnSpc>
                          <a:spcPct val="100000"/>
                        </a:lnSpc>
                        <a:spcAft>
                          <a:spcPts val="0"/>
                        </a:spcAft>
                      </a:pPr>
                      <a:r>
                        <a:rPr lang="ja-JP" sz="800" kern="0" dirty="0">
                          <a:effectLst/>
                          <a:latin typeface="BIZ UDPゴシック" panose="020B0400000000000000" pitchFamily="50" charset="-128"/>
                          <a:ea typeface="BIZ UDPゴシック" panose="020B0400000000000000" pitchFamily="50" charset="-128"/>
                        </a:rPr>
                        <a:t>火格子面積（</a:t>
                      </a:r>
                      <a:r>
                        <a:rPr lang="en-US" sz="800" kern="0" dirty="0">
                          <a:effectLst/>
                          <a:latin typeface="BIZ UDPゴシック" panose="020B0400000000000000" pitchFamily="50" charset="-128"/>
                          <a:ea typeface="BIZ UDPゴシック" panose="020B0400000000000000" pitchFamily="50" charset="-128"/>
                        </a:rPr>
                        <a:t>1m</a:t>
                      </a:r>
                      <a:r>
                        <a:rPr lang="en-US" sz="800" kern="0" baseline="30000" dirty="0">
                          <a:effectLst/>
                          <a:latin typeface="BIZ UDPゴシック" panose="020B0400000000000000" pitchFamily="50" charset="-128"/>
                          <a:ea typeface="BIZ UDPゴシック" panose="020B0400000000000000" pitchFamily="50" charset="-128"/>
                        </a:rPr>
                        <a:t>2</a:t>
                      </a:r>
                      <a:r>
                        <a:rPr lang="ja-JP" sz="800" kern="0" dirty="0">
                          <a:effectLst/>
                          <a:latin typeface="BIZ UDPゴシック" panose="020B0400000000000000" pitchFamily="50" charset="-128"/>
                          <a:ea typeface="BIZ UDPゴシック" panose="020B0400000000000000" pitchFamily="50" charset="-128"/>
                        </a:rPr>
                        <a:t>以上）</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ct val="100000"/>
                        </a:lnSpc>
                        <a:spcAft>
                          <a:spcPts val="0"/>
                        </a:spcAft>
                      </a:pPr>
                      <a:r>
                        <a:rPr lang="ja-JP" sz="800" kern="0" dirty="0">
                          <a:effectLst/>
                          <a:latin typeface="BIZ UDPゴシック" panose="020B0400000000000000" pitchFamily="50" charset="-128"/>
                          <a:ea typeface="BIZ UDPゴシック" panose="020B0400000000000000" pitchFamily="50" charset="-128"/>
                        </a:rPr>
                        <a:t>燃焼能力（重油換算</a:t>
                      </a:r>
                      <a:r>
                        <a:rPr lang="en-US" sz="800" kern="0" dirty="0">
                          <a:effectLst/>
                          <a:latin typeface="BIZ UDPゴシック" panose="020B0400000000000000" pitchFamily="50" charset="-128"/>
                          <a:ea typeface="BIZ UDPゴシック" panose="020B0400000000000000" pitchFamily="50" charset="-128"/>
                        </a:rPr>
                        <a:t>50L/</a:t>
                      </a:r>
                      <a:r>
                        <a:rPr lang="ja-JP" sz="800" kern="0" dirty="0">
                          <a:effectLst/>
                          <a:latin typeface="BIZ UDPゴシック" panose="020B0400000000000000" pitchFamily="50" charset="-128"/>
                          <a:ea typeface="BIZ UDPゴシック" panose="020B0400000000000000" pitchFamily="50" charset="-128"/>
                        </a:rPr>
                        <a:t>時以上）</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ct val="100000"/>
                        </a:lnSpc>
                        <a:spcAft>
                          <a:spcPts val="0"/>
                        </a:spcAft>
                      </a:pPr>
                      <a:r>
                        <a:rPr lang="ja-JP" sz="800" kern="0" dirty="0">
                          <a:effectLst/>
                          <a:latin typeface="BIZ UDPゴシック" panose="020B0400000000000000" pitchFamily="50" charset="-128"/>
                          <a:ea typeface="BIZ UDPゴシック" panose="020B0400000000000000" pitchFamily="50" charset="-128"/>
                        </a:rPr>
                        <a:t>変圧器の定格容量（</a:t>
                      </a:r>
                      <a:r>
                        <a:rPr lang="en-US" sz="800" kern="0" dirty="0">
                          <a:effectLst/>
                          <a:latin typeface="BIZ UDPゴシック" panose="020B0400000000000000" pitchFamily="50" charset="-128"/>
                          <a:ea typeface="BIZ UDPゴシック" panose="020B0400000000000000" pitchFamily="50" charset="-128"/>
                        </a:rPr>
                        <a:t>200kVA</a:t>
                      </a:r>
                      <a:r>
                        <a:rPr lang="ja-JP" sz="800" kern="0" dirty="0">
                          <a:effectLst/>
                          <a:latin typeface="BIZ UDPゴシック" panose="020B0400000000000000" pitchFamily="50" charset="-128"/>
                          <a:ea typeface="BIZ UDPゴシック" panose="020B0400000000000000" pitchFamily="50" charset="-128"/>
                        </a:rPr>
                        <a:t>以上）</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extLst>
                  <a:ext uri="{0D108BD9-81ED-4DB2-BD59-A6C34878D82A}">
                    <a16:rowId xmlns:a16="http://schemas.microsoft.com/office/drawing/2014/main" val="3259945184"/>
                  </a:ext>
                </a:extLst>
              </a:tr>
              <a:tr h="375631">
                <a:tc vMerge="1">
                  <a:txBody>
                    <a:bodyPr/>
                    <a:lstStyle/>
                    <a:p>
                      <a:endParaRPr kumimoji="1" lang="ja-JP" altLang="en-US"/>
                    </a:p>
                  </a:txBody>
                  <a:tcPr/>
                </a:tc>
                <a:tc vMerge="1">
                  <a:txBody>
                    <a:bodyPr/>
                    <a:lstStyle/>
                    <a:p>
                      <a:endParaRPr kumimoji="1" lang="ja-JP" altLang="en-US"/>
                    </a:p>
                  </a:txBody>
                  <a:tcPr/>
                </a:tc>
                <a:tc>
                  <a:txBody>
                    <a:bodyPr/>
                    <a:lstStyle/>
                    <a:p>
                      <a:pPr algn="l">
                        <a:lnSpc>
                          <a:spcPct val="100000"/>
                        </a:lnSpc>
                        <a:spcAft>
                          <a:spcPts val="0"/>
                        </a:spcAft>
                      </a:pPr>
                      <a:r>
                        <a:rPr lang="ja-JP" sz="900" kern="0" dirty="0">
                          <a:effectLst/>
                          <a:latin typeface="BIZ UDPゴシック" panose="020B0400000000000000" pitchFamily="50" charset="-128"/>
                          <a:ea typeface="BIZ UDPゴシック" panose="020B0400000000000000" pitchFamily="50" charset="-128"/>
                        </a:rPr>
                        <a:t>条例に掲げる直火炉</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just">
                        <a:lnSpc>
                          <a:spcPct val="100000"/>
                        </a:lnSpc>
                        <a:spcAft>
                          <a:spcPts val="0"/>
                        </a:spcAft>
                      </a:pPr>
                      <a:r>
                        <a:rPr lang="ja-JP" sz="800" kern="0" dirty="0">
                          <a:effectLst/>
                          <a:latin typeface="BIZ UDPゴシック" panose="020B0400000000000000" pitchFamily="50" charset="-128"/>
                          <a:ea typeface="BIZ UDPゴシック" panose="020B0400000000000000" pitchFamily="50" charset="-128"/>
                        </a:rPr>
                        <a:t>火格子面積（</a:t>
                      </a:r>
                      <a:r>
                        <a:rPr lang="en-US" sz="800" kern="0" dirty="0">
                          <a:effectLst/>
                          <a:latin typeface="BIZ UDPゴシック" panose="020B0400000000000000" pitchFamily="50" charset="-128"/>
                          <a:ea typeface="BIZ UDPゴシック" panose="020B0400000000000000" pitchFamily="50" charset="-128"/>
                        </a:rPr>
                        <a:t>0.5</a:t>
                      </a:r>
                      <a:r>
                        <a:rPr lang="ja-JP" sz="800" kern="0" dirty="0">
                          <a:effectLst/>
                          <a:latin typeface="BIZ UDPゴシック" panose="020B0400000000000000" pitchFamily="50" charset="-128"/>
                          <a:ea typeface="BIZ UDPゴシック" panose="020B0400000000000000" pitchFamily="50" charset="-128"/>
                        </a:rPr>
                        <a:t>以上</a:t>
                      </a:r>
                      <a:r>
                        <a:rPr lang="en-US" sz="800" kern="0" dirty="0">
                          <a:effectLst/>
                          <a:latin typeface="BIZ UDPゴシック" panose="020B0400000000000000" pitchFamily="50" charset="-128"/>
                          <a:ea typeface="BIZ UDPゴシック" panose="020B0400000000000000" pitchFamily="50" charset="-128"/>
                        </a:rPr>
                        <a:t>1m</a:t>
                      </a:r>
                      <a:r>
                        <a:rPr lang="en-US" sz="800" kern="0" baseline="30000" dirty="0">
                          <a:effectLst/>
                          <a:latin typeface="BIZ UDPゴシック" panose="020B0400000000000000" pitchFamily="50" charset="-128"/>
                          <a:ea typeface="BIZ UDPゴシック" panose="020B0400000000000000" pitchFamily="50" charset="-128"/>
                        </a:rPr>
                        <a:t>2</a:t>
                      </a:r>
                      <a:r>
                        <a:rPr lang="ja-JP" sz="800" kern="0" dirty="0">
                          <a:effectLst/>
                          <a:latin typeface="BIZ UDPゴシック" panose="020B0400000000000000" pitchFamily="50" charset="-128"/>
                          <a:ea typeface="BIZ UDPゴシック" panose="020B0400000000000000" pitchFamily="50" charset="-128"/>
                        </a:rPr>
                        <a:t>未満）</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ct val="100000"/>
                        </a:lnSpc>
                        <a:spcAft>
                          <a:spcPts val="0"/>
                        </a:spcAft>
                      </a:pPr>
                      <a:r>
                        <a:rPr lang="ja-JP" sz="800" kern="0" dirty="0">
                          <a:effectLst/>
                          <a:latin typeface="BIZ UDPゴシック" panose="020B0400000000000000" pitchFamily="50" charset="-128"/>
                          <a:ea typeface="BIZ UDPゴシック" panose="020B0400000000000000" pitchFamily="50" charset="-128"/>
                        </a:rPr>
                        <a:t>燃焼能力（重油換算</a:t>
                      </a:r>
                      <a:r>
                        <a:rPr lang="en-US" sz="800" kern="0" dirty="0">
                          <a:effectLst/>
                          <a:latin typeface="BIZ UDPゴシック" panose="020B0400000000000000" pitchFamily="50" charset="-128"/>
                          <a:ea typeface="BIZ UDPゴシック" panose="020B0400000000000000" pitchFamily="50" charset="-128"/>
                        </a:rPr>
                        <a:t>30</a:t>
                      </a:r>
                      <a:r>
                        <a:rPr lang="ja-JP" sz="800" kern="0" dirty="0">
                          <a:effectLst/>
                          <a:latin typeface="BIZ UDPゴシック" panose="020B0400000000000000" pitchFamily="50" charset="-128"/>
                          <a:ea typeface="BIZ UDPゴシック" panose="020B0400000000000000" pitchFamily="50" charset="-128"/>
                        </a:rPr>
                        <a:t>以上</a:t>
                      </a:r>
                      <a:r>
                        <a:rPr lang="en-US" sz="800" kern="0" dirty="0">
                          <a:effectLst/>
                          <a:latin typeface="BIZ UDPゴシック" panose="020B0400000000000000" pitchFamily="50" charset="-128"/>
                          <a:ea typeface="BIZ UDPゴシック" panose="020B0400000000000000" pitchFamily="50" charset="-128"/>
                        </a:rPr>
                        <a:t>50L/</a:t>
                      </a:r>
                      <a:r>
                        <a:rPr lang="ja-JP" sz="800" kern="0" dirty="0">
                          <a:effectLst/>
                          <a:latin typeface="BIZ UDPゴシック" panose="020B0400000000000000" pitchFamily="50" charset="-128"/>
                          <a:ea typeface="BIZ UDPゴシック" panose="020B0400000000000000" pitchFamily="50" charset="-128"/>
                        </a:rPr>
                        <a:t>時未満）</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ct val="100000"/>
                        </a:lnSpc>
                        <a:spcAft>
                          <a:spcPts val="0"/>
                        </a:spcAft>
                      </a:pPr>
                      <a:r>
                        <a:rPr lang="ja-JP" sz="800" kern="0" dirty="0">
                          <a:effectLst/>
                          <a:latin typeface="BIZ UDPゴシック" panose="020B0400000000000000" pitchFamily="50" charset="-128"/>
                          <a:ea typeface="BIZ UDPゴシック" panose="020B0400000000000000" pitchFamily="50" charset="-128"/>
                        </a:rPr>
                        <a:t>変圧器の定格容量（</a:t>
                      </a:r>
                      <a:r>
                        <a:rPr lang="en-US" sz="800" kern="0" dirty="0">
                          <a:effectLst/>
                          <a:latin typeface="BIZ UDPゴシック" panose="020B0400000000000000" pitchFamily="50" charset="-128"/>
                          <a:ea typeface="BIZ UDPゴシック" panose="020B0400000000000000" pitchFamily="50" charset="-128"/>
                        </a:rPr>
                        <a:t>100</a:t>
                      </a:r>
                      <a:r>
                        <a:rPr lang="ja-JP" sz="800" kern="0" dirty="0">
                          <a:effectLst/>
                          <a:latin typeface="BIZ UDPゴシック" panose="020B0400000000000000" pitchFamily="50" charset="-128"/>
                          <a:ea typeface="BIZ UDPゴシック" panose="020B0400000000000000" pitchFamily="50" charset="-128"/>
                        </a:rPr>
                        <a:t>以上</a:t>
                      </a:r>
                      <a:r>
                        <a:rPr lang="en-US" sz="800" kern="0" dirty="0">
                          <a:effectLst/>
                          <a:latin typeface="BIZ UDPゴシック" panose="020B0400000000000000" pitchFamily="50" charset="-128"/>
                          <a:ea typeface="BIZ UDPゴシック" panose="020B0400000000000000" pitchFamily="50" charset="-128"/>
                        </a:rPr>
                        <a:t>200kVA</a:t>
                      </a:r>
                      <a:r>
                        <a:rPr lang="ja-JP" sz="800" kern="0" dirty="0">
                          <a:effectLst/>
                          <a:latin typeface="BIZ UDPゴシック" panose="020B0400000000000000" pitchFamily="50" charset="-128"/>
                          <a:ea typeface="BIZ UDPゴシック" panose="020B0400000000000000" pitchFamily="50" charset="-128"/>
                        </a:rPr>
                        <a:t>未満）</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extLst>
                  <a:ext uri="{0D108BD9-81ED-4DB2-BD59-A6C34878D82A}">
                    <a16:rowId xmlns:a16="http://schemas.microsoft.com/office/drawing/2014/main" val="1098769101"/>
                  </a:ext>
                </a:extLst>
              </a:tr>
              <a:tr h="140862">
                <a:tc vMerge="1">
                  <a:txBody>
                    <a:bodyPr/>
                    <a:lstStyle/>
                    <a:p>
                      <a:endParaRPr kumimoji="1" lang="ja-JP" altLang="en-US"/>
                    </a:p>
                  </a:txBody>
                  <a:tcPr/>
                </a:tc>
                <a:tc vMerge="1">
                  <a:txBody>
                    <a:bodyPr/>
                    <a:lstStyle/>
                    <a:p>
                      <a:endParaRPr kumimoji="1" lang="ja-JP" altLang="en-US"/>
                    </a:p>
                  </a:txBody>
                  <a:tcPr/>
                </a:tc>
                <a:tc>
                  <a:txBody>
                    <a:bodyPr/>
                    <a:lstStyle/>
                    <a:p>
                      <a:pPr algn="just">
                        <a:lnSpc>
                          <a:spcPct val="100000"/>
                        </a:lnSpc>
                        <a:spcAft>
                          <a:spcPts val="0"/>
                        </a:spcAft>
                      </a:pPr>
                      <a:r>
                        <a:rPr lang="ja-JP" sz="900" kern="0" dirty="0">
                          <a:effectLst/>
                          <a:latin typeface="BIZ UDPゴシック" panose="020B0400000000000000" pitchFamily="50" charset="-128"/>
                          <a:ea typeface="BIZ UDPゴシック" panose="020B0400000000000000" pitchFamily="50" charset="-128"/>
                        </a:rPr>
                        <a:t>直火炉</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just">
                        <a:lnSpc>
                          <a:spcPct val="100000"/>
                        </a:lnSpc>
                        <a:spcAft>
                          <a:spcPts val="0"/>
                        </a:spcAft>
                      </a:pPr>
                      <a:r>
                        <a:rPr lang="ja-JP" sz="800" kern="0">
                          <a:effectLst/>
                          <a:latin typeface="BIZ UDPゴシック" panose="020B0400000000000000" pitchFamily="50" charset="-128"/>
                          <a:ea typeface="BIZ UDPゴシック" panose="020B0400000000000000" pitchFamily="50" charset="-128"/>
                        </a:rPr>
                        <a:t>すべて</a:t>
                      </a:r>
                      <a:endParaRPr lang="ja-JP" sz="8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extLst>
                  <a:ext uri="{0D108BD9-81ED-4DB2-BD59-A6C34878D82A}">
                    <a16:rowId xmlns:a16="http://schemas.microsoft.com/office/drawing/2014/main" val="2078426444"/>
                  </a:ext>
                </a:extLst>
              </a:tr>
              <a:tr h="375631">
                <a:tc vMerge="1">
                  <a:txBody>
                    <a:bodyPr/>
                    <a:lstStyle/>
                    <a:p>
                      <a:endParaRPr kumimoji="1" lang="ja-JP" altLang="en-US"/>
                    </a:p>
                  </a:txBody>
                  <a:tcPr/>
                </a:tc>
                <a:tc vMerge="1">
                  <a:txBody>
                    <a:bodyPr/>
                    <a:lstStyle/>
                    <a:p>
                      <a:endParaRPr kumimoji="1" lang="ja-JP" altLang="en-US"/>
                    </a:p>
                  </a:txBody>
                  <a:tcPr/>
                </a:tc>
                <a:tc>
                  <a:txBody>
                    <a:bodyPr/>
                    <a:lstStyle/>
                    <a:p>
                      <a:pPr algn="l">
                        <a:lnSpc>
                          <a:spcPct val="100000"/>
                        </a:lnSpc>
                        <a:spcAft>
                          <a:spcPts val="0"/>
                        </a:spcAft>
                      </a:pPr>
                      <a:r>
                        <a:rPr lang="ja-JP" sz="900" kern="0" dirty="0">
                          <a:effectLst/>
                          <a:latin typeface="BIZ UDPゴシック" panose="020B0400000000000000" pitchFamily="50" charset="-128"/>
                          <a:ea typeface="BIZ UDPゴシック" panose="020B0400000000000000" pitchFamily="50" charset="-128"/>
                        </a:rPr>
                        <a:t>法に掲げる乾燥炉</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just">
                        <a:lnSpc>
                          <a:spcPct val="100000"/>
                        </a:lnSpc>
                        <a:spcAft>
                          <a:spcPts val="0"/>
                        </a:spcAft>
                      </a:pPr>
                      <a:r>
                        <a:rPr lang="ja-JP" sz="800" kern="0" dirty="0">
                          <a:effectLst/>
                          <a:latin typeface="BIZ UDPゴシック" panose="020B0400000000000000" pitchFamily="50" charset="-128"/>
                          <a:ea typeface="BIZ UDPゴシック" panose="020B0400000000000000" pitchFamily="50" charset="-128"/>
                        </a:rPr>
                        <a:t>火格子面積（</a:t>
                      </a:r>
                      <a:r>
                        <a:rPr lang="en-US" sz="800" kern="0" dirty="0">
                          <a:effectLst/>
                          <a:latin typeface="BIZ UDPゴシック" panose="020B0400000000000000" pitchFamily="50" charset="-128"/>
                          <a:ea typeface="BIZ UDPゴシック" panose="020B0400000000000000" pitchFamily="50" charset="-128"/>
                        </a:rPr>
                        <a:t>1m</a:t>
                      </a:r>
                      <a:r>
                        <a:rPr lang="en-US" sz="800" kern="0" baseline="30000" dirty="0">
                          <a:effectLst/>
                          <a:latin typeface="BIZ UDPゴシック" panose="020B0400000000000000" pitchFamily="50" charset="-128"/>
                          <a:ea typeface="BIZ UDPゴシック" panose="020B0400000000000000" pitchFamily="50" charset="-128"/>
                        </a:rPr>
                        <a:t>2</a:t>
                      </a:r>
                      <a:r>
                        <a:rPr lang="ja-JP" sz="800" kern="0" dirty="0">
                          <a:effectLst/>
                          <a:latin typeface="BIZ UDPゴシック" panose="020B0400000000000000" pitchFamily="50" charset="-128"/>
                          <a:ea typeface="BIZ UDPゴシック" panose="020B0400000000000000" pitchFamily="50" charset="-128"/>
                        </a:rPr>
                        <a:t>以上）</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ct val="100000"/>
                        </a:lnSpc>
                        <a:spcAft>
                          <a:spcPts val="0"/>
                        </a:spcAft>
                      </a:pPr>
                      <a:r>
                        <a:rPr lang="ja-JP" sz="800" kern="0" dirty="0">
                          <a:effectLst/>
                          <a:latin typeface="BIZ UDPゴシック" panose="020B0400000000000000" pitchFamily="50" charset="-128"/>
                          <a:ea typeface="BIZ UDPゴシック" panose="020B0400000000000000" pitchFamily="50" charset="-128"/>
                        </a:rPr>
                        <a:t>燃焼能力（重油換算</a:t>
                      </a:r>
                      <a:r>
                        <a:rPr lang="en-US" sz="800" kern="0" dirty="0">
                          <a:effectLst/>
                          <a:latin typeface="BIZ UDPゴシック" panose="020B0400000000000000" pitchFamily="50" charset="-128"/>
                          <a:ea typeface="BIZ UDPゴシック" panose="020B0400000000000000" pitchFamily="50" charset="-128"/>
                        </a:rPr>
                        <a:t>50L/</a:t>
                      </a:r>
                      <a:r>
                        <a:rPr lang="ja-JP" sz="800" kern="0" dirty="0">
                          <a:effectLst/>
                          <a:latin typeface="BIZ UDPゴシック" panose="020B0400000000000000" pitchFamily="50" charset="-128"/>
                          <a:ea typeface="BIZ UDPゴシック" panose="020B0400000000000000" pitchFamily="50" charset="-128"/>
                        </a:rPr>
                        <a:t>時以上）</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ct val="100000"/>
                        </a:lnSpc>
                        <a:spcAft>
                          <a:spcPts val="0"/>
                        </a:spcAft>
                      </a:pPr>
                      <a:r>
                        <a:rPr lang="ja-JP" sz="800" kern="0" dirty="0">
                          <a:effectLst/>
                          <a:latin typeface="BIZ UDPゴシック" panose="020B0400000000000000" pitchFamily="50" charset="-128"/>
                          <a:ea typeface="BIZ UDPゴシック" panose="020B0400000000000000" pitchFamily="50" charset="-128"/>
                        </a:rPr>
                        <a:t>変圧器の定格容量（</a:t>
                      </a:r>
                      <a:r>
                        <a:rPr lang="en-US" sz="800" kern="0" dirty="0">
                          <a:effectLst/>
                          <a:latin typeface="BIZ UDPゴシック" panose="020B0400000000000000" pitchFamily="50" charset="-128"/>
                          <a:ea typeface="BIZ UDPゴシック" panose="020B0400000000000000" pitchFamily="50" charset="-128"/>
                        </a:rPr>
                        <a:t>200kVA</a:t>
                      </a:r>
                      <a:r>
                        <a:rPr lang="ja-JP" sz="800" kern="0" dirty="0">
                          <a:effectLst/>
                          <a:latin typeface="BIZ UDPゴシック" panose="020B0400000000000000" pitchFamily="50" charset="-128"/>
                          <a:ea typeface="BIZ UDPゴシック" panose="020B0400000000000000" pitchFamily="50" charset="-128"/>
                        </a:rPr>
                        <a:t>以上）</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extLst>
                  <a:ext uri="{0D108BD9-81ED-4DB2-BD59-A6C34878D82A}">
                    <a16:rowId xmlns:a16="http://schemas.microsoft.com/office/drawing/2014/main" val="2269513021"/>
                  </a:ext>
                </a:extLst>
              </a:tr>
              <a:tr h="140862">
                <a:tc vMerge="1">
                  <a:txBody>
                    <a:bodyPr/>
                    <a:lstStyle/>
                    <a:p>
                      <a:endParaRPr kumimoji="1" lang="ja-JP" altLang="en-US"/>
                    </a:p>
                  </a:txBody>
                  <a:tcPr/>
                </a:tc>
                <a:tc vMerge="1">
                  <a:txBody>
                    <a:bodyPr/>
                    <a:lstStyle/>
                    <a:p>
                      <a:endParaRPr kumimoji="1" lang="ja-JP" altLang="en-US"/>
                    </a:p>
                  </a:txBody>
                  <a:tcPr/>
                </a:tc>
                <a:tc>
                  <a:txBody>
                    <a:bodyPr/>
                    <a:lstStyle/>
                    <a:p>
                      <a:pPr algn="just">
                        <a:lnSpc>
                          <a:spcPct val="100000"/>
                        </a:lnSpc>
                        <a:spcAft>
                          <a:spcPts val="0"/>
                        </a:spcAft>
                      </a:pPr>
                      <a:r>
                        <a:rPr lang="ja-JP" sz="900" kern="0" dirty="0">
                          <a:effectLst/>
                          <a:latin typeface="BIZ UDPゴシック" panose="020B0400000000000000" pitchFamily="50" charset="-128"/>
                          <a:ea typeface="BIZ UDPゴシック" panose="020B0400000000000000" pitchFamily="50" charset="-128"/>
                        </a:rPr>
                        <a:t>法に掲げる乾燥施設</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l">
                        <a:lnSpc>
                          <a:spcPct val="100000"/>
                        </a:lnSpc>
                        <a:spcAft>
                          <a:spcPts val="0"/>
                        </a:spcAft>
                      </a:pPr>
                      <a:r>
                        <a:rPr lang="ja-JP" sz="800" kern="0" dirty="0">
                          <a:effectLst/>
                          <a:latin typeface="BIZ UDPゴシック" panose="020B0400000000000000" pitchFamily="50" charset="-128"/>
                          <a:ea typeface="BIZ UDPゴシック" panose="020B0400000000000000" pitchFamily="50" charset="-128"/>
                        </a:rPr>
                        <a:t>容量（</a:t>
                      </a:r>
                      <a:r>
                        <a:rPr lang="en-US" sz="800" kern="0" dirty="0">
                          <a:effectLst/>
                          <a:latin typeface="BIZ UDPゴシック" panose="020B0400000000000000" pitchFamily="50" charset="-128"/>
                          <a:ea typeface="BIZ UDPゴシック" panose="020B0400000000000000" pitchFamily="50" charset="-128"/>
                        </a:rPr>
                        <a:t>0.1m</a:t>
                      </a:r>
                      <a:r>
                        <a:rPr lang="en-US" sz="800" kern="0" baseline="30000" dirty="0">
                          <a:effectLst/>
                          <a:latin typeface="BIZ UDPゴシック" panose="020B0400000000000000" pitchFamily="50" charset="-128"/>
                          <a:ea typeface="BIZ UDPゴシック" panose="020B0400000000000000" pitchFamily="50" charset="-128"/>
                        </a:rPr>
                        <a:t>3</a:t>
                      </a:r>
                      <a:r>
                        <a:rPr lang="ja-JP" sz="800" kern="0" dirty="0">
                          <a:effectLst/>
                          <a:latin typeface="BIZ UDPゴシック" panose="020B0400000000000000" pitchFamily="50" charset="-128"/>
                          <a:ea typeface="BIZ UDPゴシック" panose="020B0400000000000000" pitchFamily="50" charset="-128"/>
                        </a:rPr>
                        <a:t>以上）</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extLst>
                  <a:ext uri="{0D108BD9-81ED-4DB2-BD59-A6C34878D82A}">
                    <a16:rowId xmlns:a16="http://schemas.microsoft.com/office/drawing/2014/main" val="2668628942"/>
                  </a:ext>
                </a:extLst>
              </a:tr>
              <a:tr h="375631">
                <a:tc vMerge="1">
                  <a:txBody>
                    <a:bodyPr/>
                    <a:lstStyle/>
                    <a:p>
                      <a:endParaRPr kumimoji="1" lang="ja-JP" altLang="en-US"/>
                    </a:p>
                  </a:txBody>
                  <a:tcPr/>
                </a:tc>
                <a:tc vMerge="1">
                  <a:txBody>
                    <a:bodyPr/>
                    <a:lstStyle/>
                    <a:p>
                      <a:endParaRPr kumimoji="1" lang="ja-JP" altLang="en-US"/>
                    </a:p>
                  </a:txBody>
                  <a:tcPr/>
                </a:tc>
                <a:tc>
                  <a:txBody>
                    <a:bodyPr/>
                    <a:lstStyle/>
                    <a:p>
                      <a:pPr algn="l">
                        <a:lnSpc>
                          <a:spcPct val="100000"/>
                        </a:lnSpc>
                        <a:spcAft>
                          <a:spcPts val="0"/>
                        </a:spcAft>
                      </a:pPr>
                      <a:r>
                        <a:rPr lang="ja-JP" sz="900" kern="0" dirty="0">
                          <a:effectLst/>
                          <a:latin typeface="BIZ UDPゴシック" panose="020B0400000000000000" pitchFamily="50" charset="-128"/>
                          <a:ea typeface="BIZ UDPゴシック" panose="020B0400000000000000" pitchFamily="50" charset="-128"/>
                        </a:rPr>
                        <a:t>法に掲げる乾燥施設</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just">
                        <a:lnSpc>
                          <a:spcPct val="100000"/>
                        </a:lnSpc>
                        <a:spcAft>
                          <a:spcPts val="0"/>
                        </a:spcAft>
                      </a:pPr>
                      <a:r>
                        <a:rPr lang="ja-JP" sz="800" kern="0" dirty="0">
                          <a:effectLst/>
                          <a:latin typeface="BIZ UDPゴシック" panose="020B0400000000000000" pitchFamily="50" charset="-128"/>
                          <a:ea typeface="BIZ UDPゴシック" panose="020B0400000000000000" pitchFamily="50" charset="-128"/>
                        </a:rPr>
                        <a:t>容量（</a:t>
                      </a:r>
                      <a:r>
                        <a:rPr lang="en-US" sz="800" kern="0" dirty="0">
                          <a:effectLst/>
                          <a:latin typeface="BIZ UDPゴシック" panose="020B0400000000000000" pitchFamily="50" charset="-128"/>
                          <a:ea typeface="BIZ UDPゴシック" panose="020B0400000000000000" pitchFamily="50" charset="-128"/>
                        </a:rPr>
                        <a:t>0.1m</a:t>
                      </a:r>
                      <a:r>
                        <a:rPr lang="en-US" sz="800" kern="0" baseline="30000" dirty="0">
                          <a:effectLst/>
                          <a:latin typeface="BIZ UDPゴシック" panose="020B0400000000000000" pitchFamily="50" charset="-128"/>
                          <a:ea typeface="BIZ UDPゴシック" panose="020B0400000000000000" pitchFamily="50" charset="-128"/>
                        </a:rPr>
                        <a:t>3</a:t>
                      </a:r>
                      <a:r>
                        <a:rPr lang="ja-JP" sz="800" kern="0" dirty="0">
                          <a:effectLst/>
                          <a:latin typeface="BIZ UDPゴシック" panose="020B0400000000000000" pitchFamily="50" charset="-128"/>
                          <a:ea typeface="BIZ UDPゴシック" panose="020B0400000000000000" pitchFamily="50" charset="-128"/>
                        </a:rPr>
                        <a:t>以上）</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ct val="100000"/>
                        </a:lnSpc>
                        <a:spcAft>
                          <a:spcPts val="0"/>
                        </a:spcAft>
                      </a:pPr>
                      <a:r>
                        <a:rPr lang="ja-JP" sz="800" kern="0" dirty="0">
                          <a:effectLst/>
                          <a:latin typeface="BIZ UDPゴシック" panose="020B0400000000000000" pitchFamily="50" charset="-128"/>
                          <a:ea typeface="BIZ UDPゴシック" panose="020B0400000000000000" pitchFamily="50" charset="-128"/>
                        </a:rPr>
                        <a:t>燃焼能力（重油換算</a:t>
                      </a:r>
                      <a:r>
                        <a:rPr lang="en-US" sz="800" kern="0" dirty="0">
                          <a:effectLst/>
                          <a:latin typeface="BIZ UDPゴシック" panose="020B0400000000000000" pitchFamily="50" charset="-128"/>
                          <a:ea typeface="BIZ UDPゴシック" panose="020B0400000000000000" pitchFamily="50" charset="-128"/>
                        </a:rPr>
                        <a:t>4L/</a:t>
                      </a:r>
                      <a:r>
                        <a:rPr lang="ja-JP" sz="800" kern="0" dirty="0">
                          <a:effectLst/>
                          <a:latin typeface="BIZ UDPゴシック" panose="020B0400000000000000" pitchFamily="50" charset="-128"/>
                          <a:ea typeface="BIZ UDPゴシック" panose="020B0400000000000000" pitchFamily="50" charset="-128"/>
                        </a:rPr>
                        <a:t>時以上）</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ct val="100000"/>
                        </a:lnSpc>
                        <a:spcAft>
                          <a:spcPts val="0"/>
                        </a:spcAft>
                      </a:pPr>
                      <a:r>
                        <a:rPr lang="ja-JP" sz="800" kern="0" dirty="0">
                          <a:effectLst/>
                          <a:latin typeface="BIZ UDPゴシック" panose="020B0400000000000000" pitchFamily="50" charset="-128"/>
                          <a:ea typeface="BIZ UDPゴシック" panose="020B0400000000000000" pitchFamily="50" charset="-128"/>
                        </a:rPr>
                        <a:t>変圧器の定格容量（</a:t>
                      </a:r>
                      <a:r>
                        <a:rPr lang="en-US" sz="800" kern="0" dirty="0">
                          <a:effectLst/>
                          <a:latin typeface="BIZ UDPゴシック" panose="020B0400000000000000" pitchFamily="50" charset="-128"/>
                          <a:ea typeface="BIZ UDPゴシック" panose="020B0400000000000000" pitchFamily="50" charset="-128"/>
                        </a:rPr>
                        <a:t>20kVA</a:t>
                      </a:r>
                      <a:r>
                        <a:rPr lang="ja-JP" sz="800" kern="0" dirty="0">
                          <a:effectLst/>
                          <a:latin typeface="BIZ UDPゴシック" panose="020B0400000000000000" pitchFamily="50" charset="-128"/>
                          <a:ea typeface="BIZ UDPゴシック" panose="020B0400000000000000" pitchFamily="50" charset="-128"/>
                        </a:rPr>
                        <a:t>以上）</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extLst>
                  <a:ext uri="{0D108BD9-81ED-4DB2-BD59-A6C34878D82A}">
                    <a16:rowId xmlns:a16="http://schemas.microsoft.com/office/drawing/2014/main" val="1393394594"/>
                  </a:ext>
                </a:extLst>
              </a:tr>
              <a:tr h="375631">
                <a:tc vMerge="1">
                  <a:txBody>
                    <a:bodyPr/>
                    <a:lstStyle/>
                    <a:p>
                      <a:endParaRPr kumimoji="1" lang="ja-JP" altLang="en-US"/>
                    </a:p>
                  </a:txBody>
                  <a:tcPr/>
                </a:tc>
                <a:tc vMerge="1">
                  <a:txBody>
                    <a:bodyPr/>
                    <a:lstStyle/>
                    <a:p>
                      <a:endParaRPr kumimoji="1" lang="ja-JP" altLang="en-US"/>
                    </a:p>
                  </a:txBody>
                  <a:tcPr/>
                </a:tc>
                <a:tc>
                  <a:txBody>
                    <a:bodyPr/>
                    <a:lstStyle/>
                    <a:p>
                      <a:pPr algn="l">
                        <a:lnSpc>
                          <a:spcPct val="100000"/>
                        </a:lnSpc>
                        <a:spcAft>
                          <a:spcPts val="0"/>
                        </a:spcAft>
                      </a:pPr>
                      <a:r>
                        <a:rPr lang="ja-JP" sz="900" kern="0" dirty="0">
                          <a:solidFill>
                            <a:schemeClr val="tx1"/>
                          </a:solidFill>
                          <a:effectLst/>
                          <a:latin typeface="BIZ UDPゴシック" panose="020B0400000000000000" pitchFamily="50" charset="-128"/>
                          <a:ea typeface="BIZ UDPゴシック" panose="020B0400000000000000" pitchFamily="50" charset="-128"/>
                        </a:rPr>
                        <a:t>条例に掲げる乾燥炉</a:t>
                      </a:r>
                      <a:endParaRPr lang="ja-JP" sz="9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just">
                        <a:lnSpc>
                          <a:spcPct val="100000"/>
                        </a:lnSpc>
                        <a:spcAft>
                          <a:spcPts val="0"/>
                        </a:spcAft>
                      </a:pPr>
                      <a:r>
                        <a:rPr lang="ja-JP" sz="800" kern="0" dirty="0">
                          <a:solidFill>
                            <a:schemeClr val="tx1"/>
                          </a:solidFill>
                          <a:effectLst/>
                          <a:latin typeface="BIZ UDPゴシック" panose="020B0400000000000000" pitchFamily="50" charset="-128"/>
                          <a:ea typeface="BIZ UDPゴシック" panose="020B0400000000000000" pitchFamily="50" charset="-128"/>
                        </a:rPr>
                        <a:t>火格子面積（</a:t>
                      </a:r>
                      <a:r>
                        <a:rPr lang="en-US" sz="800" kern="0" dirty="0">
                          <a:solidFill>
                            <a:schemeClr val="tx1"/>
                          </a:solidFill>
                          <a:effectLst/>
                          <a:latin typeface="BIZ UDPゴシック" panose="020B0400000000000000" pitchFamily="50" charset="-128"/>
                          <a:ea typeface="BIZ UDPゴシック" panose="020B0400000000000000" pitchFamily="50" charset="-128"/>
                        </a:rPr>
                        <a:t>0.5</a:t>
                      </a:r>
                      <a:r>
                        <a:rPr lang="ja-JP" sz="800" kern="0" dirty="0">
                          <a:solidFill>
                            <a:schemeClr val="tx1"/>
                          </a:solidFill>
                          <a:effectLst/>
                          <a:latin typeface="BIZ UDPゴシック" panose="020B0400000000000000" pitchFamily="50" charset="-128"/>
                          <a:ea typeface="BIZ UDPゴシック" panose="020B0400000000000000" pitchFamily="50" charset="-128"/>
                        </a:rPr>
                        <a:t>以上</a:t>
                      </a:r>
                      <a:r>
                        <a:rPr lang="en-US" sz="800" kern="0" dirty="0">
                          <a:solidFill>
                            <a:schemeClr val="tx1"/>
                          </a:solidFill>
                          <a:effectLst/>
                          <a:latin typeface="BIZ UDPゴシック" panose="020B0400000000000000" pitchFamily="50" charset="-128"/>
                          <a:ea typeface="BIZ UDPゴシック" panose="020B0400000000000000" pitchFamily="50" charset="-128"/>
                        </a:rPr>
                        <a:t>1m</a:t>
                      </a:r>
                      <a:r>
                        <a:rPr lang="en-US" sz="800" kern="0" baseline="30000" dirty="0">
                          <a:solidFill>
                            <a:schemeClr val="tx1"/>
                          </a:solidFill>
                          <a:effectLst/>
                          <a:latin typeface="BIZ UDPゴシック" panose="020B0400000000000000" pitchFamily="50" charset="-128"/>
                          <a:ea typeface="BIZ UDPゴシック" panose="020B0400000000000000" pitchFamily="50" charset="-128"/>
                        </a:rPr>
                        <a:t>2</a:t>
                      </a:r>
                      <a:r>
                        <a:rPr lang="ja-JP" sz="800" kern="0" dirty="0">
                          <a:solidFill>
                            <a:schemeClr val="tx1"/>
                          </a:solidFill>
                          <a:effectLst/>
                          <a:latin typeface="BIZ UDPゴシック" panose="020B0400000000000000" pitchFamily="50" charset="-128"/>
                          <a:ea typeface="BIZ UDPゴシック" panose="020B0400000000000000" pitchFamily="50" charset="-128"/>
                        </a:rPr>
                        <a:t>未満）</a:t>
                      </a:r>
                      <a:endParaRPr lang="ja-JP" sz="8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ct val="100000"/>
                        </a:lnSpc>
                        <a:spcAft>
                          <a:spcPts val="0"/>
                        </a:spcAft>
                      </a:pPr>
                      <a:r>
                        <a:rPr lang="ja-JP" sz="800" kern="0" dirty="0">
                          <a:solidFill>
                            <a:schemeClr val="tx1"/>
                          </a:solidFill>
                          <a:effectLst/>
                          <a:latin typeface="BIZ UDPゴシック" panose="020B0400000000000000" pitchFamily="50" charset="-128"/>
                          <a:ea typeface="BIZ UDPゴシック" panose="020B0400000000000000" pitchFamily="50" charset="-128"/>
                        </a:rPr>
                        <a:t>燃焼能力（重油換算</a:t>
                      </a:r>
                      <a:r>
                        <a:rPr lang="en-US" sz="800" kern="0" dirty="0">
                          <a:solidFill>
                            <a:schemeClr val="tx1"/>
                          </a:solidFill>
                          <a:effectLst/>
                          <a:latin typeface="BIZ UDPゴシック" panose="020B0400000000000000" pitchFamily="50" charset="-128"/>
                          <a:ea typeface="BIZ UDPゴシック" panose="020B0400000000000000" pitchFamily="50" charset="-128"/>
                        </a:rPr>
                        <a:t>30</a:t>
                      </a:r>
                      <a:r>
                        <a:rPr lang="ja-JP" sz="800" kern="0" dirty="0">
                          <a:solidFill>
                            <a:schemeClr val="tx1"/>
                          </a:solidFill>
                          <a:effectLst/>
                          <a:latin typeface="BIZ UDPゴシック" panose="020B0400000000000000" pitchFamily="50" charset="-128"/>
                          <a:ea typeface="BIZ UDPゴシック" panose="020B0400000000000000" pitchFamily="50" charset="-128"/>
                        </a:rPr>
                        <a:t>以上</a:t>
                      </a:r>
                      <a:r>
                        <a:rPr lang="en-US" sz="800" kern="0" dirty="0">
                          <a:solidFill>
                            <a:schemeClr val="tx1"/>
                          </a:solidFill>
                          <a:effectLst/>
                          <a:latin typeface="BIZ UDPゴシック" panose="020B0400000000000000" pitchFamily="50" charset="-128"/>
                          <a:ea typeface="BIZ UDPゴシック" panose="020B0400000000000000" pitchFamily="50" charset="-128"/>
                        </a:rPr>
                        <a:t>50L/</a:t>
                      </a:r>
                      <a:r>
                        <a:rPr lang="ja-JP" sz="800" kern="0" dirty="0">
                          <a:solidFill>
                            <a:schemeClr val="tx1"/>
                          </a:solidFill>
                          <a:effectLst/>
                          <a:latin typeface="BIZ UDPゴシック" panose="020B0400000000000000" pitchFamily="50" charset="-128"/>
                          <a:ea typeface="BIZ UDPゴシック" panose="020B0400000000000000" pitchFamily="50" charset="-128"/>
                        </a:rPr>
                        <a:t>時未満）</a:t>
                      </a:r>
                      <a:endParaRPr lang="ja-JP" sz="8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l">
                        <a:lnSpc>
                          <a:spcPct val="100000"/>
                        </a:lnSpc>
                        <a:spcAft>
                          <a:spcPts val="0"/>
                        </a:spcAft>
                      </a:pPr>
                      <a:r>
                        <a:rPr lang="ja-JP" sz="800" kern="0" dirty="0">
                          <a:solidFill>
                            <a:schemeClr val="tx1"/>
                          </a:solidFill>
                          <a:effectLst/>
                          <a:latin typeface="BIZ UDPゴシック" panose="020B0400000000000000" pitchFamily="50" charset="-128"/>
                          <a:ea typeface="BIZ UDPゴシック" panose="020B0400000000000000" pitchFamily="50" charset="-128"/>
                        </a:rPr>
                        <a:t>変圧器の定格容量（</a:t>
                      </a:r>
                      <a:r>
                        <a:rPr lang="en-US" sz="800" kern="0" dirty="0">
                          <a:solidFill>
                            <a:schemeClr val="tx1"/>
                          </a:solidFill>
                          <a:effectLst/>
                          <a:latin typeface="BIZ UDPゴシック" panose="020B0400000000000000" pitchFamily="50" charset="-128"/>
                          <a:ea typeface="BIZ UDPゴシック" panose="020B0400000000000000" pitchFamily="50" charset="-128"/>
                        </a:rPr>
                        <a:t>100</a:t>
                      </a:r>
                      <a:r>
                        <a:rPr lang="ja-JP" sz="800" kern="0" dirty="0">
                          <a:solidFill>
                            <a:schemeClr val="tx1"/>
                          </a:solidFill>
                          <a:effectLst/>
                          <a:latin typeface="BIZ UDPゴシック" panose="020B0400000000000000" pitchFamily="50" charset="-128"/>
                          <a:ea typeface="BIZ UDPゴシック" panose="020B0400000000000000" pitchFamily="50" charset="-128"/>
                        </a:rPr>
                        <a:t>以上</a:t>
                      </a:r>
                      <a:r>
                        <a:rPr lang="en-US" sz="800" kern="0" dirty="0">
                          <a:solidFill>
                            <a:schemeClr val="tx1"/>
                          </a:solidFill>
                          <a:effectLst/>
                          <a:latin typeface="BIZ UDPゴシック" panose="020B0400000000000000" pitchFamily="50" charset="-128"/>
                          <a:ea typeface="BIZ UDPゴシック" panose="020B0400000000000000" pitchFamily="50" charset="-128"/>
                        </a:rPr>
                        <a:t>200kVA</a:t>
                      </a:r>
                      <a:r>
                        <a:rPr lang="ja-JP" sz="800" kern="0" dirty="0">
                          <a:solidFill>
                            <a:schemeClr val="tx1"/>
                          </a:solidFill>
                          <a:effectLst/>
                          <a:latin typeface="BIZ UDPゴシック" panose="020B0400000000000000" pitchFamily="50" charset="-128"/>
                          <a:ea typeface="BIZ UDPゴシック" panose="020B0400000000000000" pitchFamily="50" charset="-128"/>
                        </a:rPr>
                        <a:t>未満）</a:t>
                      </a:r>
                      <a:endParaRPr lang="ja-JP" sz="8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extLst>
                  <a:ext uri="{0D108BD9-81ED-4DB2-BD59-A6C34878D82A}">
                    <a16:rowId xmlns:a16="http://schemas.microsoft.com/office/drawing/2014/main" val="493095845"/>
                  </a:ext>
                </a:extLst>
              </a:tr>
              <a:tr h="140862">
                <a:tc vMerge="1">
                  <a:txBody>
                    <a:bodyPr/>
                    <a:lstStyle/>
                    <a:p>
                      <a:endParaRPr kumimoji="1" lang="ja-JP" altLang="en-US"/>
                    </a:p>
                  </a:txBody>
                  <a:tcPr/>
                </a:tc>
                <a:tc vMerge="1">
                  <a:txBody>
                    <a:bodyPr/>
                    <a:lstStyle/>
                    <a:p>
                      <a:endParaRPr kumimoji="1" lang="ja-JP" altLang="en-US"/>
                    </a:p>
                  </a:txBody>
                  <a:tcPr/>
                </a:tc>
                <a:tc>
                  <a:txBody>
                    <a:bodyPr/>
                    <a:lstStyle/>
                    <a:p>
                      <a:pPr algn="just">
                        <a:lnSpc>
                          <a:spcPct val="100000"/>
                        </a:lnSpc>
                        <a:spcAft>
                          <a:spcPts val="0"/>
                        </a:spcAft>
                      </a:pPr>
                      <a:r>
                        <a:rPr lang="ja-JP" sz="900" kern="0" dirty="0">
                          <a:solidFill>
                            <a:schemeClr val="tx1"/>
                          </a:solidFill>
                          <a:effectLst/>
                          <a:latin typeface="BIZ UDPゴシック" panose="020B0400000000000000" pitchFamily="50" charset="-128"/>
                          <a:ea typeface="BIZ UDPゴシック" panose="020B0400000000000000" pitchFamily="50" charset="-128"/>
                        </a:rPr>
                        <a:t>乾燥・焼付施設</a:t>
                      </a:r>
                      <a:endParaRPr lang="ja-JP" sz="9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just">
                        <a:lnSpc>
                          <a:spcPct val="100000"/>
                        </a:lnSpc>
                        <a:spcAft>
                          <a:spcPts val="0"/>
                        </a:spcAft>
                      </a:pPr>
                      <a:r>
                        <a:rPr lang="ja-JP" sz="800" kern="0" dirty="0">
                          <a:solidFill>
                            <a:schemeClr val="tx1"/>
                          </a:solidFill>
                          <a:effectLst/>
                          <a:latin typeface="BIZ UDPゴシック" panose="020B0400000000000000" pitchFamily="50" charset="-128"/>
                          <a:ea typeface="BIZ UDPゴシック" panose="020B0400000000000000" pitchFamily="50" charset="-128"/>
                        </a:rPr>
                        <a:t>すべて</a:t>
                      </a:r>
                      <a:r>
                        <a:rPr lang="en-US" altLang="ja-JP" sz="800" kern="0" dirty="0">
                          <a:solidFill>
                            <a:srgbClr val="FF0000"/>
                          </a:solidFill>
                          <a:effectLst/>
                          <a:latin typeface="BIZ UDPゴシック" panose="020B0400000000000000" pitchFamily="50" charset="-128"/>
                          <a:ea typeface="BIZ UDPゴシック" panose="020B0400000000000000" pitchFamily="50" charset="-128"/>
                        </a:rPr>
                        <a:t>※</a:t>
                      </a:r>
                      <a:endParaRPr lang="ja-JP" sz="8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extLst>
                  <a:ext uri="{0D108BD9-81ED-4DB2-BD59-A6C34878D82A}">
                    <a16:rowId xmlns:a16="http://schemas.microsoft.com/office/drawing/2014/main" val="3459878524"/>
                  </a:ext>
                </a:extLst>
              </a:tr>
              <a:tr h="281723">
                <a:tc vMerge="1">
                  <a:txBody>
                    <a:bodyPr/>
                    <a:lstStyle/>
                    <a:p>
                      <a:endParaRPr kumimoji="1" lang="ja-JP" altLang="en-US"/>
                    </a:p>
                  </a:txBody>
                  <a:tcPr/>
                </a:tc>
                <a:tc vMerge="1">
                  <a:txBody>
                    <a:bodyPr/>
                    <a:lstStyle/>
                    <a:p>
                      <a:endParaRPr kumimoji="1" lang="ja-JP" altLang="en-US"/>
                    </a:p>
                  </a:txBody>
                  <a:tcPr/>
                </a:tc>
                <a:tc>
                  <a:txBody>
                    <a:bodyPr/>
                    <a:lstStyle/>
                    <a:p>
                      <a:pPr algn="just">
                        <a:lnSpc>
                          <a:spcPct val="100000"/>
                        </a:lnSpc>
                        <a:spcAft>
                          <a:spcPts val="0"/>
                        </a:spcAft>
                      </a:pPr>
                      <a:r>
                        <a:rPr lang="ja-JP" sz="900" kern="0" dirty="0">
                          <a:effectLst/>
                          <a:latin typeface="BIZ UDPゴシック" panose="020B0400000000000000" pitchFamily="50" charset="-128"/>
                          <a:ea typeface="BIZ UDPゴシック" panose="020B0400000000000000" pitchFamily="50" charset="-128"/>
                        </a:rPr>
                        <a:t>法に掲げる焙焼炉</a:t>
                      </a:r>
                      <a:r>
                        <a:rPr lang="ja-JP" altLang="en-US" sz="900" kern="0" dirty="0">
                          <a:effectLst/>
                          <a:latin typeface="BIZ UDPゴシック" panose="020B0400000000000000" pitchFamily="50" charset="-128"/>
                          <a:ea typeface="BIZ UDPゴシック" panose="020B0400000000000000" pitchFamily="50" charset="-128"/>
                        </a:rPr>
                        <a:t>、</a:t>
                      </a:r>
                      <a:r>
                        <a:rPr lang="ja-JP" sz="900" kern="0" dirty="0">
                          <a:effectLst/>
                          <a:latin typeface="BIZ UDPゴシック" panose="020B0400000000000000" pitchFamily="50" charset="-128"/>
                          <a:ea typeface="BIZ UDPゴシック" panose="020B0400000000000000" pitchFamily="50" charset="-128"/>
                        </a:rPr>
                        <a:t>焼結炉</a:t>
                      </a:r>
                      <a:r>
                        <a:rPr lang="ja-JP" altLang="en-US" sz="900" kern="0" dirty="0">
                          <a:effectLst/>
                          <a:latin typeface="BIZ UDPゴシック" panose="020B0400000000000000" pitchFamily="50" charset="-128"/>
                          <a:ea typeface="BIZ UDPゴシック" panose="020B0400000000000000" pitchFamily="50" charset="-128"/>
                        </a:rPr>
                        <a:t>、</a:t>
                      </a:r>
                      <a:r>
                        <a:rPr lang="ja-JP" sz="900" kern="0" dirty="0">
                          <a:effectLst/>
                          <a:latin typeface="BIZ UDPゴシック" panose="020B0400000000000000" pitchFamily="50" charset="-128"/>
                          <a:ea typeface="BIZ UDPゴシック" panose="020B0400000000000000" pitchFamily="50" charset="-128"/>
                        </a:rPr>
                        <a:t>煆焼炉</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just">
                        <a:lnSpc>
                          <a:spcPct val="100000"/>
                        </a:lnSpc>
                        <a:spcAft>
                          <a:spcPts val="0"/>
                        </a:spcAft>
                      </a:pPr>
                      <a:r>
                        <a:rPr lang="ja-JP" sz="800" kern="0" dirty="0">
                          <a:effectLst/>
                          <a:latin typeface="BIZ UDPゴシック" panose="020B0400000000000000" pitchFamily="50" charset="-128"/>
                          <a:ea typeface="BIZ UDPゴシック" panose="020B0400000000000000" pitchFamily="50" charset="-128"/>
                        </a:rPr>
                        <a:t>処理能力（</a:t>
                      </a:r>
                      <a:r>
                        <a:rPr lang="en-US" sz="800" kern="0" dirty="0">
                          <a:effectLst/>
                          <a:latin typeface="BIZ UDPゴシック" panose="020B0400000000000000" pitchFamily="50" charset="-128"/>
                          <a:ea typeface="BIZ UDPゴシック" panose="020B0400000000000000" pitchFamily="50" charset="-128"/>
                        </a:rPr>
                        <a:t>1t/</a:t>
                      </a:r>
                      <a:r>
                        <a:rPr lang="ja-JP" sz="800" kern="0" dirty="0">
                          <a:effectLst/>
                          <a:latin typeface="BIZ UDPゴシック" panose="020B0400000000000000" pitchFamily="50" charset="-128"/>
                          <a:ea typeface="BIZ UDPゴシック" panose="020B0400000000000000" pitchFamily="50" charset="-128"/>
                        </a:rPr>
                        <a:t>時以上）</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extLst>
                  <a:ext uri="{0D108BD9-81ED-4DB2-BD59-A6C34878D82A}">
                    <a16:rowId xmlns:a16="http://schemas.microsoft.com/office/drawing/2014/main" val="1648475296"/>
                  </a:ext>
                </a:extLst>
              </a:tr>
              <a:tr h="140862">
                <a:tc vMerge="1">
                  <a:txBody>
                    <a:bodyPr/>
                    <a:lstStyle/>
                    <a:p>
                      <a:pPr algn="l">
                        <a:lnSpc>
                          <a:spcPct val="100000"/>
                        </a:lnSpc>
                        <a:spcAft>
                          <a:spcPts val="0"/>
                        </a:spcAft>
                      </a:pP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vMerge="1">
                  <a:txBody>
                    <a:bodyPr/>
                    <a:lstStyle/>
                    <a:p>
                      <a:pPr algn="l">
                        <a:lnSpc>
                          <a:spcPct val="100000"/>
                        </a:lnSpc>
                        <a:spcAft>
                          <a:spcPts val="0"/>
                        </a:spcAft>
                      </a:pPr>
                      <a:endParaRPr lang="ja-JP"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just">
                        <a:lnSpc>
                          <a:spcPct val="100000"/>
                        </a:lnSpc>
                        <a:spcAft>
                          <a:spcPts val="0"/>
                        </a:spcAft>
                      </a:pPr>
                      <a:r>
                        <a:rPr lang="ja-JP" sz="900" kern="0" dirty="0">
                          <a:effectLst/>
                          <a:latin typeface="BIZ UDPゴシック" panose="020B0400000000000000" pitchFamily="50" charset="-128"/>
                          <a:ea typeface="BIZ UDPゴシック" panose="020B0400000000000000" pitchFamily="50" charset="-128"/>
                        </a:rPr>
                        <a:t>条例に掲げる焙焼炉</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rowSpan="3">
                  <a:txBody>
                    <a:bodyPr/>
                    <a:lstStyle/>
                    <a:p>
                      <a:pPr algn="l">
                        <a:lnSpc>
                          <a:spcPct val="100000"/>
                        </a:lnSpc>
                        <a:spcAft>
                          <a:spcPts val="0"/>
                        </a:spcAft>
                      </a:pPr>
                      <a:r>
                        <a:rPr lang="ja-JP" sz="800" kern="0" dirty="0">
                          <a:effectLst/>
                          <a:latin typeface="BIZ UDPゴシック" panose="020B0400000000000000" pitchFamily="50" charset="-128"/>
                          <a:ea typeface="BIZ UDPゴシック" panose="020B0400000000000000" pitchFamily="50" charset="-128"/>
                        </a:rPr>
                        <a:t>処理能力（</a:t>
                      </a:r>
                      <a:r>
                        <a:rPr lang="en-US" sz="800" kern="0" dirty="0">
                          <a:effectLst/>
                          <a:latin typeface="BIZ UDPゴシック" panose="020B0400000000000000" pitchFamily="50" charset="-128"/>
                          <a:ea typeface="BIZ UDPゴシック" panose="020B0400000000000000" pitchFamily="50" charset="-128"/>
                        </a:rPr>
                        <a:t>1t/</a:t>
                      </a:r>
                      <a:r>
                        <a:rPr lang="ja-JP" sz="800" kern="0" dirty="0">
                          <a:effectLst/>
                          <a:latin typeface="BIZ UDPゴシック" panose="020B0400000000000000" pitchFamily="50" charset="-128"/>
                          <a:ea typeface="BIZ UDPゴシック" panose="020B0400000000000000" pitchFamily="50" charset="-128"/>
                        </a:rPr>
                        <a:t>時未満）</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extLst>
                  <a:ext uri="{0D108BD9-81ED-4DB2-BD59-A6C34878D82A}">
                    <a16:rowId xmlns:a16="http://schemas.microsoft.com/office/drawing/2014/main" val="2110536945"/>
                  </a:ext>
                </a:extLst>
              </a:tr>
              <a:tr h="140862">
                <a:tc vMerge="1">
                  <a:txBody>
                    <a:bodyPr/>
                    <a:lstStyle/>
                    <a:p>
                      <a:pPr algn="l">
                        <a:lnSpc>
                          <a:spcPct val="100000"/>
                        </a:lnSpc>
                        <a:spcAft>
                          <a:spcPts val="0"/>
                        </a:spcAft>
                      </a:pP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vMerge="1">
                  <a:txBody>
                    <a:bodyPr/>
                    <a:lstStyle/>
                    <a:p>
                      <a:pPr algn="l">
                        <a:lnSpc>
                          <a:spcPct val="100000"/>
                        </a:lnSpc>
                        <a:spcAft>
                          <a:spcPts val="0"/>
                        </a:spcAft>
                      </a:pPr>
                      <a:endParaRPr lang="ja-JP"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just">
                        <a:lnSpc>
                          <a:spcPct val="100000"/>
                        </a:lnSpc>
                        <a:spcAft>
                          <a:spcPts val="0"/>
                        </a:spcAft>
                      </a:pPr>
                      <a:r>
                        <a:rPr lang="ja-JP" sz="900" kern="0" dirty="0">
                          <a:effectLst/>
                          <a:latin typeface="BIZ UDPゴシック" panose="020B0400000000000000" pitchFamily="50" charset="-128"/>
                          <a:ea typeface="BIZ UDPゴシック" panose="020B0400000000000000" pitchFamily="50" charset="-128"/>
                        </a:rPr>
                        <a:t>条例に掲げる焼結炉</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vMerge="1">
                  <a:txBody>
                    <a:bodyPr/>
                    <a:lstStyle/>
                    <a:p>
                      <a:endParaRPr kumimoji="1" lang="ja-JP" altLang="en-US"/>
                    </a:p>
                  </a:txBody>
                  <a:tcPr/>
                </a:tc>
                <a:extLst>
                  <a:ext uri="{0D108BD9-81ED-4DB2-BD59-A6C34878D82A}">
                    <a16:rowId xmlns:a16="http://schemas.microsoft.com/office/drawing/2014/main" val="2501986008"/>
                  </a:ext>
                </a:extLst>
              </a:tr>
              <a:tr h="140862">
                <a:tc vMerge="1">
                  <a:txBody>
                    <a:bodyPr/>
                    <a:lstStyle/>
                    <a:p>
                      <a:pPr algn="l">
                        <a:lnSpc>
                          <a:spcPct val="100000"/>
                        </a:lnSpc>
                        <a:spcAft>
                          <a:spcPts val="0"/>
                        </a:spcAft>
                      </a:pP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vMerge="1">
                  <a:txBody>
                    <a:bodyPr/>
                    <a:lstStyle/>
                    <a:p>
                      <a:pPr algn="l">
                        <a:lnSpc>
                          <a:spcPct val="100000"/>
                        </a:lnSpc>
                        <a:spcAft>
                          <a:spcPts val="0"/>
                        </a:spcAft>
                      </a:pPr>
                      <a:endParaRPr lang="ja-JP"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just">
                        <a:lnSpc>
                          <a:spcPct val="100000"/>
                        </a:lnSpc>
                        <a:spcAft>
                          <a:spcPts val="0"/>
                        </a:spcAft>
                      </a:pPr>
                      <a:r>
                        <a:rPr lang="ja-JP" sz="900" kern="0" dirty="0">
                          <a:effectLst/>
                          <a:latin typeface="BIZ UDPゴシック" panose="020B0400000000000000" pitchFamily="50" charset="-128"/>
                          <a:ea typeface="BIZ UDPゴシック" panose="020B0400000000000000" pitchFamily="50" charset="-128"/>
                        </a:rPr>
                        <a:t>条例に掲げる煆焼炉</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vMerge="1">
                  <a:txBody>
                    <a:bodyPr/>
                    <a:lstStyle/>
                    <a:p>
                      <a:endParaRPr kumimoji="1" lang="ja-JP" altLang="en-US"/>
                    </a:p>
                  </a:txBody>
                  <a:tcPr/>
                </a:tc>
                <a:extLst>
                  <a:ext uri="{0D108BD9-81ED-4DB2-BD59-A6C34878D82A}">
                    <a16:rowId xmlns:a16="http://schemas.microsoft.com/office/drawing/2014/main" val="3143779383"/>
                  </a:ext>
                </a:extLst>
              </a:tr>
              <a:tr h="140862">
                <a:tc vMerge="1">
                  <a:txBody>
                    <a:bodyPr/>
                    <a:lstStyle/>
                    <a:p>
                      <a:pPr algn="l">
                        <a:lnSpc>
                          <a:spcPct val="100000"/>
                        </a:lnSpc>
                        <a:spcAft>
                          <a:spcPts val="0"/>
                        </a:spcAft>
                      </a:pP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vMerge="1">
                  <a:txBody>
                    <a:bodyPr/>
                    <a:lstStyle/>
                    <a:p>
                      <a:pPr algn="l">
                        <a:lnSpc>
                          <a:spcPct val="100000"/>
                        </a:lnSpc>
                        <a:spcAft>
                          <a:spcPts val="0"/>
                        </a:spcAft>
                      </a:pPr>
                      <a:endParaRPr lang="ja-JP"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just">
                        <a:lnSpc>
                          <a:spcPct val="100000"/>
                        </a:lnSpc>
                        <a:spcAft>
                          <a:spcPts val="0"/>
                        </a:spcAft>
                      </a:pPr>
                      <a:r>
                        <a:rPr lang="ja-JP" sz="900" kern="0" dirty="0">
                          <a:effectLst/>
                          <a:latin typeface="BIZ UDPゴシック" panose="020B0400000000000000" pitchFamily="50" charset="-128"/>
                          <a:ea typeface="BIZ UDPゴシック" panose="020B0400000000000000" pitchFamily="50" charset="-128"/>
                        </a:rPr>
                        <a:t>法に掲げる電気炉</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just">
                        <a:lnSpc>
                          <a:spcPct val="100000"/>
                        </a:lnSpc>
                        <a:spcAft>
                          <a:spcPts val="0"/>
                        </a:spcAft>
                      </a:pPr>
                      <a:r>
                        <a:rPr lang="ja-JP" sz="800" kern="0" dirty="0">
                          <a:effectLst/>
                          <a:latin typeface="BIZ UDPゴシック" panose="020B0400000000000000" pitchFamily="50" charset="-128"/>
                          <a:ea typeface="BIZ UDPゴシック" panose="020B0400000000000000" pitchFamily="50" charset="-128"/>
                        </a:rPr>
                        <a:t>変圧器の定格容量（</a:t>
                      </a:r>
                      <a:r>
                        <a:rPr lang="en-US" sz="800" kern="0" dirty="0">
                          <a:effectLst/>
                          <a:latin typeface="BIZ UDPゴシック" panose="020B0400000000000000" pitchFamily="50" charset="-128"/>
                          <a:ea typeface="BIZ UDPゴシック" panose="020B0400000000000000" pitchFamily="50" charset="-128"/>
                        </a:rPr>
                        <a:t>1000kVA</a:t>
                      </a:r>
                      <a:r>
                        <a:rPr lang="ja-JP" sz="800" kern="0" dirty="0">
                          <a:effectLst/>
                          <a:latin typeface="BIZ UDPゴシック" panose="020B0400000000000000" pitchFamily="50" charset="-128"/>
                          <a:ea typeface="BIZ UDPゴシック" panose="020B0400000000000000" pitchFamily="50" charset="-128"/>
                        </a:rPr>
                        <a:t>以上）</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extLst>
                  <a:ext uri="{0D108BD9-81ED-4DB2-BD59-A6C34878D82A}">
                    <a16:rowId xmlns:a16="http://schemas.microsoft.com/office/drawing/2014/main" val="2230380594"/>
                  </a:ext>
                </a:extLst>
              </a:tr>
            </a:tbl>
          </a:graphicData>
        </a:graphic>
      </p:graphicFrame>
      <p:sp>
        <p:nvSpPr>
          <p:cNvPr id="15" name="スライド番号プレースホルダー 3">
            <a:extLst>
              <a:ext uri="{FF2B5EF4-FFF2-40B4-BE49-F238E27FC236}">
                <a16:creationId xmlns:a16="http://schemas.microsoft.com/office/drawing/2014/main" id="{B11A8DDC-0A42-4FF9-A0B3-FFDD93368904}"/>
              </a:ext>
            </a:extLst>
          </p:cNvPr>
          <p:cNvSpPr txBox="1">
            <a:spLocks/>
          </p:cNvSpPr>
          <p:nvPr/>
        </p:nvSpPr>
        <p:spPr>
          <a:xfrm>
            <a:off x="9350787" y="6477299"/>
            <a:ext cx="555213" cy="365125"/>
          </a:xfrm>
          <a:prstGeom prst="rect">
            <a:avLst/>
          </a:prstGeom>
        </p:spPr>
        <p:txBody>
          <a:bodyPr vert="horz" lIns="91440" tIns="45720" rIns="91440" bIns="45720" rtlCol="0" anchor="ctr">
            <a:normAutofit/>
          </a:bodyP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fld id="{519954A3-9DFD-4C44-94BA-B95130A3BA1C}" type="slidenum">
              <a:rPr lang="en-US" smtClean="0">
                <a:solidFill>
                  <a:srgbClr val="000000"/>
                </a:solidFill>
                <a:latin typeface="BIZ UDPゴシック" panose="020B0400000000000000" pitchFamily="50" charset="-128"/>
                <a:ea typeface="BIZ UDPゴシック" panose="020B0400000000000000" pitchFamily="50" charset="-128"/>
              </a:rPr>
              <a:pPr>
                <a:spcAft>
                  <a:spcPts val="600"/>
                </a:spcAft>
              </a:pPr>
              <a:t>23</a:t>
            </a:fld>
            <a:endParaRPr lang="en-US" dirty="0">
              <a:solidFill>
                <a:srgbClr val="000000"/>
              </a:solidFill>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262E0A06-22D3-4CC4-A181-016619F6DB34}"/>
              </a:ext>
            </a:extLst>
          </p:cNvPr>
          <p:cNvSpPr txBox="1"/>
          <p:nvPr/>
        </p:nvSpPr>
        <p:spPr>
          <a:xfrm>
            <a:off x="673091" y="1048201"/>
            <a:ext cx="4767652" cy="307777"/>
          </a:xfrm>
          <a:prstGeom prst="rect">
            <a:avLst/>
          </a:prstGeom>
          <a:noFill/>
        </p:spPr>
        <p:txBody>
          <a:bodyPr wrap="none" rtlCol="0">
            <a:spAutoFit/>
          </a:bodyPr>
          <a:lstStyle/>
          <a:p>
            <a:r>
              <a:rPr kumimoji="1" lang="ja-JP" altLang="en-US" sz="1400" dirty="0">
                <a:latin typeface="BIZ UDPゴシック" panose="020B0400000000000000" pitchFamily="50" charset="-128"/>
                <a:ea typeface="BIZ UDPゴシック" panose="020B0400000000000000" pitchFamily="50" charset="-128"/>
              </a:rPr>
              <a:t>〇対象施設を以下の案のとおり見直す（赤字が見直し部分）</a:t>
            </a:r>
          </a:p>
        </p:txBody>
      </p:sp>
      <p:sp>
        <p:nvSpPr>
          <p:cNvPr id="12" name="テキスト ボックス 11">
            <a:extLst>
              <a:ext uri="{FF2B5EF4-FFF2-40B4-BE49-F238E27FC236}">
                <a16:creationId xmlns:a16="http://schemas.microsoft.com/office/drawing/2014/main" id="{167567E5-978B-40C6-A3A1-9C18494801A9}"/>
              </a:ext>
            </a:extLst>
          </p:cNvPr>
          <p:cNvSpPr txBox="1"/>
          <p:nvPr/>
        </p:nvSpPr>
        <p:spPr>
          <a:xfrm>
            <a:off x="5007855" y="6347176"/>
            <a:ext cx="4417631" cy="400110"/>
          </a:xfrm>
          <a:prstGeom prst="rect">
            <a:avLst/>
          </a:prstGeom>
          <a:noFill/>
        </p:spPr>
        <p:txBody>
          <a:bodyPr wrap="square" rtlCol="0">
            <a:spAutoFit/>
          </a:bodyPr>
          <a:lstStyle/>
          <a:p>
            <a:r>
              <a:rPr lang="en-US" altLang="ja-JP" sz="1000" dirty="0">
                <a:solidFill>
                  <a:srgbClr val="FF0000"/>
                </a:solidFill>
                <a:latin typeface="BIZ UDPゴシック" panose="020B0400000000000000" pitchFamily="50" charset="-128"/>
                <a:ea typeface="BIZ UDPゴシック" panose="020B0400000000000000" pitchFamily="50" charset="-128"/>
              </a:rPr>
              <a:t>※</a:t>
            </a:r>
            <a:r>
              <a:rPr lang="ja-JP" altLang="en-US" sz="1000" dirty="0">
                <a:solidFill>
                  <a:srgbClr val="FF0000"/>
                </a:solidFill>
                <a:latin typeface="BIZ UDPゴシック" panose="020B0400000000000000" pitchFamily="50" charset="-128"/>
                <a:ea typeface="BIZ UDPゴシック" panose="020B0400000000000000" pitchFamily="50" charset="-128"/>
              </a:rPr>
              <a:t>の施設については、塗装又は接着の用に供する施設のうち排風機能力が</a:t>
            </a:r>
            <a:r>
              <a:rPr lang="en-US" altLang="ja-JP" sz="1000" dirty="0">
                <a:solidFill>
                  <a:srgbClr val="FF0000"/>
                </a:solidFill>
                <a:latin typeface="BIZ UDPゴシック" panose="020B0400000000000000" pitchFamily="50" charset="-128"/>
                <a:ea typeface="BIZ UDPゴシック" panose="020B0400000000000000" pitchFamily="50" charset="-128"/>
              </a:rPr>
              <a:t>10m</a:t>
            </a:r>
            <a:r>
              <a:rPr lang="en-US" altLang="ja-JP" sz="1000" baseline="30000" dirty="0">
                <a:solidFill>
                  <a:srgbClr val="FF0000"/>
                </a:solidFill>
                <a:latin typeface="BIZ UDPゴシック" panose="020B0400000000000000" pitchFamily="50" charset="-128"/>
                <a:ea typeface="BIZ UDPゴシック" panose="020B0400000000000000" pitchFamily="50" charset="-128"/>
              </a:rPr>
              <a:t>3</a:t>
            </a:r>
            <a:r>
              <a:rPr lang="en-US" altLang="ja-JP" sz="1000" dirty="0">
                <a:solidFill>
                  <a:srgbClr val="FF0000"/>
                </a:solidFill>
                <a:latin typeface="BIZ UDPゴシック" panose="020B0400000000000000" pitchFamily="50" charset="-128"/>
                <a:ea typeface="BIZ UDPゴシック" panose="020B0400000000000000" pitchFamily="50" charset="-128"/>
              </a:rPr>
              <a:t>/</a:t>
            </a:r>
            <a:r>
              <a:rPr lang="ja-JP" altLang="en-US" sz="1000" dirty="0">
                <a:solidFill>
                  <a:srgbClr val="FF0000"/>
                </a:solidFill>
                <a:latin typeface="BIZ UDPゴシック" panose="020B0400000000000000" pitchFamily="50" charset="-128"/>
                <a:ea typeface="BIZ UDPゴシック" panose="020B0400000000000000" pitchFamily="50" charset="-128"/>
              </a:rPr>
              <a:t>分未満のものはトルエンの規制対象外とする。</a:t>
            </a:r>
            <a:endParaRPr lang="en-US" altLang="ja-JP" sz="1000" dirty="0">
              <a:solidFill>
                <a:srgbClr val="FF0000"/>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7193932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E80B86A7-A1EC-475B-9166-88902B033A3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90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C2C29CB1-9F74-4879-A6AF-AEA67B6F1F4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84609"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7E2C7115-5336-410C-AD71-0F0952A2E5A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541404" y="4013200"/>
            <a:ext cx="364596"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8" name="表 7">
            <a:extLst>
              <a:ext uri="{FF2B5EF4-FFF2-40B4-BE49-F238E27FC236}">
                <a16:creationId xmlns:a16="http://schemas.microsoft.com/office/drawing/2014/main" id="{878B190E-C103-40A8-ACEB-4F7D4BDD70B3}"/>
              </a:ext>
            </a:extLst>
          </p:cNvPr>
          <p:cNvGraphicFramePr>
            <a:graphicFrameLocks noGrp="1"/>
          </p:cNvGraphicFramePr>
          <p:nvPr>
            <p:extLst>
              <p:ext uri="{D42A27DB-BD31-4B8C-83A1-F6EECF244321}">
                <p14:modId xmlns:p14="http://schemas.microsoft.com/office/powerpoint/2010/main" val="3623934912"/>
              </p:ext>
            </p:extLst>
          </p:nvPr>
        </p:nvGraphicFramePr>
        <p:xfrm>
          <a:off x="574904" y="1208875"/>
          <a:ext cx="4262871" cy="5123520"/>
        </p:xfrm>
        <a:graphic>
          <a:graphicData uri="http://schemas.openxmlformats.org/drawingml/2006/table">
            <a:tbl>
              <a:tblPr firstRow="1" firstCol="1" bandRow="1">
                <a:tableStyleId>{5C22544A-7EE6-4342-B048-85BDC9FD1C3A}</a:tableStyleId>
              </a:tblPr>
              <a:tblGrid>
                <a:gridCol w="156998">
                  <a:extLst>
                    <a:ext uri="{9D8B030D-6E8A-4147-A177-3AD203B41FA5}">
                      <a16:colId xmlns:a16="http://schemas.microsoft.com/office/drawing/2014/main" val="1879744770"/>
                    </a:ext>
                  </a:extLst>
                </a:gridCol>
                <a:gridCol w="612670">
                  <a:extLst>
                    <a:ext uri="{9D8B030D-6E8A-4147-A177-3AD203B41FA5}">
                      <a16:colId xmlns:a16="http://schemas.microsoft.com/office/drawing/2014/main" val="2867043341"/>
                    </a:ext>
                  </a:extLst>
                </a:gridCol>
                <a:gridCol w="1177484">
                  <a:extLst>
                    <a:ext uri="{9D8B030D-6E8A-4147-A177-3AD203B41FA5}">
                      <a16:colId xmlns:a16="http://schemas.microsoft.com/office/drawing/2014/main" val="3837837326"/>
                    </a:ext>
                  </a:extLst>
                </a:gridCol>
                <a:gridCol w="2315719">
                  <a:extLst>
                    <a:ext uri="{9D8B030D-6E8A-4147-A177-3AD203B41FA5}">
                      <a16:colId xmlns:a16="http://schemas.microsoft.com/office/drawing/2014/main" val="2116176162"/>
                    </a:ext>
                  </a:extLst>
                </a:gridCol>
              </a:tblGrid>
              <a:tr h="216000">
                <a:tc gridSpan="2">
                  <a:txBody>
                    <a:bodyPr/>
                    <a:lstStyle/>
                    <a:p>
                      <a:pPr algn="ctr">
                        <a:lnSpc>
                          <a:spcPct val="100000"/>
                        </a:lnSpc>
                        <a:spcAft>
                          <a:spcPts val="0"/>
                        </a:spcAft>
                      </a:pPr>
                      <a:r>
                        <a:rPr lang="ja-JP" altLang="en-US"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項・用途</a:t>
                      </a:r>
                      <a:endParaRPr lang="en-US"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43224" marR="43224" marT="0" marB="0" anchor="ctr"/>
                </a:tc>
                <a:tc hMerge="1">
                  <a:txBody>
                    <a:bodyPr/>
                    <a:lstStyle/>
                    <a:p>
                      <a:pPr algn="l">
                        <a:lnSpc>
                          <a:spcPts val="1200"/>
                        </a:lnSpc>
                        <a:spcAft>
                          <a:spcPts val="0"/>
                        </a:spcAft>
                      </a:pPr>
                      <a:endParaRPr lang="ja-JP" sz="1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43224" marR="43224" marT="0" marB="0" anchor="ctr"/>
                </a:tc>
                <a:tc>
                  <a:txBody>
                    <a:bodyPr/>
                    <a:lstStyle/>
                    <a:p>
                      <a:pPr algn="ctr">
                        <a:lnSpc>
                          <a:spcPct val="100000"/>
                        </a:lnSpc>
                        <a:spcAft>
                          <a:spcPts val="0"/>
                        </a:spcAft>
                      </a:pPr>
                      <a:r>
                        <a:rPr lang="ja-JP" altLang="en-US"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施設種類</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43224" marR="43224" marT="0" marB="0" anchor="ctr"/>
                </a:tc>
                <a:tc>
                  <a:txBody>
                    <a:bodyPr/>
                    <a:lstStyle/>
                    <a:p>
                      <a:pPr algn="ctr">
                        <a:lnSpc>
                          <a:spcPct val="100000"/>
                        </a:lnSpc>
                        <a:spcAft>
                          <a:spcPts val="0"/>
                        </a:spcAft>
                      </a:pPr>
                      <a:r>
                        <a:rPr lang="ja-JP" altLang="en-US"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規模</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43224" marR="43224" marT="0" marB="0" anchor="ctr"/>
                </a:tc>
                <a:extLst>
                  <a:ext uri="{0D108BD9-81ED-4DB2-BD59-A6C34878D82A}">
                    <a16:rowId xmlns:a16="http://schemas.microsoft.com/office/drawing/2014/main" val="2202742494"/>
                  </a:ext>
                </a:extLst>
              </a:tr>
              <a:tr h="144000">
                <a:tc rowSpan="18">
                  <a:txBody>
                    <a:bodyPr/>
                    <a:lstStyle/>
                    <a:p>
                      <a:pPr algn="l">
                        <a:lnSpc>
                          <a:spcPct val="100000"/>
                        </a:lnSpc>
                        <a:spcAft>
                          <a:spcPts val="0"/>
                        </a:spcAft>
                      </a:pPr>
                      <a:r>
                        <a:rPr lang="en-US"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4</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rowSpan="18">
                  <a:txBody>
                    <a:bodyPr/>
                    <a:lstStyle/>
                    <a:p>
                      <a:pPr algn="l">
                        <a:lnSpc>
                          <a:spcPct val="100000"/>
                        </a:lnSpc>
                        <a:spcAft>
                          <a:spcPts val="0"/>
                        </a:spcAft>
                      </a:pPr>
                      <a:r>
                        <a:rPr lang="ja-JP" altLang="ja-JP" sz="900" kern="0" dirty="0">
                          <a:effectLst/>
                          <a:latin typeface="BIZ UDPゴシック" panose="020B0400000000000000" pitchFamily="50" charset="-128"/>
                          <a:ea typeface="BIZ UDPゴシック" panose="020B0400000000000000" pitchFamily="50" charset="-128"/>
                        </a:rPr>
                        <a:t>化学工業品、石油製品又は石炭製品の製造</a:t>
                      </a:r>
                      <a:endParaRPr lang="ja-JP"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just">
                        <a:lnSpc>
                          <a:spcPct val="100000"/>
                        </a:lnSpc>
                        <a:spcAft>
                          <a:spcPts val="0"/>
                        </a:spcAft>
                      </a:pPr>
                      <a:r>
                        <a:rPr lang="ja-JP" sz="900" kern="0" dirty="0">
                          <a:effectLst/>
                          <a:latin typeface="BIZ UDPゴシック" panose="020B0400000000000000" pitchFamily="50" charset="-128"/>
                          <a:ea typeface="BIZ UDPゴシック" panose="020B0400000000000000" pitchFamily="50" charset="-128"/>
                        </a:rPr>
                        <a:t>条例に掲げる電気炉</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just">
                        <a:lnSpc>
                          <a:spcPct val="100000"/>
                        </a:lnSpc>
                        <a:spcAft>
                          <a:spcPts val="0"/>
                        </a:spcAft>
                      </a:pPr>
                      <a:r>
                        <a:rPr lang="ja-JP" sz="800" kern="0" dirty="0">
                          <a:effectLst/>
                          <a:latin typeface="BIZ UDPゴシック" panose="020B0400000000000000" pitchFamily="50" charset="-128"/>
                          <a:ea typeface="BIZ UDPゴシック" panose="020B0400000000000000" pitchFamily="50" charset="-128"/>
                        </a:rPr>
                        <a:t>変圧器の定格容量（</a:t>
                      </a:r>
                      <a:r>
                        <a:rPr lang="en-US" sz="800" kern="0" dirty="0">
                          <a:effectLst/>
                          <a:latin typeface="BIZ UDPゴシック" panose="020B0400000000000000" pitchFamily="50" charset="-128"/>
                          <a:ea typeface="BIZ UDPゴシック" panose="020B0400000000000000" pitchFamily="50" charset="-128"/>
                        </a:rPr>
                        <a:t>1000kVA</a:t>
                      </a:r>
                      <a:r>
                        <a:rPr lang="ja-JP" sz="800" kern="0" dirty="0">
                          <a:effectLst/>
                          <a:latin typeface="BIZ UDPゴシック" panose="020B0400000000000000" pitchFamily="50" charset="-128"/>
                          <a:ea typeface="BIZ UDPゴシック" panose="020B0400000000000000" pitchFamily="50" charset="-128"/>
                        </a:rPr>
                        <a:t>未満）</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extLst>
                  <a:ext uri="{0D108BD9-81ED-4DB2-BD59-A6C34878D82A}">
                    <a16:rowId xmlns:a16="http://schemas.microsoft.com/office/drawing/2014/main" val="1665633826"/>
                  </a:ext>
                </a:extLst>
              </a:tr>
              <a:tr h="144000">
                <a:tc vMerge="1">
                  <a:txBody>
                    <a:bodyPr/>
                    <a:lstStyle/>
                    <a:p>
                      <a:pPr algn="just">
                        <a:lnSpc>
                          <a:spcPts val="1200"/>
                        </a:lnSpc>
                        <a:spcAft>
                          <a:spcPts val="0"/>
                        </a:spcAft>
                      </a:pPr>
                      <a:endParaRPr lang="ja-JP" sz="1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vMerge="1">
                  <a:txBody>
                    <a:bodyPr/>
                    <a:lstStyle/>
                    <a:p>
                      <a:pPr algn="l">
                        <a:lnSpc>
                          <a:spcPts val="1200"/>
                        </a:lnSpc>
                        <a:spcAft>
                          <a:spcPts val="0"/>
                        </a:spcAft>
                      </a:pPr>
                      <a:endParaRPr lang="ja-JP" sz="1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just">
                        <a:lnSpc>
                          <a:spcPct val="100000"/>
                        </a:lnSpc>
                        <a:spcAft>
                          <a:spcPts val="0"/>
                        </a:spcAft>
                      </a:pPr>
                      <a:r>
                        <a:rPr lang="ja-JP" sz="900" kern="0" dirty="0">
                          <a:effectLst/>
                          <a:latin typeface="BIZ UDPゴシック" panose="020B0400000000000000" pitchFamily="50" charset="-128"/>
                          <a:ea typeface="BIZ UDPゴシック" panose="020B0400000000000000" pitchFamily="50" charset="-128"/>
                        </a:rPr>
                        <a:t>合成施設</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just">
                        <a:lnSpc>
                          <a:spcPct val="100000"/>
                        </a:lnSpc>
                        <a:spcAft>
                          <a:spcPts val="0"/>
                        </a:spcAft>
                      </a:pPr>
                      <a:r>
                        <a:rPr lang="ja-JP" sz="800" kern="0" dirty="0">
                          <a:effectLst/>
                          <a:latin typeface="BIZ UDPゴシック" panose="020B0400000000000000" pitchFamily="50" charset="-128"/>
                          <a:ea typeface="BIZ UDPゴシック" panose="020B0400000000000000" pitchFamily="50" charset="-128"/>
                        </a:rPr>
                        <a:t>すべて</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extLst>
                  <a:ext uri="{0D108BD9-81ED-4DB2-BD59-A6C34878D82A}">
                    <a16:rowId xmlns:a16="http://schemas.microsoft.com/office/drawing/2014/main" val="1469753095"/>
                  </a:ext>
                </a:extLst>
              </a:tr>
              <a:tr h="144000">
                <a:tc vMerge="1">
                  <a:txBody>
                    <a:bodyPr/>
                    <a:lstStyle/>
                    <a:p>
                      <a:endParaRPr kumimoji="1" lang="ja-JP" altLang="en-US"/>
                    </a:p>
                  </a:txBody>
                  <a:tcPr/>
                </a:tc>
                <a:tc vMerge="1">
                  <a:txBody>
                    <a:bodyPr/>
                    <a:lstStyle/>
                    <a:p>
                      <a:endParaRPr kumimoji="1" lang="ja-JP" altLang="en-US"/>
                    </a:p>
                  </a:txBody>
                  <a:tcPr/>
                </a:tc>
                <a:tc>
                  <a:txBody>
                    <a:bodyPr/>
                    <a:lstStyle/>
                    <a:p>
                      <a:pPr algn="just">
                        <a:lnSpc>
                          <a:spcPct val="100000"/>
                        </a:lnSpc>
                        <a:spcAft>
                          <a:spcPts val="0"/>
                        </a:spcAft>
                      </a:pPr>
                      <a:r>
                        <a:rPr lang="ja-JP" sz="900" kern="0" dirty="0">
                          <a:effectLst/>
                          <a:latin typeface="BIZ UDPゴシック" panose="020B0400000000000000" pitchFamily="50" charset="-128"/>
                          <a:ea typeface="BIZ UDPゴシック" panose="020B0400000000000000" pitchFamily="50" charset="-128"/>
                        </a:rPr>
                        <a:t>重合施設</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just">
                        <a:lnSpc>
                          <a:spcPct val="100000"/>
                        </a:lnSpc>
                        <a:spcAft>
                          <a:spcPts val="0"/>
                        </a:spcAft>
                      </a:pPr>
                      <a:r>
                        <a:rPr lang="ja-JP" sz="800" kern="0" dirty="0">
                          <a:effectLst/>
                          <a:latin typeface="BIZ UDPゴシック" panose="020B0400000000000000" pitchFamily="50" charset="-128"/>
                          <a:ea typeface="BIZ UDPゴシック" panose="020B0400000000000000" pitchFamily="50" charset="-128"/>
                        </a:rPr>
                        <a:t>すべて</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extLst>
                  <a:ext uri="{0D108BD9-81ED-4DB2-BD59-A6C34878D82A}">
                    <a16:rowId xmlns:a16="http://schemas.microsoft.com/office/drawing/2014/main" val="3259945184"/>
                  </a:ext>
                </a:extLst>
              </a:tr>
              <a:tr h="144000">
                <a:tc vMerge="1">
                  <a:txBody>
                    <a:bodyPr/>
                    <a:lstStyle/>
                    <a:p>
                      <a:endParaRPr kumimoji="1" lang="ja-JP" altLang="en-US"/>
                    </a:p>
                  </a:txBody>
                  <a:tcPr/>
                </a:tc>
                <a:tc vMerge="1">
                  <a:txBody>
                    <a:bodyPr/>
                    <a:lstStyle/>
                    <a:p>
                      <a:endParaRPr kumimoji="1" lang="ja-JP" altLang="en-US"/>
                    </a:p>
                  </a:txBody>
                  <a:tcPr/>
                </a:tc>
                <a:tc>
                  <a:txBody>
                    <a:bodyPr/>
                    <a:lstStyle/>
                    <a:p>
                      <a:pPr algn="just">
                        <a:lnSpc>
                          <a:spcPct val="100000"/>
                        </a:lnSpc>
                        <a:spcAft>
                          <a:spcPts val="0"/>
                        </a:spcAft>
                      </a:pPr>
                      <a:r>
                        <a:rPr lang="ja-JP" sz="900" kern="0" dirty="0">
                          <a:effectLst/>
                          <a:latin typeface="BIZ UDPゴシック" panose="020B0400000000000000" pitchFamily="50" charset="-128"/>
                          <a:ea typeface="BIZ UDPゴシック" panose="020B0400000000000000" pitchFamily="50" charset="-128"/>
                        </a:rPr>
                        <a:t>分解施設</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just">
                        <a:lnSpc>
                          <a:spcPct val="100000"/>
                        </a:lnSpc>
                        <a:spcAft>
                          <a:spcPts val="0"/>
                        </a:spcAft>
                      </a:pPr>
                      <a:r>
                        <a:rPr lang="ja-JP" sz="800" kern="0" dirty="0">
                          <a:effectLst/>
                          <a:latin typeface="BIZ UDPゴシック" panose="020B0400000000000000" pitchFamily="50" charset="-128"/>
                          <a:ea typeface="BIZ UDPゴシック" panose="020B0400000000000000" pitchFamily="50" charset="-128"/>
                        </a:rPr>
                        <a:t>すべて</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extLst>
                  <a:ext uri="{0D108BD9-81ED-4DB2-BD59-A6C34878D82A}">
                    <a16:rowId xmlns:a16="http://schemas.microsoft.com/office/drawing/2014/main" val="1098769101"/>
                  </a:ext>
                </a:extLst>
              </a:tr>
              <a:tr h="144000">
                <a:tc vMerge="1">
                  <a:txBody>
                    <a:bodyPr/>
                    <a:lstStyle/>
                    <a:p>
                      <a:endParaRPr kumimoji="1" lang="ja-JP" altLang="en-US"/>
                    </a:p>
                  </a:txBody>
                  <a:tcPr/>
                </a:tc>
                <a:tc vMerge="1">
                  <a:txBody>
                    <a:bodyPr/>
                    <a:lstStyle/>
                    <a:p>
                      <a:endParaRPr kumimoji="1" lang="ja-JP" altLang="en-US"/>
                    </a:p>
                  </a:txBody>
                  <a:tcPr/>
                </a:tc>
                <a:tc>
                  <a:txBody>
                    <a:bodyPr/>
                    <a:lstStyle/>
                    <a:p>
                      <a:pPr algn="just">
                        <a:lnSpc>
                          <a:spcPct val="100000"/>
                        </a:lnSpc>
                        <a:spcAft>
                          <a:spcPts val="0"/>
                        </a:spcAft>
                      </a:pPr>
                      <a:r>
                        <a:rPr lang="ja-JP" sz="900" kern="0" dirty="0">
                          <a:effectLst/>
                          <a:latin typeface="BIZ UDPゴシック" panose="020B0400000000000000" pitchFamily="50" charset="-128"/>
                          <a:ea typeface="BIZ UDPゴシック" panose="020B0400000000000000" pitchFamily="50" charset="-128"/>
                        </a:rPr>
                        <a:t>精製施設</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just">
                        <a:lnSpc>
                          <a:spcPct val="100000"/>
                        </a:lnSpc>
                        <a:spcAft>
                          <a:spcPts val="0"/>
                        </a:spcAft>
                      </a:pPr>
                      <a:r>
                        <a:rPr lang="ja-JP" sz="800" kern="0" dirty="0">
                          <a:effectLst/>
                          <a:latin typeface="BIZ UDPゴシック" panose="020B0400000000000000" pitchFamily="50" charset="-128"/>
                          <a:ea typeface="BIZ UDPゴシック" panose="020B0400000000000000" pitchFamily="50" charset="-128"/>
                        </a:rPr>
                        <a:t>すべて</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extLst>
                  <a:ext uri="{0D108BD9-81ED-4DB2-BD59-A6C34878D82A}">
                    <a16:rowId xmlns:a16="http://schemas.microsoft.com/office/drawing/2014/main" val="2078426444"/>
                  </a:ext>
                </a:extLst>
              </a:tr>
              <a:tr h="144000">
                <a:tc vMerge="1">
                  <a:txBody>
                    <a:bodyPr/>
                    <a:lstStyle/>
                    <a:p>
                      <a:endParaRPr kumimoji="1" lang="ja-JP" altLang="en-US"/>
                    </a:p>
                  </a:txBody>
                  <a:tcPr/>
                </a:tc>
                <a:tc vMerge="1">
                  <a:txBody>
                    <a:bodyPr/>
                    <a:lstStyle/>
                    <a:p>
                      <a:endParaRPr kumimoji="1" lang="ja-JP" altLang="en-US"/>
                    </a:p>
                  </a:txBody>
                  <a:tcPr/>
                </a:tc>
                <a:tc>
                  <a:txBody>
                    <a:bodyPr/>
                    <a:lstStyle/>
                    <a:p>
                      <a:pPr algn="just">
                        <a:lnSpc>
                          <a:spcPct val="100000"/>
                        </a:lnSpc>
                        <a:spcAft>
                          <a:spcPts val="0"/>
                        </a:spcAft>
                      </a:pPr>
                      <a:r>
                        <a:rPr lang="ja-JP" sz="900" kern="0" dirty="0">
                          <a:effectLst/>
                          <a:latin typeface="BIZ UDPゴシック" panose="020B0400000000000000" pitchFamily="50" charset="-128"/>
                          <a:ea typeface="BIZ UDPゴシック" panose="020B0400000000000000" pitchFamily="50" charset="-128"/>
                        </a:rPr>
                        <a:t>抽出施設</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just">
                        <a:lnSpc>
                          <a:spcPct val="100000"/>
                        </a:lnSpc>
                        <a:spcAft>
                          <a:spcPts val="0"/>
                        </a:spcAft>
                      </a:pPr>
                      <a:r>
                        <a:rPr lang="ja-JP" sz="800" kern="0" dirty="0">
                          <a:effectLst/>
                          <a:latin typeface="BIZ UDPゴシック" panose="020B0400000000000000" pitchFamily="50" charset="-128"/>
                          <a:ea typeface="BIZ UDPゴシック" panose="020B0400000000000000" pitchFamily="50" charset="-128"/>
                        </a:rPr>
                        <a:t>すべて</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extLst>
                  <a:ext uri="{0D108BD9-81ED-4DB2-BD59-A6C34878D82A}">
                    <a16:rowId xmlns:a16="http://schemas.microsoft.com/office/drawing/2014/main" val="2269513021"/>
                  </a:ext>
                </a:extLst>
              </a:tr>
              <a:tr h="144000">
                <a:tc vMerge="1">
                  <a:txBody>
                    <a:bodyPr/>
                    <a:lstStyle/>
                    <a:p>
                      <a:endParaRPr kumimoji="1" lang="ja-JP" altLang="en-US"/>
                    </a:p>
                  </a:txBody>
                  <a:tcPr/>
                </a:tc>
                <a:tc vMerge="1">
                  <a:txBody>
                    <a:bodyPr/>
                    <a:lstStyle/>
                    <a:p>
                      <a:endParaRPr kumimoji="1" lang="ja-JP" altLang="en-US"/>
                    </a:p>
                  </a:txBody>
                  <a:tcPr/>
                </a:tc>
                <a:tc>
                  <a:txBody>
                    <a:bodyPr/>
                    <a:lstStyle/>
                    <a:p>
                      <a:pPr algn="just">
                        <a:lnSpc>
                          <a:spcPct val="100000"/>
                        </a:lnSpc>
                        <a:spcAft>
                          <a:spcPts val="0"/>
                        </a:spcAft>
                      </a:pPr>
                      <a:r>
                        <a:rPr lang="ja-JP" sz="900" kern="0" dirty="0">
                          <a:effectLst/>
                          <a:latin typeface="BIZ UDPゴシック" panose="020B0400000000000000" pitchFamily="50" charset="-128"/>
                          <a:ea typeface="BIZ UDPゴシック" panose="020B0400000000000000" pitchFamily="50" charset="-128"/>
                        </a:rPr>
                        <a:t>晶出施設</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just">
                        <a:lnSpc>
                          <a:spcPct val="100000"/>
                        </a:lnSpc>
                        <a:spcAft>
                          <a:spcPts val="0"/>
                        </a:spcAft>
                      </a:pPr>
                      <a:r>
                        <a:rPr lang="ja-JP" sz="800" kern="0" dirty="0">
                          <a:effectLst/>
                          <a:latin typeface="BIZ UDPゴシック" panose="020B0400000000000000" pitchFamily="50" charset="-128"/>
                          <a:ea typeface="BIZ UDPゴシック" panose="020B0400000000000000" pitchFamily="50" charset="-128"/>
                        </a:rPr>
                        <a:t>すべて</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extLst>
                  <a:ext uri="{0D108BD9-81ED-4DB2-BD59-A6C34878D82A}">
                    <a16:rowId xmlns:a16="http://schemas.microsoft.com/office/drawing/2014/main" val="2668628942"/>
                  </a:ext>
                </a:extLst>
              </a:tr>
              <a:tr h="144000">
                <a:tc vMerge="1">
                  <a:txBody>
                    <a:bodyPr/>
                    <a:lstStyle/>
                    <a:p>
                      <a:endParaRPr kumimoji="1" lang="ja-JP" altLang="en-US"/>
                    </a:p>
                  </a:txBody>
                  <a:tcPr/>
                </a:tc>
                <a:tc vMerge="1">
                  <a:txBody>
                    <a:bodyPr/>
                    <a:lstStyle/>
                    <a:p>
                      <a:endParaRPr kumimoji="1" lang="ja-JP" altLang="en-US"/>
                    </a:p>
                  </a:txBody>
                  <a:tcPr/>
                </a:tc>
                <a:tc>
                  <a:txBody>
                    <a:bodyPr/>
                    <a:lstStyle/>
                    <a:p>
                      <a:pPr algn="just">
                        <a:lnSpc>
                          <a:spcPct val="100000"/>
                        </a:lnSpc>
                        <a:spcAft>
                          <a:spcPts val="0"/>
                        </a:spcAft>
                      </a:pPr>
                      <a:r>
                        <a:rPr lang="ja-JP" sz="900" kern="0" dirty="0">
                          <a:effectLst/>
                          <a:latin typeface="BIZ UDPゴシック" panose="020B0400000000000000" pitchFamily="50" charset="-128"/>
                          <a:ea typeface="BIZ UDPゴシック" panose="020B0400000000000000" pitchFamily="50" charset="-128"/>
                        </a:rPr>
                        <a:t>蒸留施設</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just">
                        <a:lnSpc>
                          <a:spcPct val="100000"/>
                        </a:lnSpc>
                        <a:spcAft>
                          <a:spcPts val="0"/>
                        </a:spcAft>
                      </a:pPr>
                      <a:r>
                        <a:rPr lang="ja-JP" sz="800" kern="0" dirty="0">
                          <a:effectLst/>
                          <a:latin typeface="BIZ UDPゴシック" panose="020B0400000000000000" pitchFamily="50" charset="-128"/>
                          <a:ea typeface="BIZ UDPゴシック" panose="020B0400000000000000" pitchFamily="50" charset="-128"/>
                        </a:rPr>
                        <a:t>すべて</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extLst>
                  <a:ext uri="{0D108BD9-81ED-4DB2-BD59-A6C34878D82A}">
                    <a16:rowId xmlns:a16="http://schemas.microsoft.com/office/drawing/2014/main" val="1393394594"/>
                  </a:ext>
                </a:extLst>
              </a:tr>
              <a:tr h="144000">
                <a:tc vMerge="1">
                  <a:txBody>
                    <a:bodyPr/>
                    <a:lstStyle/>
                    <a:p>
                      <a:endParaRPr kumimoji="1" lang="ja-JP" altLang="en-US"/>
                    </a:p>
                  </a:txBody>
                  <a:tcPr/>
                </a:tc>
                <a:tc vMerge="1">
                  <a:txBody>
                    <a:bodyPr/>
                    <a:lstStyle/>
                    <a:p>
                      <a:endParaRPr kumimoji="1" lang="ja-JP" altLang="en-US"/>
                    </a:p>
                  </a:txBody>
                  <a:tcPr/>
                </a:tc>
                <a:tc>
                  <a:txBody>
                    <a:bodyPr/>
                    <a:lstStyle/>
                    <a:p>
                      <a:pPr algn="just">
                        <a:lnSpc>
                          <a:spcPct val="100000"/>
                        </a:lnSpc>
                        <a:spcAft>
                          <a:spcPts val="0"/>
                        </a:spcAft>
                      </a:pPr>
                      <a:r>
                        <a:rPr lang="ja-JP" sz="900" kern="0" dirty="0">
                          <a:effectLst/>
                          <a:latin typeface="BIZ UDPゴシック" panose="020B0400000000000000" pitchFamily="50" charset="-128"/>
                          <a:ea typeface="BIZ UDPゴシック" panose="020B0400000000000000" pitchFamily="50" charset="-128"/>
                        </a:rPr>
                        <a:t>蒸発施設</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just">
                        <a:lnSpc>
                          <a:spcPct val="100000"/>
                        </a:lnSpc>
                        <a:spcAft>
                          <a:spcPts val="0"/>
                        </a:spcAft>
                      </a:pPr>
                      <a:r>
                        <a:rPr lang="ja-JP" sz="800" kern="0" dirty="0">
                          <a:effectLst/>
                          <a:latin typeface="BIZ UDPゴシック" panose="020B0400000000000000" pitchFamily="50" charset="-128"/>
                          <a:ea typeface="BIZ UDPゴシック" panose="020B0400000000000000" pitchFamily="50" charset="-128"/>
                        </a:rPr>
                        <a:t>すべて</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extLst>
                  <a:ext uri="{0D108BD9-81ED-4DB2-BD59-A6C34878D82A}">
                    <a16:rowId xmlns:a16="http://schemas.microsoft.com/office/drawing/2014/main" val="493095845"/>
                  </a:ext>
                </a:extLst>
              </a:tr>
              <a:tr h="144000">
                <a:tc vMerge="1">
                  <a:txBody>
                    <a:bodyPr/>
                    <a:lstStyle/>
                    <a:p>
                      <a:endParaRPr kumimoji="1" lang="ja-JP" altLang="en-US"/>
                    </a:p>
                  </a:txBody>
                  <a:tcPr/>
                </a:tc>
                <a:tc vMerge="1">
                  <a:txBody>
                    <a:bodyPr/>
                    <a:lstStyle/>
                    <a:p>
                      <a:endParaRPr kumimoji="1" lang="ja-JP" altLang="en-US"/>
                    </a:p>
                  </a:txBody>
                  <a:tcPr/>
                </a:tc>
                <a:tc>
                  <a:txBody>
                    <a:bodyPr/>
                    <a:lstStyle/>
                    <a:p>
                      <a:pPr algn="just">
                        <a:lnSpc>
                          <a:spcPct val="100000"/>
                        </a:lnSpc>
                        <a:spcAft>
                          <a:spcPts val="0"/>
                        </a:spcAft>
                      </a:pPr>
                      <a:r>
                        <a:rPr lang="ja-JP" sz="900" kern="0" dirty="0">
                          <a:effectLst/>
                          <a:latin typeface="BIZ UDPゴシック" panose="020B0400000000000000" pitchFamily="50" charset="-128"/>
                          <a:ea typeface="BIZ UDPゴシック" panose="020B0400000000000000" pitchFamily="50" charset="-128"/>
                        </a:rPr>
                        <a:t>濃縮施設</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just">
                        <a:lnSpc>
                          <a:spcPct val="100000"/>
                        </a:lnSpc>
                        <a:spcAft>
                          <a:spcPts val="0"/>
                        </a:spcAft>
                      </a:pPr>
                      <a:r>
                        <a:rPr lang="ja-JP" sz="800" kern="0" dirty="0">
                          <a:effectLst/>
                          <a:latin typeface="BIZ UDPゴシック" panose="020B0400000000000000" pitchFamily="50" charset="-128"/>
                          <a:ea typeface="BIZ UDPゴシック" panose="020B0400000000000000" pitchFamily="50" charset="-128"/>
                        </a:rPr>
                        <a:t>すべて</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extLst>
                  <a:ext uri="{0D108BD9-81ED-4DB2-BD59-A6C34878D82A}">
                    <a16:rowId xmlns:a16="http://schemas.microsoft.com/office/drawing/2014/main" val="3459878524"/>
                  </a:ext>
                </a:extLst>
              </a:tr>
              <a:tr h="144000">
                <a:tc vMerge="1">
                  <a:txBody>
                    <a:bodyPr/>
                    <a:lstStyle/>
                    <a:p>
                      <a:endParaRPr kumimoji="1" lang="ja-JP" altLang="en-US"/>
                    </a:p>
                  </a:txBody>
                  <a:tcPr/>
                </a:tc>
                <a:tc vMerge="1">
                  <a:txBody>
                    <a:bodyPr/>
                    <a:lstStyle/>
                    <a:p>
                      <a:endParaRPr kumimoji="1" lang="ja-JP" altLang="en-US"/>
                    </a:p>
                  </a:txBody>
                  <a:tcPr/>
                </a:tc>
                <a:tc>
                  <a:txBody>
                    <a:bodyPr/>
                    <a:lstStyle/>
                    <a:p>
                      <a:pPr algn="just">
                        <a:lnSpc>
                          <a:spcPct val="100000"/>
                        </a:lnSpc>
                        <a:spcAft>
                          <a:spcPts val="0"/>
                        </a:spcAft>
                      </a:pPr>
                      <a:r>
                        <a:rPr lang="ja-JP" sz="900" kern="0" dirty="0">
                          <a:effectLst/>
                          <a:latin typeface="BIZ UDPゴシック" panose="020B0400000000000000" pitchFamily="50" charset="-128"/>
                          <a:ea typeface="BIZ UDPゴシック" panose="020B0400000000000000" pitchFamily="50" charset="-128"/>
                        </a:rPr>
                        <a:t>電気めっき施設</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just">
                        <a:lnSpc>
                          <a:spcPct val="100000"/>
                        </a:lnSpc>
                        <a:spcAft>
                          <a:spcPts val="0"/>
                        </a:spcAft>
                      </a:pPr>
                      <a:r>
                        <a:rPr lang="ja-JP" sz="800" kern="0" dirty="0">
                          <a:effectLst/>
                          <a:latin typeface="BIZ UDPゴシック" panose="020B0400000000000000" pitchFamily="50" charset="-128"/>
                          <a:ea typeface="BIZ UDPゴシック" panose="020B0400000000000000" pitchFamily="50" charset="-128"/>
                        </a:rPr>
                        <a:t>すべて</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extLst>
                  <a:ext uri="{0D108BD9-81ED-4DB2-BD59-A6C34878D82A}">
                    <a16:rowId xmlns:a16="http://schemas.microsoft.com/office/drawing/2014/main" val="1648475296"/>
                  </a:ext>
                </a:extLst>
              </a:tr>
              <a:tr h="144000">
                <a:tc vMerge="1">
                  <a:txBody>
                    <a:bodyPr/>
                    <a:lstStyle/>
                    <a:p>
                      <a:endParaRPr kumimoji="1" lang="ja-JP" altLang="en-US"/>
                    </a:p>
                  </a:txBody>
                  <a:tcPr/>
                </a:tc>
                <a:tc vMerge="1">
                  <a:txBody>
                    <a:bodyPr/>
                    <a:lstStyle/>
                    <a:p>
                      <a:endParaRPr kumimoji="1" lang="ja-JP" altLang="en-US"/>
                    </a:p>
                  </a:txBody>
                  <a:tcPr/>
                </a:tc>
                <a:tc>
                  <a:txBody>
                    <a:bodyPr/>
                    <a:lstStyle/>
                    <a:p>
                      <a:pPr algn="just">
                        <a:lnSpc>
                          <a:spcPct val="100000"/>
                        </a:lnSpc>
                        <a:spcAft>
                          <a:spcPts val="0"/>
                        </a:spcAft>
                      </a:pPr>
                      <a:r>
                        <a:rPr lang="ja-JP" sz="900" kern="0" dirty="0">
                          <a:effectLst/>
                          <a:latin typeface="BIZ UDPゴシック" panose="020B0400000000000000" pitchFamily="50" charset="-128"/>
                          <a:ea typeface="BIZ UDPゴシック" panose="020B0400000000000000" pitchFamily="50" charset="-128"/>
                        </a:rPr>
                        <a:t>混合施設</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just">
                        <a:lnSpc>
                          <a:spcPct val="100000"/>
                        </a:lnSpc>
                        <a:spcAft>
                          <a:spcPts val="0"/>
                        </a:spcAft>
                      </a:pPr>
                      <a:r>
                        <a:rPr lang="ja-JP" sz="800" kern="0" dirty="0">
                          <a:effectLst/>
                          <a:latin typeface="BIZ UDPゴシック" panose="020B0400000000000000" pitchFamily="50" charset="-128"/>
                          <a:ea typeface="BIZ UDPゴシック" panose="020B0400000000000000" pitchFamily="50" charset="-128"/>
                        </a:rPr>
                        <a:t>すべて</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extLst>
                  <a:ext uri="{0D108BD9-81ED-4DB2-BD59-A6C34878D82A}">
                    <a16:rowId xmlns:a16="http://schemas.microsoft.com/office/drawing/2014/main" val="1183574844"/>
                  </a:ext>
                </a:extLst>
              </a:tr>
              <a:tr h="144000">
                <a:tc vMerge="1">
                  <a:txBody>
                    <a:bodyPr/>
                    <a:lstStyle/>
                    <a:p>
                      <a:endParaRPr kumimoji="1" lang="ja-JP" altLang="en-US"/>
                    </a:p>
                  </a:txBody>
                  <a:tcPr/>
                </a:tc>
                <a:tc vMerge="1">
                  <a:txBody>
                    <a:bodyPr/>
                    <a:lstStyle/>
                    <a:p>
                      <a:endParaRPr kumimoji="1" lang="ja-JP" altLang="en-US"/>
                    </a:p>
                  </a:txBody>
                  <a:tcPr/>
                </a:tc>
                <a:tc>
                  <a:txBody>
                    <a:bodyPr/>
                    <a:lstStyle/>
                    <a:p>
                      <a:pPr algn="just">
                        <a:lnSpc>
                          <a:spcPct val="100000"/>
                        </a:lnSpc>
                        <a:spcAft>
                          <a:spcPts val="0"/>
                        </a:spcAft>
                      </a:pPr>
                      <a:r>
                        <a:rPr lang="ja-JP" sz="900" kern="0" dirty="0">
                          <a:effectLst/>
                          <a:latin typeface="BIZ UDPゴシック" panose="020B0400000000000000" pitchFamily="50" charset="-128"/>
                          <a:ea typeface="BIZ UDPゴシック" panose="020B0400000000000000" pitchFamily="50" charset="-128"/>
                        </a:rPr>
                        <a:t>配合施設</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just">
                        <a:lnSpc>
                          <a:spcPct val="100000"/>
                        </a:lnSpc>
                        <a:spcAft>
                          <a:spcPts val="0"/>
                        </a:spcAft>
                      </a:pPr>
                      <a:r>
                        <a:rPr lang="ja-JP" sz="800" kern="0" dirty="0">
                          <a:effectLst/>
                          <a:latin typeface="BIZ UDPゴシック" panose="020B0400000000000000" pitchFamily="50" charset="-128"/>
                          <a:ea typeface="BIZ UDPゴシック" panose="020B0400000000000000" pitchFamily="50" charset="-128"/>
                        </a:rPr>
                        <a:t>すべて</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extLst>
                  <a:ext uri="{0D108BD9-81ED-4DB2-BD59-A6C34878D82A}">
                    <a16:rowId xmlns:a16="http://schemas.microsoft.com/office/drawing/2014/main" val="1497456311"/>
                  </a:ext>
                </a:extLst>
              </a:tr>
              <a:tr h="144000">
                <a:tc vMerge="1">
                  <a:txBody>
                    <a:bodyPr/>
                    <a:lstStyle/>
                    <a:p>
                      <a:endParaRPr kumimoji="1" lang="ja-JP" altLang="en-US"/>
                    </a:p>
                  </a:txBody>
                  <a:tcPr/>
                </a:tc>
                <a:tc vMerge="1">
                  <a:txBody>
                    <a:bodyPr/>
                    <a:lstStyle/>
                    <a:p>
                      <a:endParaRPr kumimoji="1" lang="ja-JP" altLang="en-US"/>
                    </a:p>
                  </a:txBody>
                  <a:tcPr/>
                </a:tc>
                <a:tc>
                  <a:txBody>
                    <a:bodyPr/>
                    <a:lstStyle/>
                    <a:p>
                      <a:pPr algn="just">
                        <a:lnSpc>
                          <a:spcPct val="100000"/>
                        </a:lnSpc>
                        <a:spcAft>
                          <a:spcPts val="0"/>
                        </a:spcAft>
                      </a:pPr>
                      <a:r>
                        <a:rPr lang="ja-JP" sz="900" kern="0" dirty="0">
                          <a:effectLst/>
                          <a:latin typeface="BIZ UDPゴシック" panose="020B0400000000000000" pitchFamily="50" charset="-128"/>
                          <a:ea typeface="BIZ UDPゴシック" panose="020B0400000000000000" pitchFamily="50" charset="-128"/>
                        </a:rPr>
                        <a:t>混練施設</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just">
                        <a:lnSpc>
                          <a:spcPct val="100000"/>
                        </a:lnSpc>
                        <a:spcAft>
                          <a:spcPts val="0"/>
                        </a:spcAft>
                      </a:pPr>
                      <a:r>
                        <a:rPr lang="ja-JP" sz="800" kern="0" dirty="0">
                          <a:effectLst/>
                          <a:latin typeface="BIZ UDPゴシック" panose="020B0400000000000000" pitchFamily="50" charset="-128"/>
                          <a:ea typeface="BIZ UDPゴシック" panose="020B0400000000000000" pitchFamily="50" charset="-128"/>
                        </a:rPr>
                        <a:t>すべて</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extLst>
                  <a:ext uri="{0D108BD9-81ED-4DB2-BD59-A6C34878D82A}">
                    <a16:rowId xmlns:a16="http://schemas.microsoft.com/office/drawing/2014/main" val="1597815263"/>
                  </a:ext>
                </a:extLst>
              </a:tr>
              <a:tr h="144000">
                <a:tc vMerge="1">
                  <a:txBody>
                    <a:bodyPr/>
                    <a:lstStyle/>
                    <a:p>
                      <a:endParaRPr kumimoji="1" lang="ja-JP" altLang="en-US"/>
                    </a:p>
                  </a:txBody>
                  <a:tcPr/>
                </a:tc>
                <a:tc vMerge="1">
                  <a:txBody>
                    <a:bodyPr/>
                    <a:lstStyle/>
                    <a:p>
                      <a:endParaRPr kumimoji="1" lang="ja-JP" altLang="en-US"/>
                    </a:p>
                  </a:txBody>
                  <a:tcPr/>
                </a:tc>
                <a:tc>
                  <a:txBody>
                    <a:bodyPr/>
                    <a:lstStyle/>
                    <a:p>
                      <a:pPr algn="just">
                        <a:lnSpc>
                          <a:spcPct val="100000"/>
                        </a:lnSpc>
                        <a:spcAft>
                          <a:spcPts val="0"/>
                        </a:spcAft>
                      </a:pPr>
                      <a:r>
                        <a:rPr lang="ja-JP" sz="900" kern="0" dirty="0">
                          <a:effectLst/>
                          <a:latin typeface="BIZ UDPゴシック" panose="020B0400000000000000" pitchFamily="50" charset="-128"/>
                          <a:ea typeface="BIZ UDPゴシック" panose="020B0400000000000000" pitchFamily="50" charset="-128"/>
                        </a:rPr>
                        <a:t>造粒施設</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just">
                        <a:lnSpc>
                          <a:spcPct val="100000"/>
                        </a:lnSpc>
                        <a:spcAft>
                          <a:spcPts val="0"/>
                        </a:spcAft>
                      </a:pPr>
                      <a:r>
                        <a:rPr lang="ja-JP" sz="800" kern="0" dirty="0">
                          <a:effectLst/>
                          <a:latin typeface="BIZ UDPゴシック" panose="020B0400000000000000" pitchFamily="50" charset="-128"/>
                          <a:ea typeface="BIZ UDPゴシック" panose="020B0400000000000000" pitchFamily="50" charset="-128"/>
                        </a:rPr>
                        <a:t>すべて</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extLst>
                  <a:ext uri="{0D108BD9-81ED-4DB2-BD59-A6C34878D82A}">
                    <a16:rowId xmlns:a16="http://schemas.microsoft.com/office/drawing/2014/main" val="3268726266"/>
                  </a:ext>
                </a:extLst>
              </a:tr>
              <a:tr h="144000">
                <a:tc vMerge="1">
                  <a:txBody>
                    <a:bodyPr/>
                    <a:lstStyle/>
                    <a:p>
                      <a:pPr algn="l">
                        <a:lnSpc>
                          <a:spcPct val="100000"/>
                        </a:lnSpc>
                        <a:spcAft>
                          <a:spcPts val="0"/>
                        </a:spcAft>
                      </a:pP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vMerge="1">
                  <a:txBody>
                    <a:bodyPr/>
                    <a:lstStyle/>
                    <a:p>
                      <a:pPr algn="l">
                        <a:lnSpc>
                          <a:spcPct val="100000"/>
                        </a:lnSpc>
                        <a:spcAft>
                          <a:spcPts val="0"/>
                        </a:spcAft>
                      </a:pPr>
                      <a:endParaRPr lang="ja-JP"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just">
                        <a:lnSpc>
                          <a:spcPct val="100000"/>
                        </a:lnSpc>
                        <a:spcAft>
                          <a:spcPts val="0"/>
                        </a:spcAft>
                      </a:pPr>
                      <a:r>
                        <a:rPr lang="ja-JP" sz="900" kern="0" dirty="0">
                          <a:effectLst/>
                          <a:latin typeface="BIZ UDPゴシック" panose="020B0400000000000000" pitchFamily="50" charset="-128"/>
                          <a:ea typeface="BIZ UDPゴシック" panose="020B0400000000000000" pitchFamily="50" charset="-128"/>
                        </a:rPr>
                        <a:t>滅菌施設</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just">
                        <a:lnSpc>
                          <a:spcPct val="100000"/>
                        </a:lnSpc>
                        <a:spcAft>
                          <a:spcPts val="0"/>
                        </a:spcAft>
                      </a:pPr>
                      <a:r>
                        <a:rPr lang="ja-JP" sz="800" kern="0" dirty="0">
                          <a:effectLst/>
                          <a:latin typeface="BIZ UDPゴシック" panose="020B0400000000000000" pitchFamily="50" charset="-128"/>
                          <a:ea typeface="BIZ UDPゴシック" panose="020B0400000000000000" pitchFamily="50" charset="-128"/>
                        </a:rPr>
                        <a:t>すべて</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extLst>
                  <a:ext uri="{0D108BD9-81ED-4DB2-BD59-A6C34878D82A}">
                    <a16:rowId xmlns:a16="http://schemas.microsoft.com/office/drawing/2014/main" val="2592073880"/>
                  </a:ext>
                </a:extLst>
              </a:tr>
              <a:tr h="144000">
                <a:tc vMerge="1">
                  <a:txBody>
                    <a:bodyPr/>
                    <a:lstStyle/>
                    <a:p>
                      <a:pPr algn="l">
                        <a:lnSpc>
                          <a:spcPct val="100000"/>
                        </a:lnSpc>
                        <a:spcAft>
                          <a:spcPts val="0"/>
                        </a:spcAft>
                      </a:pP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vMerge="1">
                  <a:txBody>
                    <a:bodyPr/>
                    <a:lstStyle/>
                    <a:p>
                      <a:pPr algn="l">
                        <a:lnSpc>
                          <a:spcPct val="100000"/>
                        </a:lnSpc>
                        <a:spcAft>
                          <a:spcPts val="0"/>
                        </a:spcAft>
                      </a:pPr>
                      <a:endParaRPr lang="ja-JP"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just">
                        <a:lnSpc>
                          <a:spcPct val="100000"/>
                        </a:lnSpc>
                        <a:spcAft>
                          <a:spcPts val="0"/>
                        </a:spcAft>
                      </a:pPr>
                      <a:r>
                        <a:rPr lang="ja-JP" sz="900" kern="0" dirty="0">
                          <a:effectLst/>
                          <a:latin typeface="BIZ UDPゴシック" panose="020B0400000000000000" pitchFamily="50" charset="-128"/>
                          <a:ea typeface="BIZ UDPゴシック" panose="020B0400000000000000" pitchFamily="50" charset="-128"/>
                        </a:rPr>
                        <a:t>消毒施設</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just">
                        <a:lnSpc>
                          <a:spcPct val="100000"/>
                        </a:lnSpc>
                        <a:spcAft>
                          <a:spcPts val="0"/>
                        </a:spcAft>
                      </a:pPr>
                      <a:r>
                        <a:rPr lang="ja-JP" sz="800" kern="0" dirty="0">
                          <a:effectLst/>
                          <a:latin typeface="BIZ UDPゴシック" panose="020B0400000000000000" pitchFamily="50" charset="-128"/>
                          <a:ea typeface="BIZ UDPゴシック" panose="020B0400000000000000" pitchFamily="50" charset="-128"/>
                        </a:rPr>
                        <a:t>すべて</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extLst>
                  <a:ext uri="{0D108BD9-81ED-4DB2-BD59-A6C34878D82A}">
                    <a16:rowId xmlns:a16="http://schemas.microsoft.com/office/drawing/2014/main" val="3337173504"/>
                  </a:ext>
                </a:extLst>
              </a:tr>
              <a:tr h="144000">
                <a:tc vMerge="1">
                  <a:txBody>
                    <a:bodyPr/>
                    <a:lstStyle/>
                    <a:p>
                      <a:pPr algn="l">
                        <a:lnSpc>
                          <a:spcPct val="100000"/>
                        </a:lnSpc>
                        <a:spcAft>
                          <a:spcPts val="0"/>
                        </a:spcAft>
                      </a:pP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vMerge="1">
                  <a:txBody>
                    <a:bodyPr/>
                    <a:lstStyle/>
                    <a:p>
                      <a:pPr algn="l">
                        <a:lnSpc>
                          <a:spcPct val="100000"/>
                        </a:lnSpc>
                        <a:spcAft>
                          <a:spcPts val="0"/>
                        </a:spcAft>
                      </a:pPr>
                      <a:endParaRPr lang="ja-JP"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just">
                        <a:lnSpc>
                          <a:spcPct val="100000"/>
                        </a:lnSpc>
                        <a:spcAft>
                          <a:spcPts val="0"/>
                        </a:spcAft>
                      </a:pPr>
                      <a:r>
                        <a:rPr lang="ja-JP" altLang="en-US" sz="900" kern="100" dirty="0">
                          <a:solidFill>
                            <a:srgbClr val="FF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洗浄施設</a:t>
                      </a:r>
                      <a:endParaRPr lang="ja-JP" sz="900" kern="100" dirty="0">
                        <a:solidFill>
                          <a:srgbClr val="FF0000"/>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4400" marR="14400" marT="0" marB="0" anchor="ct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ja-JP" altLang="en-US" sz="800" b="0" dirty="0">
                          <a:solidFill>
                            <a:srgbClr val="FF0000"/>
                          </a:solidFill>
                          <a:latin typeface="BIZ UDPゴシック" panose="020B0400000000000000" pitchFamily="50" charset="-128"/>
                          <a:ea typeface="BIZ UDPゴシック" panose="020B0400000000000000" pitchFamily="50" charset="-128"/>
                        </a:rPr>
                        <a:t>液面の面積が</a:t>
                      </a:r>
                      <a:r>
                        <a:rPr lang="en-US" altLang="ja-JP" sz="800" b="0" dirty="0">
                          <a:solidFill>
                            <a:srgbClr val="FF0000"/>
                          </a:solidFill>
                          <a:latin typeface="BIZ UDPゴシック" panose="020B0400000000000000" pitchFamily="50" charset="-128"/>
                          <a:ea typeface="BIZ UDPゴシック" panose="020B0400000000000000" pitchFamily="50" charset="-128"/>
                        </a:rPr>
                        <a:t>0.5m</a:t>
                      </a:r>
                      <a:r>
                        <a:rPr lang="en-US" altLang="ja-JP" sz="800" b="0" baseline="30000" dirty="0">
                          <a:solidFill>
                            <a:srgbClr val="FF0000"/>
                          </a:solidFill>
                          <a:latin typeface="BIZ UDPゴシック" panose="020B0400000000000000" pitchFamily="50" charset="-128"/>
                          <a:ea typeface="BIZ UDPゴシック" panose="020B0400000000000000" pitchFamily="50" charset="-128"/>
                        </a:rPr>
                        <a:t>2</a:t>
                      </a:r>
                      <a:r>
                        <a:rPr lang="ja-JP" altLang="en-US" sz="800" b="0" dirty="0">
                          <a:solidFill>
                            <a:srgbClr val="FF0000"/>
                          </a:solidFill>
                          <a:latin typeface="BIZ UDPゴシック" panose="020B0400000000000000" pitchFamily="50" charset="-128"/>
                          <a:ea typeface="BIZ UDPゴシック" panose="020B0400000000000000" pitchFamily="50" charset="-128"/>
                        </a:rPr>
                        <a:t>以上</a:t>
                      </a:r>
                      <a:endParaRPr kumimoji="1" lang="ja-JP" altLang="en-US" sz="800" b="0" dirty="0">
                        <a:solidFill>
                          <a:srgbClr val="FF0000"/>
                        </a:solidFill>
                      </a:endParaRPr>
                    </a:p>
                  </a:txBody>
                  <a:tcPr marL="14400" marR="14400" marT="0" marB="0" anchor="ctr"/>
                </a:tc>
                <a:extLst>
                  <a:ext uri="{0D108BD9-81ED-4DB2-BD59-A6C34878D82A}">
                    <a16:rowId xmlns:a16="http://schemas.microsoft.com/office/drawing/2014/main" val="2757665745"/>
                  </a:ext>
                </a:extLst>
              </a:tr>
              <a:tr h="348179">
                <a:tc rowSpan="9">
                  <a:txBody>
                    <a:bodyPr/>
                    <a:lstStyle/>
                    <a:p>
                      <a:pPr algn="l">
                        <a:lnSpc>
                          <a:spcPct val="100000"/>
                        </a:lnSpc>
                        <a:spcAft>
                          <a:spcPts val="0"/>
                        </a:spcAft>
                      </a:pPr>
                      <a:r>
                        <a:rPr lang="en-US"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5</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rowSpan="9">
                  <a:txBody>
                    <a:bodyPr/>
                    <a:lstStyle/>
                    <a:p>
                      <a:pPr algn="l">
                        <a:lnSpc>
                          <a:spcPct val="100000"/>
                        </a:lnSpc>
                        <a:spcAft>
                          <a:spcPts val="0"/>
                        </a:spcAft>
                      </a:pPr>
                      <a:r>
                        <a:rPr lang="ja-JP" altLang="en-US"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プラスチック製品の製造</a:t>
                      </a:r>
                      <a:endParaRPr lang="ja-JP"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l">
                        <a:lnSpc>
                          <a:spcPct val="100000"/>
                        </a:lnSpc>
                        <a:spcAft>
                          <a:spcPts val="0"/>
                        </a:spcAft>
                      </a:pPr>
                      <a:r>
                        <a:rPr lang="ja-JP" sz="9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法に掲げる乾燥炉</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just">
                        <a:lnSpc>
                          <a:spcPct val="100000"/>
                        </a:lnSpc>
                        <a:spcAft>
                          <a:spcPts val="0"/>
                        </a:spcAft>
                      </a:pP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火格子面積（</a:t>
                      </a:r>
                      <a:r>
                        <a:rPr lang="en-US"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1m</a:t>
                      </a:r>
                      <a:r>
                        <a:rPr lang="en-US" sz="800" kern="0" baseline="3000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2</a:t>
                      </a: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以上）</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ct val="100000"/>
                        </a:lnSpc>
                        <a:spcAft>
                          <a:spcPts val="0"/>
                        </a:spcAft>
                      </a:pP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燃焼能力（重油換算</a:t>
                      </a:r>
                      <a:r>
                        <a:rPr lang="en-US"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50L/</a:t>
                      </a: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時以上）</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ct val="100000"/>
                        </a:lnSpc>
                        <a:spcAft>
                          <a:spcPts val="0"/>
                        </a:spcAft>
                      </a:pP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変圧器の定格容量（</a:t>
                      </a:r>
                      <a:r>
                        <a:rPr lang="en-US"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200kVA</a:t>
                      </a: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以上）</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extLst>
                  <a:ext uri="{0D108BD9-81ED-4DB2-BD59-A6C34878D82A}">
                    <a16:rowId xmlns:a16="http://schemas.microsoft.com/office/drawing/2014/main" val="333716907"/>
                  </a:ext>
                </a:extLst>
              </a:tr>
              <a:tr h="348179">
                <a:tc vMerge="1">
                  <a:txBody>
                    <a:bodyPr/>
                    <a:lstStyle/>
                    <a:p>
                      <a:pPr algn="l">
                        <a:lnSpc>
                          <a:spcPts val="1200"/>
                        </a:lnSpc>
                        <a:spcAft>
                          <a:spcPts val="0"/>
                        </a:spcAft>
                      </a:pP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vMerge="1">
                  <a:txBody>
                    <a:bodyPr/>
                    <a:lstStyle/>
                    <a:p>
                      <a:pPr algn="l">
                        <a:lnSpc>
                          <a:spcPts val="1200"/>
                        </a:lnSpc>
                        <a:spcAft>
                          <a:spcPts val="0"/>
                        </a:spcAft>
                      </a:pPr>
                      <a:endParaRPr lang="ja-JP"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l">
                        <a:lnSpc>
                          <a:spcPct val="100000"/>
                        </a:lnSpc>
                        <a:spcAft>
                          <a:spcPts val="0"/>
                        </a:spcAft>
                      </a:pPr>
                      <a:r>
                        <a:rPr lang="ja-JP" sz="9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条例に掲げる乾燥炉</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just">
                        <a:lnSpc>
                          <a:spcPct val="100000"/>
                        </a:lnSpc>
                        <a:spcAft>
                          <a:spcPts val="0"/>
                        </a:spcAft>
                      </a:pP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火格子面積（</a:t>
                      </a:r>
                      <a:r>
                        <a:rPr lang="en-US"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0.5</a:t>
                      </a: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以上</a:t>
                      </a:r>
                      <a:r>
                        <a:rPr lang="en-US"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1m</a:t>
                      </a:r>
                      <a:r>
                        <a:rPr lang="en-US" sz="800" kern="0" baseline="3000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2</a:t>
                      </a: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未満）</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ct val="100000"/>
                        </a:lnSpc>
                        <a:spcAft>
                          <a:spcPts val="0"/>
                        </a:spcAft>
                      </a:pP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燃焼能力（重油換算</a:t>
                      </a:r>
                      <a:r>
                        <a:rPr lang="en-US"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30</a:t>
                      </a: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以上</a:t>
                      </a:r>
                      <a:r>
                        <a:rPr lang="en-US"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50L/</a:t>
                      </a: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時未満）</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ct val="100000"/>
                        </a:lnSpc>
                        <a:spcAft>
                          <a:spcPts val="0"/>
                        </a:spcAft>
                      </a:pP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変圧器の定格容量（</a:t>
                      </a:r>
                      <a:r>
                        <a:rPr lang="en-US"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100</a:t>
                      </a: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以上</a:t>
                      </a:r>
                      <a:r>
                        <a:rPr lang="en-US"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200kVA</a:t>
                      </a: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未満）</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extLst>
                  <a:ext uri="{0D108BD9-81ED-4DB2-BD59-A6C34878D82A}">
                    <a16:rowId xmlns:a16="http://schemas.microsoft.com/office/drawing/2014/main" val="706310169"/>
                  </a:ext>
                </a:extLst>
              </a:tr>
              <a:tr h="144000">
                <a:tc vMerge="1">
                  <a:txBody>
                    <a:bodyPr/>
                    <a:lstStyle/>
                    <a:p>
                      <a:pPr algn="l">
                        <a:lnSpc>
                          <a:spcPts val="1200"/>
                        </a:lnSpc>
                        <a:spcAft>
                          <a:spcPts val="0"/>
                        </a:spcAft>
                      </a:pP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vMerge="1">
                  <a:txBody>
                    <a:bodyPr/>
                    <a:lstStyle/>
                    <a:p>
                      <a:pPr algn="l">
                        <a:lnSpc>
                          <a:spcPts val="1200"/>
                        </a:lnSpc>
                        <a:spcAft>
                          <a:spcPts val="0"/>
                        </a:spcAft>
                      </a:pPr>
                      <a:endParaRPr lang="ja-JP"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just">
                        <a:lnSpc>
                          <a:spcPct val="100000"/>
                        </a:lnSpc>
                        <a:spcAft>
                          <a:spcPts val="0"/>
                        </a:spcAft>
                      </a:pPr>
                      <a:r>
                        <a:rPr lang="ja-JP" sz="900" kern="0" dirty="0">
                          <a:solidFill>
                            <a:schemeClr val="tx1"/>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乾燥・焼付施設</a:t>
                      </a:r>
                      <a:endParaRPr lang="ja-JP" sz="105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just">
                        <a:lnSpc>
                          <a:spcPct val="100000"/>
                        </a:lnSpc>
                        <a:spcAft>
                          <a:spcPts val="0"/>
                        </a:spcAft>
                      </a:pPr>
                      <a:r>
                        <a:rPr lang="ja-JP" sz="800" kern="0" dirty="0">
                          <a:solidFill>
                            <a:schemeClr val="tx1"/>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すべて</a:t>
                      </a:r>
                      <a:r>
                        <a:rPr lang="en-US" altLang="ja-JP" sz="800" kern="0" dirty="0">
                          <a:solidFill>
                            <a:srgbClr val="FF0000"/>
                          </a:solidFill>
                          <a:effectLst/>
                          <a:latin typeface="BIZ UDPゴシック" panose="020B0400000000000000" pitchFamily="50" charset="-128"/>
                          <a:ea typeface="BIZ UDPゴシック" panose="020B0400000000000000" pitchFamily="50" charset="-128"/>
                        </a:rPr>
                        <a:t>※</a:t>
                      </a:r>
                      <a:endParaRPr lang="ja-JP" sz="8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extLst>
                  <a:ext uri="{0D108BD9-81ED-4DB2-BD59-A6C34878D82A}">
                    <a16:rowId xmlns:a16="http://schemas.microsoft.com/office/drawing/2014/main" val="2572852459"/>
                  </a:ext>
                </a:extLst>
              </a:tr>
              <a:tr h="144000">
                <a:tc vMerge="1">
                  <a:txBody>
                    <a:bodyPr/>
                    <a:lstStyle/>
                    <a:p>
                      <a:pPr algn="l">
                        <a:lnSpc>
                          <a:spcPts val="1200"/>
                        </a:lnSpc>
                        <a:spcAft>
                          <a:spcPts val="0"/>
                        </a:spcAft>
                      </a:pP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vMerge="1">
                  <a:txBody>
                    <a:bodyPr/>
                    <a:lstStyle/>
                    <a:p>
                      <a:pPr algn="l">
                        <a:lnSpc>
                          <a:spcPts val="1200"/>
                        </a:lnSpc>
                        <a:spcAft>
                          <a:spcPts val="0"/>
                        </a:spcAft>
                      </a:pPr>
                      <a:endParaRPr lang="ja-JP"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just">
                        <a:lnSpc>
                          <a:spcPct val="100000"/>
                        </a:lnSpc>
                        <a:spcAft>
                          <a:spcPts val="0"/>
                        </a:spcAft>
                      </a:pPr>
                      <a:r>
                        <a:rPr lang="ja-JP" sz="9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電気めっき施設</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just">
                        <a:lnSpc>
                          <a:spcPct val="100000"/>
                        </a:lnSpc>
                        <a:spcAft>
                          <a:spcPts val="0"/>
                        </a:spcAft>
                      </a:pPr>
                      <a:r>
                        <a:rPr lang="ja-JP" sz="800" kern="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すべて</a:t>
                      </a:r>
                      <a:endParaRPr lang="ja-JP" sz="8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extLst>
                  <a:ext uri="{0D108BD9-81ED-4DB2-BD59-A6C34878D82A}">
                    <a16:rowId xmlns:a16="http://schemas.microsoft.com/office/drawing/2014/main" val="3017764221"/>
                  </a:ext>
                </a:extLst>
              </a:tr>
              <a:tr h="144000">
                <a:tc vMerge="1">
                  <a:txBody>
                    <a:bodyPr/>
                    <a:lstStyle/>
                    <a:p>
                      <a:pPr algn="l">
                        <a:lnSpc>
                          <a:spcPts val="1200"/>
                        </a:lnSpc>
                        <a:spcAft>
                          <a:spcPts val="0"/>
                        </a:spcAft>
                      </a:pP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vMerge="1">
                  <a:txBody>
                    <a:bodyPr/>
                    <a:lstStyle/>
                    <a:p>
                      <a:pPr algn="l">
                        <a:lnSpc>
                          <a:spcPts val="1200"/>
                        </a:lnSpc>
                        <a:spcAft>
                          <a:spcPts val="0"/>
                        </a:spcAft>
                      </a:pPr>
                      <a:endParaRPr lang="ja-JP"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just">
                        <a:lnSpc>
                          <a:spcPct val="100000"/>
                        </a:lnSpc>
                        <a:spcAft>
                          <a:spcPts val="0"/>
                        </a:spcAft>
                      </a:pPr>
                      <a:r>
                        <a:rPr lang="ja-JP" sz="9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エッチング施設</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just">
                        <a:lnSpc>
                          <a:spcPct val="100000"/>
                        </a:lnSpc>
                        <a:spcAft>
                          <a:spcPts val="0"/>
                        </a:spcAft>
                      </a:pPr>
                      <a:r>
                        <a:rPr lang="ja-JP" sz="800" kern="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すべて</a:t>
                      </a:r>
                      <a:endParaRPr lang="ja-JP" sz="8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extLst>
                  <a:ext uri="{0D108BD9-81ED-4DB2-BD59-A6C34878D82A}">
                    <a16:rowId xmlns:a16="http://schemas.microsoft.com/office/drawing/2014/main" val="1758736429"/>
                  </a:ext>
                </a:extLst>
              </a:tr>
              <a:tr h="144000">
                <a:tc vMerge="1">
                  <a:txBody>
                    <a:bodyPr/>
                    <a:lstStyle/>
                    <a:p>
                      <a:pPr algn="l">
                        <a:lnSpc>
                          <a:spcPts val="1200"/>
                        </a:lnSpc>
                        <a:spcAft>
                          <a:spcPts val="0"/>
                        </a:spcAft>
                      </a:pP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vMerge="1">
                  <a:txBody>
                    <a:bodyPr/>
                    <a:lstStyle/>
                    <a:p>
                      <a:pPr algn="l">
                        <a:lnSpc>
                          <a:spcPts val="1200"/>
                        </a:lnSpc>
                        <a:spcAft>
                          <a:spcPts val="0"/>
                        </a:spcAft>
                      </a:pPr>
                      <a:endParaRPr lang="ja-JP"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just">
                        <a:lnSpc>
                          <a:spcPct val="100000"/>
                        </a:lnSpc>
                        <a:spcAft>
                          <a:spcPts val="0"/>
                        </a:spcAft>
                      </a:pPr>
                      <a:r>
                        <a:rPr lang="ja-JP" sz="9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配合施設</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just">
                        <a:lnSpc>
                          <a:spcPct val="100000"/>
                        </a:lnSpc>
                        <a:spcAft>
                          <a:spcPts val="0"/>
                        </a:spcAft>
                      </a:pP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すべて</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extLst>
                  <a:ext uri="{0D108BD9-81ED-4DB2-BD59-A6C34878D82A}">
                    <a16:rowId xmlns:a16="http://schemas.microsoft.com/office/drawing/2014/main" val="1816228365"/>
                  </a:ext>
                </a:extLst>
              </a:tr>
              <a:tr h="144000">
                <a:tc vMerge="1">
                  <a:txBody>
                    <a:bodyPr/>
                    <a:lstStyle/>
                    <a:p>
                      <a:pPr algn="l">
                        <a:lnSpc>
                          <a:spcPts val="1200"/>
                        </a:lnSpc>
                        <a:spcAft>
                          <a:spcPts val="0"/>
                        </a:spcAft>
                      </a:pP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vMerge="1">
                  <a:txBody>
                    <a:bodyPr/>
                    <a:lstStyle/>
                    <a:p>
                      <a:pPr algn="l">
                        <a:lnSpc>
                          <a:spcPts val="1200"/>
                        </a:lnSpc>
                        <a:spcAft>
                          <a:spcPts val="0"/>
                        </a:spcAft>
                      </a:pPr>
                      <a:endParaRPr lang="ja-JP"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just">
                        <a:lnSpc>
                          <a:spcPct val="100000"/>
                        </a:lnSpc>
                        <a:spcAft>
                          <a:spcPts val="0"/>
                        </a:spcAft>
                      </a:pPr>
                      <a:r>
                        <a:rPr lang="ja-JP" sz="9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混練施設</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just">
                        <a:lnSpc>
                          <a:spcPct val="100000"/>
                        </a:lnSpc>
                        <a:spcAft>
                          <a:spcPts val="0"/>
                        </a:spcAft>
                      </a:pP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すべて</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extLst>
                  <a:ext uri="{0D108BD9-81ED-4DB2-BD59-A6C34878D82A}">
                    <a16:rowId xmlns:a16="http://schemas.microsoft.com/office/drawing/2014/main" val="1213986603"/>
                  </a:ext>
                </a:extLst>
              </a:tr>
              <a:tr h="144000">
                <a:tc vMerge="1">
                  <a:txBody>
                    <a:bodyPr/>
                    <a:lstStyle/>
                    <a:p>
                      <a:pPr algn="l">
                        <a:lnSpc>
                          <a:spcPts val="1200"/>
                        </a:lnSpc>
                        <a:spcAft>
                          <a:spcPts val="0"/>
                        </a:spcAft>
                      </a:pP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vMerge="1">
                  <a:txBody>
                    <a:bodyPr/>
                    <a:lstStyle/>
                    <a:p>
                      <a:pPr algn="l">
                        <a:lnSpc>
                          <a:spcPts val="1200"/>
                        </a:lnSpc>
                        <a:spcAft>
                          <a:spcPts val="0"/>
                        </a:spcAft>
                      </a:pPr>
                      <a:endParaRPr lang="ja-JP"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just">
                        <a:lnSpc>
                          <a:spcPct val="100000"/>
                        </a:lnSpc>
                        <a:spcAft>
                          <a:spcPts val="0"/>
                        </a:spcAft>
                      </a:pPr>
                      <a:r>
                        <a:rPr lang="ja-JP" sz="9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滅菌施設</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just">
                        <a:lnSpc>
                          <a:spcPct val="100000"/>
                        </a:lnSpc>
                        <a:spcAft>
                          <a:spcPts val="0"/>
                        </a:spcAft>
                      </a:pPr>
                      <a:r>
                        <a:rPr lang="ja-JP" sz="800" kern="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すべて</a:t>
                      </a:r>
                      <a:endParaRPr lang="ja-JP" sz="8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extLst>
                  <a:ext uri="{0D108BD9-81ED-4DB2-BD59-A6C34878D82A}">
                    <a16:rowId xmlns:a16="http://schemas.microsoft.com/office/drawing/2014/main" val="1109306912"/>
                  </a:ext>
                </a:extLst>
              </a:tr>
              <a:tr h="144000">
                <a:tc vMerge="1">
                  <a:txBody>
                    <a:bodyPr/>
                    <a:lstStyle/>
                    <a:p>
                      <a:pPr algn="l">
                        <a:lnSpc>
                          <a:spcPts val="1200"/>
                        </a:lnSpc>
                        <a:spcAft>
                          <a:spcPts val="0"/>
                        </a:spcAft>
                      </a:pP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vMerge="1">
                  <a:txBody>
                    <a:bodyPr/>
                    <a:lstStyle/>
                    <a:p>
                      <a:pPr algn="l">
                        <a:lnSpc>
                          <a:spcPts val="1200"/>
                        </a:lnSpc>
                        <a:spcAft>
                          <a:spcPts val="0"/>
                        </a:spcAft>
                      </a:pPr>
                      <a:endParaRPr lang="ja-JP"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just">
                        <a:lnSpc>
                          <a:spcPct val="100000"/>
                        </a:lnSpc>
                        <a:spcAft>
                          <a:spcPts val="0"/>
                        </a:spcAft>
                      </a:pPr>
                      <a:r>
                        <a:rPr lang="ja-JP" sz="9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消毒施設</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just">
                        <a:lnSpc>
                          <a:spcPct val="100000"/>
                        </a:lnSpc>
                        <a:spcAft>
                          <a:spcPts val="0"/>
                        </a:spcAft>
                      </a:pP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すべて</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extLst>
                  <a:ext uri="{0D108BD9-81ED-4DB2-BD59-A6C34878D82A}">
                    <a16:rowId xmlns:a16="http://schemas.microsoft.com/office/drawing/2014/main" val="2606715201"/>
                  </a:ext>
                </a:extLst>
              </a:tr>
              <a:tr h="144000">
                <a:tc rowSpan="4">
                  <a:txBody>
                    <a:bodyPr/>
                    <a:lstStyle/>
                    <a:p>
                      <a:pPr algn="l">
                        <a:lnSpc>
                          <a:spcPct val="100000"/>
                        </a:lnSpc>
                        <a:spcAft>
                          <a:spcPts val="0"/>
                        </a:spcAft>
                      </a:pPr>
                      <a:r>
                        <a:rPr lang="en-US"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6</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rowSpan="4">
                  <a:txBody>
                    <a:bodyPr/>
                    <a:lstStyle/>
                    <a:p>
                      <a:pPr algn="l">
                        <a:lnSpc>
                          <a:spcPct val="100000"/>
                        </a:lnSpc>
                        <a:spcAft>
                          <a:spcPts val="0"/>
                        </a:spcAft>
                      </a:pPr>
                      <a:r>
                        <a:rPr lang="ja-JP" altLang="en-US"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ゴム製品の製造</a:t>
                      </a:r>
                      <a:endParaRPr lang="ja-JP"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just">
                        <a:lnSpc>
                          <a:spcPct val="100000"/>
                        </a:lnSpc>
                        <a:spcAft>
                          <a:spcPts val="0"/>
                        </a:spcAft>
                      </a:pPr>
                      <a:r>
                        <a:rPr lang="ja-JP" sz="9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加硫施設</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just">
                        <a:lnSpc>
                          <a:spcPct val="100000"/>
                        </a:lnSpc>
                        <a:spcAft>
                          <a:spcPts val="0"/>
                        </a:spcAft>
                      </a:pP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すべて</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extLst>
                  <a:ext uri="{0D108BD9-81ED-4DB2-BD59-A6C34878D82A}">
                    <a16:rowId xmlns:a16="http://schemas.microsoft.com/office/drawing/2014/main" val="2045720717"/>
                  </a:ext>
                </a:extLst>
              </a:tr>
              <a:tr h="144000">
                <a:tc vMerge="1">
                  <a:txBody>
                    <a:bodyPr/>
                    <a:lstStyle/>
                    <a:p>
                      <a:pPr algn="just">
                        <a:lnSpc>
                          <a:spcPts val="1200"/>
                        </a:lnSpc>
                        <a:spcAft>
                          <a:spcPts val="0"/>
                        </a:spcAft>
                      </a:pPr>
                      <a:endParaRPr lang="ja-JP" sz="1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vMerge="1">
                  <a:txBody>
                    <a:bodyPr/>
                    <a:lstStyle/>
                    <a:p>
                      <a:pPr algn="l">
                        <a:lnSpc>
                          <a:spcPts val="1200"/>
                        </a:lnSpc>
                        <a:spcAft>
                          <a:spcPts val="0"/>
                        </a:spcAft>
                      </a:pPr>
                      <a:endParaRPr lang="ja-JP" sz="1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just">
                        <a:lnSpc>
                          <a:spcPct val="100000"/>
                        </a:lnSpc>
                        <a:spcAft>
                          <a:spcPts val="0"/>
                        </a:spcAft>
                      </a:pPr>
                      <a:r>
                        <a:rPr lang="ja-JP" sz="9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混練施設</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just">
                        <a:lnSpc>
                          <a:spcPct val="100000"/>
                        </a:lnSpc>
                        <a:spcAft>
                          <a:spcPts val="0"/>
                        </a:spcAft>
                      </a:pP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すべて</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extLst>
                  <a:ext uri="{0D108BD9-81ED-4DB2-BD59-A6C34878D82A}">
                    <a16:rowId xmlns:a16="http://schemas.microsoft.com/office/drawing/2014/main" val="1325000827"/>
                  </a:ext>
                </a:extLst>
              </a:tr>
              <a:tr h="144000">
                <a:tc vMerge="1">
                  <a:txBody>
                    <a:bodyPr/>
                    <a:lstStyle/>
                    <a:p>
                      <a:endParaRPr kumimoji="1" lang="ja-JP" altLang="en-US"/>
                    </a:p>
                  </a:txBody>
                  <a:tcPr/>
                </a:tc>
                <a:tc vMerge="1">
                  <a:txBody>
                    <a:bodyPr/>
                    <a:lstStyle/>
                    <a:p>
                      <a:endParaRPr kumimoji="1" lang="ja-JP" altLang="en-US"/>
                    </a:p>
                  </a:txBody>
                  <a:tcPr/>
                </a:tc>
                <a:tc>
                  <a:txBody>
                    <a:bodyPr/>
                    <a:lstStyle/>
                    <a:p>
                      <a:pPr algn="just">
                        <a:lnSpc>
                          <a:spcPct val="100000"/>
                        </a:lnSpc>
                        <a:spcAft>
                          <a:spcPts val="0"/>
                        </a:spcAft>
                      </a:pPr>
                      <a:r>
                        <a:rPr lang="ja-JP" sz="9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滅菌施設</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just">
                        <a:lnSpc>
                          <a:spcPct val="100000"/>
                        </a:lnSpc>
                        <a:spcAft>
                          <a:spcPts val="0"/>
                        </a:spcAft>
                      </a:pP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すべて</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extLst>
                  <a:ext uri="{0D108BD9-81ED-4DB2-BD59-A6C34878D82A}">
                    <a16:rowId xmlns:a16="http://schemas.microsoft.com/office/drawing/2014/main" val="1361650968"/>
                  </a:ext>
                </a:extLst>
              </a:tr>
              <a:tr h="144000">
                <a:tc vMerge="1">
                  <a:txBody>
                    <a:bodyPr/>
                    <a:lstStyle/>
                    <a:p>
                      <a:endParaRPr kumimoji="1" lang="ja-JP" altLang="en-US"/>
                    </a:p>
                  </a:txBody>
                  <a:tcPr/>
                </a:tc>
                <a:tc vMerge="1">
                  <a:txBody>
                    <a:bodyPr/>
                    <a:lstStyle/>
                    <a:p>
                      <a:endParaRPr kumimoji="1" lang="ja-JP" altLang="en-US"/>
                    </a:p>
                  </a:txBody>
                  <a:tcPr/>
                </a:tc>
                <a:tc>
                  <a:txBody>
                    <a:bodyPr/>
                    <a:lstStyle/>
                    <a:p>
                      <a:pPr algn="just">
                        <a:lnSpc>
                          <a:spcPct val="100000"/>
                        </a:lnSpc>
                        <a:spcAft>
                          <a:spcPts val="0"/>
                        </a:spcAft>
                      </a:pPr>
                      <a:r>
                        <a:rPr lang="ja-JP" sz="9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消毒施設</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just">
                        <a:lnSpc>
                          <a:spcPct val="100000"/>
                        </a:lnSpc>
                        <a:spcAft>
                          <a:spcPts val="0"/>
                        </a:spcAft>
                      </a:pP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すべて</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extLst>
                  <a:ext uri="{0D108BD9-81ED-4DB2-BD59-A6C34878D82A}">
                    <a16:rowId xmlns:a16="http://schemas.microsoft.com/office/drawing/2014/main" val="2313470937"/>
                  </a:ext>
                </a:extLst>
              </a:tr>
            </a:tbl>
          </a:graphicData>
        </a:graphic>
      </p:graphicFrame>
      <p:graphicFrame>
        <p:nvGraphicFramePr>
          <p:cNvPr id="9" name="表 8">
            <a:extLst>
              <a:ext uri="{FF2B5EF4-FFF2-40B4-BE49-F238E27FC236}">
                <a16:creationId xmlns:a16="http://schemas.microsoft.com/office/drawing/2014/main" id="{6D5C2A5F-382D-4C22-9E03-EE3F1839894A}"/>
              </a:ext>
            </a:extLst>
          </p:cNvPr>
          <p:cNvGraphicFramePr>
            <a:graphicFrameLocks noGrp="1"/>
          </p:cNvGraphicFramePr>
          <p:nvPr>
            <p:extLst>
              <p:ext uri="{D42A27DB-BD31-4B8C-83A1-F6EECF244321}">
                <p14:modId xmlns:p14="http://schemas.microsoft.com/office/powerpoint/2010/main" val="4205910496"/>
              </p:ext>
            </p:extLst>
          </p:nvPr>
        </p:nvGraphicFramePr>
        <p:xfrm>
          <a:off x="5197622" y="1208875"/>
          <a:ext cx="4153165" cy="5245200"/>
        </p:xfrm>
        <a:graphic>
          <a:graphicData uri="http://schemas.openxmlformats.org/drawingml/2006/table">
            <a:tbl>
              <a:tblPr firstRow="1" firstCol="1" bandRow="1">
                <a:tableStyleId>{5C22544A-7EE6-4342-B048-85BDC9FD1C3A}</a:tableStyleId>
              </a:tblPr>
              <a:tblGrid>
                <a:gridCol w="154379">
                  <a:extLst>
                    <a:ext uri="{9D8B030D-6E8A-4147-A177-3AD203B41FA5}">
                      <a16:colId xmlns:a16="http://schemas.microsoft.com/office/drawing/2014/main" val="1879744770"/>
                    </a:ext>
                  </a:extLst>
                </a:gridCol>
                <a:gridCol w="602450">
                  <a:extLst>
                    <a:ext uri="{9D8B030D-6E8A-4147-A177-3AD203B41FA5}">
                      <a16:colId xmlns:a16="http://schemas.microsoft.com/office/drawing/2014/main" val="2867043341"/>
                    </a:ext>
                  </a:extLst>
                </a:gridCol>
                <a:gridCol w="1119247">
                  <a:extLst>
                    <a:ext uri="{9D8B030D-6E8A-4147-A177-3AD203B41FA5}">
                      <a16:colId xmlns:a16="http://schemas.microsoft.com/office/drawing/2014/main" val="3837837326"/>
                    </a:ext>
                  </a:extLst>
                </a:gridCol>
                <a:gridCol w="2277089">
                  <a:extLst>
                    <a:ext uri="{9D8B030D-6E8A-4147-A177-3AD203B41FA5}">
                      <a16:colId xmlns:a16="http://schemas.microsoft.com/office/drawing/2014/main" val="2116176162"/>
                    </a:ext>
                  </a:extLst>
                </a:gridCol>
              </a:tblGrid>
              <a:tr h="216000">
                <a:tc gridSpan="2">
                  <a:txBody>
                    <a:bodyPr/>
                    <a:lstStyle/>
                    <a:p>
                      <a:pPr algn="ctr">
                        <a:lnSpc>
                          <a:spcPct val="100000"/>
                        </a:lnSpc>
                        <a:spcAft>
                          <a:spcPts val="0"/>
                        </a:spcAft>
                      </a:pPr>
                      <a:r>
                        <a:rPr lang="ja-JP" altLang="en-US"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項・用途</a:t>
                      </a:r>
                      <a:endParaRPr lang="en-US"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43224" marR="43224" marT="0" marB="0" anchor="ctr"/>
                </a:tc>
                <a:tc hMerge="1">
                  <a:txBody>
                    <a:bodyPr/>
                    <a:lstStyle/>
                    <a:p>
                      <a:pPr algn="l">
                        <a:lnSpc>
                          <a:spcPts val="1200"/>
                        </a:lnSpc>
                        <a:spcAft>
                          <a:spcPts val="0"/>
                        </a:spcAft>
                      </a:pPr>
                      <a:endParaRPr lang="ja-JP" sz="1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43224" marR="43224" marT="0" marB="0" anchor="ctr"/>
                </a:tc>
                <a:tc>
                  <a:txBody>
                    <a:bodyPr/>
                    <a:lstStyle/>
                    <a:p>
                      <a:pPr algn="ctr">
                        <a:lnSpc>
                          <a:spcPct val="100000"/>
                        </a:lnSpc>
                        <a:spcAft>
                          <a:spcPts val="0"/>
                        </a:spcAft>
                      </a:pPr>
                      <a:r>
                        <a:rPr lang="ja-JP" altLang="en-US"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施設種類</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43224" marR="43224" marT="0" marB="0" anchor="ctr"/>
                </a:tc>
                <a:tc>
                  <a:txBody>
                    <a:bodyPr/>
                    <a:lstStyle/>
                    <a:p>
                      <a:pPr algn="ctr">
                        <a:lnSpc>
                          <a:spcPct val="100000"/>
                        </a:lnSpc>
                        <a:spcAft>
                          <a:spcPts val="0"/>
                        </a:spcAft>
                      </a:pPr>
                      <a:r>
                        <a:rPr lang="ja-JP" altLang="en-US"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規模</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43224" marR="43224" marT="0" marB="0" anchor="ctr"/>
                </a:tc>
                <a:extLst>
                  <a:ext uri="{0D108BD9-81ED-4DB2-BD59-A6C34878D82A}">
                    <a16:rowId xmlns:a16="http://schemas.microsoft.com/office/drawing/2014/main" val="2202742494"/>
                  </a:ext>
                </a:extLst>
              </a:tr>
              <a:tr h="336784">
                <a:tc rowSpan="13">
                  <a:txBody>
                    <a:bodyPr/>
                    <a:lstStyle/>
                    <a:p>
                      <a:pPr algn="l">
                        <a:lnSpc>
                          <a:spcPct val="100000"/>
                        </a:lnSpc>
                        <a:spcAft>
                          <a:spcPts val="0"/>
                        </a:spcAft>
                      </a:pPr>
                      <a:r>
                        <a:rPr lang="en-US"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7</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rowSpan="13">
                  <a:txBody>
                    <a:bodyPr/>
                    <a:lstStyle/>
                    <a:p>
                      <a:pPr algn="l">
                        <a:lnSpc>
                          <a:spcPct val="100000"/>
                        </a:lnSpc>
                        <a:spcAft>
                          <a:spcPts val="0"/>
                        </a:spcAft>
                      </a:pPr>
                      <a:r>
                        <a:rPr lang="ja-JP" altLang="en-US"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窯業製品又は土石製品の製造</a:t>
                      </a:r>
                      <a:endParaRPr lang="ja-JP"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l">
                        <a:lnSpc>
                          <a:spcPct val="100000"/>
                        </a:lnSpc>
                        <a:spcAft>
                          <a:spcPts val="0"/>
                        </a:spcAft>
                      </a:pPr>
                      <a:r>
                        <a:rPr lang="ja-JP" sz="9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法に掲げる焼成炉</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just">
                        <a:lnSpc>
                          <a:spcPct val="100000"/>
                        </a:lnSpc>
                        <a:spcAft>
                          <a:spcPts val="0"/>
                        </a:spcAft>
                      </a:pP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火格子面積（</a:t>
                      </a:r>
                      <a:r>
                        <a:rPr lang="en-US"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1m</a:t>
                      </a:r>
                      <a:r>
                        <a:rPr lang="en-US" sz="800" kern="0" baseline="3000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2</a:t>
                      </a: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以上）</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ct val="100000"/>
                        </a:lnSpc>
                        <a:spcAft>
                          <a:spcPts val="0"/>
                        </a:spcAft>
                      </a:pP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燃焼能力（重油換算</a:t>
                      </a:r>
                      <a:r>
                        <a:rPr lang="en-US"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50L/</a:t>
                      </a: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時以上）</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ct val="100000"/>
                        </a:lnSpc>
                        <a:spcAft>
                          <a:spcPts val="0"/>
                        </a:spcAft>
                      </a:pP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変圧器の定格容量（</a:t>
                      </a:r>
                      <a:r>
                        <a:rPr lang="en-US"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200kVA</a:t>
                      </a: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以上）</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extLst>
                  <a:ext uri="{0D108BD9-81ED-4DB2-BD59-A6C34878D82A}">
                    <a16:rowId xmlns:a16="http://schemas.microsoft.com/office/drawing/2014/main" val="333716907"/>
                  </a:ext>
                </a:extLst>
              </a:tr>
              <a:tr h="336784">
                <a:tc vMerge="1">
                  <a:txBody>
                    <a:bodyPr/>
                    <a:lstStyle/>
                    <a:p>
                      <a:pPr algn="l">
                        <a:lnSpc>
                          <a:spcPts val="1200"/>
                        </a:lnSpc>
                        <a:spcAft>
                          <a:spcPts val="0"/>
                        </a:spcAft>
                      </a:pP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vMerge="1">
                  <a:txBody>
                    <a:bodyPr/>
                    <a:lstStyle/>
                    <a:p>
                      <a:pPr algn="l">
                        <a:lnSpc>
                          <a:spcPts val="1200"/>
                        </a:lnSpc>
                        <a:spcAft>
                          <a:spcPts val="0"/>
                        </a:spcAft>
                      </a:pPr>
                      <a:endParaRPr lang="ja-JP"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l">
                        <a:lnSpc>
                          <a:spcPct val="100000"/>
                        </a:lnSpc>
                        <a:spcAft>
                          <a:spcPts val="0"/>
                        </a:spcAft>
                      </a:pPr>
                      <a:r>
                        <a:rPr lang="ja-JP" sz="9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条例に掲げる焼成炉</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just">
                        <a:lnSpc>
                          <a:spcPct val="100000"/>
                        </a:lnSpc>
                        <a:spcAft>
                          <a:spcPts val="0"/>
                        </a:spcAft>
                      </a:pP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火格子面積（</a:t>
                      </a:r>
                      <a:r>
                        <a:rPr lang="en-US"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0.5</a:t>
                      </a: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以上</a:t>
                      </a:r>
                      <a:r>
                        <a:rPr lang="en-US"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1m</a:t>
                      </a:r>
                      <a:r>
                        <a:rPr lang="en-US" sz="800" kern="0" baseline="3000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2</a:t>
                      </a: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未満）</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ct val="100000"/>
                        </a:lnSpc>
                        <a:spcAft>
                          <a:spcPts val="0"/>
                        </a:spcAft>
                      </a:pP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燃焼能力（重油換算</a:t>
                      </a:r>
                      <a:r>
                        <a:rPr lang="en-US"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30</a:t>
                      </a: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以上</a:t>
                      </a:r>
                      <a:r>
                        <a:rPr lang="en-US"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50L/</a:t>
                      </a: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時未満）</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ct val="100000"/>
                        </a:lnSpc>
                        <a:spcAft>
                          <a:spcPts val="0"/>
                        </a:spcAft>
                      </a:pP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変圧器の定格容量（</a:t>
                      </a:r>
                      <a:r>
                        <a:rPr lang="en-US"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100</a:t>
                      </a: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以上</a:t>
                      </a:r>
                      <a:r>
                        <a:rPr lang="en-US"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200kVA</a:t>
                      </a: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未満）</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extLst>
                  <a:ext uri="{0D108BD9-81ED-4DB2-BD59-A6C34878D82A}">
                    <a16:rowId xmlns:a16="http://schemas.microsoft.com/office/drawing/2014/main" val="2709361833"/>
                  </a:ext>
                </a:extLst>
              </a:tr>
              <a:tr h="126294">
                <a:tc vMerge="1">
                  <a:txBody>
                    <a:bodyPr/>
                    <a:lstStyle/>
                    <a:p>
                      <a:pPr algn="l">
                        <a:lnSpc>
                          <a:spcPts val="1200"/>
                        </a:lnSpc>
                        <a:spcAft>
                          <a:spcPts val="0"/>
                        </a:spcAft>
                      </a:pP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vMerge="1">
                  <a:txBody>
                    <a:bodyPr/>
                    <a:lstStyle/>
                    <a:p>
                      <a:pPr algn="l">
                        <a:lnSpc>
                          <a:spcPts val="1200"/>
                        </a:lnSpc>
                        <a:spcAft>
                          <a:spcPts val="0"/>
                        </a:spcAft>
                      </a:pPr>
                      <a:endParaRPr lang="ja-JP"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just">
                        <a:lnSpc>
                          <a:spcPct val="100000"/>
                        </a:lnSpc>
                        <a:spcAft>
                          <a:spcPts val="0"/>
                        </a:spcAft>
                      </a:pPr>
                      <a:r>
                        <a:rPr lang="ja-JP" sz="9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焼成施設</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just">
                        <a:lnSpc>
                          <a:spcPct val="100000"/>
                        </a:lnSpc>
                        <a:spcAft>
                          <a:spcPts val="0"/>
                        </a:spcAft>
                      </a:pPr>
                      <a:r>
                        <a:rPr lang="ja-JP" sz="800" kern="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すべて</a:t>
                      </a:r>
                      <a:endParaRPr lang="ja-JP" sz="8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extLst>
                  <a:ext uri="{0D108BD9-81ED-4DB2-BD59-A6C34878D82A}">
                    <a16:rowId xmlns:a16="http://schemas.microsoft.com/office/drawing/2014/main" val="3017764221"/>
                  </a:ext>
                </a:extLst>
              </a:tr>
              <a:tr h="336784">
                <a:tc vMerge="1">
                  <a:txBody>
                    <a:bodyPr/>
                    <a:lstStyle/>
                    <a:p>
                      <a:pPr algn="l">
                        <a:lnSpc>
                          <a:spcPts val="1200"/>
                        </a:lnSpc>
                        <a:spcAft>
                          <a:spcPts val="0"/>
                        </a:spcAft>
                      </a:pP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vMerge="1">
                  <a:txBody>
                    <a:bodyPr/>
                    <a:lstStyle/>
                    <a:p>
                      <a:pPr algn="l">
                        <a:lnSpc>
                          <a:spcPts val="1200"/>
                        </a:lnSpc>
                        <a:spcAft>
                          <a:spcPts val="0"/>
                        </a:spcAft>
                      </a:pPr>
                      <a:endParaRPr lang="ja-JP"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l">
                        <a:lnSpc>
                          <a:spcPct val="100000"/>
                        </a:lnSpc>
                        <a:spcAft>
                          <a:spcPts val="0"/>
                        </a:spcAft>
                      </a:pPr>
                      <a:r>
                        <a:rPr lang="ja-JP" sz="9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法に掲げる溶融炉</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just">
                        <a:lnSpc>
                          <a:spcPct val="100000"/>
                        </a:lnSpc>
                        <a:spcAft>
                          <a:spcPts val="0"/>
                        </a:spcAft>
                      </a:pP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火格子面積（</a:t>
                      </a:r>
                      <a:r>
                        <a:rPr lang="en-US"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1m</a:t>
                      </a:r>
                      <a:r>
                        <a:rPr lang="en-US" sz="800" kern="0" baseline="3000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2</a:t>
                      </a: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以上）</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ct val="100000"/>
                        </a:lnSpc>
                        <a:spcAft>
                          <a:spcPts val="0"/>
                        </a:spcAft>
                      </a:pP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燃焼能力（重油換算</a:t>
                      </a:r>
                      <a:r>
                        <a:rPr lang="en-US"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50L/</a:t>
                      </a: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時以上）</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ct val="100000"/>
                        </a:lnSpc>
                        <a:spcAft>
                          <a:spcPts val="0"/>
                        </a:spcAft>
                      </a:pP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変圧器の定格容量（</a:t>
                      </a:r>
                      <a:r>
                        <a:rPr lang="en-US"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200kVA</a:t>
                      </a: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以上）</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extLst>
                  <a:ext uri="{0D108BD9-81ED-4DB2-BD59-A6C34878D82A}">
                    <a16:rowId xmlns:a16="http://schemas.microsoft.com/office/drawing/2014/main" val="1758736429"/>
                  </a:ext>
                </a:extLst>
              </a:tr>
              <a:tr h="336784">
                <a:tc vMerge="1">
                  <a:txBody>
                    <a:bodyPr/>
                    <a:lstStyle/>
                    <a:p>
                      <a:pPr algn="l">
                        <a:lnSpc>
                          <a:spcPts val="1200"/>
                        </a:lnSpc>
                        <a:spcAft>
                          <a:spcPts val="0"/>
                        </a:spcAft>
                      </a:pP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vMerge="1">
                  <a:txBody>
                    <a:bodyPr/>
                    <a:lstStyle/>
                    <a:p>
                      <a:pPr algn="l">
                        <a:lnSpc>
                          <a:spcPts val="1200"/>
                        </a:lnSpc>
                        <a:spcAft>
                          <a:spcPts val="0"/>
                        </a:spcAft>
                      </a:pPr>
                      <a:endParaRPr lang="ja-JP"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l">
                        <a:lnSpc>
                          <a:spcPct val="100000"/>
                        </a:lnSpc>
                        <a:spcAft>
                          <a:spcPts val="0"/>
                        </a:spcAft>
                      </a:pPr>
                      <a:r>
                        <a:rPr lang="ja-JP" sz="9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条例に掲げる溶融炉</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just">
                        <a:lnSpc>
                          <a:spcPct val="100000"/>
                        </a:lnSpc>
                        <a:spcAft>
                          <a:spcPts val="0"/>
                        </a:spcAft>
                      </a:pP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火格子面積（</a:t>
                      </a:r>
                      <a:r>
                        <a:rPr lang="en-US"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0.5</a:t>
                      </a: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以上</a:t>
                      </a:r>
                      <a:r>
                        <a:rPr lang="en-US"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1m</a:t>
                      </a:r>
                      <a:r>
                        <a:rPr lang="en-US" sz="800" kern="0" baseline="3000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2</a:t>
                      </a: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未満）</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ct val="100000"/>
                        </a:lnSpc>
                        <a:spcAft>
                          <a:spcPts val="0"/>
                        </a:spcAft>
                      </a:pP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燃焼能力（重油換算</a:t>
                      </a:r>
                      <a:r>
                        <a:rPr lang="en-US"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30</a:t>
                      </a: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以上</a:t>
                      </a:r>
                      <a:r>
                        <a:rPr lang="en-US"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50L/</a:t>
                      </a: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時未満）</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ct val="100000"/>
                        </a:lnSpc>
                        <a:spcAft>
                          <a:spcPts val="0"/>
                        </a:spcAft>
                      </a:pP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変圧器の定格容量（</a:t>
                      </a:r>
                      <a:r>
                        <a:rPr lang="en-US"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100</a:t>
                      </a: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以上</a:t>
                      </a:r>
                      <a:r>
                        <a:rPr lang="en-US"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200kVA</a:t>
                      </a: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未満）</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extLst>
                  <a:ext uri="{0D108BD9-81ED-4DB2-BD59-A6C34878D82A}">
                    <a16:rowId xmlns:a16="http://schemas.microsoft.com/office/drawing/2014/main" val="1109306912"/>
                  </a:ext>
                </a:extLst>
              </a:tr>
              <a:tr h="126294">
                <a:tc vMerge="1">
                  <a:txBody>
                    <a:bodyPr/>
                    <a:lstStyle/>
                    <a:p>
                      <a:endParaRPr kumimoji="1" lang="ja-JP" altLang="en-US"/>
                    </a:p>
                  </a:txBody>
                  <a:tcPr/>
                </a:tc>
                <a:tc vMerge="1">
                  <a:txBody>
                    <a:bodyPr/>
                    <a:lstStyle/>
                    <a:p>
                      <a:endParaRPr kumimoji="1" lang="ja-JP" altLang="en-US"/>
                    </a:p>
                  </a:txBody>
                  <a:tcPr/>
                </a:tc>
                <a:tc>
                  <a:txBody>
                    <a:bodyPr/>
                    <a:lstStyle/>
                    <a:p>
                      <a:pPr algn="just">
                        <a:lnSpc>
                          <a:spcPct val="100000"/>
                        </a:lnSpc>
                        <a:spcAft>
                          <a:spcPts val="0"/>
                        </a:spcAft>
                      </a:pPr>
                      <a:r>
                        <a:rPr lang="ja-JP" sz="9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溶融施設</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just">
                        <a:lnSpc>
                          <a:spcPct val="100000"/>
                        </a:lnSpc>
                        <a:spcAft>
                          <a:spcPts val="0"/>
                        </a:spcAft>
                      </a:pPr>
                      <a:r>
                        <a:rPr lang="ja-JP" sz="800" kern="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すべて</a:t>
                      </a:r>
                      <a:endParaRPr lang="ja-JP" sz="8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extLst>
                  <a:ext uri="{0D108BD9-81ED-4DB2-BD59-A6C34878D82A}">
                    <a16:rowId xmlns:a16="http://schemas.microsoft.com/office/drawing/2014/main" val="464972810"/>
                  </a:ext>
                </a:extLst>
              </a:tr>
              <a:tr h="336784">
                <a:tc vMerge="1">
                  <a:txBody>
                    <a:bodyPr/>
                    <a:lstStyle/>
                    <a:p>
                      <a:endParaRPr kumimoji="1" lang="ja-JP" altLang="en-US"/>
                    </a:p>
                  </a:txBody>
                  <a:tcPr/>
                </a:tc>
                <a:tc vMerge="1">
                  <a:txBody>
                    <a:bodyPr/>
                    <a:lstStyle/>
                    <a:p>
                      <a:endParaRPr kumimoji="1" lang="ja-JP" altLang="en-US"/>
                    </a:p>
                  </a:txBody>
                  <a:tcPr/>
                </a:tc>
                <a:tc>
                  <a:txBody>
                    <a:bodyPr/>
                    <a:lstStyle/>
                    <a:p>
                      <a:pPr algn="l">
                        <a:lnSpc>
                          <a:spcPct val="100000"/>
                        </a:lnSpc>
                        <a:spcAft>
                          <a:spcPts val="0"/>
                        </a:spcAft>
                      </a:pPr>
                      <a:r>
                        <a:rPr lang="ja-JP" sz="9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法に掲げる乾燥炉</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just">
                        <a:lnSpc>
                          <a:spcPct val="100000"/>
                        </a:lnSpc>
                        <a:spcAft>
                          <a:spcPts val="0"/>
                        </a:spcAft>
                      </a:pP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火格子面積（</a:t>
                      </a:r>
                      <a:r>
                        <a:rPr lang="en-US"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1m</a:t>
                      </a:r>
                      <a:r>
                        <a:rPr lang="en-US" sz="800" kern="0" baseline="3000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2</a:t>
                      </a: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以上）</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ct val="100000"/>
                        </a:lnSpc>
                        <a:spcAft>
                          <a:spcPts val="0"/>
                        </a:spcAft>
                      </a:pP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燃焼能力（重油換算</a:t>
                      </a:r>
                      <a:r>
                        <a:rPr lang="en-US"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50L/</a:t>
                      </a: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時以上）</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ct val="100000"/>
                        </a:lnSpc>
                        <a:spcAft>
                          <a:spcPts val="0"/>
                        </a:spcAft>
                      </a:pP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変圧器の定格容量（</a:t>
                      </a:r>
                      <a:r>
                        <a:rPr lang="en-US"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200kVA</a:t>
                      </a: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以上）</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extLst>
                  <a:ext uri="{0D108BD9-81ED-4DB2-BD59-A6C34878D82A}">
                    <a16:rowId xmlns:a16="http://schemas.microsoft.com/office/drawing/2014/main" val="4150872173"/>
                  </a:ext>
                </a:extLst>
              </a:tr>
              <a:tr h="336784">
                <a:tc vMerge="1">
                  <a:txBody>
                    <a:bodyPr/>
                    <a:lstStyle/>
                    <a:p>
                      <a:endParaRPr kumimoji="1" lang="ja-JP" altLang="en-US"/>
                    </a:p>
                  </a:txBody>
                  <a:tcPr/>
                </a:tc>
                <a:tc vMerge="1">
                  <a:txBody>
                    <a:bodyPr/>
                    <a:lstStyle/>
                    <a:p>
                      <a:endParaRPr kumimoji="1" lang="ja-JP" altLang="en-US"/>
                    </a:p>
                  </a:txBody>
                  <a:tcPr/>
                </a:tc>
                <a:tc>
                  <a:txBody>
                    <a:bodyPr/>
                    <a:lstStyle/>
                    <a:p>
                      <a:pPr algn="l">
                        <a:lnSpc>
                          <a:spcPct val="100000"/>
                        </a:lnSpc>
                        <a:spcAft>
                          <a:spcPts val="0"/>
                        </a:spcAft>
                      </a:pPr>
                      <a:r>
                        <a:rPr lang="ja-JP" sz="9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条例に掲げる乾燥炉</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just">
                        <a:lnSpc>
                          <a:spcPct val="100000"/>
                        </a:lnSpc>
                        <a:spcAft>
                          <a:spcPts val="0"/>
                        </a:spcAft>
                      </a:pP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火格子面積（</a:t>
                      </a:r>
                      <a:r>
                        <a:rPr lang="en-US"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0.5</a:t>
                      </a: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以上</a:t>
                      </a:r>
                      <a:r>
                        <a:rPr lang="en-US"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1m2</a:t>
                      </a: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未満）</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ct val="100000"/>
                        </a:lnSpc>
                        <a:spcAft>
                          <a:spcPts val="0"/>
                        </a:spcAft>
                      </a:pP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燃焼能力（重油換算</a:t>
                      </a:r>
                      <a:r>
                        <a:rPr lang="en-US"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30</a:t>
                      </a: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以上</a:t>
                      </a:r>
                      <a:r>
                        <a:rPr lang="en-US"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50L/</a:t>
                      </a: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時未満）</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ct val="100000"/>
                        </a:lnSpc>
                        <a:spcAft>
                          <a:spcPts val="0"/>
                        </a:spcAft>
                      </a:pP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変圧器の定格容量（</a:t>
                      </a:r>
                      <a:r>
                        <a:rPr lang="en-US"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100</a:t>
                      </a: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以上</a:t>
                      </a:r>
                      <a:r>
                        <a:rPr lang="en-US"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200kVA</a:t>
                      </a: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未満）</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extLst>
                  <a:ext uri="{0D108BD9-81ED-4DB2-BD59-A6C34878D82A}">
                    <a16:rowId xmlns:a16="http://schemas.microsoft.com/office/drawing/2014/main" val="3250885634"/>
                  </a:ext>
                </a:extLst>
              </a:tr>
              <a:tr h="126294">
                <a:tc vMerge="1">
                  <a:txBody>
                    <a:bodyPr/>
                    <a:lstStyle/>
                    <a:p>
                      <a:endParaRPr kumimoji="1" lang="ja-JP" altLang="en-US"/>
                    </a:p>
                  </a:txBody>
                  <a:tcPr/>
                </a:tc>
                <a:tc vMerge="1">
                  <a:txBody>
                    <a:bodyPr/>
                    <a:lstStyle/>
                    <a:p>
                      <a:endParaRPr kumimoji="1" lang="ja-JP" altLang="en-US"/>
                    </a:p>
                  </a:txBody>
                  <a:tcPr/>
                </a:tc>
                <a:tc>
                  <a:txBody>
                    <a:bodyPr/>
                    <a:lstStyle/>
                    <a:p>
                      <a:pPr algn="just">
                        <a:lnSpc>
                          <a:spcPct val="100000"/>
                        </a:lnSpc>
                        <a:spcAft>
                          <a:spcPts val="0"/>
                        </a:spcAft>
                      </a:pPr>
                      <a:r>
                        <a:rPr lang="ja-JP" sz="900" kern="0" dirty="0">
                          <a:solidFill>
                            <a:schemeClr val="tx1"/>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乾燥・焼付施設</a:t>
                      </a:r>
                      <a:endParaRPr lang="ja-JP" sz="9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just">
                        <a:lnSpc>
                          <a:spcPct val="100000"/>
                        </a:lnSpc>
                        <a:spcAft>
                          <a:spcPts val="0"/>
                        </a:spcAft>
                      </a:pPr>
                      <a:r>
                        <a:rPr lang="ja-JP" sz="800" kern="0" dirty="0">
                          <a:solidFill>
                            <a:schemeClr val="tx1"/>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すべて</a:t>
                      </a:r>
                      <a:r>
                        <a:rPr lang="en-US" altLang="ja-JP" sz="800" kern="0" dirty="0">
                          <a:solidFill>
                            <a:srgbClr val="FF0000"/>
                          </a:solidFill>
                          <a:effectLst/>
                          <a:latin typeface="BIZ UDPゴシック" panose="020B0400000000000000" pitchFamily="50" charset="-128"/>
                          <a:ea typeface="BIZ UDPゴシック" panose="020B0400000000000000" pitchFamily="50" charset="-128"/>
                        </a:rPr>
                        <a:t>※</a:t>
                      </a:r>
                      <a:endParaRPr lang="ja-JP" sz="8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extLst>
                  <a:ext uri="{0D108BD9-81ED-4DB2-BD59-A6C34878D82A}">
                    <a16:rowId xmlns:a16="http://schemas.microsoft.com/office/drawing/2014/main" val="965181017"/>
                  </a:ext>
                </a:extLst>
              </a:tr>
              <a:tr h="126294">
                <a:tc vMerge="1">
                  <a:txBody>
                    <a:bodyPr/>
                    <a:lstStyle/>
                    <a:p>
                      <a:endParaRPr kumimoji="1" lang="ja-JP" altLang="en-US"/>
                    </a:p>
                  </a:txBody>
                  <a:tcPr/>
                </a:tc>
                <a:tc vMerge="1">
                  <a:txBody>
                    <a:bodyPr/>
                    <a:lstStyle/>
                    <a:p>
                      <a:endParaRPr kumimoji="1" lang="ja-JP" altLang="en-US"/>
                    </a:p>
                  </a:txBody>
                  <a:tcPr/>
                </a:tc>
                <a:tc>
                  <a:txBody>
                    <a:bodyPr/>
                    <a:lstStyle/>
                    <a:p>
                      <a:pPr algn="just">
                        <a:lnSpc>
                          <a:spcPct val="100000"/>
                        </a:lnSpc>
                        <a:spcAft>
                          <a:spcPts val="0"/>
                        </a:spcAft>
                      </a:pPr>
                      <a:r>
                        <a:rPr lang="ja-JP" sz="900" kern="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樹脂加工施設</a:t>
                      </a:r>
                      <a:endParaRPr lang="ja-JP" sz="9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just">
                        <a:lnSpc>
                          <a:spcPct val="100000"/>
                        </a:lnSpc>
                        <a:spcAft>
                          <a:spcPts val="0"/>
                        </a:spcAft>
                      </a:pPr>
                      <a:r>
                        <a:rPr lang="ja-JP" sz="800" kern="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すべて</a:t>
                      </a:r>
                      <a:endParaRPr lang="ja-JP" sz="8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extLst>
                  <a:ext uri="{0D108BD9-81ED-4DB2-BD59-A6C34878D82A}">
                    <a16:rowId xmlns:a16="http://schemas.microsoft.com/office/drawing/2014/main" val="2545628404"/>
                  </a:ext>
                </a:extLst>
              </a:tr>
              <a:tr h="126294">
                <a:tc vMerge="1">
                  <a:txBody>
                    <a:bodyPr/>
                    <a:lstStyle/>
                    <a:p>
                      <a:endParaRPr kumimoji="1" lang="ja-JP" altLang="en-US"/>
                    </a:p>
                  </a:txBody>
                  <a:tcPr/>
                </a:tc>
                <a:tc vMerge="1">
                  <a:txBody>
                    <a:bodyPr/>
                    <a:lstStyle/>
                    <a:p>
                      <a:endParaRPr kumimoji="1" lang="ja-JP" altLang="en-US"/>
                    </a:p>
                  </a:txBody>
                  <a:tcPr/>
                </a:tc>
                <a:tc>
                  <a:txBody>
                    <a:bodyPr/>
                    <a:lstStyle/>
                    <a:p>
                      <a:pPr algn="just">
                        <a:lnSpc>
                          <a:spcPct val="100000"/>
                        </a:lnSpc>
                        <a:spcAft>
                          <a:spcPts val="0"/>
                        </a:spcAft>
                      </a:pPr>
                      <a:r>
                        <a:rPr lang="ja-JP" sz="900" kern="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混合施設</a:t>
                      </a:r>
                      <a:endParaRPr lang="ja-JP" sz="9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just">
                        <a:lnSpc>
                          <a:spcPct val="100000"/>
                        </a:lnSpc>
                        <a:spcAft>
                          <a:spcPts val="0"/>
                        </a:spcAft>
                      </a:pPr>
                      <a:r>
                        <a:rPr lang="ja-JP" sz="800" kern="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すべて</a:t>
                      </a:r>
                      <a:endParaRPr lang="ja-JP" sz="8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extLst>
                  <a:ext uri="{0D108BD9-81ED-4DB2-BD59-A6C34878D82A}">
                    <a16:rowId xmlns:a16="http://schemas.microsoft.com/office/drawing/2014/main" val="3973464071"/>
                  </a:ext>
                </a:extLst>
              </a:tr>
              <a:tr h="126294">
                <a:tc vMerge="1">
                  <a:txBody>
                    <a:bodyPr/>
                    <a:lstStyle/>
                    <a:p>
                      <a:endParaRPr kumimoji="1" lang="ja-JP" altLang="en-US"/>
                    </a:p>
                  </a:txBody>
                  <a:tcPr/>
                </a:tc>
                <a:tc vMerge="1">
                  <a:txBody>
                    <a:bodyPr/>
                    <a:lstStyle/>
                    <a:p>
                      <a:endParaRPr kumimoji="1" lang="ja-JP" altLang="en-US"/>
                    </a:p>
                  </a:txBody>
                  <a:tcPr/>
                </a:tc>
                <a:tc>
                  <a:txBody>
                    <a:bodyPr/>
                    <a:lstStyle/>
                    <a:p>
                      <a:pPr algn="just">
                        <a:lnSpc>
                          <a:spcPct val="100000"/>
                        </a:lnSpc>
                        <a:spcAft>
                          <a:spcPts val="0"/>
                        </a:spcAft>
                      </a:pPr>
                      <a:r>
                        <a:rPr lang="ja-JP" sz="900" kern="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滅菌施設</a:t>
                      </a:r>
                      <a:endParaRPr lang="ja-JP" sz="9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just">
                        <a:lnSpc>
                          <a:spcPct val="100000"/>
                        </a:lnSpc>
                        <a:spcAft>
                          <a:spcPts val="0"/>
                        </a:spcAft>
                      </a:pPr>
                      <a:r>
                        <a:rPr lang="ja-JP" sz="800" kern="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すべて</a:t>
                      </a:r>
                      <a:endParaRPr lang="ja-JP" sz="8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extLst>
                  <a:ext uri="{0D108BD9-81ED-4DB2-BD59-A6C34878D82A}">
                    <a16:rowId xmlns:a16="http://schemas.microsoft.com/office/drawing/2014/main" val="1503434438"/>
                  </a:ext>
                </a:extLst>
              </a:tr>
              <a:tr h="126294">
                <a:tc vMerge="1">
                  <a:txBody>
                    <a:bodyPr/>
                    <a:lstStyle/>
                    <a:p>
                      <a:pPr algn="l">
                        <a:lnSpc>
                          <a:spcPts val="1200"/>
                        </a:lnSpc>
                        <a:spcAft>
                          <a:spcPts val="0"/>
                        </a:spcAft>
                      </a:pP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vMerge="1">
                  <a:txBody>
                    <a:bodyPr/>
                    <a:lstStyle/>
                    <a:p>
                      <a:pPr algn="l">
                        <a:lnSpc>
                          <a:spcPts val="1200"/>
                        </a:lnSpc>
                        <a:spcAft>
                          <a:spcPts val="0"/>
                        </a:spcAft>
                      </a:pPr>
                      <a:endParaRPr lang="ja-JP"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just">
                        <a:lnSpc>
                          <a:spcPct val="100000"/>
                        </a:lnSpc>
                        <a:spcAft>
                          <a:spcPts val="0"/>
                        </a:spcAft>
                      </a:pPr>
                      <a:r>
                        <a:rPr lang="ja-JP" sz="900" kern="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消毒施設</a:t>
                      </a:r>
                      <a:endParaRPr lang="ja-JP" sz="9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just">
                        <a:lnSpc>
                          <a:spcPct val="100000"/>
                        </a:lnSpc>
                        <a:spcAft>
                          <a:spcPts val="0"/>
                        </a:spcAft>
                      </a:pP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すべて</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extLst>
                  <a:ext uri="{0D108BD9-81ED-4DB2-BD59-A6C34878D82A}">
                    <a16:rowId xmlns:a16="http://schemas.microsoft.com/office/drawing/2014/main" val="2345284694"/>
                  </a:ext>
                </a:extLst>
              </a:tr>
              <a:tr h="252000">
                <a:tc rowSpan="6">
                  <a:txBody>
                    <a:bodyPr/>
                    <a:lstStyle/>
                    <a:p>
                      <a:pPr algn="l">
                        <a:lnSpc>
                          <a:spcPct val="100000"/>
                        </a:lnSpc>
                        <a:spcAft>
                          <a:spcPts val="0"/>
                        </a:spcAft>
                      </a:pPr>
                      <a:r>
                        <a:rPr lang="en-US"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8</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rowSpan="6">
                  <a:txBody>
                    <a:bodyPr/>
                    <a:lstStyle/>
                    <a:p>
                      <a:pPr algn="l">
                        <a:lnSpc>
                          <a:spcPct val="100000"/>
                        </a:lnSpc>
                        <a:spcAft>
                          <a:spcPts val="0"/>
                        </a:spcAft>
                      </a:pPr>
                      <a:r>
                        <a:rPr lang="ja-JP" altLang="en-US"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鉄鋼若しくは非鉄金属の製造、金属製品の製造又は機械若しくは機械器具の製造</a:t>
                      </a:r>
                      <a:endParaRPr lang="ja-JP"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l">
                        <a:lnSpc>
                          <a:spcPct val="100000"/>
                        </a:lnSpc>
                        <a:spcAft>
                          <a:spcPts val="0"/>
                        </a:spcAft>
                      </a:pPr>
                      <a:r>
                        <a:rPr lang="ja-JP" sz="9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法に掲げる焙焼炉</a:t>
                      </a:r>
                      <a:r>
                        <a:rPr lang="ja-JP" altLang="en-US" sz="900" kern="100" dirty="0">
                          <a:solidFill>
                            <a:schemeClr val="dk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sz="9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焼結炉</a:t>
                      </a:r>
                      <a:r>
                        <a:rPr lang="ja-JP" altLang="en-US" sz="9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a:t>
                      </a:r>
                      <a:r>
                        <a:rPr lang="ja-JP" sz="9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煆焼炉</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l">
                        <a:lnSpc>
                          <a:spcPct val="100000"/>
                        </a:lnSpc>
                        <a:spcAft>
                          <a:spcPts val="0"/>
                        </a:spcAft>
                      </a:pP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処理能力（</a:t>
                      </a:r>
                      <a:r>
                        <a:rPr lang="en-US"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1t/</a:t>
                      </a: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時以上）</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extLst>
                  <a:ext uri="{0D108BD9-81ED-4DB2-BD59-A6C34878D82A}">
                    <a16:rowId xmlns:a16="http://schemas.microsoft.com/office/drawing/2014/main" val="3089568856"/>
                  </a:ext>
                </a:extLst>
              </a:tr>
              <a:tr h="449045">
                <a:tc vMerge="1">
                  <a:txBody>
                    <a:bodyPr/>
                    <a:lstStyle/>
                    <a:p>
                      <a:pPr algn="just">
                        <a:lnSpc>
                          <a:spcPts val="1200"/>
                        </a:lnSpc>
                        <a:spcAft>
                          <a:spcPts val="0"/>
                        </a:spcAft>
                      </a:pPr>
                      <a:endParaRPr lang="ja-JP" sz="1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vMerge="1">
                  <a:txBody>
                    <a:bodyPr/>
                    <a:lstStyle/>
                    <a:p>
                      <a:pPr algn="l">
                        <a:lnSpc>
                          <a:spcPts val="1200"/>
                        </a:lnSpc>
                        <a:spcAft>
                          <a:spcPts val="0"/>
                        </a:spcAft>
                      </a:pPr>
                      <a:endParaRPr lang="ja-JP" sz="1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l">
                        <a:lnSpc>
                          <a:spcPct val="100000"/>
                        </a:lnSpc>
                        <a:spcAft>
                          <a:spcPts val="0"/>
                        </a:spcAft>
                      </a:pPr>
                      <a:r>
                        <a:rPr lang="ja-JP" sz="9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法に掲げる溶解炉</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just">
                        <a:lnSpc>
                          <a:spcPct val="100000"/>
                        </a:lnSpc>
                        <a:spcAft>
                          <a:spcPts val="0"/>
                        </a:spcAft>
                      </a:pP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火格子面積（</a:t>
                      </a:r>
                      <a:r>
                        <a:rPr lang="en-US"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1m</a:t>
                      </a:r>
                      <a:r>
                        <a:rPr lang="en-US" sz="800" kern="0" baseline="3000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2</a:t>
                      </a: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以上）</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ct val="100000"/>
                        </a:lnSpc>
                        <a:spcAft>
                          <a:spcPts val="0"/>
                        </a:spcAft>
                      </a:pP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燃焼能力（重油換算</a:t>
                      </a:r>
                      <a:r>
                        <a:rPr lang="en-US"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50L/</a:t>
                      </a: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時以上）</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ct val="100000"/>
                        </a:lnSpc>
                        <a:spcAft>
                          <a:spcPts val="0"/>
                        </a:spcAft>
                      </a:pP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変圧器の定格容量（</a:t>
                      </a:r>
                      <a:r>
                        <a:rPr lang="en-US"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200kVA</a:t>
                      </a: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以上）</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ct val="100000"/>
                        </a:lnSpc>
                        <a:spcAft>
                          <a:spcPts val="0"/>
                        </a:spcAft>
                      </a:pP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羽口面断面積（</a:t>
                      </a:r>
                      <a:r>
                        <a:rPr lang="en-US"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0.5m</a:t>
                      </a:r>
                      <a:r>
                        <a:rPr lang="en-US" sz="800" kern="0" baseline="3000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2</a:t>
                      </a: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以上）</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extLst>
                  <a:ext uri="{0D108BD9-81ED-4DB2-BD59-A6C34878D82A}">
                    <a16:rowId xmlns:a16="http://schemas.microsoft.com/office/drawing/2014/main" val="2538192841"/>
                  </a:ext>
                </a:extLst>
              </a:tr>
              <a:tr h="126294">
                <a:tc vMerge="1">
                  <a:txBody>
                    <a:bodyPr/>
                    <a:lstStyle/>
                    <a:p>
                      <a:endParaRPr kumimoji="1" lang="ja-JP" altLang="en-US"/>
                    </a:p>
                  </a:txBody>
                  <a:tcPr/>
                </a:tc>
                <a:tc vMerge="1">
                  <a:txBody>
                    <a:bodyPr/>
                    <a:lstStyle/>
                    <a:p>
                      <a:endParaRPr kumimoji="1" lang="ja-JP" altLang="en-US"/>
                    </a:p>
                  </a:txBody>
                  <a:tcPr/>
                </a:tc>
                <a:tc>
                  <a:txBody>
                    <a:bodyPr/>
                    <a:lstStyle/>
                    <a:p>
                      <a:pPr algn="just">
                        <a:lnSpc>
                          <a:spcPct val="100000"/>
                        </a:lnSpc>
                        <a:spcAft>
                          <a:spcPts val="0"/>
                        </a:spcAft>
                      </a:pPr>
                      <a:r>
                        <a:rPr lang="ja-JP" sz="9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法に掲げる電気炉</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just">
                        <a:lnSpc>
                          <a:spcPct val="100000"/>
                        </a:lnSpc>
                        <a:spcAft>
                          <a:spcPts val="0"/>
                        </a:spcAft>
                      </a:pP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変圧器の定格容量（</a:t>
                      </a:r>
                      <a:r>
                        <a:rPr lang="en-US"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1000kVA</a:t>
                      </a: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以上）</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extLst>
                  <a:ext uri="{0D108BD9-81ED-4DB2-BD59-A6C34878D82A}">
                    <a16:rowId xmlns:a16="http://schemas.microsoft.com/office/drawing/2014/main" val="3546478801"/>
                  </a:ext>
                </a:extLst>
              </a:tr>
              <a:tr h="449045">
                <a:tc vMerge="1">
                  <a:txBody>
                    <a:bodyPr/>
                    <a:lstStyle/>
                    <a:p>
                      <a:endParaRPr kumimoji="1" lang="ja-JP" altLang="en-US"/>
                    </a:p>
                  </a:txBody>
                  <a:tcPr/>
                </a:tc>
                <a:tc vMerge="1">
                  <a:txBody>
                    <a:bodyPr/>
                    <a:lstStyle/>
                    <a:p>
                      <a:endParaRPr kumimoji="1" lang="ja-JP" altLang="en-US"/>
                    </a:p>
                  </a:txBody>
                  <a:tcPr/>
                </a:tc>
                <a:tc>
                  <a:txBody>
                    <a:bodyPr/>
                    <a:lstStyle/>
                    <a:p>
                      <a:pPr algn="l">
                        <a:lnSpc>
                          <a:spcPct val="100000"/>
                        </a:lnSpc>
                        <a:spcAft>
                          <a:spcPts val="0"/>
                        </a:spcAft>
                      </a:pPr>
                      <a:r>
                        <a:rPr lang="ja-JP" sz="9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法に掲げる焙焼炉</a:t>
                      </a:r>
                      <a:r>
                        <a:rPr lang="ja-JP" altLang="en-US" sz="9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a:t>
                      </a:r>
                      <a:r>
                        <a:rPr lang="ja-JP" sz="9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焼結炉</a:t>
                      </a:r>
                      <a:r>
                        <a:rPr lang="ja-JP" altLang="en-US" sz="9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a:t>
                      </a:r>
                      <a:r>
                        <a:rPr lang="ja-JP" sz="9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溶鉱炉</a:t>
                      </a:r>
                      <a:r>
                        <a:rPr lang="ja-JP" altLang="en-US" sz="9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a:t>
                      </a:r>
                      <a:r>
                        <a:rPr lang="ja-JP" sz="9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転炉</a:t>
                      </a:r>
                      <a:r>
                        <a:rPr lang="ja-JP" altLang="en-US" sz="9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a:t>
                      </a:r>
                      <a:r>
                        <a:rPr lang="ja-JP" sz="9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溶解炉</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l">
                        <a:lnSpc>
                          <a:spcPct val="100000"/>
                        </a:lnSpc>
                        <a:spcAft>
                          <a:spcPts val="0"/>
                        </a:spcAft>
                      </a:pP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処理能力（</a:t>
                      </a:r>
                      <a:r>
                        <a:rPr lang="en-US"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0.5t/</a:t>
                      </a: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時以上）</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ct val="100000"/>
                        </a:lnSpc>
                        <a:spcAft>
                          <a:spcPts val="0"/>
                        </a:spcAft>
                      </a:pP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火格子面積（</a:t>
                      </a:r>
                      <a:r>
                        <a:rPr lang="en-US"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0.5m</a:t>
                      </a:r>
                      <a:r>
                        <a:rPr lang="en-US" sz="800" kern="0" baseline="3000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2</a:t>
                      </a: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以上）</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ct val="100000"/>
                        </a:lnSpc>
                        <a:spcAft>
                          <a:spcPts val="0"/>
                        </a:spcAft>
                      </a:pP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羽口面断面積（</a:t>
                      </a:r>
                      <a:r>
                        <a:rPr lang="en-US"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0.2m</a:t>
                      </a:r>
                      <a:r>
                        <a:rPr lang="en-US" sz="800" kern="0" baseline="3000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2</a:t>
                      </a: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以上）</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ct val="100000"/>
                        </a:lnSpc>
                        <a:spcAft>
                          <a:spcPts val="0"/>
                        </a:spcAft>
                      </a:pP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燃焼能力（重油換算</a:t>
                      </a:r>
                      <a:r>
                        <a:rPr lang="en-US"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20L/</a:t>
                      </a: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時以上）</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extLst>
                  <a:ext uri="{0D108BD9-81ED-4DB2-BD59-A6C34878D82A}">
                    <a16:rowId xmlns:a16="http://schemas.microsoft.com/office/drawing/2014/main" val="1828846343"/>
                  </a:ext>
                </a:extLst>
              </a:tr>
              <a:tr h="224522">
                <a:tc vMerge="1">
                  <a:txBody>
                    <a:bodyPr/>
                    <a:lstStyle/>
                    <a:p>
                      <a:pPr algn="l">
                        <a:lnSpc>
                          <a:spcPct val="100000"/>
                        </a:lnSpc>
                        <a:spcAft>
                          <a:spcPts val="0"/>
                        </a:spcAft>
                      </a:pP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vMerge="1">
                  <a:txBody>
                    <a:bodyPr/>
                    <a:lstStyle/>
                    <a:p>
                      <a:pPr algn="l">
                        <a:lnSpc>
                          <a:spcPct val="100000"/>
                        </a:lnSpc>
                        <a:spcAft>
                          <a:spcPts val="0"/>
                        </a:spcAft>
                      </a:pPr>
                      <a:endParaRPr lang="ja-JP"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l">
                        <a:lnSpc>
                          <a:spcPct val="100000"/>
                        </a:lnSpc>
                        <a:spcAft>
                          <a:spcPts val="0"/>
                        </a:spcAft>
                      </a:pPr>
                      <a:r>
                        <a:rPr lang="ja-JP" sz="9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法に掲げる溶解炉</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just">
                        <a:lnSpc>
                          <a:spcPct val="100000"/>
                        </a:lnSpc>
                        <a:spcAft>
                          <a:spcPts val="0"/>
                        </a:spcAft>
                      </a:pP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燃焼能力（重油換算</a:t>
                      </a:r>
                      <a:r>
                        <a:rPr lang="en-US"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10L/</a:t>
                      </a: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時以上）</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ct val="100000"/>
                        </a:lnSpc>
                        <a:spcAft>
                          <a:spcPts val="0"/>
                        </a:spcAft>
                      </a:pP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変圧器の定格容量（</a:t>
                      </a:r>
                      <a:r>
                        <a:rPr lang="en-US"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40kVA</a:t>
                      </a: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以上）</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extLst>
                  <a:ext uri="{0D108BD9-81ED-4DB2-BD59-A6C34878D82A}">
                    <a16:rowId xmlns:a16="http://schemas.microsoft.com/office/drawing/2014/main" val="1704051801"/>
                  </a:ext>
                </a:extLst>
              </a:tr>
              <a:tr h="224522">
                <a:tc vMerge="1">
                  <a:txBody>
                    <a:bodyPr/>
                    <a:lstStyle/>
                    <a:p>
                      <a:pPr algn="l">
                        <a:lnSpc>
                          <a:spcPct val="100000"/>
                        </a:lnSpc>
                        <a:spcAft>
                          <a:spcPts val="0"/>
                        </a:spcAft>
                      </a:pP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vMerge="1">
                  <a:txBody>
                    <a:bodyPr/>
                    <a:lstStyle/>
                    <a:p>
                      <a:pPr algn="l">
                        <a:lnSpc>
                          <a:spcPct val="100000"/>
                        </a:lnSpc>
                        <a:spcAft>
                          <a:spcPts val="0"/>
                        </a:spcAft>
                      </a:pPr>
                      <a:endParaRPr lang="ja-JP"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l">
                        <a:lnSpc>
                          <a:spcPct val="100000"/>
                        </a:lnSpc>
                        <a:spcAft>
                          <a:spcPts val="0"/>
                        </a:spcAft>
                      </a:pPr>
                      <a:r>
                        <a:rPr lang="ja-JP" sz="9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法に掲げる溶解炉</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just">
                        <a:lnSpc>
                          <a:spcPct val="100000"/>
                        </a:lnSpc>
                        <a:spcAft>
                          <a:spcPts val="0"/>
                        </a:spcAft>
                      </a:pP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燃焼能力（重油換算</a:t>
                      </a:r>
                      <a:r>
                        <a:rPr lang="en-US"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4L/</a:t>
                      </a: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時以上）</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ct val="100000"/>
                        </a:lnSpc>
                        <a:spcAft>
                          <a:spcPts val="0"/>
                        </a:spcAft>
                      </a:pP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変圧器の定格容量（</a:t>
                      </a:r>
                      <a:r>
                        <a:rPr lang="en-US"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20kVA</a:t>
                      </a: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以上）</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extLst>
                  <a:ext uri="{0D108BD9-81ED-4DB2-BD59-A6C34878D82A}">
                    <a16:rowId xmlns:a16="http://schemas.microsoft.com/office/drawing/2014/main" val="102129020"/>
                  </a:ext>
                </a:extLst>
              </a:tr>
            </a:tbl>
          </a:graphicData>
        </a:graphic>
      </p:graphicFrame>
      <p:sp>
        <p:nvSpPr>
          <p:cNvPr id="10" name="スライド番号プレースホルダー 3">
            <a:extLst>
              <a:ext uri="{FF2B5EF4-FFF2-40B4-BE49-F238E27FC236}">
                <a16:creationId xmlns:a16="http://schemas.microsoft.com/office/drawing/2014/main" id="{57073A50-3AB9-44C5-A7A2-6AFFC3C2D43E}"/>
              </a:ext>
            </a:extLst>
          </p:cNvPr>
          <p:cNvSpPr txBox="1">
            <a:spLocks/>
          </p:cNvSpPr>
          <p:nvPr/>
        </p:nvSpPr>
        <p:spPr>
          <a:xfrm>
            <a:off x="9350787" y="6477299"/>
            <a:ext cx="555213" cy="365125"/>
          </a:xfrm>
          <a:prstGeom prst="rect">
            <a:avLst/>
          </a:prstGeom>
        </p:spPr>
        <p:txBody>
          <a:bodyPr vert="horz" lIns="91440" tIns="45720" rIns="91440" bIns="45720" rtlCol="0" anchor="ctr">
            <a:normAutofit/>
          </a:bodyP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fld id="{519954A3-9DFD-4C44-94BA-B95130A3BA1C}" type="slidenum">
              <a:rPr lang="en-US" smtClean="0">
                <a:solidFill>
                  <a:srgbClr val="000000"/>
                </a:solidFill>
                <a:latin typeface="BIZ UDPゴシック" panose="020B0400000000000000" pitchFamily="50" charset="-128"/>
                <a:ea typeface="BIZ UDPゴシック" panose="020B0400000000000000" pitchFamily="50" charset="-128"/>
              </a:rPr>
              <a:pPr>
                <a:spcAft>
                  <a:spcPts val="600"/>
                </a:spcAft>
              </a:pPr>
              <a:t>24</a:t>
            </a:fld>
            <a:endParaRPr lang="en-US" dirty="0">
              <a:solidFill>
                <a:srgbClr val="000000"/>
              </a:solidFill>
              <a:latin typeface="BIZ UDPゴシック" panose="020B0400000000000000" pitchFamily="50" charset="-128"/>
              <a:ea typeface="BIZ UDPゴシック" panose="020B0400000000000000" pitchFamily="50" charset="-128"/>
            </a:endParaRPr>
          </a:p>
        </p:txBody>
      </p:sp>
      <p:sp>
        <p:nvSpPr>
          <p:cNvPr id="13" name="タイトル 1">
            <a:extLst>
              <a:ext uri="{FF2B5EF4-FFF2-40B4-BE49-F238E27FC236}">
                <a16:creationId xmlns:a16="http://schemas.microsoft.com/office/drawing/2014/main" id="{4E3E84A6-80BA-4967-B309-2DFAC09ECCB5}"/>
              </a:ext>
            </a:extLst>
          </p:cNvPr>
          <p:cNvSpPr>
            <a:spLocks noGrp="1"/>
          </p:cNvSpPr>
          <p:nvPr>
            <p:ph type="title"/>
          </p:nvPr>
        </p:nvSpPr>
        <p:spPr>
          <a:xfrm>
            <a:off x="1083470" y="609600"/>
            <a:ext cx="6984793" cy="1320800"/>
          </a:xfrm>
        </p:spPr>
        <p:txBody>
          <a:bodyPr>
            <a:normAutofit/>
          </a:bodyPr>
          <a:lstStyle/>
          <a:p>
            <a:r>
              <a:rPr lang="ja-JP" altLang="en-US" sz="2800" dirty="0">
                <a:latin typeface="BIZ UDPゴシック" panose="020B0400000000000000" pitchFamily="50" charset="-128"/>
                <a:ea typeface="BIZ UDPゴシック" panose="020B0400000000000000" pitchFamily="50" charset="-128"/>
              </a:rPr>
              <a:t>対象施設の見直し案②</a:t>
            </a:r>
            <a:endParaRPr kumimoji="1" lang="ja-JP" altLang="en-US" sz="2800" dirty="0"/>
          </a:p>
        </p:txBody>
      </p:sp>
      <p:sp>
        <p:nvSpPr>
          <p:cNvPr id="11" name="テキスト ボックス 10">
            <a:extLst>
              <a:ext uri="{FF2B5EF4-FFF2-40B4-BE49-F238E27FC236}">
                <a16:creationId xmlns:a16="http://schemas.microsoft.com/office/drawing/2014/main" id="{E6250554-502D-4FEA-91A0-6F6F438BA2E2}"/>
              </a:ext>
            </a:extLst>
          </p:cNvPr>
          <p:cNvSpPr txBox="1"/>
          <p:nvPr/>
        </p:nvSpPr>
        <p:spPr>
          <a:xfrm>
            <a:off x="5197622" y="6406220"/>
            <a:ext cx="4417631" cy="400110"/>
          </a:xfrm>
          <a:prstGeom prst="rect">
            <a:avLst/>
          </a:prstGeom>
          <a:noFill/>
        </p:spPr>
        <p:txBody>
          <a:bodyPr wrap="square" rtlCol="0">
            <a:spAutoFit/>
          </a:bodyPr>
          <a:lstStyle/>
          <a:p>
            <a:r>
              <a:rPr lang="en-US" altLang="ja-JP" sz="1000" dirty="0">
                <a:solidFill>
                  <a:srgbClr val="FF0000"/>
                </a:solidFill>
                <a:latin typeface="BIZ UDPゴシック" panose="020B0400000000000000" pitchFamily="50" charset="-128"/>
                <a:ea typeface="BIZ UDPゴシック" panose="020B0400000000000000" pitchFamily="50" charset="-128"/>
              </a:rPr>
              <a:t>※</a:t>
            </a:r>
            <a:r>
              <a:rPr lang="ja-JP" altLang="en-US" sz="1000" dirty="0">
                <a:solidFill>
                  <a:srgbClr val="FF0000"/>
                </a:solidFill>
                <a:latin typeface="BIZ UDPゴシック" panose="020B0400000000000000" pitchFamily="50" charset="-128"/>
                <a:ea typeface="BIZ UDPゴシック" panose="020B0400000000000000" pitchFamily="50" charset="-128"/>
              </a:rPr>
              <a:t>の施設については、塗装又は接着の用に供する施設のうち排風機能力が</a:t>
            </a:r>
            <a:r>
              <a:rPr lang="en-US" altLang="ja-JP" sz="1000" dirty="0">
                <a:solidFill>
                  <a:srgbClr val="FF0000"/>
                </a:solidFill>
                <a:latin typeface="BIZ UDPゴシック" panose="020B0400000000000000" pitchFamily="50" charset="-128"/>
                <a:ea typeface="BIZ UDPゴシック" panose="020B0400000000000000" pitchFamily="50" charset="-128"/>
              </a:rPr>
              <a:t>10m</a:t>
            </a:r>
            <a:r>
              <a:rPr lang="en-US" altLang="ja-JP" sz="1000" baseline="30000" dirty="0">
                <a:solidFill>
                  <a:srgbClr val="FF0000"/>
                </a:solidFill>
                <a:latin typeface="BIZ UDPゴシック" panose="020B0400000000000000" pitchFamily="50" charset="-128"/>
                <a:ea typeface="BIZ UDPゴシック" panose="020B0400000000000000" pitchFamily="50" charset="-128"/>
              </a:rPr>
              <a:t>3</a:t>
            </a:r>
            <a:r>
              <a:rPr lang="en-US" altLang="ja-JP" sz="1000" dirty="0">
                <a:solidFill>
                  <a:srgbClr val="FF0000"/>
                </a:solidFill>
                <a:latin typeface="BIZ UDPゴシック" panose="020B0400000000000000" pitchFamily="50" charset="-128"/>
                <a:ea typeface="BIZ UDPゴシック" panose="020B0400000000000000" pitchFamily="50" charset="-128"/>
              </a:rPr>
              <a:t>/</a:t>
            </a:r>
            <a:r>
              <a:rPr lang="ja-JP" altLang="en-US" sz="1000" dirty="0">
                <a:solidFill>
                  <a:srgbClr val="FF0000"/>
                </a:solidFill>
                <a:latin typeface="BIZ UDPゴシック" panose="020B0400000000000000" pitchFamily="50" charset="-128"/>
                <a:ea typeface="BIZ UDPゴシック" panose="020B0400000000000000" pitchFamily="50" charset="-128"/>
              </a:rPr>
              <a:t>分未満のものはトルエンの規制対象外とする。</a:t>
            </a:r>
            <a:endParaRPr lang="en-US" altLang="ja-JP" sz="1000" dirty="0">
              <a:solidFill>
                <a:srgbClr val="FF0000"/>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5614694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80B86A7-A1EC-475B-9166-88902B033A3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90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C2C29CB1-9F74-4879-A6AF-AEA67B6F1F4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84609"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7E2C7115-5336-410C-AD71-0F0952A2E5A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541404" y="4013200"/>
            <a:ext cx="364596"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8" name="表 7">
            <a:extLst>
              <a:ext uri="{FF2B5EF4-FFF2-40B4-BE49-F238E27FC236}">
                <a16:creationId xmlns:a16="http://schemas.microsoft.com/office/drawing/2014/main" id="{5897447C-4C80-4EBB-ACBF-F4DEFF5F5FE8}"/>
              </a:ext>
            </a:extLst>
          </p:cNvPr>
          <p:cNvGraphicFramePr>
            <a:graphicFrameLocks noGrp="1"/>
          </p:cNvGraphicFramePr>
          <p:nvPr>
            <p:extLst>
              <p:ext uri="{D42A27DB-BD31-4B8C-83A1-F6EECF244321}">
                <p14:modId xmlns:p14="http://schemas.microsoft.com/office/powerpoint/2010/main" val="2214271961"/>
              </p:ext>
            </p:extLst>
          </p:nvPr>
        </p:nvGraphicFramePr>
        <p:xfrm>
          <a:off x="684610" y="1121014"/>
          <a:ext cx="4231620" cy="5644879"/>
        </p:xfrm>
        <a:graphic>
          <a:graphicData uri="http://schemas.openxmlformats.org/drawingml/2006/table">
            <a:tbl>
              <a:tblPr firstRow="1" firstCol="1" bandRow="1">
                <a:tableStyleId>{5C22544A-7EE6-4342-B048-85BDC9FD1C3A}</a:tableStyleId>
              </a:tblPr>
              <a:tblGrid>
                <a:gridCol w="217823">
                  <a:extLst>
                    <a:ext uri="{9D8B030D-6E8A-4147-A177-3AD203B41FA5}">
                      <a16:colId xmlns:a16="http://schemas.microsoft.com/office/drawing/2014/main" val="1879744770"/>
                    </a:ext>
                  </a:extLst>
                </a:gridCol>
                <a:gridCol w="587695">
                  <a:extLst>
                    <a:ext uri="{9D8B030D-6E8A-4147-A177-3AD203B41FA5}">
                      <a16:colId xmlns:a16="http://schemas.microsoft.com/office/drawing/2014/main" val="2867043341"/>
                    </a:ext>
                  </a:extLst>
                </a:gridCol>
                <a:gridCol w="1204783">
                  <a:extLst>
                    <a:ext uri="{9D8B030D-6E8A-4147-A177-3AD203B41FA5}">
                      <a16:colId xmlns:a16="http://schemas.microsoft.com/office/drawing/2014/main" val="3837837326"/>
                    </a:ext>
                  </a:extLst>
                </a:gridCol>
                <a:gridCol w="2221319">
                  <a:extLst>
                    <a:ext uri="{9D8B030D-6E8A-4147-A177-3AD203B41FA5}">
                      <a16:colId xmlns:a16="http://schemas.microsoft.com/office/drawing/2014/main" val="2116176162"/>
                    </a:ext>
                  </a:extLst>
                </a:gridCol>
              </a:tblGrid>
              <a:tr h="280399">
                <a:tc gridSpan="2">
                  <a:txBody>
                    <a:bodyPr/>
                    <a:lstStyle/>
                    <a:p>
                      <a:pPr algn="ctr">
                        <a:lnSpc>
                          <a:spcPct val="100000"/>
                        </a:lnSpc>
                        <a:spcAft>
                          <a:spcPts val="0"/>
                        </a:spcAft>
                      </a:pPr>
                      <a:r>
                        <a:rPr lang="ja-JP" altLang="en-US"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項・用途</a:t>
                      </a:r>
                      <a:endParaRPr lang="en-US"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43224" marR="43224" marT="0" marB="0" anchor="ctr"/>
                </a:tc>
                <a:tc hMerge="1">
                  <a:txBody>
                    <a:bodyPr/>
                    <a:lstStyle/>
                    <a:p>
                      <a:pPr algn="l">
                        <a:lnSpc>
                          <a:spcPts val="1200"/>
                        </a:lnSpc>
                        <a:spcAft>
                          <a:spcPts val="0"/>
                        </a:spcAft>
                      </a:pPr>
                      <a:endParaRPr lang="ja-JP" sz="1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43224" marR="43224" marT="0" marB="0" anchor="ctr"/>
                </a:tc>
                <a:tc>
                  <a:txBody>
                    <a:bodyPr/>
                    <a:lstStyle/>
                    <a:p>
                      <a:pPr algn="ctr">
                        <a:lnSpc>
                          <a:spcPct val="100000"/>
                        </a:lnSpc>
                        <a:spcAft>
                          <a:spcPts val="0"/>
                        </a:spcAft>
                      </a:pPr>
                      <a:r>
                        <a:rPr lang="ja-JP" altLang="en-US"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施設種類</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43224" marR="43224" marT="0" marB="0" anchor="ctr"/>
                </a:tc>
                <a:tc>
                  <a:txBody>
                    <a:bodyPr/>
                    <a:lstStyle/>
                    <a:p>
                      <a:pPr algn="ctr">
                        <a:lnSpc>
                          <a:spcPct val="100000"/>
                        </a:lnSpc>
                        <a:spcAft>
                          <a:spcPts val="0"/>
                        </a:spcAft>
                      </a:pPr>
                      <a:r>
                        <a:rPr lang="ja-JP" altLang="en-US"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規模</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43224" marR="43224" marT="0" marB="0" anchor="ctr"/>
                </a:tc>
                <a:extLst>
                  <a:ext uri="{0D108BD9-81ED-4DB2-BD59-A6C34878D82A}">
                    <a16:rowId xmlns:a16="http://schemas.microsoft.com/office/drawing/2014/main" val="2202742494"/>
                  </a:ext>
                </a:extLst>
              </a:tr>
              <a:tr h="127819">
                <a:tc rowSpan="29">
                  <a:txBody>
                    <a:bodyPr/>
                    <a:lstStyle/>
                    <a:p>
                      <a:pPr algn="ctr"/>
                      <a:r>
                        <a:rPr kumimoji="1" lang="en-US" altLang="ja-JP" sz="900" dirty="0">
                          <a:latin typeface="BIZ UDPゴシック" panose="020B0400000000000000" pitchFamily="50" charset="-128"/>
                          <a:ea typeface="BIZ UDPゴシック" panose="020B0400000000000000" pitchFamily="50" charset="-128"/>
                        </a:rPr>
                        <a:t>8</a:t>
                      </a:r>
                      <a:endParaRPr kumimoji="1" lang="ja-JP" altLang="en-US" sz="900" dirty="0">
                        <a:latin typeface="BIZ UDPゴシック" panose="020B0400000000000000" pitchFamily="50" charset="-128"/>
                        <a:ea typeface="BIZ UDPゴシック" panose="020B0400000000000000" pitchFamily="50" charset="-128"/>
                      </a:endParaRPr>
                    </a:p>
                  </a:txBody>
                  <a:tcPr marL="45720" marR="45720" anchor="ctr"/>
                </a:tc>
                <a:tc rowSpan="29">
                  <a:txBody>
                    <a:bodyPr/>
                    <a:lstStyle/>
                    <a:p>
                      <a:pPr algn="ctr"/>
                      <a:r>
                        <a:rPr kumimoji="1" lang="ja-JP" altLang="en-US" sz="900" dirty="0">
                          <a:latin typeface="BIZ UDPゴシック" panose="020B0400000000000000" pitchFamily="50" charset="-128"/>
                          <a:ea typeface="BIZ UDPゴシック" panose="020B0400000000000000" pitchFamily="50" charset="-128"/>
                        </a:rPr>
                        <a:t>鉄鋼若しくは非鉄金属の製造、金属製品の製造又は機械若しくは機械器具の製造</a:t>
                      </a:r>
                    </a:p>
                  </a:txBody>
                  <a:tcPr marL="45720" marR="45720" anchor="ctr"/>
                </a:tc>
                <a:tc>
                  <a:txBody>
                    <a:bodyPr/>
                    <a:lstStyle/>
                    <a:p>
                      <a:pPr algn="just">
                        <a:lnSpc>
                          <a:spcPct val="100000"/>
                        </a:lnSpc>
                        <a:spcAft>
                          <a:spcPts val="0"/>
                        </a:spcAft>
                      </a:pPr>
                      <a:r>
                        <a:rPr lang="ja-JP" sz="9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条例に掲げる焙焼炉</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just">
                        <a:lnSpc>
                          <a:spcPct val="100000"/>
                        </a:lnSpc>
                        <a:spcAft>
                          <a:spcPts val="0"/>
                        </a:spcAft>
                      </a:pP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処理能力（</a:t>
                      </a:r>
                      <a:r>
                        <a:rPr lang="en-US"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1t/</a:t>
                      </a: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時未満）</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extLst>
                  <a:ext uri="{0D108BD9-81ED-4DB2-BD59-A6C34878D82A}">
                    <a16:rowId xmlns:a16="http://schemas.microsoft.com/office/drawing/2014/main" val="1648475296"/>
                  </a:ext>
                </a:extLst>
              </a:tr>
              <a:tr h="127819">
                <a:tc vMerge="1">
                  <a:txBody>
                    <a:bodyPr/>
                    <a:lstStyle/>
                    <a:p>
                      <a:endParaRPr kumimoji="1" lang="ja-JP" altLang="en-US"/>
                    </a:p>
                  </a:txBody>
                  <a:tcPr/>
                </a:tc>
                <a:tc vMerge="1">
                  <a:txBody>
                    <a:bodyPr/>
                    <a:lstStyle/>
                    <a:p>
                      <a:endParaRPr kumimoji="1" lang="ja-JP" altLang="en-US"/>
                    </a:p>
                  </a:txBody>
                  <a:tcPr/>
                </a:tc>
                <a:tc>
                  <a:txBody>
                    <a:bodyPr/>
                    <a:lstStyle/>
                    <a:p>
                      <a:pPr algn="just">
                        <a:lnSpc>
                          <a:spcPct val="100000"/>
                        </a:lnSpc>
                        <a:spcAft>
                          <a:spcPts val="0"/>
                        </a:spcAft>
                      </a:pPr>
                      <a:r>
                        <a:rPr lang="ja-JP" sz="9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条例に掲げる焼結炉</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just">
                        <a:lnSpc>
                          <a:spcPct val="100000"/>
                        </a:lnSpc>
                        <a:spcAft>
                          <a:spcPts val="0"/>
                        </a:spcAft>
                      </a:pPr>
                      <a:r>
                        <a:rPr lang="ja-JP" sz="800" kern="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処理能力（</a:t>
                      </a:r>
                      <a:r>
                        <a:rPr lang="en-US" sz="800" kern="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1t/</a:t>
                      </a:r>
                      <a:r>
                        <a:rPr lang="ja-JP" sz="800" kern="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時未満）</a:t>
                      </a:r>
                      <a:endParaRPr lang="ja-JP" sz="8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extLst>
                  <a:ext uri="{0D108BD9-81ED-4DB2-BD59-A6C34878D82A}">
                    <a16:rowId xmlns:a16="http://schemas.microsoft.com/office/drawing/2014/main" val="1183574844"/>
                  </a:ext>
                </a:extLst>
              </a:tr>
              <a:tr h="127819">
                <a:tc vMerge="1">
                  <a:txBody>
                    <a:bodyPr/>
                    <a:lstStyle/>
                    <a:p>
                      <a:endParaRPr kumimoji="1" lang="ja-JP" altLang="en-US"/>
                    </a:p>
                  </a:txBody>
                  <a:tcPr/>
                </a:tc>
                <a:tc vMerge="1">
                  <a:txBody>
                    <a:bodyPr/>
                    <a:lstStyle/>
                    <a:p>
                      <a:endParaRPr kumimoji="1" lang="ja-JP" altLang="en-US"/>
                    </a:p>
                  </a:txBody>
                  <a:tcPr/>
                </a:tc>
                <a:tc>
                  <a:txBody>
                    <a:bodyPr/>
                    <a:lstStyle/>
                    <a:p>
                      <a:pPr algn="just">
                        <a:lnSpc>
                          <a:spcPct val="100000"/>
                        </a:lnSpc>
                        <a:spcAft>
                          <a:spcPts val="0"/>
                        </a:spcAft>
                      </a:pPr>
                      <a:r>
                        <a:rPr lang="ja-JP" sz="9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条例に掲げる煆焼炉</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just">
                        <a:lnSpc>
                          <a:spcPct val="100000"/>
                        </a:lnSpc>
                        <a:spcAft>
                          <a:spcPts val="0"/>
                        </a:spcAft>
                      </a:pP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処理能力（</a:t>
                      </a:r>
                      <a:r>
                        <a:rPr lang="en-US"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1t/</a:t>
                      </a: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時未満）</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extLst>
                  <a:ext uri="{0D108BD9-81ED-4DB2-BD59-A6C34878D82A}">
                    <a16:rowId xmlns:a16="http://schemas.microsoft.com/office/drawing/2014/main" val="1497456311"/>
                  </a:ext>
                </a:extLst>
              </a:tr>
              <a:tr h="454466">
                <a:tc vMerge="1">
                  <a:txBody>
                    <a:bodyPr/>
                    <a:lstStyle/>
                    <a:p>
                      <a:endParaRPr kumimoji="1" lang="ja-JP" altLang="en-US"/>
                    </a:p>
                  </a:txBody>
                  <a:tcPr/>
                </a:tc>
                <a:tc vMerge="1">
                  <a:txBody>
                    <a:bodyPr/>
                    <a:lstStyle/>
                    <a:p>
                      <a:endParaRPr kumimoji="1" lang="ja-JP" altLang="en-US"/>
                    </a:p>
                  </a:txBody>
                  <a:tcPr/>
                </a:tc>
                <a:tc>
                  <a:txBody>
                    <a:bodyPr/>
                    <a:lstStyle/>
                    <a:p>
                      <a:pPr algn="l">
                        <a:lnSpc>
                          <a:spcPct val="100000"/>
                        </a:lnSpc>
                        <a:spcAft>
                          <a:spcPts val="0"/>
                        </a:spcAft>
                      </a:pPr>
                      <a:r>
                        <a:rPr lang="ja-JP" sz="9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条例に掲げる溶解炉</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just">
                        <a:lnSpc>
                          <a:spcPct val="100000"/>
                        </a:lnSpc>
                        <a:spcAft>
                          <a:spcPts val="0"/>
                        </a:spcAft>
                      </a:pP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変圧器の定格容量（</a:t>
                      </a:r>
                      <a:r>
                        <a:rPr lang="en-US"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100</a:t>
                      </a: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以上</a:t>
                      </a:r>
                      <a:r>
                        <a:rPr lang="en-US"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200kVA</a:t>
                      </a: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未満）</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ct val="100000"/>
                        </a:lnSpc>
                        <a:spcAft>
                          <a:spcPts val="0"/>
                        </a:spcAft>
                      </a:pP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火格子面積（</a:t>
                      </a:r>
                      <a:r>
                        <a:rPr lang="en-US"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0.5</a:t>
                      </a: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以上</a:t>
                      </a:r>
                      <a:r>
                        <a:rPr lang="en-US"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1m</a:t>
                      </a:r>
                      <a:r>
                        <a:rPr lang="en-US" sz="800" kern="0" baseline="3000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2</a:t>
                      </a: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未満）</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ct val="100000"/>
                        </a:lnSpc>
                        <a:spcAft>
                          <a:spcPts val="0"/>
                        </a:spcAft>
                      </a:pP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羽口面断面積（</a:t>
                      </a:r>
                      <a:r>
                        <a:rPr lang="en-US"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0.5m</a:t>
                      </a:r>
                      <a:r>
                        <a:rPr lang="en-US" sz="800" kern="0" baseline="3000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2</a:t>
                      </a: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未満）</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ct val="100000"/>
                        </a:lnSpc>
                        <a:spcAft>
                          <a:spcPts val="0"/>
                        </a:spcAft>
                      </a:pP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燃焼能力（重油換算</a:t>
                      </a:r>
                      <a:r>
                        <a:rPr lang="en-US"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30</a:t>
                      </a: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以上</a:t>
                      </a:r>
                      <a:r>
                        <a:rPr lang="en-US"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50L/</a:t>
                      </a: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時未満）</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extLst>
                  <a:ext uri="{0D108BD9-81ED-4DB2-BD59-A6C34878D82A}">
                    <a16:rowId xmlns:a16="http://schemas.microsoft.com/office/drawing/2014/main" val="1597815263"/>
                  </a:ext>
                </a:extLst>
              </a:tr>
              <a:tr h="340849">
                <a:tc vMerge="1">
                  <a:txBody>
                    <a:bodyPr/>
                    <a:lstStyle/>
                    <a:p>
                      <a:pPr algn="just">
                        <a:lnSpc>
                          <a:spcPts val="1200"/>
                        </a:lnSpc>
                        <a:spcAft>
                          <a:spcPts val="0"/>
                        </a:spcAft>
                      </a:pPr>
                      <a:endParaRPr lang="ja-JP" sz="1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vMerge="1">
                  <a:txBody>
                    <a:bodyPr/>
                    <a:lstStyle/>
                    <a:p>
                      <a:pPr algn="l">
                        <a:lnSpc>
                          <a:spcPts val="1200"/>
                        </a:lnSpc>
                        <a:spcAft>
                          <a:spcPts val="0"/>
                        </a:spcAft>
                      </a:pPr>
                      <a:endParaRPr lang="ja-JP" sz="1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l">
                        <a:lnSpc>
                          <a:spcPct val="100000"/>
                        </a:lnSpc>
                        <a:spcAft>
                          <a:spcPts val="0"/>
                        </a:spcAft>
                      </a:pPr>
                      <a:r>
                        <a:rPr lang="ja-JP" sz="9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条例に掲げる溶解炉</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just">
                        <a:lnSpc>
                          <a:spcPct val="100000"/>
                        </a:lnSpc>
                        <a:spcAft>
                          <a:spcPts val="0"/>
                        </a:spcAft>
                      </a:pP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火格子面積（</a:t>
                      </a:r>
                      <a:r>
                        <a:rPr lang="en-US"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0.5m</a:t>
                      </a:r>
                      <a:r>
                        <a:rPr lang="en-US" sz="800" kern="0" baseline="3000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2</a:t>
                      </a: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以上）</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ct val="100000"/>
                        </a:lnSpc>
                        <a:spcAft>
                          <a:spcPts val="0"/>
                        </a:spcAft>
                      </a:pP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燃焼能力（重油換算</a:t>
                      </a:r>
                      <a:r>
                        <a:rPr lang="en-US"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30L/</a:t>
                      </a: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時以上）</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ct val="100000"/>
                        </a:lnSpc>
                        <a:spcAft>
                          <a:spcPts val="0"/>
                        </a:spcAft>
                      </a:pP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変圧器の定格容量（</a:t>
                      </a:r>
                      <a:r>
                        <a:rPr lang="en-US"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100kVA</a:t>
                      </a: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以上）</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extLst>
                  <a:ext uri="{0D108BD9-81ED-4DB2-BD59-A6C34878D82A}">
                    <a16:rowId xmlns:a16="http://schemas.microsoft.com/office/drawing/2014/main" val="2225177924"/>
                  </a:ext>
                </a:extLst>
              </a:tr>
              <a:tr h="127819">
                <a:tc vMerge="1">
                  <a:txBody>
                    <a:bodyPr/>
                    <a:lstStyle/>
                    <a:p>
                      <a:endParaRPr kumimoji="1" lang="ja-JP" altLang="en-US"/>
                    </a:p>
                  </a:txBody>
                  <a:tcPr/>
                </a:tc>
                <a:tc vMerge="1">
                  <a:txBody>
                    <a:bodyPr/>
                    <a:lstStyle/>
                    <a:p>
                      <a:endParaRPr kumimoji="1" lang="ja-JP" altLang="en-US"/>
                    </a:p>
                  </a:txBody>
                  <a:tcPr/>
                </a:tc>
                <a:tc>
                  <a:txBody>
                    <a:bodyPr/>
                    <a:lstStyle/>
                    <a:p>
                      <a:pPr algn="just">
                        <a:lnSpc>
                          <a:spcPct val="100000"/>
                        </a:lnSpc>
                        <a:spcAft>
                          <a:spcPts val="0"/>
                        </a:spcAft>
                      </a:pPr>
                      <a:r>
                        <a:rPr lang="ja-JP" sz="9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条例に掲げる電気炉</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just">
                        <a:lnSpc>
                          <a:spcPct val="100000"/>
                        </a:lnSpc>
                        <a:spcAft>
                          <a:spcPts val="0"/>
                        </a:spcAft>
                      </a:pP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変圧器の定格容量（</a:t>
                      </a:r>
                      <a:r>
                        <a:rPr lang="en-US"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1000kVA</a:t>
                      </a: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未満）</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extLst>
                  <a:ext uri="{0D108BD9-81ED-4DB2-BD59-A6C34878D82A}">
                    <a16:rowId xmlns:a16="http://schemas.microsoft.com/office/drawing/2014/main" val="2912043058"/>
                  </a:ext>
                </a:extLst>
              </a:tr>
              <a:tr h="127819">
                <a:tc vMerge="1">
                  <a:txBody>
                    <a:bodyPr/>
                    <a:lstStyle/>
                    <a:p>
                      <a:endParaRPr kumimoji="1" lang="ja-JP" altLang="en-US"/>
                    </a:p>
                  </a:txBody>
                  <a:tcPr/>
                </a:tc>
                <a:tc vMerge="1">
                  <a:txBody>
                    <a:bodyPr/>
                    <a:lstStyle/>
                    <a:p>
                      <a:endParaRPr kumimoji="1" lang="ja-JP" altLang="en-US"/>
                    </a:p>
                  </a:txBody>
                  <a:tcPr/>
                </a:tc>
                <a:tc>
                  <a:txBody>
                    <a:bodyPr/>
                    <a:lstStyle/>
                    <a:p>
                      <a:pPr algn="just">
                        <a:lnSpc>
                          <a:spcPct val="100000"/>
                        </a:lnSpc>
                        <a:spcAft>
                          <a:spcPts val="0"/>
                        </a:spcAft>
                      </a:pPr>
                      <a:r>
                        <a:rPr lang="ja-JP" sz="9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条例に掲げる電気炉</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just">
                        <a:lnSpc>
                          <a:spcPct val="100000"/>
                        </a:lnSpc>
                        <a:spcAft>
                          <a:spcPts val="0"/>
                        </a:spcAft>
                      </a:pPr>
                      <a:r>
                        <a:rPr lang="ja-JP" sz="800" kern="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すべて</a:t>
                      </a:r>
                      <a:endParaRPr lang="ja-JP" sz="8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extLst>
                  <a:ext uri="{0D108BD9-81ED-4DB2-BD59-A6C34878D82A}">
                    <a16:rowId xmlns:a16="http://schemas.microsoft.com/office/drawing/2014/main" val="2621930995"/>
                  </a:ext>
                </a:extLst>
              </a:tr>
              <a:tr h="127819">
                <a:tc vMerge="1">
                  <a:txBody>
                    <a:bodyPr/>
                    <a:lstStyle/>
                    <a:p>
                      <a:endParaRPr kumimoji="1" lang="ja-JP" altLang="en-US"/>
                    </a:p>
                  </a:txBody>
                  <a:tcPr/>
                </a:tc>
                <a:tc vMerge="1">
                  <a:txBody>
                    <a:bodyPr/>
                    <a:lstStyle/>
                    <a:p>
                      <a:endParaRPr kumimoji="1" lang="ja-JP" altLang="en-US"/>
                    </a:p>
                  </a:txBody>
                  <a:tcPr/>
                </a:tc>
                <a:tc>
                  <a:txBody>
                    <a:bodyPr/>
                    <a:lstStyle/>
                    <a:p>
                      <a:pPr algn="just">
                        <a:lnSpc>
                          <a:spcPct val="100000"/>
                        </a:lnSpc>
                        <a:spcAft>
                          <a:spcPts val="0"/>
                        </a:spcAft>
                      </a:pPr>
                      <a:r>
                        <a:rPr lang="ja-JP" sz="9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金属溶解・精錬施設</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just">
                        <a:lnSpc>
                          <a:spcPct val="100000"/>
                        </a:lnSpc>
                        <a:spcAft>
                          <a:spcPts val="0"/>
                        </a:spcAft>
                      </a:pP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すべて</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extLst>
                  <a:ext uri="{0D108BD9-81ED-4DB2-BD59-A6C34878D82A}">
                    <a16:rowId xmlns:a16="http://schemas.microsoft.com/office/drawing/2014/main" val="3114220572"/>
                  </a:ext>
                </a:extLst>
              </a:tr>
              <a:tr h="340849">
                <a:tc vMerge="1">
                  <a:txBody>
                    <a:bodyPr/>
                    <a:lstStyle/>
                    <a:p>
                      <a:endParaRPr kumimoji="1" lang="ja-JP" altLang="en-US"/>
                    </a:p>
                  </a:txBody>
                  <a:tcPr/>
                </a:tc>
                <a:tc vMerge="1">
                  <a:txBody>
                    <a:bodyPr/>
                    <a:lstStyle/>
                    <a:p>
                      <a:endParaRPr kumimoji="1" lang="ja-JP" altLang="en-US"/>
                    </a:p>
                  </a:txBody>
                  <a:tcPr/>
                </a:tc>
                <a:tc>
                  <a:txBody>
                    <a:bodyPr/>
                    <a:lstStyle/>
                    <a:p>
                      <a:pPr algn="l">
                        <a:lnSpc>
                          <a:spcPct val="100000"/>
                        </a:lnSpc>
                        <a:spcAft>
                          <a:spcPts val="0"/>
                        </a:spcAft>
                      </a:pPr>
                      <a:r>
                        <a:rPr lang="ja-JP" sz="9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法に掲げる乾燥炉</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just">
                        <a:lnSpc>
                          <a:spcPct val="100000"/>
                        </a:lnSpc>
                        <a:spcAft>
                          <a:spcPts val="0"/>
                        </a:spcAft>
                      </a:pP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火格子面積（</a:t>
                      </a:r>
                      <a:r>
                        <a:rPr lang="en-US"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1m</a:t>
                      </a:r>
                      <a:r>
                        <a:rPr lang="en-US" sz="800" kern="0" baseline="3000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2</a:t>
                      </a: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以上）</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ct val="100000"/>
                        </a:lnSpc>
                        <a:spcAft>
                          <a:spcPts val="0"/>
                        </a:spcAft>
                      </a:pP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燃焼能力（重油換算</a:t>
                      </a:r>
                      <a:r>
                        <a:rPr lang="en-US"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50L/</a:t>
                      </a: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時以上）</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ct val="100000"/>
                        </a:lnSpc>
                        <a:spcAft>
                          <a:spcPts val="0"/>
                        </a:spcAft>
                      </a:pP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変圧器の定格容量（</a:t>
                      </a:r>
                      <a:r>
                        <a:rPr lang="en-US"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200kVA</a:t>
                      </a: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以上）</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extLst>
                  <a:ext uri="{0D108BD9-81ED-4DB2-BD59-A6C34878D82A}">
                    <a16:rowId xmlns:a16="http://schemas.microsoft.com/office/drawing/2014/main" val="2105691935"/>
                  </a:ext>
                </a:extLst>
              </a:tr>
              <a:tr h="454466">
                <a:tc vMerge="1">
                  <a:txBody>
                    <a:bodyPr/>
                    <a:lstStyle/>
                    <a:p>
                      <a:pPr algn="l">
                        <a:lnSpc>
                          <a:spcPct val="100000"/>
                        </a:lnSpc>
                        <a:spcAft>
                          <a:spcPts val="0"/>
                        </a:spcAft>
                      </a:pP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vMerge="1">
                  <a:txBody>
                    <a:bodyPr/>
                    <a:lstStyle/>
                    <a:p>
                      <a:pPr algn="l">
                        <a:lnSpc>
                          <a:spcPct val="100000"/>
                        </a:lnSpc>
                        <a:spcAft>
                          <a:spcPts val="0"/>
                        </a:spcAft>
                      </a:pPr>
                      <a:endParaRPr lang="ja-JP"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l">
                        <a:lnSpc>
                          <a:spcPct val="100000"/>
                        </a:lnSpc>
                        <a:spcAft>
                          <a:spcPts val="0"/>
                        </a:spcAft>
                      </a:pPr>
                      <a:r>
                        <a:rPr lang="ja-JP" sz="9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法に掲げる乾燥炉</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just">
                        <a:lnSpc>
                          <a:spcPct val="100000"/>
                        </a:lnSpc>
                        <a:spcAft>
                          <a:spcPts val="0"/>
                        </a:spcAft>
                      </a:pP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処理能力（</a:t>
                      </a:r>
                      <a:r>
                        <a:rPr lang="en-US"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0.5t/</a:t>
                      </a: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時以上）</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ct val="100000"/>
                        </a:lnSpc>
                        <a:spcAft>
                          <a:spcPts val="0"/>
                        </a:spcAft>
                      </a:pP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火格子面積（</a:t>
                      </a:r>
                      <a:r>
                        <a:rPr lang="en-US"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0.5m</a:t>
                      </a:r>
                      <a:r>
                        <a:rPr lang="en-US" sz="800" kern="0" baseline="3000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2</a:t>
                      </a: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以上）</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ct val="100000"/>
                        </a:lnSpc>
                        <a:spcAft>
                          <a:spcPts val="0"/>
                        </a:spcAft>
                      </a:pP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羽口面断面積（</a:t>
                      </a:r>
                      <a:r>
                        <a:rPr lang="en-US"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0.2m</a:t>
                      </a:r>
                      <a:r>
                        <a:rPr lang="en-US" sz="800" kern="0" baseline="3000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2</a:t>
                      </a: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以上）</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ct val="100000"/>
                        </a:lnSpc>
                        <a:spcAft>
                          <a:spcPts val="0"/>
                        </a:spcAft>
                      </a:pP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燃焼能力（重油換算</a:t>
                      </a:r>
                      <a:r>
                        <a:rPr lang="en-US"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20L/</a:t>
                      </a: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時以上）</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extLst>
                  <a:ext uri="{0D108BD9-81ED-4DB2-BD59-A6C34878D82A}">
                    <a16:rowId xmlns:a16="http://schemas.microsoft.com/office/drawing/2014/main" val="301585865"/>
                  </a:ext>
                </a:extLst>
              </a:tr>
              <a:tr h="340849">
                <a:tc vMerge="1">
                  <a:txBody>
                    <a:bodyPr/>
                    <a:lstStyle/>
                    <a:p>
                      <a:pPr algn="l">
                        <a:lnSpc>
                          <a:spcPct val="100000"/>
                        </a:lnSpc>
                        <a:spcAft>
                          <a:spcPts val="0"/>
                        </a:spcAft>
                      </a:pP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vMerge="1">
                  <a:txBody>
                    <a:bodyPr/>
                    <a:lstStyle/>
                    <a:p>
                      <a:pPr algn="l">
                        <a:lnSpc>
                          <a:spcPct val="100000"/>
                        </a:lnSpc>
                        <a:spcAft>
                          <a:spcPts val="0"/>
                        </a:spcAft>
                      </a:pPr>
                      <a:endParaRPr lang="ja-JP"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l">
                        <a:lnSpc>
                          <a:spcPct val="100000"/>
                        </a:lnSpc>
                        <a:spcAft>
                          <a:spcPts val="0"/>
                        </a:spcAft>
                      </a:pPr>
                      <a:r>
                        <a:rPr lang="ja-JP" sz="9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条例に掲げる乾燥炉</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just">
                        <a:lnSpc>
                          <a:spcPct val="100000"/>
                        </a:lnSpc>
                        <a:spcAft>
                          <a:spcPts val="0"/>
                        </a:spcAft>
                      </a:pP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火格子面積（</a:t>
                      </a:r>
                      <a:r>
                        <a:rPr lang="en-US"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0.5</a:t>
                      </a: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以上</a:t>
                      </a:r>
                      <a:r>
                        <a:rPr lang="en-US"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1m</a:t>
                      </a:r>
                      <a:r>
                        <a:rPr lang="en-US" sz="800" kern="0" baseline="3000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2</a:t>
                      </a: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未満）</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ct val="100000"/>
                        </a:lnSpc>
                        <a:spcAft>
                          <a:spcPts val="0"/>
                        </a:spcAft>
                      </a:pP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燃焼能力（重油換算</a:t>
                      </a:r>
                      <a:r>
                        <a:rPr lang="en-US"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30</a:t>
                      </a: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以上</a:t>
                      </a:r>
                      <a:r>
                        <a:rPr lang="en-US"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50L/</a:t>
                      </a: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時未満）</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ct val="100000"/>
                        </a:lnSpc>
                        <a:spcAft>
                          <a:spcPts val="0"/>
                        </a:spcAft>
                      </a:pP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変圧器の定格容量（</a:t>
                      </a:r>
                      <a:r>
                        <a:rPr lang="en-US"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100</a:t>
                      </a: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以上</a:t>
                      </a:r>
                      <a:r>
                        <a:rPr lang="en-US"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200kVA</a:t>
                      </a: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未満）</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extLst>
                  <a:ext uri="{0D108BD9-81ED-4DB2-BD59-A6C34878D82A}">
                    <a16:rowId xmlns:a16="http://schemas.microsoft.com/office/drawing/2014/main" val="610454583"/>
                  </a:ext>
                </a:extLst>
              </a:tr>
              <a:tr h="127819">
                <a:tc vMerge="1">
                  <a:txBody>
                    <a:bodyPr/>
                    <a:lstStyle/>
                    <a:p>
                      <a:pPr algn="l">
                        <a:lnSpc>
                          <a:spcPct val="100000"/>
                        </a:lnSpc>
                        <a:spcAft>
                          <a:spcPts val="0"/>
                        </a:spcAft>
                      </a:pP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vMerge="1">
                  <a:txBody>
                    <a:bodyPr/>
                    <a:lstStyle/>
                    <a:p>
                      <a:pPr algn="l">
                        <a:lnSpc>
                          <a:spcPct val="100000"/>
                        </a:lnSpc>
                        <a:spcAft>
                          <a:spcPts val="0"/>
                        </a:spcAft>
                      </a:pPr>
                      <a:endParaRPr lang="ja-JP"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just">
                        <a:lnSpc>
                          <a:spcPct val="100000"/>
                        </a:lnSpc>
                        <a:spcAft>
                          <a:spcPts val="0"/>
                        </a:spcAft>
                      </a:pPr>
                      <a:r>
                        <a:rPr lang="ja-JP" sz="900" kern="0" dirty="0">
                          <a:solidFill>
                            <a:schemeClr val="tx1"/>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乾燥・焼付施設</a:t>
                      </a:r>
                      <a:endParaRPr lang="ja-JP" sz="9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just">
                        <a:lnSpc>
                          <a:spcPct val="100000"/>
                        </a:lnSpc>
                        <a:spcAft>
                          <a:spcPts val="0"/>
                        </a:spcAft>
                      </a:pPr>
                      <a:r>
                        <a:rPr lang="ja-JP" sz="800" kern="0" dirty="0">
                          <a:solidFill>
                            <a:schemeClr val="tx1"/>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すべて</a:t>
                      </a:r>
                      <a:r>
                        <a:rPr lang="en-US" altLang="ja-JP" sz="800" kern="0" dirty="0">
                          <a:solidFill>
                            <a:srgbClr val="FF0000"/>
                          </a:solidFill>
                          <a:effectLst/>
                          <a:latin typeface="BIZ UDPゴシック" panose="020B0400000000000000" pitchFamily="50" charset="-128"/>
                          <a:ea typeface="BIZ UDPゴシック" panose="020B0400000000000000" pitchFamily="50" charset="-128"/>
                        </a:rPr>
                        <a:t>※</a:t>
                      </a:r>
                      <a:endParaRPr lang="ja-JP" sz="8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extLst>
                  <a:ext uri="{0D108BD9-81ED-4DB2-BD59-A6C34878D82A}">
                    <a16:rowId xmlns:a16="http://schemas.microsoft.com/office/drawing/2014/main" val="975219315"/>
                  </a:ext>
                </a:extLst>
              </a:tr>
              <a:tr h="127819">
                <a:tc vMerge="1">
                  <a:txBody>
                    <a:bodyPr/>
                    <a:lstStyle/>
                    <a:p>
                      <a:pPr algn="l">
                        <a:lnSpc>
                          <a:spcPct val="100000"/>
                        </a:lnSpc>
                        <a:spcAft>
                          <a:spcPts val="0"/>
                        </a:spcAft>
                      </a:pP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vMerge="1">
                  <a:txBody>
                    <a:bodyPr/>
                    <a:lstStyle/>
                    <a:p>
                      <a:pPr algn="l">
                        <a:lnSpc>
                          <a:spcPct val="100000"/>
                        </a:lnSpc>
                        <a:spcAft>
                          <a:spcPts val="0"/>
                        </a:spcAft>
                      </a:pPr>
                      <a:endParaRPr lang="ja-JP"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just">
                        <a:lnSpc>
                          <a:spcPct val="100000"/>
                        </a:lnSpc>
                        <a:spcAft>
                          <a:spcPts val="0"/>
                        </a:spcAft>
                      </a:pPr>
                      <a:r>
                        <a:rPr lang="ja-JP" sz="9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焼成施設</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just">
                        <a:lnSpc>
                          <a:spcPct val="100000"/>
                        </a:lnSpc>
                        <a:spcAft>
                          <a:spcPts val="0"/>
                        </a:spcAft>
                      </a:pP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すべて</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extLst>
                  <a:ext uri="{0D108BD9-81ED-4DB2-BD59-A6C34878D82A}">
                    <a16:rowId xmlns:a16="http://schemas.microsoft.com/office/drawing/2014/main" val="2967020574"/>
                  </a:ext>
                </a:extLst>
              </a:tr>
              <a:tr h="127819">
                <a:tc vMerge="1">
                  <a:txBody>
                    <a:bodyPr/>
                    <a:lstStyle/>
                    <a:p>
                      <a:pPr algn="l">
                        <a:lnSpc>
                          <a:spcPct val="100000"/>
                        </a:lnSpc>
                        <a:spcAft>
                          <a:spcPts val="0"/>
                        </a:spcAft>
                      </a:pP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vMerge="1">
                  <a:txBody>
                    <a:bodyPr/>
                    <a:lstStyle/>
                    <a:p>
                      <a:pPr algn="l">
                        <a:lnSpc>
                          <a:spcPct val="100000"/>
                        </a:lnSpc>
                        <a:spcAft>
                          <a:spcPts val="0"/>
                        </a:spcAft>
                      </a:pPr>
                      <a:endParaRPr lang="ja-JP"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just">
                        <a:lnSpc>
                          <a:spcPct val="100000"/>
                        </a:lnSpc>
                        <a:spcAft>
                          <a:spcPts val="0"/>
                        </a:spcAft>
                      </a:pPr>
                      <a:r>
                        <a:rPr lang="ja-JP" sz="9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電気めっき施設</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just">
                        <a:lnSpc>
                          <a:spcPct val="100000"/>
                        </a:lnSpc>
                        <a:spcAft>
                          <a:spcPts val="0"/>
                        </a:spcAft>
                      </a:pPr>
                      <a:r>
                        <a:rPr lang="ja-JP" sz="800" kern="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すべて</a:t>
                      </a:r>
                      <a:endParaRPr lang="ja-JP" sz="8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extLst>
                  <a:ext uri="{0D108BD9-81ED-4DB2-BD59-A6C34878D82A}">
                    <a16:rowId xmlns:a16="http://schemas.microsoft.com/office/drawing/2014/main" val="3799892627"/>
                  </a:ext>
                </a:extLst>
              </a:tr>
              <a:tr h="127819">
                <a:tc vMerge="1">
                  <a:txBody>
                    <a:bodyPr/>
                    <a:lstStyle/>
                    <a:p>
                      <a:pPr algn="l">
                        <a:lnSpc>
                          <a:spcPct val="100000"/>
                        </a:lnSpc>
                        <a:spcAft>
                          <a:spcPts val="0"/>
                        </a:spcAft>
                      </a:pP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vMerge="1">
                  <a:txBody>
                    <a:bodyPr/>
                    <a:lstStyle/>
                    <a:p>
                      <a:pPr algn="l">
                        <a:lnSpc>
                          <a:spcPct val="100000"/>
                        </a:lnSpc>
                        <a:spcAft>
                          <a:spcPts val="0"/>
                        </a:spcAft>
                      </a:pPr>
                      <a:endParaRPr lang="ja-JP"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just">
                        <a:lnSpc>
                          <a:spcPct val="100000"/>
                        </a:lnSpc>
                        <a:spcAft>
                          <a:spcPts val="0"/>
                        </a:spcAft>
                      </a:pPr>
                      <a:r>
                        <a:rPr lang="ja-JP" sz="9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溶融めっき施設</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just">
                        <a:lnSpc>
                          <a:spcPct val="100000"/>
                        </a:lnSpc>
                        <a:spcAft>
                          <a:spcPts val="0"/>
                        </a:spcAft>
                      </a:pPr>
                      <a:r>
                        <a:rPr lang="ja-JP" sz="800" kern="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すべて</a:t>
                      </a:r>
                      <a:endParaRPr lang="ja-JP" sz="8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extLst>
                  <a:ext uri="{0D108BD9-81ED-4DB2-BD59-A6C34878D82A}">
                    <a16:rowId xmlns:a16="http://schemas.microsoft.com/office/drawing/2014/main" val="2870575259"/>
                  </a:ext>
                </a:extLst>
              </a:tr>
              <a:tr h="127819">
                <a:tc vMerge="1">
                  <a:txBody>
                    <a:bodyPr/>
                    <a:lstStyle/>
                    <a:p>
                      <a:pPr algn="l">
                        <a:lnSpc>
                          <a:spcPct val="100000"/>
                        </a:lnSpc>
                        <a:spcAft>
                          <a:spcPts val="0"/>
                        </a:spcAft>
                      </a:pP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vMerge="1">
                  <a:txBody>
                    <a:bodyPr/>
                    <a:lstStyle/>
                    <a:p>
                      <a:pPr algn="l">
                        <a:lnSpc>
                          <a:spcPct val="100000"/>
                        </a:lnSpc>
                        <a:spcAft>
                          <a:spcPts val="0"/>
                        </a:spcAft>
                      </a:pPr>
                      <a:endParaRPr lang="ja-JP"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just">
                        <a:lnSpc>
                          <a:spcPct val="100000"/>
                        </a:lnSpc>
                        <a:spcAft>
                          <a:spcPts val="0"/>
                        </a:spcAft>
                      </a:pPr>
                      <a:r>
                        <a:rPr lang="ja-JP" sz="9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ソルトバス</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just">
                        <a:lnSpc>
                          <a:spcPct val="100000"/>
                        </a:lnSpc>
                        <a:spcAft>
                          <a:spcPts val="0"/>
                        </a:spcAft>
                      </a:pPr>
                      <a:r>
                        <a:rPr lang="ja-JP" sz="800" kern="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すべて</a:t>
                      </a:r>
                      <a:endParaRPr lang="ja-JP" sz="8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extLst>
                  <a:ext uri="{0D108BD9-81ED-4DB2-BD59-A6C34878D82A}">
                    <a16:rowId xmlns:a16="http://schemas.microsoft.com/office/drawing/2014/main" val="1765417330"/>
                  </a:ext>
                </a:extLst>
              </a:tr>
              <a:tr h="127819">
                <a:tc vMerge="1">
                  <a:txBody>
                    <a:bodyPr/>
                    <a:lstStyle/>
                    <a:p>
                      <a:pPr algn="l">
                        <a:lnSpc>
                          <a:spcPct val="100000"/>
                        </a:lnSpc>
                        <a:spcAft>
                          <a:spcPts val="0"/>
                        </a:spcAft>
                      </a:pP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vMerge="1">
                  <a:txBody>
                    <a:bodyPr/>
                    <a:lstStyle/>
                    <a:p>
                      <a:pPr algn="l">
                        <a:lnSpc>
                          <a:spcPct val="100000"/>
                        </a:lnSpc>
                        <a:spcAft>
                          <a:spcPts val="0"/>
                        </a:spcAft>
                      </a:pPr>
                      <a:endParaRPr lang="ja-JP"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just">
                        <a:lnSpc>
                          <a:spcPct val="100000"/>
                        </a:lnSpc>
                        <a:spcAft>
                          <a:spcPts val="0"/>
                        </a:spcAft>
                      </a:pPr>
                      <a:r>
                        <a:rPr lang="ja-JP" sz="9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樹脂加工施設</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just">
                        <a:lnSpc>
                          <a:spcPct val="100000"/>
                        </a:lnSpc>
                        <a:spcAft>
                          <a:spcPts val="0"/>
                        </a:spcAft>
                      </a:pPr>
                      <a:r>
                        <a:rPr lang="ja-JP" sz="800" kern="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すべて</a:t>
                      </a:r>
                      <a:endParaRPr lang="ja-JP" sz="8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extLst>
                  <a:ext uri="{0D108BD9-81ED-4DB2-BD59-A6C34878D82A}">
                    <a16:rowId xmlns:a16="http://schemas.microsoft.com/office/drawing/2014/main" val="1803060146"/>
                  </a:ext>
                </a:extLst>
              </a:tr>
              <a:tr h="127819">
                <a:tc vMerge="1">
                  <a:txBody>
                    <a:bodyPr/>
                    <a:lstStyle/>
                    <a:p>
                      <a:pPr algn="l">
                        <a:lnSpc>
                          <a:spcPct val="100000"/>
                        </a:lnSpc>
                        <a:spcAft>
                          <a:spcPts val="0"/>
                        </a:spcAft>
                      </a:pP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vMerge="1">
                  <a:txBody>
                    <a:bodyPr/>
                    <a:lstStyle/>
                    <a:p>
                      <a:pPr algn="l">
                        <a:lnSpc>
                          <a:spcPct val="100000"/>
                        </a:lnSpc>
                        <a:spcAft>
                          <a:spcPts val="0"/>
                        </a:spcAft>
                      </a:pPr>
                      <a:endParaRPr lang="ja-JP"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just">
                        <a:lnSpc>
                          <a:spcPct val="100000"/>
                        </a:lnSpc>
                        <a:spcAft>
                          <a:spcPts val="0"/>
                        </a:spcAft>
                      </a:pPr>
                      <a:r>
                        <a:rPr lang="ja-JP" sz="900" kern="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化成皮膜施設</a:t>
                      </a:r>
                      <a:endParaRPr lang="ja-JP" sz="9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just">
                        <a:lnSpc>
                          <a:spcPct val="100000"/>
                        </a:lnSpc>
                        <a:spcAft>
                          <a:spcPts val="0"/>
                        </a:spcAft>
                      </a:pPr>
                      <a:r>
                        <a:rPr lang="ja-JP" sz="800" kern="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すべて</a:t>
                      </a:r>
                      <a:endParaRPr lang="ja-JP" sz="8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extLst>
                  <a:ext uri="{0D108BD9-81ED-4DB2-BD59-A6C34878D82A}">
                    <a16:rowId xmlns:a16="http://schemas.microsoft.com/office/drawing/2014/main" val="3074279650"/>
                  </a:ext>
                </a:extLst>
              </a:tr>
              <a:tr h="127819">
                <a:tc vMerge="1">
                  <a:txBody>
                    <a:bodyPr/>
                    <a:lstStyle/>
                    <a:p>
                      <a:pPr algn="l">
                        <a:lnSpc>
                          <a:spcPct val="100000"/>
                        </a:lnSpc>
                        <a:spcAft>
                          <a:spcPts val="0"/>
                        </a:spcAft>
                      </a:pP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vMerge="1">
                  <a:txBody>
                    <a:bodyPr/>
                    <a:lstStyle/>
                    <a:p>
                      <a:pPr algn="l">
                        <a:lnSpc>
                          <a:spcPct val="100000"/>
                        </a:lnSpc>
                        <a:spcAft>
                          <a:spcPts val="0"/>
                        </a:spcAft>
                      </a:pPr>
                      <a:endParaRPr lang="ja-JP"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just">
                        <a:lnSpc>
                          <a:spcPct val="100000"/>
                        </a:lnSpc>
                        <a:spcAft>
                          <a:spcPts val="0"/>
                        </a:spcAft>
                      </a:pPr>
                      <a:r>
                        <a:rPr lang="ja-JP" sz="9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酸洗施設</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just">
                        <a:lnSpc>
                          <a:spcPct val="100000"/>
                        </a:lnSpc>
                        <a:spcAft>
                          <a:spcPts val="0"/>
                        </a:spcAft>
                      </a:pPr>
                      <a:r>
                        <a:rPr lang="ja-JP" sz="800" kern="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すべて</a:t>
                      </a:r>
                      <a:endParaRPr lang="ja-JP" sz="8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extLst>
                  <a:ext uri="{0D108BD9-81ED-4DB2-BD59-A6C34878D82A}">
                    <a16:rowId xmlns:a16="http://schemas.microsoft.com/office/drawing/2014/main" val="3274178162"/>
                  </a:ext>
                </a:extLst>
              </a:tr>
              <a:tr h="127819">
                <a:tc vMerge="1">
                  <a:txBody>
                    <a:bodyPr/>
                    <a:lstStyle/>
                    <a:p>
                      <a:pPr algn="l">
                        <a:lnSpc>
                          <a:spcPct val="100000"/>
                        </a:lnSpc>
                        <a:spcAft>
                          <a:spcPts val="0"/>
                        </a:spcAft>
                      </a:pP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vMerge="1">
                  <a:txBody>
                    <a:bodyPr/>
                    <a:lstStyle/>
                    <a:p>
                      <a:pPr algn="l">
                        <a:lnSpc>
                          <a:spcPct val="100000"/>
                        </a:lnSpc>
                        <a:spcAft>
                          <a:spcPts val="0"/>
                        </a:spcAft>
                      </a:pPr>
                      <a:endParaRPr lang="ja-JP"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just">
                        <a:lnSpc>
                          <a:spcPct val="100000"/>
                        </a:lnSpc>
                        <a:spcAft>
                          <a:spcPts val="0"/>
                        </a:spcAft>
                      </a:pPr>
                      <a:r>
                        <a:rPr lang="ja-JP" sz="900" kern="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エッチング施設</a:t>
                      </a:r>
                      <a:endParaRPr lang="ja-JP" sz="9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just">
                        <a:lnSpc>
                          <a:spcPct val="100000"/>
                        </a:lnSpc>
                        <a:spcAft>
                          <a:spcPts val="0"/>
                        </a:spcAft>
                      </a:pPr>
                      <a:r>
                        <a:rPr lang="ja-JP" sz="800" kern="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すべて</a:t>
                      </a:r>
                      <a:endParaRPr lang="ja-JP" sz="8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extLst>
                  <a:ext uri="{0D108BD9-81ED-4DB2-BD59-A6C34878D82A}">
                    <a16:rowId xmlns:a16="http://schemas.microsoft.com/office/drawing/2014/main" val="3865627943"/>
                  </a:ext>
                </a:extLst>
              </a:tr>
              <a:tr h="127819">
                <a:tc vMerge="1">
                  <a:txBody>
                    <a:bodyPr/>
                    <a:lstStyle/>
                    <a:p>
                      <a:pPr algn="l">
                        <a:lnSpc>
                          <a:spcPct val="100000"/>
                        </a:lnSpc>
                        <a:spcAft>
                          <a:spcPts val="0"/>
                        </a:spcAft>
                      </a:pP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vMerge="1">
                  <a:txBody>
                    <a:bodyPr/>
                    <a:lstStyle/>
                    <a:p>
                      <a:pPr algn="l">
                        <a:lnSpc>
                          <a:spcPct val="100000"/>
                        </a:lnSpc>
                        <a:spcAft>
                          <a:spcPts val="0"/>
                        </a:spcAft>
                      </a:pPr>
                      <a:endParaRPr lang="ja-JP"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just">
                        <a:lnSpc>
                          <a:spcPct val="100000"/>
                        </a:lnSpc>
                        <a:spcAft>
                          <a:spcPts val="0"/>
                        </a:spcAft>
                      </a:pPr>
                      <a:r>
                        <a:rPr lang="ja-JP" sz="900" kern="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電解研摩施設</a:t>
                      </a:r>
                      <a:endParaRPr lang="ja-JP" sz="9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just">
                        <a:lnSpc>
                          <a:spcPct val="100000"/>
                        </a:lnSpc>
                        <a:spcAft>
                          <a:spcPts val="0"/>
                        </a:spcAft>
                      </a:pPr>
                      <a:r>
                        <a:rPr lang="ja-JP" sz="800" kern="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すべて</a:t>
                      </a:r>
                      <a:endParaRPr lang="ja-JP" sz="8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extLst>
                  <a:ext uri="{0D108BD9-81ED-4DB2-BD59-A6C34878D82A}">
                    <a16:rowId xmlns:a16="http://schemas.microsoft.com/office/drawing/2014/main" val="1881515214"/>
                  </a:ext>
                </a:extLst>
              </a:tr>
              <a:tr h="127819">
                <a:tc vMerge="1">
                  <a:txBody>
                    <a:bodyPr/>
                    <a:lstStyle/>
                    <a:p>
                      <a:pPr algn="l">
                        <a:lnSpc>
                          <a:spcPct val="100000"/>
                        </a:lnSpc>
                        <a:spcAft>
                          <a:spcPts val="0"/>
                        </a:spcAft>
                      </a:pP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vMerge="1">
                  <a:txBody>
                    <a:bodyPr/>
                    <a:lstStyle/>
                    <a:p>
                      <a:pPr algn="l">
                        <a:lnSpc>
                          <a:spcPct val="100000"/>
                        </a:lnSpc>
                        <a:spcAft>
                          <a:spcPts val="0"/>
                        </a:spcAft>
                      </a:pPr>
                      <a:endParaRPr lang="ja-JP"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just">
                        <a:lnSpc>
                          <a:spcPct val="100000"/>
                        </a:lnSpc>
                        <a:spcAft>
                          <a:spcPts val="0"/>
                        </a:spcAft>
                      </a:pPr>
                      <a:r>
                        <a:rPr lang="ja-JP" sz="9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鋳型造形施設</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just">
                        <a:lnSpc>
                          <a:spcPct val="100000"/>
                        </a:lnSpc>
                        <a:spcAft>
                          <a:spcPts val="0"/>
                        </a:spcAft>
                      </a:pP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すべて</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extLst>
                  <a:ext uri="{0D108BD9-81ED-4DB2-BD59-A6C34878D82A}">
                    <a16:rowId xmlns:a16="http://schemas.microsoft.com/office/drawing/2014/main" val="2844187927"/>
                  </a:ext>
                </a:extLst>
              </a:tr>
              <a:tr h="127819">
                <a:tc vMerge="1">
                  <a:txBody>
                    <a:bodyPr/>
                    <a:lstStyle/>
                    <a:p>
                      <a:pPr algn="l">
                        <a:lnSpc>
                          <a:spcPct val="100000"/>
                        </a:lnSpc>
                        <a:spcAft>
                          <a:spcPts val="0"/>
                        </a:spcAft>
                      </a:pP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vMerge="1">
                  <a:txBody>
                    <a:bodyPr/>
                    <a:lstStyle/>
                    <a:p>
                      <a:pPr algn="l">
                        <a:lnSpc>
                          <a:spcPct val="100000"/>
                        </a:lnSpc>
                        <a:spcAft>
                          <a:spcPts val="0"/>
                        </a:spcAft>
                      </a:pPr>
                      <a:endParaRPr lang="ja-JP"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just">
                        <a:lnSpc>
                          <a:spcPct val="100000"/>
                        </a:lnSpc>
                        <a:spcAft>
                          <a:spcPts val="0"/>
                        </a:spcAft>
                      </a:pPr>
                      <a:r>
                        <a:rPr lang="ja-JP" sz="900" kern="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混合施設</a:t>
                      </a:r>
                      <a:endParaRPr lang="ja-JP" sz="9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just">
                        <a:lnSpc>
                          <a:spcPct val="100000"/>
                        </a:lnSpc>
                        <a:spcAft>
                          <a:spcPts val="0"/>
                        </a:spcAft>
                      </a:pP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すべて</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extLst>
                  <a:ext uri="{0D108BD9-81ED-4DB2-BD59-A6C34878D82A}">
                    <a16:rowId xmlns:a16="http://schemas.microsoft.com/office/drawing/2014/main" val="492705494"/>
                  </a:ext>
                </a:extLst>
              </a:tr>
              <a:tr h="127819">
                <a:tc vMerge="1">
                  <a:txBody>
                    <a:bodyPr/>
                    <a:lstStyle/>
                    <a:p>
                      <a:pPr algn="l">
                        <a:lnSpc>
                          <a:spcPct val="100000"/>
                        </a:lnSpc>
                        <a:spcAft>
                          <a:spcPts val="0"/>
                        </a:spcAft>
                      </a:pP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vMerge="1">
                  <a:txBody>
                    <a:bodyPr/>
                    <a:lstStyle/>
                    <a:p>
                      <a:pPr algn="l">
                        <a:lnSpc>
                          <a:spcPct val="100000"/>
                        </a:lnSpc>
                        <a:spcAft>
                          <a:spcPts val="0"/>
                        </a:spcAft>
                      </a:pPr>
                      <a:endParaRPr lang="ja-JP"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just">
                        <a:lnSpc>
                          <a:spcPct val="100000"/>
                        </a:lnSpc>
                        <a:spcAft>
                          <a:spcPts val="0"/>
                        </a:spcAft>
                      </a:pPr>
                      <a:r>
                        <a:rPr lang="ja-JP" sz="900" kern="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配合施設</a:t>
                      </a:r>
                      <a:endParaRPr lang="ja-JP" sz="9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just">
                        <a:lnSpc>
                          <a:spcPct val="100000"/>
                        </a:lnSpc>
                        <a:spcAft>
                          <a:spcPts val="0"/>
                        </a:spcAft>
                      </a:pP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すべて</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extLst>
                  <a:ext uri="{0D108BD9-81ED-4DB2-BD59-A6C34878D82A}">
                    <a16:rowId xmlns:a16="http://schemas.microsoft.com/office/drawing/2014/main" val="4115499634"/>
                  </a:ext>
                </a:extLst>
              </a:tr>
              <a:tr h="127819">
                <a:tc vMerge="1">
                  <a:txBody>
                    <a:bodyPr/>
                    <a:lstStyle/>
                    <a:p>
                      <a:pPr algn="l">
                        <a:lnSpc>
                          <a:spcPct val="100000"/>
                        </a:lnSpc>
                        <a:spcAft>
                          <a:spcPts val="0"/>
                        </a:spcAft>
                      </a:pP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vMerge="1">
                  <a:txBody>
                    <a:bodyPr/>
                    <a:lstStyle/>
                    <a:p>
                      <a:pPr algn="l">
                        <a:lnSpc>
                          <a:spcPct val="100000"/>
                        </a:lnSpc>
                        <a:spcAft>
                          <a:spcPts val="0"/>
                        </a:spcAft>
                      </a:pPr>
                      <a:endParaRPr lang="ja-JP"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just">
                        <a:lnSpc>
                          <a:spcPct val="100000"/>
                        </a:lnSpc>
                        <a:spcAft>
                          <a:spcPts val="0"/>
                        </a:spcAft>
                      </a:pPr>
                      <a:r>
                        <a:rPr lang="ja-JP" sz="9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混練施設</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just">
                        <a:lnSpc>
                          <a:spcPct val="100000"/>
                        </a:lnSpc>
                        <a:spcAft>
                          <a:spcPts val="0"/>
                        </a:spcAft>
                      </a:pP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すべて</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extLst>
                  <a:ext uri="{0D108BD9-81ED-4DB2-BD59-A6C34878D82A}">
                    <a16:rowId xmlns:a16="http://schemas.microsoft.com/office/drawing/2014/main" val="4275933069"/>
                  </a:ext>
                </a:extLst>
              </a:tr>
              <a:tr h="127819">
                <a:tc vMerge="1">
                  <a:txBody>
                    <a:bodyPr/>
                    <a:lstStyle/>
                    <a:p>
                      <a:pPr algn="l">
                        <a:lnSpc>
                          <a:spcPct val="100000"/>
                        </a:lnSpc>
                        <a:spcAft>
                          <a:spcPts val="0"/>
                        </a:spcAft>
                      </a:pP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vMerge="1">
                  <a:txBody>
                    <a:bodyPr/>
                    <a:lstStyle/>
                    <a:p>
                      <a:pPr algn="l">
                        <a:lnSpc>
                          <a:spcPct val="100000"/>
                        </a:lnSpc>
                        <a:spcAft>
                          <a:spcPts val="0"/>
                        </a:spcAft>
                      </a:pPr>
                      <a:endParaRPr lang="ja-JP"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just">
                        <a:lnSpc>
                          <a:spcPct val="100000"/>
                        </a:lnSpc>
                        <a:spcAft>
                          <a:spcPts val="0"/>
                        </a:spcAft>
                      </a:pPr>
                      <a:r>
                        <a:rPr lang="ja-JP" sz="900" kern="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反応施設</a:t>
                      </a:r>
                      <a:endParaRPr lang="ja-JP" sz="9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just">
                        <a:lnSpc>
                          <a:spcPct val="100000"/>
                        </a:lnSpc>
                        <a:spcAft>
                          <a:spcPts val="0"/>
                        </a:spcAft>
                      </a:pP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すべて</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extLst>
                  <a:ext uri="{0D108BD9-81ED-4DB2-BD59-A6C34878D82A}">
                    <a16:rowId xmlns:a16="http://schemas.microsoft.com/office/drawing/2014/main" val="2780154427"/>
                  </a:ext>
                </a:extLst>
              </a:tr>
              <a:tr h="127819">
                <a:tc vMerge="1">
                  <a:txBody>
                    <a:bodyPr/>
                    <a:lstStyle/>
                    <a:p>
                      <a:pPr algn="l">
                        <a:lnSpc>
                          <a:spcPct val="100000"/>
                        </a:lnSpc>
                        <a:spcAft>
                          <a:spcPts val="0"/>
                        </a:spcAft>
                      </a:pP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vMerge="1">
                  <a:txBody>
                    <a:bodyPr/>
                    <a:lstStyle/>
                    <a:p>
                      <a:pPr algn="l">
                        <a:lnSpc>
                          <a:spcPct val="100000"/>
                        </a:lnSpc>
                        <a:spcAft>
                          <a:spcPts val="0"/>
                        </a:spcAft>
                      </a:pPr>
                      <a:endParaRPr lang="ja-JP"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just">
                        <a:lnSpc>
                          <a:spcPct val="100000"/>
                        </a:lnSpc>
                        <a:spcAft>
                          <a:spcPts val="0"/>
                        </a:spcAft>
                      </a:pPr>
                      <a:r>
                        <a:rPr lang="ja-JP" sz="9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滅菌施設</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just">
                        <a:lnSpc>
                          <a:spcPct val="100000"/>
                        </a:lnSpc>
                        <a:spcAft>
                          <a:spcPts val="0"/>
                        </a:spcAft>
                      </a:pP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すべて</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extLst>
                  <a:ext uri="{0D108BD9-81ED-4DB2-BD59-A6C34878D82A}">
                    <a16:rowId xmlns:a16="http://schemas.microsoft.com/office/drawing/2014/main" val="3630715179"/>
                  </a:ext>
                </a:extLst>
              </a:tr>
              <a:tr h="127819">
                <a:tc vMerge="1">
                  <a:txBody>
                    <a:bodyPr/>
                    <a:lstStyle/>
                    <a:p>
                      <a:pPr algn="l">
                        <a:lnSpc>
                          <a:spcPct val="100000"/>
                        </a:lnSpc>
                        <a:spcAft>
                          <a:spcPts val="0"/>
                        </a:spcAft>
                      </a:pP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vMerge="1">
                  <a:txBody>
                    <a:bodyPr/>
                    <a:lstStyle/>
                    <a:p>
                      <a:pPr algn="l">
                        <a:lnSpc>
                          <a:spcPct val="100000"/>
                        </a:lnSpc>
                        <a:spcAft>
                          <a:spcPts val="0"/>
                        </a:spcAft>
                      </a:pPr>
                      <a:endParaRPr lang="ja-JP"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just">
                        <a:lnSpc>
                          <a:spcPct val="100000"/>
                        </a:lnSpc>
                        <a:spcAft>
                          <a:spcPts val="0"/>
                        </a:spcAft>
                      </a:pPr>
                      <a:r>
                        <a:rPr lang="ja-JP" sz="9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消毒施設</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just">
                        <a:lnSpc>
                          <a:spcPct val="100000"/>
                        </a:lnSpc>
                        <a:spcAft>
                          <a:spcPts val="0"/>
                        </a:spcAft>
                      </a:pP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すべて</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extLst>
                  <a:ext uri="{0D108BD9-81ED-4DB2-BD59-A6C34878D82A}">
                    <a16:rowId xmlns:a16="http://schemas.microsoft.com/office/drawing/2014/main" val="2089823881"/>
                  </a:ext>
                </a:extLst>
              </a:tr>
              <a:tr h="127819">
                <a:tc vMerge="1">
                  <a:txBody>
                    <a:bodyPr/>
                    <a:lstStyle/>
                    <a:p>
                      <a:pPr algn="ctr"/>
                      <a:endParaRPr kumimoji="1" lang="ja-JP" altLang="en-US" sz="900" dirty="0">
                        <a:latin typeface="BIZ UDPゴシック" panose="020B0400000000000000" pitchFamily="50" charset="-128"/>
                        <a:ea typeface="BIZ UDPゴシック" panose="020B0400000000000000" pitchFamily="50" charset="-128"/>
                      </a:endParaRPr>
                    </a:p>
                  </a:txBody>
                  <a:tcPr marL="45720" marR="45720" anchor="ctr"/>
                </a:tc>
                <a:tc vMerge="1">
                  <a:txBody>
                    <a:bodyPr/>
                    <a:lstStyle/>
                    <a:p>
                      <a:pPr algn="ctr"/>
                      <a:endParaRPr kumimoji="1" lang="ja-JP" altLang="en-US" sz="900" dirty="0">
                        <a:latin typeface="BIZ UDPゴシック" panose="020B0400000000000000" pitchFamily="50" charset="-128"/>
                        <a:ea typeface="BIZ UDPゴシック" panose="020B0400000000000000" pitchFamily="50" charset="-128"/>
                      </a:endParaRPr>
                    </a:p>
                  </a:txBody>
                  <a:tcPr marL="45720" marR="45720" anchor="ctr"/>
                </a:tc>
                <a:tc>
                  <a:txBody>
                    <a:bodyPr/>
                    <a:lstStyle/>
                    <a:p>
                      <a:pPr algn="just">
                        <a:lnSpc>
                          <a:spcPct val="100000"/>
                        </a:lnSpc>
                        <a:spcAft>
                          <a:spcPts val="0"/>
                        </a:spcAft>
                      </a:pPr>
                      <a:r>
                        <a:rPr lang="ja-JP" altLang="en-US" sz="900" kern="100" dirty="0">
                          <a:solidFill>
                            <a:srgbClr val="FF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洗浄施設</a:t>
                      </a:r>
                      <a:endParaRPr lang="ja-JP" sz="900" kern="100" dirty="0">
                        <a:solidFill>
                          <a:srgbClr val="FF0000"/>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ja-JP" altLang="en-US" sz="800" b="0" dirty="0">
                          <a:solidFill>
                            <a:srgbClr val="FF0000"/>
                          </a:solidFill>
                          <a:latin typeface="BIZ UDPゴシック" panose="020B0400000000000000" pitchFamily="50" charset="-128"/>
                          <a:ea typeface="BIZ UDPゴシック" panose="020B0400000000000000" pitchFamily="50" charset="-128"/>
                        </a:rPr>
                        <a:t>液面の面積（</a:t>
                      </a:r>
                      <a:r>
                        <a:rPr lang="en-US" altLang="ja-JP" sz="800" b="0" dirty="0">
                          <a:solidFill>
                            <a:srgbClr val="FF0000"/>
                          </a:solidFill>
                          <a:latin typeface="BIZ UDPゴシック" panose="020B0400000000000000" pitchFamily="50" charset="-128"/>
                          <a:ea typeface="BIZ UDPゴシック" panose="020B0400000000000000" pitchFamily="50" charset="-128"/>
                        </a:rPr>
                        <a:t>0.5m</a:t>
                      </a:r>
                      <a:r>
                        <a:rPr lang="en-US" altLang="ja-JP" sz="800" b="0" baseline="30000" dirty="0">
                          <a:solidFill>
                            <a:srgbClr val="FF0000"/>
                          </a:solidFill>
                          <a:latin typeface="BIZ UDPゴシック" panose="020B0400000000000000" pitchFamily="50" charset="-128"/>
                          <a:ea typeface="BIZ UDPゴシック" panose="020B0400000000000000" pitchFamily="50" charset="-128"/>
                        </a:rPr>
                        <a:t>2</a:t>
                      </a:r>
                      <a:r>
                        <a:rPr lang="ja-JP" altLang="en-US" sz="800" b="0" dirty="0">
                          <a:solidFill>
                            <a:srgbClr val="FF0000"/>
                          </a:solidFill>
                          <a:latin typeface="BIZ UDPゴシック" panose="020B0400000000000000" pitchFamily="50" charset="-128"/>
                          <a:ea typeface="BIZ UDPゴシック" panose="020B0400000000000000" pitchFamily="50" charset="-128"/>
                        </a:rPr>
                        <a:t>以上）</a:t>
                      </a:r>
                      <a:endParaRPr kumimoji="1" lang="ja-JP" altLang="en-US" sz="800" b="0" dirty="0">
                        <a:solidFill>
                          <a:srgbClr val="FF0000"/>
                        </a:solidFill>
                      </a:endParaRPr>
                    </a:p>
                  </a:txBody>
                  <a:tcPr marL="62865" marR="62865" marT="0" marB="0" anchor="ctr"/>
                </a:tc>
                <a:extLst>
                  <a:ext uri="{0D108BD9-81ED-4DB2-BD59-A6C34878D82A}">
                    <a16:rowId xmlns:a16="http://schemas.microsoft.com/office/drawing/2014/main" val="2241609524"/>
                  </a:ext>
                </a:extLst>
              </a:tr>
            </a:tbl>
          </a:graphicData>
        </a:graphic>
      </p:graphicFrame>
      <p:graphicFrame>
        <p:nvGraphicFramePr>
          <p:cNvPr id="10" name="表 9">
            <a:extLst>
              <a:ext uri="{FF2B5EF4-FFF2-40B4-BE49-F238E27FC236}">
                <a16:creationId xmlns:a16="http://schemas.microsoft.com/office/drawing/2014/main" id="{74AD0B3F-5DD7-4876-B8BF-F758D38B00CE}"/>
              </a:ext>
            </a:extLst>
          </p:cNvPr>
          <p:cNvGraphicFramePr>
            <a:graphicFrameLocks noGrp="1"/>
          </p:cNvGraphicFramePr>
          <p:nvPr>
            <p:extLst>
              <p:ext uri="{D42A27DB-BD31-4B8C-83A1-F6EECF244321}">
                <p14:modId xmlns:p14="http://schemas.microsoft.com/office/powerpoint/2010/main" val="4267167189"/>
              </p:ext>
            </p:extLst>
          </p:nvPr>
        </p:nvGraphicFramePr>
        <p:xfrm>
          <a:off x="5280827" y="1119482"/>
          <a:ext cx="4260576" cy="4291947"/>
        </p:xfrm>
        <a:graphic>
          <a:graphicData uri="http://schemas.openxmlformats.org/drawingml/2006/table">
            <a:tbl>
              <a:tblPr firstRow="1" firstCol="1" bandRow="1">
                <a:tableStyleId>{5C22544A-7EE6-4342-B048-85BDC9FD1C3A}</a:tableStyleId>
              </a:tblPr>
              <a:tblGrid>
                <a:gridCol w="221678">
                  <a:extLst>
                    <a:ext uri="{9D8B030D-6E8A-4147-A177-3AD203B41FA5}">
                      <a16:colId xmlns:a16="http://schemas.microsoft.com/office/drawing/2014/main" val="1879744770"/>
                    </a:ext>
                  </a:extLst>
                </a:gridCol>
                <a:gridCol w="754934">
                  <a:extLst>
                    <a:ext uri="{9D8B030D-6E8A-4147-A177-3AD203B41FA5}">
                      <a16:colId xmlns:a16="http://schemas.microsoft.com/office/drawing/2014/main" val="2867043341"/>
                    </a:ext>
                  </a:extLst>
                </a:gridCol>
                <a:gridCol w="1056908">
                  <a:extLst>
                    <a:ext uri="{9D8B030D-6E8A-4147-A177-3AD203B41FA5}">
                      <a16:colId xmlns:a16="http://schemas.microsoft.com/office/drawing/2014/main" val="3837837326"/>
                    </a:ext>
                  </a:extLst>
                </a:gridCol>
                <a:gridCol w="2227056">
                  <a:extLst>
                    <a:ext uri="{9D8B030D-6E8A-4147-A177-3AD203B41FA5}">
                      <a16:colId xmlns:a16="http://schemas.microsoft.com/office/drawing/2014/main" val="2116176162"/>
                    </a:ext>
                  </a:extLst>
                </a:gridCol>
              </a:tblGrid>
              <a:tr h="275517">
                <a:tc gridSpan="2">
                  <a:txBody>
                    <a:bodyPr/>
                    <a:lstStyle/>
                    <a:p>
                      <a:pPr algn="ctr">
                        <a:lnSpc>
                          <a:spcPct val="100000"/>
                        </a:lnSpc>
                        <a:spcAft>
                          <a:spcPts val="0"/>
                        </a:spcAft>
                      </a:pPr>
                      <a:r>
                        <a:rPr lang="ja-JP" altLang="en-US"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項・用途</a:t>
                      </a:r>
                      <a:endParaRPr lang="en-US"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43224" marR="43224" marT="0" marB="0" anchor="ctr"/>
                </a:tc>
                <a:tc hMerge="1">
                  <a:txBody>
                    <a:bodyPr/>
                    <a:lstStyle/>
                    <a:p>
                      <a:pPr algn="l">
                        <a:lnSpc>
                          <a:spcPts val="1200"/>
                        </a:lnSpc>
                        <a:spcAft>
                          <a:spcPts val="0"/>
                        </a:spcAft>
                      </a:pPr>
                      <a:endParaRPr lang="ja-JP" sz="1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43224" marR="43224" marT="0" marB="0" anchor="ctr"/>
                </a:tc>
                <a:tc>
                  <a:txBody>
                    <a:bodyPr/>
                    <a:lstStyle/>
                    <a:p>
                      <a:pPr algn="ctr">
                        <a:lnSpc>
                          <a:spcPct val="100000"/>
                        </a:lnSpc>
                        <a:spcAft>
                          <a:spcPts val="0"/>
                        </a:spcAft>
                      </a:pPr>
                      <a:r>
                        <a:rPr lang="ja-JP" altLang="en-US"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施設種類</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43224" marR="43224" marT="0" marB="0" anchor="ctr"/>
                </a:tc>
                <a:tc>
                  <a:txBody>
                    <a:bodyPr/>
                    <a:lstStyle/>
                    <a:p>
                      <a:pPr algn="ctr">
                        <a:lnSpc>
                          <a:spcPct val="100000"/>
                        </a:lnSpc>
                        <a:spcAft>
                          <a:spcPts val="0"/>
                        </a:spcAft>
                      </a:pPr>
                      <a:r>
                        <a:rPr lang="ja-JP" altLang="en-US"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規模</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43224" marR="43224" marT="0" marB="0" anchor="ctr"/>
                </a:tc>
                <a:extLst>
                  <a:ext uri="{0D108BD9-81ED-4DB2-BD59-A6C34878D82A}">
                    <a16:rowId xmlns:a16="http://schemas.microsoft.com/office/drawing/2014/main" val="2202742494"/>
                  </a:ext>
                </a:extLst>
              </a:tr>
              <a:tr h="463523">
                <a:tc rowSpan="7">
                  <a:txBody>
                    <a:bodyPr/>
                    <a:lstStyle/>
                    <a:p>
                      <a:pPr algn="l">
                        <a:lnSpc>
                          <a:spcPct val="100000"/>
                        </a:lnSpc>
                        <a:spcAft>
                          <a:spcPts val="0"/>
                        </a:spcAft>
                      </a:pPr>
                      <a:r>
                        <a:rPr lang="en-US"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9</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rowSpan="7">
                  <a:txBody>
                    <a:bodyPr/>
                    <a:lstStyle/>
                    <a:p>
                      <a:pPr algn="l">
                        <a:lnSpc>
                          <a:spcPct val="100000"/>
                        </a:lnSpc>
                        <a:spcAft>
                          <a:spcPts val="0"/>
                        </a:spcAft>
                      </a:pPr>
                      <a:r>
                        <a:rPr lang="ja-JP" altLang="en-US"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その他の製品製造</a:t>
                      </a:r>
                      <a:endParaRPr lang="ja-JP"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l">
                        <a:lnSpc>
                          <a:spcPct val="100000"/>
                        </a:lnSpc>
                        <a:spcAft>
                          <a:spcPts val="0"/>
                        </a:spcAft>
                      </a:pPr>
                      <a:r>
                        <a:rPr lang="ja-JP" sz="9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法に掲げる乾燥炉</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just">
                        <a:lnSpc>
                          <a:spcPct val="100000"/>
                        </a:lnSpc>
                        <a:spcAft>
                          <a:spcPts val="0"/>
                        </a:spcAft>
                      </a:pP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火格子面積（</a:t>
                      </a:r>
                      <a:r>
                        <a:rPr lang="en-US"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1m</a:t>
                      </a:r>
                      <a:r>
                        <a:rPr lang="en-US" sz="800" kern="0" baseline="3000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2</a:t>
                      </a: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以上）</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ct val="100000"/>
                        </a:lnSpc>
                        <a:spcAft>
                          <a:spcPts val="0"/>
                        </a:spcAft>
                      </a:pP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燃焼能力（重油換算</a:t>
                      </a:r>
                      <a:r>
                        <a:rPr lang="en-US"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50L/</a:t>
                      </a: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時以上）</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ct val="100000"/>
                        </a:lnSpc>
                        <a:spcAft>
                          <a:spcPts val="0"/>
                        </a:spcAft>
                      </a:pP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変圧器の定格容量（</a:t>
                      </a:r>
                      <a:r>
                        <a:rPr lang="en-US"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200kVA</a:t>
                      </a: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以上）</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extLst>
                  <a:ext uri="{0D108BD9-81ED-4DB2-BD59-A6C34878D82A}">
                    <a16:rowId xmlns:a16="http://schemas.microsoft.com/office/drawing/2014/main" val="4046551086"/>
                  </a:ext>
                </a:extLst>
              </a:tr>
              <a:tr h="399893">
                <a:tc vMerge="1">
                  <a:txBody>
                    <a:bodyPr/>
                    <a:lstStyle/>
                    <a:p>
                      <a:pPr algn="l">
                        <a:lnSpc>
                          <a:spcPts val="1200"/>
                        </a:lnSpc>
                        <a:spcAft>
                          <a:spcPts val="0"/>
                        </a:spcAft>
                      </a:pP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vMerge="1">
                  <a:txBody>
                    <a:bodyPr/>
                    <a:lstStyle/>
                    <a:p>
                      <a:pPr algn="l">
                        <a:lnSpc>
                          <a:spcPts val="1200"/>
                        </a:lnSpc>
                        <a:spcAft>
                          <a:spcPts val="0"/>
                        </a:spcAft>
                      </a:pPr>
                      <a:endParaRPr lang="ja-JP"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l">
                        <a:lnSpc>
                          <a:spcPct val="100000"/>
                        </a:lnSpc>
                        <a:spcAft>
                          <a:spcPts val="0"/>
                        </a:spcAft>
                      </a:pPr>
                      <a:r>
                        <a:rPr lang="ja-JP" sz="9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条例に掲げる乾燥炉</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just">
                        <a:lnSpc>
                          <a:spcPct val="100000"/>
                        </a:lnSpc>
                        <a:spcAft>
                          <a:spcPts val="0"/>
                        </a:spcAft>
                      </a:pP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火格子面積（</a:t>
                      </a:r>
                      <a:r>
                        <a:rPr lang="en-US"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0.5</a:t>
                      </a: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以上</a:t>
                      </a:r>
                      <a:r>
                        <a:rPr lang="en-US"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1m2</a:t>
                      </a: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未満）</a:t>
                      </a:r>
                      <a:endParaRPr lang="en-US" alt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endParaRPr>
                    </a:p>
                    <a:p>
                      <a:pPr algn="just">
                        <a:lnSpc>
                          <a:spcPct val="100000"/>
                        </a:lnSpc>
                        <a:spcAft>
                          <a:spcPts val="0"/>
                        </a:spcAft>
                      </a:pP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燃焼能力（重油換算</a:t>
                      </a:r>
                      <a:r>
                        <a:rPr lang="en-US"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30</a:t>
                      </a: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以上</a:t>
                      </a:r>
                      <a:r>
                        <a:rPr lang="en-US"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50L/</a:t>
                      </a: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時未満）</a:t>
                      </a:r>
                      <a:endParaRPr lang="en-US" alt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endParaRPr>
                    </a:p>
                    <a:p>
                      <a:pPr algn="just">
                        <a:lnSpc>
                          <a:spcPct val="100000"/>
                        </a:lnSpc>
                        <a:spcAft>
                          <a:spcPts val="0"/>
                        </a:spcAft>
                      </a:pP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変圧器の定格容量（</a:t>
                      </a:r>
                      <a:r>
                        <a:rPr lang="en-US"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100</a:t>
                      </a: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以上</a:t>
                      </a:r>
                      <a:r>
                        <a:rPr lang="en-US"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200kVA</a:t>
                      </a: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未満）</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extLst>
                  <a:ext uri="{0D108BD9-81ED-4DB2-BD59-A6C34878D82A}">
                    <a16:rowId xmlns:a16="http://schemas.microsoft.com/office/drawing/2014/main" val="3771252757"/>
                  </a:ext>
                </a:extLst>
              </a:tr>
              <a:tr h="156708">
                <a:tc vMerge="1">
                  <a:txBody>
                    <a:bodyPr/>
                    <a:lstStyle/>
                    <a:p>
                      <a:pPr algn="l">
                        <a:lnSpc>
                          <a:spcPts val="1200"/>
                        </a:lnSpc>
                        <a:spcAft>
                          <a:spcPts val="0"/>
                        </a:spcAft>
                      </a:pP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vMerge="1">
                  <a:txBody>
                    <a:bodyPr/>
                    <a:lstStyle/>
                    <a:p>
                      <a:pPr algn="l">
                        <a:lnSpc>
                          <a:spcPts val="1200"/>
                        </a:lnSpc>
                        <a:spcAft>
                          <a:spcPts val="0"/>
                        </a:spcAft>
                      </a:pPr>
                      <a:endParaRPr lang="ja-JP"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just">
                        <a:lnSpc>
                          <a:spcPct val="100000"/>
                        </a:lnSpc>
                        <a:spcAft>
                          <a:spcPts val="0"/>
                        </a:spcAft>
                      </a:pPr>
                      <a:r>
                        <a:rPr lang="ja-JP" sz="900" kern="0" dirty="0">
                          <a:solidFill>
                            <a:schemeClr val="tx1"/>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乾燥・焼付施設</a:t>
                      </a:r>
                      <a:endParaRPr lang="ja-JP" sz="9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just">
                        <a:lnSpc>
                          <a:spcPct val="100000"/>
                        </a:lnSpc>
                        <a:spcAft>
                          <a:spcPts val="0"/>
                        </a:spcAft>
                      </a:pPr>
                      <a:r>
                        <a:rPr lang="ja-JP" sz="800" kern="0" dirty="0">
                          <a:solidFill>
                            <a:schemeClr val="tx1"/>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すべて</a:t>
                      </a:r>
                      <a:r>
                        <a:rPr lang="en-US" altLang="ja-JP" sz="800" kern="0" dirty="0">
                          <a:solidFill>
                            <a:srgbClr val="FF0000"/>
                          </a:solidFill>
                          <a:effectLst/>
                          <a:latin typeface="BIZ UDPゴシック" panose="020B0400000000000000" pitchFamily="50" charset="-128"/>
                          <a:ea typeface="BIZ UDPゴシック" panose="020B0400000000000000" pitchFamily="50" charset="-128"/>
                        </a:rPr>
                        <a:t>※</a:t>
                      </a:r>
                      <a:endParaRPr lang="ja-JP" sz="8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extLst>
                  <a:ext uri="{0D108BD9-81ED-4DB2-BD59-A6C34878D82A}">
                    <a16:rowId xmlns:a16="http://schemas.microsoft.com/office/drawing/2014/main" val="3389923820"/>
                  </a:ext>
                </a:extLst>
              </a:tr>
              <a:tr h="156708">
                <a:tc vMerge="1">
                  <a:txBody>
                    <a:bodyPr/>
                    <a:lstStyle/>
                    <a:p>
                      <a:pPr algn="l">
                        <a:lnSpc>
                          <a:spcPts val="1200"/>
                        </a:lnSpc>
                        <a:spcAft>
                          <a:spcPts val="0"/>
                        </a:spcAft>
                      </a:pP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vMerge="1">
                  <a:txBody>
                    <a:bodyPr/>
                    <a:lstStyle/>
                    <a:p>
                      <a:pPr algn="l">
                        <a:lnSpc>
                          <a:spcPts val="1200"/>
                        </a:lnSpc>
                        <a:spcAft>
                          <a:spcPts val="0"/>
                        </a:spcAft>
                      </a:pPr>
                      <a:endParaRPr lang="ja-JP"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just">
                        <a:lnSpc>
                          <a:spcPct val="100000"/>
                        </a:lnSpc>
                        <a:spcAft>
                          <a:spcPts val="0"/>
                        </a:spcAft>
                      </a:pPr>
                      <a:r>
                        <a:rPr lang="ja-JP" sz="900" kern="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電気めっき施設</a:t>
                      </a:r>
                      <a:endParaRPr lang="ja-JP" sz="9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just">
                        <a:lnSpc>
                          <a:spcPct val="100000"/>
                        </a:lnSpc>
                        <a:spcAft>
                          <a:spcPts val="0"/>
                        </a:spcAft>
                      </a:pP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すべて</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extLst>
                  <a:ext uri="{0D108BD9-81ED-4DB2-BD59-A6C34878D82A}">
                    <a16:rowId xmlns:a16="http://schemas.microsoft.com/office/drawing/2014/main" val="1377809723"/>
                  </a:ext>
                </a:extLst>
              </a:tr>
              <a:tr h="156708">
                <a:tc vMerge="1">
                  <a:txBody>
                    <a:bodyPr/>
                    <a:lstStyle/>
                    <a:p>
                      <a:pPr algn="l">
                        <a:lnSpc>
                          <a:spcPts val="1200"/>
                        </a:lnSpc>
                        <a:spcAft>
                          <a:spcPts val="0"/>
                        </a:spcAft>
                      </a:pP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vMerge="1">
                  <a:txBody>
                    <a:bodyPr/>
                    <a:lstStyle/>
                    <a:p>
                      <a:pPr algn="l">
                        <a:lnSpc>
                          <a:spcPts val="1200"/>
                        </a:lnSpc>
                        <a:spcAft>
                          <a:spcPts val="0"/>
                        </a:spcAft>
                      </a:pPr>
                      <a:endParaRPr lang="ja-JP"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just">
                        <a:lnSpc>
                          <a:spcPct val="100000"/>
                        </a:lnSpc>
                        <a:spcAft>
                          <a:spcPts val="0"/>
                        </a:spcAft>
                      </a:pPr>
                      <a:r>
                        <a:rPr lang="ja-JP" sz="900" kern="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エッチング施設</a:t>
                      </a:r>
                      <a:endParaRPr lang="ja-JP" sz="9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just">
                        <a:lnSpc>
                          <a:spcPct val="100000"/>
                        </a:lnSpc>
                        <a:spcAft>
                          <a:spcPts val="0"/>
                        </a:spcAft>
                      </a:pP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すべて</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extLst>
                  <a:ext uri="{0D108BD9-81ED-4DB2-BD59-A6C34878D82A}">
                    <a16:rowId xmlns:a16="http://schemas.microsoft.com/office/drawing/2014/main" val="1448759091"/>
                  </a:ext>
                </a:extLst>
              </a:tr>
              <a:tr h="156708">
                <a:tc vMerge="1">
                  <a:txBody>
                    <a:bodyPr/>
                    <a:lstStyle/>
                    <a:p>
                      <a:pPr algn="l">
                        <a:lnSpc>
                          <a:spcPts val="1200"/>
                        </a:lnSpc>
                        <a:spcAft>
                          <a:spcPts val="0"/>
                        </a:spcAft>
                      </a:pP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vMerge="1">
                  <a:txBody>
                    <a:bodyPr/>
                    <a:lstStyle/>
                    <a:p>
                      <a:pPr algn="l">
                        <a:lnSpc>
                          <a:spcPts val="1200"/>
                        </a:lnSpc>
                        <a:spcAft>
                          <a:spcPts val="0"/>
                        </a:spcAft>
                      </a:pPr>
                      <a:endParaRPr lang="ja-JP"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just">
                        <a:lnSpc>
                          <a:spcPct val="100000"/>
                        </a:lnSpc>
                        <a:spcAft>
                          <a:spcPts val="0"/>
                        </a:spcAft>
                      </a:pPr>
                      <a:r>
                        <a:rPr lang="ja-JP" sz="900" kern="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滅菌施設</a:t>
                      </a:r>
                      <a:endParaRPr lang="ja-JP" sz="9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just">
                        <a:lnSpc>
                          <a:spcPct val="100000"/>
                        </a:lnSpc>
                        <a:spcAft>
                          <a:spcPts val="0"/>
                        </a:spcAft>
                      </a:pP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すべて</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extLst>
                  <a:ext uri="{0D108BD9-81ED-4DB2-BD59-A6C34878D82A}">
                    <a16:rowId xmlns:a16="http://schemas.microsoft.com/office/drawing/2014/main" val="3164284070"/>
                  </a:ext>
                </a:extLst>
              </a:tr>
              <a:tr h="156708">
                <a:tc vMerge="1">
                  <a:txBody>
                    <a:bodyPr/>
                    <a:lstStyle/>
                    <a:p>
                      <a:pPr algn="l">
                        <a:lnSpc>
                          <a:spcPts val="1200"/>
                        </a:lnSpc>
                        <a:spcAft>
                          <a:spcPts val="0"/>
                        </a:spcAft>
                      </a:pP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vMerge="1">
                  <a:txBody>
                    <a:bodyPr/>
                    <a:lstStyle/>
                    <a:p>
                      <a:pPr algn="l">
                        <a:lnSpc>
                          <a:spcPts val="1200"/>
                        </a:lnSpc>
                        <a:spcAft>
                          <a:spcPts val="0"/>
                        </a:spcAft>
                      </a:pPr>
                      <a:endParaRPr lang="ja-JP"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just">
                        <a:lnSpc>
                          <a:spcPct val="100000"/>
                        </a:lnSpc>
                        <a:spcAft>
                          <a:spcPts val="0"/>
                        </a:spcAft>
                      </a:pPr>
                      <a:r>
                        <a:rPr lang="ja-JP" sz="9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消毒施設</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just">
                        <a:lnSpc>
                          <a:spcPct val="100000"/>
                        </a:lnSpc>
                        <a:spcAft>
                          <a:spcPts val="0"/>
                        </a:spcAft>
                      </a:pP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すべて</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extLst>
                  <a:ext uri="{0D108BD9-81ED-4DB2-BD59-A6C34878D82A}">
                    <a16:rowId xmlns:a16="http://schemas.microsoft.com/office/drawing/2014/main" val="2975626550"/>
                  </a:ext>
                </a:extLst>
              </a:tr>
              <a:tr h="333244">
                <a:tc rowSpan="3">
                  <a:txBody>
                    <a:bodyPr/>
                    <a:lstStyle/>
                    <a:p>
                      <a:pPr algn="l">
                        <a:lnSpc>
                          <a:spcPct val="100000"/>
                        </a:lnSpc>
                        <a:spcAft>
                          <a:spcPts val="0"/>
                        </a:spcAft>
                      </a:pPr>
                      <a:r>
                        <a:rPr lang="en-US"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10</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rowSpan="3">
                  <a:txBody>
                    <a:bodyPr/>
                    <a:lstStyle/>
                    <a:p>
                      <a:pPr algn="just">
                        <a:lnSpc>
                          <a:spcPts val="1200"/>
                        </a:lnSpc>
                        <a:spcAft>
                          <a:spcPts val="0"/>
                        </a:spcAft>
                      </a:pPr>
                      <a:r>
                        <a:rPr lang="ja-JP" sz="900" kern="0" dirty="0">
                          <a:effectLst/>
                          <a:latin typeface="BIZ UDPゴシック" panose="020B0400000000000000" pitchFamily="50" charset="-128"/>
                          <a:ea typeface="BIZ UDPゴシック" panose="020B0400000000000000" pitchFamily="50" charset="-128"/>
                          <a:cs typeface="ＭＳ Ｐゴシック" panose="020B0600070205080204" pitchFamily="50" charset="-128"/>
                        </a:rPr>
                        <a:t>すべて</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l">
                        <a:lnSpc>
                          <a:spcPts val="1200"/>
                        </a:lnSpc>
                        <a:spcAft>
                          <a:spcPts val="0"/>
                        </a:spcAft>
                      </a:pPr>
                      <a:r>
                        <a:rPr lang="ja-JP" sz="9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法律に掲げる</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l">
                        <a:lnSpc>
                          <a:spcPts val="1200"/>
                        </a:lnSpc>
                        <a:spcAft>
                          <a:spcPts val="0"/>
                        </a:spcAft>
                      </a:pPr>
                      <a:r>
                        <a:rPr lang="ja-JP" sz="9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廃棄物焼却炉</a:t>
                      </a:r>
                      <a:r>
                        <a:rPr lang="en-US" altLang="ja-JP" sz="800" kern="0" dirty="0">
                          <a:solidFill>
                            <a:srgbClr val="FF0000"/>
                          </a:solidFill>
                          <a:effectLst/>
                          <a:latin typeface="BIZ UDPゴシック" panose="020B0400000000000000" pitchFamily="50" charset="-128"/>
                          <a:ea typeface="BIZ UDPゴシック" panose="020B0400000000000000" pitchFamily="50" charset="-128"/>
                        </a:rPr>
                        <a:t>※※</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l">
                        <a:lnSpc>
                          <a:spcPts val="1200"/>
                        </a:lnSpc>
                        <a:spcAft>
                          <a:spcPts val="0"/>
                        </a:spcAft>
                      </a:pP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火格子面積（</a:t>
                      </a:r>
                      <a:r>
                        <a:rPr lang="en-US"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2m</a:t>
                      </a:r>
                      <a:r>
                        <a:rPr lang="en-US" sz="800" kern="0" baseline="3000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2</a:t>
                      </a: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以上）</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ts val="1200"/>
                        </a:lnSpc>
                        <a:spcAft>
                          <a:spcPts val="0"/>
                        </a:spcAft>
                      </a:pP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焼却能力（</a:t>
                      </a:r>
                      <a:r>
                        <a:rPr lang="en-US"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200kg/</a:t>
                      </a: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時以上）</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extLst>
                  <a:ext uri="{0D108BD9-81ED-4DB2-BD59-A6C34878D82A}">
                    <a16:rowId xmlns:a16="http://schemas.microsoft.com/office/drawing/2014/main" val="1302474106"/>
                  </a:ext>
                </a:extLst>
              </a:tr>
              <a:tr h="249933">
                <a:tc vMerge="1">
                  <a:txBody>
                    <a:bodyPr/>
                    <a:lstStyle/>
                    <a:p>
                      <a:pPr algn="l">
                        <a:lnSpc>
                          <a:spcPct val="100000"/>
                        </a:lnSpc>
                        <a:spcAft>
                          <a:spcPts val="0"/>
                        </a:spcAft>
                      </a:pP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vMerge="1">
                  <a:txBody>
                    <a:bodyPr/>
                    <a:lstStyle/>
                    <a:p>
                      <a:endParaRPr kumimoji="1" lang="ja-JP" altLang="en-US"/>
                    </a:p>
                  </a:txBody>
                  <a:tcPr/>
                </a:tc>
                <a:tc>
                  <a:txBody>
                    <a:bodyPr/>
                    <a:lstStyle/>
                    <a:p>
                      <a:pPr algn="l">
                        <a:lnSpc>
                          <a:spcPts val="1200"/>
                        </a:lnSpc>
                        <a:spcAft>
                          <a:spcPts val="0"/>
                        </a:spcAft>
                      </a:pPr>
                      <a:r>
                        <a:rPr lang="ja-JP" sz="9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条例に掲げる</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l">
                        <a:lnSpc>
                          <a:spcPts val="1200"/>
                        </a:lnSpc>
                        <a:spcAft>
                          <a:spcPts val="0"/>
                        </a:spcAft>
                      </a:pPr>
                      <a:r>
                        <a:rPr lang="ja-JP" sz="9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廃棄物焼却炉</a:t>
                      </a:r>
                      <a:r>
                        <a:rPr lang="en-US" altLang="ja-JP" sz="800" kern="0" dirty="0">
                          <a:solidFill>
                            <a:srgbClr val="FF0000"/>
                          </a:solidFill>
                          <a:effectLst/>
                          <a:latin typeface="BIZ UDPゴシック" panose="020B0400000000000000" pitchFamily="50" charset="-128"/>
                          <a:ea typeface="BIZ UDPゴシック" panose="020B0400000000000000" pitchFamily="50" charset="-128"/>
                        </a:rPr>
                        <a:t>※※</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just">
                        <a:lnSpc>
                          <a:spcPts val="1200"/>
                        </a:lnSpc>
                        <a:spcAft>
                          <a:spcPts val="0"/>
                        </a:spcAft>
                      </a:pP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火格子面積（</a:t>
                      </a:r>
                      <a:r>
                        <a:rPr lang="en-US"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1</a:t>
                      </a: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以上</a:t>
                      </a:r>
                      <a:r>
                        <a:rPr lang="en-US"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2m</a:t>
                      </a:r>
                      <a:r>
                        <a:rPr lang="en-US" sz="800" kern="0" baseline="3000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2</a:t>
                      </a: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未満）</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ts val="1200"/>
                        </a:lnSpc>
                        <a:spcAft>
                          <a:spcPts val="0"/>
                        </a:spcAft>
                      </a:pP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焼却能力（</a:t>
                      </a:r>
                      <a:r>
                        <a:rPr lang="en-US"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100</a:t>
                      </a: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以上</a:t>
                      </a:r>
                      <a:r>
                        <a:rPr lang="en-US"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200kg/</a:t>
                      </a: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時未満）</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extLst>
                  <a:ext uri="{0D108BD9-81ED-4DB2-BD59-A6C34878D82A}">
                    <a16:rowId xmlns:a16="http://schemas.microsoft.com/office/drawing/2014/main" val="388479267"/>
                  </a:ext>
                </a:extLst>
              </a:tr>
              <a:tr h="166622">
                <a:tc vMerge="1">
                  <a:txBody>
                    <a:bodyPr/>
                    <a:lstStyle/>
                    <a:p>
                      <a:pPr algn="l">
                        <a:lnSpc>
                          <a:spcPct val="100000"/>
                        </a:lnSpc>
                        <a:spcAft>
                          <a:spcPts val="0"/>
                        </a:spcAft>
                      </a:pP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vMerge="1">
                  <a:txBody>
                    <a:bodyPr/>
                    <a:lstStyle/>
                    <a:p>
                      <a:endParaRPr kumimoji="1" lang="ja-JP" altLang="en-US"/>
                    </a:p>
                  </a:txBody>
                  <a:tcPr/>
                </a:tc>
                <a:tc>
                  <a:txBody>
                    <a:bodyPr/>
                    <a:lstStyle/>
                    <a:p>
                      <a:pPr algn="just">
                        <a:lnSpc>
                          <a:spcPts val="1200"/>
                        </a:lnSpc>
                        <a:spcAft>
                          <a:spcPts val="0"/>
                        </a:spcAft>
                      </a:pPr>
                      <a:r>
                        <a:rPr lang="ja-JP" sz="9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廃棄物焼却炉</a:t>
                      </a:r>
                      <a:r>
                        <a:rPr lang="en-US" altLang="ja-JP" sz="800" kern="0" dirty="0">
                          <a:solidFill>
                            <a:srgbClr val="FF0000"/>
                          </a:solidFill>
                          <a:effectLst/>
                          <a:latin typeface="BIZ UDPゴシック" panose="020B0400000000000000" pitchFamily="50" charset="-128"/>
                          <a:ea typeface="BIZ UDPゴシック" panose="020B0400000000000000" pitchFamily="50" charset="-128"/>
                        </a:rPr>
                        <a:t>※※</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just">
                        <a:lnSpc>
                          <a:spcPts val="1200"/>
                        </a:lnSpc>
                        <a:spcAft>
                          <a:spcPts val="0"/>
                        </a:spcAft>
                      </a:pP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焼却能力（</a:t>
                      </a:r>
                      <a:r>
                        <a:rPr lang="en-US"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50kg/</a:t>
                      </a: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時以上）</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extLst>
                  <a:ext uri="{0D108BD9-81ED-4DB2-BD59-A6C34878D82A}">
                    <a16:rowId xmlns:a16="http://schemas.microsoft.com/office/drawing/2014/main" val="2185096865"/>
                  </a:ext>
                </a:extLst>
              </a:tr>
              <a:tr h="166622">
                <a:tc rowSpan="2">
                  <a:txBody>
                    <a:bodyPr/>
                    <a:lstStyle/>
                    <a:p>
                      <a:pPr algn="l">
                        <a:lnSpc>
                          <a:spcPct val="100000"/>
                        </a:lnSpc>
                        <a:spcAft>
                          <a:spcPts val="0"/>
                        </a:spcAft>
                      </a:pPr>
                      <a:r>
                        <a:rPr lang="en-US"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11</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rowSpan="2">
                  <a:txBody>
                    <a:bodyPr/>
                    <a:lstStyle/>
                    <a:p>
                      <a:pPr algn="just">
                        <a:lnSpc>
                          <a:spcPts val="1200"/>
                        </a:lnSpc>
                        <a:spcAft>
                          <a:spcPts val="0"/>
                        </a:spcAft>
                      </a:pPr>
                      <a:r>
                        <a:rPr lang="ja-JP" sz="9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医療業</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just">
                        <a:lnSpc>
                          <a:spcPts val="1200"/>
                        </a:lnSpc>
                        <a:spcAft>
                          <a:spcPts val="0"/>
                        </a:spcAft>
                      </a:pPr>
                      <a:r>
                        <a:rPr lang="ja-JP" sz="900" kern="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滅菌施設</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just">
                        <a:lnSpc>
                          <a:spcPts val="1200"/>
                        </a:lnSpc>
                        <a:spcAft>
                          <a:spcPts val="0"/>
                        </a:spcAft>
                      </a:pPr>
                      <a:r>
                        <a:rPr lang="ja-JP" sz="800" kern="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すべて</a:t>
                      </a:r>
                      <a:endParaRPr lang="ja-JP" sz="8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extLst>
                  <a:ext uri="{0D108BD9-81ED-4DB2-BD59-A6C34878D82A}">
                    <a16:rowId xmlns:a16="http://schemas.microsoft.com/office/drawing/2014/main" val="2811538559"/>
                  </a:ext>
                </a:extLst>
              </a:tr>
              <a:tr h="166622">
                <a:tc vMerge="1">
                  <a:txBody>
                    <a:bodyPr/>
                    <a:lstStyle/>
                    <a:p>
                      <a:pPr algn="l">
                        <a:lnSpc>
                          <a:spcPct val="100000"/>
                        </a:lnSpc>
                        <a:spcAft>
                          <a:spcPts val="0"/>
                        </a:spcAft>
                      </a:pP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vMerge="1">
                  <a:txBody>
                    <a:bodyPr/>
                    <a:lstStyle/>
                    <a:p>
                      <a:endParaRPr kumimoji="1" lang="ja-JP" altLang="en-US" dirty="0"/>
                    </a:p>
                  </a:txBody>
                  <a:tcPr/>
                </a:tc>
                <a:tc>
                  <a:txBody>
                    <a:bodyPr/>
                    <a:lstStyle/>
                    <a:p>
                      <a:pPr algn="just">
                        <a:lnSpc>
                          <a:spcPts val="1200"/>
                        </a:lnSpc>
                        <a:spcAft>
                          <a:spcPts val="0"/>
                        </a:spcAft>
                      </a:pPr>
                      <a:r>
                        <a:rPr lang="ja-JP" sz="900" kern="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消毒施設</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just">
                        <a:lnSpc>
                          <a:spcPts val="1200"/>
                        </a:lnSpc>
                        <a:spcAft>
                          <a:spcPts val="0"/>
                        </a:spcAft>
                      </a:pP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すべて</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extLst>
                  <a:ext uri="{0D108BD9-81ED-4DB2-BD59-A6C34878D82A}">
                    <a16:rowId xmlns:a16="http://schemas.microsoft.com/office/drawing/2014/main" val="3704287562"/>
                  </a:ext>
                </a:extLst>
              </a:tr>
              <a:tr h="166622">
                <a:tc rowSpan="2">
                  <a:txBody>
                    <a:bodyPr/>
                    <a:lstStyle/>
                    <a:p>
                      <a:pPr algn="l">
                        <a:lnSpc>
                          <a:spcPct val="100000"/>
                        </a:lnSpc>
                        <a:spcAft>
                          <a:spcPts val="0"/>
                        </a:spcAft>
                      </a:pPr>
                      <a:r>
                        <a:rPr lang="en-US"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12</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rowSpan="2">
                  <a:txBody>
                    <a:bodyPr/>
                    <a:lstStyle/>
                    <a:p>
                      <a:pPr algn="just">
                        <a:lnSpc>
                          <a:spcPts val="1200"/>
                        </a:lnSpc>
                        <a:spcAft>
                          <a:spcPts val="0"/>
                        </a:spcAft>
                      </a:pPr>
                      <a:r>
                        <a:rPr lang="ja-JP" sz="9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消毒業</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just">
                        <a:lnSpc>
                          <a:spcPts val="1200"/>
                        </a:lnSpc>
                        <a:spcAft>
                          <a:spcPts val="0"/>
                        </a:spcAft>
                      </a:pPr>
                      <a:r>
                        <a:rPr lang="ja-JP" sz="900" kern="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滅菌施設</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just">
                        <a:lnSpc>
                          <a:spcPts val="1200"/>
                        </a:lnSpc>
                        <a:spcAft>
                          <a:spcPts val="0"/>
                        </a:spcAft>
                      </a:pP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すべて</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extLst>
                  <a:ext uri="{0D108BD9-81ED-4DB2-BD59-A6C34878D82A}">
                    <a16:rowId xmlns:a16="http://schemas.microsoft.com/office/drawing/2014/main" val="4254239105"/>
                  </a:ext>
                </a:extLst>
              </a:tr>
              <a:tr h="166622">
                <a:tc vMerge="1">
                  <a:txBody>
                    <a:bodyPr/>
                    <a:lstStyle/>
                    <a:p>
                      <a:pPr algn="l">
                        <a:lnSpc>
                          <a:spcPct val="100000"/>
                        </a:lnSpc>
                        <a:spcAft>
                          <a:spcPts val="0"/>
                        </a:spcAft>
                      </a:pP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vMerge="1">
                  <a:txBody>
                    <a:bodyPr/>
                    <a:lstStyle/>
                    <a:p>
                      <a:pPr algn="just">
                        <a:lnSpc>
                          <a:spcPts val="1200"/>
                        </a:lnSpc>
                        <a:spcAft>
                          <a:spcPts val="0"/>
                        </a:spcAft>
                      </a:pP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just">
                        <a:lnSpc>
                          <a:spcPts val="1200"/>
                        </a:lnSpc>
                        <a:spcAft>
                          <a:spcPts val="0"/>
                        </a:spcAft>
                      </a:pPr>
                      <a:r>
                        <a:rPr lang="ja-JP" sz="900" kern="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消毒施設</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just">
                        <a:lnSpc>
                          <a:spcPts val="1200"/>
                        </a:lnSpc>
                        <a:spcAft>
                          <a:spcPts val="0"/>
                        </a:spcAft>
                      </a:pP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すべて</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extLst>
                  <a:ext uri="{0D108BD9-81ED-4DB2-BD59-A6C34878D82A}">
                    <a16:rowId xmlns:a16="http://schemas.microsoft.com/office/drawing/2014/main" val="2704852936"/>
                  </a:ext>
                </a:extLst>
              </a:tr>
              <a:tr h="174120">
                <a:tc rowSpan="3">
                  <a:txBody>
                    <a:bodyPr/>
                    <a:lstStyle/>
                    <a:p>
                      <a:pPr algn="l">
                        <a:lnSpc>
                          <a:spcPct val="100000"/>
                        </a:lnSpc>
                        <a:spcAft>
                          <a:spcPts val="0"/>
                        </a:spcAft>
                      </a:pPr>
                      <a:r>
                        <a:rPr lang="en-US"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13</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rowSpan="3">
                  <a:txBody>
                    <a:bodyPr/>
                    <a:lstStyle/>
                    <a:p>
                      <a:pPr algn="just">
                        <a:lnSpc>
                          <a:spcPct val="100000"/>
                        </a:lnSpc>
                        <a:spcAft>
                          <a:spcPts val="0"/>
                        </a:spcAft>
                      </a:pPr>
                      <a:r>
                        <a:rPr lang="ja-JP" altLang="en-US" sz="900" kern="100" dirty="0">
                          <a:solidFill>
                            <a:srgbClr val="FF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洗濯業</a:t>
                      </a:r>
                      <a:endParaRPr lang="ja-JP" sz="900" kern="100" dirty="0">
                        <a:solidFill>
                          <a:srgbClr val="FF0000"/>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just">
                        <a:lnSpc>
                          <a:spcPts val="1200"/>
                        </a:lnSpc>
                        <a:spcAft>
                          <a:spcPts val="0"/>
                        </a:spcAft>
                      </a:pPr>
                      <a:r>
                        <a:rPr lang="ja-JP" sz="900" kern="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消毒施設</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just">
                        <a:lnSpc>
                          <a:spcPts val="1200"/>
                        </a:lnSpc>
                        <a:spcAft>
                          <a:spcPts val="0"/>
                        </a:spcAft>
                      </a:pP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すべて</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extLst>
                  <a:ext uri="{0D108BD9-81ED-4DB2-BD59-A6C34878D82A}">
                    <a16:rowId xmlns:a16="http://schemas.microsoft.com/office/drawing/2014/main" val="4120285479"/>
                  </a:ext>
                </a:extLst>
              </a:tr>
              <a:tr h="224940">
                <a:tc vMerge="1">
                  <a:txBody>
                    <a:bodyPr/>
                    <a:lstStyle/>
                    <a:p>
                      <a:pPr algn="l">
                        <a:lnSpc>
                          <a:spcPct val="100000"/>
                        </a:lnSpc>
                        <a:spcAft>
                          <a:spcPts val="0"/>
                        </a:spcAft>
                      </a:pP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vMerge="1">
                  <a:txBody>
                    <a:bodyPr/>
                    <a:lstStyle/>
                    <a:p>
                      <a:pPr algn="just">
                        <a:lnSpc>
                          <a:spcPct val="100000"/>
                        </a:lnSpc>
                        <a:spcAft>
                          <a:spcPts val="0"/>
                        </a:spcAft>
                      </a:pPr>
                      <a:endParaRPr lang="ja-JP" sz="900" kern="100" dirty="0">
                        <a:solidFill>
                          <a:srgbClr val="FF0000"/>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just">
                        <a:lnSpc>
                          <a:spcPct val="100000"/>
                        </a:lnSpc>
                        <a:spcAft>
                          <a:spcPts val="0"/>
                        </a:spcAft>
                      </a:pPr>
                      <a:r>
                        <a:rPr lang="ja-JP" altLang="en-US" sz="900" kern="100" dirty="0">
                          <a:solidFill>
                            <a:srgbClr val="FF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クリーニング施設</a:t>
                      </a:r>
                    </a:p>
                  </a:txBody>
                  <a:tcPr marL="62865" marR="62865" marT="0" marB="0" anchor="ctr"/>
                </a:tc>
                <a:tc rowSpan="2">
                  <a:txBody>
                    <a:bodyPr/>
                    <a:lstStyle/>
                    <a:p>
                      <a:pPr algn="just">
                        <a:lnSpc>
                          <a:spcPct val="100000"/>
                        </a:lnSpc>
                        <a:spcAft>
                          <a:spcPts val="0"/>
                        </a:spcAft>
                      </a:pPr>
                      <a:r>
                        <a:rPr lang="ja-JP" altLang="en-US" sz="800" kern="100" dirty="0">
                          <a:solidFill>
                            <a:srgbClr val="FF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一回のドライクリーニングに係る洗濯能力の合計が</a:t>
                      </a:r>
                      <a:r>
                        <a:rPr lang="en-US" altLang="ja-JP" sz="800" kern="100" dirty="0">
                          <a:solidFill>
                            <a:srgbClr val="FF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30kg</a:t>
                      </a:r>
                      <a:r>
                        <a:rPr lang="ja-JP" altLang="en-US" sz="800" kern="100" dirty="0">
                          <a:solidFill>
                            <a:srgbClr val="FF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以上の事業場に設置されるすべての施設</a:t>
                      </a:r>
                    </a:p>
                  </a:txBody>
                  <a:tcPr marL="62865" marR="62865" marT="0" marB="0" anchor="ctr"/>
                </a:tc>
                <a:extLst>
                  <a:ext uri="{0D108BD9-81ED-4DB2-BD59-A6C34878D82A}">
                    <a16:rowId xmlns:a16="http://schemas.microsoft.com/office/drawing/2014/main" val="2935082443"/>
                  </a:ext>
                </a:extLst>
              </a:tr>
              <a:tr h="224940">
                <a:tc vMerge="1">
                  <a:txBody>
                    <a:bodyPr/>
                    <a:lstStyle/>
                    <a:p>
                      <a:pPr algn="l">
                        <a:lnSpc>
                          <a:spcPct val="100000"/>
                        </a:lnSpc>
                        <a:spcAft>
                          <a:spcPts val="0"/>
                        </a:spcAft>
                      </a:pP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vMerge="1">
                  <a:txBody>
                    <a:bodyPr/>
                    <a:lstStyle/>
                    <a:p>
                      <a:pPr algn="just">
                        <a:lnSpc>
                          <a:spcPts val="1200"/>
                        </a:lnSpc>
                        <a:spcAft>
                          <a:spcPts val="0"/>
                        </a:spcAft>
                      </a:pP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ja-JP" altLang="en-US" sz="900" kern="100" dirty="0">
                          <a:solidFill>
                            <a:srgbClr val="FF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乾燥施設</a:t>
                      </a:r>
                    </a:p>
                  </a:txBody>
                  <a:tcPr marL="62865" marR="62865" marT="0" marB="0" anchor="ctr"/>
                </a:tc>
                <a:tc vMerge="1">
                  <a:txBody>
                    <a:bodyPr/>
                    <a:lstStyle/>
                    <a:p>
                      <a:pPr algn="just">
                        <a:lnSpc>
                          <a:spcPts val="1200"/>
                        </a:lnSpc>
                        <a:spcAft>
                          <a:spcPts val="0"/>
                        </a:spcAft>
                      </a:pP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extLst>
                  <a:ext uri="{0D108BD9-81ED-4DB2-BD59-A6C34878D82A}">
                    <a16:rowId xmlns:a16="http://schemas.microsoft.com/office/drawing/2014/main" val="321691002"/>
                  </a:ext>
                </a:extLst>
              </a:tr>
              <a:tr h="157438">
                <a:tc>
                  <a:txBody>
                    <a:bodyPr/>
                    <a:lstStyle/>
                    <a:p>
                      <a:pPr algn="l">
                        <a:lnSpc>
                          <a:spcPct val="100000"/>
                        </a:lnSpc>
                        <a:spcAft>
                          <a:spcPts val="0"/>
                        </a:spcAft>
                      </a:pPr>
                      <a:r>
                        <a:rPr lang="en-US" altLang="ja-JP" sz="900" kern="100" dirty="0">
                          <a:solidFill>
                            <a:srgbClr val="FF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14</a:t>
                      </a:r>
                      <a:endParaRPr lang="ja-JP" sz="900" kern="100" dirty="0">
                        <a:solidFill>
                          <a:srgbClr val="FF0000"/>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just">
                        <a:lnSpc>
                          <a:spcPct val="100000"/>
                        </a:lnSpc>
                        <a:spcAft>
                          <a:spcPts val="0"/>
                        </a:spcAft>
                      </a:pPr>
                      <a:r>
                        <a:rPr lang="ja-JP" altLang="en-US" sz="900" dirty="0">
                          <a:solidFill>
                            <a:srgbClr val="FF0000"/>
                          </a:solidFill>
                          <a:latin typeface="BIZ UDPゴシック" panose="020B0400000000000000" pitchFamily="50" charset="-128"/>
                          <a:ea typeface="BIZ UDPゴシック" panose="020B0400000000000000" pitchFamily="50" charset="-128"/>
                        </a:rPr>
                        <a:t>物の製造に係る塗装</a:t>
                      </a:r>
                      <a:endParaRPr lang="ja-JP" sz="900" kern="100" dirty="0">
                        <a:solidFill>
                          <a:srgbClr val="FF0000"/>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zh-TW" altLang="en-US" sz="900" dirty="0">
                          <a:solidFill>
                            <a:srgbClr val="FF0000"/>
                          </a:solidFill>
                          <a:effectLst/>
                          <a:latin typeface="BIZ UDPゴシック" panose="020B0400000000000000" pitchFamily="50" charset="-128"/>
                          <a:ea typeface="BIZ UDPゴシック" panose="020B0400000000000000" pitchFamily="50" charset="-128"/>
                        </a:rPr>
                        <a:t>吹付塗装施設</a:t>
                      </a:r>
                      <a:endParaRPr lang="ja-JP" altLang="en-US" sz="900" kern="100" dirty="0">
                        <a:solidFill>
                          <a:srgbClr val="FF0000"/>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1" lang="zh-TW" altLang="en-US" sz="800" b="0" i="0" u="none" strike="noStrike" kern="1200" baseline="0" dirty="0">
                          <a:solidFill>
                            <a:srgbClr val="FF0000"/>
                          </a:solidFill>
                          <a:latin typeface="BIZ UDPゴシック" panose="020B0400000000000000" pitchFamily="50" charset="-128"/>
                          <a:ea typeface="BIZ UDPゴシック" panose="020B0400000000000000" pitchFamily="50" charset="-128"/>
                          <a:cs typeface="+mn-cs"/>
                        </a:rPr>
                        <a:t>排風機能力</a:t>
                      </a:r>
                      <a:r>
                        <a:rPr kumimoji="1" lang="ja-JP" altLang="en-US" sz="800" b="0" i="0" u="none" strike="noStrike" kern="1200" baseline="0" dirty="0">
                          <a:solidFill>
                            <a:srgbClr val="FF0000"/>
                          </a:solidFill>
                          <a:latin typeface="BIZ UDPゴシック" panose="020B0400000000000000" pitchFamily="50" charset="-128"/>
                          <a:ea typeface="BIZ UDPゴシック" panose="020B0400000000000000" pitchFamily="50" charset="-128"/>
                          <a:cs typeface="+mn-cs"/>
                        </a:rPr>
                        <a:t>（</a:t>
                      </a:r>
                      <a:r>
                        <a:rPr kumimoji="1" lang="en-US" altLang="zh-TW" sz="800" b="0" i="0" u="none" strike="noStrike" kern="1200" baseline="0" dirty="0">
                          <a:solidFill>
                            <a:srgbClr val="FF0000"/>
                          </a:solidFill>
                          <a:latin typeface="BIZ UDPゴシック" panose="020B0400000000000000" pitchFamily="50" charset="-128"/>
                          <a:ea typeface="BIZ UDPゴシック" panose="020B0400000000000000" pitchFamily="50" charset="-128"/>
                          <a:cs typeface="+mn-cs"/>
                        </a:rPr>
                        <a:t>100</a:t>
                      </a:r>
                      <a:r>
                        <a:rPr kumimoji="1" lang="zh-TW" altLang="en-US" sz="800" b="0" i="0" u="none" strike="noStrike" kern="1200" baseline="0" dirty="0">
                          <a:solidFill>
                            <a:srgbClr val="FF0000"/>
                          </a:solidFill>
                          <a:latin typeface="BIZ UDPゴシック" panose="020B0400000000000000" pitchFamily="50" charset="-128"/>
                          <a:ea typeface="BIZ UDPゴシック" panose="020B0400000000000000" pitchFamily="50" charset="-128"/>
                          <a:cs typeface="+mn-cs"/>
                        </a:rPr>
                        <a:t>ｍ</a:t>
                      </a:r>
                      <a:r>
                        <a:rPr kumimoji="1" lang="en-US" altLang="zh-TW" sz="800" b="0" i="0" u="none" strike="noStrike" kern="1200" baseline="30000" dirty="0">
                          <a:solidFill>
                            <a:srgbClr val="FF0000"/>
                          </a:solidFill>
                          <a:latin typeface="BIZ UDPゴシック" panose="020B0400000000000000" pitchFamily="50" charset="-128"/>
                          <a:ea typeface="BIZ UDPゴシック" panose="020B0400000000000000" pitchFamily="50" charset="-128"/>
                          <a:cs typeface="+mn-cs"/>
                        </a:rPr>
                        <a:t>3</a:t>
                      </a:r>
                      <a:r>
                        <a:rPr kumimoji="1" lang="en-US" altLang="zh-TW" sz="800" b="0" i="0" u="none" strike="noStrike" kern="1200" baseline="0" dirty="0">
                          <a:solidFill>
                            <a:srgbClr val="FF0000"/>
                          </a:solidFill>
                          <a:latin typeface="BIZ UDPゴシック" panose="020B0400000000000000" pitchFamily="50" charset="-128"/>
                          <a:ea typeface="BIZ UDPゴシック" panose="020B0400000000000000" pitchFamily="50" charset="-128"/>
                          <a:cs typeface="+mn-cs"/>
                        </a:rPr>
                        <a:t>/</a:t>
                      </a:r>
                      <a:r>
                        <a:rPr kumimoji="1" lang="zh-TW" altLang="en-US" sz="800" b="0" i="0" u="none" strike="noStrike" kern="1200" baseline="0" dirty="0">
                          <a:solidFill>
                            <a:srgbClr val="FF0000"/>
                          </a:solidFill>
                          <a:latin typeface="BIZ UDPゴシック" panose="020B0400000000000000" pitchFamily="50" charset="-128"/>
                          <a:ea typeface="BIZ UDPゴシック" panose="020B0400000000000000" pitchFamily="50" charset="-128"/>
                          <a:cs typeface="+mn-cs"/>
                        </a:rPr>
                        <a:t>分</a:t>
                      </a:r>
                      <a:r>
                        <a:rPr kumimoji="1" lang="ja-JP" altLang="en-US" sz="800" b="0" i="0" u="none" strike="noStrike" kern="1200" baseline="0" dirty="0">
                          <a:solidFill>
                            <a:srgbClr val="FF0000"/>
                          </a:solidFill>
                          <a:latin typeface="BIZ UDPゴシック" panose="020B0400000000000000" pitchFamily="50" charset="-128"/>
                          <a:ea typeface="BIZ UDPゴシック" panose="020B0400000000000000" pitchFamily="50" charset="-128"/>
                          <a:cs typeface="+mn-cs"/>
                        </a:rPr>
                        <a:t>以上）</a:t>
                      </a:r>
                      <a:endParaRPr kumimoji="1" lang="zh-TW" altLang="en-US" sz="800" b="0" i="0" u="none" strike="noStrike" kern="1200" baseline="0" dirty="0">
                        <a:solidFill>
                          <a:srgbClr val="FF0000"/>
                        </a:solidFill>
                        <a:latin typeface="BIZ UDPゴシック" panose="020B0400000000000000" pitchFamily="50" charset="-128"/>
                        <a:ea typeface="BIZ UDPゴシック" panose="020B0400000000000000" pitchFamily="50" charset="-128"/>
                        <a:cs typeface="+mn-cs"/>
                      </a:endParaRPr>
                    </a:p>
                  </a:txBody>
                  <a:tcPr marL="62865" marR="62865" marT="0" marB="0" anchor="ctr"/>
                </a:tc>
                <a:extLst>
                  <a:ext uri="{0D108BD9-81ED-4DB2-BD59-A6C34878D82A}">
                    <a16:rowId xmlns:a16="http://schemas.microsoft.com/office/drawing/2014/main" val="505945217"/>
                  </a:ext>
                </a:extLst>
              </a:tr>
            </a:tbl>
          </a:graphicData>
        </a:graphic>
      </p:graphicFrame>
      <p:sp>
        <p:nvSpPr>
          <p:cNvPr id="12" name="スライド番号プレースホルダー 3">
            <a:extLst>
              <a:ext uri="{FF2B5EF4-FFF2-40B4-BE49-F238E27FC236}">
                <a16:creationId xmlns:a16="http://schemas.microsoft.com/office/drawing/2014/main" id="{5B95E48B-C027-41F5-AF23-5323312B1901}"/>
              </a:ext>
            </a:extLst>
          </p:cNvPr>
          <p:cNvSpPr txBox="1">
            <a:spLocks/>
          </p:cNvSpPr>
          <p:nvPr/>
        </p:nvSpPr>
        <p:spPr>
          <a:xfrm>
            <a:off x="9350787" y="6477299"/>
            <a:ext cx="555213" cy="365125"/>
          </a:xfrm>
          <a:prstGeom prst="rect">
            <a:avLst/>
          </a:prstGeom>
        </p:spPr>
        <p:txBody>
          <a:bodyPr vert="horz" lIns="91440" tIns="45720" rIns="91440" bIns="45720" rtlCol="0" anchor="ctr">
            <a:normAutofit/>
          </a:bodyP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fld id="{519954A3-9DFD-4C44-94BA-B95130A3BA1C}" type="slidenum">
              <a:rPr lang="en-US" smtClean="0">
                <a:solidFill>
                  <a:srgbClr val="000000"/>
                </a:solidFill>
                <a:latin typeface="BIZ UDPゴシック" panose="020B0400000000000000" pitchFamily="50" charset="-128"/>
                <a:ea typeface="BIZ UDPゴシック" panose="020B0400000000000000" pitchFamily="50" charset="-128"/>
              </a:rPr>
              <a:pPr>
                <a:spcAft>
                  <a:spcPts val="600"/>
                </a:spcAft>
              </a:pPr>
              <a:t>25</a:t>
            </a:fld>
            <a:endParaRPr lang="en-US" dirty="0">
              <a:solidFill>
                <a:srgbClr val="000000"/>
              </a:solidFill>
              <a:latin typeface="BIZ UDPゴシック" panose="020B0400000000000000" pitchFamily="50" charset="-128"/>
              <a:ea typeface="BIZ UDPゴシック" panose="020B0400000000000000" pitchFamily="50" charset="-128"/>
            </a:endParaRPr>
          </a:p>
        </p:txBody>
      </p:sp>
      <p:sp>
        <p:nvSpPr>
          <p:cNvPr id="15" name="タイトル 1">
            <a:extLst>
              <a:ext uri="{FF2B5EF4-FFF2-40B4-BE49-F238E27FC236}">
                <a16:creationId xmlns:a16="http://schemas.microsoft.com/office/drawing/2014/main" id="{3BDDECBF-CBC8-418E-86E3-1C6D03CE944B}"/>
              </a:ext>
            </a:extLst>
          </p:cNvPr>
          <p:cNvSpPr>
            <a:spLocks noGrp="1"/>
          </p:cNvSpPr>
          <p:nvPr>
            <p:ph type="title"/>
          </p:nvPr>
        </p:nvSpPr>
        <p:spPr>
          <a:xfrm>
            <a:off x="1083470" y="609600"/>
            <a:ext cx="6984793" cy="1320800"/>
          </a:xfrm>
        </p:spPr>
        <p:txBody>
          <a:bodyPr>
            <a:normAutofit/>
          </a:bodyPr>
          <a:lstStyle/>
          <a:p>
            <a:r>
              <a:rPr lang="ja-JP" altLang="en-US" sz="2800" dirty="0">
                <a:latin typeface="BIZ UDPゴシック" panose="020B0400000000000000" pitchFamily="50" charset="-128"/>
                <a:ea typeface="BIZ UDPゴシック" panose="020B0400000000000000" pitchFamily="50" charset="-128"/>
              </a:rPr>
              <a:t>対象施設の見直し案③</a:t>
            </a:r>
            <a:endParaRPr kumimoji="1" lang="ja-JP" altLang="en-US" sz="2800" dirty="0"/>
          </a:p>
        </p:txBody>
      </p:sp>
      <p:sp>
        <p:nvSpPr>
          <p:cNvPr id="16" name="テキスト ボックス 15">
            <a:extLst>
              <a:ext uri="{FF2B5EF4-FFF2-40B4-BE49-F238E27FC236}">
                <a16:creationId xmlns:a16="http://schemas.microsoft.com/office/drawing/2014/main" id="{BF8545EB-B421-495D-9A1B-E0DFA5D6BE0E}"/>
              </a:ext>
            </a:extLst>
          </p:cNvPr>
          <p:cNvSpPr txBox="1"/>
          <p:nvPr/>
        </p:nvSpPr>
        <p:spPr>
          <a:xfrm>
            <a:off x="5202299" y="5611241"/>
            <a:ext cx="4417631" cy="861774"/>
          </a:xfrm>
          <a:prstGeom prst="rect">
            <a:avLst/>
          </a:prstGeom>
          <a:noFill/>
        </p:spPr>
        <p:txBody>
          <a:bodyPr wrap="square" rtlCol="0">
            <a:spAutoFit/>
          </a:bodyPr>
          <a:lstStyle/>
          <a:p>
            <a:r>
              <a:rPr lang="en-US" altLang="ja-JP" sz="1000" dirty="0">
                <a:solidFill>
                  <a:srgbClr val="FF0000"/>
                </a:solidFill>
                <a:latin typeface="BIZ UDPゴシック" panose="020B0400000000000000" pitchFamily="50" charset="-128"/>
                <a:ea typeface="BIZ UDPゴシック" panose="020B0400000000000000" pitchFamily="50" charset="-128"/>
              </a:rPr>
              <a:t>※</a:t>
            </a:r>
            <a:r>
              <a:rPr lang="ja-JP" altLang="en-US" sz="1000" dirty="0">
                <a:solidFill>
                  <a:srgbClr val="FF0000"/>
                </a:solidFill>
                <a:latin typeface="BIZ UDPゴシック" panose="020B0400000000000000" pitchFamily="50" charset="-128"/>
                <a:ea typeface="BIZ UDPゴシック" panose="020B0400000000000000" pitchFamily="50" charset="-128"/>
              </a:rPr>
              <a:t>の施設については、塗装又は接着の用に供する施設のうち排風機能力が</a:t>
            </a:r>
            <a:r>
              <a:rPr lang="en-US" altLang="ja-JP" sz="1000" dirty="0">
                <a:solidFill>
                  <a:srgbClr val="FF0000"/>
                </a:solidFill>
                <a:latin typeface="BIZ UDPゴシック" panose="020B0400000000000000" pitchFamily="50" charset="-128"/>
                <a:ea typeface="BIZ UDPゴシック" panose="020B0400000000000000" pitchFamily="50" charset="-128"/>
              </a:rPr>
              <a:t>10m</a:t>
            </a:r>
            <a:r>
              <a:rPr lang="en-US" altLang="ja-JP" sz="1000" baseline="30000" dirty="0">
                <a:solidFill>
                  <a:srgbClr val="FF0000"/>
                </a:solidFill>
                <a:latin typeface="BIZ UDPゴシック" panose="020B0400000000000000" pitchFamily="50" charset="-128"/>
                <a:ea typeface="BIZ UDPゴシック" panose="020B0400000000000000" pitchFamily="50" charset="-128"/>
              </a:rPr>
              <a:t>3</a:t>
            </a:r>
            <a:r>
              <a:rPr lang="en-US" altLang="ja-JP" sz="1000" dirty="0">
                <a:solidFill>
                  <a:srgbClr val="FF0000"/>
                </a:solidFill>
                <a:latin typeface="BIZ UDPゴシック" panose="020B0400000000000000" pitchFamily="50" charset="-128"/>
                <a:ea typeface="BIZ UDPゴシック" panose="020B0400000000000000" pitchFamily="50" charset="-128"/>
              </a:rPr>
              <a:t>/</a:t>
            </a:r>
            <a:r>
              <a:rPr lang="ja-JP" altLang="en-US" sz="1000" dirty="0">
                <a:solidFill>
                  <a:srgbClr val="FF0000"/>
                </a:solidFill>
                <a:latin typeface="BIZ UDPゴシック" panose="020B0400000000000000" pitchFamily="50" charset="-128"/>
                <a:ea typeface="BIZ UDPゴシック" panose="020B0400000000000000" pitchFamily="50" charset="-128"/>
              </a:rPr>
              <a:t>分未満のものはトルエンの規制対象外とする。</a:t>
            </a:r>
            <a:endParaRPr lang="en-US" altLang="ja-JP" sz="1000" dirty="0">
              <a:solidFill>
                <a:srgbClr val="FF0000"/>
              </a:solidFill>
              <a:latin typeface="BIZ UDPゴシック" panose="020B0400000000000000" pitchFamily="50" charset="-128"/>
              <a:ea typeface="BIZ UDPゴシック" panose="020B0400000000000000" pitchFamily="50" charset="-128"/>
            </a:endParaRPr>
          </a:p>
          <a:p>
            <a:endParaRPr lang="en-US" altLang="ja-JP" sz="1000" dirty="0">
              <a:solidFill>
                <a:srgbClr val="FF0000"/>
              </a:solidFill>
              <a:latin typeface="BIZ UDPゴシック" panose="020B0400000000000000" pitchFamily="50" charset="-128"/>
              <a:ea typeface="BIZ UDPゴシック" panose="020B0400000000000000" pitchFamily="50" charset="-128"/>
            </a:endParaRPr>
          </a:p>
          <a:p>
            <a:r>
              <a:rPr lang="en-US" altLang="ja-JP" sz="1000" dirty="0">
                <a:solidFill>
                  <a:srgbClr val="FF0000"/>
                </a:solidFill>
                <a:latin typeface="BIZ UDPゴシック" panose="020B0400000000000000" pitchFamily="50" charset="-128"/>
                <a:ea typeface="BIZ UDPゴシック" panose="020B0400000000000000" pitchFamily="50" charset="-128"/>
              </a:rPr>
              <a:t>※※</a:t>
            </a:r>
            <a:r>
              <a:rPr lang="ja-JP" altLang="en-US" sz="1000" dirty="0">
                <a:solidFill>
                  <a:srgbClr val="FF0000"/>
                </a:solidFill>
                <a:latin typeface="BIZ UDPゴシック" panose="020B0400000000000000" pitchFamily="50" charset="-128"/>
                <a:ea typeface="BIZ UDPゴシック" panose="020B0400000000000000" pitchFamily="50" charset="-128"/>
              </a:rPr>
              <a:t>の施設については、有害物質のうち揮発性有機化合物（</a:t>
            </a:r>
            <a:r>
              <a:rPr lang="en-US" altLang="ja-JP" sz="1000" dirty="0">
                <a:solidFill>
                  <a:srgbClr val="FF0000"/>
                </a:solidFill>
                <a:latin typeface="BIZ UDPゴシック" panose="020B0400000000000000" pitchFamily="50" charset="-128"/>
                <a:ea typeface="BIZ UDPゴシック" panose="020B0400000000000000" pitchFamily="50" charset="-128"/>
              </a:rPr>
              <a:t>VOC</a:t>
            </a:r>
            <a:r>
              <a:rPr lang="ja-JP" altLang="en-US" sz="1000" dirty="0">
                <a:solidFill>
                  <a:srgbClr val="FF0000"/>
                </a:solidFill>
                <a:latin typeface="BIZ UDPゴシック" panose="020B0400000000000000" pitchFamily="50" charset="-128"/>
                <a:ea typeface="BIZ UDPゴシック" panose="020B0400000000000000" pitchFamily="50" charset="-128"/>
              </a:rPr>
              <a:t>）に該当する物質は規制対象外とする。</a:t>
            </a:r>
            <a:endParaRPr lang="en-US" altLang="ja-JP" sz="1000" dirty="0">
              <a:solidFill>
                <a:srgbClr val="FF0000"/>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6192987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80B86A7-A1EC-475B-9166-88902B033A3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90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C2C29CB1-9F74-4879-A6AF-AEA67B6F1F4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84609"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7E2C7115-5336-410C-AD71-0F0952A2E5A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541404" y="4013200"/>
            <a:ext cx="364596"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タイトル 1">
            <a:extLst>
              <a:ext uri="{FF2B5EF4-FFF2-40B4-BE49-F238E27FC236}">
                <a16:creationId xmlns:a16="http://schemas.microsoft.com/office/drawing/2014/main" id="{9AD79807-83DA-4A09-95A0-E6BC96CD79BF}"/>
              </a:ext>
            </a:extLst>
          </p:cNvPr>
          <p:cNvSpPr>
            <a:spLocks noGrp="1"/>
          </p:cNvSpPr>
          <p:nvPr>
            <p:ph type="title"/>
          </p:nvPr>
        </p:nvSpPr>
        <p:spPr>
          <a:xfrm>
            <a:off x="1083470" y="609600"/>
            <a:ext cx="7889080" cy="914400"/>
          </a:xfrm>
        </p:spPr>
        <p:txBody>
          <a:bodyPr>
            <a:normAutofit/>
          </a:bodyPr>
          <a:lstStyle/>
          <a:p>
            <a:r>
              <a:rPr kumimoji="1" lang="ja-JP" altLang="en-US" sz="2800" dirty="0">
                <a:latin typeface="BIZ UDPゴシック" panose="020B0400000000000000" pitchFamily="50" charset="-128"/>
                <a:ea typeface="BIZ UDPゴシック" panose="020B0400000000000000" pitchFamily="50" charset="-128"/>
              </a:rPr>
              <a:t>（参考）法の指定物質の対象施設及び抑制基準</a:t>
            </a:r>
          </a:p>
        </p:txBody>
      </p:sp>
      <p:graphicFrame>
        <p:nvGraphicFramePr>
          <p:cNvPr id="10" name="表 9">
            <a:extLst>
              <a:ext uri="{FF2B5EF4-FFF2-40B4-BE49-F238E27FC236}">
                <a16:creationId xmlns:a16="http://schemas.microsoft.com/office/drawing/2014/main" id="{115DCE6A-4F61-43AF-80BB-20808CBED77D}"/>
              </a:ext>
            </a:extLst>
          </p:cNvPr>
          <p:cNvGraphicFramePr>
            <a:graphicFrameLocks noGrp="1"/>
          </p:cNvGraphicFramePr>
          <p:nvPr/>
        </p:nvGraphicFramePr>
        <p:xfrm>
          <a:off x="651597" y="1696549"/>
          <a:ext cx="4425916" cy="4620627"/>
        </p:xfrm>
        <a:graphic>
          <a:graphicData uri="http://schemas.openxmlformats.org/drawingml/2006/table">
            <a:tbl>
              <a:tblPr firstRow="1" firstCol="1">
                <a:tableStyleId>{21E4AEA4-8DFA-4A89-87EB-49C32662AFE0}</a:tableStyleId>
              </a:tblPr>
              <a:tblGrid>
                <a:gridCol w="1370412">
                  <a:extLst>
                    <a:ext uri="{9D8B030D-6E8A-4147-A177-3AD203B41FA5}">
                      <a16:colId xmlns:a16="http://schemas.microsoft.com/office/drawing/2014/main" val="813040728"/>
                    </a:ext>
                  </a:extLst>
                </a:gridCol>
                <a:gridCol w="3055504">
                  <a:extLst>
                    <a:ext uri="{9D8B030D-6E8A-4147-A177-3AD203B41FA5}">
                      <a16:colId xmlns:a16="http://schemas.microsoft.com/office/drawing/2014/main" val="786835513"/>
                    </a:ext>
                  </a:extLst>
                </a:gridCol>
              </a:tblGrid>
              <a:tr h="309539">
                <a:tc>
                  <a:txBody>
                    <a:bodyPr/>
                    <a:lstStyle/>
                    <a:p>
                      <a:r>
                        <a:rPr lang="ja-JP" altLang="en-US" sz="1000" dirty="0">
                          <a:latin typeface="BIZ UDPゴシック" panose="020B0400000000000000" pitchFamily="50" charset="-128"/>
                          <a:ea typeface="BIZ UDPゴシック" panose="020B0400000000000000" pitchFamily="50" charset="-128"/>
                        </a:rPr>
                        <a:t>物質排出施設</a:t>
                      </a:r>
                    </a:p>
                  </a:txBody>
                  <a:tcPr marL="26769" marR="26769" marT="13384" marB="13384" anchor="ctr"/>
                </a:tc>
                <a:tc>
                  <a:txBody>
                    <a:bodyPr/>
                    <a:lstStyle/>
                    <a:p>
                      <a:r>
                        <a:rPr lang="ja-JP" altLang="en-US" sz="1000" dirty="0">
                          <a:latin typeface="BIZ UDPゴシック" panose="020B0400000000000000" pitchFamily="50" charset="-128"/>
                          <a:ea typeface="BIZ UDPゴシック" panose="020B0400000000000000" pitchFamily="50" charset="-128"/>
                        </a:rPr>
                        <a:t>指定物質抑制基準（告示で設定）の概要</a:t>
                      </a:r>
                    </a:p>
                  </a:txBody>
                  <a:tcPr marL="26769" marR="26769" marT="13384" marB="13384" anchor="ctr"/>
                </a:tc>
                <a:extLst>
                  <a:ext uri="{0D108BD9-81ED-4DB2-BD59-A6C34878D82A}">
                    <a16:rowId xmlns:a16="http://schemas.microsoft.com/office/drawing/2014/main" val="2412589193"/>
                  </a:ext>
                </a:extLst>
              </a:tr>
              <a:tr h="1062660">
                <a:tc>
                  <a:txBody>
                    <a:bodyPr/>
                    <a:lstStyle/>
                    <a:p>
                      <a:r>
                        <a:rPr lang="ja-JP" altLang="en-US" sz="1000" dirty="0">
                          <a:latin typeface="BIZ UDPゴシック" panose="020B0400000000000000" pitchFamily="50" charset="-128"/>
                          <a:ea typeface="BIZ UDPゴシック" panose="020B0400000000000000" pitchFamily="50" charset="-128"/>
                        </a:rPr>
                        <a:t>一 ベンゼンを蒸発させるための乾燥施設であって、送風機の送風能力が１時間当たり１，０００立方メートル以上のもの</a:t>
                      </a:r>
                    </a:p>
                  </a:txBody>
                  <a:tcPr marL="26769" marR="26769" marT="13384" marB="13384" anchor="ctr"/>
                </a:tc>
                <a:tc>
                  <a:txBody>
                    <a:bodyPr/>
                    <a:lstStyle/>
                    <a:p>
                      <a:r>
                        <a:rPr lang="ja-JP" altLang="en-US" sz="1000" dirty="0">
                          <a:latin typeface="BIZ UDPゴシック" panose="020B0400000000000000" pitchFamily="50" charset="-128"/>
                          <a:ea typeface="BIZ UDPゴシック" panose="020B0400000000000000" pitchFamily="50" charset="-128"/>
                        </a:rPr>
                        <a:t>溶媒として使用したベンゼンを蒸発させるためのものに限定。</a:t>
                      </a:r>
                      <a:br>
                        <a:rPr lang="ja-JP" altLang="en-US" sz="1000" dirty="0">
                          <a:latin typeface="BIZ UDPゴシック" panose="020B0400000000000000" pitchFamily="50" charset="-128"/>
                          <a:ea typeface="BIZ UDPゴシック" panose="020B0400000000000000" pitchFamily="50" charset="-128"/>
                        </a:rPr>
                      </a:br>
                      <a:r>
                        <a:rPr lang="en-US" altLang="ja-JP" sz="1000" dirty="0">
                          <a:latin typeface="BIZ UDPゴシック" panose="020B0400000000000000" pitchFamily="50" charset="-128"/>
                          <a:ea typeface="BIZ UDPゴシック" panose="020B0400000000000000" pitchFamily="50" charset="-128"/>
                        </a:rPr>
                        <a:t>100 mg/m</a:t>
                      </a:r>
                      <a:r>
                        <a:rPr lang="ja-JP" altLang="en-US" sz="1000" baseline="30000" dirty="0">
                          <a:latin typeface="BIZ UDPゴシック" panose="020B0400000000000000" pitchFamily="50" charset="-128"/>
                          <a:ea typeface="BIZ UDPゴシック" panose="020B0400000000000000" pitchFamily="50" charset="-128"/>
                        </a:rPr>
                        <a:t>３</a:t>
                      </a:r>
                      <a:r>
                        <a:rPr lang="en-US" altLang="ja-JP" sz="1000" dirty="0">
                          <a:latin typeface="BIZ UDPゴシック" panose="020B0400000000000000" pitchFamily="50" charset="-128"/>
                          <a:ea typeface="BIZ UDPゴシック" panose="020B0400000000000000" pitchFamily="50" charset="-128"/>
                        </a:rPr>
                        <a:t>N(</a:t>
                      </a:r>
                      <a:r>
                        <a:rPr lang="ja-JP" altLang="en-US" sz="1000" dirty="0">
                          <a:latin typeface="BIZ UDPゴシック" panose="020B0400000000000000" pitchFamily="50" charset="-128"/>
                          <a:ea typeface="BIZ UDPゴシック" panose="020B0400000000000000" pitchFamily="50" charset="-128"/>
                        </a:rPr>
                        <a:t>排ガス量 </a:t>
                      </a:r>
                      <a:r>
                        <a:rPr lang="en-US" altLang="ja-JP" sz="1000" dirty="0">
                          <a:latin typeface="BIZ UDPゴシック" panose="020B0400000000000000" pitchFamily="50" charset="-128"/>
                          <a:ea typeface="BIZ UDPゴシック" panose="020B0400000000000000" pitchFamily="50" charset="-128"/>
                        </a:rPr>
                        <a:t>1,000 m</a:t>
                      </a:r>
                      <a:r>
                        <a:rPr lang="ja-JP" altLang="en-US" sz="1000" baseline="30000" dirty="0">
                          <a:latin typeface="BIZ UDPゴシック" panose="020B0400000000000000" pitchFamily="50" charset="-128"/>
                          <a:ea typeface="BIZ UDPゴシック" panose="020B0400000000000000" pitchFamily="50" charset="-128"/>
                        </a:rPr>
                        <a:t>３</a:t>
                      </a:r>
                      <a:r>
                        <a:rPr lang="en-US" altLang="ja-JP" sz="1000" dirty="0">
                          <a:latin typeface="BIZ UDPゴシック" panose="020B0400000000000000" pitchFamily="50" charset="-128"/>
                          <a:ea typeface="BIZ UDPゴシック" panose="020B0400000000000000" pitchFamily="50" charset="-128"/>
                        </a:rPr>
                        <a:t>/h</a:t>
                      </a:r>
                      <a:r>
                        <a:rPr lang="ja-JP" altLang="en-US" sz="1000" dirty="0">
                          <a:latin typeface="BIZ UDPゴシック" panose="020B0400000000000000" pitchFamily="50" charset="-128"/>
                          <a:ea typeface="BIZ UDPゴシック" panose="020B0400000000000000" pitchFamily="50" charset="-128"/>
                        </a:rPr>
                        <a:t>以上 </a:t>
                      </a:r>
                      <a:r>
                        <a:rPr lang="en-US" altLang="ja-JP" sz="1000" dirty="0">
                          <a:latin typeface="BIZ UDPゴシック" panose="020B0400000000000000" pitchFamily="50" charset="-128"/>
                          <a:ea typeface="BIZ UDPゴシック" panose="020B0400000000000000" pitchFamily="50" charset="-128"/>
                        </a:rPr>
                        <a:t>3,000 m</a:t>
                      </a:r>
                      <a:r>
                        <a:rPr lang="ja-JP" altLang="en-US" sz="1000" baseline="30000" dirty="0">
                          <a:latin typeface="BIZ UDPゴシック" panose="020B0400000000000000" pitchFamily="50" charset="-128"/>
                          <a:ea typeface="BIZ UDPゴシック" panose="020B0400000000000000" pitchFamily="50" charset="-128"/>
                        </a:rPr>
                        <a:t>３</a:t>
                      </a:r>
                      <a:r>
                        <a:rPr lang="en-US" altLang="ja-JP" sz="1000" dirty="0">
                          <a:latin typeface="BIZ UDPゴシック" panose="020B0400000000000000" pitchFamily="50" charset="-128"/>
                          <a:ea typeface="BIZ UDPゴシック" panose="020B0400000000000000" pitchFamily="50" charset="-128"/>
                        </a:rPr>
                        <a:t>/h</a:t>
                      </a:r>
                      <a:r>
                        <a:rPr lang="ja-JP" altLang="en-US" sz="1000" dirty="0">
                          <a:latin typeface="BIZ UDPゴシック" panose="020B0400000000000000" pitchFamily="50" charset="-128"/>
                          <a:ea typeface="BIZ UDPゴシック" panose="020B0400000000000000" pitchFamily="50" charset="-128"/>
                        </a:rPr>
                        <a:t>未満</a:t>
                      </a:r>
                      <a:r>
                        <a:rPr lang="en-US" altLang="ja-JP" sz="1000" dirty="0">
                          <a:latin typeface="BIZ UDPゴシック" panose="020B0400000000000000" pitchFamily="50" charset="-128"/>
                          <a:ea typeface="BIZ UDPゴシック" panose="020B0400000000000000" pitchFamily="50" charset="-128"/>
                        </a:rPr>
                        <a:t>)</a:t>
                      </a:r>
                      <a:br>
                        <a:rPr lang="en-US" altLang="ja-JP" sz="1000" dirty="0">
                          <a:latin typeface="BIZ UDPゴシック" panose="020B0400000000000000" pitchFamily="50" charset="-128"/>
                          <a:ea typeface="BIZ UDPゴシック" panose="020B0400000000000000" pitchFamily="50" charset="-128"/>
                        </a:rPr>
                      </a:br>
                      <a:r>
                        <a:rPr lang="en-US" altLang="ja-JP" sz="1000" dirty="0">
                          <a:latin typeface="BIZ UDPゴシック" panose="020B0400000000000000" pitchFamily="50" charset="-128"/>
                          <a:ea typeface="BIZ UDPゴシック" panose="020B0400000000000000" pitchFamily="50" charset="-128"/>
                        </a:rPr>
                        <a:t>50 mg/m</a:t>
                      </a:r>
                      <a:r>
                        <a:rPr lang="ja-JP" altLang="en-US" sz="1000" baseline="30000" dirty="0">
                          <a:latin typeface="BIZ UDPゴシック" panose="020B0400000000000000" pitchFamily="50" charset="-128"/>
                          <a:ea typeface="BIZ UDPゴシック" panose="020B0400000000000000" pitchFamily="50" charset="-128"/>
                        </a:rPr>
                        <a:t>３</a:t>
                      </a:r>
                      <a:r>
                        <a:rPr lang="en-US" altLang="ja-JP" sz="1000" dirty="0">
                          <a:latin typeface="BIZ UDPゴシック" panose="020B0400000000000000" pitchFamily="50" charset="-128"/>
                          <a:ea typeface="BIZ UDPゴシック" panose="020B0400000000000000" pitchFamily="50" charset="-128"/>
                        </a:rPr>
                        <a:t>N(</a:t>
                      </a:r>
                      <a:r>
                        <a:rPr lang="ja-JP" altLang="en-US" sz="1000" dirty="0">
                          <a:latin typeface="BIZ UDPゴシック" panose="020B0400000000000000" pitchFamily="50" charset="-128"/>
                          <a:ea typeface="BIZ UDPゴシック" panose="020B0400000000000000" pitchFamily="50" charset="-128"/>
                        </a:rPr>
                        <a:t>排ガス量 </a:t>
                      </a:r>
                      <a:r>
                        <a:rPr lang="en-US" altLang="ja-JP" sz="1000" dirty="0">
                          <a:latin typeface="BIZ UDPゴシック" panose="020B0400000000000000" pitchFamily="50" charset="-128"/>
                          <a:ea typeface="BIZ UDPゴシック" panose="020B0400000000000000" pitchFamily="50" charset="-128"/>
                        </a:rPr>
                        <a:t>3,000 m</a:t>
                      </a:r>
                      <a:r>
                        <a:rPr lang="ja-JP" altLang="en-US" sz="1000" baseline="30000" dirty="0">
                          <a:latin typeface="BIZ UDPゴシック" panose="020B0400000000000000" pitchFamily="50" charset="-128"/>
                          <a:ea typeface="BIZ UDPゴシック" panose="020B0400000000000000" pitchFamily="50" charset="-128"/>
                        </a:rPr>
                        <a:t>３</a:t>
                      </a:r>
                      <a:r>
                        <a:rPr lang="en-US" altLang="ja-JP" sz="1000" dirty="0">
                          <a:latin typeface="BIZ UDPゴシック" panose="020B0400000000000000" pitchFamily="50" charset="-128"/>
                          <a:ea typeface="BIZ UDPゴシック" panose="020B0400000000000000" pitchFamily="50" charset="-128"/>
                        </a:rPr>
                        <a:t>/h</a:t>
                      </a:r>
                      <a:r>
                        <a:rPr lang="ja-JP" altLang="en-US" sz="1000" dirty="0">
                          <a:latin typeface="BIZ UDPゴシック" panose="020B0400000000000000" pitchFamily="50" charset="-128"/>
                          <a:ea typeface="BIZ UDPゴシック" panose="020B0400000000000000" pitchFamily="50" charset="-128"/>
                        </a:rPr>
                        <a:t>以上</a:t>
                      </a:r>
                      <a:r>
                        <a:rPr lang="en-US" altLang="ja-JP" sz="1000" dirty="0">
                          <a:latin typeface="BIZ UDPゴシック" panose="020B0400000000000000" pitchFamily="50" charset="-128"/>
                          <a:ea typeface="BIZ UDPゴシック" panose="020B0400000000000000" pitchFamily="50" charset="-128"/>
                        </a:rPr>
                        <a:t>)</a:t>
                      </a:r>
                    </a:p>
                  </a:txBody>
                  <a:tcPr marL="26769" marR="26769" marT="13384" marB="13384" anchor="ctr"/>
                </a:tc>
                <a:extLst>
                  <a:ext uri="{0D108BD9-81ED-4DB2-BD59-A6C34878D82A}">
                    <a16:rowId xmlns:a16="http://schemas.microsoft.com/office/drawing/2014/main" val="78375643"/>
                  </a:ext>
                </a:extLst>
              </a:tr>
              <a:tr h="546442">
                <a:tc>
                  <a:txBody>
                    <a:bodyPr/>
                    <a:lstStyle/>
                    <a:p>
                      <a:r>
                        <a:rPr lang="ja-JP" altLang="en-US" sz="1000" dirty="0">
                          <a:latin typeface="BIZ UDPゴシック" panose="020B0400000000000000" pitchFamily="50" charset="-128"/>
                          <a:ea typeface="BIZ UDPゴシック" panose="020B0400000000000000" pitchFamily="50" charset="-128"/>
                        </a:rPr>
                        <a:t>二 原料の処理能力が１日当たり２０トン以上のコークス炉</a:t>
                      </a:r>
                    </a:p>
                  </a:txBody>
                  <a:tcPr marL="26769" marR="26769" marT="13384" marB="13384" anchor="ctr"/>
                </a:tc>
                <a:tc>
                  <a:txBody>
                    <a:bodyPr/>
                    <a:lstStyle/>
                    <a:p>
                      <a:r>
                        <a:rPr lang="ja-JP" altLang="en-US" sz="1000" dirty="0">
                          <a:latin typeface="BIZ UDPゴシック" panose="020B0400000000000000" pitchFamily="50" charset="-128"/>
                          <a:ea typeface="BIZ UDPゴシック" panose="020B0400000000000000" pitchFamily="50" charset="-128"/>
                        </a:rPr>
                        <a:t>装炭時の装炭口からの排出ガスで装炭車集じん機の排出口から排出されるものに対して適用。</a:t>
                      </a:r>
                      <a:br>
                        <a:rPr lang="ja-JP" altLang="en-US" sz="1000" dirty="0">
                          <a:latin typeface="BIZ UDPゴシック" panose="020B0400000000000000" pitchFamily="50" charset="-128"/>
                          <a:ea typeface="BIZ UDPゴシック" panose="020B0400000000000000" pitchFamily="50" charset="-128"/>
                        </a:rPr>
                      </a:br>
                      <a:r>
                        <a:rPr lang="ja-JP" altLang="en-US" sz="1000" dirty="0">
                          <a:latin typeface="BIZ UDPゴシック" panose="020B0400000000000000" pitchFamily="50" charset="-128"/>
                          <a:ea typeface="BIZ UDPゴシック" panose="020B0400000000000000" pitchFamily="50" charset="-128"/>
                        </a:rPr>
                        <a:t>新設：</a:t>
                      </a:r>
                      <a:r>
                        <a:rPr lang="en-US" altLang="ja-JP" sz="1000" dirty="0">
                          <a:latin typeface="BIZ UDPゴシック" panose="020B0400000000000000" pitchFamily="50" charset="-128"/>
                          <a:ea typeface="BIZ UDPゴシック" panose="020B0400000000000000" pitchFamily="50" charset="-128"/>
                        </a:rPr>
                        <a:t>100 mg/m</a:t>
                      </a:r>
                      <a:r>
                        <a:rPr lang="ja-JP" altLang="en-US" sz="1000" baseline="30000" dirty="0">
                          <a:latin typeface="BIZ UDPゴシック" panose="020B0400000000000000" pitchFamily="50" charset="-128"/>
                          <a:ea typeface="BIZ UDPゴシック" panose="020B0400000000000000" pitchFamily="50" charset="-128"/>
                        </a:rPr>
                        <a:t>３</a:t>
                      </a:r>
                      <a:r>
                        <a:rPr lang="en-US" altLang="ja-JP" sz="1000" dirty="0">
                          <a:latin typeface="BIZ UDPゴシック" panose="020B0400000000000000" pitchFamily="50" charset="-128"/>
                          <a:ea typeface="BIZ UDPゴシック" panose="020B0400000000000000" pitchFamily="50" charset="-128"/>
                        </a:rPr>
                        <a:t>N</a:t>
                      </a:r>
                    </a:p>
                  </a:txBody>
                  <a:tcPr marL="26769" marR="26769" marT="13384" marB="13384" anchor="ctr"/>
                </a:tc>
                <a:extLst>
                  <a:ext uri="{0D108BD9-81ED-4DB2-BD59-A6C34878D82A}">
                    <a16:rowId xmlns:a16="http://schemas.microsoft.com/office/drawing/2014/main" val="1806894147"/>
                  </a:ext>
                </a:extLst>
              </a:tr>
              <a:tr h="546442">
                <a:tc>
                  <a:txBody>
                    <a:bodyPr/>
                    <a:lstStyle/>
                    <a:p>
                      <a:r>
                        <a:rPr lang="ja-JP" altLang="en-US" sz="1000" dirty="0">
                          <a:latin typeface="BIZ UDPゴシック" panose="020B0400000000000000" pitchFamily="50" charset="-128"/>
                          <a:ea typeface="BIZ UDPゴシック" panose="020B0400000000000000" pitchFamily="50" charset="-128"/>
                        </a:rPr>
                        <a:t>三 ベンゼンの回収の用に供する蒸留施設</a:t>
                      </a:r>
                    </a:p>
                  </a:txBody>
                  <a:tcPr marL="26769" marR="26769" marT="13384" marB="13384" anchor="ctr"/>
                </a:tc>
                <a:tc>
                  <a:txBody>
                    <a:bodyPr/>
                    <a:lstStyle/>
                    <a:p>
                      <a:r>
                        <a:rPr lang="ja-JP" altLang="en-US" sz="1000" dirty="0">
                          <a:latin typeface="BIZ UDPゴシック" panose="020B0400000000000000" pitchFamily="50" charset="-128"/>
                          <a:ea typeface="BIZ UDPゴシック" panose="020B0400000000000000" pitchFamily="50" charset="-128"/>
                        </a:rPr>
                        <a:t>溶媒として使用したベンゼンの回収の用に供するものに限定。</a:t>
                      </a:r>
                      <a:br>
                        <a:rPr lang="ja-JP" altLang="en-US" sz="1000" dirty="0">
                          <a:latin typeface="BIZ UDPゴシック" panose="020B0400000000000000" pitchFamily="50" charset="-128"/>
                          <a:ea typeface="BIZ UDPゴシック" panose="020B0400000000000000" pitchFamily="50" charset="-128"/>
                        </a:rPr>
                      </a:br>
                      <a:r>
                        <a:rPr lang="ja-JP" altLang="en-US" sz="1000" dirty="0">
                          <a:latin typeface="BIZ UDPゴシック" panose="020B0400000000000000" pitchFamily="50" charset="-128"/>
                          <a:ea typeface="BIZ UDPゴシック" panose="020B0400000000000000" pitchFamily="50" charset="-128"/>
                        </a:rPr>
                        <a:t>新設：</a:t>
                      </a:r>
                      <a:r>
                        <a:rPr lang="en-US" altLang="ja-JP" sz="1000" dirty="0">
                          <a:latin typeface="BIZ UDPゴシック" panose="020B0400000000000000" pitchFamily="50" charset="-128"/>
                          <a:ea typeface="BIZ UDPゴシック" panose="020B0400000000000000" pitchFamily="50" charset="-128"/>
                        </a:rPr>
                        <a:t>100 mg/m</a:t>
                      </a:r>
                      <a:r>
                        <a:rPr lang="ja-JP" altLang="en-US" sz="1000" baseline="30000" dirty="0">
                          <a:latin typeface="BIZ UDPゴシック" panose="020B0400000000000000" pitchFamily="50" charset="-128"/>
                          <a:ea typeface="BIZ UDPゴシック" panose="020B0400000000000000" pitchFamily="50" charset="-128"/>
                        </a:rPr>
                        <a:t>３</a:t>
                      </a:r>
                      <a:r>
                        <a:rPr lang="en-US" altLang="ja-JP" sz="1000" dirty="0">
                          <a:latin typeface="BIZ UDPゴシック" panose="020B0400000000000000" pitchFamily="50" charset="-128"/>
                          <a:ea typeface="BIZ UDPゴシック" panose="020B0400000000000000" pitchFamily="50" charset="-128"/>
                        </a:rPr>
                        <a:t>N(</a:t>
                      </a:r>
                      <a:r>
                        <a:rPr lang="ja-JP" altLang="en-US" sz="1000" dirty="0">
                          <a:latin typeface="BIZ UDPゴシック" panose="020B0400000000000000" pitchFamily="50" charset="-128"/>
                          <a:ea typeface="BIZ UDPゴシック" panose="020B0400000000000000" pitchFamily="50" charset="-128"/>
                        </a:rPr>
                        <a:t>排ガス量 </a:t>
                      </a:r>
                      <a:r>
                        <a:rPr lang="en-US" altLang="ja-JP" sz="1000" dirty="0">
                          <a:latin typeface="BIZ UDPゴシック" panose="020B0400000000000000" pitchFamily="50" charset="-128"/>
                          <a:ea typeface="BIZ UDPゴシック" panose="020B0400000000000000" pitchFamily="50" charset="-128"/>
                        </a:rPr>
                        <a:t>1,000 m</a:t>
                      </a:r>
                      <a:r>
                        <a:rPr lang="ja-JP" altLang="en-US" sz="1000" baseline="30000" dirty="0">
                          <a:latin typeface="BIZ UDPゴシック" panose="020B0400000000000000" pitchFamily="50" charset="-128"/>
                          <a:ea typeface="BIZ UDPゴシック" panose="020B0400000000000000" pitchFamily="50" charset="-128"/>
                        </a:rPr>
                        <a:t>３</a:t>
                      </a:r>
                      <a:r>
                        <a:rPr lang="en-US" altLang="ja-JP" sz="1000" dirty="0">
                          <a:latin typeface="BIZ UDPゴシック" panose="020B0400000000000000" pitchFamily="50" charset="-128"/>
                          <a:ea typeface="BIZ UDPゴシック" panose="020B0400000000000000" pitchFamily="50" charset="-128"/>
                        </a:rPr>
                        <a:t>/h</a:t>
                      </a:r>
                      <a:r>
                        <a:rPr lang="ja-JP" altLang="en-US" sz="1000" dirty="0">
                          <a:latin typeface="BIZ UDPゴシック" panose="020B0400000000000000" pitchFamily="50" charset="-128"/>
                          <a:ea typeface="BIZ UDPゴシック" panose="020B0400000000000000" pitchFamily="50" charset="-128"/>
                        </a:rPr>
                        <a:t>以上</a:t>
                      </a:r>
                      <a:r>
                        <a:rPr lang="en-US" altLang="ja-JP" sz="1000" dirty="0">
                          <a:latin typeface="BIZ UDPゴシック" panose="020B0400000000000000" pitchFamily="50" charset="-128"/>
                          <a:ea typeface="BIZ UDPゴシック" panose="020B0400000000000000" pitchFamily="50" charset="-128"/>
                        </a:rPr>
                        <a:t>)</a:t>
                      </a:r>
                    </a:p>
                  </a:txBody>
                  <a:tcPr marL="26769" marR="26769" marT="13384" marB="13384" anchor="ctr"/>
                </a:tc>
                <a:extLst>
                  <a:ext uri="{0D108BD9-81ED-4DB2-BD59-A6C34878D82A}">
                    <a16:rowId xmlns:a16="http://schemas.microsoft.com/office/drawing/2014/main" val="4135328072"/>
                  </a:ext>
                </a:extLst>
              </a:tr>
              <a:tr h="546442">
                <a:tc>
                  <a:txBody>
                    <a:bodyPr/>
                    <a:lstStyle/>
                    <a:p>
                      <a:r>
                        <a:rPr lang="ja-JP" altLang="en-US" sz="1000" dirty="0">
                          <a:latin typeface="BIZ UDPゴシック" panose="020B0400000000000000" pitchFamily="50" charset="-128"/>
                          <a:ea typeface="BIZ UDPゴシック" panose="020B0400000000000000" pitchFamily="50" charset="-128"/>
                        </a:rPr>
                        <a:t>四 ベンゼンの製造の用に供する脱アルキル反応施設</a:t>
                      </a:r>
                    </a:p>
                  </a:txBody>
                  <a:tcPr marL="26769" marR="26769" marT="13384" marB="13384" anchor="ctr"/>
                </a:tc>
                <a:tc>
                  <a:txBody>
                    <a:bodyPr/>
                    <a:lstStyle/>
                    <a:p>
                      <a:r>
                        <a:rPr lang="ja-JP" altLang="en-US" sz="1000" dirty="0">
                          <a:latin typeface="BIZ UDPゴシック" panose="020B0400000000000000" pitchFamily="50" charset="-128"/>
                          <a:ea typeface="BIZ UDPゴシック" panose="020B0400000000000000" pitchFamily="50" charset="-128"/>
                        </a:rPr>
                        <a:t>フレアスタックで処理するものを除外。</a:t>
                      </a:r>
                      <a:br>
                        <a:rPr lang="ja-JP" altLang="en-US" sz="1000" dirty="0">
                          <a:latin typeface="BIZ UDPゴシック" panose="020B0400000000000000" pitchFamily="50" charset="-128"/>
                          <a:ea typeface="BIZ UDPゴシック" panose="020B0400000000000000" pitchFamily="50" charset="-128"/>
                        </a:rPr>
                      </a:br>
                      <a:r>
                        <a:rPr lang="ja-JP" altLang="en-US" sz="1000" dirty="0">
                          <a:latin typeface="BIZ UDPゴシック" panose="020B0400000000000000" pitchFamily="50" charset="-128"/>
                          <a:ea typeface="BIZ UDPゴシック" panose="020B0400000000000000" pitchFamily="50" charset="-128"/>
                        </a:rPr>
                        <a:t>新設：</a:t>
                      </a:r>
                      <a:r>
                        <a:rPr lang="en-US" altLang="ja-JP" sz="1000" dirty="0">
                          <a:latin typeface="BIZ UDPゴシック" panose="020B0400000000000000" pitchFamily="50" charset="-128"/>
                          <a:ea typeface="BIZ UDPゴシック" panose="020B0400000000000000" pitchFamily="50" charset="-128"/>
                        </a:rPr>
                        <a:t>50 mg/m</a:t>
                      </a:r>
                      <a:r>
                        <a:rPr lang="ja-JP" altLang="en-US" sz="1000" baseline="30000" dirty="0">
                          <a:latin typeface="BIZ UDPゴシック" panose="020B0400000000000000" pitchFamily="50" charset="-128"/>
                          <a:ea typeface="BIZ UDPゴシック" panose="020B0400000000000000" pitchFamily="50" charset="-128"/>
                        </a:rPr>
                        <a:t>３</a:t>
                      </a:r>
                      <a:r>
                        <a:rPr lang="en-US" altLang="ja-JP" sz="1000" dirty="0">
                          <a:latin typeface="BIZ UDPゴシック" panose="020B0400000000000000" pitchFamily="50" charset="-128"/>
                          <a:ea typeface="BIZ UDPゴシック" panose="020B0400000000000000" pitchFamily="50" charset="-128"/>
                        </a:rPr>
                        <a:t>N</a:t>
                      </a:r>
                    </a:p>
                  </a:txBody>
                  <a:tcPr marL="26769" marR="26769" marT="13384" marB="13384" anchor="ctr"/>
                </a:tc>
                <a:extLst>
                  <a:ext uri="{0D108BD9-81ED-4DB2-BD59-A6C34878D82A}">
                    <a16:rowId xmlns:a16="http://schemas.microsoft.com/office/drawing/2014/main" val="2740090870"/>
                  </a:ext>
                </a:extLst>
              </a:tr>
              <a:tr h="718515">
                <a:tc>
                  <a:txBody>
                    <a:bodyPr/>
                    <a:lstStyle/>
                    <a:p>
                      <a:r>
                        <a:rPr lang="ja-JP" altLang="en-US" sz="1000">
                          <a:latin typeface="BIZ UDPゴシック" panose="020B0400000000000000" pitchFamily="50" charset="-128"/>
                          <a:ea typeface="BIZ UDPゴシック" panose="020B0400000000000000" pitchFamily="50" charset="-128"/>
                        </a:rPr>
                        <a:t>五 ベンゼンの貯蔵タンクであって、容量が５００キロリットル以上のもの</a:t>
                      </a:r>
                    </a:p>
                  </a:txBody>
                  <a:tcPr marL="26769" marR="26769" marT="13384" marB="13384" anchor="ctr"/>
                </a:tc>
                <a:tc>
                  <a:txBody>
                    <a:bodyPr/>
                    <a:lstStyle/>
                    <a:p>
                      <a:r>
                        <a:rPr lang="ja-JP" altLang="en-US" sz="1000" dirty="0">
                          <a:latin typeface="BIZ UDPゴシック" panose="020B0400000000000000" pitchFamily="50" charset="-128"/>
                          <a:ea typeface="BIZ UDPゴシック" panose="020B0400000000000000" pitchFamily="50" charset="-128"/>
                        </a:rPr>
                        <a:t>浮屋根式のものを除外。また、基準はベンゼンの注入時の排出ガスに対して適用。</a:t>
                      </a:r>
                      <a:br>
                        <a:rPr lang="ja-JP" altLang="en-US" sz="1000" dirty="0">
                          <a:latin typeface="BIZ UDPゴシック" panose="020B0400000000000000" pitchFamily="50" charset="-128"/>
                          <a:ea typeface="BIZ UDPゴシック" panose="020B0400000000000000" pitchFamily="50" charset="-128"/>
                        </a:rPr>
                      </a:br>
                      <a:r>
                        <a:rPr lang="ja-JP" altLang="en-US" sz="1000" dirty="0">
                          <a:latin typeface="BIZ UDPゴシック" panose="020B0400000000000000" pitchFamily="50" charset="-128"/>
                          <a:ea typeface="BIZ UDPゴシック" panose="020B0400000000000000" pitchFamily="50" charset="-128"/>
                        </a:rPr>
                        <a:t>新設：</a:t>
                      </a:r>
                      <a:r>
                        <a:rPr lang="en-US" altLang="ja-JP" sz="1000" dirty="0">
                          <a:latin typeface="BIZ UDPゴシック" panose="020B0400000000000000" pitchFamily="50" charset="-128"/>
                          <a:ea typeface="BIZ UDPゴシック" panose="020B0400000000000000" pitchFamily="50" charset="-128"/>
                        </a:rPr>
                        <a:t>600 mg/m</a:t>
                      </a:r>
                      <a:r>
                        <a:rPr lang="ja-JP" altLang="en-US" sz="1000" baseline="30000" dirty="0">
                          <a:latin typeface="BIZ UDPゴシック" panose="020B0400000000000000" pitchFamily="50" charset="-128"/>
                          <a:ea typeface="BIZ UDPゴシック" panose="020B0400000000000000" pitchFamily="50" charset="-128"/>
                        </a:rPr>
                        <a:t>３</a:t>
                      </a:r>
                      <a:r>
                        <a:rPr lang="en-US" altLang="ja-JP" sz="1000" dirty="0">
                          <a:latin typeface="BIZ UDPゴシック" panose="020B0400000000000000" pitchFamily="50" charset="-128"/>
                          <a:ea typeface="BIZ UDPゴシック" panose="020B0400000000000000" pitchFamily="50" charset="-128"/>
                        </a:rPr>
                        <a:t>N</a:t>
                      </a:r>
                    </a:p>
                  </a:txBody>
                  <a:tcPr marL="26769" marR="26769" marT="13384" marB="13384" anchor="ctr"/>
                </a:tc>
                <a:extLst>
                  <a:ext uri="{0D108BD9-81ED-4DB2-BD59-A6C34878D82A}">
                    <a16:rowId xmlns:a16="http://schemas.microsoft.com/office/drawing/2014/main" val="3986669"/>
                  </a:ext>
                </a:extLst>
              </a:tr>
              <a:tr h="890587">
                <a:tc>
                  <a:txBody>
                    <a:bodyPr/>
                    <a:lstStyle/>
                    <a:p>
                      <a:r>
                        <a:rPr lang="ja-JP" altLang="en-US" sz="1000" dirty="0">
                          <a:latin typeface="BIZ UDPゴシック" panose="020B0400000000000000" pitchFamily="50" charset="-128"/>
                          <a:ea typeface="BIZ UDPゴシック" panose="020B0400000000000000" pitchFamily="50" charset="-128"/>
                        </a:rPr>
                        <a:t>六 ベンゼンを原料として使用する反応施設であって、ベンゼンの処理能力が１時間当たり１トン以上のもの</a:t>
                      </a:r>
                    </a:p>
                  </a:txBody>
                  <a:tcPr marL="26769" marR="26769" marT="13384" marB="13384" anchor="ctr"/>
                </a:tc>
                <a:tc>
                  <a:txBody>
                    <a:bodyPr/>
                    <a:lstStyle/>
                    <a:p>
                      <a:r>
                        <a:rPr lang="ja-JP" altLang="en-US" sz="1000" dirty="0">
                          <a:latin typeface="BIZ UDPゴシック" panose="020B0400000000000000" pitchFamily="50" charset="-128"/>
                          <a:ea typeface="BIZ UDPゴシック" panose="020B0400000000000000" pitchFamily="50" charset="-128"/>
                        </a:rPr>
                        <a:t>フレアスタックで処理するものを除外。</a:t>
                      </a:r>
                      <a:br>
                        <a:rPr lang="ja-JP" altLang="en-US" sz="1000" dirty="0">
                          <a:latin typeface="BIZ UDPゴシック" panose="020B0400000000000000" pitchFamily="50" charset="-128"/>
                          <a:ea typeface="BIZ UDPゴシック" panose="020B0400000000000000" pitchFamily="50" charset="-128"/>
                        </a:rPr>
                      </a:br>
                      <a:r>
                        <a:rPr lang="ja-JP" altLang="en-US" sz="1000" dirty="0">
                          <a:latin typeface="BIZ UDPゴシック" panose="020B0400000000000000" pitchFamily="50" charset="-128"/>
                          <a:ea typeface="BIZ UDPゴシック" panose="020B0400000000000000" pitchFamily="50" charset="-128"/>
                        </a:rPr>
                        <a:t>新設：</a:t>
                      </a:r>
                      <a:r>
                        <a:rPr lang="en-US" altLang="ja-JP" sz="1000" dirty="0">
                          <a:latin typeface="BIZ UDPゴシック" panose="020B0400000000000000" pitchFamily="50" charset="-128"/>
                          <a:ea typeface="BIZ UDPゴシック" panose="020B0400000000000000" pitchFamily="50" charset="-128"/>
                        </a:rPr>
                        <a:t>100 mg/m</a:t>
                      </a:r>
                      <a:r>
                        <a:rPr lang="ja-JP" altLang="en-US" sz="1000" baseline="30000" dirty="0">
                          <a:latin typeface="BIZ UDPゴシック" panose="020B0400000000000000" pitchFamily="50" charset="-128"/>
                          <a:ea typeface="BIZ UDPゴシック" panose="020B0400000000000000" pitchFamily="50" charset="-128"/>
                        </a:rPr>
                        <a:t>３</a:t>
                      </a:r>
                      <a:r>
                        <a:rPr lang="en-US" altLang="ja-JP" sz="1000" dirty="0">
                          <a:latin typeface="BIZ UDPゴシック" panose="020B0400000000000000" pitchFamily="50" charset="-128"/>
                          <a:ea typeface="BIZ UDPゴシック" panose="020B0400000000000000" pitchFamily="50" charset="-128"/>
                        </a:rPr>
                        <a:t>N(</a:t>
                      </a:r>
                      <a:r>
                        <a:rPr lang="ja-JP" altLang="en-US" sz="1000" dirty="0">
                          <a:latin typeface="BIZ UDPゴシック" panose="020B0400000000000000" pitchFamily="50" charset="-128"/>
                          <a:ea typeface="BIZ UDPゴシック" panose="020B0400000000000000" pitchFamily="50" charset="-128"/>
                        </a:rPr>
                        <a:t>排ガス量 </a:t>
                      </a:r>
                      <a:r>
                        <a:rPr lang="en-US" altLang="ja-JP" sz="1000" dirty="0">
                          <a:latin typeface="BIZ UDPゴシック" panose="020B0400000000000000" pitchFamily="50" charset="-128"/>
                          <a:ea typeface="BIZ UDPゴシック" panose="020B0400000000000000" pitchFamily="50" charset="-128"/>
                        </a:rPr>
                        <a:t>1,000 m</a:t>
                      </a:r>
                      <a:r>
                        <a:rPr lang="ja-JP" altLang="en-US" sz="1000" baseline="30000" dirty="0">
                          <a:latin typeface="BIZ UDPゴシック" panose="020B0400000000000000" pitchFamily="50" charset="-128"/>
                          <a:ea typeface="BIZ UDPゴシック" panose="020B0400000000000000" pitchFamily="50" charset="-128"/>
                        </a:rPr>
                        <a:t>３</a:t>
                      </a:r>
                      <a:r>
                        <a:rPr lang="en-US" altLang="ja-JP" sz="1000" dirty="0">
                          <a:latin typeface="BIZ UDPゴシック" panose="020B0400000000000000" pitchFamily="50" charset="-128"/>
                          <a:ea typeface="BIZ UDPゴシック" panose="020B0400000000000000" pitchFamily="50" charset="-128"/>
                        </a:rPr>
                        <a:t>/h</a:t>
                      </a:r>
                      <a:r>
                        <a:rPr lang="ja-JP" altLang="en-US" sz="1000" dirty="0">
                          <a:latin typeface="BIZ UDPゴシック" panose="020B0400000000000000" pitchFamily="50" charset="-128"/>
                          <a:ea typeface="BIZ UDPゴシック" panose="020B0400000000000000" pitchFamily="50" charset="-128"/>
                        </a:rPr>
                        <a:t>以上 </a:t>
                      </a:r>
                      <a:r>
                        <a:rPr lang="en-US" altLang="ja-JP" sz="1000" dirty="0">
                          <a:latin typeface="BIZ UDPゴシック" panose="020B0400000000000000" pitchFamily="50" charset="-128"/>
                          <a:ea typeface="BIZ UDPゴシック" panose="020B0400000000000000" pitchFamily="50" charset="-128"/>
                        </a:rPr>
                        <a:t>3,000 m</a:t>
                      </a:r>
                      <a:r>
                        <a:rPr lang="ja-JP" altLang="en-US" sz="1000" baseline="30000" dirty="0">
                          <a:latin typeface="BIZ UDPゴシック" panose="020B0400000000000000" pitchFamily="50" charset="-128"/>
                          <a:ea typeface="BIZ UDPゴシック" panose="020B0400000000000000" pitchFamily="50" charset="-128"/>
                        </a:rPr>
                        <a:t>３</a:t>
                      </a:r>
                      <a:r>
                        <a:rPr lang="en-US" altLang="ja-JP" sz="1000" dirty="0">
                          <a:latin typeface="BIZ UDPゴシック" panose="020B0400000000000000" pitchFamily="50" charset="-128"/>
                          <a:ea typeface="BIZ UDPゴシック" panose="020B0400000000000000" pitchFamily="50" charset="-128"/>
                        </a:rPr>
                        <a:t>/h</a:t>
                      </a:r>
                      <a:r>
                        <a:rPr lang="ja-JP" altLang="en-US" sz="1000" dirty="0">
                          <a:latin typeface="BIZ UDPゴシック" panose="020B0400000000000000" pitchFamily="50" charset="-128"/>
                          <a:ea typeface="BIZ UDPゴシック" panose="020B0400000000000000" pitchFamily="50" charset="-128"/>
                        </a:rPr>
                        <a:t>未満</a:t>
                      </a:r>
                      <a:r>
                        <a:rPr lang="en-US" altLang="ja-JP" sz="1000" dirty="0">
                          <a:latin typeface="BIZ UDPゴシック" panose="020B0400000000000000" pitchFamily="50" charset="-128"/>
                          <a:ea typeface="BIZ UDPゴシック" panose="020B0400000000000000" pitchFamily="50" charset="-128"/>
                        </a:rPr>
                        <a:t>)</a:t>
                      </a:r>
                      <a:br>
                        <a:rPr lang="en-US" altLang="ja-JP" sz="1000" dirty="0">
                          <a:latin typeface="BIZ UDPゴシック" panose="020B0400000000000000" pitchFamily="50" charset="-128"/>
                          <a:ea typeface="BIZ UDPゴシック" panose="020B0400000000000000" pitchFamily="50" charset="-128"/>
                        </a:rPr>
                      </a:br>
                      <a:r>
                        <a:rPr lang="en-US" altLang="ja-JP" sz="1000" dirty="0">
                          <a:latin typeface="BIZ UDPゴシック" panose="020B0400000000000000" pitchFamily="50" charset="-128"/>
                          <a:ea typeface="BIZ UDPゴシック" panose="020B0400000000000000" pitchFamily="50" charset="-128"/>
                        </a:rPr>
                        <a:t>50 mg/m</a:t>
                      </a:r>
                      <a:r>
                        <a:rPr lang="ja-JP" altLang="en-US" sz="1000" baseline="30000" dirty="0">
                          <a:latin typeface="BIZ UDPゴシック" panose="020B0400000000000000" pitchFamily="50" charset="-128"/>
                          <a:ea typeface="BIZ UDPゴシック" panose="020B0400000000000000" pitchFamily="50" charset="-128"/>
                        </a:rPr>
                        <a:t>３</a:t>
                      </a:r>
                      <a:r>
                        <a:rPr lang="en-US" altLang="ja-JP" sz="1000" dirty="0">
                          <a:latin typeface="BIZ UDPゴシック" panose="020B0400000000000000" pitchFamily="50" charset="-128"/>
                          <a:ea typeface="BIZ UDPゴシック" panose="020B0400000000000000" pitchFamily="50" charset="-128"/>
                        </a:rPr>
                        <a:t>N(</a:t>
                      </a:r>
                      <a:r>
                        <a:rPr lang="ja-JP" altLang="en-US" sz="1000" dirty="0">
                          <a:latin typeface="BIZ UDPゴシック" panose="020B0400000000000000" pitchFamily="50" charset="-128"/>
                          <a:ea typeface="BIZ UDPゴシック" panose="020B0400000000000000" pitchFamily="50" charset="-128"/>
                        </a:rPr>
                        <a:t>排ガス量 </a:t>
                      </a:r>
                      <a:r>
                        <a:rPr lang="en-US" altLang="ja-JP" sz="1000" dirty="0">
                          <a:latin typeface="BIZ UDPゴシック" panose="020B0400000000000000" pitchFamily="50" charset="-128"/>
                          <a:ea typeface="BIZ UDPゴシック" panose="020B0400000000000000" pitchFamily="50" charset="-128"/>
                        </a:rPr>
                        <a:t>3,000 m</a:t>
                      </a:r>
                      <a:r>
                        <a:rPr lang="ja-JP" altLang="en-US" sz="1000" baseline="30000" dirty="0">
                          <a:latin typeface="BIZ UDPゴシック" panose="020B0400000000000000" pitchFamily="50" charset="-128"/>
                          <a:ea typeface="BIZ UDPゴシック" panose="020B0400000000000000" pitchFamily="50" charset="-128"/>
                        </a:rPr>
                        <a:t>３</a:t>
                      </a:r>
                      <a:r>
                        <a:rPr lang="en-US" altLang="ja-JP" sz="1000" dirty="0">
                          <a:latin typeface="BIZ UDPゴシック" panose="020B0400000000000000" pitchFamily="50" charset="-128"/>
                          <a:ea typeface="BIZ UDPゴシック" panose="020B0400000000000000" pitchFamily="50" charset="-128"/>
                        </a:rPr>
                        <a:t>/h</a:t>
                      </a:r>
                      <a:r>
                        <a:rPr lang="ja-JP" altLang="en-US" sz="1000" dirty="0">
                          <a:latin typeface="BIZ UDPゴシック" panose="020B0400000000000000" pitchFamily="50" charset="-128"/>
                          <a:ea typeface="BIZ UDPゴシック" panose="020B0400000000000000" pitchFamily="50" charset="-128"/>
                        </a:rPr>
                        <a:t>以上</a:t>
                      </a:r>
                      <a:r>
                        <a:rPr lang="en-US" altLang="ja-JP" sz="1000" dirty="0">
                          <a:latin typeface="BIZ UDPゴシック" panose="020B0400000000000000" pitchFamily="50" charset="-128"/>
                          <a:ea typeface="BIZ UDPゴシック" panose="020B0400000000000000" pitchFamily="50" charset="-128"/>
                        </a:rPr>
                        <a:t>)</a:t>
                      </a:r>
                    </a:p>
                  </a:txBody>
                  <a:tcPr marL="26769" marR="26769" marT="13384" marB="13384" anchor="ctr"/>
                </a:tc>
                <a:extLst>
                  <a:ext uri="{0D108BD9-81ED-4DB2-BD59-A6C34878D82A}">
                    <a16:rowId xmlns:a16="http://schemas.microsoft.com/office/drawing/2014/main" val="2158515589"/>
                  </a:ext>
                </a:extLst>
              </a:tr>
            </a:tbl>
          </a:graphicData>
        </a:graphic>
      </p:graphicFrame>
      <p:graphicFrame>
        <p:nvGraphicFramePr>
          <p:cNvPr id="12" name="表 11">
            <a:extLst>
              <a:ext uri="{FF2B5EF4-FFF2-40B4-BE49-F238E27FC236}">
                <a16:creationId xmlns:a16="http://schemas.microsoft.com/office/drawing/2014/main" id="{960C6A49-F548-41F0-9A80-A0A433F09676}"/>
              </a:ext>
            </a:extLst>
          </p:cNvPr>
          <p:cNvGraphicFramePr>
            <a:graphicFrameLocks noGrp="1"/>
          </p:cNvGraphicFramePr>
          <p:nvPr/>
        </p:nvGraphicFramePr>
        <p:xfrm>
          <a:off x="5232434" y="1676910"/>
          <a:ext cx="4218244" cy="4620627"/>
        </p:xfrm>
        <a:graphic>
          <a:graphicData uri="http://schemas.openxmlformats.org/drawingml/2006/table">
            <a:tbl>
              <a:tblPr firstRow="1" firstCol="1">
                <a:tableStyleId>{21E4AEA4-8DFA-4A89-87EB-49C32662AFE0}</a:tableStyleId>
              </a:tblPr>
              <a:tblGrid>
                <a:gridCol w="1820590">
                  <a:extLst>
                    <a:ext uri="{9D8B030D-6E8A-4147-A177-3AD203B41FA5}">
                      <a16:colId xmlns:a16="http://schemas.microsoft.com/office/drawing/2014/main" val="731276080"/>
                    </a:ext>
                  </a:extLst>
                </a:gridCol>
                <a:gridCol w="2397654">
                  <a:extLst>
                    <a:ext uri="{9D8B030D-6E8A-4147-A177-3AD203B41FA5}">
                      <a16:colId xmlns:a16="http://schemas.microsoft.com/office/drawing/2014/main" val="4200817260"/>
                    </a:ext>
                  </a:extLst>
                </a:gridCol>
              </a:tblGrid>
              <a:tr h="337399">
                <a:tc>
                  <a:txBody>
                    <a:bodyPr/>
                    <a:lstStyle/>
                    <a:p>
                      <a:r>
                        <a:rPr lang="ja-JP" altLang="en-US" sz="1000" dirty="0">
                          <a:latin typeface="BIZ UDPゴシック" panose="020B0400000000000000" pitchFamily="50" charset="-128"/>
                          <a:ea typeface="BIZ UDPゴシック" panose="020B0400000000000000" pitchFamily="50" charset="-128"/>
                        </a:rPr>
                        <a:t>指定物質排出施設</a:t>
                      </a:r>
                    </a:p>
                  </a:txBody>
                  <a:tcPr marL="41736" marR="41736" marT="20868" marB="20868" anchor="ctr"/>
                </a:tc>
                <a:tc>
                  <a:txBody>
                    <a:bodyPr/>
                    <a:lstStyle/>
                    <a:p>
                      <a:r>
                        <a:rPr lang="ja-JP" altLang="en-US" sz="1000">
                          <a:latin typeface="BIZ UDPゴシック" panose="020B0400000000000000" pitchFamily="50" charset="-128"/>
                          <a:ea typeface="BIZ UDPゴシック" panose="020B0400000000000000" pitchFamily="50" charset="-128"/>
                        </a:rPr>
                        <a:t>指定物質抑制基準（告示で設定）の概要</a:t>
                      </a:r>
                    </a:p>
                  </a:txBody>
                  <a:tcPr marL="41736" marR="41736" marT="20868" marB="20868" anchor="ctr"/>
                </a:tc>
                <a:extLst>
                  <a:ext uri="{0D108BD9-81ED-4DB2-BD59-A6C34878D82A}">
                    <a16:rowId xmlns:a16="http://schemas.microsoft.com/office/drawing/2014/main" val="1852226271"/>
                  </a:ext>
                </a:extLst>
              </a:tr>
              <a:tr h="1060398">
                <a:tc>
                  <a:txBody>
                    <a:bodyPr/>
                    <a:lstStyle/>
                    <a:p>
                      <a:r>
                        <a:rPr lang="ja-JP" altLang="en-US" sz="1000" dirty="0">
                          <a:latin typeface="BIZ UDPゴシック" panose="020B0400000000000000" pitchFamily="50" charset="-128"/>
                          <a:ea typeface="BIZ UDPゴシック" panose="020B0400000000000000" pitchFamily="50" charset="-128"/>
                        </a:rPr>
                        <a:t>七 トリクロロエチレン等を蒸発させるための乾燥施設であって、送風機の送風能力が１時間当たり１，０００立方メートル以上のもの</a:t>
                      </a:r>
                    </a:p>
                  </a:txBody>
                  <a:tcPr marL="41736" marR="41736" marT="20868" marB="20868" anchor="ctr"/>
                </a:tc>
                <a:tc>
                  <a:txBody>
                    <a:bodyPr/>
                    <a:lstStyle/>
                    <a:p>
                      <a:r>
                        <a:rPr lang="ja-JP" altLang="en-US" sz="1000" dirty="0">
                          <a:latin typeface="BIZ UDPゴシック" panose="020B0400000000000000" pitchFamily="50" charset="-128"/>
                          <a:ea typeface="BIZ UDPゴシック" panose="020B0400000000000000" pitchFamily="50" charset="-128"/>
                        </a:rPr>
                        <a:t>溶媒として使用したトリクロロエチレン等を蒸発させるためのものに限定。</a:t>
                      </a:r>
                      <a:br>
                        <a:rPr lang="ja-JP" altLang="en-US" sz="1000" dirty="0">
                          <a:latin typeface="BIZ UDPゴシック" panose="020B0400000000000000" pitchFamily="50" charset="-128"/>
                          <a:ea typeface="BIZ UDPゴシック" panose="020B0400000000000000" pitchFamily="50" charset="-128"/>
                        </a:rPr>
                      </a:br>
                      <a:r>
                        <a:rPr lang="ja-JP" altLang="en-US" sz="1000" dirty="0">
                          <a:latin typeface="BIZ UDPゴシック" panose="020B0400000000000000" pitchFamily="50" charset="-128"/>
                          <a:ea typeface="BIZ UDPゴシック" panose="020B0400000000000000" pitchFamily="50" charset="-128"/>
                        </a:rPr>
                        <a:t>新設：</a:t>
                      </a:r>
                      <a:r>
                        <a:rPr lang="en-US" altLang="ja-JP" sz="1000" dirty="0">
                          <a:latin typeface="BIZ UDPゴシック" panose="020B0400000000000000" pitchFamily="50" charset="-128"/>
                          <a:ea typeface="BIZ UDPゴシック" panose="020B0400000000000000" pitchFamily="50" charset="-128"/>
                        </a:rPr>
                        <a:t>300 mg/m</a:t>
                      </a:r>
                      <a:r>
                        <a:rPr lang="ja-JP" altLang="en-US" sz="1000" baseline="30000" dirty="0">
                          <a:latin typeface="BIZ UDPゴシック" panose="020B0400000000000000" pitchFamily="50" charset="-128"/>
                          <a:ea typeface="BIZ UDPゴシック" panose="020B0400000000000000" pitchFamily="50" charset="-128"/>
                        </a:rPr>
                        <a:t>３</a:t>
                      </a:r>
                      <a:r>
                        <a:rPr lang="en-US" altLang="ja-JP" sz="1000" dirty="0">
                          <a:latin typeface="BIZ UDPゴシック" panose="020B0400000000000000" pitchFamily="50" charset="-128"/>
                          <a:ea typeface="BIZ UDPゴシック" panose="020B0400000000000000" pitchFamily="50" charset="-128"/>
                        </a:rPr>
                        <a:t>N</a:t>
                      </a:r>
                    </a:p>
                  </a:txBody>
                  <a:tcPr marL="41736" marR="41736" marT="20868" marB="20868" anchor="ctr"/>
                </a:tc>
                <a:extLst>
                  <a:ext uri="{0D108BD9-81ED-4DB2-BD59-A6C34878D82A}">
                    <a16:rowId xmlns:a16="http://schemas.microsoft.com/office/drawing/2014/main" val="516109058"/>
                  </a:ext>
                </a:extLst>
              </a:tr>
              <a:tr h="626598">
                <a:tc>
                  <a:txBody>
                    <a:bodyPr/>
                    <a:lstStyle/>
                    <a:p>
                      <a:r>
                        <a:rPr lang="ja-JP" altLang="en-US" sz="1000" dirty="0">
                          <a:latin typeface="BIZ UDPゴシック" panose="020B0400000000000000" pitchFamily="50" charset="-128"/>
                          <a:ea typeface="BIZ UDPゴシック" panose="020B0400000000000000" pitchFamily="50" charset="-128"/>
                        </a:rPr>
                        <a:t>八 トリクロロエチレン等の混合施設であって混合槽の容量が５キロリットル以上のもの</a:t>
                      </a:r>
                    </a:p>
                  </a:txBody>
                  <a:tcPr marL="41736" marR="41736" marT="20868" marB="20868" anchor="ctr"/>
                </a:tc>
                <a:tc>
                  <a:txBody>
                    <a:bodyPr/>
                    <a:lstStyle/>
                    <a:p>
                      <a:r>
                        <a:rPr lang="ja-JP" altLang="en-US" sz="1000" dirty="0">
                          <a:latin typeface="BIZ UDPゴシック" panose="020B0400000000000000" pitchFamily="50" charset="-128"/>
                          <a:ea typeface="BIZ UDPゴシック" panose="020B0400000000000000" pitchFamily="50" charset="-128"/>
                        </a:rPr>
                        <a:t>溶媒としてトリクロロエチレン等を使用するものに限定。</a:t>
                      </a:r>
                      <a:br>
                        <a:rPr lang="ja-JP" altLang="en-US" sz="1000" dirty="0">
                          <a:latin typeface="BIZ UDPゴシック" panose="020B0400000000000000" pitchFamily="50" charset="-128"/>
                          <a:ea typeface="BIZ UDPゴシック" panose="020B0400000000000000" pitchFamily="50" charset="-128"/>
                        </a:rPr>
                      </a:br>
                      <a:r>
                        <a:rPr lang="ja-JP" altLang="en-US" sz="1000" dirty="0">
                          <a:latin typeface="BIZ UDPゴシック" panose="020B0400000000000000" pitchFamily="50" charset="-128"/>
                          <a:ea typeface="BIZ UDPゴシック" panose="020B0400000000000000" pitchFamily="50" charset="-128"/>
                        </a:rPr>
                        <a:t>新設：</a:t>
                      </a:r>
                      <a:r>
                        <a:rPr lang="en-US" altLang="ja-JP" sz="1000" dirty="0">
                          <a:latin typeface="BIZ UDPゴシック" panose="020B0400000000000000" pitchFamily="50" charset="-128"/>
                          <a:ea typeface="BIZ UDPゴシック" panose="020B0400000000000000" pitchFamily="50" charset="-128"/>
                        </a:rPr>
                        <a:t>300 mg/m</a:t>
                      </a:r>
                      <a:r>
                        <a:rPr lang="ja-JP" altLang="en-US" sz="1000" baseline="30000" dirty="0">
                          <a:latin typeface="BIZ UDPゴシック" panose="020B0400000000000000" pitchFamily="50" charset="-128"/>
                          <a:ea typeface="BIZ UDPゴシック" panose="020B0400000000000000" pitchFamily="50" charset="-128"/>
                        </a:rPr>
                        <a:t>３</a:t>
                      </a:r>
                      <a:r>
                        <a:rPr lang="en-US" altLang="ja-JP" sz="1000" dirty="0">
                          <a:latin typeface="BIZ UDPゴシック" panose="020B0400000000000000" pitchFamily="50" charset="-128"/>
                          <a:ea typeface="BIZ UDPゴシック" panose="020B0400000000000000" pitchFamily="50" charset="-128"/>
                        </a:rPr>
                        <a:t>N</a:t>
                      </a:r>
                    </a:p>
                  </a:txBody>
                  <a:tcPr marL="41736" marR="41736" marT="20868" marB="20868" anchor="ctr"/>
                </a:tc>
                <a:extLst>
                  <a:ext uri="{0D108BD9-81ED-4DB2-BD59-A6C34878D82A}">
                    <a16:rowId xmlns:a16="http://schemas.microsoft.com/office/drawing/2014/main" val="362111449"/>
                  </a:ext>
                </a:extLst>
              </a:tr>
              <a:tr h="915799">
                <a:tc>
                  <a:txBody>
                    <a:bodyPr/>
                    <a:lstStyle/>
                    <a:p>
                      <a:r>
                        <a:rPr lang="ja-JP" altLang="en-US" sz="1000" dirty="0">
                          <a:latin typeface="BIZ UDPゴシック" panose="020B0400000000000000" pitchFamily="50" charset="-128"/>
                          <a:ea typeface="BIZ UDPゴシック" panose="020B0400000000000000" pitchFamily="50" charset="-128"/>
                        </a:rPr>
                        <a:t>九 トリクロロエチレン等の精製又は回収の用に供する蒸留施設</a:t>
                      </a:r>
                    </a:p>
                  </a:txBody>
                  <a:tcPr marL="41736" marR="41736" marT="20868" marB="20868" anchor="ctr"/>
                </a:tc>
                <a:tc>
                  <a:txBody>
                    <a:bodyPr/>
                    <a:lstStyle/>
                    <a:p>
                      <a:r>
                        <a:rPr lang="ja-JP" altLang="en-US" sz="1000" dirty="0">
                          <a:latin typeface="BIZ UDPゴシック" panose="020B0400000000000000" pitchFamily="50" charset="-128"/>
                          <a:ea typeface="BIZ UDPゴシック" panose="020B0400000000000000" pitchFamily="50" charset="-128"/>
                        </a:rPr>
                        <a:t>トリクロロエチレン等の精製の用に供するもの及び原料として使用したトリクロロエチレン等の回収の用に供するものに限定。</a:t>
                      </a:r>
                      <a:br>
                        <a:rPr lang="ja-JP" altLang="en-US" sz="1000" dirty="0">
                          <a:latin typeface="BIZ UDPゴシック" panose="020B0400000000000000" pitchFamily="50" charset="-128"/>
                          <a:ea typeface="BIZ UDPゴシック" panose="020B0400000000000000" pitchFamily="50" charset="-128"/>
                        </a:rPr>
                      </a:br>
                      <a:r>
                        <a:rPr lang="ja-JP" altLang="en-US" sz="1000" dirty="0">
                          <a:latin typeface="BIZ UDPゴシック" panose="020B0400000000000000" pitchFamily="50" charset="-128"/>
                          <a:ea typeface="BIZ UDPゴシック" panose="020B0400000000000000" pitchFamily="50" charset="-128"/>
                        </a:rPr>
                        <a:t>新設：</a:t>
                      </a:r>
                      <a:r>
                        <a:rPr lang="en-US" altLang="ja-JP" sz="1000" dirty="0">
                          <a:latin typeface="BIZ UDPゴシック" panose="020B0400000000000000" pitchFamily="50" charset="-128"/>
                          <a:ea typeface="BIZ UDPゴシック" panose="020B0400000000000000" pitchFamily="50" charset="-128"/>
                        </a:rPr>
                        <a:t>150 mg/m</a:t>
                      </a:r>
                      <a:r>
                        <a:rPr lang="ja-JP" altLang="en-US" sz="1000" baseline="30000" dirty="0">
                          <a:latin typeface="BIZ UDPゴシック" panose="020B0400000000000000" pitchFamily="50" charset="-128"/>
                          <a:ea typeface="BIZ UDPゴシック" panose="020B0400000000000000" pitchFamily="50" charset="-128"/>
                        </a:rPr>
                        <a:t>３</a:t>
                      </a:r>
                      <a:r>
                        <a:rPr lang="en-US" altLang="ja-JP" sz="1000" dirty="0">
                          <a:latin typeface="BIZ UDPゴシック" panose="020B0400000000000000" pitchFamily="50" charset="-128"/>
                          <a:ea typeface="BIZ UDPゴシック" panose="020B0400000000000000" pitchFamily="50" charset="-128"/>
                        </a:rPr>
                        <a:t>N</a:t>
                      </a:r>
                    </a:p>
                  </a:txBody>
                  <a:tcPr marL="41736" marR="41736" marT="20868" marB="20868" anchor="ctr"/>
                </a:tc>
                <a:extLst>
                  <a:ext uri="{0D108BD9-81ED-4DB2-BD59-A6C34878D82A}">
                    <a16:rowId xmlns:a16="http://schemas.microsoft.com/office/drawing/2014/main" val="540695545"/>
                  </a:ext>
                </a:extLst>
              </a:tr>
              <a:tr h="928218">
                <a:tc>
                  <a:txBody>
                    <a:bodyPr/>
                    <a:lstStyle/>
                    <a:p>
                      <a:r>
                        <a:rPr lang="ja-JP" altLang="en-US" sz="1000" dirty="0">
                          <a:latin typeface="BIZ UDPゴシック" panose="020B0400000000000000" pitchFamily="50" charset="-128"/>
                          <a:ea typeface="BIZ UDPゴシック" panose="020B0400000000000000" pitchFamily="50" charset="-128"/>
                        </a:rPr>
                        <a:t>十 トリクロロエチレン等による洗浄施設であって、トリクロロエチレン等が空気に接する面の面積が３平方メートル以上のもの</a:t>
                      </a:r>
                    </a:p>
                  </a:txBody>
                  <a:tcPr marL="41736" marR="41736" marT="20868" marB="20868" anchor="ctr"/>
                </a:tc>
                <a:tc>
                  <a:txBody>
                    <a:bodyPr/>
                    <a:lstStyle/>
                    <a:p>
                      <a:r>
                        <a:rPr lang="ja-JP" altLang="en-US" sz="1000" dirty="0">
                          <a:latin typeface="BIZ UDPゴシック" panose="020B0400000000000000" pitchFamily="50" charset="-128"/>
                          <a:ea typeface="BIZ UDPゴシック" panose="020B0400000000000000" pitchFamily="50" charset="-128"/>
                        </a:rPr>
                        <a:t>新設：</a:t>
                      </a:r>
                      <a:r>
                        <a:rPr lang="en-US" altLang="ja-JP" sz="1000" dirty="0">
                          <a:latin typeface="BIZ UDPゴシック" panose="020B0400000000000000" pitchFamily="50" charset="-128"/>
                          <a:ea typeface="BIZ UDPゴシック" panose="020B0400000000000000" pitchFamily="50" charset="-128"/>
                        </a:rPr>
                        <a:t>300 </a:t>
                      </a:r>
                      <a:r>
                        <a:rPr lang="en-US" sz="1000" dirty="0">
                          <a:latin typeface="BIZ UDPゴシック" panose="020B0400000000000000" pitchFamily="50" charset="-128"/>
                          <a:ea typeface="BIZ UDPゴシック" panose="020B0400000000000000" pitchFamily="50" charset="-128"/>
                        </a:rPr>
                        <a:t>mg/m</a:t>
                      </a:r>
                      <a:r>
                        <a:rPr lang="en-US" sz="1000" baseline="30000" dirty="0">
                          <a:latin typeface="BIZ UDPゴシック" panose="020B0400000000000000" pitchFamily="50" charset="-128"/>
                          <a:ea typeface="BIZ UDPゴシック" panose="020B0400000000000000" pitchFamily="50" charset="-128"/>
                        </a:rPr>
                        <a:t>３</a:t>
                      </a:r>
                      <a:r>
                        <a:rPr lang="en-US" sz="1000" dirty="0">
                          <a:latin typeface="BIZ UDPゴシック" panose="020B0400000000000000" pitchFamily="50" charset="-128"/>
                          <a:ea typeface="BIZ UDPゴシック" panose="020B0400000000000000" pitchFamily="50" charset="-128"/>
                        </a:rPr>
                        <a:t>N</a:t>
                      </a:r>
                    </a:p>
                  </a:txBody>
                  <a:tcPr marL="41736" marR="41736" marT="20868" marB="20868" anchor="ctr"/>
                </a:tc>
                <a:extLst>
                  <a:ext uri="{0D108BD9-81ED-4DB2-BD59-A6C34878D82A}">
                    <a16:rowId xmlns:a16="http://schemas.microsoft.com/office/drawing/2014/main" val="565673135"/>
                  </a:ext>
                </a:extLst>
              </a:tr>
              <a:tr h="752215">
                <a:tc>
                  <a:txBody>
                    <a:bodyPr/>
                    <a:lstStyle/>
                    <a:p>
                      <a:r>
                        <a:rPr lang="ja-JP" altLang="en-US" sz="1000" dirty="0">
                          <a:latin typeface="BIZ UDPゴシック" panose="020B0400000000000000" pitchFamily="50" charset="-128"/>
                          <a:ea typeface="BIZ UDPゴシック" panose="020B0400000000000000" pitchFamily="50" charset="-128"/>
                        </a:rPr>
                        <a:t>十一 テトラクロロエチレンによるドライクリーニング機であって、処理能力が１回当たり３０キログラム以上のもの</a:t>
                      </a:r>
                    </a:p>
                  </a:txBody>
                  <a:tcPr marL="41736" marR="41736" marT="20868" marB="20868" anchor="ctr"/>
                </a:tc>
                <a:tc>
                  <a:txBody>
                    <a:bodyPr/>
                    <a:lstStyle/>
                    <a:p>
                      <a:r>
                        <a:rPr lang="ja-JP" altLang="en-US" sz="1000" dirty="0">
                          <a:latin typeface="BIZ UDPゴシック" panose="020B0400000000000000" pitchFamily="50" charset="-128"/>
                          <a:ea typeface="BIZ UDPゴシック" panose="020B0400000000000000" pitchFamily="50" charset="-128"/>
                        </a:rPr>
                        <a:t>密閉式のものを除外。</a:t>
                      </a:r>
                      <a:br>
                        <a:rPr lang="ja-JP" altLang="en-US" sz="1000" dirty="0">
                          <a:latin typeface="BIZ UDPゴシック" panose="020B0400000000000000" pitchFamily="50" charset="-128"/>
                          <a:ea typeface="BIZ UDPゴシック" panose="020B0400000000000000" pitchFamily="50" charset="-128"/>
                        </a:rPr>
                      </a:br>
                      <a:r>
                        <a:rPr lang="ja-JP" altLang="en-US" sz="1000" dirty="0">
                          <a:latin typeface="BIZ UDPゴシック" panose="020B0400000000000000" pitchFamily="50" charset="-128"/>
                          <a:ea typeface="BIZ UDPゴシック" panose="020B0400000000000000" pitchFamily="50" charset="-128"/>
                        </a:rPr>
                        <a:t>新設：</a:t>
                      </a:r>
                      <a:r>
                        <a:rPr lang="en-US" altLang="ja-JP" sz="1000" dirty="0">
                          <a:latin typeface="BIZ UDPゴシック" panose="020B0400000000000000" pitchFamily="50" charset="-128"/>
                          <a:ea typeface="BIZ UDPゴシック" panose="020B0400000000000000" pitchFamily="50" charset="-128"/>
                        </a:rPr>
                        <a:t>300 mg/m</a:t>
                      </a:r>
                      <a:r>
                        <a:rPr lang="ja-JP" altLang="en-US" sz="1000" baseline="30000" dirty="0">
                          <a:latin typeface="BIZ UDPゴシック" panose="020B0400000000000000" pitchFamily="50" charset="-128"/>
                          <a:ea typeface="BIZ UDPゴシック" panose="020B0400000000000000" pitchFamily="50" charset="-128"/>
                        </a:rPr>
                        <a:t>３</a:t>
                      </a:r>
                      <a:r>
                        <a:rPr lang="en-US" altLang="ja-JP" sz="1000" dirty="0">
                          <a:latin typeface="BIZ UDPゴシック" panose="020B0400000000000000" pitchFamily="50" charset="-128"/>
                          <a:ea typeface="BIZ UDPゴシック" panose="020B0400000000000000" pitchFamily="50" charset="-128"/>
                        </a:rPr>
                        <a:t>N</a:t>
                      </a:r>
                    </a:p>
                  </a:txBody>
                  <a:tcPr marL="41736" marR="41736" marT="20868" marB="20868" anchor="ctr"/>
                </a:tc>
                <a:extLst>
                  <a:ext uri="{0D108BD9-81ED-4DB2-BD59-A6C34878D82A}">
                    <a16:rowId xmlns:a16="http://schemas.microsoft.com/office/drawing/2014/main" val="3140541090"/>
                  </a:ext>
                </a:extLst>
              </a:tr>
            </a:tbl>
          </a:graphicData>
        </a:graphic>
      </p:graphicFrame>
      <p:sp>
        <p:nvSpPr>
          <p:cNvPr id="14" name="テキスト ボックス 13">
            <a:extLst>
              <a:ext uri="{FF2B5EF4-FFF2-40B4-BE49-F238E27FC236}">
                <a16:creationId xmlns:a16="http://schemas.microsoft.com/office/drawing/2014/main" id="{8931AD87-7540-4422-AA8B-B27536960117}"/>
              </a:ext>
            </a:extLst>
          </p:cNvPr>
          <p:cNvSpPr txBox="1"/>
          <p:nvPr/>
        </p:nvSpPr>
        <p:spPr>
          <a:xfrm>
            <a:off x="437163" y="1344742"/>
            <a:ext cx="1059906" cy="307777"/>
          </a:xfrm>
          <a:prstGeom prst="rect">
            <a:avLst/>
          </a:prstGeom>
          <a:noFill/>
        </p:spPr>
        <p:txBody>
          <a:bodyPr wrap="none" rtlCol="0">
            <a:spAutoFit/>
          </a:bodyPr>
          <a:lstStyle/>
          <a:p>
            <a:r>
              <a:rPr kumimoji="1" lang="ja-JP" altLang="en-US" sz="1400" dirty="0">
                <a:latin typeface="BIZ UDPゴシック" panose="020B0400000000000000" pitchFamily="50" charset="-128"/>
                <a:ea typeface="BIZ UDPゴシック" panose="020B0400000000000000" pitchFamily="50" charset="-128"/>
              </a:rPr>
              <a:t>〇ベンゼン</a:t>
            </a:r>
          </a:p>
        </p:txBody>
      </p:sp>
      <p:sp>
        <p:nvSpPr>
          <p:cNvPr id="15" name="テキスト ボックス 14">
            <a:extLst>
              <a:ext uri="{FF2B5EF4-FFF2-40B4-BE49-F238E27FC236}">
                <a16:creationId xmlns:a16="http://schemas.microsoft.com/office/drawing/2014/main" id="{4461781E-BBB6-447A-A771-9552ABB688F0}"/>
              </a:ext>
            </a:extLst>
          </p:cNvPr>
          <p:cNvSpPr txBox="1"/>
          <p:nvPr/>
        </p:nvSpPr>
        <p:spPr>
          <a:xfrm>
            <a:off x="5181124" y="1236239"/>
            <a:ext cx="3757760" cy="307777"/>
          </a:xfrm>
          <a:prstGeom prst="rect">
            <a:avLst/>
          </a:prstGeom>
          <a:noFill/>
        </p:spPr>
        <p:txBody>
          <a:bodyPr wrap="none" rtlCol="0">
            <a:spAutoFit/>
          </a:bodyPr>
          <a:lstStyle/>
          <a:p>
            <a:r>
              <a:rPr kumimoji="1" lang="ja-JP" altLang="en-US" sz="1400" dirty="0">
                <a:latin typeface="BIZ UDPゴシック" panose="020B0400000000000000" pitchFamily="50" charset="-128"/>
                <a:ea typeface="BIZ UDPゴシック" panose="020B0400000000000000" pitchFamily="50" charset="-128"/>
              </a:rPr>
              <a:t>〇トリクロロエチレン及びテトラクロロエチレン</a:t>
            </a:r>
          </a:p>
        </p:txBody>
      </p:sp>
      <p:sp>
        <p:nvSpPr>
          <p:cNvPr id="16" name="スライド番号プレースホルダー 3">
            <a:extLst>
              <a:ext uri="{FF2B5EF4-FFF2-40B4-BE49-F238E27FC236}">
                <a16:creationId xmlns:a16="http://schemas.microsoft.com/office/drawing/2014/main" id="{BFBB8B13-620E-4805-8A70-BDA9076FADDE}"/>
              </a:ext>
            </a:extLst>
          </p:cNvPr>
          <p:cNvSpPr txBox="1">
            <a:spLocks/>
          </p:cNvSpPr>
          <p:nvPr/>
        </p:nvSpPr>
        <p:spPr>
          <a:xfrm>
            <a:off x="9350787" y="6477299"/>
            <a:ext cx="555213" cy="365125"/>
          </a:xfrm>
          <a:prstGeom prst="rect">
            <a:avLst/>
          </a:prstGeom>
        </p:spPr>
        <p:txBody>
          <a:bodyPr vert="horz" lIns="91440" tIns="45720" rIns="91440" bIns="45720" rtlCol="0" anchor="ctr">
            <a:normAutofit/>
          </a:bodyP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fld id="{519954A3-9DFD-4C44-94BA-B95130A3BA1C}" type="slidenum">
              <a:rPr lang="en-US" smtClean="0">
                <a:solidFill>
                  <a:srgbClr val="000000"/>
                </a:solidFill>
                <a:latin typeface="BIZ UDPゴシック" panose="020B0400000000000000" pitchFamily="50" charset="-128"/>
                <a:ea typeface="BIZ UDPゴシック" panose="020B0400000000000000" pitchFamily="50" charset="-128"/>
              </a:rPr>
              <a:pPr>
                <a:spcAft>
                  <a:spcPts val="600"/>
                </a:spcAft>
              </a:pPr>
              <a:t>26</a:t>
            </a:fld>
            <a:endParaRPr lang="en-US" dirty="0">
              <a:solidFill>
                <a:srgbClr val="000000"/>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936688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80B86A7-A1EC-475B-9166-88902B033A3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90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C2C29CB1-9F74-4879-A6AF-AEA67B6F1F4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84609"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7E2C7115-5336-410C-AD71-0F0952A2E5A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541404" y="4013200"/>
            <a:ext cx="364596"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8" name="表 7">
            <a:extLst>
              <a:ext uri="{FF2B5EF4-FFF2-40B4-BE49-F238E27FC236}">
                <a16:creationId xmlns:a16="http://schemas.microsoft.com/office/drawing/2014/main" id="{91E47107-7EAC-4963-B4C0-6EE3F67A6E6D}"/>
              </a:ext>
            </a:extLst>
          </p:cNvPr>
          <p:cNvGraphicFramePr>
            <a:graphicFrameLocks noGrp="1"/>
          </p:cNvGraphicFramePr>
          <p:nvPr>
            <p:extLst>
              <p:ext uri="{D42A27DB-BD31-4B8C-83A1-F6EECF244321}">
                <p14:modId xmlns:p14="http://schemas.microsoft.com/office/powerpoint/2010/main" val="1473766212"/>
              </p:ext>
            </p:extLst>
          </p:nvPr>
        </p:nvGraphicFramePr>
        <p:xfrm>
          <a:off x="4353130" y="1612839"/>
          <a:ext cx="4894727" cy="4800722"/>
        </p:xfrm>
        <a:graphic>
          <a:graphicData uri="http://schemas.openxmlformats.org/drawingml/2006/table">
            <a:tbl>
              <a:tblPr firstRow="1" firstCol="1" lastRow="1">
                <a:tableStyleId>{21E4AEA4-8DFA-4A89-87EB-49C32662AFE0}</a:tableStyleId>
              </a:tblPr>
              <a:tblGrid>
                <a:gridCol w="1876139">
                  <a:extLst>
                    <a:ext uri="{9D8B030D-6E8A-4147-A177-3AD203B41FA5}">
                      <a16:colId xmlns:a16="http://schemas.microsoft.com/office/drawing/2014/main" val="2032743858"/>
                    </a:ext>
                  </a:extLst>
                </a:gridCol>
                <a:gridCol w="754647">
                  <a:extLst>
                    <a:ext uri="{9D8B030D-6E8A-4147-A177-3AD203B41FA5}">
                      <a16:colId xmlns:a16="http://schemas.microsoft.com/office/drawing/2014/main" val="2882040768"/>
                    </a:ext>
                  </a:extLst>
                </a:gridCol>
                <a:gridCol w="754647">
                  <a:extLst>
                    <a:ext uri="{9D8B030D-6E8A-4147-A177-3AD203B41FA5}">
                      <a16:colId xmlns:a16="http://schemas.microsoft.com/office/drawing/2014/main" val="3887906825"/>
                    </a:ext>
                  </a:extLst>
                </a:gridCol>
                <a:gridCol w="754647">
                  <a:extLst>
                    <a:ext uri="{9D8B030D-6E8A-4147-A177-3AD203B41FA5}">
                      <a16:colId xmlns:a16="http://schemas.microsoft.com/office/drawing/2014/main" val="787974902"/>
                    </a:ext>
                  </a:extLst>
                </a:gridCol>
                <a:gridCol w="754647">
                  <a:extLst>
                    <a:ext uri="{9D8B030D-6E8A-4147-A177-3AD203B41FA5}">
                      <a16:colId xmlns:a16="http://schemas.microsoft.com/office/drawing/2014/main" val="3663525770"/>
                    </a:ext>
                  </a:extLst>
                </a:gridCol>
              </a:tblGrid>
              <a:tr h="324392">
                <a:tc>
                  <a:txBody>
                    <a:bodyPr/>
                    <a:lstStyle/>
                    <a:p>
                      <a:pPr algn="ctr" fontAlgn="ctr"/>
                      <a:r>
                        <a:rPr lang="ja-JP" altLang="en-US" sz="1000" u="none" strike="noStrike" dirty="0">
                          <a:effectLst/>
                          <a:latin typeface="BIZ UDPゴシック" panose="020B0400000000000000" pitchFamily="50" charset="-128"/>
                          <a:ea typeface="BIZ UDPゴシック" panose="020B0400000000000000" pitchFamily="50" charset="-128"/>
                        </a:rPr>
                        <a:t>業種名</a:t>
                      </a:r>
                      <a:endPar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252" marR="7252" marT="7252" marB="0" anchor="ctr"/>
                </a:tc>
                <a:tc>
                  <a:txBody>
                    <a:bodyPr/>
                    <a:lstStyle/>
                    <a:p>
                      <a:pPr algn="ctr" fontAlgn="ctr"/>
                      <a:r>
                        <a:rPr lang="ja-JP" altLang="en-US" sz="1000" u="none" strike="noStrike" dirty="0">
                          <a:effectLst/>
                          <a:latin typeface="BIZ UDPゴシック" panose="020B0400000000000000" pitchFamily="50" charset="-128"/>
                          <a:ea typeface="BIZ UDPゴシック" panose="020B0400000000000000" pitchFamily="50" charset="-128"/>
                        </a:rPr>
                        <a:t>届出数</a:t>
                      </a:r>
                      <a:endPar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252" marR="7252" marT="7252" marB="0" anchor="ctr"/>
                </a:tc>
                <a:tc>
                  <a:txBody>
                    <a:bodyPr/>
                    <a:lstStyle/>
                    <a:p>
                      <a:pPr algn="ctr" fontAlgn="ctr"/>
                      <a:r>
                        <a:rPr lang="ja-JP" altLang="en-US" sz="1000" u="none" strike="noStrike">
                          <a:effectLst/>
                          <a:latin typeface="BIZ UDPゴシック" panose="020B0400000000000000" pitchFamily="50" charset="-128"/>
                          <a:ea typeface="BIZ UDPゴシック" panose="020B0400000000000000" pitchFamily="50" charset="-128"/>
                        </a:rPr>
                        <a:t>割合</a:t>
                      </a:r>
                      <a:endPar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252" marR="7252" marT="7252" marB="0" anchor="ctr"/>
                </a:tc>
                <a:tc>
                  <a:txBody>
                    <a:bodyPr/>
                    <a:lstStyle/>
                    <a:p>
                      <a:pPr algn="ctr" fontAlgn="ctr"/>
                      <a:r>
                        <a:rPr lang="ja-JP" altLang="en-US" sz="1000" u="none" strike="noStrike">
                          <a:effectLst/>
                          <a:latin typeface="BIZ UDPゴシック" panose="020B0400000000000000" pitchFamily="50" charset="-128"/>
                          <a:ea typeface="BIZ UDPゴシック" panose="020B0400000000000000" pitchFamily="50" charset="-128"/>
                        </a:rPr>
                        <a:t>大気排出量（</a:t>
                      </a:r>
                      <a:r>
                        <a:rPr lang="en-US" sz="1000" u="none" strike="noStrike">
                          <a:effectLst/>
                          <a:latin typeface="BIZ UDPゴシック" panose="020B0400000000000000" pitchFamily="50" charset="-128"/>
                          <a:ea typeface="BIZ UDPゴシック" panose="020B0400000000000000" pitchFamily="50" charset="-128"/>
                        </a:rPr>
                        <a:t>t）</a:t>
                      </a:r>
                      <a:endParaRPr lang="en-US"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252" marR="7252" marT="7252" marB="0" anchor="ctr"/>
                </a:tc>
                <a:tc>
                  <a:txBody>
                    <a:bodyPr/>
                    <a:lstStyle/>
                    <a:p>
                      <a:pPr algn="ctr" fontAlgn="ctr"/>
                      <a:r>
                        <a:rPr lang="ja-JP" altLang="en-US" sz="1000" u="none" strike="noStrike">
                          <a:effectLst/>
                          <a:latin typeface="BIZ UDPゴシック" panose="020B0400000000000000" pitchFamily="50" charset="-128"/>
                          <a:ea typeface="BIZ UDPゴシック" panose="020B0400000000000000" pitchFamily="50" charset="-128"/>
                        </a:rPr>
                        <a:t>割合</a:t>
                      </a:r>
                      <a:endPar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252" marR="7252" marT="7252" marB="0" anchor="ctr"/>
                </a:tc>
                <a:extLst>
                  <a:ext uri="{0D108BD9-81ED-4DB2-BD59-A6C34878D82A}">
                    <a16:rowId xmlns:a16="http://schemas.microsoft.com/office/drawing/2014/main" val="1937273714"/>
                  </a:ext>
                </a:extLst>
              </a:tr>
              <a:tr h="165790">
                <a:tc>
                  <a:txBody>
                    <a:bodyPr/>
                    <a:lstStyle/>
                    <a:p>
                      <a:pPr algn="ctr" fontAlgn="ctr"/>
                      <a:r>
                        <a:rPr lang="zh-TW" altLang="en-US" sz="1000" u="none" strike="noStrike">
                          <a:effectLst/>
                          <a:latin typeface="BIZ UDPゴシック" panose="020B0400000000000000" pitchFamily="50" charset="-128"/>
                          <a:ea typeface="BIZ UDPゴシック" panose="020B0400000000000000" pitchFamily="50" charset="-128"/>
                        </a:rPr>
                        <a:t>食料品製造業</a:t>
                      </a:r>
                      <a:endParaRPr lang="zh-TW" altLang="en-US"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252" marR="7252" marT="7252" marB="0" anchor="ctr"/>
                </a:tc>
                <a:tc>
                  <a:txBody>
                    <a:bodyPr/>
                    <a:lstStyle/>
                    <a:p>
                      <a:pPr algn="ctr" fontAlgn="ctr"/>
                      <a:r>
                        <a:rPr lang="en-US" altLang="ja-JP" sz="1000" u="none" strike="noStrike">
                          <a:effectLst/>
                          <a:latin typeface="BIZ UDPゴシック" panose="020B0400000000000000" pitchFamily="50" charset="-128"/>
                          <a:ea typeface="BIZ UDPゴシック" panose="020B0400000000000000" pitchFamily="50" charset="-128"/>
                        </a:rPr>
                        <a:t>3</a:t>
                      </a:r>
                      <a:endPar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252" marR="7252" marT="7252" marB="0" anchor="ctr"/>
                </a:tc>
                <a:tc>
                  <a:txBody>
                    <a:bodyPr/>
                    <a:lstStyle/>
                    <a:p>
                      <a:pPr algn="ctr" fontAlgn="ctr"/>
                      <a:r>
                        <a:rPr lang="en-US" altLang="ja-JP" sz="1000" u="none" strike="noStrike">
                          <a:effectLst/>
                          <a:latin typeface="BIZ UDPゴシック" panose="020B0400000000000000" pitchFamily="50" charset="-128"/>
                          <a:ea typeface="BIZ UDPゴシック" panose="020B0400000000000000" pitchFamily="50" charset="-128"/>
                        </a:rPr>
                        <a:t>0.4%</a:t>
                      </a:r>
                      <a:endPar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252" marR="7252" marT="7252" marB="0" anchor="ctr"/>
                </a:tc>
                <a:tc>
                  <a:txBody>
                    <a:bodyPr/>
                    <a:lstStyle/>
                    <a:p>
                      <a:pPr algn="ctr" fontAlgn="ctr"/>
                      <a:r>
                        <a:rPr lang="en-US" altLang="ja-JP" sz="1000" u="none" strike="noStrike">
                          <a:effectLst/>
                          <a:latin typeface="BIZ UDPゴシック" panose="020B0400000000000000" pitchFamily="50" charset="-128"/>
                          <a:ea typeface="BIZ UDPゴシック" panose="020B0400000000000000" pitchFamily="50" charset="-128"/>
                        </a:rPr>
                        <a:t>2</a:t>
                      </a:r>
                      <a:endPar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252" marR="7252" marT="7252" marB="0" anchor="ctr"/>
                </a:tc>
                <a:tc>
                  <a:txBody>
                    <a:bodyPr/>
                    <a:lstStyle/>
                    <a:p>
                      <a:pPr algn="ctr" fontAlgn="ctr"/>
                      <a:r>
                        <a:rPr lang="en-US" altLang="ja-JP" sz="1000" u="none" strike="noStrike">
                          <a:effectLst/>
                          <a:latin typeface="BIZ UDPゴシック" panose="020B0400000000000000" pitchFamily="50" charset="-128"/>
                          <a:ea typeface="BIZ UDPゴシック" panose="020B0400000000000000" pitchFamily="50" charset="-128"/>
                        </a:rPr>
                        <a:t>0.1%</a:t>
                      </a:r>
                      <a:endPar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252" marR="7252" marT="7252" marB="0" anchor="ctr"/>
                </a:tc>
                <a:extLst>
                  <a:ext uri="{0D108BD9-81ED-4DB2-BD59-A6C34878D82A}">
                    <a16:rowId xmlns:a16="http://schemas.microsoft.com/office/drawing/2014/main" val="1694645275"/>
                  </a:ext>
                </a:extLst>
              </a:tr>
              <a:tr h="165790">
                <a:tc>
                  <a:txBody>
                    <a:bodyPr/>
                    <a:lstStyle/>
                    <a:p>
                      <a:pPr algn="ctr" fontAlgn="ctr"/>
                      <a:r>
                        <a:rPr lang="ja-JP" altLang="en-US" sz="1000" u="none" strike="noStrike">
                          <a:effectLst/>
                          <a:latin typeface="BIZ UDPゴシック" panose="020B0400000000000000" pitchFamily="50" charset="-128"/>
                          <a:ea typeface="BIZ UDPゴシック" panose="020B0400000000000000" pitchFamily="50" charset="-128"/>
                        </a:rPr>
                        <a:t>繊維工業</a:t>
                      </a:r>
                      <a:endPar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252" marR="7252" marT="7252" marB="0" anchor="ctr"/>
                </a:tc>
                <a:tc>
                  <a:txBody>
                    <a:bodyPr/>
                    <a:lstStyle/>
                    <a:p>
                      <a:pPr algn="ctr" fontAlgn="ctr"/>
                      <a:r>
                        <a:rPr lang="en-US" altLang="ja-JP" sz="1000" u="none" strike="noStrike">
                          <a:effectLst/>
                          <a:latin typeface="BIZ UDPゴシック" panose="020B0400000000000000" pitchFamily="50" charset="-128"/>
                          <a:ea typeface="BIZ UDPゴシック" panose="020B0400000000000000" pitchFamily="50" charset="-128"/>
                        </a:rPr>
                        <a:t>2</a:t>
                      </a:r>
                      <a:endPar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252" marR="7252" marT="7252" marB="0" anchor="ctr"/>
                </a:tc>
                <a:tc>
                  <a:txBody>
                    <a:bodyPr/>
                    <a:lstStyle/>
                    <a:p>
                      <a:pPr algn="ctr" fontAlgn="ctr"/>
                      <a:r>
                        <a:rPr lang="en-US" altLang="ja-JP" sz="1000" u="none" strike="noStrike">
                          <a:effectLst/>
                          <a:latin typeface="BIZ UDPゴシック" panose="020B0400000000000000" pitchFamily="50" charset="-128"/>
                          <a:ea typeface="BIZ UDPゴシック" panose="020B0400000000000000" pitchFamily="50" charset="-128"/>
                        </a:rPr>
                        <a:t>0.3%</a:t>
                      </a:r>
                      <a:endPar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252" marR="7252" marT="7252" marB="0" anchor="ctr"/>
                </a:tc>
                <a:tc>
                  <a:txBody>
                    <a:bodyPr/>
                    <a:lstStyle/>
                    <a:p>
                      <a:pPr algn="ctr" fontAlgn="ctr"/>
                      <a:r>
                        <a:rPr lang="en-US" altLang="ja-JP" sz="1000" u="none" strike="noStrike">
                          <a:effectLst/>
                          <a:latin typeface="BIZ UDPゴシック" panose="020B0400000000000000" pitchFamily="50" charset="-128"/>
                          <a:ea typeface="BIZ UDPゴシック" panose="020B0400000000000000" pitchFamily="50" charset="-128"/>
                        </a:rPr>
                        <a:t>7</a:t>
                      </a:r>
                      <a:endPar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252" marR="7252" marT="7252" marB="0" anchor="ctr"/>
                </a:tc>
                <a:tc>
                  <a:txBody>
                    <a:bodyPr/>
                    <a:lstStyle/>
                    <a:p>
                      <a:pPr algn="ctr" fontAlgn="ctr"/>
                      <a:r>
                        <a:rPr lang="en-US" altLang="ja-JP" sz="1000" u="none" strike="noStrike">
                          <a:effectLst/>
                          <a:latin typeface="BIZ UDPゴシック" panose="020B0400000000000000" pitchFamily="50" charset="-128"/>
                          <a:ea typeface="BIZ UDPゴシック" panose="020B0400000000000000" pitchFamily="50" charset="-128"/>
                        </a:rPr>
                        <a:t>0.6%</a:t>
                      </a:r>
                      <a:endPar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252" marR="7252" marT="7252" marB="0" anchor="ctr"/>
                </a:tc>
                <a:extLst>
                  <a:ext uri="{0D108BD9-81ED-4DB2-BD59-A6C34878D82A}">
                    <a16:rowId xmlns:a16="http://schemas.microsoft.com/office/drawing/2014/main" val="3113888128"/>
                  </a:ext>
                </a:extLst>
              </a:tr>
              <a:tr h="165790">
                <a:tc>
                  <a:txBody>
                    <a:bodyPr/>
                    <a:lstStyle/>
                    <a:p>
                      <a:pPr algn="ctr" fontAlgn="ctr"/>
                      <a:r>
                        <a:rPr lang="ja-JP" altLang="en-US" sz="1000" u="none" strike="noStrike">
                          <a:effectLst/>
                          <a:latin typeface="BIZ UDPゴシック" panose="020B0400000000000000" pitchFamily="50" charset="-128"/>
                          <a:ea typeface="BIZ UDPゴシック" panose="020B0400000000000000" pitchFamily="50" charset="-128"/>
                        </a:rPr>
                        <a:t>パルプ・紙・紙加工品製造業</a:t>
                      </a:r>
                      <a:endPar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252" marR="7252" marT="7252" marB="0" anchor="ctr"/>
                </a:tc>
                <a:tc>
                  <a:txBody>
                    <a:bodyPr/>
                    <a:lstStyle/>
                    <a:p>
                      <a:pPr algn="ctr" fontAlgn="ctr"/>
                      <a:r>
                        <a:rPr lang="en-US" altLang="ja-JP" sz="1000" u="none" strike="noStrike">
                          <a:effectLst/>
                          <a:latin typeface="BIZ UDPゴシック" panose="020B0400000000000000" pitchFamily="50" charset="-128"/>
                          <a:ea typeface="BIZ UDPゴシック" panose="020B0400000000000000" pitchFamily="50" charset="-128"/>
                        </a:rPr>
                        <a:t>5</a:t>
                      </a:r>
                      <a:endPar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252" marR="7252" marT="7252" marB="0" anchor="ctr"/>
                </a:tc>
                <a:tc>
                  <a:txBody>
                    <a:bodyPr/>
                    <a:lstStyle/>
                    <a:p>
                      <a:pPr algn="ctr" fontAlgn="ctr"/>
                      <a:r>
                        <a:rPr lang="en-US" altLang="ja-JP" sz="1000" u="none" strike="noStrike">
                          <a:effectLst/>
                          <a:latin typeface="BIZ UDPゴシック" panose="020B0400000000000000" pitchFamily="50" charset="-128"/>
                          <a:ea typeface="BIZ UDPゴシック" panose="020B0400000000000000" pitchFamily="50" charset="-128"/>
                        </a:rPr>
                        <a:t>0.6%</a:t>
                      </a:r>
                      <a:endPar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252" marR="7252" marT="7252" marB="0" anchor="ctr"/>
                </a:tc>
                <a:tc>
                  <a:txBody>
                    <a:bodyPr/>
                    <a:lstStyle/>
                    <a:p>
                      <a:pPr algn="ctr" fontAlgn="ctr"/>
                      <a:r>
                        <a:rPr lang="en-US" altLang="ja-JP" sz="1000" u="none" strike="noStrike">
                          <a:effectLst/>
                          <a:latin typeface="BIZ UDPゴシック" panose="020B0400000000000000" pitchFamily="50" charset="-128"/>
                          <a:ea typeface="BIZ UDPゴシック" panose="020B0400000000000000" pitchFamily="50" charset="-128"/>
                        </a:rPr>
                        <a:t>17</a:t>
                      </a:r>
                      <a:endPar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252" marR="7252" marT="7252" marB="0" anchor="ctr"/>
                </a:tc>
                <a:tc>
                  <a:txBody>
                    <a:bodyPr/>
                    <a:lstStyle/>
                    <a:p>
                      <a:pPr algn="ctr" fontAlgn="ctr"/>
                      <a:r>
                        <a:rPr lang="en-US" altLang="ja-JP" sz="1000" u="none" strike="noStrike">
                          <a:effectLst/>
                          <a:latin typeface="BIZ UDPゴシック" panose="020B0400000000000000" pitchFamily="50" charset="-128"/>
                          <a:ea typeface="BIZ UDPゴシック" panose="020B0400000000000000" pitchFamily="50" charset="-128"/>
                        </a:rPr>
                        <a:t>1.5%</a:t>
                      </a:r>
                      <a:endPar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252" marR="7252" marT="7252" marB="0" anchor="ctr"/>
                </a:tc>
                <a:extLst>
                  <a:ext uri="{0D108BD9-81ED-4DB2-BD59-A6C34878D82A}">
                    <a16:rowId xmlns:a16="http://schemas.microsoft.com/office/drawing/2014/main" val="4026978167"/>
                  </a:ext>
                </a:extLst>
              </a:tr>
              <a:tr h="165790">
                <a:tc>
                  <a:txBody>
                    <a:bodyPr/>
                    <a:lstStyle/>
                    <a:p>
                      <a:pPr algn="ctr" fontAlgn="ctr"/>
                      <a:r>
                        <a:rPr lang="ja-JP" altLang="en-US" sz="1000" u="none" strike="noStrike">
                          <a:effectLst/>
                          <a:latin typeface="BIZ UDPゴシック" panose="020B0400000000000000" pitchFamily="50" charset="-128"/>
                          <a:ea typeface="BIZ UDPゴシック" panose="020B0400000000000000" pitchFamily="50" charset="-128"/>
                        </a:rPr>
                        <a:t>出版・印刷・同関連産業</a:t>
                      </a:r>
                      <a:endPar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252" marR="7252" marT="7252" marB="0" anchor="ctr"/>
                </a:tc>
                <a:tc>
                  <a:txBody>
                    <a:bodyPr/>
                    <a:lstStyle/>
                    <a:p>
                      <a:pPr algn="ctr" fontAlgn="ctr"/>
                      <a:r>
                        <a:rPr lang="en-US" altLang="ja-JP" sz="1000" u="none" strike="noStrike">
                          <a:effectLst/>
                          <a:latin typeface="BIZ UDPゴシック" panose="020B0400000000000000" pitchFamily="50" charset="-128"/>
                          <a:ea typeface="BIZ UDPゴシック" panose="020B0400000000000000" pitchFamily="50" charset="-128"/>
                        </a:rPr>
                        <a:t>27</a:t>
                      </a:r>
                      <a:endPar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252" marR="7252" marT="7252" marB="0" anchor="ctr"/>
                </a:tc>
                <a:tc>
                  <a:txBody>
                    <a:bodyPr/>
                    <a:lstStyle/>
                    <a:p>
                      <a:pPr algn="ctr" fontAlgn="ctr"/>
                      <a:r>
                        <a:rPr lang="en-US" altLang="ja-JP" sz="1000" u="none" strike="noStrike">
                          <a:effectLst/>
                          <a:latin typeface="BIZ UDPゴシック" panose="020B0400000000000000" pitchFamily="50" charset="-128"/>
                          <a:ea typeface="BIZ UDPゴシック" panose="020B0400000000000000" pitchFamily="50" charset="-128"/>
                        </a:rPr>
                        <a:t>3.5%</a:t>
                      </a:r>
                      <a:endPar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252" marR="7252" marT="7252" marB="0" anchor="ctr"/>
                </a:tc>
                <a:tc>
                  <a:txBody>
                    <a:bodyPr/>
                    <a:lstStyle/>
                    <a:p>
                      <a:pPr algn="ctr" fontAlgn="ctr"/>
                      <a:r>
                        <a:rPr lang="en-US" altLang="ja-JP" sz="1000" u="none" strike="noStrike">
                          <a:effectLst/>
                          <a:latin typeface="BIZ UDPゴシック" panose="020B0400000000000000" pitchFamily="50" charset="-128"/>
                          <a:ea typeface="BIZ UDPゴシック" panose="020B0400000000000000" pitchFamily="50" charset="-128"/>
                        </a:rPr>
                        <a:t>296</a:t>
                      </a:r>
                      <a:endPar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252" marR="7252" marT="7252" marB="0" anchor="ctr"/>
                </a:tc>
                <a:tc>
                  <a:txBody>
                    <a:bodyPr/>
                    <a:lstStyle/>
                    <a:p>
                      <a:pPr algn="ctr" fontAlgn="ctr"/>
                      <a:r>
                        <a:rPr lang="en-US" altLang="ja-JP" sz="1000" u="none" strike="noStrike">
                          <a:effectLst/>
                          <a:latin typeface="BIZ UDPゴシック" panose="020B0400000000000000" pitchFamily="50" charset="-128"/>
                          <a:ea typeface="BIZ UDPゴシック" panose="020B0400000000000000" pitchFamily="50" charset="-128"/>
                        </a:rPr>
                        <a:t>25.2%</a:t>
                      </a:r>
                      <a:endPar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252" marR="7252" marT="7252" marB="0" anchor="ctr"/>
                </a:tc>
                <a:extLst>
                  <a:ext uri="{0D108BD9-81ED-4DB2-BD59-A6C34878D82A}">
                    <a16:rowId xmlns:a16="http://schemas.microsoft.com/office/drawing/2014/main" val="513795900"/>
                  </a:ext>
                </a:extLst>
              </a:tr>
              <a:tr h="165790">
                <a:tc>
                  <a:txBody>
                    <a:bodyPr/>
                    <a:lstStyle/>
                    <a:p>
                      <a:pPr algn="ctr" fontAlgn="ctr"/>
                      <a:r>
                        <a:rPr lang="ja-JP" altLang="en-US" sz="1000" u="none" strike="noStrike">
                          <a:effectLst/>
                          <a:latin typeface="BIZ UDPゴシック" panose="020B0400000000000000" pitchFamily="50" charset="-128"/>
                          <a:ea typeface="BIZ UDPゴシック" panose="020B0400000000000000" pitchFamily="50" charset="-128"/>
                        </a:rPr>
                        <a:t>化学工業</a:t>
                      </a:r>
                      <a:endPar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252" marR="7252" marT="7252" marB="0" anchor="ctr"/>
                </a:tc>
                <a:tc>
                  <a:txBody>
                    <a:bodyPr/>
                    <a:lstStyle/>
                    <a:p>
                      <a:pPr algn="ctr" fontAlgn="ctr"/>
                      <a:r>
                        <a:rPr lang="en-US" altLang="ja-JP" sz="1000" u="none" strike="noStrike">
                          <a:effectLst/>
                          <a:latin typeface="BIZ UDPゴシック" panose="020B0400000000000000" pitchFamily="50" charset="-128"/>
                          <a:ea typeface="BIZ UDPゴシック" panose="020B0400000000000000" pitchFamily="50" charset="-128"/>
                        </a:rPr>
                        <a:t>77</a:t>
                      </a:r>
                      <a:endPar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252" marR="7252" marT="7252" marB="0" anchor="ctr"/>
                </a:tc>
                <a:tc>
                  <a:txBody>
                    <a:bodyPr/>
                    <a:lstStyle/>
                    <a:p>
                      <a:pPr algn="ctr" fontAlgn="ctr"/>
                      <a:r>
                        <a:rPr lang="en-US" altLang="ja-JP" sz="1000" u="none" strike="noStrike">
                          <a:effectLst/>
                          <a:latin typeface="BIZ UDPゴシック" panose="020B0400000000000000" pitchFamily="50" charset="-128"/>
                          <a:ea typeface="BIZ UDPゴシック" panose="020B0400000000000000" pitchFamily="50" charset="-128"/>
                        </a:rPr>
                        <a:t>10.0%</a:t>
                      </a:r>
                      <a:endPar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252" marR="7252" marT="7252" marB="0" anchor="ctr"/>
                </a:tc>
                <a:tc>
                  <a:txBody>
                    <a:bodyPr/>
                    <a:lstStyle/>
                    <a:p>
                      <a:pPr algn="ctr" fontAlgn="ctr"/>
                      <a:r>
                        <a:rPr lang="en-US" altLang="ja-JP" sz="1000" u="none" strike="noStrike">
                          <a:effectLst/>
                          <a:latin typeface="BIZ UDPゴシック" panose="020B0400000000000000" pitchFamily="50" charset="-128"/>
                          <a:ea typeface="BIZ UDPゴシック" panose="020B0400000000000000" pitchFamily="50" charset="-128"/>
                        </a:rPr>
                        <a:t>79</a:t>
                      </a:r>
                      <a:endPar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252" marR="7252" marT="7252" marB="0" anchor="ctr"/>
                </a:tc>
                <a:tc>
                  <a:txBody>
                    <a:bodyPr/>
                    <a:lstStyle/>
                    <a:p>
                      <a:pPr algn="ctr" fontAlgn="ctr"/>
                      <a:r>
                        <a:rPr lang="en-US" altLang="ja-JP" sz="1000" u="none" strike="noStrike">
                          <a:effectLst/>
                          <a:latin typeface="BIZ UDPゴシック" panose="020B0400000000000000" pitchFamily="50" charset="-128"/>
                          <a:ea typeface="BIZ UDPゴシック" panose="020B0400000000000000" pitchFamily="50" charset="-128"/>
                        </a:rPr>
                        <a:t>6.8%</a:t>
                      </a:r>
                      <a:endPar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252" marR="7252" marT="7252" marB="0" anchor="ctr"/>
                </a:tc>
                <a:extLst>
                  <a:ext uri="{0D108BD9-81ED-4DB2-BD59-A6C34878D82A}">
                    <a16:rowId xmlns:a16="http://schemas.microsoft.com/office/drawing/2014/main" val="1268787310"/>
                  </a:ext>
                </a:extLst>
              </a:tr>
              <a:tr h="165790">
                <a:tc>
                  <a:txBody>
                    <a:bodyPr/>
                    <a:lstStyle/>
                    <a:p>
                      <a:pPr algn="ctr" fontAlgn="ctr"/>
                      <a:r>
                        <a:rPr lang="ja-JP" altLang="en-US" sz="1000" u="none" strike="noStrike">
                          <a:effectLst/>
                          <a:latin typeface="BIZ UDPゴシック" panose="020B0400000000000000" pitchFamily="50" charset="-128"/>
                          <a:ea typeface="BIZ UDPゴシック" panose="020B0400000000000000" pitchFamily="50" charset="-128"/>
                        </a:rPr>
                        <a:t>石油製品・石炭製品製造業</a:t>
                      </a:r>
                      <a:endPar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252" marR="7252" marT="7252" marB="0" anchor="ctr"/>
                </a:tc>
                <a:tc>
                  <a:txBody>
                    <a:bodyPr/>
                    <a:lstStyle/>
                    <a:p>
                      <a:pPr algn="ctr" fontAlgn="ctr"/>
                      <a:r>
                        <a:rPr lang="en-US" altLang="ja-JP" sz="1000" u="none" strike="noStrike">
                          <a:effectLst/>
                          <a:latin typeface="BIZ UDPゴシック" panose="020B0400000000000000" pitchFamily="50" charset="-128"/>
                          <a:ea typeface="BIZ UDPゴシック" panose="020B0400000000000000" pitchFamily="50" charset="-128"/>
                        </a:rPr>
                        <a:t>3</a:t>
                      </a:r>
                      <a:endPar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252" marR="7252" marT="7252" marB="0" anchor="ctr"/>
                </a:tc>
                <a:tc>
                  <a:txBody>
                    <a:bodyPr/>
                    <a:lstStyle/>
                    <a:p>
                      <a:pPr algn="ctr" fontAlgn="ctr"/>
                      <a:r>
                        <a:rPr lang="en-US" altLang="ja-JP" sz="1000" u="none" strike="noStrike">
                          <a:effectLst/>
                          <a:latin typeface="BIZ UDPゴシック" panose="020B0400000000000000" pitchFamily="50" charset="-128"/>
                          <a:ea typeface="BIZ UDPゴシック" panose="020B0400000000000000" pitchFamily="50" charset="-128"/>
                        </a:rPr>
                        <a:t>0.4%</a:t>
                      </a:r>
                      <a:endPar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252" marR="7252" marT="7252" marB="0" anchor="ctr"/>
                </a:tc>
                <a:tc>
                  <a:txBody>
                    <a:bodyPr/>
                    <a:lstStyle/>
                    <a:p>
                      <a:pPr algn="ctr" fontAlgn="ctr"/>
                      <a:r>
                        <a:rPr lang="en-US" altLang="ja-JP" sz="1000" u="none" strike="noStrike">
                          <a:effectLst/>
                          <a:latin typeface="BIZ UDPゴシック" panose="020B0400000000000000" pitchFamily="50" charset="-128"/>
                          <a:ea typeface="BIZ UDPゴシック" panose="020B0400000000000000" pitchFamily="50" charset="-128"/>
                        </a:rPr>
                        <a:t>15</a:t>
                      </a:r>
                      <a:endPar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252" marR="7252" marT="7252" marB="0" anchor="ctr"/>
                </a:tc>
                <a:tc>
                  <a:txBody>
                    <a:bodyPr/>
                    <a:lstStyle/>
                    <a:p>
                      <a:pPr algn="ctr" fontAlgn="ctr"/>
                      <a:r>
                        <a:rPr lang="en-US" altLang="ja-JP" sz="1000" u="none" strike="noStrike">
                          <a:effectLst/>
                          <a:latin typeface="BIZ UDPゴシック" panose="020B0400000000000000" pitchFamily="50" charset="-128"/>
                          <a:ea typeface="BIZ UDPゴシック" panose="020B0400000000000000" pitchFamily="50" charset="-128"/>
                        </a:rPr>
                        <a:t>1.3%</a:t>
                      </a:r>
                      <a:endPar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252" marR="7252" marT="7252" marB="0" anchor="ctr"/>
                </a:tc>
                <a:extLst>
                  <a:ext uri="{0D108BD9-81ED-4DB2-BD59-A6C34878D82A}">
                    <a16:rowId xmlns:a16="http://schemas.microsoft.com/office/drawing/2014/main" val="586326267"/>
                  </a:ext>
                </a:extLst>
              </a:tr>
              <a:tr h="165790">
                <a:tc>
                  <a:txBody>
                    <a:bodyPr/>
                    <a:lstStyle/>
                    <a:p>
                      <a:pPr algn="ctr" fontAlgn="ctr"/>
                      <a:r>
                        <a:rPr lang="ja-JP" altLang="en-US" sz="1000" u="none" strike="noStrike">
                          <a:effectLst/>
                          <a:latin typeface="BIZ UDPゴシック" panose="020B0400000000000000" pitchFamily="50" charset="-128"/>
                          <a:ea typeface="BIZ UDPゴシック" panose="020B0400000000000000" pitchFamily="50" charset="-128"/>
                        </a:rPr>
                        <a:t>プラスチック製品製造業</a:t>
                      </a:r>
                      <a:endPar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252" marR="7252" marT="7252" marB="0" anchor="ctr"/>
                </a:tc>
                <a:tc>
                  <a:txBody>
                    <a:bodyPr/>
                    <a:lstStyle/>
                    <a:p>
                      <a:pPr algn="ctr" fontAlgn="ctr"/>
                      <a:r>
                        <a:rPr lang="en-US" altLang="ja-JP" sz="1000" u="none" strike="noStrike">
                          <a:effectLst/>
                          <a:latin typeface="BIZ UDPゴシック" panose="020B0400000000000000" pitchFamily="50" charset="-128"/>
                          <a:ea typeface="BIZ UDPゴシック" panose="020B0400000000000000" pitchFamily="50" charset="-128"/>
                        </a:rPr>
                        <a:t>10</a:t>
                      </a:r>
                      <a:endPar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252" marR="7252" marT="7252" marB="0" anchor="ctr"/>
                </a:tc>
                <a:tc>
                  <a:txBody>
                    <a:bodyPr/>
                    <a:lstStyle/>
                    <a:p>
                      <a:pPr algn="ctr" fontAlgn="ctr"/>
                      <a:r>
                        <a:rPr lang="en-US" altLang="ja-JP" sz="1000" u="none" strike="noStrike">
                          <a:effectLst/>
                          <a:latin typeface="BIZ UDPゴシック" panose="020B0400000000000000" pitchFamily="50" charset="-128"/>
                          <a:ea typeface="BIZ UDPゴシック" panose="020B0400000000000000" pitchFamily="50" charset="-128"/>
                        </a:rPr>
                        <a:t>1.3%</a:t>
                      </a:r>
                      <a:endPar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252" marR="7252" marT="7252" marB="0" anchor="ctr"/>
                </a:tc>
                <a:tc>
                  <a:txBody>
                    <a:bodyPr/>
                    <a:lstStyle/>
                    <a:p>
                      <a:pPr algn="ctr" fontAlgn="ctr"/>
                      <a:r>
                        <a:rPr lang="en-US" altLang="ja-JP" sz="1000" u="none" strike="noStrike">
                          <a:effectLst/>
                          <a:latin typeface="BIZ UDPゴシック" panose="020B0400000000000000" pitchFamily="50" charset="-128"/>
                          <a:ea typeface="BIZ UDPゴシック" panose="020B0400000000000000" pitchFamily="50" charset="-128"/>
                        </a:rPr>
                        <a:t>141</a:t>
                      </a:r>
                      <a:endPar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252" marR="7252" marT="7252" marB="0" anchor="ctr"/>
                </a:tc>
                <a:tc>
                  <a:txBody>
                    <a:bodyPr/>
                    <a:lstStyle/>
                    <a:p>
                      <a:pPr algn="ctr" fontAlgn="ctr"/>
                      <a:r>
                        <a:rPr lang="en-US" altLang="ja-JP" sz="1000" u="none" strike="noStrike">
                          <a:effectLst/>
                          <a:latin typeface="BIZ UDPゴシック" panose="020B0400000000000000" pitchFamily="50" charset="-128"/>
                          <a:ea typeface="BIZ UDPゴシック" panose="020B0400000000000000" pitchFamily="50" charset="-128"/>
                        </a:rPr>
                        <a:t>12.0%</a:t>
                      </a:r>
                      <a:endPar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252" marR="7252" marT="7252" marB="0" anchor="ctr"/>
                </a:tc>
                <a:extLst>
                  <a:ext uri="{0D108BD9-81ED-4DB2-BD59-A6C34878D82A}">
                    <a16:rowId xmlns:a16="http://schemas.microsoft.com/office/drawing/2014/main" val="708228798"/>
                  </a:ext>
                </a:extLst>
              </a:tr>
              <a:tr h="165790">
                <a:tc>
                  <a:txBody>
                    <a:bodyPr/>
                    <a:lstStyle/>
                    <a:p>
                      <a:pPr algn="ctr" fontAlgn="ctr"/>
                      <a:r>
                        <a:rPr lang="ja-JP" altLang="en-US" sz="1000" u="none" strike="noStrike">
                          <a:effectLst/>
                          <a:latin typeface="BIZ UDPゴシック" panose="020B0400000000000000" pitchFamily="50" charset="-128"/>
                          <a:ea typeface="BIZ UDPゴシック" panose="020B0400000000000000" pitchFamily="50" charset="-128"/>
                        </a:rPr>
                        <a:t>ゴム製品製造業</a:t>
                      </a:r>
                      <a:endPar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252" marR="7252" marT="7252" marB="0" anchor="ctr"/>
                </a:tc>
                <a:tc>
                  <a:txBody>
                    <a:bodyPr/>
                    <a:lstStyle/>
                    <a:p>
                      <a:pPr algn="ctr" fontAlgn="ctr"/>
                      <a:r>
                        <a:rPr lang="en-US" altLang="ja-JP" sz="1000" u="none" strike="noStrike">
                          <a:effectLst/>
                          <a:latin typeface="BIZ UDPゴシック" panose="020B0400000000000000" pitchFamily="50" charset="-128"/>
                          <a:ea typeface="BIZ UDPゴシック" panose="020B0400000000000000" pitchFamily="50" charset="-128"/>
                        </a:rPr>
                        <a:t>8</a:t>
                      </a:r>
                      <a:endPar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252" marR="7252" marT="7252" marB="0" anchor="ctr"/>
                </a:tc>
                <a:tc>
                  <a:txBody>
                    <a:bodyPr/>
                    <a:lstStyle/>
                    <a:p>
                      <a:pPr algn="ctr" fontAlgn="ctr"/>
                      <a:r>
                        <a:rPr lang="en-US" altLang="ja-JP" sz="1000" u="none" strike="noStrike">
                          <a:effectLst/>
                          <a:latin typeface="BIZ UDPゴシック" panose="020B0400000000000000" pitchFamily="50" charset="-128"/>
                          <a:ea typeface="BIZ UDPゴシック" panose="020B0400000000000000" pitchFamily="50" charset="-128"/>
                        </a:rPr>
                        <a:t>1.0%</a:t>
                      </a:r>
                      <a:endPar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252" marR="7252" marT="7252" marB="0" anchor="ctr"/>
                </a:tc>
                <a:tc>
                  <a:txBody>
                    <a:bodyPr/>
                    <a:lstStyle/>
                    <a:p>
                      <a:pPr algn="ctr" fontAlgn="ctr"/>
                      <a:r>
                        <a:rPr lang="en-US" altLang="ja-JP" sz="1000" u="none" strike="noStrike">
                          <a:effectLst/>
                          <a:latin typeface="BIZ UDPゴシック" panose="020B0400000000000000" pitchFamily="50" charset="-128"/>
                          <a:ea typeface="BIZ UDPゴシック" panose="020B0400000000000000" pitchFamily="50" charset="-128"/>
                        </a:rPr>
                        <a:t>39</a:t>
                      </a:r>
                      <a:endPar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252" marR="7252" marT="7252" marB="0" anchor="ctr"/>
                </a:tc>
                <a:tc>
                  <a:txBody>
                    <a:bodyPr/>
                    <a:lstStyle/>
                    <a:p>
                      <a:pPr algn="ctr" fontAlgn="ctr"/>
                      <a:r>
                        <a:rPr lang="en-US" altLang="ja-JP" sz="1000" u="none" strike="noStrike">
                          <a:effectLst/>
                          <a:latin typeface="BIZ UDPゴシック" panose="020B0400000000000000" pitchFamily="50" charset="-128"/>
                          <a:ea typeface="BIZ UDPゴシック" panose="020B0400000000000000" pitchFamily="50" charset="-128"/>
                        </a:rPr>
                        <a:t>3.3%</a:t>
                      </a:r>
                      <a:endPar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252" marR="7252" marT="7252" marB="0" anchor="ctr"/>
                </a:tc>
                <a:extLst>
                  <a:ext uri="{0D108BD9-81ED-4DB2-BD59-A6C34878D82A}">
                    <a16:rowId xmlns:a16="http://schemas.microsoft.com/office/drawing/2014/main" val="1403197829"/>
                  </a:ext>
                </a:extLst>
              </a:tr>
              <a:tr h="165790">
                <a:tc>
                  <a:txBody>
                    <a:bodyPr/>
                    <a:lstStyle/>
                    <a:p>
                      <a:pPr algn="ctr" fontAlgn="ctr"/>
                      <a:r>
                        <a:rPr lang="ja-JP" altLang="en-US" sz="1000" u="none" strike="noStrike">
                          <a:effectLst/>
                          <a:latin typeface="BIZ UDPゴシック" panose="020B0400000000000000" pitchFamily="50" charset="-128"/>
                          <a:ea typeface="BIZ UDPゴシック" panose="020B0400000000000000" pitchFamily="50" charset="-128"/>
                        </a:rPr>
                        <a:t>窯業・土石製品製造業</a:t>
                      </a:r>
                      <a:endPar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252" marR="7252" marT="7252" marB="0" anchor="ctr"/>
                </a:tc>
                <a:tc>
                  <a:txBody>
                    <a:bodyPr/>
                    <a:lstStyle/>
                    <a:p>
                      <a:pPr algn="ctr" fontAlgn="ctr"/>
                      <a:r>
                        <a:rPr lang="en-US" altLang="ja-JP" sz="1000" u="none" strike="noStrike">
                          <a:effectLst/>
                          <a:latin typeface="BIZ UDPゴシック" panose="020B0400000000000000" pitchFamily="50" charset="-128"/>
                          <a:ea typeface="BIZ UDPゴシック" panose="020B0400000000000000" pitchFamily="50" charset="-128"/>
                        </a:rPr>
                        <a:t>7</a:t>
                      </a:r>
                      <a:endPar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252" marR="7252" marT="7252" marB="0" anchor="ctr"/>
                </a:tc>
                <a:tc>
                  <a:txBody>
                    <a:bodyPr/>
                    <a:lstStyle/>
                    <a:p>
                      <a:pPr algn="ctr" fontAlgn="ctr"/>
                      <a:r>
                        <a:rPr lang="en-US" altLang="ja-JP" sz="1000" u="none" strike="noStrike">
                          <a:effectLst/>
                          <a:latin typeface="BIZ UDPゴシック" panose="020B0400000000000000" pitchFamily="50" charset="-128"/>
                          <a:ea typeface="BIZ UDPゴシック" panose="020B0400000000000000" pitchFamily="50" charset="-128"/>
                        </a:rPr>
                        <a:t>0.9%</a:t>
                      </a:r>
                      <a:endPar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252" marR="7252" marT="7252" marB="0" anchor="ctr"/>
                </a:tc>
                <a:tc>
                  <a:txBody>
                    <a:bodyPr/>
                    <a:lstStyle/>
                    <a:p>
                      <a:pPr algn="ctr" fontAlgn="ctr"/>
                      <a:r>
                        <a:rPr lang="en-US" altLang="ja-JP" sz="1000" u="none" strike="noStrike">
                          <a:effectLst/>
                          <a:latin typeface="BIZ UDPゴシック" panose="020B0400000000000000" pitchFamily="50" charset="-128"/>
                          <a:ea typeface="BIZ UDPゴシック" panose="020B0400000000000000" pitchFamily="50" charset="-128"/>
                        </a:rPr>
                        <a:t>45</a:t>
                      </a:r>
                      <a:endPar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252" marR="7252" marT="7252" marB="0" anchor="ctr"/>
                </a:tc>
                <a:tc>
                  <a:txBody>
                    <a:bodyPr/>
                    <a:lstStyle/>
                    <a:p>
                      <a:pPr algn="ctr" fontAlgn="ctr"/>
                      <a:r>
                        <a:rPr lang="en-US" altLang="ja-JP" sz="1000" u="none" strike="noStrike">
                          <a:effectLst/>
                          <a:latin typeface="BIZ UDPゴシック" panose="020B0400000000000000" pitchFamily="50" charset="-128"/>
                          <a:ea typeface="BIZ UDPゴシック" panose="020B0400000000000000" pitchFamily="50" charset="-128"/>
                        </a:rPr>
                        <a:t>3.9%</a:t>
                      </a:r>
                      <a:endPar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252" marR="7252" marT="7252" marB="0" anchor="ctr"/>
                </a:tc>
                <a:extLst>
                  <a:ext uri="{0D108BD9-81ED-4DB2-BD59-A6C34878D82A}">
                    <a16:rowId xmlns:a16="http://schemas.microsoft.com/office/drawing/2014/main" val="2901942161"/>
                  </a:ext>
                </a:extLst>
              </a:tr>
              <a:tr h="165790">
                <a:tc>
                  <a:txBody>
                    <a:bodyPr/>
                    <a:lstStyle/>
                    <a:p>
                      <a:pPr algn="ctr" fontAlgn="ctr"/>
                      <a:r>
                        <a:rPr lang="ja-JP" altLang="en-US" sz="1000" u="none" strike="noStrike">
                          <a:effectLst/>
                          <a:latin typeface="BIZ UDPゴシック" panose="020B0400000000000000" pitchFamily="50" charset="-128"/>
                          <a:ea typeface="BIZ UDPゴシック" panose="020B0400000000000000" pitchFamily="50" charset="-128"/>
                        </a:rPr>
                        <a:t>鉄鋼業</a:t>
                      </a:r>
                      <a:endPar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252" marR="7252" marT="7252" marB="0" anchor="ctr"/>
                </a:tc>
                <a:tc>
                  <a:txBody>
                    <a:bodyPr/>
                    <a:lstStyle/>
                    <a:p>
                      <a:pPr algn="ctr" fontAlgn="ctr"/>
                      <a:r>
                        <a:rPr lang="en-US" altLang="ja-JP" sz="1000" u="none" strike="noStrike">
                          <a:effectLst/>
                          <a:latin typeface="BIZ UDPゴシック" panose="020B0400000000000000" pitchFamily="50" charset="-128"/>
                          <a:ea typeface="BIZ UDPゴシック" panose="020B0400000000000000" pitchFamily="50" charset="-128"/>
                        </a:rPr>
                        <a:t>9</a:t>
                      </a:r>
                      <a:endPar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252" marR="7252" marT="7252" marB="0" anchor="ctr"/>
                </a:tc>
                <a:tc>
                  <a:txBody>
                    <a:bodyPr/>
                    <a:lstStyle/>
                    <a:p>
                      <a:pPr algn="ctr" fontAlgn="ctr"/>
                      <a:r>
                        <a:rPr lang="en-US" altLang="ja-JP" sz="1000" u="none" strike="noStrike">
                          <a:effectLst/>
                          <a:latin typeface="BIZ UDPゴシック" panose="020B0400000000000000" pitchFamily="50" charset="-128"/>
                          <a:ea typeface="BIZ UDPゴシック" panose="020B0400000000000000" pitchFamily="50" charset="-128"/>
                        </a:rPr>
                        <a:t>1.2%</a:t>
                      </a:r>
                      <a:endPar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252" marR="7252" marT="7252" marB="0" anchor="ctr"/>
                </a:tc>
                <a:tc>
                  <a:txBody>
                    <a:bodyPr/>
                    <a:lstStyle/>
                    <a:p>
                      <a:pPr algn="ctr" fontAlgn="ctr"/>
                      <a:r>
                        <a:rPr lang="en-US" altLang="ja-JP" sz="1000" u="none" strike="noStrike">
                          <a:effectLst/>
                          <a:latin typeface="BIZ UDPゴシック" panose="020B0400000000000000" pitchFamily="50" charset="-128"/>
                          <a:ea typeface="BIZ UDPゴシック" panose="020B0400000000000000" pitchFamily="50" charset="-128"/>
                        </a:rPr>
                        <a:t>89</a:t>
                      </a:r>
                      <a:endPar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252" marR="7252" marT="7252" marB="0" anchor="ctr"/>
                </a:tc>
                <a:tc>
                  <a:txBody>
                    <a:bodyPr/>
                    <a:lstStyle/>
                    <a:p>
                      <a:pPr algn="ctr" fontAlgn="ctr"/>
                      <a:r>
                        <a:rPr lang="en-US" altLang="ja-JP" sz="1000" u="none" strike="noStrike">
                          <a:effectLst/>
                          <a:latin typeface="BIZ UDPゴシック" panose="020B0400000000000000" pitchFamily="50" charset="-128"/>
                          <a:ea typeface="BIZ UDPゴシック" panose="020B0400000000000000" pitchFamily="50" charset="-128"/>
                        </a:rPr>
                        <a:t>7.5%</a:t>
                      </a:r>
                      <a:endPar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252" marR="7252" marT="7252" marB="0" anchor="ctr"/>
                </a:tc>
                <a:extLst>
                  <a:ext uri="{0D108BD9-81ED-4DB2-BD59-A6C34878D82A}">
                    <a16:rowId xmlns:a16="http://schemas.microsoft.com/office/drawing/2014/main" val="1056873941"/>
                  </a:ext>
                </a:extLst>
              </a:tr>
              <a:tr h="165790">
                <a:tc>
                  <a:txBody>
                    <a:bodyPr/>
                    <a:lstStyle/>
                    <a:p>
                      <a:pPr algn="ctr" fontAlgn="ctr"/>
                      <a:r>
                        <a:rPr lang="zh-TW" altLang="en-US" sz="1000" u="none" strike="noStrike">
                          <a:effectLst/>
                          <a:latin typeface="BIZ UDPゴシック" panose="020B0400000000000000" pitchFamily="50" charset="-128"/>
                          <a:ea typeface="BIZ UDPゴシック" panose="020B0400000000000000" pitchFamily="50" charset="-128"/>
                        </a:rPr>
                        <a:t>非鉄金属製造業</a:t>
                      </a:r>
                      <a:endParaRPr lang="zh-TW" altLang="en-US"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252" marR="7252" marT="7252" marB="0" anchor="ctr"/>
                </a:tc>
                <a:tc>
                  <a:txBody>
                    <a:bodyPr/>
                    <a:lstStyle/>
                    <a:p>
                      <a:pPr algn="ctr" fontAlgn="ctr"/>
                      <a:r>
                        <a:rPr lang="en-US" altLang="ja-JP" sz="1000" u="none" strike="noStrike">
                          <a:effectLst/>
                          <a:latin typeface="BIZ UDPゴシック" panose="020B0400000000000000" pitchFamily="50" charset="-128"/>
                          <a:ea typeface="BIZ UDPゴシック" panose="020B0400000000000000" pitchFamily="50" charset="-128"/>
                        </a:rPr>
                        <a:t>4</a:t>
                      </a:r>
                      <a:endPar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252" marR="7252" marT="7252" marB="0" anchor="ctr"/>
                </a:tc>
                <a:tc>
                  <a:txBody>
                    <a:bodyPr/>
                    <a:lstStyle/>
                    <a:p>
                      <a:pPr algn="ctr" fontAlgn="ctr"/>
                      <a:r>
                        <a:rPr lang="en-US" altLang="ja-JP" sz="1000" u="none" strike="noStrike">
                          <a:effectLst/>
                          <a:latin typeface="BIZ UDPゴシック" panose="020B0400000000000000" pitchFamily="50" charset="-128"/>
                          <a:ea typeface="BIZ UDPゴシック" panose="020B0400000000000000" pitchFamily="50" charset="-128"/>
                        </a:rPr>
                        <a:t>0.5%</a:t>
                      </a:r>
                      <a:endPar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252" marR="7252" marT="7252" marB="0" anchor="ctr"/>
                </a:tc>
                <a:tc>
                  <a:txBody>
                    <a:bodyPr/>
                    <a:lstStyle/>
                    <a:p>
                      <a:pPr algn="ctr" fontAlgn="ctr"/>
                      <a:r>
                        <a:rPr lang="en-US" altLang="ja-JP" sz="1000" u="none" strike="noStrike">
                          <a:effectLst/>
                          <a:latin typeface="BIZ UDPゴシック" panose="020B0400000000000000" pitchFamily="50" charset="-128"/>
                          <a:ea typeface="BIZ UDPゴシック" panose="020B0400000000000000" pitchFamily="50" charset="-128"/>
                        </a:rPr>
                        <a:t>12</a:t>
                      </a:r>
                      <a:endPar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252" marR="7252" marT="7252" marB="0" anchor="ctr"/>
                </a:tc>
                <a:tc>
                  <a:txBody>
                    <a:bodyPr/>
                    <a:lstStyle/>
                    <a:p>
                      <a:pPr algn="ctr" fontAlgn="ctr"/>
                      <a:r>
                        <a:rPr lang="en-US" altLang="ja-JP" sz="1000" u="none" strike="noStrike">
                          <a:effectLst/>
                          <a:latin typeface="BIZ UDPゴシック" panose="020B0400000000000000" pitchFamily="50" charset="-128"/>
                          <a:ea typeface="BIZ UDPゴシック" panose="020B0400000000000000" pitchFamily="50" charset="-128"/>
                        </a:rPr>
                        <a:t>1.0%</a:t>
                      </a:r>
                      <a:endPar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252" marR="7252" marT="7252" marB="0" anchor="ctr"/>
                </a:tc>
                <a:extLst>
                  <a:ext uri="{0D108BD9-81ED-4DB2-BD59-A6C34878D82A}">
                    <a16:rowId xmlns:a16="http://schemas.microsoft.com/office/drawing/2014/main" val="3632823423"/>
                  </a:ext>
                </a:extLst>
              </a:tr>
              <a:tr h="165790">
                <a:tc>
                  <a:txBody>
                    <a:bodyPr/>
                    <a:lstStyle/>
                    <a:p>
                      <a:pPr algn="ctr" fontAlgn="ctr"/>
                      <a:r>
                        <a:rPr lang="zh-TW" altLang="en-US" sz="1000" u="none" strike="noStrike">
                          <a:effectLst/>
                          <a:latin typeface="BIZ UDPゴシック" panose="020B0400000000000000" pitchFamily="50" charset="-128"/>
                          <a:ea typeface="BIZ UDPゴシック" panose="020B0400000000000000" pitchFamily="50" charset="-128"/>
                        </a:rPr>
                        <a:t>金属製品製造業</a:t>
                      </a:r>
                      <a:endParaRPr lang="zh-TW" altLang="en-US"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252" marR="7252" marT="7252" marB="0" anchor="ctr"/>
                </a:tc>
                <a:tc>
                  <a:txBody>
                    <a:bodyPr/>
                    <a:lstStyle/>
                    <a:p>
                      <a:pPr algn="ctr" fontAlgn="ctr"/>
                      <a:r>
                        <a:rPr lang="en-US" altLang="ja-JP" sz="1000" u="none" strike="noStrike">
                          <a:effectLst/>
                          <a:latin typeface="BIZ UDPゴシック" panose="020B0400000000000000" pitchFamily="50" charset="-128"/>
                          <a:ea typeface="BIZ UDPゴシック" panose="020B0400000000000000" pitchFamily="50" charset="-128"/>
                        </a:rPr>
                        <a:t>48</a:t>
                      </a:r>
                      <a:endPar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252" marR="7252" marT="7252" marB="0" anchor="ctr"/>
                </a:tc>
                <a:tc>
                  <a:txBody>
                    <a:bodyPr/>
                    <a:lstStyle/>
                    <a:p>
                      <a:pPr algn="ctr" fontAlgn="ctr"/>
                      <a:r>
                        <a:rPr lang="en-US" altLang="ja-JP" sz="1000" u="none" strike="noStrike">
                          <a:effectLst/>
                          <a:latin typeface="BIZ UDPゴシック" panose="020B0400000000000000" pitchFamily="50" charset="-128"/>
                          <a:ea typeface="BIZ UDPゴシック" panose="020B0400000000000000" pitchFamily="50" charset="-128"/>
                        </a:rPr>
                        <a:t>6.2%</a:t>
                      </a:r>
                      <a:endPar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252" marR="7252" marT="7252" marB="0" anchor="ctr"/>
                </a:tc>
                <a:tc>
                  <a:txBody>
                    <a:bodyPr/>
                    <a:lstStyle/>
                    <a:p>
                      <a:pPr algn="ctr" fontAlgn="ctr"/>
                      <a:r>
                        <a:rPr lang="en-US" altLang="ja-JP" sz="1000" u="none" strike="noStrike">
                          <a:effectLst/>
                          <a:latin typeface="BIZ UDPゴシック" panose="020B0400000000000000" pitchFamily="50" charset="-128"/>
                          <a:ea typeface="BIZ UDPゴシック" panose="020B0400000000000000" pitchFamily="50" charset="-128"/>
                        </a:rPr>
                        <a:t>228</a:t>
                      </a:r>
                      <a:endPar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252" marR="7252" marT="7252" marB="0" anchor="ctr"/>
                </a:tc>
                <a:tc>
                  <a:txBody>
                    <a:bodyPr/>
                    <a:lstStyle/>
                    <a:p>
                      <a:pPr algn="ctr" fontAlgn="ctr"/>
                      <a:r>
                        <a:rPr lang="en-US" altLang="ja-JP" sz="1000" u="none" strike="noStrike">
                          <a:effectLst/>
                          <a:latin typeface="BIZ UDPゴシック" panose="020B0400000000000000" pitchFamily="50" charset="-128"/>
                          <a:ea typeface="BIZ UDPゴシック" panose="020B0400000000000000" pitchFamily="50" charset="-128"/>
                        </a:rPr>
                        <a:t>19.4%</a:t>
                      </a:r>
                      <a:endPar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252" marR="7252" marT="7252" marB="0" anchor="ctr"/>
                </a:tc>
                <a:extLst>
                  <a:ext uri="{0D108BD9-81ED-4DB2-BD59-A6C34878D82A}">
                    <a16:rowId xmlns:a16="http://schemas.microsoft.com/office/drawing/2014/main" val="273676519"/>
                  </a:ext>
                </a:extLst>
              </a:tr>
              <a:tr h="165790">
                <a:tc>
                  <a:txBody>
                    <a:bodyPr/>
                    <a:lstStyle/>
                    <a:p>
                      <a:pPr algn="ctr" fontAlgn="ctr"/>
                      <a:r>
                        <a:rPr lang="zh-TW" altLang="en-US" sz="1000" u="none" strike="noStrike">
                          <a:effectLst/>
                          <a:latin typeface="BIZ UDPゴシック" panose="020B0400000000000000" pitchFamily="50" charset="-128"/>
                          <a:ea typeface="BIZ UDPゴシック" panose="020B0400000000000000" pitchFamily="50" charset="-128"/>
                        </a:rPr>
                        <a:t>一般機械器具製造業</a:t>
                      </a:r>
                      <a:endParaRPr lang="zh-TW" altLang="en-US"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252" marR="7252" marT="7252" marB="0" anchor="ctr"/>
                </a:tc>
                <a:tc>
                  <a:txBody>
                    <a:bodyPr/>
                    <a:lstStyle/>
                    <a:p>
                      <a:pPr algn="ctr" fontAlgn="ctr"/>
                      <a:r>
                        <a:rPr lang="en-US" altLang="ja-JP" sz="1000" u="none" strike="noStrike">
                          <a:effectLst/>
                          <a:latin typeface="BIZ UDPゴシック" panose="020B0400000000000000" pitchFamily="50" charset="-128"/>
                          <a:ea typeface="BIZ UDPゴシック" panose="020B0400000000000000" pitchFamily="50" charset="-128"/>
                        </a:rPr>
                        <a:t>21</a:t>
                      </a:r>
                      <a:endPar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252" marR="7252" marT="7252" marB="0" anchor="ctr"/>
                </a:tc>
                <a:tc>
                  <a:txBody>
                    <a:bodyPr/>
                    <a:lstStyle/>
                    <a:p>
                      <a:pPr algn="ctr" fontAlgn="ctr"/>
                      <a:r>
                        <a:rPr lang="en-US" altLang="ja-JP" sz="1000" u="none" strike="noStrike">
                          <a:effectLst/>
                          <a:latin typeface="BIZ UDPゴシック" panose="020B0400000000000000" pitchFamily="50" charset="-128"/>
                          <a:ea typeface="BIZ UDPゴシック" panose="020B0400000000000000" pitchFamily="50" charset="-128"/>
                        </a:rPr>
                        <a:t>2.7%</a:t>
                      </a:r>
                      <a:endPar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252" marR="7252" marT="7252" marB="0" anchor="ctr"/>
                </a:tc>
                <a:tc>
                  <a:txBody>
                    <a:bodyPr/>
                    <a:lstStyle/>
                    <a:p>
                      <a:pPr algn="ctr" fontAlgn="ctr"/>
                      <a:r>
                        <a:rPr lang="en-US" altLang="ja-JP" sz="1000" u="none" strike="noStrike">
                          <a:effectLst/>
                          <a:latin typeface="BIZ UDPゴシック" panose="020B0400000000000000" pitchFamily="50" charset="-128"/>
                          <a:ea typeface="BIZ UDPゴシック" panose="020B0400000000000000" pitchFamily="50" charset="-128"/>
                        </a:rPr>
                        <a:t>54</a:t>
                      </a:r>
                      <a:endPar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252" marR="7252" marT="7252" marB="0" anchor="ctr"/>
                </a:tc>
                <a:tc>
                  <a:txBody>
                    <a:bodyPr/>
                    <a:lstStyle/>
                    <a:p>
                      <a:pPr algn="ctr" fontAlgn="ctr"/>
                      <a:r>
                        <a:rPr lang="en-US" altLang="ja-JP" sz="1000" u="none" strike="noStrike">
                          <a:effectLst/>
                          <a:latin typeface="BIZ UDPゴシック" panose="020B0400000000000000" pitchFamily="50" charset="-128"/>
                          <a:ea typeface="BIZ UDPゴシック" panose="020B0400000000000000" pitchFamily="50" charset="-128"/>
                        </a:rPr>
                        <a:t>4.6%</a:t>
                      </a:r>
                      <a:endPar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252" marR="7252" marT="7252" marB="0" anchor="ctr"/>
                </a:tc>
                <a:extLst>
                  <a:ext uri="{0D108BD9-81ED-4DB2-BD59-A6C34878D82A}">
                    <a16:rowId xmlns:a16="http://schemas.microsoft.com/office/drawing/2014/main" val="2583768021"/>
                  </a:ext>
                </a:extLst>
              </a:tr>
              <a:tr h="165790">
                <a:tc>
                  <a:txBody>
                    <a:bodyPr/>
                    <a:lstStyle/>
                    <a:p>
                      <a:pPr algn="ctr" fontAlgn="ctr"/>
                      <a:r>
                        <a:rPr lang="zh-TW" altLang="en-US" sz="1000" u="none" strike="noStrike">
                          <a:effectLst/>
                          <a:latin typeface="BIZ UDPゴシック" panose="020B0400000000000000" pitchFamily="50" charset="-128"/>
                          <a:ea typeface="BIZ UDPゴシック" panose="020B0400000000000000" pitchFamily="50" charset="-128"/>
                        </a:rPr>
                        <a:t>電気機械器具製造業</a:t>
                      </a:r>
                      <a:endParaRPr lang="zh-TW" altLang="en-US"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252" marR="7252" marT="7252" marB="0" anchor="ctr"/>
                </a:tc>
                <a:tc>
                  <a:txBody>
                    <a:bodyPr/>
                    <a:lstStyle/>
                    <a:p>
                      <a:pPr algn="ctr" fontAlgn="ctr"/>
                      <a:r>
                        <a:rPr lang="en-US" altLang="ja-JP" sz="1000" u="none" strike="noStrike">
                          <a:effectLst/>
                          <a:latin typeface="BIZ UDPゴシック" panose="020B0400000000000000" pitchFamily="50" charset="-128"/>
                          <a:ea typeface="BIZ UDPゴシック" panose="020B0400000000000000" pitchFamily="50" charset="-128"/>
                        </a:rPr>
                        <a:t>8</a:t>
                      </a:r>
                      <a:endPar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252" marR="7252" marT="7252" marB="0" anchor="ctr"/>
                </a:tc>
                <a:tc>
                  <a:txBody>
                    <a:bodyPr/>
                    <a:lstStyle/>
                    <a:p>
                      <a:pPr algn="ctr" fontAlgn="ctr"/>
                      <a:r>
                        <a:rPr lang="en-US" altLang="ja-JP" sz="1000" u="none" strike="noStrike">
                          <a:effectLst/>
                          <a:latin typeface="BIZ UDPゴシック" panose="020B0400000000000000" pitchFamily="50" charset="-128"/>
                          <a:ea typeface="BIZ UDPゴシック" panose="020B0400000000000000" pitchFamily="50" charset="-128"/>
                        </a:rPr>
                        <a:t>1.0%</a:t>
                      </a:r>
                      <a:endPar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252" marR="7252" marT="7252" marB="0" anchor="ctr"/>
                </a:tc>
                <a:tc>
                  <a:txBody>
                    <a:bodyPr/>
                    <a:lstStyle/>
                    <a:p>
                      <a:pPr algn="ctr" fontAlgn="ctr"/>
                      <a:r>
                        <a:rPr lang="en-US" altLang="ja-JP" sz="1000" u="none" strike="noStrike">
                          <a:effectLst/>
                          <a:latin typeface="BIZ UDPゴシック" panose="020B0400000000000000" pitchFamily="50" charset="-128"/>
                          <a:ea typeface="BIZ UDPゴシック" panose="020B0400000000000000" pitchFamily="50" charset="-128"/>
                        </a:rPr>
                        <a:t>10</a:t>
                      </a:r>
                      <a:endPar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252" marR="7252" marT="7252" marB="0" anchor="ctr"/>
                </a:tc>
                <a:tc>
                  <a:txBody>
                    <a:bodyPr/>
                    <a:lstStyle/>
                    <a:p>
                      <a:pPr algn="ctr" fontAlgn="ctr"/>
                      <a:r>
                        <a:rPr lang="en-US" altLang="ja-JP" sz="1000" u="none" strike="noStrike">
                          <a:effectLst/>
                          <a:latin typeface="BIZ UDPゴシック" panose="020B0400000000000000" pitchFamily="50" charset="-128"/>
                          <a:ea typeface="BIZ UDPゴシック" panose="020B0400000000000000" pitchFamily="50" charset="-128"/>
                        </a:rPr>
                        <a:t>0.9%</a:t>
                      </a:r>
                      <a:endPar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252" marR="7252" marT="7252" marB="0" anchor="ctr"/>
                </a:tc>
                <a:extLst>
                  <a:ext uri="{0D108BD9-81ED-4DB2-BD59-A6C34878D82A}">
                    <a16:rowId xmlns:a16="http://schemas.microsoft.com/office/drawing/2014/main" val="3900014302"/>
                  </a:ext>
                </a:extLst>
              </a:tr>
              <a:tr h="165790">
                <a:tc>
                  <a:txBody>
                    <a:bodyPr/>
                    <a:lstStyle/>
                    <a:p>
                      <a:pPr algn="ctr" fontAlgn="ctr"/>
                      <a:r>
                        <a:rPr lang="zh-TW" altLang="en-US" sz="1000" u="none" strike="noStrike">
                          <a:effectLst/>
                          <a:latin typeface="BIZ UDPゴシック" panose="020B0400000000000000" pitchFamily="50" charset="-128"/>
                          <a:ea typeface="BIZ UDPゴシック" panose="020B0400000000000000" pitchFamily="50" charset="-128"/>
                        </a:rPr>
                        <a:t>輸送用機械器具製造業</a:t>
                      </a:r>
                      <a:endParaRPr lang="zh-TW" altLang="en-US"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252" marR="7252" marT="7252" marB="0" anchor="ctr"/>
                </a:tc>
                <a:tc>
                  <a:txBody>
                    <a:bodyPr/>
                    <a:lstStyle/>
                    <a:p>
                      <a:pPr algn="ctr" fontAlgn="ctr"/>
                      <a:r>
                        <a:rPr lang="en-US" altLang="ja-JP" sz="1000" u="none" strike="noStrike">
                          <a:effectLst/>
                          <a:latin typeface="BIZ UDPゴシック" panose="020B0400000000000000" pitchFamily="50" charset="-128"/>
                          <a:ea typeface="BIZ UDPゴシック" panose="020B0400000000000000" pitchFamily="50" charset="-128"/>
                        </a:rPr>
                        <a:t>8</a:t>
                      </a:r>
                      <a:endPar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252" marR="7252" marT="7252" marB="0" anchor="ctr"/>
                </a:tc>
                <a:tc>
                  <a:txBody>
                    <a:bodyPr/>
                    <a:lstStyle/>
                    <a:p>
                      <a:pPr algn="ctr" fontAlgn="ctr"/>
                      <a:r>
                        <a:rPr lang="en-US" altLang="ja-JP" sz="1000" u="none" strike="noStrike">
                          <a:effectLst/>
                          <a:latin typeface="BIZ UDPゴシック" panose="020B0400000000000000" pitchFamily="50" charset="-128"/>
                          <a:ea typeface="BIZ UDPゴシック" panose="020B0400000000000000" pitchFamily="50" charset="-128"/>
                        </a:rPr>
                        <a:t>1.0%</a:t>
                      </a:r>
                      <a:endPar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252" marR="7252" marT="7252" marB="0" anchor="ctr"/>
                </a:tc>
                <a:tc>
                  <a:txBody>
                    <a:bodyPr/>
                    <a:lstStyle/>
                    <a:p>
                      <a:pPr algn="ctr" fontAlgn="ctr"/>
                      <a:r>
                        <a:rPr lang="en-US" altLang="ja-JP" sz="1000" u="none" strike="noStrike">
                          <a:effectLst/>
                          <a:latin typeface="BIZ UDPゴシック" panose="020B0400000000000000" pitchFamily="50" charset="-128"/>
                          <a:ea typeface="BIZ UDPゴシック" panose="020B0400000000000000" pitchFamily="50" charset="-128"/>
                        </a:rPr>
                        <a:t>79</a:t>
                      </a:r>
                      <a:endPar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252" marR="7252" marT="7252" marB="0" anchor="ctr"/>
                </a:tc>
                <a:tc>
                  <a:txBody>
                    <a:bodyPr/>
                    <a:lstStyle/>
                    <a:p>
                      <a:pPr algn="ctr" fontAlgn="ctr"/>
                      <a:r>
                        <a:rPr lang="en-US" altLang="ja-JP" sz="1000" u="none" strike="noStrike">
                          <a:effectLst/>
                          <a:latin typeface="BIZ UDPゴシック" panose="020B0400000000000000" pitchFamily="50" charset="-128"/>
                          <a:ea typeface="BIZ UDPゴシック" panose="020B0400000000000000" pitchFamily="50" charset="-128"/>
                        </a:rPr>
                        <a:t>6.7%</a:t>
                      </a:r>
                      <a:endPar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252" marR="7252" marT="7252" marB="0" anchor="ctr"/>
                </a:tc>
                <a:extLst>
                  <a:ext uri="{0D108BD9-81ED-4DB2-BD59-A6C34878D82A}">
                    <a16:rowId xmlns:a16="http://schemas.microsoft.com/office/drawing/2014/main" val="1922340697"/>
                  </a:ext>
                </a:extLst>
              </a:tr>
              <a:tr h="165790">
                <a:tc>
                  <a:txBody>
                    <a:bodyPr/>
                    <a:lstStyle/>
                    <a:p>
                      <a:pPr algn="ctr" fontAlgn="ctr"/>
                      <a:r>
                        <a:rPr lang="zh-TW" altLang="en-US" sz="1000" u="none" strike="noStrike">
                          <a:effectLst/>
                          <a:latin typeface="BIZ UDPゴシック" panose="020B0400000000000000" pitchFamily="50" charset="-128"/>
                          <a:ea typeface="BIZ UDPゴシック" panose="020B0400000000000000" pitchFamily="50" charset="-128"/>
                        </a:rPr>
                        <a:t>精密機械器具製造業</a:t>
                      </a:r>
                      <a:endParaRPr lang="zh-TW" altLang="en-US"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252" marR="7252" marT="7252" marB="0" anchor="ctr"/>
                </a:tc>
                <a:tc>
                  <a:txBody>
                    <a:bodyPr/>
                    <a:lstStyle/>
                    <a:p>
                      <a:pPr algn="ctr" fontAlgn="ctr"/>
                      <a:r>
                        <a:rPr lang="en-US" altLang="ja-JP" sz="1000" u="none" strike="noStrike">
                          <a:effectLst/>
                          <a:latin typeface="BIZ UDPゴシック" panose="020B0400000000000000" pitchFamily="50" charset="-128"/>
                          <a:ea typeface="BIZ UDPゴシック" panose="020B0400000000000000" pitchFamily="50" charset="-128"/>
                        </a:rPr>
                        <a:t>1</a:t>
                      </a:r>
                      <a:endPar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252" marR="7252" marT="7252" marB="0" anchor="ctr"/>
                </a:tc>
                <a:tc>
                  <a:txBody>
                    <a:bodyPr/>
                    <a:lstStyle/>
                    <a:p>
                      <a:pPr algn="ctr" fontAlgn="ctr"/>
                      <a:r>
                        <a:rPr lang="en-US" altLang="ja-JP" sz="1000" u="none" strike="noStrike">
                          <a:effectLst/>
                          <a:latin typeface="BIZ UDPゴシック" panose="020B0400000000000000" pitchFamily="50" charset="-128"/>
                          <a:ea typeface="BIZ UDPゴシック" panose="020B0400000000000000" pitchFamily="50" charset="-128"/>
                        </a:rPr>
                        <a:t>0.1%</a:t>
                      </a:r>
                      <a:endPar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252" marR="7252" marT="7252" marB="0" anchor="ctr"/>
                </a:tc>
                <a:tc>
                  <a:txBody>
                    <a:bodyPr/>
                    <a:lstStyle/>
                    <a:p>
                      <a:pPr algn="ctr" fontAlgn="ctr"/>
                      <a:r>
                        <a:rPr lang="en-US" altLang="ja-JP" sz="1000" u="none" strike="noStrike">
                          <a:effectLst/>
                          <a:latin typeface="BIZ UDPゴシック" panose="020B0400000000000000" pitchFamily="50" charset="-128"/>
                          <a:ea typeface="BIZ UDPゴシック" panose="020B0400000000000000" pitchFamily="50" charset="-128"/>
                        </a:rPr>
                        <a:t>2</a:t>
                      </a:r>
                      <a:endPar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252" marR="7252" marT="7252" marB="0" anchor="ctr"/>
                </a:tc>
                <a:tc>
                  <a:txBody>
                    <a:bodyPr/>
                    <a:lstStyle/>
                    <a:p>
                      <a:pPr algn="ctr" fontAlgn="ctr"/>
                      <a:r>
                        <a:rPr lang="en-US" altLang="ja-JP" sz="1000" u="none" strike="noStrike">
                          <a:effectLst/>
                          <a:latin typeface="BIZ UDPゴシック" panose="020B0400000000000000" pitchFamily="50" charset="-128"/>
                          <a:ea typeface="BIZ UDPゴシック" panose="020B0400000000000000" pitchFamily="50" charset="-128"/>
                        </a:rPr>
                        <a:t>0.1%</a:t>
                      </a:r>
                      <a:endPar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252" marR="7252" marT="7252" marB="0" anchor="ctr"/>
                </a:tc>
                <a:extLst>
                  <a:ext uri="{0D108BD9-81ED-4DB2-BD59-A6C34878D82A}">
                    <a16:rowId xmlns:a16="http://schemas.microsoft.com/office/drawing/2014/main" val="3321763281"/>
                  </a:ext>
                </a:extLst>
              </a:tr>
              <a:tr h="165790">
                <a:tc>
                  <a:txBody>
                    <a:bodyPr/>
                    <a:lstStyle/>
                    <a:p>
                      <a:pPr algn="ctr" fontAlgn="ctr"/>
                      <a:r>
                        <a:rPr lang="ja-JP" altLang="en-US" sz="1000" u="none" strike="noStrike">
                          <a:effectLst/>
                          <a:latin typeface="BIZ UDPゴシック" panose="020B0400000000000000" pitchFamily="50" charset="-128"/>
                          <a:ea typeface="BIZ UDPゴシック" panose="020B0400000000000000" pitchFamily="50" charset="-128"/>
                        </a:rPr>
                        <a:t>その他の製造業</a:t>
                      </a:r>
                      <a:endPar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252" marR="7252" marT="7252" marB="0" anchor="ctr"/>
                </a:tc>
                <a:tc>
                  <a:txBody>
                    <a:bodyPr/>
                    <a:lstStyle/>
                    <a:p>
                      <a:pPr algn="ctr" fontAlgn="ctr"/>
                      <a:r>
                        <a:rPr lang="en-US" altLang="ja-JP" sz="1000" u="none" strike="noStrike">
                          <a:effectLst/>
                          <a:latin typeface="BIZ UDPゴシック" panose="020B0400000000000000" pitchFamily="50" charset="-128"/>
                          <a:ea typeface="BIZ UDPゴシック" panose="020B0400000000000000" pitchFamily="50" charset="-128"/>
                        </a:rPr>
                        <a:t>1</a:t>
                      </a:r>
                      <a:endPar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252" marR="7252" marT="7252" marB="0" anchor="ctr"/>
                </a:tc>
                <a:tc>
                  <a:txBody>
                    <a:bodyPr/>
                    <a:lstStyle/>
                    <a:p>
                      <a:pPr algn="ctr" fontAlgn="ctr"/>
                      <a:r>
                        <a:rPr lang="en-US" altLang="ja-JP" sz="1000" u="none" strike="noStrike">
                          <a:effectLst/>
                          <a:latin typeface="BIZ UDPゴシック" panose="020B0400000000000000" pitchFamily="50" charset="-128"/>
                          <a:ea typeface="BIZ UDPゴシック" panose="020B0400000000000000" pitchFamily="50" charset="-128"/>
                        </a:rPr>
                        <a:t>0.1%</a:t>
                      </a:r>
                      <a:endPar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252" marR="7252" marT="7252" marB="0" anchor="ctr"/>
                </a:tc>
                <a:tc>
                  <a:txBody>
                    <a:bodyPr/>
                    <a:lstStyle/>
                    <a:p>
                      <a:pPr algn="ctr" fontAlgn="ctr"/>
                      <a:r>
                        <a:rPr lang="en-US" altLang="ja-JP" sz="1000" u="none" strike="noStrike">
                          <a:effectLst/>
                          <a:latin typeface="BIZ UDPゴシック" panose="020B0400000000000000" pitchFamily="50" charset="-128"/>
                          <a:ea typeface="BIZ UDPゴシック" panose="020B0400000000000000" pitchFamily="50" charset="-128"/>
                        </a:rPr>
                        <a:t>12</a:t>
                      </a:r>
                      <a:endPar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252" marR="7252" marT="7252" marB="0" anchor="ctr"/>
                </a:tc>
                <a:tc>
                  <a:txBody>
                    <a:bodyPr/>
                    <a:lstStyle/>
                    <a:p>
                      <a:pPr algn="ctr" fontAlgn="ctr"/>
                      <a:r>
                        <a:rPr lang="en-US" altLang="ja-JP" sz="1000" u="none" strike="noStrike">
                          <a:effectLst/>
                          <a:latin typeface="BIZ UDPゴシック" panose="020B0400000000000000" pitchFamily="50" charset="-128"/>
                          <a:ea typeface="BIZ UDPゴシック" panose="020B0400000000000000" pitchFamily="50" charset="-128"/>
                        </a:rPr>
                        <a:t>1.0%</a:t>
                      </a:r>
                      <a:endPar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252" marR="7252" marT="7252" marB="0" anchor="ctr"/>
                </a:tc>
                <a:extLst>
                  <a:ext uri="{0D108BD9-81ED-4DB2-BD59-A6C34878D82A}">
                    <a16:rowId xmlns:a16="http://schemas.microsoft.com/office/drawing/2014/main" val="1773174840"/>
                  </a:ext>
                </a:extLst>
              </a:tr>
              <a:tr h="165790">
                <a:tc>
                  <a:txBody>
                    <a:bodyPr/>
                    <a:lstStyle/>
                    <a:p>
                      <a:pPr algn="ctr" fontAlgn="ctr"/>
                      <a:r>
                        <a:rPr lang="ja-JP" altLang="en-US" sz="1000" u="none" strike="noStrike">
                          <a:effectLst/>
                          <a:latin typeface="BIZ UDPゴシック" panose="020B0400000000000000" pitchFamily="50" charset="-128"/>
                          <a:ea typeface="BIZ UDPゴシック" panose="020B0400000000000000" pitchFamily="50" charset="-128"/>
                        </a:rPr>
                        <a:t>鉄道業</a:t>
                      </a:r>
                      <a:endPar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252" marR="7252" marT="7252" marB="0" anchor="ctr"/>
                </a:tc>
                <a:tc>
                  <a:txBody>
                    <a:bodyPr/>
                    <a:lstStyle/>
                    <a:p>
                      <a:pPr algn="ctr" fontAlgn="ctr"/>
                      <a:r>
                        <a:rPr lang="en-US" altLang="ja-JP" sz="1000" u="none" strike="noStrike">
                          <a:effectLst/>
                          <a:latin typeface="BIZ UDPゴシック" panose="020B0400000000000000" pitchFamily="50" charset="-128"/>
                          <a:ea typeface="BIZ UDPゴシック" panose="020B0400000000000000" pitchFamily="50" charset="-128"/>
                        </a:rPr>
                        <a:t>3</a:t>
                      </a:r>
                      <a:endPar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252" marR="7252" marT="7252" marB="0" anchor="ctr"/>
                </a:tc>
                <a:tc>
                  <a:txBody>
                    <a:bodyPr/>
                    <a:lstStyle/>
                    <a:p>
                      <a:pPr algn="ctr" fontAlgn="ctr"/>
                      <a:r>
                        <a:rPr lang="en-US" altLang="ja-JP" sz="1000" u="none" strike="noStrike">
                          <a:effectLst/>
                          <a:latin typeface="BIZ UDPゴシック" panose="020B0400000000000000" pitchFamily="50" charset="-128"/>
                          <a:ea typeface="BIZ UDPゴシック" panose="020B0400000000000000" pitchFamily="50" charset="-128"/>
                        </a:rPr>
                        <a:t>0.4%</a:t>
                      </a:r>
                      <a:endPar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252" marR="7252" marT="7252" marB="0" anchor="ctr"/>
                </a:tc>
                <a:tc>
                  <a:txBody>
                    <a:bodyPr/>
                    <a:lstStyle/>
                    <a:p>
                      <a:pPr algn="ctr" fontAlgn="ctr"/>
                      <a:r>
                        <a:rPr lang="en-US" altLang="ja-JP" sz="1000" u="none" strike="noStrike">
                          <a:effectLst/>
                          <a:latin typeface="BIZ UDPゴシック" panose="020B0400000000000000" pitchFamily="50" charset="-128"/>
                          <a:ea typeface="BIZ UDPゴシック" panose="020B0400000000000000" pitchFamily="50" charset="-128"/>
                        </a:rPr>
                        <a:t>3</a:t>
                      </a:r>
                      <a:endPar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252" marR="7252" marT="7252" marB="0" anchor="ctr"/>
                </a:tc>
                <a:tc>
                  <a:txBody>
                    <a:bodyPr/>
                    <a:lstStyle/>
                    <a:p>
                      <a:pPr algn="ctr" fontAlgn="ctr"/>
                      <a:r>
                        <a:rPr lang="en-US" altLang="ja-JP" sz="1000" u="none" strike="noStrike">
                          <a:effectLst/>
                          <a:latin typeface="BIZ UDPゴシック" panose="020B0400000000000000" pitchFamily="50" charset="-128"/>
                          <a:ea typeface="BIZ UDPゴシック" panose="020B0400000000000000" pitchFamily="50" charset="-128"/>
                        </a:rPr>
                        <a:t>0.3%</a:t>
                      </a:r>
                      <a:endPar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252" marR="7252" marT="7252" marB="0" anchor="ctr"/>
                </a:tc>
                <a:extLst>
                  <a:ext uri="{0D108BD9-81ED-4DB2-BD59-A6C34878D82A}">
                    <a16:rowId xmlns:a16="http://schemas.microsoft.com/office/drawing/2014/main" val="1898339606"/>
                  </a:ext>
                </a:extLst>
              </a:tr>
              <a:tr h="165790">
                <a:tc>
                  <a:txBody>
                    <a:bodyPr/>
                    <a:lstStyle/>
                    <a:p>
                      <a:pPr algn="ctr" fontAlgn="ctr"/>
                      <a:r>
                        <a:rPr lang="ja-JP" altLang="en-US" sz="1000" u="none" strike="noStrike">
                          <a:effectLst/>
                          <a:latin typeface="BIZ UDPゴシック" panose="020B0400000000000000" pitchFamily="50" charset="-128"/>
                          <a:ea typeface="BIZ UDPゴシック" panose="020B0400000000000000" pitchFamily="50" charset="-128"/>
                        </a:rPr>
                        <a:t>倉庫業</a:t>
                      </a:r>
                      <a:endPar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252" marR="7252" marT="7252" marB="0" anchor="ctr"/>
                </a:tc>
                <a:tc>
                  <a:txBody>
                    <a:bodyPr/>
                    <a:lstStyle/>
                    <a:p>
                      <a:pPr algn="ctr" fontAlgn="ctr"/>
                      <a:r>
                        <a:rPr lang="en-US" altLang="ja-JP" sz="1000" u="none" strike="noStrike">
                          <a:effectLst/>
                          <a:latin typeface="BIZ UDPゴシック" panose="020B0400000000000000" pitchFamily="50" charset="-128"/>
                          <a:ea typeface="BIZ UDPゴシック" panose="020B0400000000000000" pitchFamily="50" charset="-128"/>
                        </a:rPr>
                        <a:t>3</a:t>
                      </a:r>
                      <a:endPar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252" marR="7252" marT="7252" marB="0" anchor="ctr"/>
                </a:tc>
                <a:tc>
                  <a:txBody>
                    <a:bodyPr/>
                    <a:lstStyle/>
                    <a:p>
                      <a:pPr algn="ctr" fontAlgn="ctr"/>
                      <a:r>
                        <a:rPr lang="en-US" altLang="ja-JP" sz="1000" u="none" strike="noStrike">
                          <a:effectLst/>
                          <a:latin typeface="BIZ UDPゴシック" panose="020B0400000000000000" pitchFamily="50" charset="-128"/>
                          <a:ea typeface="BIZ UDPゴシック" panose="020B0400000000000000" pitchFamily="50" charset="-128"/>
                        </a:rPr>
                        <a:t>0.4%</a:t>
                      </a:r>
                      <a:endPar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252" marR="7252" marT="7252" marB="0" anchor="ctr"/>
                </a:tc>
                <a:tc>
                  <a:txBody>
                    <a:bodyPr/>
                    <a:lstStyle/>
                    <a:p>
                      <a:pPr algn="ctr" fontAlgn="ctr"/>
                      <a:r>
                        <a:rPr lang="en-US" altLang="ja-JP" sz="1000" u="none" strike="noStrike">
                          <a:effectLst/>
                          <a:latin typeface="BIZ UDPゴシック" panose="020B0400000000000000" pitchFamily="50" charset="-128"/>
                          <a:ea typeface="BIZ UDPゴシック" panose="020B0400000000000000" pitchFamily="50" charset="-128"/>
                        </a:rPr>
                        <a:t>7</a:t>
                      </a:r>
                      <a:endPar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252" marR="7252" marT="7252" marB="0" anchor="ctr"/>
                </a:tc>
                <a:tc>
                  <a:txBody>
                    <a:bodyPr/>
                    <a:lstStyle/>
                    <a:p>
                      <a:pPr algn="ctr" fontAlgn="ctr"/>
                      <a:r>
                        <a:rPr lang="en-US" altLang="ja-JP" sz="1000" u="none" strike="noStrike">
                          <a:effectLst/>
                          <a:latin typeface="BIZ UDPゴシック" panose="020B0400000000000000" pitchFamily="50" charset="-128"/>
                          <a:ea typeface="BIZ UDPゴシック" panose="020B0400000000000000" pitchFamily="50" charset="-128"/>
                        </a:rPr>
                        <a:t>0.6%</a:t>
                      </a:r>
                      <a:endPar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252" marR="7252" marT="7252" marB="0" anchor="ctr"/>
                </a:tc>
                <a:extLst>
                  <a:ext uri="{0D108BD9-81ED-4DB2-BD59-A6C34878D82A}">
                    <a16:rowId xmlns:a16="http://schemas.microsoft.com/office/drawing/2014/main" val="2062655859"/>
                  </a:ext>
                </a:extLst>
              </a:tr>
              <a:tr h="165790">
                <a:tc>
                  <a:txBody>
                    <a:bodyPr/>
                    <a:lstStyle/>
                    <a:p>
                      <a:pPr algn="ctr" fontAlgn="ctr"/>
                      <a:r>
                        <a:rPr lang="ja-JP" altLang="en-US" sz="1000" u="none" strike="noStrike">
                          <a:effectLst/>
                          <a:latin typeface="BIZ UDPゴシック" panose="020B0400000000000000" pitchFamily="50" charset="-128"/>
                          <a:ea typeface="BIZ UDPゴシック" panose="020B0400000000000000" pitchFamily="50" charset="-128"/>
                        </a:rPr>
                        <a:t>石油卸売業</a:t>
                      </a:r>
                      <a:endPar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252" marR="7252" marT="7252" marB="0" anchor="ctr"/>
                </a:tc>
                <a:tc>
                  <a:txBody>
                    <a:bodyPr/>
                    <a:lstStyle/>
                    <a:p>
                      <a:pPr algn="ctr" fontAlgn="ctr"/>
                      <a:r>
                        <a:rPr lang="en-US" altLang="ja-JP" sz="1000" u="none" strike="noStrike">
                          <a:effectLst/>
                          <a:latin typeface="BIZ UDPゴシック" panose="020B0400000000000000" pitchFamily="50" charset="-128"/>
                          <a:ea typeface="BIZ UDPゴシック" panose="020B0400000000000000" pitchFamily="50" charset="-128"/>
                        </a:rPr>
                        <a:t>3</a:t>
                      </a:r>
                      <a:endPar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252" marR="7252" marT="7252" marB="0" anchor="ctr"/>
                </a:tc>
                <a:tc>
                  <a:txBody>
                    <a:bodyPr/>
                    <a:lstStyle/>
                    <a:p>
                      <a:pPr algn="ctr" fontAlgn="ctr"/>
                      <a:r>
                        <a:rPr lang="en-US" altLang="ja-JP" sz="1000" u="none" strike="noStrike">
                          <a:effectLst/>
                          <a:latin typeface="BIZ UDPゴシック" panose="020B0400000000000000" pitchFamily="50" charset="-128"/>
                          <a:ea typeface="BIZ UDPゴシック" panose="020B0400000000000000" pitchFamily="50" charset="-128"/>
                        </a:rPr>
                        <a:t>0.4%</a:t>
                      </a:r>
                      <a:endPar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252" marR="7252" marT="7252" marB="0" anchor="ctr"/>
                </a:tc>
                <a:tc>
                  <a:txBody>
                    <a:bodyPr/>
                    <a:lstStyle/>
                    <a:p>
                      <a:pPr algn="ctr" fontAlgn="ctr"/>
                      <a:r>
                        <a:rPr lang="en-US" altLang="ja-JP" sz="1000" u="none" strike="noStrike">
                          <a:effectLst/>
                          <a:latin typeface="BIZ UDPゴシック" panose="020B0400000000000000" pitchFamily="50" charset="-128"/>
                          <a:ea typeface="BIZ UDPゴシック" panose="020B0400000000000000" pitchFamily="50" charset="-128"/>
                        </a:rPr>
                        <a:t>2</a:t>
                      </a:r>
                      <a:endPar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252" marR="7252" marT="7252" marB="0" anchor="ctr"/>
                </a:tc>
                <a:tc>
                  <a:txBody>
                    <a:bodyPr/>
                    <a:lstStyle/>
                    <a:p>
                      <a:pPr algn="ctr" fontAlgn="ctr"/>
                      <a:r>
                        <a:rPr lang="en-US" altLang="ja-JP" sz="1000" u="none" strike="noStrike">
                          <a:effectLst/>
                          <a:latin typeface="BIZ UDPゴシック" panose="020B0400000000000000" pitchFamily="50" charset="-128"/>
                          <a:ea typeface="BIZ UDPゴシック" panose="020B0400000000000000" pitchFamily="50" charset="-128"/>
                        </a:rPr>
                        <a:t>0.1%</a:t>
                      </a:r>
                      <a:endPar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252" marR="7252" marT="7252" marB="0" anchor="ctr"/>
                </a:tc>
                <a:extLst>
                  <a:ext uri="{0D108BD9-81ED-4DB2-BD59-A6C34878D82A}">
                    <a16:rowId xmlns:a16="http://schemas.microsoft.com/office/drawing/2014/main" val="4187002068"/>
                  </a:ext>
                </a:extLst>
              </a:tr>
              <a:tr h="165790">
                <a:tc>
                  <a:txBody>
                    <a:bodyPr/>
                    <a:lstStyle/>
                    <a:p>
                      <a:pPr algn="ctr" fontAlgn="ctr"/>
                      <a:r>
                        <a:rPr lang="ja-JP" altLang="en-US" sz="1000" u="none" strike="noStrike">
                          <a:effectLst/>
                          <a:latin typeface="BIZ UDPゴシック" panose="020B0400000000000000" pitchFamily="50" charset="-128"/>
                          <a:ea typeface="BIZ UDPゴシック" panose="020B0400000000000000" pitchFamily="50" charset="-128"/>
                        </a:rPr>
                        <a:t>燃料小売業</a:t>
                      </a:r>
                      <a:endPar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252" marR="7252" marT="7252" marB="0" anchor="ctr"/>
                </a:tc>
                <a:tc>
                  <a:txBody>
                    <a:bodyPr/>
                    <a:lstStyle/>
                    <a:p>
                      <a:pPr algn="ctr" fontAlgn="ctr"/>
                      <a:r>
                        <a:rPr lang="en-US" altLang="ja-JP" sz="1000" u="none" strike="noStrike">
                          <a:effectLst/>
                          <a:latin typeface="BIZ UDPゴシック" panose="020B0400000000000000" pitchFamily="50" charset="-128"/>
                          <a:ea typeface="BIZ UDPゴシック" panose="020B0400000000000000" pitchFamily="50" charset="-128"/>
                        </a:rPr>
                        <a:t>513</a:t>
                      </a:r>
                      <a:endPar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252" marR="7252" marT="7252" marB="0" anchor="ctr"/>
                </a:tc>
                <a:tc>
                  <a:txBody>
                    <a:bodyPr/>
                    <a:lstStyle/>
                    <a:p>
                      <a:pPr algn="ctr" fontAlgn="ctr"/>
                      <a:r>
                        <a:rPr lang="en-US" altLang="ja-JP" sz="1000" u="none" strike="noStrike">
                          <a:effectLst/>
                          <a:latin typeface="BIZ UDPゴシック" panose="020B0400000000000000" pitchFamily="50" charset="-128"/>
                          <a:ea typeface="BIZ UDPゴシック" panose="020B0400000000000000" pitchFamily="50" charset="-128"/>
                        </a:rPr>
                        <a:t>66.4%</a:t>
                      </a:r>
                      <a:endPar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252" marR="7252" marT="7252" marB="0" anchor="ctr"/>
                </a:tc>
                <a:tc>
                  <a:txBody>
                    <a:bodyPr/>
                    <a:lstStyle/>
                    <a:p>
                      <a:pPr algn="ctr" fontAlgn="ctr"/>
                      <a:r>
                        <a:rPr lang="en-US" altLang="ja-JP" sz="1000" u="none" strike="noStrike">
                          <a:effectLst/>
                          <a:latin typeface="BIZ UDPゴシック" panose="020B0400000000000000" pitchFamily="50" charset="-128"/>
                          <a:ea typeface="BIZ UDPゴシック" panose="020B0400000000000000" pitchFamily="50" charset="-128"/>
                        </a:rPr>
                        <a:t>30</a:t>
                      </a:r>
                      <a:endPar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252" marR="7252" marT="7252" marB="0" anchor="ctr"/>
                </a:tc>
                <a:tc>
                  <a:txBody>
                    <a:bodyPr/>
                    <a:lstStyle/>
                    <a:p>
                      <a:pPr algn="ctr" fontAlgn="ctr"/>
                      <a:r>
                        <a:rPr lang="en-US" altLang="ja-JP" sz="1000" u="none" strike="noStrike">
                          <a:effectLst/>
                          <a:latin typeface="BIZ UDPゴシック" panose="020B0400000000000000" pitchFamily="50" charset="-128"/>
                          <a:ea typeface="BIZ UDPゴシック" panose="020B0400000000000000" pitchFamily="50" charset="-128"/>
                        </a:rPr>
                        <a:t>2.5%</a:t>
                      </a:r>
                      <a:endPar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252" marR="7252" marT="7252" marB="0" anchor="ctr"/>
                </a:tc>
                <a:extLst>
                  <a:ext uri="{0D108BD9-81ED-4DB2-BD59-A6C34878D82A}">
                    <a16:rowId xmlns:a16="http://schemas.microsoft.com/office/drawing/2014/main" val="3318169001"/>
                  </a:ext>
                </a:extLst>
              </a:tr>
              <a:tr h="165790">
                <a:tc>
                  <a:txBody>
                    <a:bodyPr/>
                    <a:lstStyle/>
                    <a:p>
                      <a:pPr algn="ctr" fontAlgn="ctr"/>
                      <a:r>
                        <a:rPr lang="zh-TW" altLang="en-US" sz="1000" u="none" strike="noStrike">
                          <a:effectLst/>
                          <a:latin typeface="BIZ UDPゴシック" panose="020B0400000000000000" pitchFamily="50" charset="-128"/>
                          <a:ea typeface="BIZ UDPゴシック" panose="020B0400000000000000" pitchFamily="50" charset="-128"/>
                        </a:rPr>
                        <a:t>自動車整備業</a:t>
                      </a:r>
                      <a:endParaRPr lang="zh-TW" altLang="en-US"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252" marR="7252" marT="7252" marB="0" anchor="ctr"/>
                </a:tc>
                <a:tc>
                  <a:txBody>
                    <a:bodyPr/>
                    <a:lstStyle/>
                    <a:p>
                      <a:pPr algn="ctr" fontAlgn="ctr"/>
                      <a:r>
                        <a:rPr lang="en-US" altLang="ja-JP" sz="1000" u="none" strike="noStrike">
                          <a:effectLst/>
                          <a:latin typeface="BIZ UDPゴシック" panose="020B0400000000000000" pitchFamily="50" charset="-128"/>
                          <a:ea typeface="BIZ UDPゴシック" panose="020B0400000000000000" pitchFamily="50" charset="-128"/>
                        </a:rPr>
                        <a:t>5</a:t>
                      </a:r>
                      <a:endPar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252" marR="7252" marT="7252" marB="0" anchor="ctr"/>
                </a:tc>
                <a:tc>
                  <a:txBody>
                    <a:bodyPr/>
                    <a:lstStyle/>
                    <a:p>
                      <a:pPr algn="ctr" fontAlgn="ctr"/>
                      <a:r>
                        <a:rPr lang="en-US" altLang="ja-JP" sz="1000" u="none" strike="noStrike">
                          <a:effectLst/>
                          <a:latin typeface="BIZ UDPゴシック" panose="020B0400000000000000" pitchFamily="50" charset="-128"/>
                          <a:ea typeface="BIZ UDPゴシック" panose="020B0400000000000000" pitchFamily="50" charset="-128"/>
                        </a:rPr>
                        <a:t>0.6%</a:t>
                      </a:r>
                      <a:endPar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252" marR="7252" marT="7252" marB="0" anchor="ctr"/>
                </a:tc>
                <a:tc>
                  <a:txBody>
                    <a:bodyPr/>
                    <a:lstStyle/>
                    <a:p>
                      <a:pPr algn="ctr" fontAlgn="ctr"/>
                      <a:r>
                        <a:rPr lang="en-US" altLang="ja-JP" sz="1000" u="none" strike="noStrike">
                          <a:effectLst/>
                          <a:latin typeface="BIZ UDPゴシック" panose="020B0400000000000000" pitchFamily="50" charset="-128"/>
                          <a:ea typeface="BIZ UDPゴシック" panose="020B0400000000000000" pitchFamily="50" charset="-128"/>
                        </a:rPr>
                        <a:t>8</a:t>
                      </a:r>
                      <a:endPar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252" marR="7252" marT="7252" marB="0" anchor="ctr"/>
                </a:tc>
                <a:tc>
                  <a:txBody>
                    <a:bodyPr/>
                    <a:lstStyle/>
                    <a:p>
                      <a:pPr algn="ctr" fontAlgn="ctr"/>
                      <a:r>
                        <a:rPr lang="en-US" altLang="ja-JP" sz="1000" u="none" strike="noStrike">
                          <a:effectLst/>
                          <a:latin typeface="BIZ UDPゴシック" panose="020B0400000000000000" pitchFamily="50" charset="-128"/>
                          <a:ea typeface="BIZ UDPゴシック" panose="020B0400000000000000" pitchFamily="50" charset="-128"/>
                        </a:rPr>
                        <a:t>0.7%</a:t>
                      </a:r>
                      <a:endPar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252" marR="7252" marT="7252" marB="0" anchor="ctr"/>
                </a:tc>
                <a:extLst>
                  <a:ext uri="{0D108BD9-81ED-4DB2-BD59-A6C34878D82A}">
                    <a16:rowId xmlns:a16="http://schemas.microsoft.com/office/drawing/2014/main" val="973265200"/>
                  </a:ext>
                </a:extLst>
              </a:tr>
              <a:tr h="165790">
                <a:tc>
                  <a:txBody>
                    <a:bodyPr/>
                    <a:lstStyle/>
                    <a:p>
                      <a:pPr algn="ctr" fontAlgn="ctr"/>
                      <a:r>
                        <a:rPr lang="ja-JP" altLang="en-US" sz="1000" u="none" strike="noStrike">
                          <a:effectLst/>
                          <a:latin typeface="BIZ UDPゴシック" panose="020B0400000000000000" pitchFamily="50" charset="-128"/>
                          <a:ea typeface="BIZ UDPゴシック" panose="020B0400000000000000" pitchFamily="50" charset="-128"/>
                        </a:rPr>
                        <a:t>商品検査業</a:t>
                      </a:r>
                      <a:endPar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252" marR="7252" marT="7252" marB="0" anchor="ctr"/>
                </a:tc>
                <a:tc>
                  <a:txBody>
                    <a:bodyPr/>
                    <a:lstStyle/>
                    <a:p>
                      <a:pPr algn="ctr" fontAlgn="ctr"/>
                      <a:r>
                        <a:rPr lang="en-US" altLang="ja-JP" sz="1000" u="none" strike="noStrike">
                          <a:effectLst/>
                          <a:latin typeface="BIZ UDPゴシック" panose="020B0400000000000000" pitchFamily="50" charset="-128"/>
                          <a:ea typeface="BIZ UDPゴシック" panose="020B0400000000000000" pitchFamily="50" charset="-128"/>
                        </a:rPr>
                        <a:t>1</a:t>
                      </a:r>
                      <a:endPar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252" marR="7252" marT="7252" marB="0" anchor="ctr"/>
                </a:tc>
                <a:tc>
                  <a:txBody>
                    <a:bodyPr/>
                    <a:lstStyle/>
                    <a:p>
                      <a:pPr algn="ctr" fontAlgn="ctr"/>
                      <a:r>
                        <a:rPr lang="en-US" altLang="ja-JP" sz="1000" u="none" strike="noStrike">
                          <a:effectLst/>
                          <a:latin typeface="BIZ UDPゴシック" panose="020B0400000000000000" pitchFamily="50" charset="-128"/>
                          <a:ea typeface="BIZ UDPゴシック" panose="020B0400000000000000" pitchFamily="50" charset="-128"/>
                        </a:rPr>
                        <a:t>0.1%</a:t>
                      </a:r>
                      <a:endPar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252" marR="7252" marT="7252" marB="0" anchor="ctr"/>
                </a:tc>
                <a:tc>
                  <a:txBody>
                    <a:bodyPr/>
                    <a:lstStyle/>
                    <a:p>
                      <a:pPr algn="ctr" fontAlgn="ctr"/>
                      <a:r>
                        <a:rPr lang="en-US" altLang="ja-JP" sz="1000" u="none" strike="noStrike">
                          <a:effectLst/>
                          <a:latin typeface="BIZ UDPゴシック" panose="020B0400000000000000" pitchFamily="50" charset="-128"/>
                          <a:ea typeface="BIZ UDPゴシック" panose="020B0400000000000000" pitchFamily="50" charset="-128"/>
                        </a:rPr>
                        <a:t>0</a:t>
                      </a:r>
                      <a:endPar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252" marR="7252" marT="7252" marB="0" anchor="ctr"/>
                </a:tc>
                <a:tc>
                  <a:txBody>
                    <a:bodyPr/>
                    <a:lstStyle/>
                    <a:p>
                      <a:pPr algn="ctr" fontAlgn="ctr"/>
                      <a:r>
                        <a:rPr lang="en-US" altLang="ja-JP" sz="1000" u="none" strike="noStrike">
                          <a:effectLst/>
                          <a:latin typeface="BIZ UDPゴシック" panose="020B0400000000000000" pitchFamily="50" charset="-128"/>
                          <a:ea typeface="BIZ UDPゴシック" panose="020B0400000000000000" pitchFamily="50" charset="-128"/>
                        </a:rPr>
                        <a:t>0.0%</a:t>
                      </a:r>
                      <a:endPar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252" marR="7252" marT="7252" marB="0" anchor="ctr"/>
                </a:tc>
                <a:extLst>
                  <a:ext uri="{0D108BD9-81ED-4DB2-BD59-A6C34878D82A}">
                    <a16:rowId xmlns:a16="http://schemas.microsoft.com/office/drawing/2014/main" val="4046106073"/>
                  </a:ext>
                </a:extLst>
              </a:tr>
              <a:tr h="165790">
                <a:tc>
                  <a:txBody>
                    <a:bodyPr/>
                    <a:lstStyle/>
                    <a:p>
                      <a:pPr algn="ctr" fontAlgn="ctr"/>
                      <a:r>
                        <a:rPr lang="ja-JP" altLang="en-US" sz="1000" u="none" strike="noStrike">
                          <a:effectLst/>
                          <a:latin typeface="BIZ UDPゴシック" panose="020B0400000000000000" pitchFamily="50" charset="-128"/>
                          <a:ea typeface="BIZ UDPゴシック" panose="020B0400000000000000" pitchFamily="50" charset="-128"/>
                        </a:rPr>
                        <a:t>計量証明業</a:t>
                      </a:r>
                      <a:endPar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252" marR="7252" marT="7252" marB="0" anchor="ctr"/>
                </a:tc>
                <a:tc>
                  <a:txBody>
                    <a:bodyPr/>
                    <a:lstStyle/>
                    <a:p>
                      <a:pPr algn="ctr" fontAlgn="ctr"/>
                      <a:r>
                        <a:rPr lang="en-US" altLang="ja-JP" sz="1000" u="none" strike="noStrike">
                          <a:effectLst/>
                          <a:latin typeface="BIZ UDPゴシック" panose="020B0400000000000000" pitchFamily="50" charset="-128"/>
                          <a:ea typeface="BIZ UDPゴシック" panose="020B0400000000000000" pitchFamily="50" charset="-128"/>
                        </a:rPr>
                        <a:t>1</a:t>
                      </a:r>
                      <a:endPar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252" marR="7252" marT="7252" marB="0" anchor="ctr"/>
                </a:tc>
                <a:tc>
                  <a:txBody>
                    <a:bodyPr/>
                    <a:lstStyle/>
                    <a:p>
                      <a:pPr algn="ctr" fontAlgn="ctr"/>
                      <a:r>
                        <a:rPr lang="en-US" altLang="ja-JP" sz="1000" u="none" strike="noStrike">
                          <a:effectLst/>
                          <a:latin typeface="BIZ UDPゴシック" panose="020B0400000000000000" pitchFamily="50" charset="-128"/>
                          <a:ea typeface="BIZ UDPゴシック" panose="020B0400000000000000" pitchFamily="50" charset="-128"/>
                        </a:rPr>
                        <a:t>0.1%</a:t>
                      </a:r>
                      <a:endPar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252" marR="7252" marT="7252" marB="0" anchor="ctr"/>
                </a:tc>
                <a:tc>
                  <a:txBody>
                    <a:bodyPr/>
                    <a:lstStyle/>
                    <a:p>
                      <a:pPr algn="ctr" fontAlgn="ctr"/>
                      <a:r>
                        <a:rPr lang="en-US" altLang="ja-JP" sz="1000" u="none" strike="noStrike">
                          <a:effectLst/>
                          <a:latin typeface="BIZ UDPゴシック" panose="020B0400000000000000" pitchFamily="50" charset="-128"/>
                          <a:ea typeface="BIZ UDPゴシック" panose="020B0400000000000000" pitchFamily="50" charset="-128"/>
                        </a:rPr>
                        <a:t>0</a:t>
                      </a:r>
                      <a:endPar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252" marR="7252" marT="7252" marB="0" anchor="ctr"/>
                </a:tc>
                <a:tc>
                  <a:txBody>
                    <a:bodyPr/>
                    <a:lstStyle/>
                    <a:p>
                      <a:pPr algn="ctr" fontAlgn="ctr"/>
                      <a:r>
                        <a:rPr lang="en-US" altLang="ja-JP" sz="1000" u="none" strike="noStrike">
                          <a:effectLst/>
                          <a:latin typeface="BIZ UDPゴシック" panose="020B0400000000000000" pitchFamily="50" charset="-128"/>
                          <a:ea typeface="BIZ UDPゴシック" panose="020B0400000000000000" pitchFamily="50" charset="-128"/>
                        </a:rPr>
                        <a:t>0.0%</a:t>
                      </a:r>
                      <a:endPar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252" marR="7252" marT="7252" marB="0" anchor="ctr"/>
                </a:tc>
                <a:extLst>
                  <a:ext uri="{0D108BD9-81ED-4DB2-BD59-A6C34878D82A}">
                    <a16:rowId xmlns:a16="http://schemas.microsoft.com/office/drawing/2014/main" val="3380877202"/>
                  </a:ext>
                </a:extLst>
              </a:tr>
              <a:tr h="165790">
                <a:tc>
                  <a:txBody>
                    <a:bodyPr/>
                    <a:lstStyle/>
                    <a:p>
                      <a:pPr algn="ctr" fontAlgn="ctr"/>
                      <a:r>
                        <a:rPr lang="zh-TW" altLang="en-US" sz="1000" u="none" strike="noStrike">
                          <a:effectLst/>
                          <a:latin typeface="BIZ UDPゴシック" panose="020B0400000000000000" pitchFamily="50" charset="-128"/>
                          <a:ea typeface="BIZ UDPゴシック" panose="020B0400000000000000" pitchFamily="50" charset="-128"/>
                        </a:rPr>
                        <a:t>高等教育機関</a:t>
                      </a:r>
                      <a:endParaRPr lang="zh-TW" altLang="en-US"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252" marR="7252" marT="7252" marB="0" anchor="ctr"/>
                </a:tc>
                <a:tc>
                  <a:txBody>
                    <a:bodyPr/>
                    <a:lstStyle/>
                    <a:p>
                      <a:pPr algn="ctr" fontAlgn="ctr"/>
                      <a:r>
                        <a:rPr lang="en-US" altLang="ja-JP" sz="1000" u="none" strike="noStrike">
                          <a:effectLst/>
                          <a:latin typeface="BIZ UDPゴシック" panose="020B0400000000000000" pitchFamily="50" charset="-128"/>
                          <a:ea typeface="BIZ UDPゴシック" panose="020B0400000000000000" pitchFamily="50" charset="-128"/>
                        </a:rPr>
                        <a:t>1</a:t>
                      </a:r>
                      <a:endPar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252" marR="7252" marT="7252" marB="0" anchor="ctr"/>
                </a:tc>
                <a:tc>
                  <a:txBody>
                    <a:bodyPr/>
                    <a:lstStyle/>
                    <a:p>
                      <a:pPr algn="ctr" fontAlgn="ctr"/>
                      <a:r>
                        <a:rPr lang="en-US" altLang="ja-JP" sz="1000" u="none" strike="noStrike">
                          <a:effectLst/>
                          <a:latin typeface="BIZ UDPゴシック" panose="020B0400000000000000" pitchFamily="50" charset="-128"/>
                          <a:ea typeface="BIZ UDPゴシック" panose="020B0400000000000000" pitchFamily="50" charset="-128"/>
                        </a:rPr>
                        <a:t>0.1%</a:t>
                      </a:r>
                      <a:endPar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252" marR="7252" marT="7252" marB="0" anchor="ctr"/>
                </a:tc>
                <a:tc>
                  <a:txBody>
                    <a:bodyPr/>
                    <a:lstStyle/>
                    <a:p>
                      <a:pPr algn="ctr" fontAlgn="ctr"/>
                      <a:r>
                        <a:rPr lang="en-US" altLang="ja-JP" sz="1000" u="none" strike="noStrike">
                          <a:effectLst/>
                          <a:latin typeface="BIZ UDPゴシック" panose="020B0400000000000000" pitchFamily="50" charset="-128"/>
                          <a:ea typeface="BIZ UDPゴシック" panose="020B0400000000000000" pitchFamily="50" charset="-128"/>
                        </a:rPr>
                        <a:t>0</a:t>
                      </a:r>
                      <a:endPar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252" marR="7252" marT="7252" marB="0" anchor="ctr"/>
                </a:tc>
                <a:tc>
                  <a:txBody>
                    <a:bodyPr/>
                    <a:lstStyle/>
                    <a:p>
                      <a:pPr algn="ctr" fontAlgn="ctr"/>
                      <a:r>
                        <a:rPr lang="en-US" altLang="ja-JP" sz="1000" u="none" strike="noStrike">
                          <a:effectLst/>
                          <a:latin typeface="BIZ UDPゴシック" panose="020B0400000000000000" pitchFamily="50" charset="-128"/>
                          <a:ea typeface="BIZ UDPゴシック" panose="020B0400000000000000" pitchFamily="50" charset="-128"/>
                        </a:rPr>
                        <a:t>0.0%</a:t>
                      </a:r>
                      <a:endPar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252" marR="7252" marT="7252" marB="0" anchor="ctr"/>
                </a:tc>
                <a:extLst>
                  <a:ext uri="{0D108BD9-81ED-4DB2-BD59-A6C34878D82A}">
                    <a16:rowId xmlns:a16="http://schemas.microsoft.com/office/drawing/2014/main" val="2852080043"/>
                  </a:ext>
                </a:extLst>
              </a:tr>
              <a:tr h="165790">
                <a:tc>
                  <a:txBody>
                    <a:bodyPr/>
                    <a:lstStyle/>
                    <a:p>
                      <a:pPr algn="ctr" fontAlgn="ctr"/>
                      <a:r>
                        <a:rPr lang="zh-CN" altLang="en-US" sz="1000" u="none" strike="noStrike">
                          <a:effectLst/>
                          <a:latin typeface="BIZ UDPゴシック" panose="020B0400000000000000" pitchFamily="50" charset="-128"/>
                          <a:ea typeface="BIZ UDPゴシック" panose="020B0400000000000000" pitchFamily="50" charset="-128"/>
                        </a:rPr>
                        <a:t>自然科学研究所</a:t>
                      </a:r>
                      <a:endParaRPr lang="zh-CN" altLang="en-US"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252" marR="7252" marT="7252" marB="0" anchor="ctr"/>
                </a:tc>
                <a:tc>
                  <a:txBody>
                    <a:bodyPr/>
                    <a:lstStyle/>
                    <a:p>
                      <a:pPr algn="ctr" fontAlgn="ctr"/>
                      <a:r>
                        <a:rPr lang="en-US" altLang="ja-JP" sz="1000" u="none" strike="noStrike">
                          <a:effectLst/>
                          <a:latin typeface="BIZ UDPゴシック" panose="020B0400000000000000" pitchFamily="50" charset="-128"/>
                          <a:ea typeface="BIZ UDPゴシック" panose="020B0400000000000000" pitchFamily="50" charset="-128"/>
                        </a:rPr>
                        <a:t>1</a:t>
                      </a:r>
                      <a:endPar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252" marR="7252" marT="7252" marB="0" anchor="ctr"/>
                </a:tc>
                <a:tc>
                  <a:txBody>
                    <a:bodyPr/>
                    <a:lstStyle/>
                    <a:p>
                      <a:pPr algn="ctr" fontAlgn="ctr"/>
                      <a:r>
                        <a:rPr lang="en-US" altLang="ja-JP" sz="1000" u="none" strike="noStrike">
                          <a:effectLst/>
                          <a:latin typeface="BIZ UDPゴシック" panose="020B0400000000000000" pitchFamily="50" charset="-128"/>
                          <a:ea typeface="BIZ UDPゴシック" panose="020B0400000000000000" pitchFamily="50" charset="-128"/>
                        </a:rPr>
                        <a:t>0.1%</a:t>
                      </a:r>
                      <a:endPar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252" marR="7252" marT="7252" marB="0" anchor="ctr"/>
                </a:tc>
                <a:tc>
                  <a:txBody>
                    <a:bodyPr/>
                    <a:lstStyle/>
                    <a:p>
                      <a:pPr algn="ctr" fontAlgn="ctr"/>
                      <a:r>
                        <a:rPr lang="en-US" altLang="ja-JP" sz="1000" u="none" strike="noStrike">
                          <a:effectLst/>
                          <a:latin typeface="BIZ UDPゴシック" panose="020B0400000000000000" pitchFamily="50" charset="-128"/>
                          <a:ea typeface="BIZ UDPゴシック" panose="020B0400000000000000" pitchFamily="50" charset="-128"/>
                        </a:rPr>
                        <a:t>0</a:t>
                      </a:r>
                      <a:endPar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252" marR="7252" marT="7252" marB="0" anchor="ctr"/>
                </a:tc>
                <a:tc>
                  <a:txBody>
                    <a:bodyPr/>
                    <a:lstStyle/>
                    <a:p>
                      <a:pPr algn="ctr" fontAlgn="ctr"/>
                      <a:r>
                        <a:rPr lang="en-US" altLang="ja-JP" sz="1000" u="none" strike="noStrike">
                          <a:effectLst/>
                          <a:latin typeface="BIZ UDPゴシック" panose="020B0400000000000000" pitchFamily="50" charset="-128"/>
                          <a:ea typeface="BIZ UDPゴシック" panose="020B0400000000000000" pitchFamily="50" charset="-128"/>
                        </a:rPr>
                        <a:t>0.0%</a:t>
                      </a:r>
                      <a:endPar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252" marR="7252" marT="7252" marB="0" anchor="ctr"/>
                </a:tc>
                <a:extLst>
                  <a:ext uri="{0D108BD9-81ED-4DB2-BD59-A6C34878D82A}">
                    <a16:rowId xmlns:a16="http://schemas.microsoft.com/office/drawing/2014/main" val="2584524517"/>
                  </a:ext>
                </a:extLst>
              </a:tr>
              <a:tr h="165790">
                <a:tc>
                  <a:txBody>
                    <a:bodyPr/>
                    <a:lstStyle/>
                    <a:p>
                      <a:pPr algn="ctr" fontAlgn="ctr"/>
                      <a:r>
                        <a:rPr lang="ja-JP" altLang="en-US" sz="1000" u="none" strike="noStrike">
                          <a:effectLst/>
                          <a:latin typeface="BIZ UDPゴシック" panose="020B0400000000000000" pitchFamily="50" charset="-128"/>
                          <a:ea typeface="BIZ UDPゴシック" panose="020B0400000000000000" pitchFamily="50" charset="-128"/>
                        </a:rPr>
                        <a:t>全業種</a:t>
                      </a:r>
                      <a:endPar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252" marR="7252" marT="7252" marB="0" anchor="ctr"/>
                </a:tc>
                <a:tc>
                  <a:txBody>
                    <a:bodyPr/>
                    <a:lstStyle/>
                    <a:p>
                      <a:pPr algn="ctr" fontAlgn="ctr"/>
                      <a:r>
                        <a:rPr lang="en-US" altLang="ja-JP" sz="1000" u="none" strike="noStrike">
                          <a:effectLst/>
                          <a:latin typeface="BIZ UDPゴシック" panose="020B0400000000000000" pitchFamily="50" charset="-128"/>
                          <a:ea typeface="BIZ UDPゴシック" panose="020B0400000000000000" pitchFamily="50" charset="-128"/>
                        </a:rPr>
                        <a:t>773</a:t>
                      </a:r>
                      <a:endPar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252" marR="7252" marT="7252" marB="0" anchor="ctr"/>
                </a:tc>
                <a:tc>
                  <a:txBody>
                    <a:bodyPr/>
                    <a:lstStyle/>
                    <a:p>
                      <a:pPr algn="ctr" fontAlgn="ctr"/>
                      <a:r>
                        <a:rPr lang="en-US" altLang="ja-JP" sz="1000" u="none" strike="noStrike">
                          <a:effectLst/>
                          <a:latin typeface="BIZ UDPゴシック" panose="020B0400000000000000" pitchFamily="50" charset="-128"/>
                          <a:ea typeface="BIZ UDPゴシック" panose="020B0400000000000000" pitchFamily="50" charset="-128"/>
                        </a:rPr>
                        <a:t>100.0%</a:t>
                      </a:r>
                      <a:endPar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252" marR="7252" marT="7252" marB="0" anchor="ctr"/>
                </a:tc>
                <a:tc>
                  <a:txBody>
                    <a:bodyPr/>
                    <a:lstStyle/>
                    <a:p>
                      <a:pPr algn="ctr" fontAlgn="ctr"/>
                      <a:r>
                        <a:rPr lang="en-US" altLang="ja-JP" sz="1000" u="none" strike="noStrike">
                          <a:effectLst/>
                          <a:latin typeface="BIZ UDPゴシック" panose="020B0400000000000000" pitchFamily="50" charset="-128"/>
                          <a:ea typeface="BIZ UDPゴシック" panose="020B0400000000000000" pitchFamily="50" charset="-128"/>
                        </a:rPr>
                        <a:t>1,176</a:t>
                      </a:r>
                      <a:endPar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252" marR="7252" marT="7252" marB="0" anchor="ctr"/>
                </a:tc>
                <a:tc>
                  <a:txBody>
                    <a:bodyPr/>
                    <a:lstStyle/>
                    <a:p>
                      <a:pPr algn="ctr" fontAlgn="ctr"/>
                      <a:r>
                        <a:rPr lang="en-US" altLang="ja-JP" sz="1000" u="none" strike="noStrike" dirty="0">
                          <a:effectLst/>
                          <a:latin typeface="BIZ UDPゴシック" panose="020B0400000000000000" pitchFamily="50" charset="-128"/>
                          <a:ea typeface="BIZ UDPゴシック" panose="020B0400000000000000" pitchFamily="50" charset="-128"/>
                        </a:rPr>
                        <a:t>100.0%</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252" marR="7252" marT="7252" marB="0" anchor="ctr"/>
                </a:tc>
                <a:extLst>
                  <a:ext uri="{0D108BD9-81ED-4DB2-BD59-A6C34878D82A}">
                    <a16:rowId xmlns:a16="http://schemas.microsoft.com/office/drawing/2014/main" val="1137704489"/>
                  </a:ext>
                </a:extLst>
              </a:tr>
            </a:tbl>
          </a:graphicData>
        </a:graphic>
      </p:graphicFrame>
      <p:sp>
        <p:nvSpPr>
          <p:cNvPr id="10" name="テキスト ボックス 9">
            <a:extLst>
              <a:ext uri="{FF2B5EF4-FFF2-40B4-BE49-F238E27FC236}">
                <a16:creationId xmlns:a16="http://schemas.microsoft.com/office/drawing/2014/main" id="{1FF4221E-F377-42AE-BCA0-17F4F230E06B}"/>
              </a:ext>
            </a:extLst>
          </p:cNvPr>
          <p:cNvSpPr txBox="1"/>
          <p:nvPr/>
        </p:nvSpPr>
        <p:spPr>
          <a:xfrm>
            <a:off x="4218631" y="1335840"/>
            <a:ext cx="5163721" cy="276999"/>
          </a:xfrm>
          <a:prstGeom prst="rect">
            <a:avLst/>
          </a:prstGeom>
          <a:noFill/>
        </p:spPr>
        <p:txBody>
          <a:bodyPr wrap="none" rtlCol="0">
            <a:spAutoFit/>
          </a:bodyPr>
          <a:lstStyle/>
          <a:p>
            <a:r>
              <a:rPr lang="en-US" altLang="ja-JP" sz="1200" dirty="0"/>
              <a:t>PRTR</a:t>
            </a:r>
            <a:r>
              <a:rPr lang="ja-JP" altLang="en-US" sz="1200" dirty="0"/>
              <a:t>法における府域のトルエンの業種別届出数及び排出量（</a:t>
            </a:r>
            <a:r>
              <a:rPr lang="en-US" altLang="ja-JP" sz="1200" dirty="0"/>
              <a:t>2019</a:t>
            </a:r>
            <a:r>
              <a:rPr lang="ja-JP" altLang="en-US" sz="1200" dirty="0"/>
              <a:t>年度）</a:t>
            </a:r>
            <a:endParaRPr kumimoji="1" lang="ja-JP" altLang="en-US" sz="1200" dirty="0"/>
          </a:p>
        </p:txBody>
      </p:sp>
      <p:sp>
        <p:nvSpPr>
          <p:cNvPr id="12" name="正方形/長方形 11">
            <a:extLst>
              <a:ext uri="{FF2B5EF4-FFF2-40B4-BE49-F238E27FC236}">
                <a16:creationId xmlns:a16="http://schemas.microsoft.com/office/drawing/2014/main" id="{6159FF16-6062-40CD-A1AC-08BB46791B1A}"/>
              </a:ext>
            </a:extLst>
          </p:cNvPr>
          <p:cNvSpPr/>
          <p:nvPr/>
        </p:nvSpPr>
        <p:spPr>
          <a:xfrm flipH="1">
            <a:off x="4353129" y="5245358"/>
            <a:ext cx="4894727" cy="171823"/>
          </a:xfrm>
          <a:prstGeom prst="rect">
            <a:avLst/>
          </a:prstGeom>
          <a:noFill/>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FB54CBE2-77E3-490F-837F-E03BAFD426F4}"/>
              </a:ext>
            </a:extLst>
          </p:cNvPr>
          <p:cNvSpPr/>
          <p:nvPr/>
        </p:nvSpPr>
        <p:spPr>
          <a:xfrm flipH="1">
            <a:off x="4353129" y="2439405"/>
            <a:ext cx="4894727" cy="171823"/>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2113F554-0A3A-4DCD-891D-D6BBCD16B056}"/>
              </a:ext>
            </a:extLst>
          </p:cNvPr>
          <p:cNvSpPr txBox="1"/>
          <p:nvPr/>
        </p:nvSpPr>
        <p:spPr>
          <a:xfrm>
            <a:off x="658143" y="1197221"/>
            <a:ext cx="3254950" cy="3154710"/>
          </a:xfrm>
          <a:prstGeom prst="rect">
            <a:avLst/>
          </a:prstGeom>
          <a:noFill/>
        </p:spPr>
        <p:txBody>
          <a:bodyPr wrap="square" rtlCol="0">
            <a:spAutoFit/>
          </a:bodyPr>
          <a:lstStyle/>
          <a:p>
            <a:pPr>
              <a:lnSpc>
                <a:spcPct val="150000"/>
              </a:lnSpc>
              <a:spcBef>
                <a:spcPts val="600"/>
              </a:spcBef>
            </a:pPr>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トルエンの排出事業者について</a:t>
            </a:r>
            <a:r>
              <a:rPr lang="en-US" altLang="ja-JP" sz="1600" dirty="0">
                <a:latin typeface="BIZ UDPゴシック" panose="020B0400000000000000" pitchFamily="50" charset="-128"/>
                <a:ea typeface="BIZ UDPゴシック" panose="020B0400000000000000" pitchFamily="50" charset="-128"/>
              </a:rPr>
              <a:t>】</a:t>
            </a:r>
          </a:p>
          <a:p>
            <a:pPr>
              <a:lnSpc>
                <a:spcPct val="150000"/>
              </a:lnSpc>
              <a:spcBef>
                <a:spcPts val="600"/>
              </a:spcBef>
            </a:pPr>
            <a:r>
              <a:rPr lang="ja-JP" altLang="ja-JP" sz="1400" dirty="0">
                <a:latin typeface="BIZ UDPゴシック" panose="020B0400000000000000" pitchFamily="50" charset="-128"/>
                <a:ea typeface="BIZ UDPゴシック" panose="020B0400000000000000" pitchFamily="50" charset="-128"/>
              </a:rPr>
              <a:t>〇</a:t>
            </a:r>
            <a:r>
              <a:rPr lang="en-US" altLang="ja-JP" sz="1400" dirty="0">
                <a:latin typeface="BIZ UDPゴシック" panose="020B0400000000000000" pitchFamily="50" charset="-128"/>
                <a:ea typeface="BIZ UDPゴシック" panose="020B0400000000000000" pitchFamily="50" charset="-128"/>
              </a:rPr>
              <a:t>PRTR</a:t>
            </a:r>
            <a:r>
              <a:rPr lang="ja-JP" altLang="en-US" sz="1400" dirty="0">
                <a:latin typeface="BIZ UDPゴシック" panose="020B0400000000000000" pitchFamily="50" charset="-128"/>
                <a:ea typeface="BIZ UDPゴシック" panose="020B0400000000000000" pitchFamily="50" charset="-128"/>
              </a:rPr>
              <a:t>法における府域のトルエンの業種別届出数及び排出量によると、大気排出量が最も多いのが出版・印刷・同関連産業の</a:t>
            </a:r>
            <a:r>
              <a:rPr lang="en-US" altLang="ja-JP" sz="1400" dirty="0">
                <a:latin typeface="BIZ UDPゴシック" panose="020B0400000000000000" pitchFamily="50" charset="-128"/>
                <a:ea typeface="BIZ UDPゴシック" panose="020B0400000000000000" pitchFamily="50" charset="-128"/>
              </a:rPr>
              <a:t>25.2</a:t>
            </a:r>
            <a:r>
              <a:rPr lang="ja-JP" altLang="en-US" sz="1400" dirty="0">
                <a:latin typeface="BIZ UDPゴシック" panose="020B0400000000000000" pitchFamily="50" charset="-128"/>
                <a:ea typeface="BIZ UDPゴシック" panose="020B0400000000000000" pitchFamily="50" charset="-128"/>
              </a:rPr>
              <a:t>％であった。なお、届出数の割合は</a:t>
            </a:r>
            <a:r>
              <a:rPr lang="en-US" altLang="ja-JP" sz="1400" dirty="0">
                <a:latin typeface="BIZ UDPゴシック" panose="020B0400000000000000" pitchFamily="50" charset="-128"/>
                <a:ea typeface="BIZ UDPゴシック" panose="020B0400000000000000" pitchFamily="50" charset="-128"/>
              </a:rPr>
              <a:t>3.5%</a:t>
            </a:r>
            <a:r>
              <a:rPr lang="ja-JP" altLang="en-US" sz="1400" dirty="0">
                <a:latin typeface="BIZ UDPゴシック" panose="020B0400000000000000" pitchFamily="50" charset="-128"/>
                <a:ea typeface="BIZ UDPゴシック" panose="020B0400000000000000" pitchFamily="50" charset="-128"/>
              </a:rPr>
              <a:t>であった。</a:t>
            </a:r>
            <a:endParaRPr lang="en-US" altLang="ja-JP" sz="1400" dirty="0">
              <a:latin typeface="BIZ UDPゴシック" panose="020B0400000000000000" pitchFamily="50" charset="-128"/>
              <a:ea typeface="BIZ UDPゴシック" panose="020B0400000000000000" pitchFamily="50" charset="-128"/>
            </a:endParaRPr>
          </a:p>
          <a:p>
            <a:pPr>
              <a:lnSpc>
                <a:spcPct val="150000"/>
              </a:lnSpc>
              <a:spcBef>
                <a:spcPts val="600"/>
              </a:spcBef>
            </a:pPr>
            <a:r>
              <a:rPr lang="ja-JP" altLang="en-US" sz="1400" dirty="0">
                <a:latin typeface="BIZ UDPゴシック" panose="020B0400000000000000" pitchFamily="50" charset="-128"/>
                <a:ea typeface="BIZ UDPゴシック" panose="020B0400000000000000" pitchFamily="50" charset="-128"/>
              </a:rPr>
              <a:t>〇また、届出数が最も多いのは燃料小売業の</a:t>
            </a:r>
            <a:r>
              <a:rPr lang="en-US" altLang="ja-JP" sz="1400" dirty="0">
                <a:latin typeface="BIZ UDPゴシック" panose="020B0400000000000000" pitchFamily="50" charset="-128"/>
                <a:ea typeface="BIZ UDPゴシック" panose="020B0400000000000000" pitchFamily="50" charset="-128"/>
              </a:rPr>
              <a:t>66.4</a:t>
            </a:r>
            <a:r>
              <a:rPr lang="ja-JP" altLang="en-US" sz="1400" dirty="0">
                <a:latin typeface="BIZ UDPゴシック" panose="020B0400000000000000" pitchFamily="50" charset="-128"/>
                <a:ea typeface="BIZ UDPゴシック" panose="020B0400000000000000" pitchFamily="50" charset="-128"/>
              </a:rPr>
              <a:t>％であった。なお、大気排出量は</a:t>
            </a:r>
            <a:r>
              <a:rPr lang="en-US" altLang="ja-JP" sz="1400" dirty="0">
                <a:latin typeface="BIZ UDPゴシック" panose="020B0400000000000000" pitchFamily="50" charset="-128"/>
                <a:ea typeface="BIZ UDPゴシック" panose="020B0400000000000000" pitchFamily="50" charset="-128"/>
              </a:rPr>
              <a:t>2.5%</a:t>
            </a:r>
            <a:r>
              <a:rPr lang="ja-JP" altLang="en-US" sz="1400" dirty="0">
                <a:latin typeface="BIZ UDPゴシック" panose="020B0400000000000000" pitchFamily="50" charset="-128"/>
                <a:ea typeface="BIZ UDPゴシック" panose="020B0400000000000000" pitchFamily="50" charset="-128"/>
              </a:rPr>
              <a:t>であった。</a:t>
            </a:r>
            <a:endParaRPr lang="en-US" altLang="ja-JP" sz="1400" dirty="0">
              <a:latin typeface="BIZ UDPゴシック" panose="020B0400000000000000" pitchFamily="50" charset="-128"/>
              <a:ea typeface="BIZ UDPゴシック" panose="020B0400000000000000" pitchFamily="50" charset="-128"/>
            </a:endParaRPr>
          </a:p>
        </p:txBody>
      </p:sp>
      <p:sp>
        <p:nvSpPr>
          <p:cNvPr id="17" name="タイトル 1">
            <a:extLst>
              <a:ext uri="{FF2B5EF4-FFF2-40B4-BE49-F238E27FC236}">
                <a16:creationId xmlns:a16="http://schemas.microsoft.com/office/drawing/2014/main" id="{B87DA714-F51E-4083-BB77-1F6463CB123F}"/>
              </a:ext>
            </a:extLst>
          </p:cNvPr>
          <p:cNvSpPr txBox="1">
            <a:spLocks/>
          </p:cNvSpPr>
          <p:nvPr/>
        </p:nvSpPr>
        <p:spPr>
          <a:xfrm>
            <a:off x="999639" y="416962"/>
            <a:ext cx="8326200" cy="814466"/>
          </a:xfrm>
          <a:prstGeom prst="rect">
            <a:avLst/>
          </a:prstGeom>
        </p:spPr>
        <p:txBody>
          <a:bodyPr vert="horz" lIns="91440" tIns="45720" rIns="91440" bIns="45720" rtlCol="0" anchor="t">
            <a:norm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2800" dirty="0">
                <a:latin typeface="BIZ UDPゴシック" panose="020B0400000000000000" pitchFamily="50" charset="-128"/>
                <a:ea typeface="BIZ UDPゴシック" panose="020B0400000000000000" pitchFamily="50" charset="-128"/>
              </a:rPr>
              <a:t>（参考）　トルエンについて</a:t>
            </a:r>
          </a:p>
        </p:txBody>
      </p:sp>
      <p:sp>
        <p:nvSpPr>
          <p:cNvPr id="18" name="スライド番号プレースホルダー 3">
            <a:extLst>
              <a:ext uri="{FF2B5EF4-FFF2-40B4-BE49-F238E27FC236}">
                <a16:creationId xmlns:a16="http://schemas.microsoft.com/office/drawing/2014/main" id="{34327FB2-30B4-4FB8-86FD-8765E51F8FCD}"/>
              </a:ext>
            </a:extLst>
          </p:cNvPr>
          <p:cNvSpPr txBox="1">
            <a:spLocks/>
          </p:cNvSpPr>
          <p:nvPr/>
        </p:nvSpPr>
        <p:spPr>
          <a:xfrm>
            <a:off x="9350787" y="6477299"/>
            <a:ext cx="555213" cy="365125"/>
          </a:xfrm>
          <a:prstGeom prst="rect">
            <a:avLst/>
          </a:prstGeom>
        </p:spPr>
        <p:txBody>
          <a:bodyPr vert="horz" lIns="91440" tIns="45720" rIns="91440" bIns="45720" rtlCol="0" anchor="ctr">
            <a:normAutofit/>
          </a:bodyP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fld id="{519954A3-9DFD-4C44-94BA-B95130A3BA1C}" type="slidenum">
              <a:rPr lang="en-US" smtClean="0">
                <a:solidFill>
                  <a:srgbClr val="000000"/>
                </a:solidFill>
                <a:latin typeface="BIZ UDPゴシック" panose="020B0400000000000000" pitchFamily="50" charset="-128"/>
                <a:ea typeface="BIZ UDPゴシック" panose="020B0400000000000000" pitchFamily="50" charset="-128"/>
              </a:rPr>
              <a:pPr>
                <a:spcAft>
                  <a:spcPts val="600"/>
                </a:spcAft>
              </a:pPr>
              <a:t>27</a:t>
            </a:fld>
            <a:endParaRPr lang="en-US" dirty="0">
              <a:solidFill>
                <a:srgbClr val="000000"/>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184186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80B86A7-A1EC-475B-9166-88902B033A3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90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C2C29CB1-9F74-4879-A6AF-AEA67B6F1F4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84609"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7E2C7115-5336-410C-AD71-0F0952A2E5A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541404" y="4013200"/>
            <a:ext cx="364596"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テキスト ボックス 7">
            <a:extLst>
              <a:ext uri="{FF2B5EF4-FFF2-40B4-BE49-F238E27FC236}">
                <a16:creationId xmlns:a16="http://schemas.microsoft.com/office/drawing/2014/main" id="{0DE095A1-8B96-4584-A317-C5B34714FE67}"/>
              </a:ext>
            </a:extLst>
          </p:cNvPr>
          <p:cNvSpPr txBox="1"/>
          <p:nvPr/>
        </p:nvSpPr>
        <p:spPr>
          <a:xfrm>
            <a:off x="967541" y="1178642"/>
            <a:ext cx="8561787" cy="2785378"/>
          </a:xfrm>
          <a:prstGeom prst="rect">
            <a:avLst/>
          </a:prstGeom>
          <a:noFill/>
        </p:spPr>
        <p:txBody>
          <a:bodyPr wrap="square" rtlCol="0">
            <a:spAutoFit/>
          </a:bodyPr>
          <a:lstStyle/>
          <a:p>
            <a:pPr>
              <a:spcBef>
                <a:spcPts val="600"/>
              </a:spcBef>
            </a:pPr>
            <a:r>
              <a:rPr lang="en-US" altLang="ja-JP" sz="14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塗料中のトルエンについて</a:t>
            </a:r>
            <a:r>
              <a:rPr lang="en-US" altLang="ja-JP" sz="1400" dirty="0">
                <a:latin typeface="BIZ UDPゴシック" panose="020B0400000000000000" pitchFamily="50" charset="-128"/>
                <a:ea typeface="BIZ UDPゴシック" panose="020B0400000000000000" pitchFamily="50" charset="-128"/>
              </a:rPr>
              <a:t>】</a:t>
            </a:r>
          </a:p>
          <a:p>
            <a:pPr>
              <a:spcBef>
                <a:spcPts val="600"/>
              </a:spcBef>
            </a:pPr>
            <a:r>
              <a:rPr lang="ja-JP" altLang="ja-JP" sz="1400" dirty="0">
                <a:latin typeface="BIZ UDPゴシック" panose="020B0400000000000000" pitchFamily="50" charset="-128"/>
                <a:ea typeface="BIZ UDPゴシック" panose="020B0400000000000000" pitchFamily="50" charset="-128"/>
              </a:rPr>
              <a:t>〇</a:t>
            </a:r>
            <a:r>
              <a:rPr lang="ja-JP" altLang="en-US" sz="1400" dirty="0">
                <a:latin typeface="BIZ UDPゴシック" panose="020B0400000000000000" pitchFamily="50" charset="-128"/>
                <a:ea typeface="BIZ UDPゴシック" panose="020B0400000000000000" pitchFamily="50" charset="-128"/>
              </a:rPr>
              <a:t>塗料種類別の全国出荷量の割合でみると、一般的にトルエンが含有しているとみなされる塗料（ラッカー及び溶剤系塗料）は製品全体の</a:t>
            </a:r>
            <a:r>
              <a:rPr lang="en-US" altLang="ja-JP" sz="1400" dirty="0">
                <a:latin typeface="BIZ UDPゴシック" panose="020B0400000000000000" pitchFamily="50" charset="-128"/>
                <a:ea typeface="BIZ UDPゴシック" panose="020B0400000000000000" pitchFamily="50" charset="-128"/>
              </a:rPr>
              <a:t>43</a:t>
            </a:r>
            <a:r>
              <a:rPr lang="ja-JP" altLang="en-US" sz="1400" dirty="0">
                <a:latin typeface="BIZ UDPゴシック" panose="020B0400000000000000" pitchFamily="50" charset="-128"/>
                <a:ea typeface="BIZ UDPゴシック" panose="020B0400000000000000" pitchFamily="50" charset="-128"/>
              </a:rPr>
              <a:t>％である。</a:t>
            </a:r>
            <a:endParaRPr lang="en-US" altLang="ja-JP" sz="1400" dirty="0">
              <a:latin typeface="BIZ UDPゴシック" panose="020B0400000000000000" pitchFamily="50" charset="-128"/>
              <a:ea typeface="BIZ UDPゴシック" panose="020B0400000000000000" pitchFamily="50" charset="-128"/>
            </a:endParaRPr>
          </a:p>
          <a:p>
            <a:pPr>
              <a:spcBef>
                <a:spcPts val="600"/>
              </a:spcBef>
            </a:pPr>
            <a:r>
              <a:rPr lang="ja-JP" altLang="en-US" sz="1400" dirty="0">
                <a:latin typeface="BIZ UDPゴシック" panose="020B0400000000000000" pitchFamily="50" charset="-128"/>
                <a:ea typeface="BIZ UDPゴシック" panose="020B0400000000000000" pitchFamily="50" charset="-128"/>
              </a:rPr>
              <a:t>〇塗料の使用により排出される</a:t>
            </a:r>
            <a:r>
              <a:rPr lang="en-US" altLang="ja-JP" sz="1400" dirty="0">
                <a:latin typeface="BIZ UDPゴシック" panose="020B0400000000000000" pitchFamily="50" charset="-128"/>
                <a:ea typeface="BIZ UDPゴシック" panose="020B0400000000000000" pitchFamily="50" charset="-128"/>
              </a:rPr>
              <a:t>VOC</a:t>
            </a:r>
            <a:r>
              <a:rPr lang="ja-JP" altLang="en-US" sz="1400" dirty="0">
                <a:latin typeface="BIZ UDPゴシック" panose="020B0400000000000000" pitchFamily="50" charset="-128"/>
                <a:ea typeface="BIZ UDPゴシック" panose="020B0400000000000000" pitchFamily="50" charset="-128"/>
              </a:rPr>
              <a:t>は全国で年間</a:t>
            </a:r>
            <a:r>
              <a:rPr lang="en-US" altLang="ja-JP" sz="1400" dirty="0">
                <a:latin typeface="BIZ UDPゴシック" panose="020B0400000000000000" pitchFamily="50" charset="-128"/>
                <a:ea typeface="BIZ UDPゴシック" panose="020B0400000000000000" pitchFamily="50" charset="-128"/>
              </a:rPr>
              <a:t>24,597t</a:t>
            </a:r>
            <a:r>
              <a:rPr lang="ja-JP" altLang="en-US" sz="1400" dirty="0">
                <a:latin typeface="BIZ UDPゴシック" panose="020B0400000000000000" pitchFamily="50" charset="-128"/>
                <a:ea typeface="BIZ UDPゴシック" panose="020B0400000000000000" pitchFamily="50" charset="-128"/>
              </a:rPr>
              <a:t>と推計され、</a:t>
            </a:r>
            <a:r>
              <a:rPr lang="en-US" altLang="ja-JP" sz="1400" dirty="0">
                <a:latin typeface="BIZ UDPゴシック" panose="020B0400000000000000" pitchFamily="50" charset="-128"/>
                <a:ea typeface="BIZ UDPゴシック" panose="020B0400000000000000" pitchFamily="50" charset="-128"/>
              </a:rPr>
              <a:t>VOC</a:t>
            </a:r>
            <a:r>
              <a:rPr lang="ja-JP" altLang="en-US" sz="1400" dirty="0">
                <a:latin typeface="BIZ UDPゴシック" panose="020B0400000000000000" pitchFamily="50" charset="-128"/>
                <a:ea typeface="BIZ UDPゴシック" panose="020B0400000000000000" pitchFamily="50" charset="-128"/>
              </a:rPr>
              <a:t>全体の組成のうち</a:t>
            </a:r>
            <a:r>
              <a:rPr lang="en-US" altLang="ja-JP" sz="1400" dirty="0">
                <a:latin typeface="BIZ UDPゴシック" panose="020B0400000000000000" pitchFamily="50" charset="-128"/>
                <a:ea typeface="BIZ UDPゴシック" panose="020B0400000000000000" pitchFamily="50" charset="-128"/>
              </a:rPr>
              <a:t>10.7%</a:t>
            </a:r>
            <a:r>
              <a:rPr lang="ja-JP" altLang="en-US" sz="1400" dirty="0">
                <a:latin typeface="BIZ UDPゴシック" panose="020B0400000000000000" pitchFamily="50" charset="-128"/>
                <a:ea typeface="BIZ UDPゴシック" panose="020B0400000000000000" pitchFamily="50" charset="-128"/>
              </a:rPr>
              <a:t>の割合を占める。</a:t>
            </a:r>
            <a:endParaRPr lang="en-US" altLang="ja-JP" sz="1400" dirty="0">
              <a:latin typeface="BIZ UDPゴシック" panose="020B0400000000000000" pitchFamily="50" charset="-128"/>
              <a:ea typeface="BIZ UDPゴシック" panose="020B0400000000000000" pitchFamily="50" charset="-128"/>
            </a:endParaRPr>
          </a:p>
          <a:p>
            <a:pPr>
              <a:spcBef>
                <a:spcPts val="600"/>
              </a:spcBef>
            </a:pPr>
            <a:endParaRPr lang="en-US" altLang="ja-JP" sz="1400" dirty="0">
              <a:latin typeface="BIZ UDPゴシック" panose="020B0400000000000000" pitchFamily="50" charset="-128"/>
              <a:ea typeface="BIZ UDPゴシック" panose="020B0400000000000000" pitchFamily="50" charset="-128"/>
            </a:endParaRPr>
          </a:p>
          <a:p>
            <a:pPr>
              <a:spcBef>
                <a:spcPts val="600"/>
              </a:spcBef>
            </a:pPr>
            <a:endParaRPr lang="en-US" altLang="ja-JP" sz="1400" dirty="0">
              <a:latin typeface="BIZ UDPゴシック" panose="020B0400000000000000" pitchFamily="50" charset="-128"/>
              <a:ea typeface="BIZ UDPゴシック" panose="020B0400000000000000" pitchFamily="50" charset="-128"/>
            </a:endParaRPr>
          </a:p>
          <a:p>
            <a:pPr>
              <a:spcBef>
                <a:spcPts val="600"/>
              </a:spcBef>
            </a:pPr>
            <a:endParaRPr lang="en-US" altLang="ja-JP" sz="1400" dirty="0">
              <a:latin typeface="BIZ UDPゴシック" panose="020B0400000000000000" pitchFamily="50" charset="-128"/>
              <a:ea typeface="BIZ UDPゴシック" panose="020B0400000000000000" pitchFamily="50" charset="-128"/>
            </a:endParaRPr>
          </a:p>
          <a:p>
            <a:pPr>
              <a:spcBef>
                <a:spcPts val="600"/>
              </a:spcBef>
            </a:pPr>
            <a:endParaRPr lang="en-US" altLang="ja-JP" sz="1400" dirty="0">
              <a:latin typeface="BIZ UDPゴシック" panose="020B0400000000000000" pitchFamily="50" charset="-128"/>
              <a:ea typeface="BIZ UDPゴシック" panose="020B0400000000000000" pitchFamily="50" charset="-128"/>
            </a:endParaRPr>
          </a:p>
          <a:p>
            <a:pPr>
              <a:spcBef>
                <a:spcPts val="600"/>
              </a:spcBef>
            </a:pPr>
            <a:endParaRPr lang="en-US" altLang="ja-JP" sz="1400" dirty="0">
              <a:latin typeface="BIZ UDPゴシック" panose="020B0400000000000000" pitchFamily="50" charset="-128"/>
              <a:ea typeface="BIZ UDPゴシック" panose="020B0400000000000000" pitchFamily="50" charset="-128"/>
            </a:endParaRPr>
          </a:p>
        </p:txBody>
      </p:sp>
      <p:graphicFrame>
        <p:nvGraphicFramePr>
          <p:cNvPr id="5" name="表 4">
            <a:extLst>
              <a:ext uri="{FF2B5EF4-FFF2-40B4-BE49-F238E27FC236}">
                <a16:creationId xmlns:a16="http://schemas.microsoft.com/office/drawing/2014/main" id="{223CEDE2-BD82-4C8D-8589-9DC06C5B692C}"/>
              </a:ext>
            </a:extLst>
          </p:cNvPr>
          <p:cNvGraphicFramePr>
            <a:graphicFrameLocks noGrp="1"/>
          </p:cNvGraphicFramePr>
          <p:nvPr>
            <p:extLst>
              <p:ext uri="{D42A27DB-BD31-4B8C-83A1-F6EECF244321}">
                <p14:modId xmlns:p14="http://schemas.microsoft.com/office/powerpoint/2010/main" val="704990286"/>
              </p:ext>
            </p:extLst>
          </p:nvPr>
        </p:nvGraphicFramePr>
        <p:xfrm>
          <a:off x="3133244" y="3018676"/>
          <a:ext cx="6719675" cy="3444403"/>
        </p:xfrm>
        <a:graphic>
          <a:graphicData uri="http://schemas.openxmlformats.org/drawingml/2006/table">
            <a:tbl>
              <a:tblPr firstRow="1" firstCol="1" lastRow="1">
                <a:tableStyleId>{21E4AEA4-8DFA-4A89-87EB-49C32662AFE0}</a:tableStyleId>
              </a:tblPr>
              <a:tblGrid>
                <a:gridCol w="576000">
                  <a:extLst>
                    <a:ext uri="{9D8B030D-6E8A-4147-A177-3AD203B41FA5}">
                      <a16:colId xmlns:a16="http://schemas.microsoft.com/office/drawing/2014/main" val="2198574503"/>
                    </a:ext>
                  </a:extLst>
                </a:gridCol>
                <a:gridCol w="509425">
                  <a:extLst>
                    <a:ext uri="{9D8B030D-6E8A-4147-A177-3AD203B41FA5}">
                      <a16:colId xmlns:a16="http://schemas.microsoft.com/office/drawing/2014/main" val="2648352377"/>
                    </a:ext>
                  </a:extLst>
                </a:gridCol>
                <a:gridCol w="509425">
                  <a:extLst>
                    <a:ext uri="{9D8B030D-6E8A-4147-A177-3AD203B41FA5}">
                      <a16:colId xmlns:a16="http://schemas.microsoft.com/office/drawing/2014/main" val="1692385761"/>
                    </a:ext>
                  </a:extLst>
                </a:gridCol>
                <a:gridCol w="509425">
                  <a:extLst>
                    <a:ext uri="{9D8B030D-6E8A-4147-A177-3AD203B41FA5}">
                      <a16:colId xmlns:a16="http://schemas.microsoft.com/office/drawing/2014/main" val="3153866390"/>
                    </a:ext>
                  </a:extLst>
                </a:gridCol>
                <a:gridCol w="509425">
                  <a:extLst>
                    <a:ext uri="{9D8B030D-6E8A-4147-A177-3AD203B41FA5}">
                      <a16:colId xmlns:a16="http://schemas.microsoft.com/office/drawing/2014/main" val="2638855792"/>
                    </a:ext>
                  </a:extLst>
                </a:gridCol>
                <a:gridCol w="509425">
                  <a:extLst>
                    <a:ext uri="{9D8B030D-6E8A-4147-A177-3AD203B41FA5}">
                      <a16:colId xmlns:a16="http://schemas.microsoft.com/office/drawing/2014/main" val="4117979365"/>
                    </a:ext>
                  </a:extLst>
                </a:gridCol>
                <a:gridCol w="509425">
                  <a:extLst>
                    <a:ext uri="{9D8B030D-6E8A-4147-A177-3AD203B41FA5}">
                      <a16:colId xmlns:a16="http://schemas.microsoft.com/office/drawing/2014/main" val="2013121703"/>
                    </a:ext>
                  </a:extLst>
                </a:gridCol>
                <a:gridCol w="509425">
                  <a:extLst>
                    <a:ext uri="{9D8B030D-6E8A-4147-A177-3AD203B41FA5}">
                      <a16:colId xmlns:a16="http://schemas.microsoft.com/office/drawing/2014/main" val="3206566198"/>
                    </a:ext>
                  </a:extLst>
                </a:gridCol>
                <a:gridCol w="509425">
                  <a:extLst>
                    <a:ext uri="{9D8B030D-6E8A-4147-A177-3AD203B41FA5}">
                      <a16:colId xmlns:a16="http://schemas.microsoft.com/office/drawing/2014/main" val="881284631"/>
                    </a:ext>
                  </a:extLst>
                </a:gridCol>
                <a:gridCol w="509425">
                  <a:extLst>
                    <a:ext uri="{9D8B030D-6E8A-4147-A177-3AD203B41FA5}">
                      <a16:colId xmlns:a16="http://schemas.microsoft.com/office/drawing/2014/main" val="3293761115"/>
                    </a:ext>
                  </a:extLst>
                </a:gridCol>
                <a:gridCol w="509425">
                  <a:extLst>
                    <a:ext uri="{9D8B030D-6E8A-4147-A177-3AD203B41FA5}">
                      <a16:colId xmlns:a16="http://schemas.microsoft.com/office/drawing/2014/main" val="2681024978"/>
                    </a:ext>
                  </a:extLst>
                </a:gridCol>
                <a:gridCol w="509425">
                  <a:extLst>
                    <a:ext uri="{9D8B030D-6E8A-4147-A177-3AD203B41FA5}">
                      <a16:colId xmlns:a16="http://schemas.microsoft.com/office/drawing/2014/main" val="4071125931"/>
                    </a:ext>
                  </a:extLst>
                </a:gridCol>
                <a:gridCol w="540000">
                  <a:extLst>
                    <a:ext uri="{9D8B030D-6E8A-4147-A177-3AD203B41FA5}">
                      <a16:colId xmlns:a16="http://schemas.microsoft.com/office/drawing/2014/main" val="1700159893"/>
                    </a:ext>
                  </a:extLst>
                </a:gridCol>
              </a:tblGrid>
              <a:tr h="524595">
                <a:tc>
                  <a:txBody>
                    <a:bodyPr/>
                    <a:lstStyle/>
                    <a:p>
                      <a:pPr algn="ctr" fontAlgn="ctr"/>
                      <a:r>
                        <a:rPr lang="ja-JP" altLang="en-US" sz="800" u="none" strike="noStrike" dirty="0">
                          <a:effectLst/>
                        </a:rPr>
                        <a:t>需要分野</a:t>
                      </a:r>
                      <a:endPar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347" marR="7347" marT="7347" marB="0" anchor="ctr"/>
                </a:tc>
                <a:tc>
                  <a:txBody>
                    <a:bodyPr/>
                    <a:lstStyle/>
                    <a:p>
                      <a:pPr algn="ctr" fontAlgn="ctr"/>
                      <a:r>
                        <a:rPr lang="ja-JP" altLang="en-US" sz="800" u="none" strike="noStrike">
                          <a:effectLst/>
                        </a:rPr>
                        <a:t>トルエン</a:t>
                      </a:r>
                      <a:endParaRPr lang="ja-JP" altLang="en-US"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347" marR="7347" marT="7347" marB="0" anchor="ctr"/>
                </a:tc>
                <a:tc>
                  <a:txBody>
                    <a:bodyPr/>
                    <a:lstStyle/>
                    <a:p>
                      <a:pPr algn="ctr" fontAlgn="ctr"/>
                      <a:r>
                        <a:rPr lang="ja-JP" altLang="en-US" sz="800" u="none" strike="noStrike">
                          <a:effectLst/>
                        </a:rPr>
                        <a:t>キシレン</a:t>
                      </a:r>
                      <a:endParaRPr lang="ja-JP" altLang="en-US"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347" marR="7347" marT="7347" marB="0" anchor="ctr"/>
                </a:tc>
                <a:tc>
                  <a:txBody>
                    <a:bodyPr/>
                    <a:lstStyle/>
                    <a:p>
                      <a:pPr algn="ctr" fontAlgn="ctr"/>
                      <a:r>
                        <a:rPr lang="ja-JP" altLang="en-US" sz="800" u="none" strike="noStrike" dirty="0">
                          <a:effectLst/>
                        </a:rPr>
                        <a:t>エチルベンゼン</a:t>
                      </a:r>
                      <a:endPar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347" marR="7347" marT="7347" marB="0" anchor="ctr"/>
                </a:tc>
                <a:tc>
                  <a:txBody>
                    <a:bodyPr/>
                    <a:lstStyle/>
                    <a:p>
                      <a:pPr algn="ctr" fontAlgn="ctr"/>
                      <a:r>
                        <a:rPr lang="ja-JP" altLang="en-US" sz="800" u="none" strike="noStrike">
                          <a:effectLst/>
                        </a:rPr>
                        <a:t>酢酸エチル</a:t>
                      </a:r>
                      <a:endParaRPr lang="ja-JP" altLang="en-US"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347" marR="7347" marT="7347" marB="0" anchor="ctr"/>
                </a:tc>
                <a:tc>
                  <a:txBody>
                    <a:bodyPr/>
                    <a:lstStyle/>
                    <a:p>
                      <a:pPr algn="ctr" fontAlgn="ctr"/>
                      <a:r>
                        <a:rPr lang="ja-JP" altLang="en-US" sz="800" u="none" strike="noStrike">
                          <a:effectLst/>
                        </a:rPr>
                        <a:t>酢酸ブチル</a:t>
                      </a:r>
                      <a:endParaRPr lang="ja-JP" altLang="en-US"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347" marR="7347" marT="7347" marB="0" anchor="ctr"/>
                </a:tc>
                <a:tc>
                  <a:txBody>
                    <a:bodyPr/>
                    <a:lstStyle/>
                    <a:p>
                      <a:pPr algn="ctr" fontAlgn="ctr"/>
                      <a:r>
                        <a:rPr lang="ja-JP" altLang="en-US" sz="800" u="none" strike="noStrike">
                          <a:effectLst/>
                        </a:rPr>
                        <a:t>メチルエチルケトン</a:t>
                      </a:r>
                      <a:endParaRPr lang="ja-JP" altLang="en-US"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347" marR="7347" marT="7347" marB="0" anchor="ctr"/>
                </a:tc>
                <a:tc>
                  <a:txBody>
                    <a:bodyPr/>
                    <a:lstStyle/>
                    <a:p>
                      <a:pPr algn="ctr" fontAlgn="ctr"/>
                      <a:r>
                        <a:rPr lang="ja-JP" altLang="en-US" sz="800" u="none" strike="noStrike">
                          <a:effectLst/>
                        </a:rPr>
                        <a:t>メチルイソブチルケトン</a:t>
                      </a:r>
                      <a:endParaRPr lang="ja-JP" altLang="en-US"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347" marR="7347" marT="7347" marB="0" anchor="ctr"/>
                </a:tc>
                <a:tc>
                  <a:txBody>
                    <a:bodyPr/>
                    <a:lstStyle/>
                    <a:p>
                      <a:pPr algn="ctr" fontAlgn="ctr"/>
                      <a:r>
                        <a:rPr lang="ja-JP" altLang="en-US" sz="800" u="none" strike="noStrike">
                          <a:effectLst/>
                        </a:rPr>
                        <a:t>イソプロピルアルコール</a:t>
                      </a:r>
                      <a:endParaRPr lang="ja-JP" altLang="en-US"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347" marR="7347" marT="7347" marB="0" anchor="ctr"/>
                </a:tc>
                <a:tc>
                  <a:txBody>
                    <a:bodyPr/>
                    <a:lstStyle/>
                    <a:p>
                      <a:pPr algn="ctr" fontAlgn="ctr"/>
                      <a:r>
                        <a:rPr lang="ja-JP" altLang="en-US" sz="800" u="none" strike="noStrike">
                          <a:effectLst/>
                        </a:rPr>
                        <a:t>ブタノール</a:t>
                      </a:r>
                      <a:endParaRPr lang="ja-JP" altLang="en-US"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347" marR="7347" marT="7347" marB="0" anchor="ctr"/>
                </a:tc>
                <a:tc>
                  <a:txBody>
                    <a:bodyPr/>
                    <a:lstStyle/>
                    <a:p>
                      <a:pPr algn="ctr" fontAlgn="ctr"/>
                      <a:r>
                        <a:rPr lang="zh-TW" altLang="en-US" sz="800" u="none" strike="noStrike">
                          <a:effectLst/>
                        </a:rPr>
                        <a:t>塗料用石油系混合溶剤</a:t>
                      </a:r>
                      <a:endParaRPr lang="zh-TW" altLang="en-US"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347" marR="7347" marT="7347" marB="0" anchor="ctr"/>
                </a:tc>
                <a:tc>
                  <a:txBody>
                    <a:bodyPr/>
                    <a:lstStyle/>
                    <a:p>
                      <a:pPr algn="ctr" fontAlgn="ctr"/>
                      <a:r>
                        <a:rPr lang="ja-JP" altLang="en-US" sz="800" u="none" strike="noStrike" dirty="0">
                          <a:effectLst/>
                        </a:rPr>
                        <a:t>塗料溶剤での特定できない物質</a:t>
                      </a:r>
                      <a:endPar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347" marR="7347" marT="7347" marB="0" anchor="ctr"/>
                </a:tc>
                <a:tc>
                  <a:txBody>
                    <a:bodyPr/>
                    <a:lstStyle/>
                    <a:p>
                      <a:pPr algn="ctr" fontAlgn="ctr"/>
                      <a:r>
                        <a:rPr lang="ja-JP" altLang="en-US" sz="800" u="none" strike="noStrike" dirty="0">
                          <a:effectLst/>
                        </a:rPr>
                        <a:t>合計</a:t>
                      </a:r>
                      <a:endPar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347" marR="7347" marT="7347" marB="0" anchor="ctr"/>
                </a:tc>
                <a:extLst>
                  <a:ext uri="{0D108BD9-81ED-4DB2-BD59-A6C34878D82A}">
                    <a16:rowId xmlns:a16="http://schemas.microsoft.com/office/drawing/2014/main" val="1616658347"/>
                  </a:ext>
                </a:extLst>
              </a:tr>
              <a:tr h="183682">
                <a:tc>
                  <a:txBody>
                    <a:bodyPr/>
                    <a:lstStyle/>
                    <a:p>
                      <a:pPr algn="ctr" fontAlgn="ctr"/>
                      <a:r>
                        <a:rPr lang="ja-JP" altLang="en-US" sz="800" u="none" strike="noStrike">
                          <a:effectLst/>
                        </a:rPr>
                        <a:t>建物</a:t>
                      </a:r>
                      <a:endParaRPr lang="ja-JP" altLang="en-US"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347" marR="7347" marT="7347" marB="0" anchor="ctr"/>
                </a:tc>
                <a:tc>
                  <a:txBody>
                    <a:bodyPr/>
                    <a:lstStyle/>
                    <a:p>
                      <a:pPr algn="ctr" fontAlgn="ctr"/>
                      <a:r>
                        <a:rPr lang="en-US" altLang="ja-JP" sz="800" u="none" strike="noStrike">
                          <a:effectLst/>
                        </a:rPr>
                        <a:t>4,713</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347" marR="7347" marT="7347" marB="0" anchor="ctr"/>
                </a:tc>
                <a:tc>
                  <a:txBody>
                    <a:bodyPr/>
                    <a:lstStyle/>
                    <a:p>
                      <a:pPr algn="ctr" fontAlgn="ctr"/>
                      <a:r>
                        <a:rPr lang="en-US" altLang="ja-JP" sz="800" u="none" strike="noStrike">
                          <a:effectLst/>
                        </a:rPr>
                        <a:t>6,039</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347" marR="7347" marT="7347" marB="0" anchor="ctr"/>
                </a:tc>
                <a:tc>
                  <a:txBody>
                    <a:bodyPr/>
                    <a:lstStyle/>
                    <a:p>
                      <a:pPr algn="ctr" fontAlgn="ctr"/>
                      <a:r>
                        <a:rPr lang="en-US" altLang="ja-JP" sz="800" u="none" strike="noStrike">
                          <a:effectLst/>
                        </a:rPr>
                        <a:t>2,817</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347" marR="7347" marT="7347" marB="0" anchor="ctr"/>
                </a:tc>
                <a:tc>
                  <a:txBody>
                    <a:bodyPr/>
                    <a:lstStyle/>
                    <a:p>
                      <a:pPr algn="ctr" fontAlgn="ctr"/>
                      <a:r>
                        <a:rPr lang="en-US" altLang="ja-JP" sz="800" u="none" strike="noStrike">
                          <a:effectLst/>
                        </a:rPr>
                        <a:t>382</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347" marR="7347" marT="7347" marB="0" anchor="ctr"/>
                </a:tc>
                <a:tc>
                  <a:txBody>
                    <a:bodyPr/>
                    <a:lstStyle/>
                    <a:p>
                      <a:pPr algn="ctr" fontAlgn="ctr"/>
                      <a:r>
                        <a:rPr lang="en-US" altLang="ja-JP" sz="800" u="none" strike="noStrike">
                          <a:effectLst/>
                        </a:rPr>
                        <a:t>1,034</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347" marR="7347" marT="7347" marB="0" anchor="ctr"/>
                </a:tc>
                <a:tc>
                  <a:txBody>
                    <a:bodyPr/>
                    <a:lstStyle/>
                    <a:p>
                      <a:pPr algn="ctr" fontAlgn="ctr"/>
                      <a:r>
                        <a:rPr lang="en-US" altLang="ja-JP" sz="800" u="none" strike="noStrike">
                          <a:effectLst/>
                        </a:rPr>
                        <a:t>220</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347" marR="7347" marT="7347" marB="0" anchor="ctr"/>
                </a:tc>
                <a:tc>
                  <a:txBody>
                    <a:bodyPr/>
                    <a:lstStyle/>
                    <a:p>
                      <a:pPr algn="ctr" fontAlgn="ctr"/>
                      <a:r>
                        <a:rPr lang="en-US" altLang="ja-JP" sz="800" u="none" strike="noStrike">
                          <a:effectLst/>
                        </a:rPr>
                        <a:t>534</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347" marR="7347" marT="7347" marB="0" anchor="ctr"/>
                </a:tc>
                <a:tc>
                  <a:txBody>
                    <a:bodyPr/>
                    <a:lstStyle/>
                    <a:p>
                      <a:pPr algn="ctr" fontAlgn="ctr"/>
                      <a:r>
                        <a:rPr lang="en-US" altLang="ja-JP" sz="800" u="none" strike="noStrike">
                          <a:effectLst/>
                        </a:rPr>
                        <a:t>257</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347" marR="7347" marT="7347" marB="0" anchor="ctr"/>
                </a:tc>
                <a:tc>
                  <a:txBody>
                    <a:bodyPr/>
                    <a:lstStyle/>
                    <a:p>
                      <a:pPr algn="ctr" fontAlgn="ctr"/>
                      <a:r>
                        <a:rPr lang="en-US" altLang="ja-JP" sz="800" u="none" strike="noStrike">
                          <a:effectLst/>
                        </a:rPr>
                        <a:t>508</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347" marR="7347" marT="7347" marB="0" anchor="ctr"/>
                </a:tc>
                <a:tc>
                  <a:txBody>
                    <a:bodyPr/>
                    <a:lstStyle/>
                    <a:p>
                      <a:pPr algn="ctr" fontAlgn="ctr"/>
                      <a:r>
                        <a:rPr lang="en-US" altLang="ja-JP" sz="800" u="none" strike="noStrike">
                          <a:effectLst/>
                        </a:rPr>
                        <a:t>34,450</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347" marR="7347" marT="7347" marB="0" anchor="ctr"/>
                </a:tc>
                <a:tc>
                  <a:txBody>
                    <a:bodyPr/>
                    <a:lstStyle/>
                    <a:p>
                      <a:pPr algn="ctr" fontAlgn="ctr"/>
                      <a:r>
                        <a:rPr lang="en-US" altLang="ja-JP" sz="800" u="none" strike="noStrike">
                          <a:effectLst/>
                        </a:rPr>
                        <a:t>8,288</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347" marR="7347" marT="7347" marB="0" anchor="ctr"/>
                </a:tc>
                <a:tc>
                  <a:txBody>
                    <a:bodyPr/>
                    <a:lstStyle/>
                    <a:p>
                      <a:pPr algn="ctr" fontAlgn="ctr"/>
                      <a:r>
                        <a:rPr lang="en-US" altLang="ja-JP" sz="800" u="none" strike="noStrike">
                          <a:effectLst/>
                        </a:rPr>
                        <a:t>59,242</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347" marR="7347" marT="7347" marB="0" anchor="ctr"/>
                </a:tc>
                <a:extLst>
                  <a:ext uri="{0D108BD9-81ED-4DB2-BD59-A6C34878D82A}">
                    <a16:rowId xmlns:a16="http://schemas.microsoft.com/office/drawing/2014/main" val="1255501055"/>
                  </a:ext>
                </a:extLst>
              </a:tr>
              <a:tr h="183682">
                <a:tc>
                  <a:txBody>
                    <a:bodyPr/>
                    <a:lstStyle/>
                    <a:p>
                      <a:pPr algn="ctr" fontAlgn="ctr"/>
                      <a:r>
                        <a:rPr lang="ja-JP" altLang="en-US" sz="800" u="none" strike="noStrike">
                          <a:effectLst/>
                        </a:rPr>
                        <a:t>建築資材</a:t>
                      </a:r>
                      <a:endParaRPr lang="ja-JP" altLang="en-US"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347" marR="7347" marT="7347" marB="0" anchor="ctr"/>
                </a:tc>
                <a:tc>
                  <a:txBody>
                    <a:bodyPr/>
                    <a:lstStyle/>
                    <a:p>
                      <a:pPr algn="ctr" fontAlgn="ctr"/>
                      <a:r>
                        <a:rPr lang="en-US" altLang="ja-JP" sz="800" u="none" strike="noStrike">
                          <a:effectLst/>
                        </a:rPr>
                        <a:t>860</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347" marR="7347" marT="7347" marB="0" anchor="ctr"/>
                </a:tc>
                <a:tc>
                  <a:txBody>
                    <a:bodyPr/>
                    <a:lstStyle/>
                    <a:p>
                      <a:pPr algn="ctr" fontAlgn="ctr"/>
                      <a:r>
                        <a:rPr lang="en-US" altLang="ja-JP" sz="800" u="none" strike="noStrike" dirty="0">
                          <a:effectLst/>
                        </a:rPr>
                        <a:t>1,376</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347" marR="7347" marT="7347" marB="0" anchor="ctr"/>
                </a:tc>
                <a:tc>
                  <a:txBody>
                    <a:bodyPr/>
                    <a:lstStyle/>
                    <a:p>
                      <a:pPr algn="ctr" fontAlgn="ctr"/>
                      <a:r>
                        <a:rPr lang="en-US" altLang="ja-JP" sz="800" u="none" strike="noStrike">
                          <a:effectLst/>
                        </a:rPr>
                        <a:t>675</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347" marR="7347" marT="7347" marB="0" anchor="ctr"/>
                </a:tc>
                <a:tc>
                  <a:txBody>
                    <a:bodyPr/>
                    <a:lstStyle/>
                    <a:p>
                      <a:pPr algn="ctr" fontAlgn="ctr"/>
                      <a:r>
                        <a:rPr lang="en-US" altLang="ja-JP" sz="800" u="none" strike="noStrike">
                          <a:effectLst/>
                        </a:rPr>
                        <a:t>423</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347" marR="7347" marT="7347" marB="0" anchor="ctr"/>
                </a:tc>
                <a:tc>
                  <a:txBody>
                    <a:bodyPr/>
                    <a:lstStyle/>
                    <a:p>
                      <a:pPr algn="ctr" fontAlgn="ctr"/>
                      <a:r>
                        <a:rPr lang="en-US" altLang="ja-JP" sz="800" u="none" strike="noStrike">
                          <a:effectLst/>
                        </a:rPr>
                        <a:t>774</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347" marR="7347" marT="7347" marB="0" anchor="ctr"/>
                </a:tc>
                <a:tc>
                  <a:txBody>
                    <a:bodyPr/>
                    <a:lstStyle/>
                    <a:p>
                      <a:pPr algn="ctr" fontAlgn="ctr"/>
                      <a:r>
                        <a:rPr lang="en-US" altLang="ja-JP" sz="800" u="none" strike="noStrike">
                          <a:effectLst/>
                        </a:rPr>
                        <a:t>40</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347" marR="7347" marT="7347" marB="0" anchor="ctr"/>
                </a:tc>
                <a:tc>
                  <a:txBody>
                    <a:bodyPr/>
                    <a:lstStyle/>
                    <a:p>
                      <a:pPr algn="ctr" fontAlgn="ctr"/>
                      <a:r>
                        <a:rPr lang="en-US" altLang="ja-JP" sz="800" u="none" strike="noStrike">
                          <a:effectLst/>
                        </a:rPr>
                        <a:t>274</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347" marR="7347" marT="7347" marB="0" anchor="ctr"/>
                </a:tc>
                <a:tc>
                  <a:txBody>
                    <a:bodyPr/>
                    <a:lstStyle/>
                    <a:p>
                      <a:pPr algn="ctr" fontAlgn="ctr"/>
                      <a:r>
                        <a:rPr lang="en-US" altLang="ja-JP" sz="800" u="none" strike="noStrike">
                          <a:effectLst/>
                        </a:rPr>
                        <a:t>332</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347" marR="7347" marT="7347" marB="0" anchor="ctr"/>
                </a:tc>
                <a:tc>
                  <a:txBody>
                    <a:bodyPr/>
                    <a:lstStyle/>
                    <a:p>
                      <a:pPr algn="ctr" fontAlgn="ctr"/>
                      <a:r>
                        <a:rPr lang="en-US" altLang="ja-JP" sz="800" u="none" strike="noStrike">
                          <a:effectLst/>
                        </a:rPr>
                        <a:t>307</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347" marR="7347" marT="7347" marB="0" anchor="ctr"/>
                </a:tc>
                <a:tc>
                  <a:txBody>
                    <a:bodyPr/>
                    <a:lstStyle/>
                    <a:p>
                      <a:pPr algn="ctr" fontAlgn="ctr"/>
                      <a:r>
                        <a:rPr lang="en-US" altLang="ja-JP" sz="800" u="none" strike="noStrike">
                          <a:effectLst/>
                        </a:rPr>
                        <a:t>747</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347" marR="7347" marT="7347" marB="0" anchor="ctr"/>
                </a:tc>
                <a:tc>
                  <a:txBody>
                    <a:bodyPr/>
                    <a:lstStyle/>
                    <a:p>
                      <a:pPr algn="ctr" fontAlgn="ctr"/>
                      <a:r>
                        <a:rPr lang="en-US" altLang="ja-JP" sz="800" u="none" strike="noStrike">
                          <a:effectLst/>
                        </a:rPr>
                        <a:t>1,788</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347" marR="7347" marT="7347" marB="0" anchor="ctr"/>
                </a:tc>
                <a:tc>
                  <a:txBody>
                    <a:bodyPr/>
                    <a:lstStyle/>
                    <a:p>
                      <a:pPr algn="ctr" fontAlgn="ctr"/>
                      <a:r>
                        <a:rPr lang="en-US" altLang="ja-JP" sz="800" u="none" strike="noStrike">
                          <a:effectLst/>
                        </a:rPr>
                        <a:t>7,596</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347" marR="7347" marT="7347" marB="0" anchor="ctr"/>
                </a:tc>
                <a:extLst>
                  <a:ext uri="{0D108BD9-81ED-4DB2-BD59-A6C34878D82A}">
                    <a16:rowId xmlns:a16="http://schemas.microsoft.com/office/drawing/2014/main" val="3709708678"/>
                  </a:ext>
                </a:extLst>
              </a:tr>
              <a:tr h="183682">
                <a:tc>
                  <a:txBody>
                    <a:bodyPr/>
                    <a:lstStyle/>
                    <a:p>
                      <a:pPr algn="ctr" fontAlgn="ctr"/>
                      <a:r>
                        <a:rPr lang="ja-JP" altLang="en-US" sz="800" u="none" strike="noStrike">
                          <a:effectLst/>
                        </a:rPr>
                        <a:t>構造物</a:t>
                      </a:r>
                      <a:endParaRPr lang="ja-JP" altLang="en-US"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347" marR="7347" marT="7347" marB="0" anchor="ctr"/>
                </a:tc>
                <a:tc>
                  <a:txBody>
                    <a:bodyPr/>
                    <a:lstStyle/>
                    <a:p>
                      <a:pPr algn="ctr" fontAlgn="ctr"/>
                      <a:r>
                        <a:rPr lang="en-US" altLang="ja-JP" sz="800" u="none" strike="noStrike">
                          <a:effectLst/>
                        </a:rPr>
                        <a:t>1,113</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347" marR="7347" marT="7347" marB="0" anchor="ctr"/>
                </a:tc>
                <a:tc>
                  <a:txBody>
                    <a:bodyPr/>
                    <a:lstStyle/>
                    <a:p>
                      <a:pPr algn="ctr" fontAlgn="ctr"/>
                      <a:r>
                        <a:rPr lang="en-US" altLang="ja-JP" sz="800" u="none" strike="noStrike">
                          <a:effectLst/>
                        </a:rPr>
                        <a:t>4,985</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347" marR="7347" marT="7347" marB="0" anchor="ctr"/>
                </a:tc>
                <a:tc>
                  <a:txBody>
                    <a:bodyPr/>
                    <a:lstStyle/>
                    <a:p>
                      <a:pPr algn="ctr" fontAlgn="ctr"/>
                      <a:r>
                        <a:rPr lang="en-US" altLang="ja-JP" sz="800" u="none" strike="noStrike">
                          <a:effectLst/>
                        </a:rPr>
                        <a:t>2,693</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347" marR="7347" marT="7347" marB="0" anchor="ctr"/>
                </a:tc>
                <a:tc>
                  <a:txBody>
                    <a:bodyPr/>
                    <a:lstStyle/>
                    <a:p>
                      <a:pPr algn="ctr" fontAlgn="ctr"/>
                      <a:r>
                        <a:rPr lang="en-US" altLang="ja-JP" sz="800" u="none" strike="noStrike">
                          <a:effectLst/>
                        </a:rPr>
                        <a:t>109</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347" marR="7347" marT="7347" marB="0" anchor="ctr"/>
                </a:tc>
                <a:tc>
                  <a:txBody>
                    <a:bodyPr/>
                    <a:lstStyle/>
                    <a:p>
                      <a:pPr algn="ctr" fontAlgn="ctr"/>
                      <a:r>
                        <a:rPr lang="en-US" altLang="ja-JP" sz="800" u="none" strike="noStrike">
                          <a:effectLst/>
                        </a:rPr>
                        <a:t>339</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347" marR="7347" marT="7347" marB="0" anchor="ctr"/>
                </a:tc>
                <a:tc>
                  <a:txBody>
                    <a:bodyPr/>
                    <a:lstStyle/>
                    <a:p>
                      <a:pPr algn="ctr" fontAlgn="ctr"/>
                      <a:r>
                        <a:rPr lang="en-US" altLang="ja-JP" sz="800" u="none" strike="noStrike">
                          <a:effectLst/>
                        </a:rPr>
                        <a:t>347</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347" marR="7347" marT="7347" marB="0" anchor="ctr"/>
                </a:tc>
                <a:tc>
                  <a:txBody>
                    <a:bodyPr/>
                    <a:lstStyle/>
                    <a:p>
                      <a:pPr algn="ctr" fontAlgn="ctr"/>
                      <a:r>
                        <a:rPr lang="en-US" altLang="ja-JP" sz="800" u="none" strike="noStrike">
                          <a:effectLst/>
                        </a:rPr>
                        <a:t>564</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347" marR="7347" marT="7347" marB="0" anchor="ctr"/>
                </a:tc>
                <a:tc>
                  <a:txBody>
                    <a:bodyPr/>
                    <a:lstStyle/>
                    <a:p>
                      <a:pPr algn="ctr" fontAlgn="ctr"/>
                      <a:r>
                        <a:rPr lang="en-US" altLang="ja-JP" sz="800" u="none" strike="noStrike">
                          <a:effectLst/>
                        </a:rPr>
                        <a:t>671</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347" marR="7347" marT="7347" marB="0" anchor="ctr"/>
                </a:tc>
                <a:tc>
                  <a:txBody>
                    <a:bodyPr/>
                    <a:lstStyle/>
                    <a:p>
                      <a:pPr algn="ctr" fontAlgn="ctr"/>
                      <a:r>
                        <a:rPr lang="en-US" altLang="ja-JP" sz="800" u="none" strike="noStrike">
                          <a:effectLst/>
                        </a:rPr>
                        <a:t>884</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347" marR="7347" marT="7347" marB="0" anchor="ctr"/>
                </a:tc>
                <a:tc>
                  <a:txBody>
                    <a:bodyPr/>
                    <a:lstStyle/>
                    <a:p>
                      <a:pPr algn="ctr" fontAlgn="ctr"/>
                      <a:r>
                        <a:rPr lang="en-US" altLang="ja-JP" sz="800" u="none" strike="noStrike">
                          <a:effectLst/>
                        </a:rPr>
                        <a:t>10,278</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347" marR="7347" marT="7347" marB="0" anchor="ctr"/>
                </a:tc>
                <a:tc>
                  <a:txBody>
                    <a:bodyPr/>
                    <a:lstStyle/>
                    <a:p>
                      <a:pPr algn="ctr" fontAlgn="ctr"/>
                      <a:r>
                        <a:rPr lang="en-US" altLang="ja-JP" sz="800" u="none" strike="noStrike">
                          <a:effectLst/>
                        </a:rPr>
                        <a:t>2,727</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347" marR="7347" marT="7347" marB="0" anchor="ctr"/>
                </a:tc>
                <a:tc>
                  <a:txBody>
                    <a:bodyPr/>
                    <a:lstStyle/>
                    <a:p>
                      <a:pPr algn="ctr" fontAlgn="ctr"/>
                      <a:r>
                        <a:rPr lang="en-US" altLang="ja-JP" sz="800" u="none" strike="noStrike">
                          <a:effectLst/>
                        </a:rPr>
                        <a:t>24,710</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347" marR="7347" marT="7347" marB="0" anchor="ctr"/>
                </a:tc>
                <a:extLst>
                  <a:ext uri="{0D108BD9-81ED-4DB2-BD59-A6C34878D82A}">
                    <a16:rowId xmlns:a16="http://schemas.microsoft.com/office/drawing/2014/main" val="950500601"/>
                  </a:ext>
                </a:extLst>
              </a:tr>
              <a:tr h="183682">
                <a:tc>
                  <a:txBody>
                    <a:bodyPr/>
                    <a:lstStyle/>
                    <a:p>
                      <a:pPr algn="ctr" fontAlgn="ctr"/>
                      <a:r>
                        <a:rPr lang="ja-JP" altLang="en-US" sz="800" u="none" strike="noStrike">
                          <a:effectLst/>
                        </a:rPr>
                        <a:t>船舶</a:t>
                      </a:r>
                      <a:endParaRPr lang="ja-JP" altLang="en-US"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347" marR="7347" marT="7347" marB="0" anchor="ctr"/>
                </a:tc>
                <a:tc>
                  <a:txBody>
                    <a:bodyPr/>
                    <a:lstStyle/>
                    <a:p>
                      <a:pPr algn="ctr" fontAlgn="ctr"/>
                      <a:r>
                        <a:rPr lang="en-US" altLang="ja-JP" sz="800" u="none" strike="noStrike">
                          <a:effectLst/>
                        </a:rPr>
                        <a:t>1,403</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347" marR="7347" marT="7347" marB="0" anchor="ctr"/>
                </a:tc>
                <a:tc>
                  <a:txBody>
                    <a:bodyPr/>
                    <a:lstStyle/>
                    <a:p>
                      <a:pPr algn="ctr" fontAlgn="ctr"/>
                      <a:r>
                        <a:rPr lang="en-US" altLang="ja-JP" sz="800" u="none" strike="noStrike">
                          <a:effectLst/>
                        </a:rPr>
                        <a:t>8,164</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347" marR="7347" marT="7347" marB="0" anchor="ctr"/>
                </a:tc>
                <a:tc>
                  <a:txBody>
                    <a:bodyPr/>
                    <a:lstStyle/>
                    <a:p>
                      <a:pPr algn="ctr" fontAlgn="ctr"/>
                      <a:r>
                        <a:rPr lang="en-US" altLang="ja-JP" sz="800" u="none" strike="noStrike">
                          <a:effectLst/>
                        </a:rPr>
                        <a:t>6,037</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347" marR="7347" marT="7347" marB="0" anchor="ctr"/>
                </a:tc>
                <a:tc>
                  <a:txBody>
                    <a:bodyPr/>
                    <a:lstStyle/>
                    <a:p>
                      <a:pPr algn="ctr" fontAlgn="ctr"/>
                      <a:r>
                        <a:rPr lang="en-US" altLang="ja-JP" sz="800" u="none" strike="noStrike">
                          <a:effectLst/>
                        </a:rPr>
                        <a:t>10</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347" marR="7347" marT="7347" marB="0" anchor="ctr"/>
                </a:tc>
                <a:tc>
                  <a:txBody>
                    <a:bodyPr/>
                    <a:lstStyle/>
                    <a:p>
                      <a:pPr algn="ctr" fontAlgn="ctr"/>
                      <a:r>
                        <a:rPr lang="en-US" altLang="ja-JP" sz="800" u="none" strike="noStrike">
                          <a:effectLst/>
                        </a:rPr>
                        <a:t>185</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347" marR="7347" marT="7347" marB="0" anchor="ctr"/>
                </a:tc>
                <a:tc>
                  <a:txBody>
                    <a:bodyPr/>
                    <a:lstStyle/>
                    <a:p>
                      <a:pPr algn="ctr" fontAlgn="ctr"/>
                      <a:r>
                        <a:rPr lang="en-US" altLang="ja-JP" sz="800" u="none" strike="noStrike">
                          <a:effectLst/>
                        </a:rPr>
                        <a:t>3</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347" marR="7347" marT="7347" marB="0" anchor="ctr"/>
                </a:tc>
                <a:tc>
                  <a:txBody>
                    <a:bodyPr/>
                    <a:lstStyle/>
                    <a:p>
                      <a:pPr algn="ctr" fontAlgn="ctr"/>
                      <a:r>
                        <a:rPr lang="en-US" altLang="ja-JP" sz="800" u="none" strike="noStrike">
                          <a:effectLst/>
                        </a:rPr>
                        <a:t>1,273</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347" marR="7347" marT="7347" marB="0" anchor="ctr"/>
                </a:tc>
                <a:tc>
                  <a:txBody>
                    <a:bodyPr/>
                    <a:lstStyle/>
                    <a:p>
                      <a:pPr algn="ctr" fontAlgn="ctr"/>
                      <a:r>
                        <a:rPr lang="en-US" altLang="ja-JP" sz="800" u="none" strike="noStrike">
                          <a:effectLst/>
                        </a:rPr>
                        <a:t>1,443</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347" marR="7347" marT="7347" marB="0" anchor="ctr"/>
                </a:tc>
                <a:tc>
                  <a:txBody>
                    <a:bodyPr/>
                    <a:lstStyle/>
                    <a:p>
                      <a:pPr algn="ctr" fontAlgn="ctr"/>
                      <a:r>
                        <a:rPr lang="en-US" altLang="ja-JP" sz="800" u="none" strike="noStrike">
                          <a:effectLst/>
                        </a:rPr>
                        <a:t>1,379</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347" marR="7347" marT="7347" marB="0" anchor="ctr"/>
                </a:tc>
                <a:tc>
                  <a:txBody>
                    <a:bodyPr/>
                    <a:lstStyle/>
                    <a:p>
                      <a:pPr algn="ctr" fontAlgn="ctr"/>
                      <a:r>
                        <a:rPr lang="en-US" altLang="ja-JP" sz="800" u="none" strike="noStrike">
                          <a:effectLst/>
                        </a:rPr>
                        <a:t>2,380</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347" marR="7347" marT="7347" marB="0" anchor="ctr"/>
                </a:tc>
                <a:tc>
                  <a:txBody>
                    <a:bodyPr/>
                    <a:lstStyle/>
                    <a:p>
                      <a:pPr algn="ctr" fontAlgn="ctr"/>
                      <a:r>
                        <a:rPr lang="en-US" altLang="ja-JP" sz="800" u="none" strike="noStrike">
                          <a:effectLst/>
                        </a:rPr>
                        <a:t>2,756</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347" marR="7347" marT="7347" marB="0" anchor="ctr"/>
                </a:tc>
                <a:tc>
                  <a:txBody>
                    <a:bodyPr/>
                    <a:lstStyle/>
                    <a:p>
                      <a:pPr algn="ctr" fontAlgn="ctr"/>
                      <a:r>
                        <a:rPr lang="en-US" altLang="ja-JP" sz="800" u="none" strike="noStrike">
                          <a:effectLst/>
                        </a:rPr>
                        <a:t>25,033</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347" marR="7347" marT="7347" marB="0" anchor="ctr"/>
                </a:tc>
                <a:extLst>
                  <a:ext uri="{0D108BD9-81ED-4DB2-BD59-A6C34878D82A}">
                    <a16:rowId xmlns:a16="http://schemas.microsoft.com/office/drawing/2014/main" val="305155026"/>
                  </a:ext>
                </a:extLst>
              </a:tr>
              <a:tr h="265971">
                <a:tc>
                  <a:txBody>
                    <a:bodyPr/>
                    <a:lstStyle/>
                    <a:p>
                      <a:pPr algn="ctr" fontAlgn="ctr"/>
                      <a:r>
                        <a:rPr lang="ja-JP" altLang="en-US" sz="800" u="none" strike="noStrike">
                          <a:effectLst/>
                        </a:rPr>
                        <a:t>自動車・新車</a:t>
                      </a:r>
                      <a:endParaRPr lang="ja-JP" altLang="en-US"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347" marR="7347" marT="7347" marB="0" anchor="ctr"/>
                </a:tc>
                <a:tc>
                  <a:txBody>
                    <a:bodyPr/>
                    <a:lstStyle/>
                    <a:p>
                      <a:pPr algn="ctr" fontAlgn="ctr"/>
                      <a:r>
                        <a:rPr lang="en-US" altLang="ja-JP" sz="800" u="none" strike="noStrike">
                          <a:effectLst/>
                        </a:rPr>
                        <a:t>5,628</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347" marR="7347" marT="7347" marB="0" anchor="ctr"/>
                </a:tc>
                <a:tc>
                  <a:txBody>
                    <a:bodyPr/>
                    <a:lstStyle/>
                    <a:p>
                      <a:pPr algn="ctr" fontAlgn="ctr"/>
                      <a:r>
                        <a:rPr lang="en-US" altLang="ja-JP" sz="800" u="none" strike="noStrike">
                          <a:effectLst/>
                        </a:rPr>
                        <a:t>3,968</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347" marR="7347" marT="7347" marB="0" anchor="ctr"/>
                </a:tc>
                <a:tc>
                  <a:txBody>
                    <a:bodyPr/>
                    <a:lstStyle/>
                    <a:p>
                      <a:pPr algn="ctr" fontAlgn="ctr"/>
                      <a:r>
                        <a:rPr lang="en-US" altLang="ja-JP" sz="800" u="none" strike="noStrike">
                          <a:effectLst/>
                        </a:rPr>
                        <a:t>2,335</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347" marR="7347" marT="7347" marB="0" anchor="ctr"/>
                </a:tc>
                <a:tc>
                  <a:txBody>
                    <a:bodyPr/>
                    <a:lstStyle/>
                    <a:p>
                      <a:pPr algn="ctr" fontAlgn="ctr"/>
                      <a:r>
                        <a:rPr lang="en-US" altLang="ja-JP" sz="800" u="none" strike="noStrike">
                          <a:effectLst/>
                        </a:rPr>
                        <a:t>4,453</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347" marR="7347" marT="7347" marB="0" anchor="ctr"/>
                </a:tc>
                <a:tc>
                  <a:txBody>
                    <a:bodyPr/>
                    <a:lstStyle/>
                    <a:p>
                      <a:pPr algn="ctr" fontAlgn="ctr"/>
                      <a:r>
                        <a:rPr lang="en-US" altLang="ja-JP" sz="800" u="none" strike="noStrike">
                          <a:effectLst/>
                        </a:rPr>
                        <a:t>3,728</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347" marR="7347" marT="7347" marB="0" anchor="ctr"/>
                </a:tc>
                <a:tc>
                  <a:txBody>
                    <a:bodyPr/>
                    <a:lstStyle/>
                    <a:p>
                      <a:pPr algn="ctr" fontAlgn="ctr"/>
                      <a:r>
                        <a:rPr lang="en-US" altLang="ja-JP" sz="800" u="none" strike="noStrike">
                          <a:effectLst/>
                        </a:rPr>
                        <a:t>683</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347" marR="7347" marT="7347" marB="0" anchor="ctr"/>
                </a:tc>
                <a:tc>
                  <a:txBody>
                    <a:bodyPr/>
                    <a:lstStyle/>
                    <a:p>
                      <a:pPr algn="ctr" fontAlgn="ctr"/>
                      <a:r>
                        <a:rPr lang="en-US" altLang="ja-JP" sz="800" u="none" strike="noStrike">
                          <a:effectLst/>
                        </a:rPr>
                        <a:t>1,400</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347" marR="7347" marT="7347" marB="0" anchor="ctr"/>
                </a:tc>
                <a:tc>
                  <a:txBody>
                    <a:bodyPr/>
                    <a:lstStyle/>
                    <a:p>
                      <a:pPr algn="ctr" fontAlgn="ctr"/>
                      <a:r>
                        <a:rPr lang="en-US" altLang="ja-JP" sz="800" u="none" strike="noStrike">
                          <a:effectLst/>
                        </a:rPr>
                        <a:t>212</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347" marR="7347" marT="7347" marB="0" anchor="ctr"/>
                </a:tc>
                <a:tc>
                  <a:txBody>
                    <a:bodyPr/>
                    <a:lstStyle/>
                    <a:p>
                      <a:pPr algn="ctr" fontAlgn="ctr"/>
                      <a:r>
                        <a:rPr lang="en-US" altLang="ja-JP" sz="800" u="none" strike="noStrike">
                          <a:effectLst/>
                        </a:rPr>
                        <a:t>1,692</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347" marR="7347" marT="7347" marB="0" anchor="ctr"/>
                </a:tc>
                <a:tc>
                  <a:txBody>
                    <a:bodyPr/>
                    <a:lstStyle/>
                    <a:p>
                      <a:pPr algn="ctr" fontAlgn="ctr"/>
                      <a:r>
                        <a:rPr lang="en-US" altLang="ja-JP" sz="800" u="none" strike="noStrike">
                          <a:effectLst/>
                        </a:rPr>
                        <a:t>5,496</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347" marR="7347" marT="7347" marB="0" anchor="ctr"/>
                </a:tc>
                <a:tc>
                  <a:txBody>
                    <a:bodyPr/>
                    <a:lstStyle/>
                    <a:p>
                      <a:pPr algn="ctr" fontAlgn="ctr"/>
                      <a:r>
                        <a:rPr lang="en-US" altLang="ja-JP" sz="800" u="none" strike="noStrike">
                          <a:effectLst/>
                        </a:rPr>
                        <a:t>8,084</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347" marR="7347" marT="7347" marB="0" anchor="ctr"/>
                </a:tc>
                <a:tc>
                  <a:txBody>
                    <a:bodyPr/>
                    <a:lstStyle/>
                    <a:p>
                      <a:pPr algn="ctr" fontAlgn="ctr"/>
                      <a:r>
                        <a:rPr lang="en-US" altLang="ja-JP" sz="800" u="none" strike="noStrike">
                          <a:effectLst/>
                        </a:rPr>
                        <a:t>37,680</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347" marR="7347" marT="7347" marB="0" anchor="ctr"/>
                </a:tc>
                <a:extLst>
                  <a:ext uri="{0D108BD9-81ED-4DB2-BD59-A6C34878D82A}">
                    <a16:rowId xmlns:a16="http://schemas.microsoft.com/office/drawing/2014/main" val="1690991329"/>
                  </a:ext>
                </a:extLst>
              </a:tr>
              <a:tr h="265971">
                <a:tc>
                  <a:txBody>
                    <a:bodyPr/>
                    <a:lstStyle/>
                    <a:p>
                      <a:pPr algn="ctr" fontAlgn="ctr"/>
                      <a:r>
                        <a:rPr lang="ja-JP" altLang="en-US" sz="800" u="none" strike="noStrike">
                          <a:effectLst/>
                        </a:rPr>
                        <a:t>自動車補修</a:t>
                      </a:r>
                      <a:endParaRPr lang="ja-JP" altLang="en-US"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347" marR="7347" marT="7347" marB="0" anchor="ctr"/>
                </a:tc>
                <a:tc>
                  <a:txBody>
                    <a:bodyPr/>
                    <a:lstStyle/>
                    <a:p>
                      <a:pPr algn="ctr" fontAlgn="ctr"/>
                      <a:r>
                        <a:rPr lang="en-US" altLang="ja-JP" sz="800" u="none" strike="noStrike">
                          <a:effectLst/>
                        </a:rPr>
                        <a:t>3,266</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347" marR="7347" marT="7347" marB="0" anchor="ctr"/>
                </a:tc>
                <a:tc>
                  <a:txBody>
                    <a:bodyPr/>
                    <a:lstStyle/>
                    <a:p>
                      <a:pPr algn="ctr" fontAlgn="ctr"/>
                      <a:r>
                        <a:rPr lang="en-US" altLang="ja-JP" sz="800" u="none" strike="noStrike">
                          <a:effectLst/>
                        </a:rPr>
                        <a:t>2,452</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347" marR="7347" marT="7347" marB="0" anchor="ctr"/>
                </a:tc>
                <a:tc>
                  <a:txBody>
                    <a:bodyPr/>
                    <a:lstStyle/>
                    <a:p>
                      <a:pPr algn="ctr" fontAlgn="ctr"/>
                      <a:r>
                        <a:rPr lang="en-US" altLang="ja-JP" sz="800" u="none" strike="noStrike">
                          <a:effectLst/>
                        </a:rPr>
                        <a:t>1,736</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347" marR="7347" marT="7347" marB="0" anchor="ctr"/>
                </a:tc>
                <a:tc>
                  <a:txBody>
                    <a:bodyPr/>
                    <a:lstStyle/>
                    <a:p>
                      <a:pPr algn="ctr" fontAlgn="ctr"/>
                      <a:r>
                        <a:rPr lang="en-US" altLang="ja-JP" sz="800" u="none" strike="noStrike" dirty="0">
                          <a:effectLst/>
                        </a:rPr>
                        <a:t>1,246</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347" marR="7347" marT="7347" marB="0" anchor="ctr"/>
                </a:tc>
                <a:tc>
                  <a:txBody>
                    <a:bodyPr/>
                    <a:lstStyle/>
                    <a:p>
                      <a:pPr algn="ctr" fontAlgn="ctr"/>
                      <a:r>
                        <a:rPr lang="en-US" altLang="ja-JP" sz="800" u="none" strike="noStrike">
                          <a:effectLst/>
                        </a:rPr>
                        <a:t>3,340</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347" marR="7347" marT="7347" marB="0" anchor="ctr"/>
                </a:tc>
                <a:tc>
                  <a:txBody>
                    <a:bodyPr/>
                    <a:lstStyle/>
                    <a:p>
                      <a:pPr algn="ctr" fontAlgn="ctr"/>
                      <a:r>
                        <a:rPr lang="en-US" altLang="ja-JP" sz="800" u="none" strike="noStrike">
                          <a:effectLst/>
                        </a:rPr>
                        <a:t>112</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347" marR="7347" marT="7347" marB="0" anchor="ctr"/>
                </a:tc>
                <a:tc>
                  <a:txBody>
                    <a:bodyPr/>
                    <a:lstStyle/>
                    <a:p>
                      <a:pPr algn="ctr" fontAlgn="ctr"/>
                      <a:r>
                        <a:rPr lang="en-US" altLang="ja-JP" sz="800" u="none" strike="noStrike">
                          <a:effectLst/>
                        </a:rPr>
                        <a:t>841</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347" marR="7347" marT="7347" marB="0" anchor="ctr"/>
                </a:tc>
                <a:tc>
                  <a:txBody>
                    <a:bodyPr/>
                    <a:lstStyle/>
                    <a:p>
                      <a:pPr algn="ctr" fontAlgn="ctr"/>
                      <a:r>
                        <a:rPr lang="en-US" altLang="ja-JP" sz="800" u="none" strike="noStrike">
                          <a:effectLst/>
                        </a:rPr>
                        <a:t>120</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347" marR="7347" marT="7347" marB="0" anchor="ctr"/>
                </a:tc>
                <a:tc>
                  <a:txBody>
                    <a:bodyPr/>
                    <a:lstStyle/>
                    <a:p>
                      <a:pPr algn="ctr" fontAlgn="ctr"/>
                      <a:r>
                        <a:rPr lang="en-US" altLang="ja-JP" sz="800" u="none" strike="noStrike">
                          <a:effectLst/>
                        </a:rPr>
                        <a:t>129</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347" marR="7347" marT="7347" marB="0" anchor="ctr"/>
                </a:tc>
                <a:tc>
                  <a:txBody>
                    <a:bodyPr/>
                    <a:lstStyle/>
                    <a:p>
                      <a:pPr algn="ctr" fontAlgn="ctr"/>
                      <a:r>
                        <a:rPr lang="en-US" altLang="ja-JP" sz="800" u="none" strike="noStrike">
                          <a:effectLst/>
                        </a:rPr>
                        <a:t>982</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347" marR="7347" marT="7347" marB="0" anchor="ctr"/>
                </a:tc>
                <a:tc>
                  <a:txBody>
                    <a:bodyPr/>
                    <a:lstStyle/>
                    <a:p>
                      <a:pPr algn="ctr" fontAlgn="ctr"/>
                      <a:r>
                        <a:rPr lang="en-US" altLang="ja-JP" sz="800" u="none" strike="noStrike">
                          <a:effectLst/>
                        </a:rPr>
                        <a:t>1,593</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347" marR="7347" marT="7347" marB="0" anchor="ctr"/>
                </a:tc>
                <a:tc>
                  <a:txBody>
                    <a:bodyPr/>
                    <a:lstStyle/>
                    <a:p>
                      <a:pPr algn="ctr" fontAlgn="ctr"/>
                      <a:r>
                        <a:rPr lang="en-US" altLang="ja-JP" sz="800" u="none" strike="noStrike" dirty="0">
                          <a:effectLst/>
                        </a:rPr>
                        <a:t>15,818</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347" marR="7347" marT="7347" marB="0" anchor="ctr"/>
                </a:tc>
                <a:extLst>
                  <a:ext uri="{0D108BD9-81ED-4DB2-BD59-A6C34878D82A}">
                    <a16:rowId xmlns:a16="http://schemas.microsoft.com/office/drawing/2014/main" val="2369612352"/>
                  </a:ext>
                </a:extLst>
              </a:tr>
              <a:tr h="183682">
                <a:tc>
                  <a:txBody>
                    <a:bodyPr/>
                    <a:lstStyle/>
                    <a:p>
                      <a:pPr algn="ctr" fontAlgn="ctr"/>
                      <a:r>
                        <a:rPr lang="ja-JP" altLang="en-US" sz="800" u="none" strike="noStrike">
                          <a:effectLst/>
                        </a:rPr>
                        <a:t>電気機械</a:t>
                      </a:r>
                      <a:endParaRPr lang="ja-JP" altLang="en-US"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347" marR="7347" marT="7347" marB="0" anchor="ctr"/>
                </a:tc>
                <a:tc>
                  <a:txBody>
                    <a:bodyPr/>
                    <a:lstStyle/>
                    <a:p>
                      <a:pPr algn="ctr" fontAlgn="ctr"/>
                      <a:r>
                        <a:rPr lang="en-US" altLang="ja-JP" sz="800" u="none" strike="noStrike">
                          <a:effectLst/>
                        </a:rPr>
                        <a:t>1,178</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347" marR="7347" marT="7347" marB="0" anchor="ctr"/>
                </a:tc>
                <a:tc>
                  <a:txBody>
                    <a:bodyPr/>
                    <a:lstStyle/>
                    <a:p>
                      <a:pPr algn="ctr" fontAlgn="ctr"/>
                      <a:r>
                        <a:rPr lang="en-US" altLang="ja-JP" sz="800" u="none" strike="noStrike">
                          <a:effectLst/>
                        </a:rPr>
                        <a:t>1,270</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347" marR="7347" marT="7347" marB="0" anchor="ctr"/>
                </a:tc>
                <a:tc>
                  <a:txBody>
                    <a:bodyPr/>
                    <a:lstStyle/>
                    <a:p>
                      <a:pPr algn="ctr" fontAlgn="ctr"/>
                      <a:r>
                        <a:rPr lang="en-US" altLang="ja-JP" sz="800" u="none" strike="noStrike">
                          <a:effectLst/>
                        </a:rPr>
                        <a:t>736</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347" marR="7347" marT="7347" marB="0" anchor="ctr"/>
                </a:tc>
                <a:tc>
                  <a:txBody>
                    <a:bodyPr/>
                    <a:lstStyle/>
                    <a:p>
                      <a:pPr algn="ctr" fontAlgn="ctr"/>
                      <a:r>
                        <a:rPr lang="en-US" altLang="ja-JP" sz="800" u="none" strike="noStrike">
                          <a:effectLst/>
                        </a:rPr>
                        <a:t>274</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347" marR="7347" marT="7347" marB="0" anchor="ctr"/>
                </a:tc>
                <a:tc>
                  <a:txBody>
                    <a:bodyPr/>
                    <a:lstStyle/>
                    <a:p>
                      <a:pPr algn="ctr" fontAlgn="ctr"/>
                      <a:r>
                        <a:rPr lang="en-US" altLang="ja-JP" sz="800" u="none" strike="noStrike">
                          <a:effectLst/>
                        </a:rPr>
                        <a:t>735</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347" marR="7347" marT="7347" marB="0" anchor="ctr"/>
                </a:tc>
                <a:tc>
                  <a:txBody>
                    <a:bodyPr/>
                    <a:lstStyle/>
                    <a:p>
                      <a:pPr algn="ctr" fontAlgn="ctr"/>
                      <a:r>
                        <a:rPr lang="en-US" altLang="ja-JP" sz="800" u="none" strike="noStrike">
                          <a:effectLst/>
                        </a:rPr>
                        <a:t>142</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347" marR="7347" marT="7347" marB="0" anchor="ctr"/>
                </a:tc>
                <a:tc>
                  <a:txBody>
                    <a:bodyPr/>
                    <a:lstStyle/>
                    <a:p>
                      <a:pPr algn="ctr" fontAlgn="ctr"/>
                      <a:r>
                        <a:rPr lang="en-US" altLang="ja-JP" sz="800" u="none" strike="noStrike">
                          <a:effectLst/>
                        </a:rPr>
                        <a:t>179</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347" marR="7347" marT="7347" marB="0" anchor="ctr"/>
                </a:tc>
                <a:tc>
                  <a:txBody>
                    <a:bodyPr/>
                    <a:lstStyle/>
                    <a:p>
                      <a:pPr algn="ctr" fontAlgn="ctr"/>
                      <a:r>
                        <a:rPr lang="en-US" altLang="ja-JP" sz="800" u="none" strike="noStrike">
                          <a:effectLst/>
                        </a:rPr>
                        <a:t>98</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347" marR="7347" marT="7347" marB="0" anchor="ctr"/>
                </a:tc>
                <a:tc>
                  <a:txBody>
                    <a:bodyPr/>
                    <a:lstStyle/>
                    <a:p>
                      <a:pPr algn="ctr" fontAlgn="ctr"/>
                      <a:r>
                        <a:rPr lang="en-US" altLang="ja-JP" sz="800" u="none" strike="noStrike">
                          <a:effectLst/>
                        </a:rPr>
                        <a:t>356</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347" marR="7347" marT="7347" marB="0" anchor="ctr"/>
                </a:tc>
                <a:tc>
                  <a:txBody>
                    <a:bodyPr/>
                    <a:lstStyle/>
                    <a:p>
                      <a:pPr algn="ctr" fontAlgn="ctr"/>
                      <a:r>
                        <a:rPr lang="en-US" altLang="ja-JP" sz="800" u="none" strike="noStrike">
                          <a:effectLst/>
                        </a:rPr>
                        <a:t>669</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347" marR="7347" marT="7347" marB="0" anchor="ctr"/>
                </a:tc>
                <a:tc>
                  <a:txBody>
                    <a:bodyPr/>
                    <a:lstStyle/>
                    <a:p>
                      <a:pPr algn="ctr" fontAlgn="ctr"/>
                      <a:r>
                        <a:rPr lang="en-US" altLang="ja-JP" sz="800" u="none" strike="noStrike">
                          <a:effectLst/>
                        </a:rPr>
                        <a:t>1,457</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347" marR="7347" marT="7347" marB="0" anchor="ctr"/>
                </a:tc>
                <a:tc>
                  <a:txBody>
                    <a:bodyPr/>
                    <a:lstStyle/>
                    <a:p>
                      <a:pPr algn="ctr" fontAlgn="ctr"/>
                      <a:r>
                        <a:rPr lang="en-US" altLang="ja-JP" sz="800" u="none" strike="noStrike">
                          <a:effectLst/>
                        </a:rPr>
                        <a:t>7,091</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347" marR="7347" marT="7347" marB="0" anchor="ctr"/>
                </a:tc>
                <a:extLst>
                  <a:ext uri="{0D108BD9-81ED-4DB2-BD59-A6C34878D82A}">
                    <a16:rowId xmlns:a16="http://schemas.microsoft.com/office/drawing/2014/main" val="3435045725"/>
                  </a:ext>
                </a:extLst>
              </a:tr>
              <a:tr h="183682">
                <a:tc>
                  <a:txBody>
                    <a:bodyPr/>
                    <a:lstStyle/>
                    <a:p>
                      <a:pPr algn="ctr" fontAlgn="ctr"/>
                      <a:r>
                        <a:rPr lang="ja-JP" altLang="en-US" sz="800" u="none" strike="noStrike">
                          <a:effectLst/>
                        </a:rPr>
                        <a:t>機械</a:t>
                      </a:r>
                      <a:endParaRPr lang="ja-JP" altLang="en-US"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347" marR="7347" marT="7347" marB="0" anchor="ctr"/>
                </a:tc>
                <a:tc>
                  <a:txBody>
                    <a:bodyPr/>
                    <a:lstStyle/>
                    <a:p>
                      <a:pPr algn="ctr" fontAlgn="ctr"/>
                      <a:r>
                        <a:rPr lang="en-US" altLang="ja-JP" sz="800" u="none" strike="noStrike">
                          <a:effectLst/>
                        </a:rPr>
                        <a:t>2,072</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347" marR="7347" marT="7347" marB="0" anchor="ctr"/>
                </a:tc>
                <a:tc>
                  <a:txBody>
                    <a:bodyPr/>
                    <a:lstStyle/>
                    <a:p>
                      <a:pPr algn="ctr" fontAlgn="ctr"/>
                      <a:r>
                        <a:rPr lang="en-US" altLang="ja-JP" sz="800" u="none" strike="noStrike">
                          <a:effectLst/>
                        </a:rPr>
                        <a:t>3,673</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347" marR="7347" marT="7347" marB="0" anchor="ctr"/>
                </a:tc>
                <a:tc>
                  <a:txBody>
                    <a:bodyPr/>
                    <a:lstStyle/>
                    <a:p>
                      <a:pPr algn="ctr" fontAlgn="ctr"/>
                      <a:r>
                        <a:rPr lang="en-US" altLang="ja-JP" sz="800" u="none" strike="noStrike">
                          <a:effectLst/>
                        </a:rPr>
                        <a:t>2,455</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347" marR="7347" marT="7347" marB="0" anchor="ctr"/>
                </a:tc>
                <a:tc>
                  <a:txBody>
                    <a:bodyPr/>
                    <a:lstStyle/>
                    <a:p>
                      <a:pPr algn="ctr" fontAlgn="ctr"/>
                      <a:r>
                        <a:rPr lang="en-US" altLang="ja-JP" sz="800" u="none" strike="noStrike">
                          <a:effectLst/>
                        </a:rPr>
                        <a:t>359</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347" marR="7347" marT="7347" marB="0" anchor="ctr"/>
                </a:tc>
                <a:tc>
                  <a:txBody>
                    <a:bodyPr/>
                    <a:lstStyle/>
                    <a:p>
                      <a:pPr algn="ctr" fontAlgn="ctr"/>
                      <a:r>
                        <a:rPr lang="en-US" altLang="ja-JP" sz="800" u="none" strike="noStrike">
                          <a:effectLst/>
                        </a:rPr>
                        <a:t>1,375</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347" marR="7347" marT="7347" marB="0" anchor="ctr"/>
                </a:tc>
                <a:tc>
                  <a:txBody>
                    <a:bodyPr/>
                    <a:lstStyle/>
                    <a:p>
                      <a:pPr algn="ctr" fontAlgn="ctr"/>
                      <a:r>
                        <a:rPr lang="en-US" altLang="ja-JP" sz="800" u="none" strike="noStrike">
                          <a:effectLst/>
                        </a:rPr>
                        <a:t>318</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347" marR="7347" marT="7347" marB="0" anchor="ctr"/>
                </a:tc>
                <a:tc>
                  <a:txBody>
                    <a:bodyPr/>
                    <a:lstStyle/>
                    <a:p>
                      <a:pPr algn="ctr" fontAlgn="ctr"/>
                      <a:r>
                        <a:rPr lang="en-US" altLang="ja-JP" sz="800" u="none" strike="noStrike">
                          <a:effectLst/>
                        </a:rPr>
                        <a:t>475</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347" marR="7347" marT="7347" marB="0" anchor="ctr"/>
                </a:tc>
                <a:tc>
                  <a:txBody>
                    <a:bodyPr/>
                    <a:lstStyle/>
                    <a:p>
                      <a:pPr algn="ctr" fontAlgn="ctr"/>
                      <a:r>
                        <a:rPr lang="en-US" altLang="ja-JP" sz="800" u="none" strike="noStrike">
                          <a:effectLst/>
                        </a:rPr>
                        <a:t>211</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347" marR="7347" marT="7347" marB="0" anchor="ctr"/>
                </a:tc>
                <a:tc>
                  <a:txBody>
                    <a:bodyPr/>
                    <a:lstStyle/>
                    <a:p>
                      <a:pPr algn="ctr" fontAlgn="ctr"/>
                      <a:r>
                        <a:rPr lang="en-US" altLang="ja-JP" sz="800" u="none" strike="noStrike">
                          <a:effectLst/>
                        </a:rPr>
                        <a:t>645</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347" marR="7347" marT="7347" marB="0" anchor="ctr"/>
                </a:tc>
                <a:tc>
                  <a:txBody>
                    <a:bodyPr/>
                    <a:lstStyle/>
                    <a:p>
                      <a:pPr algn="ctr" fontAlgn="ctr"/>
                      <a:r>
                        <a:rPr lang="en-US" altLang="ja-JP" sz="800" u="none" strike="noStrike">
                          <a:effectLst/>
                        </a:rPr>
                        <a:t>2,193</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347" marR="7347" marT="7347" marB="0" anchor="ctr"/>
                </a:tc>
                <a:tc>
                  <a:txBody>
                    <a:bodyPr/>
                    <a:lstStyle/>
                    <a:p>
                      <a:pPr algn="ctr" fontAlgn="ctr"/>
                      <a:r>
                        <a:rPr lang="en-US" altLang="ja-JP" sz="800" u="none" strike="noStrike">
                          <a:effectLst/>
                        </a:rPr>
                        <a:t>1,648</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347" marR="7347" marT="7347" marB="0" anchor="ctr"/>
                </a:tc>
                <a:tc>
                  <a:txBody>
                    <a:bodyPr/>
                    <a:lstStyle/>
                    <a:p>
                      <a:pPr algn="ctr" fontAlgn="ctr"/>
                      <a:r>
                        <a:rPr lang="en-US" altLang="ja-JP" sz="800" u="none" strike="noStrike">
                          <a:effectLst/>
                        </a:rPr>
                        <a:t>15,426</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347" marR="7347" marT="7347" marB="0" anchor="ctr"/>
                </a:tc>
                <a:extLst>
                  <a:ext uri="{0D108BD9-81ED-4DB2-BD59-A6C34878D82A}">
                    <a16:rowId xmlns:a16="http://schemas.microsoft.com/office/drawing/2014/main" val="727856105"/>
                  </a:ext>
                </a:extLst>
              </a:tr>
              <a:tr h="183682">
                <a:tc>
                  <a:txBody>
                    <a:bodyPr/>
                    <a:lstStyle/>
                    <a:p>
                      <a:pPr algn="ctr" fontAlgn="ctr"/>
                      <a:r>
                        <a:rPr lang="ja-JP" altLang="en-US" sz="800" u="none" strike="noStrike">
                          <a:effectLst/>
                        </a:rPr>
                        <a:t>金属製品</a:t>
                      </a:r>
                      <a:endParaRPr lang="ja-JP" altLang="en-US"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347" marR="7347" marT="7347" marB="0" anchor="ctr"/>
                </a:tc>
                <a:tc>
                  <a:txBody>
                    <a:bodyPr/>
                    <a:lstStyle/>
                    <a:p>
                      <a:pPr algn="ctr" fontAlgn="ctr"/>
                      <a:r>
                        <a:rPr lang="en-US" altLang="ja-JP" sz="800" u="none" strike="noStrike">
                          <a:effectLst/>
                        </a:rPr>
                        <a:t>1,965</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347" marR="7347" marT="7347" marB="0" anchor="ctr"/>
                </a:tc>
                <a:tc>
                  <a:txBody>
                    <a:bodyPr/>
                    <a:lstStyle/>
                    <a:p>
                      <a:pPr algn="ctr" fontAlgn="ctr"/>
                      <a:r>
                        <a:rPr lang="en-US" altLang="ja-JP" sz="800" u="none" strike="noStrike">
                          <a:effectLst/>
                        </a:rPr>
                        <a:t>3,823</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347" marR="7347" marT="7347" marB="0" anchor="ctr"/>
                </a:tc>
                <a:tc>
                  <a:txBody>
                    <a:bodyPr/>
                    <a:lstStyle/>
                    <a:p>
                      <a:pPr algn="ctr" fontAlgn="ctr"/>
                      <a:r>
                        <a:rPr lang="en-US" altLang="ja-JP" sz="800" u="none" strike="noStrike">
                          <a:effectLst/>
                        </a:rPr>
                        <a:t>2,156</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347" marR="7347" marT="7347" marB="0" anchor="ctr"/>
                </a:tc>
                <a:tc>
                  <a:txBody>
                    <a:bodyPr/>
                    <a:lstStyle/>
                    <a:p>
                      <a:pPr algn="ctr" fontAlgn="ctr"/>
                      <a:r>
                        <a:rPr lang="en-US" altLang="ja-JP" sz="800" u="none" strike="noStrike">
                          <a:effectLst/>
                        </a:rPr>
                        <a:t>403</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347" marR="7347" marT="7347" marB="0" anchor="ctr"/>
                </a:tc>
                <a:tc>
                  <a:txBody>
                    <a:bodyPr/>
                    <a:lstStyle/>
                    <a:p>
                      <a:pPr algn="ctr" fontAlgn="ctr"/>
                      <a:r>
                        <a:rPr lang="en-US" altLang="ja-JP" sz="800" u="none" strike="noStrike">
                          <a:effectLst/>
                        </a:rPr>
                        <a:t>963</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347" marR="7347" marT="7347" marB="0" anchor="ctr"/>
                </a:tc>
                <a:tc>
                  <a:txBody>
                    <a:bodyPr/>
                    <a:lstStyle/>
                    <a:p>
                      <a:pPr algn="ctr" fontAlgn="ctr"/>
                      <a:r>
                        <a:rPr lang="en-US" altLang="ja-JP" sz="800" u="none" strike="noStrike">
                          <a:effectLst/>
                        </a:rPr>
                        <a:t>197</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347" marR="7347" marT="7347" marB="0" anchor="ctr"/>
                </a:tc>
                <a:tc>
                  <a:txBody>
                    <a:bodyPr/>
                    <a:lstStyle/>
                    <a:p>
                      <a:pPr algn="ctr" fontAlgn="ctr"/>
                      <a:r>
                        <a:rPr lang="en-US" altLang="ja-JP" sz="800" u="none" strike="noStrike">
                          <a:effectLst/>
                        </a:rPr>
                        <a:t>497</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347" marR="7347" marT="7347" marB="0" anchor="ctr"/>
                </a:tc>
                <a:tc>
                  <a:txBody>
                    <a:bodyPr/>
                    <a:lstStyle/>
                    <a:p>
                      <a:pPr algn="ctr" fontAlgn="ctr"/>
                      <a:r>
                        <a:rPr lang="en-US" altLang="ja-JP" sz="800" u="none" strike="noStrike">
                          <a:effectLst/>
                        </a:rPr>
                        <a:t>270</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347" marR="7347" marT="7347" marB="0" anchor="ctr"/>
                </a:tc>
                <a:tc>
                  <a:txBody>
                    <a:bodyPr/>
                    <a:lstStyle/>
                    <a:p>
                      <a:pPr algn="ctr" fontAlgn="ctr"/>
                      <a:r>
                        <a:rPr lang="en-US" altLang="ja-JP" sz="800" u="none" strike="noStrike">
                          <a:effectLst/>
                        </a:rPr>
                        <a:t>1,271</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347" marR="7347" marT="7347" marB="0" anchor="ctr"/>
                </a:tc>
                <a:tc>
                  <a:txBody>
                    <a:bodyPr/>
                    <a:lstStyle/>
                    <a:p>
                      <a:pPr algn="ctr" fontAlgn="ctr"/>
                      <a:r>
                        <a:rPr lang="en-US" altLang="ja-JP" sz="800" u="none" strike="noStrike">
                          <a:effectLst/>
                        </a:rPr>
                        <a:t>3,429</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347" marR="7347" marT="7347" marB="0" anchor="ctr"/>
                </a:tc>
                <a:tc>
                  <a:txBody>
                    <a:bodyPr/>
                    <a:lstStyle/>
                    <a:p>
                      <a:pPr algn="ctr" fontAlgn="ctr"/>
                      <a:r>
                        <a:rPr lang="en-US" altLang="ja-JP" sz="800" u="none" strike="noStrike">
                          <a:effectLst/>
                        </a:rPr>
                        <a:t>3,864</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347" marR="7347" marT="7347" marB="0" anchor="ctr"/>
                </a:tc>
                <a:tc>
                  <a:txBody>
                    <a:bodyPr/>
                    <a:lstStyle/>
                    <a:p>
                      <a:pPr algn="ctr" fontAlgn="ctr"/>
                      <a:r>
                        <a:rPr lang="en-US" altLang="ja-JP" sz="800" u="none" strike="noStrike">
                          <a:effectLst/>
                        </a:rPr>
                        <a:t>18,837</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347" marR="7347" marT="7347" marB="0" anchor="ctr"/>
                </a:tc>
                <a:extLst>
                  <a:ext uri="{0D108BD9-81ED-4DB2-BD59-A6C34878D82A}">
                    <a16:rowId xmlns:a16="http://schemas.microsoft.com/office/drawing/2014/main" val="2583188659"/>
                  </a:ext>
                </a:extLst>
              </a:tr>
              <a:tr h="183682">
                <a:tc>
                  <a:txBody>
                    <a:bodyPr/>
                    <a:lstStyle/>
                    <a:p>
                      <a:pPr algn="ctr" fontAlgn="ctr"/>
                      <a:r>
                        <a:rPr lang="ja-JP" altLang="en-US" sz="800" u="none" strike="noStrike">
                          <a:effectLst/>
                        </a:rPr>
                        <a:t>木工製品</a:t>
                      </a:r>
                      <a:endParaRPr lang="ja-JP" altLang="en-US"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347" marR="7347" marT="7347" marB="0" anchor="ctr"/>
                </a:tc>
                <a:tc>
                  <a:txBody>
                    <a:bodyPr/>
                    <a:lstStyle/>
                    <a:p>
                      <a:pPr algn="ctr" fontAlgn="ctr"/>
                      <a:r>
                        <a:rPr lang="en-US" altLang="ja-JP" sz="800" u="none" strike="noStrike">
                          <a:effectLst/>
                        </a:rPr>
                        <a:t>149</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347" marR="7347" marT="7347" marB="0" anchor="ctr"/>
                </a:tc>
                <a:tc>
                  <a:txBody>
                    <a:bodyPr/>
                    <a:lstStyle/>
                    <a:p>
                      <a:pPr algn="ctr" fontAlgn="ctr"/>
                      <a:r>
                        <a:rPr lang="en-US" altLang="ja-JP" sz="800" u="none" strike="noStrike">
                          <a:effectLst/>
                        </a:rPr>
                        <a:t>67</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347" marR="7347" marT="7347" marB="0" anchor="ctr"/>
                </a:tc>
                <a:tc>
                  <a:txBody>
                    <a:bodyPr/>
                    <a:lstStyle/>
                    <a:p>
                      <a:pPr algn="ctr" fontAlgn="ctr"/>
                      <a:r>
                        <a:rPr lang="en-US" altLang="ja-JP" sz="800" u="none" strike="noStrike">
                          <a:effectLst/>
                        </a:rPr>
                        <a:t>26</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347" marR="7347" marT="7347" marB="0" anchor="ctr"/>
                </a:tc>
                <a:tc>
                  <a:txBody>
                    <a:bodyPr/>
                    <a:lstStyle/>
                    <a:p>
                      <a:pPr algn="ctr" fontAlgn="ctr"/>
                      <a:r>
                        <a:rPr lang="en-US" altLang="ja-JP" sz="800" u="none" strike="noStrike">
                          <a:effectLst/>
                        </a:rPr>
                        <a:t>834</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347" marR="7347" marT="7347" marB="0" anchor="ctr"/>
                </a:tc>
                <a:tc>
                  <a:txBody>
                    <a:bodyPr/>
                    <a:lstStyle/>
                    <a:p>
                      <a:pPr algn="ctr" fontAlgn="ctr"/>
                      <a:r>
                        <a:rPr lang="en-US" altLang="ja-JP" sz="800" u="none" strike="noStrike">
                          <a:effectLst/>
                        </a:rPr>
                        <a:t>1,837</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347" marR="7347" marT="7347" marB="0" anchor="ctr"/>
                </a:tc>
                <a:tc>
                  <a:txBody>
                    <a:bodyPr/>
                    <a:lstStyle/>
                    <a:p>
                      <a:pPr algn="ctr" fontAlgn="ctr"/>
                      <a:r>
                        <a:rPr lang="en-US" altLang="ja-JP" sz="800" u="none" strike="noStrike">
                          <a:effectLst/>
                        </a:rPr>
                        <a:t>81</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347" marR="7347" marT="7347" marB="0" anchor="ctr"/>
                </a:tc>
                <a:tc>
                  <a:txBody>
                    <a:bodyPr/>
                    <a:lstStyle/>
                    <a:p>
                      <a:pPr algn="ctr" fontAlgn="ctr"/>
                      <a:r>
                        <a:rPr lang="en-US" altLang="ja-JP" sz="800" u="none" strike="noStrike">
                          <a:effectLst/>
                        </a:rPr>
                        <a:t>104</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347" marR="7347" marT="7347" marB="0" anchor="ctr"/>
                </a:tc>
                <a:tc>
                  <a:txBody>
                    <a:bodyPr/>
                    <a:lstStyle/>
                    <a:p>
                      <a:pPr algn="ctr" fontAlgn="ctr"/>
                      <a:r>
                        <a:rPr lang="en-US" altLang="ja-JP" sz="800" u="none" strike="noStrike">
                          <a:effectLst/>
                        </a:rPr>
                        <a:t>101</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347" marR="7347" marT="7347" marB="0" anchor="ctr"/>
                </a:tc>
                <a:tc>
                  <a:txBody>
                    <a:bodyPr/>
                    <a:lstStyle/>
                    <a:p>
                      <a:pPr algn="ctr" fontAlgn="ctr"/>
                      <a:r>
                        <a:rPr lang="en-US" altLang="ja-JP" sz="800" u="none" strike="noStrike">
                          <a:effectLst/>
                        </a:rPr>
                        <a:t>26</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347" marR="7347" marT="7347" marB="0" anchor="ctr"/>
                </a:tc>
                <a:tc>
                  <a:txBody>
                    <a:bodyPr/>
                    <a:lstStyle/>
                    <a:p>
                      <a:pPr algn="ctr" fontAlgn="ctr"/>
                      <a:r>
                        <a:rPr lang="en-US" altLang="ja-JP" sz="800" u="none" strike="noStrike">
                          <a:effectLst/>
                        </a:rPr>
                        <a:t>144</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347" marR="7347" marT="7347" marB="0" anchor="ctr"/>
                </a:tc>
                <a:tc>
                  <a:txBody>
                    <a:bodyPr/>
                    <a:lstStyle/>
                    <a:p>
                      <a:pPr algn="ctr" fontAlgn="ctr"/>
                      <a:r>
                        <a:rPr lang="en-US" altLang="ja-JP" sz="800" u="none" strike="noStrike">
                          <a:effectLst/>
                        </a:rPr>
                        <a:t>1,288</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347" marR="7347" marT="7347" marB="0" anchor="ctr"/>
                </a:tc>
                <a:tc>
                  <a:txBody>
                    <a:bodyPr/>
                    <a:lstStyle/>
                    <a:p>
                      <a:pPr algn="ctr" fontAlgn="ctr"/>
                      <a:r>
                        <a:rPr lang="en-US" altLang="ja-JP" sz="800" u="none" strike="noStrike">
                          <a:effectLst/>
                        </a:rPr>
                        <a:t>4,656</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347" marR="7347" marT="7347" marB="0" anchor="ctr"/>
                </a:tc>
                <a:extLst>
                  <a:ext uri="{0D108BD9-81ED-4DB2-BD59-A6C34878D82A}">
                    <a16:rowId xmlns:a16="http://schemas.microsoft.com/office/drawing/2014/main" val="755662339"/>
                  </a:ext>
                </a:extLst>
              </a:tr>
              <a:tr h="183682">
                <a:tc>
                  <a:txBody>
                    <a:bodyPr/>
                    <a:lstStyle/>
                    <a:p>
                      <a:pPr algn="ctr" fontAlgn="ctr"/>
                      <a:r>
                        <a:rPr lang="ja-JP" altLang="en-US" sz="800" u="none" strike="noStrike">
                          <a:effectLst/>
                        </a:rPr>
                        <a:t>家庭用</a:t>
                      </a:r>
                      <a:endParaRPr lang="ja-JP" altLang="en-US"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347" marR="7347" marT="7347" marB="0" anchor="ctr"/>
                </a:tc>
                <a:tc>
                  <a:txBody>
                    <a:bodyPr/>
                    <a:lstStyle/>
                    <a:p>
                      <a:pPr algn="ctr" fontAlgn="ctr"/>
                      <a:r>
                        <a:rPr lang="en-US" altLang="ja-JP" sz="800" u="none" strike="noStrike">
                          <a:effectLst/>
                        </a:rPr>
                        <a:t>928</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347" marR="7347" marT="7347" marB="0" anchor="ctr"/>
                </a:tc>
                <a:tc>
                  <a:txBody>
                    <a:bodyPr/>
                    <a:lstStyle/>
                    <a:p>
                      <a:pPr algn="ctr" fontAlgn="ctr"/>
                      <a:r>
                        <a:rPr lang="en-US" altLang="ja-JP" sz="800" u="none" strike="noStrike">
                          <a:effectLst/>
                        </a:rPr>
                        <a:t>549</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347" marR="7347" marT="7347" marB="0" anchor="ctr"/>
                </a:tc>
                <a:tc>
                  <a:txBody>
                    <a:bodyPr/>
                    <a:lstStyle/>
                    <a:p>
                      <a:pPr algn="ctr" fontAlgn="ctr"/>
                      <a:r>
                        <a:rPr lang="en-US" altLang="ja-JP" sz="800" u="none" strike="noStrike">
                          <a:effectLst/>
                        </a:rPr>
                        <a:t>445</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347" marR="7347" marT="7347" marB="0" anchor="ctr"/>
                </a:tc>
                <a:tc>
                  <a:txBody>
                    <a:bodyPr/>
                    <a:lstStyle/>
                    <a:p>
                      <a:pPr algn="ctr" fontAlgn="ctr"/>
                      <a:r>
                        <a:rPr lang="en-US" altLang="ja-JP" sz="800" u="none" strike="noStrike">
                          <a:effectLst/>
                        </a:rPr>
                        <a:t>654</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347" marR="7347" marT="7347" marB="0" anchor="ctr"/>
                </a:tc>
                <a:tc>
                  <a:txBody>
                    <a:bodyPr/>
                    <a:lstStyle/>
                    <a:p>
                      <a:pPr algn="ctr" fontAlgn="ctr"/>
                      <a:r>
                        <a:rPr lang="en-US" altLang="ja-JP" sz="800" u="none" strike="noStrike">
                          <a:effectLst/>
                        </a:rPr>
                        <a:t>1,282</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347" marR="7347" marT="7347" marB="0" anchor="ctr"/>
                </a:tc>
                <a:tc>
                  <a:txBody>
                    <a:bodyPr/>
                    <a:lstStyle/>
                    <a:p>
                      <a:pPr algn="ctr" fontAlgn="ctr"/>
                      <a:r>
                        <a:rPr lang="en-US" altLang="ja-JP" sz="800" u="none" strike="noStrike">
                          <a:effectLst/>
                        </a:rPr>
                        <a:t>0</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347" marR="7347" marT="7347" marB="0" anchor="ctr"/>
                </a:tc>
                <a:tc>
                  <a:txBody>
                    <a:bodyPr/>
                    <a:lstStyle/>
                    <a:p>
                      <a:pPr algn="ctr" fontAlgn="ctr"/>
                      <a:r>
                        <a:rPr lang="en-US" altLang="ja-JP" sz="800" u="none" strike="noStrike">
                          <a:effectLst/>
                        </a:rPr>
                        <a:t>43</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347" marR="7347" marT="7347" marB="0" anchor="ctr"/>
                </a:tc>
                <a:tc>
                  <a:txBody>
                    <a:bodyPr/>
                    <a:lstStyle/>
                    <a:p>
                      <a:pPr algn="ctr" fontAlgn="ctr"/>
                      <a:r>
                        <a:rPr lang="en-US" altLang="ja-JP" sz="800" u="none" strike="noStrike">
                          <a:effectLst/>
                        </a:rPr>
                        <a:t>139</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347" marR="7347" marT="7347" marB="0" anchor="ctr"/>
                </a:tc>
                <a:tc>
                  <a:txBody>
                    <a:bodyPr/>
                    <a:lstStyle/>
                    <a:p>
                      <a:pPr algn="ctr" fontAlgn="ctr"/>
                      <a:r>
                        <a:rPr lang="en-US" altLang="ja-JP" sz="800" u="none" strike="noStrike">
                          <a:effectLst/>
                        </a:rPr>
                        <a:t>497</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347" marR="7347" marT="7347" marB="0" anchor="ctr"/>
                </a:tc>
                <a:tc>
                  <a:txBody>
                    <a:bodyPr/>
                    <a:lstStyle/>
                    <a:p>
                      <a:pPr algn="ctr" fontAlgn="ctr"/>
                      <a:r>
                        <a:rPr lang="en-US" altLang="ja-JP" sz="800" u="none" strike="noStrike">
                          <a:effectLst/>
                        </a:rPr>
                        <a:t>1,585</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347" marR="7347" marT="7347" marB="0" anchor="ctr"/>
                </a:tc>
                <a:tc>
                  <a:txBody>
                    <a:bodyPr/>
                    <a:lstStyle/>
                    <a:p>
                      <a:pPr algn="ctr" fontAlgn="ctr"/>
                      <a:r>
                        <a:rPr lang="en-US" altLang="ja-JP" sz="800" u="none" strike="noStrike">
                          <a:effectLst/>
                        </a:rPr>
                        <a:t>2,027</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347" marR="7347" marT="7347" marB="0" anchor="ctr"/>
                </a:tc>
                <a:tc>
                  <a:txBody>
                    <a:bodyPr/>
                    <a:lstStyle/>
                    <a:p>
                      <a:pPr algn="ctr" fontAlgn="ctr"/>
                      <a:r>
                        <a:rPr lang="en-US" altLang="ja-JP" sz="800" u="none" strike="noStrike">
                          <a:effectLst/>
                        </a:rPr>
                        <a:t>8,149</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347" marR="7347" marT="7347" marB="0" anchor="ctr"/>
                </a:tc>
                <a:extLst>
                  <a:ext uri="{0D108BD9-81ED-4DB2-BD59-A6C34878D82A}">
                    <a16:rowId xmlns:a16="http://schemas.microsoft.com/office/drawing/2014/main" val="1282189589"/>
                  </a:ext>
                </a:extLst>
              </a:tr>
              <a:tr h="183682">
                <a:tc>
                  <a:txBody>
                    <a:bodyPr/>
                    <a:lstStyle/>
                    <a:p>
                      <a:pPr algn="ctr" fontAlgn="ctr"/>
                      <a:r>
                        <a:rPr lang="ja-JP" altLang="en-US" sz="800" u="none" strike="noStrike">
                          <a:effectLst/>
                        </a:rPr>
                        <a:t>路面標示</a:t>
                      </a:r>
                      <a:endParaRPr lang="ja-JP" altLang="en-US"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347" marR="7347" marT="7347" marB="0" anchor="ctr"/>
                </a:tc>
                <a:tc>
                  <a:txBody>
                    <a:bodyPr/>
                    <a:lstStyle/>
                    <a:p>
                      <a:pPr algn="ctr" fontAlgn="ctr"/>
                      <a:r>
                        <a:rPr lang="en-US" altLang="ja-JP" sz="800" u="none" strike="noStrike">
                          <a:effectLst/>
                        </a:rPr>
                        <a:t>413</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347" marR="7347" marT="7347" marB="0" anchor="ctr"/>
                </a:tc>
                <a:tc>
                  <a:txBody>
                    <a:bodyPr/>
                    <a:lstStyle/>
                    <a:p>
                      <a:pPr algn="ctr" fontAlgn="ctr"/>
                      <a:r>
                        <a:rPr lang="en-US" altLang="ja-JP" sz="800" u="none" strike="noStrike">
                          <a:effectLst/>
                        </a:rPr>
                        <a:t>46</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347" marR="7347" marT="7347" marB="0" anchor="ctr"/>
                </a:tc>
                <a:tc>
                  <a:txBody>
                    <a:bodyPr/>
                    <a:lstStyle/>
                    <a:p>
                      <a:pPr algn="ctr" fontAlgn="ctr"/>
                      <a:r>
                        <a:rPr lang="en-US" altLang="ja-JP" sz="800" u="none" strike="noStrike" dirty="0">
                          <a:effectLst/>
                        </a:rPr>
                        <a:t>31</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347" marR="7347" marT="7347" marB="0" anchor="ctr"/>
                </a:tc>
                <a:tc>
                  <a:txBody>
                    <a:bodyPr/>
                    <a:lstStyle/>
                    <a:p>
                      <a:pPr algn="ctr" fontAlgn="ctr"/>
                      <a:r>
                        <a:rPr lang="en-US" altLang="ja-JP" sz="800" u="none" strike="noStrike">
                          <a:effectLst/>
                        </a:rPr>
                        <a:t>22</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347" marR="7347" marT="7347" marB="0" anchor="ctr"/>
                </a:tc>
                <a:tc>
                  <a:txBody>
                    <a:bodyPr/>
                    <a:lstStyle/>
                    <a:p>
                      <a:pPr algn="ctr" fontAlgn="ctr"/>
                      <a:r>
                        <a:rPr lang="en-US" altLang="ja-JP" sz="800" u="none" strike="noStrike">
                          <a:effectLst/>
                        </a:rPr>
                        <a:t>2</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347" marR="7347" marT="7347" marB="0" anchor="ctr"/>
                </a:tc>
                <a:tc>
                  <a:txBody>
                    <a:bodyPr/>
                    <a:lstStyle/>
                    <a:p>
                      <a:pPr algn="ctr" fontAlgn="ctr"/>
                      <a:r>
                        <a:rPr lang="en-US" altLang="ja-JP" sz="800" u="none" strike="noStrike">
                          <a:effectLst/>
                        </a:rPr>
                        <a:t>1</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347" marR="7347" marT="7347" marB="0" anchor="ctr"/>
                </a:tc>
                <a:tc>
                  <a:txBody>
                    <a:bodyPr/>
                    <a:lstStyle/>
                    <a:p>
                      <a:pPr algn="ctr" fontAlgn="ctr"/>
                      <a:r>
                        <a:rPr lang="en-US" altLang="ja-JP" sz="800" u="none" strike="noStrike">
                          <a:effectLst/>
                        </a:rPr>
                        <a:t>1</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347" marR="7347" marT="7347" marB="0" anchor="ctr"/>
                </a:tc>
                <a:tc>
                  <a:txBody>
                    <a:bodyPr/>
                    <a:lstStyle/>
                    <a:p>
                      <a:pPr algn="ctr" fontAlgn="ctr"/>
                      <a:r>
                        <a:rPr lang="en-US" altLang="ja-JP" sz="800" u="none" strike="noStrike">
                          <a:effectLst/>
                        </a:rPr>
                        <a:t>0</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347" marR="7347" marT="7347" marB="0" anchor="ctr"/>
                </a:tc>
                <a:tc>
                  <a:txBody>
                    <a:bodyPr/>
                    <a:lstStyle/>
                    <a:p>
                      <a:pPr algn="ctr" fontAlgn="ctr"/>
                      <a:r>
                        <a:rPr lang="en-US" altLang="ja-JP" sz="800" u="none" strike="noStrike">
                          <a:effectLst/>
                        </a:rPr>
                        <a:t>5</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347" marR="7347" marT="7347" marB="0" anchor="ctr"/>
                </a:tc>
                <a:tc>
                  <a:txBody>
                    <a:bodyPr/>
                    <a:lstStyle/>
                    <a:p>
                      <a:pPr algn="ctr" fontAlgn="ctr"/>
                      <a:r>
                        <a:rPr lang="en-US" altLang="ja-JP" sz="800" u="none" strike="noStrike">
                          <a:effectLst/>
                        </a:rPr>
                        <a:t>28</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347" marR="7347" marT="7347" marB="0" anchor="ctr"/>
                </a:tc>
                <a:tc>
                  <a:txBody>
                    <a:bodyPr/>
                    <a:lstStyle/>
                    <a:p>
                      <a:pPr algn="ctr" fontAlgn="ctr"/>
                      <a:r>
                        <a:rPr lang="en-US" altLang="ja-JP" sz="800" u="none" strike="noStrike">
                          <a:effectLst/>
                        </a:rPr>
                        <a:t>121</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347" marR="7347" marT="7347" marB="0" anchor="ctr"/>
                </a:tc>
                <a:tc>
                  <a:txBody>
                    <a:bodyPr/>
                    <a:lstStyle/>
                    <a:p>
                      <a:pPr algn="ctr" fontAlgn="ctr"/>
                      <a:r>
                        <a:rPr lang="en-US" altLang="ja-JP" sz="800" u="none" strike="noStrike">
                          <a:effectLst/>
                        </a:rPr>
                        <a:t>670</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347" marR="7347" marT="7347" marB="0" anchor="ctr"/>
                </a:tc>
                <a:extLst>
                  <a:ext uri="{0D108BD9-81ED-4DB2-BD59-A6C34878D82A}">
                    <a16:rowId xmlns:a16="http://schemas.microsoft.com/office/drawing/2014/main" val="2457474675"/>
                  </a:ext>
                </a:extLst>
              </a:tr>
              <a:tr h="183682">
                <a:tc>
                  <a:txBody>
                    <a:bodyPr/>
                    <a:lstStyle/>
                    <a:p>
                      <a:pPr algn="ctr" fontAlgn="ctr"/>
                      <a:r>
                        <a:rPr lang="ja-JP" altLang="en-US" sz="800" u="none" strike="noStrike">
                          <a:effectLst/>
                        </a:rPr>
                        <a:t>その他</a:t>
                      </a:r>
                      <a:endParaRPr lang="ja-JP" altLang="en-US"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347" marR="7347" marT="7347" marB="0" anchor="ctr"/>
                </a:tc>
                <a:tc>
                  <a:txBody>
                    <a:bodyPr/>
                    <a:lstStyle/>
                    <a:p>
                      <a:pPr algn="ctr" fontAlgn="ctr"/>
                      <a:r>
                        <a:rPr lang="en-US" altLang="ja-JP" sz="800" u="none" strike="noStrike" dirty="0">
                          <a:effectLst/>
                        </a:rPr>
                        <a:t>910</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347" marR="7347" marT="7347" marB="0" anchor="ctr"/>
                </a:tc>
                <a:tc>
                  <a:txBody>
                    <a:bodyPr/>
                    <a:lstStyle/>
                    <a:p>
                      <a:pPr algn="ctr" fontAlgn="ctr"/>
                      <a:r>
                        <a:rPr lang="en-US" altLang="ja-JP" sz="800" u="none" strike="noStrike">
                          <a:effectLst/>
                        </a:rPr>
                        <a:t>961</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347" marR="7347" marT="7347" marB="0" anchor="ctr"/>
                </a:tc>
                <a:tc>
                  <a:txBody>
                    <a:bodyPr/>
                    <a:lstStyle/>
                    <a:p>
                      <a:pPr algn="ctr" fontAlgn="ctr"/>
                      <a:r>
                        <a:rPr lang="en-US" altLang="ja-JP" sz="800" u="none" strike="noStrike">
                          <a:effectLst/>
                        </a:rPr>
                        <a:t>633</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347" marR="7347" marT="7347" marB="0" anchor="ctr"/>
                </a:tc>
                <a:tc>
                  <a:txBody>
                    <a:bodyPr/>
                    <a:lstStyle/>
                    <a:p>
                      <a:pPr algn="ctr" fontAlgn="ctr"/>
                      <a:r>
                        <a:rPr lang="en-US" altLang="ja-JP" sz="800" u="none" strike="noStrike">
                          <a:effectLst/>
                        </a:rPr>
                        <a:t>535</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347" marR="7347" marT="7347" marB="0" anchor="ctr"/>
                </a:tc>
                <a:tc>
                  <a:txBody>
                    <a:bodyPr/>
                    <a:lstStyle/>
                    <a:p>
                      <a:pPr algn="ctr" fontAlgn="ctr"/>
                      <a:r>
                        <a:rPr lang="en-US" altLang="ja-JP" sz="800" u="none" strike="noStrike">
                          <a:effectLst/>
                        </a:rPr>
                        <a:t>370</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347" marR="7347" marT="7347" marB="0" anchor="ctr"/>
                </a:tc>
                <a:tc>
                  <a:txBody>
                    <a:bodyPr/>
                    <a:lstStyle/>
                    <a:p>
                      <a:pPr algn="ctr" fontAlgn="ctr"/>
                      <a:r>
                        <a:rPr lang="en-US" altLang="ja-JP" sz="800" u="none" strike="noStrike">
                          <a:effectLst/>
                        </a:rPr>
                        <a:t>237</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347" marR="7347" marT="7347" marB="0" anchor="ctr"/>
                </a:tc>
                <a:tc>
                  <a:txBody>
                    <a:bodyPr/>
                    <a:lstStyle/>
                    <a:p>
                      <a:pPr algn="ctr" fontAlgn="ctr"/>
                      <a:r>
                        <a:rPr lang="en-US" altLang="ja-JP" sz="800" u="none" strike="noStrike">
                          <a:effectLst/>
                        </a:rPr>
                        <a:t>198</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347" marR="7347" marT="7347" marB="0" anchor="ctr"/>
                </a:tc>
                <a:tc>
                  <a:txBody>
                    <a:bodyPr/>
                    <a:lstStyle/>
                    <a:p>
                      <a:pPr algn="ctr" fontAlgn="ctr"/>
                      <a:r>
                        <a:rPr lang="en-US" altLang="ja-JP" sz="800" u="none" strike="noStrike">
                          <a:effectLst/>
                        </a:rPr>
                        <a:t>97</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347" marR="7347" marT="7347" marB="0" anchor="ctr"/>
                </a:tc>
                <a:tc>
                  <a:txBody>
                    <a:bodyPr/>
                    <a:lstStyle/>
                    <a:p>
                      <a:pPr algn="ctr" fontAlgn="ctr"/>
                      <a:r>
                        <a:rPr lang="en-US" altLang="ja-JP" sz="800" u="none" strike="noStrike">
                          <a:effectLst/>
                        </a:rPr>
                        <a:t>83</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347" marR="7347" marT="7347" marB="0" anchor="ctr"/>
                </a:tc>
                <a:tc>
                  <a:txBody>
                    <a:bodyPr/>
                    <a:lstStyle/>
                    <a:p>
                      <a:pPr algn="ctr" fontAlgn="ctr"/>
                      <a:r>
                        <a:rPr lang="en-US" altLang="ja-JP" sz="800" u="none" strike="noStrike">
                          <a:effectLst/>
                        </a:rPr>
                        <a:t>649</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347" marR="7347" marT="7347" marB="0" anchor="ctr"/>
                </a:tc>
                <a:tc>
                  <a:txBody>
                    <a:bodyPr/>
                    <a:lstStyle/>
                    <a:p>
                      <a:pPr algn="ctr" fontAlgn="ctr"/>
                      <a:r>
                        <a:rPr lang="en-US" altLang="ja-JP" sz="800" u="none" strike="noStrike">
                          <a:effectLst/>
                        </a:rPr>
                        <a:t>658</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347" marR="7347" marT="7347" marB="0" anchor="ctr"/>
                </a:tc>
                <a:tc>
                  <a:txBody>
                    <a:bodyPr/>
                    <a:lstStyle/>
                    <a:p>
                      <a:pPr algn="ctr" fontAlgn="ctr"/>
                      <a:r>
                        <a:rPr lang="en-US" altLang="ja-JP" sz="800" u="none" strike="noStrike">
                          <a:effectLst/>
                        </a:rPr>
                        <a:t>5,330</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347" marR="7347" marT="7347" marB="0" anchor="ctr"/>
                </a:tc>
                <a:extLst>
                  <a:ext uri="{0D108BD9-81ED-4DB2-BD59-A6C34878D82A}">
                    <a16:rowId xmlns:a16="http://schemas.microsoft.com/office/drawing/2014/main" val="2251073589"/>
                  </a:ext>
                </a:extLst>
              </a:tr>
              <a:tr h="367364">
                <a:tc>
                  <a:txBody>
                    <a:bodyPr/>
                    <a:lstStyle/>
                    <a:p>
                      <a:pPr algn="ctr" fontAlgn="ctr"/>
                      <a:r>
                        <a:rPr lang="ja-JP" altLang="en-US" sz="800" u="none" strike="noStrike" dirty="0">
                          <a:effectLst/>
                        </a:rPr>
                        <a:t>合 計</a:t>
                      </a:r>
                      <a:endPar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347" marR="7347" marT="7347" marB="0" anchor="ctr"/>
                </a:tc>
                <a:tc>
                  <a:txBody>
                    <a:bodyPr/>
                    <a:lstStyle/>
                    <a:p>
                      <a:pPr algn="ctr" fontAlgn="ctr"/>
                      <a:r>
                        <a:rPr lang="en-US" altLang="ja-JP" sz="800" u="none" strike="noStrike" dirty="0">
                          <a:effectLst/>
                        </a:rPr>
                        <a:t>24,597</a:t>
                      </a:r>
                    </a:p>
                    <a:p>
                      <a:pPr algn="ctr" fontAlgn="ctr"/>
                      <a:r>
                        <a:rPr lang="en-US" altLang="ja-JP" sz="800" u="none" strike="noStrike" dirty="0">
                          <a:effectLst/>
                        </a:rPr>
                        <a:t>(10.7%)</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347" marR="7347" marT="7347" marB="0" anchor="ctr"/>
                </a:tc>
                <a:tc>
                  <a:txBody>
                    <a:bodyPr/>
                    <a:lstStyle/>
                    <a:p>
                      <a:pPr algn="ctr" fontAlgn="ctr"/>
                      <a:r>
                        <a:rPr lang="en-US" altLang="ja-JP" sz="800" u="none" strike="noStrike" dirty="0">
                          <a:effectLst/>
                        </a:rPr>
                        <a:t>37,373</a:t>
                      </a:r>
                    </a:p>
                    <a:p>
                      <a:pPr algn="ctr" fontAlgn="ctr"/>
                      <a:r>
                        <a:rPr lang="en-US" altLang="ja-JP" sz="800" u="none" strike="noStrike" dirty="0">
                          <a:effectLst/>
                        </a:rPr>
                        <a:t>(16.2%)</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347" marR="7347" marT="7347" marB="0" anchor="ctr"/>
                </a:tc>
                <a:tc>
                  <a:txBody>
                    <a:bodyPr/>
                    <a:lstStyle/>
                    <a:p>
                      <a:pPr algn="ctr" fontAlgn="ctr"/>
                      <a:r>
                        <a:rPr lang="en-US" altLang="ja-JP" sz="800" u="none" strike="noStrike" dirty="0">
                          <a:effectLst/>
                        </a:rPr>
                        <a:t>22,775</a:t>
                      </a:r>
                    </a:p>
                    <a:p>
                      <a:pPr algn="ctr" fontAlgn="ctr"/>
                      <a:r>
                        <a:rPr lang="en-US" altLang="ja-JP" sz="800" u="none" strike="noStrike" dirty="0">
                          <a:effectLst/>
                        </a:rPr>
                        <a:t>(9.9%)</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347" marR="7347" marT="7347" marB="0" anchor="ctr"/>
                </a:tc>
                <a:tc>
                  <a:txBody>
                    <a:bodyPr/>
                    <a:lstStyle/>
                    <a:p>
                      <a:pPr algn="ctr" fontAlgn="ctr"/>
                      <a:r>
                        <a:rPr lang="en-US" altLang="ja-JP" sz="800" u="none" strike="noStrike" dirty="0">
                          <a:effectLst/>
                        </a:rPr>
                        <a:t>9,705</a:t>
                      </a:r>
                    </a:p>
                    <a:p>
                      <a:pPr algn="ctr" fontAlgn="ctr"/>
                      <a:r>
                        <a:rPr lang="en-US" altLang="ja-JP" sz="800" u="none" strike="noStrike" dirty="0">
                          <a:effectLst/>
                        </a:rPr>
                        <a:t>(4.2%)</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347" marR="7347" marT="7347" marB="0" anchor="ctr"/>
                </a:tc>
                <a:tc>
                  <a:txBody>
                    <a:bodyPr/>
                    <a:lstStyle/>
                    <a:p>
                      <a:pPr algn="ctr" fontAlgn="ctr"/>
                      <a:r>
                        <a:rPr lang="en-US" altLang="ja-JP" sz="800" u="none" strike="noStrike" dirty="0">
                          <a:effectLst/>
                        </a:rPr>
                        <a:t>15,963</a:t>
                      </a:r>
                    </a:p>
                    <a:p>
                      <a:pPr algn="ctr" fontAlgn="ctr"/>
                      <a:r>
                        <a:rPr lang="en-US" altLang="ja-JP" sz="800" u="none" strike="noStrike" dirty="0">
                          <a:effectLst/>
                        </a:rPr>
                        <a:t>(6.9%)</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347" marR="7347" marT="7347" marB="0" anchor="ctr"/>
                </a:tc>
                <a:tc>
                  <a:txBody>
                    <a:bodyPr/>
                    <a:lstStyle/>
                    <a:p>
                      <a:pPr algn="ctr" fontAlgn="ctr"/>
                      <a:r>
                        <a:rPr lang="en-US" altLang="ja-JP" sz="800" u="none" strike="noStrike" dirty="0">
                          <a:effectLst/>
                        </a:rPr>
                        <a:t>2,381</a:t>
                      </a:r>
                    </a:p>
                    <a:p>
                      <a:pPr algn="ctr" fontAlgn="ctr"/>
                      <a:r>
                        <a:rPr lang="en-US" altLang="ja-JP" sz="800" u="none" strike="noStrike" dirty="0">
                          <a:effectLst/>
                        </a:rPr>
                        <a:t>(1.0%)</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347" marR="7347" marT="7347" marB="0" anchor="ctr"/>
                </a:tc>
                <a:tc>
                  <a:txBody>
                    <a:bodyPr/>
                    <a:lstStyle/>
                    <a:p>
                      <a:pPr algn="ctr" fontAlgn="ctr"/>
                      <a:r>
                        <a:rPr lang="en-US" altLang="ja-JP" sz="800" u="none" strike="noStrike" dirty="0">
                          <a:effectLst/>
                        </a:rPr>
                        <a:t>6,384</a:t>
                      </a:r>
                    </a:p>
                    <a:p>
                      <a:pPr algn="ctr" fontAlgn="ctr"/>
                      <a:r>
                        <a:rPr lang="en-US" altLang="ja-JP" sz="800" u="none" strike="noStrike" dirty="0">
                          <a:effectLst/>
                        </a:rPr>
                        <a:t>(2.8%)</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347" marR="7347" marT="7347" marB="0" anchor="ctr"/>
                </a:tc>
                <a:tc>
                  <a:txBody>
                    <a:bodyPr/>
                    <a:lstStyle/>
                    <a:p>
                      <a:pPr algn="ctr" fontAlgn="ctr"/>
                      <a:r>
                        <a:rPr lang="en-US" altLang="ja-JP" sz="800" u="none" strike="noStrike" dirty="0">
                          <a:effectLst/>
                        </a:rPr>
                        <a:t>3,950</a:t>
                      </a:r>
                    </a:p>
                    <a:p>
                      <a:pPr algn="ctr" fontAlgn="ctr"/>
                      <a:r>
                        <a:rPr lang="en-US" altLang="ja-JP" sz="800" u="none" strike="noStrike" dirty="0">
                          <a:effectLst/>
                        </a:rPr>
                        <a:t>(1.7%)</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347" marR="7347" marT="7347" marB="0" anchor="ctr"/>
                </a:tc>
                <a:tc>
                  <a:txBody>
                    <a:bodyPr/>
                    <a:lstStyle/>
                    <a:p>
                      <a:pPr algn="ctr" fontAlgn="ctr"/>
                      <a:r>
                        <a:rPr lang="en-US" altLang="ja-JP" sz="800" u="none" strike="noStrike" dirty="0">
                          <a:effectLst/>
                        </a:rPr>
                        <a:t>7,782</a:t>
                      </a:r>
                    </a:p>
                    <a:p>
                      <a:pPr algn="ctr" fontAlgn="ctr"/>
                      <a:r>
                        <a:rPr lang="en-US" altLang="ja-JP" sz="800" u="none" strike="noStrike" dirty="0">
                          <a:effectLst/>
                        </a:rPr>
                        <a:t>(3.4%)</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347" marR="7347" marT="7347" marB="0" anchor="ctr"/>
                </a:tc>
                <a:tc>
                  <a:txBody>
                    <a:bodyPr/>
                    <a:lstStyle/>
                    <a:p>
                      <a:pPr algn="ctr" fontAlgn="ctr"/>
                      <a:r>
                        <a:rPr lang="en-US" altLang="ja-JP" sz="800" u="none" strike="noStrike" dirty="0">
                          <a:effectLst/>
                        </a:rPr>
                        <a:t>63,030</a:t>
                      </a:r>
                    </a:p>
                    <a:p>
                      <a:pPr algn="ctr" fontAlgn="ctr"/>
                      <a:r>
                        <a:rPr lang="en-US" altLang="ja-JP" sz="800" u="none" strike="noStrike" dirty="0">
                          <a:effectLst/>
                        </a:rPr>
                        <a:t>(27.4%)</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347" marR="7347" marT="7347" marB="0" anchor="ctr"/>
                </a:tc>
                <a:tc>
                  <a:txBody>
                    <a:bodyPr/>
                    <a:lstStyle/>
                    <a:p>
                      <a:pPr algn="ctr" fontAlgn="ctr"/>
                      <a:r>
                        <a:rPr lang="en-US" altLang="ja-JP" sz="800" u="none" strike="noStrike" dirty="0">
                          <a:effectLst/>
                        </a:rPr>
                        <a:t>36,301</a:t>
                      </a:r>
                    </a:p>
                    <a:p>
                      <a:pPr algn="ctr" fontAlgn="ctr"/>
                      <a:r>
                        <a:rPr lang="en-US" altLang="ja-JP" sz="800" u="none" strike="noStrike" dirty="0">
                          <a:effectLst/>
                        </a:rPr>
                        <a:t>(15.8%)</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347" marR="7347" marT="7347" marB="0" anchor="ctr"/>
                </a:tc>
                <a:tc>
                  <a:txBody>
                    <a:bodyPr/>
                    <a:lstStyle/>
                    <a:p>
                      <a:pPr algn="ctr" fontAlgn="ctr"/>
                      <a:r>
                        <a:rPr lang="en-US" altLang="ja-JP" sz="800" u="none" strike="noStrike" dirty="0">
                          <a:effectLst/>
                        </a:rPr>
                        <a:t>230,239</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347" marR="7347" marT="7347" marB="0" anchor="ctr"/>
                </a:tc>
                <a:extLst>
                  <a:ext uri="{0D108BD9-81ED-4DB2-BD59-A6C34878D82A}">
                    <a16:rowId xmlns:a16="http://schemas.microsoft.com/office/drawing/2014/main" val="1362458359"/>
                  </a:ext>
                </a:extLst>
              </a:tr>
            </a:tbl>
          </a:graphicData>
        </a:graphic>
      </p:graphicFrame>
      <p:sp>
        <p:nvSpPr>
          <p:cNvPr id="6" name="テキスト ボックス 5">
            <a:extLst>
              <a:ext uri="{FF2B5EF4-FFF2-40B4-BE49-F238E27FC236}">
                <a16:creationId xmlns:a16="http://schemas.microsoft.com/office/drawing/2014/main" id="{B4CCB5CC-9C2A-4021-B511-83EAE00429FD}"/>
              </a:ext>
            </a:extLst>
          </p:cNvPr>
          <p:cNvSpPr txBox="1"/>
          <p:nvPr/>
        </p:nvSpPr>
        <p:spPr>
          <a:xfrm>
            <a:off x="3789953" y="2769529"/>
            <a:ext cx="4847802" cy="276999"/>
          </a:xfrm>
          <a:prstGeom prst="rect">
            <a:avLst/>
          </a:prstGeom>
          <a:noFill/>
        </p:spPr>
        <p:txBody>
          <a:bodyPr wrap="none" rtlCol="0">
            <a:spAutoFit/>
          </a:bodyPr>
          <a:lstStyle/>
          <a:p>
            <a:r>
              <a:rPr lang="ja-JP" altLang="en-US" sz="1200" dirty="0">
                <a:latin typeface="BIZ UDPゴシック" panose="020B0400000000000000" pitchFamily="50" charset="-128"/>
                <a:ea typeface="BIZ UDPゴシック" panose="020B0400000000000000" pitchFamily="50" charset="-128"/>
              </a:rPr>
              <a:t>塗料の使用に係る需要分野別・物質別</a:t>
            </a:r>
            <a:r>
              <a:rPr lang="en-US" altLang="ja-JP" sz="1200" dirty="0">
                <a:latin typeface="BIZ UDPゴシック" panose="020B0400000000000000" pitchFamily="50" charset="-128"/>
                <a:ea typeface="BIZ UDPゴシック" panose="020B0400000000000000" pitchFamily="50" charset="-128"/>
              </a:rPr>
              <a:t>VOC </a:t>
            </a:r>
            <a:r>
              <a:rPr lang="ja-JP" altLang="en-US" sz="1200" dirty="0">
                <a:latin typeface="BIZ UDPゴシック" panose="020B0400000000000000" pitchFamily="50" charset="-128"/>
                <a:ea typeface="BIZ UDPゴシック" panose="020B0400000000000000" pitchFamily="50" charset="-128"/>
              </a:rPr>
              <a:t>排出量（</a:t>
            </a:r>
            <a:r>
              <a:rPr lang="en-US" altLang="ja-JP" sz="1200" dirty="0">
                <a:latin typeface="BIZ UDPゴシック" panose="020B0400000000000000" pitchFamily="50" charset="-128"/>
                <a:ea typeface="BIZ UDPゴシック" panose="020B0400000000000000" pitchFamily="50" charset="-128"/>
              </a:rPr>
              <a:t>t</a:t>
            </a:r>
            <a:r>
              <a:rPr lang="ja-JP" altLang="en-US" sz="1200" dirty="0">
                <a:latin typeface="BIZ UDPゴシック" panose="020B0400000000000000" pitchFamily="50" charset="-128"/>
                <a:ea typeface="BIZ UDPゴシック" panose="020B0400000000000000" pitchFamily="50" charset="-128"/>
              </a:rPr>
              <a:t>）　（令和元年度）</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8F7BC6E6-47FC-447A-AFD0-EBBB93EDB261}"/>
              </a:ext>
            </a:extLst>
          </p:cNvPr>
          <p:cNvSpPr txBox="1"/>
          <p:nvPr/>
        </p:nvSpPr>
        <p:spPr>
          <a:xfrm>
            <a:off x="360128" y="2776395"/>
            <a:ext cx="2623864" cy="461665"/>
          </a:xfrm>
          <a:prstGeom prst="rect">
            <a:avLst/>
          </a:prstGeom>
          <a:noFill/>
        </p:spPr>
        <p:txBody>
          <a:bodyPr wrap="square" rtlCol="0">
            <a:spAutoFit/>
          </a:bodyPr>
          <a:lstStyle/>
          <a:p>
            <a:pPr algn="ctr"/>
            <a:r>
              <a:rPr lang="ja-JP" altLang="en-US" sz="1200" dirty="0">
                <a:latin typeface="BIZ UDPゴシック" panose="020B0400000000000000" pitchFamily="50" charset="-128"/>
                <a:ea typeface="BIZ UDPゴシック" panose="020B0400000000000000" pitchFamily="50" charset="-128"/>
              </a:rPr>
              <a:t>塗料種類別の全国出荷量</a:t>
            </a:r>
            <a:endParaRPr lang="en-US" altLang="ja-JP" sz="1200" dirty="0">
              <a:latin typeface="BIZ UDPゴシック" panose="020B0400000000000000" pitchFamily="50" charset="-128"/>
              <a:ea typeface="BIZ UDPゴシック" panose="020B0400000000000000" pitchFamily="50" charset="-128"/>
            </a:endParaRPr>
          </a:p>
          <a:p>
            <a:pPr algn="ctr"/>
            <a:r>
              <a:rPr lang="ja-JP" altLang="en-US" sz="1200" dirty="0">
                <a:latin typeface="BIZ UDPゴシック" panose="020B0400000000000000" pitchFamily="50" charset="-128"/>
                <a:ea typeface="BIZ UDPゴシック" panose="020B0400000000000000" pitchFamily="50" charset="-128"/>
              </a:rPr>
              <a:t>（平成</a:t>
            </a:r>
            <a:r>
              <a:rPr lang="en-US" altLang="ja-JP" sz="1200" dirty="0">
                <a:latin typeface="BIZ UDPゴシック" panose="020B0400000000000000" pitchFamily="50" charset="-128"/>
                <a:ea typeface="BIZ UDPゴシック" panose="020B0400000000000000" pitchFamily="50" charset="-128"/>
              </a:rPr>
              <a:t>30</a:t>
            </a:r>
            <a:r>
              <a:rPr lang="ja-JP" altLang="en-US" sz="1200" dirty="0">
                <a:latin typeface="BIZ UDPゴシック" panose="020B0400000000000000" pitchFamily="50" charset="-128"/>
                <a:ea typeface="BIZ UDPゴシック" panose="020B0400000000000000" pitchFamily="50" charset="-128"/>
              </a:rPr>
              <a:t>年度） </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14" name="テキスト ボックス 13">
            <a:extLst>
              <a:ext uri="{FF2B5EF4-FFF2-40B4-BE49-F238E27FC236}">
                <a16:creationId xmlns:a16="http://schemas.microsoft.com/office/drawing/2014/main" id="{8C0A0AE3-42E8-450F-B2CE-0AC76EDE362D}"/>
              </a:ext>
            </a:extLst>
          </p:cNvPr>
          <p:cNvSpPr txBox="1"/>
          <p:nvPr/>
        </p:nvSpPr>
        <p:spPr>
          <a:xfrm>
            <a:off x="162476" y="6120679"/>
            <a:ext cx="2917687" cy="707886"/>
          </a:xfrm>
          <a:prstGeom prst="rect">
            <a:avLst/>
          </a:prstGeom>
          <a:noFill/>
        </p:spPr>
        <p:txBody>
          <a:bodyPr wrap="square" rtlCol="0">
            <a:spAutoFit/>
          </a:bodyPr>
          <a:lstStyle/>
          <a:p>
            <a:r>
              <a:rPr lang="ja-JP" altLang="en-US" sz="1000" dirty="0">
                <a:latin typeface="BIZ UDPゴシック" panose="020B0400000000000000" pitchFamily="50" charset="-128"/>
                <a:ea typeface="BIZ UDPゴシック" panose="020B0400000000000000" pitchFamily="50" charset="-128"/>
              </a:rPr>
              <a:t>出典　経済産業省</a:t>
            </a:r>
            <a:r>
              <a:rPr lang="en-US" altLang="ja-JP" sz="1000" dirty="0">
                <a:latin typeface="BIZ UDPゴシック" panose="020B0400000000000000" pitchFamily="50" charset="-128"/>
                <a:ea typeface="BIZ UDPゴシック" panose="020B0400000000000000" pitchFamily="50" charset="-128"/>
              </a:rPr>
              <a:t>HP</a:t>
            </a:r>
            <a:r>
              <a:rPr lang="ja-JP" altLang="en-US" sz="1000" dirty="0">
                <a:latin typeface="BIZ UDPゴシック" panose="020B0400000000000000" pitchFamily="50" charset="-128"/>
                <a:ea typeface="BIZ UDPゴシック" panose="020B0400000000000000" pitchFamily="50" charset="-128"/>
              </a:rPr>
              <a:t>「</a:t>
            </a:r>
            <a:r>
              <a:rPr lang="en-US" altLang="ja-JP" sz="1000" dirty="0">
                <a:latin typeface="BIZ UDPゴシック" panose="020B0400000000000000" pitchFamily="50" charset="-128"/>
                <a:ea typeface="BIZ UDPゴシック" panose="020B0400000000000000" pitchFamily="50" charset="-128"/>
              </a:rPr>
              <a:t>PRTR</a:t>
            </a:r>
            <a:r>
              <a:rPr lang="ja-JP" altLang="en-US" sz="1000" dirty="0">
                <a:latin typeface="BIZ UDPゴシック" panose="020B0400000000000000" pitchFamily="50" charset="-128"/>
                <a:ea typeface="BIZ UDPゴシック" panose="020B0400000000000000" pitchFamily="50" charset="-128"/>
              </a:rPr>
              <a:t>届出外排出量の集計結果　届出外排出量塗料に係る需要分野別・塗料種類別の全国出荷量（平成</a:t>
            </a:r>
            <a:r>
              <a:rPr lang="en-US" altLang="ja-JP" sz="1000" dirty="0">
                <a:latin typeface="BIZ UDPゴシック" panose="020B0400000000000000" pitchFamily="50" charset="-128"/>
                <a:ea typeface="BIZ UDPゴシック" panose="020B0400000000000000" pitchFamily="50" charset="-128"/>
              </a:rPr>
              <a:t>30</a:t>
            </a:r>
            <a:r>
              <a:rPr lang="ja-JP" altLang="en-US" sz="1000" dirty="0">
                <a:latin typeface="BIZ UDPゴシック" panose="020B0400000000000000" pitchFamily="50" charset="-128"/>
                <a:ea typeface="BIZ UDPゴシック" panose="020B0400000000000000" pitchFamily="50" charset="-128"/>
              </a:rPr>
              <a:t>年度）」 </a:t>
            </a:r>
            <a:endParaRPr lang="en-US" altLang="ja-JP" sz="1000" dirty="0">
              <a:latin typeface="BIZ UDPゴシック" panose="020B0400000000000000" pitchFamily="50" charset="-128"/>
              <a:ea typeface="BIZ UDPゴシック" panose="020B0400000000000000" pitchFamily="50" charset="-128"/>
            </a:endParaRPr>
          </a:p>
          <a:p>
            <a:r>
              <a:rPr kumimoji="1" lang="en-US" altLang="ja-JP" sz="1000" dirty="0">
                <a:latin typeface="BIZ UDPゴシック" panose="020B0400000000000000" pitchFamily="50" charset="-128"/>
                <a:ea typeface="BIZ UDPゴシック" panose="020B0400000000000000" pitchFamily="50" charset="-128"/>
              </a:rPr>
              <a:t>※</a:t>
            </a:r>
            <a:r>
              <a:rPr kumimoji="1" lang="ja-JP" altLang="en-US" sz="1000" dirty="0">
                <a:latin typeface="BIZ UDPゴシック" panose="020B0400000000000000" pitchFamily="50" charset="-128"/>
                <a:ea typeface="BIZ UDPゴシック" panose="020B0400000000000000" pitchFamily="50" charset="-128"/>
              </a:rPr>
              <a:t>出荷量は重さベース</a:t>
            </a:r>
          </a:p>
        </p:txBody>
      </p:sp>
      <p:sp>
        <p:nvSpPr>
          <p:cNvPr id="15" name="テキスト ボックス 14">
            <a:extLst>
              <a:ext uri="{FF2B5EF4-FFF2-40B4-BE49-F238E27FC236}">
                <a16:creationId xmlns:a16="http://schemas.microsoft.com/office/drawing/2014/main" id="{65909DB3-1886-42BA-9880-80111B17C3CA}"/>
              </a:ext>
            </a:extLst>
          </p:cNvPr>
          <p:cNvSpPr txBox="1"/>
          <p:nvPr/>
        </p:nvSpPr>
        <p:spPr>
          <a:xfrm>
            <a:off x="3439199" y="6530989"/>
            <a:ext cx="5687776" cy="253916"/>
          </a:xfrm>
          <a:prstGeom prst="rect">
            <a:avLst/>
          </a:prstGeom>
          <a:noFill/>
        </p:spPr>
        <p:txBody>
          <a:bodyPr wrap="none" rtlCol="0">
            <a:spAutoFit/>
          </a:bodyPr>
          <a:lstStyle/>
          <a:p>
            <a:r>
              <a:rPr lang="ja-JP" altLang="en-US" sz="1050" dirty="0">
                <a:latin typeface="BIZ UDPゴシック" panose="020B0400000000000000" pitchFamily="50" charset="-128"/>
                <a:ea typeface="BIZ UDPゴシック" panose="020B0400000000000000" pitchFamily="50" charset="-128"/>
              </a:rPr>
              <a:t>出典　環境省「令和２年度揮発性有機化合物（</a:t>
            </a:r>
            <a:r>
              <a:rPr lang="en-US" altLang="ja-JP" sz="1050" dirty="0">
                <a:latin typeface="BIZ UDPゴシック" panose="020B0400000000000000" pitchFamily="50" charset="-128"/>
                <a:ea typeface="BIZ UDPゴシック" panose="020B0400000000000000" pitchFamily="50" charset="-128"/>
              </a:rPr>
              <a:t>VOC</a:t>
            </a:r>
            <a:r>
              <a:rPr lang="ja-JP" altLang="en-US" sz="1050" dirty="0">
                <a:latin typeface="BIZ UDPゴシック" panose="020B0400000000000000" pitchFamily="50" charset="-128"/>
                <a:ea typeface="BIZ UDPゴシック" panose="020B0400000000000000" pitchFamily="50" charset="-128"/>
              </a:rPr>
              <a:t>）排出インベントリ作成等に関する調査業務」</a:t>
            </a:r>
            <a:endParaRPr kumimoji="1" lang="ja-JP" altLang="en-US" sz="1050" dirty="0">
              <a:latin typeface="BIZ UDPゴシック" panose="020B0400000000000000" pitchFamily="50" charset="-128"/>
              <a:ea typeface="BIZ UDPゴシック" panose="020B0400000000000000" pitchFamily="50" charset="-128"/>
            </a:endParaRPr>
          </a:p>
        </p:txBody>
      </p:sp>
      <p:sp>
        <p:nvSpPr>
          <p:cNvPr id="16" name="正方形/長方形 15">
            <a:extLst>
              <a:ext uri="{FF2B5EF4-FFF2-40B4-BE49-F238E27FC236}">
                <a16:creationId xmlns:a16="http://schemas.microsoft.com/office/drawing/2014/main" id="{43A40E64-CECD-4204-B53D-50CB6152CC98}"/>
              </a:ext>
            </a:extLst>
          </p:cNvPr>
          <p:cNvSpPr/>
          <p:nvPr/>
        </p:nvSpPr>
        <p:spPr>
          <a:xfrm>
            <a:off x="3695700" y="3018676"/>
            <a:ext cx="546100" cy="3439218"/>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7" name="スライド番号プレースホルダー 3">
            <a:extLst>
              <a:ext uri="{FF2B5EF4-FFF2-40B4-BE49-F238E27FC236}">
                <a16:creationId xmlns:a16="http://schemas.microsoft.com/office/drawing/2014/main" id="{807F8B38-5574-49E9-9523-B05647AB23E3}"/>
              </a:ext>
            </a:extLst>
          </p:cNvPr>
          <p:cNvSpPr txBox="1">
            <a:spLocks/>
          </p:cNvSpPr>
          <p:nvPr/>
        </p:nvSpPr>
        <p:spPr>
          <a:xfrm>
            <a:off x="9350787" y="6477299"/>
            <a:ext cx="555213" cy="365125"/>
          </a:xfrm>
          <a:prstGeom prst="rect">
            <a:avLst/>
          </a:prstGeom>
        </p:spPr>
        <p:txBody>
          <a:bodyPr vert="horz" lIns="91440" tIns="45720" rIns="91440" bIns="45720" rtlCol="0" anchor="ctr">
            <a:normAutofit/>
          </a:bodyP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fld id="{519954A3-9DFD-4C44-94BA-B95130A3BA1C}" type="slidenum">
              <a:rPr lang="en-US" smtClean="0">
                <a:solidFill>
                  <a:srgbClr val="000000"/>
                </a:solidFill>
                <a:latin typeface="BIZ UDPゴシック" panose="020B0400000000000000" pitchFamily="50" charset="-128"/>
                <a:ea typeface="BIZ UDPゴシック" panose="020B0400000000000000" pitchFamily="50" charset="-128"/>
              </a:rPr>
              <a:pPr>
                <a:spcAft>
                  <a:spcPts val="600"/>
                </a:spcAft>
              </a:pPr>
              <a:t>28</a:t>
            </a:fld>
            <a:endParaRPr lang="en-US" dirty="0">
              <a:solidFill>
                <a:srgbClr val="000000"/>
              </a:solidFill>
              <a:latin typeface="BIZ UDPゴシック" panose="020B0400000000000000" pitchFamily="50" charset="-128"/>
              <a:ea typeface="BIZ UDPゴシック" panose="020B0400000000000000" pitchFamily="50" charset="-128"/>
            </a:endParaRPr>
          </a:p>
        </p:txBody>
      </p:sp>
      <p:sp>
        <p:nvSpPr>
          <p:cNvPr id="18" name="タイトル 1">
            <a:extLst>
              <a:ext uri="{FF2B5EF4-FFF2-40B4-BE49-F238E27FC236}">
                <a16:creationId xmlns:a16="http://schemas.microsoft.com/office/drawing/2014/main" id="{0F903E6B-8E6D-4155-BAF8-3A0DC96C4CD5}"/>
              </a:ext>
            </a:extLst>
          </p:cNvPr>
          <p:cNvSpPr txBox="1">
            <a:spLocks/>
          </p:cNvSpPr>
          <p:nvPr/>
        </p:nvSpPr>
        <p:spPr>
          <a:xfrm>
            <a:off x="999639" y="416962"/>
            <a:ext cx="8326200" cy="814466"/>
          </a:xfrm>
          <a:prstGeom prst="rect">
            <a:avLst/>
          </a:prstGeom>
        </p:spPr>
        <p:txBody>
          <a:bodyPr vert="horz" lIns="91440" tIns="45720" rIns="91440" bIns="45720" rtlCol="0" anchor="t">
            <a:norm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2800" dirty="0">
                <a:latin typeface="BIZ UDPゴシック" panose="020B0400000000000000" pitchFamily="50" charset="-128"/>
                <a:ea typeface="BIZ UDPゴシック" panose="020B0400000000000000" pitchFamily="50" charset="-128"/>
              </a:rPr>
              <a:t>（参考）　トルエンについて</a:t>
            </a:r>
          </a:p>
        </p:txBody>
      </p:sp>
      <p:pic>
        <p:nvPicPr>
          <p:cNvPr id="2" name="図 1"/>
          <p:cNvPicPr>
            <a:picLocks noChangeAspect="1"/>
          </p:cNvPicPr>
          <p:nvPr/>
        </p:nvPicPr>
        <p:blipFill>
          <a:blip r:embed="rId2"/>
          <a:stretch>
            <a:fillRect/>
          </a:stretch>
        </p:blipFill>
        <p:spPr>
          <a:xfrm>
            <a:off x="-433258" y="3502791"/>
            <a:ext cx="3621338" cy="2530059"/>
          </a:xfrm>
          <a:prstGeom prst="rect">
            <a:avLst/>
          </a:prstGeom>
        </p:spPr>
      </p:pic>
    </p:spTree>
    <p:extLst>
      <p:ext uri="{BB962C8B-B14F-4D97-AF65-F5344CB8AC3E}">
        <p14:creationId xmlns:p14="http://schemas.microsoft.com/office/powerpoint/2010/main" val="9904632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80B86A7-A1EC-475B-9166-88902B033A3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90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C2C29CB1-9F74-4879-A6AF-AEA67B6F1F4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84609"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7E2C7115-5336-410C-AD71-0F0952A2E5A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541404" y="4013200"/>
            <a:ext cx="364596"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テキスト ボックス 11">
            <a:extLst>
              <a:ext uri="{FF2B5EF4-FFF2-40B4-BE49-F238E27FC236}">
                <a16:creationId xmlns:a16="http://schemas.microsoft.com/office/drawing/2014/main" id="{0DE095A1-8B96-4584-A317-C5B34714FE67}"/>
              </a:ext>
            </a:extLst>
          </p:cNvPr>
          <p:cNvSpPr txBox="1"/>
          <p:nvPr/>
        </p:nvSpPr>
        <p:spPr>
          <a:xfrm>
            <a:off x="967541" y="1178642"/>
            <a:ext cx="8561787" cy="1107996"/>
          </a:xfrm>
          <a:prstGeom prst="rect">
            <a:avLst/>
          </a:prstGeom>
          <a:noFill/>
        </p:spPr>
        <p:txBody>
          <a:bodyPr wrap="square" rtlCol="0">
            <a:spAutoFit/>
          </a:bodyPr>
          <a:lstStyle/>
          <a:p>
            <a:pPr>
              <a:spcBef>
                <a:spcPts val="600"/>
              </a:spcBef>
            </a:pPr>
            <a:r>
              <a:rPr lang="en-US" altLang="ja-JP" sz="14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接着剤中のトルエンについて</a:t>
            </a:r>
            <a:r>
              <a:rPr lang="en-US" altLang="ja-JP" sz="1400" dirty="0">
                <a:latin typeface="BIZ UDPゴシック" panose="020B0400000000000000" pitchFamily="50" charset="-128"/>
                <a:ea typeface="BIZ UDPゴシック" panose="020B0400000000000000" pitchFamily="50" charset="-128"/>
              </a:rPr>
              <a:t>】</a:t>
            </a:r>
          </a:p>
          <a:p>
            <a:pPr>
              <a:spcBef>
                <a:spcPts val="600"/>
              </a:spcBef>
            </a:pPr>
            <a:r>
              <a:rPr lang="ja-JP" altLang="ja-JP" sz="1400" dirty="0">
                <a:latin typeface="BIZ UDPゴシック" panose="020B0400000000000000" pitchFamily="50" charset="-128"/>
                <a:ea typeface="BIZ UDPゴシック" panose="020B0400000000000000" pitchFamily="50" charset="-128"/>
              </a:rPr>
              <a:t>〇</a:t>
            </a:r>
            <a:r>
              <a:rPr lang="ja-JP" altLang="en-US" sz="1400" dirty="0">
                <a:latin typeface="BIZ UDPゴシック" panose="020B0400000000000000" pitchFamily="50" charset="-128"/>
                <a:ea typeface="BIZ UDPゴシック" panose="020B0400000000000000" pitchFamily="50" charset="-128"/>
              </a:rPr>
              <a:t>全国出荷量の割合でみると、トルエンが含有している接着剤は製品全体の</a:t>
            </a:r>
            <a:r>
              <a:rPr lang="en-US" altLang="ja-JP" sz="1400" dirty="0">
                <a:latin typeface="BIZ UDPゴシック" panose="020B0400000000000000" pitchFamily="50" charset="-128"/>
                <a:ea typeface="BIZ UDPゴシック" panose="020B0400000000000000" pitchFamily="50" charset="-128"/>
              </a:rPr>
              <a:t>19</a:t>
            </a:r>
            <a:r>
              <a:rPr lang="ja-JP" altLang="en-US" sz="1400" dirty="0">
                <a:latin typeface="BIZ UDPゴシック" panose="020B0400000000000000" pitchFamily="50" charset="-128"/>
                <a:ea typeface="BIZ UDPゴシック" panose="020B0400000000000000" pitchFamily="50" charset="-128"/>
              </a:rPr>
              <a:t>％である。</a:t>
            </a:r>
            <a:endParaRPr lang="en-US" altLang="ja-JP" sz="1400" dirty="0">
              <a:latin typeface="BIZ UDPゴシック" panose="020B0400000000000000" pitchFamily="50" charset="-128"/>
              <a:ea typeface="BIZ UDPゴシック" panose="020B0400000000000000" pitchFamily="50" charset="-128"/>
            </a:endParaRPr>
          </a:p>
          <a:p>
            <a:pPr>
              <a:spcBef>
                <a:spcPts val="600"/>
              </a:spcBef>
            </a:pPr>
            <a:r>
              <a:rPr lang="ja-JP" altLang="en-US" sz="1400" dirty="0">
                <a:latin typeface="BIZ UDPゴシック" panose="020B0400000000000000" pitchFamily="50" charset="-128"/>
                <a:ea typeface="BIZ UDPゴシック" panose="020B0400000000000000" pitchFamily="50" charset="-128"/>
              </a:rPr>
              <a:t>〇接着剤の使用により排出される</a:t>
            </a:r>
            <a:r>
              <a:rPr lang="en-US" altLang="ja-JP" sz="1400" dirty="0">
                <a:latin typeface="BIZ UDPゴシック" panose="020B0400000000000000" pitchFamily="50" charset="-128"/>
                <a:ea typeface="BIZ UDPゴシック" panose="020B0400000000000000" pitchFamily="50" charset="-128"/>
              </a:rPr>
              <a:t>VOC</a:t>
            </a:r>
            <a:r>
              <a:rPr lang="ja-JP" altLang="en-US" sz="1400" dirty="0">
                <a:latin typeface="BIZ UDPゴシック" panose="020B0400000000000000" pitchFamily="50" charset="-128"/>
                <a:ea typeface="BIZ UDPゴシック" panose="020B0400000000000000" pitchFamily="50" charset="-128"/>
              </a:rPr>
              <a:t>は全国で年間</a:t>
            </a:r>
            <a:r>
              <a:rPr lang="en-US" altLang="ja-JP" sz="1400" dirty="0">
                <a:latin typeface="BIZ UDPゴシック" panose="020B0400000000000000" pitchFamily="50" charset="-128"/>
                <a:ea typeface="BIZ UDPゴシック" panose="020B0400000000000000" pitchFamily="50" charset="-128"/>
              </a:rPr>
              <a:t>5,673t</a:t>
            </a:r>
            <a:r>
              <a:rPr lang="ja-JP" altLang="en-US" sz="1400" dirty="0">
                <a:latin typeface="BIZ UDPゴシック" panose="020B0400000000000000" pitchFamily="50" charset="-128"/>
                <a:ea typeface="BIZ UDPゴシック" panose="020B0400000000000000" pitchFamily="50" charset="-128"/>
              </a:rPr>
              <a:t>と推計され、</a:t>
            </a:r>
            <a:r>
              <a:rPr lang="en-US" altLang="ja-JP" sz="1400" dirty="0">
                <a:latin typeface="BIZ UDPゴシック" panose="020B0400000000000000" pitchFamily="50" charset="-128"/>
                <a:ea typeface="BIZ UDPゴシック" panose="020B0400000000000000" pitchFamily="50" charset="-128"/>
              </a:rPr>
              <a:t>VOC</a:t>
            </a:r>
            <a:r>
              <a:rPr lang="ja-JP" altLang="en-US" sz="1400" dirty="0">
                <a:latin typeface="BIZ UDPゴシック" panose="020B0400000000000000" pitchFamily="50" charset="-128"/>
                <a:ea typeface="BIZ UDPゴシック" panose="020B0400000000000000" pitchFamily="50" charset="-128"/>
              </a:rPr>
              <a:t>全体の組成のうち</a:t>
            </a:r>
            <a:r>
              <a:rPr lang="en-US" altLang="ja-JP" sz="1400" dirty="0">
                <a:latin typeface="BIZ UDPゴシック" panose="020B0400000000000000" pitchFamily="50" charset="-128"/>
                <a:ea typeface="BIZ UDPゴシック" panose="020B0400000000000000" pitchFamily="50" charset="-128"/>
              </a:rPr>
              <a:t>14.5%</a:t>
            </a:r>
            <a:r>
              <a:rPr lang="ja-JP" altLang="en-US" sz="1400" dirty="0">
                <a:latin typeface="BIZ UDPゴシック" panose="020B0400000000000000" pitchFamily="50" charset="-128"/>
                <a:ea typeface="BIZ UDPゴシック" panose="020B0400000000000000" pitchFamily="50" charset="-128"/>
              </a:rPr>
              <a:t>の割合を占める。</a:t>
            </a:r>
            <a:endParaRPr lang="en-US" altLang="ja-JP" sz="1400" dirty="0">
              <a:latin typeface="BIZ UDPゴシック" panose="020B0400000000000000" pitchFamily="50" charset="-128"/>
              <a:ea typeface="BIZ UDPゴシック" panose="020B0400000000000000"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2340182665"/>
              </p:ext>
            </p:extLst>
          </p:nvPr>
        </p:nvGraphicFramePr>
        <p:xfrm>
          <a:off x="3056273" y="2586976"/>
          <a:ext cx="6473055" cy="3892171"/>
        </p:xfrm>
        <a:graphic>
          <a:graphicData uri="http://schemas.openxmlformats.org/drawingml/2006/table">
            <a:tbl>
              <a:tblPr firstRow="1" firstCol="1" lastRow="1">
                <a:tableStyleId>{21E4AEA4-8DFA-4A89-87EB-49C32662AFE0}</a:tableStyleId>
              </a:tblPr>
              <a:tblGrid>
                <a:gridCol w="431537">
                  <a:extLst>
                    <a:ext uri="{9D8B030D-6E8A-4147-A177-3AD203B41FA5}">
                      <a16:colId xmlns:a16="http://schemas.microsoft.com/office/drawing/2014/main" val="3941144449"/>
                    </a:ext>
                  </a:extLst>
                </a:gridCol>
                <a:gridCol w="431537">
                  <a:extLst>
                    <a:ext uri="{9D8B030D-6E8A-4147-A177-3AD203B41FA5}">
                      <a16:colId xmlns:a16="http://schemas.microsoft.com/office/drawing/2014/main" val="2553214823"/>
                    </a:ext>
                  </a:extLst>
                </a:gridCol>
                <a:gridCol w="431537">
                  <a:extLst>
                    <a:ext uri="{9D8B030D-6E8A-4147-A177-3AD203B41FA5}">
                      <a16:colId xmlns:a16="http://schemas.microsoft.com/office/drawing/2014/main" val="1249644113"/>
                    </a:ext>
                  </a:extLst>
                </a:gridCol>
                <a:gridCol w="431537">
                  <a:extLst>
                    <a:ext uri="{9D8B030D-6E8A-4147-A177-3AD203B41FA5}">
                      <a16:colId xmlns:a16="http://schemas.microsoft.com/office/drawing/2014/main" val="3497476907"/>
                    </a:ext>
                  </a:extLst>
                </a:gridCol>
                <a:gridCol w="431537">
                  <a:extLst>
                    <a:ext uri="{9D8B030D-6E8A-4147-A177-3AD203B41FA5}">
                      <a16:colId xmlns:a16="http://schemas.microsoft.com/office/drawing/2014/main" val="1095987222"/>
                    </a:ext>
                  </a:extLst>
                </a:gridCol>
                <a:gridCol w="431537">
                  <a:extLst>
                    <a:ext uri="{9D8B030D-6E8A-4147-A177-3AD203B41FA5}">
                      <a16:colId xmlns:a16="http://schemas.microsoft.com/office/drawing/2014/main" val="1112953345"/>
                    </a:ext>
                  </a:extLst>
                </a:gridCol>
                <a:gridCol w="431537">
                  <a:extLst>
                    <a:ext uri="{9D8B030D-6E8A-4147-A177-3AD203B41FA5}">
                      <a16:colId xmlns:a16="http://schemas.microsoft.com/office/drawing/2014/main" val="658866353"/>
                    </a:ext>
                  </a:extLst>
                </a:gridCol>
                <a:gridCol w="431537">
                  <a:extLst>
                    <a:ext uri="{9D8B030D-6E8A-4147-A177-3AD203B41FA5}">
                      <a16:colId xmlns:a16="http://schemas.microsoft.com/office/drawing/2014/main" val="3549033084"/>
                    </a:ext>
                  </a:extLst>
                </a:gridCol>
                <a:gridCol w="431537">
                  <a:extLst>
                    <a:ext uri="{9D8B030D-6E8A-4147-A177-3AD203B41FA5}">
                      <a16:colId xmlns:a16="http://schemas.microsoft.com/office/drawing/2014/main" val="2285702414"/>
                    </a:ext>
                  </a:extLst>
                </a:gridCol>
                <a:gridCol w="431537">
                  <a:extLst>
                    <a:ext uri="{9D8B030D-6E8A-4147-A177-3AD203B41FA5}">
                      <a16:colId xmlns:a16="http://schemas.microsoft.com/office/drawing/2014/main" val="3592496280"/>
                    </a:ext>
                  </a:extLst>
                </a:gridCol>
                <a:gridCol w="431537">
                  <a:extLst>
                    <a:ext uri="{9D8B030D-6E8A-4147-A177-3AD203B41FA5}">
                      <a16:colId xmlns:a16="http://schemas.microsoft.com/office/drawing/2014/main" val="2461424719"/>
                    </a:ext>
                  </a:extLst>
                </a:gridCol>
                <a:gridCol w="431537">
                  <a:extLst>
                    <a:ext uri="{9D8B030D-6E8A-4147-A177-3AD203B41FA5}">
                      <a16:colId xmlns:a16="http://schemas.microsoft.com/office/drawing/2014/main" val="3663733137"/>
                    </a:ext>
                  </a:extLst>
                </a:gridCol>
                <a:gridCol w="431537">
                  <a:extLst>
                    <a:ext uri="{9D8B030D-6E8A-4147-A177-3AD203B41FA5}">
                      <a16:colId xmlns:a16="http://schemas.microsoft.com/office/drawing/2014/main" val="1457593391"/>
                    </a:ext>
                  </a:extLst>
                </a:gridCol>
                <a:gridCol w="431537">
                  <a:extLst>
                    <a:ext uri="{9D8B030D-6E8A-4147-A177-3AD203B41FA5}">
                      <a16:colId xmlns:a16="http://schemas.microsoft.com/office/drawing/2014/main" val="2851921489"/>
                    </a:ext>
                  </a:extLst>
                </a:gridCol>
                <a:gridCol w="431537">
                  <a:extLst>
                    <a:ext uri="{9D8B030D-6E8A-4147-A177-3AD203B41FA5}">
                      <a16:colId xmlns:a16="http://schemas.microsoft.com/office/drawing/2014/main" val="4237690084"/>
                    </a:ext>
                  </a:extLst>
                </a:gridCol>
              </a:tblGrid>
              <a:tr h="533428">
                <a:tc>
                  <a:txBody>
                    <a:bodyPr/>
                    <a:lstStyle/>
                    <a:p>
                      <a:pPr algn="ctr" fontAlgn="ctr"/>
                      <a:r>
                        <a:rPr lang="ja-JP" altLang="en-US" sz="700" u="none" strike="noStrike">
                          <a:effectLst/>
                          <a:latin typeface="BIZ UDPゴシック" panose="020B0400000000000000" pitchFamily="50" charset="-128"/>
                          <a:ea typeface="BIZ UDPゴシック" panose="020B0400000000000000" pitchFamily="50" charset="-128"/>
                        </a:rPr>
                        <a:t>需要分野</a:t>
                      </a:r>
                      <a:endParaRPr lang="ja-JP" altLang="en-US"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ja-JP" altLang="en-US" sz="700" u="none" strike="noStrike">
                          <a:effectLst/>
                          <a:latin typeface="BIZ UDPゴシック" panose="020B0400000000000000" pitchFamily="50" charset="-128"/>
                          <a:ea typeface="BIZ UDPゴシック" panose="020B0400000000000000" pitchFamily="50" charset="-128"/>
                        </a:rPr>
                        <a:t>ノルマルーヘキサン</a:t>
                      </a:r>
                      <a:endParaRPr lang="ja-JP" altLang="en-US"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ja-JP" altLang="en-US" sz="700" u="none" strike="noStrike">
                          <a:effectLst/>
                          <a:latin typeface="BIZ UDPゴシック" panose="020B0400000000000000" pitchFamily="50" charset="-128"/>
                          <a:ea typeface="BIZ UDPゴシック" panose="020B0400000000000000" pitchFamily="50" charset="-128"/>
                        </a:rPr>
                        <a:t>シクロヘキサン</a:t>
                      </a:r>
                      <a:endParaRPr lang="ja-JP" altLang="en-US"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ja-JP" altLang="en-US" sz="700" u="none" strike="noStrike">
                          <a:effectLst/>
                          <a:latin typeface="BIZ UDPゴシック" panose="020B0400000000000000" pitchFamily="50" charset="-128"/>
                          <a:ea typeface="BIZ UDPゴシック" panose="020B0400000000000000" pitchFamily="50" charset="-128"/>
                        </a:rPr>
                        <a:t>メチルシクロヘキサン</a:t>
                      </a:r>
                      <a:endParaRPr lang="ja-JP" altLang="en-US"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ja-JP" altLang="en-US" sz="700" u="none" strike="noStrike">
                          <a:effectLst/>
                          <a:latin typeface="BIZ UDPゴシック" panose="020B0400000000000000" pitchFamily="50" charset="-128"/>
                          <a:ea typeface="BIZ UDPゴシック" panose="020B0400000000000000" pitchFamily="50" charset="-128"/>
                        </a:rPr>
                        <a:t>トルエン</a:t>
                      </a:r>
                      <a:endParaRPr lang="ja-JP" altLang="en-US"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ja-JP" altLang="en-US" sz="700" u="none" strike="noStrike">
                          <a:effectLst/>
                          <a:latin typeface="BIZ UDPゴシック" panose="020B0400000000000000" pitchFamily="50" charset="-128"/>
                          <a:ea typeface="BIZ UDPゴシック" panose="020B0400000000000000" pitchFamily="50" charset="-128"/>
                        </a:rPr>
                        <a:t>キシレン</a:t>
                      </a:r>
                      <a:endParaRPr lang="ja-JP" altLang="en-US"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ja-JP" altLang="en-US" sz="700" u="none" strike="noStrike">
                          <a:effectLst/>
                          <a:latin typeface="BIZ UDPゴシック" panose="020B0400000000000000" pitchFamily="50" charset="-128"/>
                          <a:ea typeface="BIZ UDPゴシック" panose="020B0400000000000000" pitchFamily="50" charset="-128"/>
                        </a:rPr>
                        <a:t>酢酸エチル</a:t>
                      </a:r>
                      <a:endParaRPr lang="ja-JP" altLang="en-US"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ja-JP" altLang="en-US" sz="700" u="none" strike="noStrike">
                          <a:effectLst/>
                          <a:latin typeface="BIZ UDPゴシック" panose="020B0400000000000000" pitchFamily="50" charset="-128"/>
                          <a:ea typeface="BIZ UDPゴシック" panose="020B0400000000000000" pitchFamily="50" charset="-128"/>
                        </a:rPr>
                        <a:t>アセトン</a:t>
                      </a:r>
                      <a:endParaRPr lang="ja-JP" altLang="en-US"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ja-JP" altLang="en-US" sz="700" u="none" strike="noStrike">
                          <a:effectLst/>
                          <a:latin typeface="BIZ UDPゴシック" panose="020B0400000000000000" pitchFamily="50" charset="-128"/>
                          <a:ea typeface="BIZ UDPゴシック" panose="020B0400000000000000" pitchFamily="50" charset="-128"/>
                        </a:rPr>
                        <a:t>メチルエチルケトン</a:t>
                      </a:r>
                      <a:endParaRPr lang="ja-JP" altLang="en-US"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ja-JP" altLang="en-US" sz="700" u="none" strike="noStrike">
                          <a:effectLst/>
                          <a:latin typeface="BIZ UDPゴシック" panose="020B0400000000000000" pitchFamily="50" charset="-128"/>
                          <a:ea typeface="BIZ UDPゴシック" panose="020B0400000000000000" pitchFamily="50" charset="-128"/>
                        </a:rPr>
                        <a:t>シクロヘキサノン</a:t>
                      </a:r>
                      <a:endParaRPr lang="ja-JP" altLang="en-US"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ja-JP" altLang="en-US" sz="700" u="none" strike="noStrike">
                          <a:effectLst/>
                          <a:latin typeface="BIZ UDPゴシック" panose="020B0400000000000000" pitchFamily="50" charset="-128"/>
                          <a:ea typeface="BIZ UDPゴシック" panose="020B0400000000000000" pitchFamily="50" charset="-128"/>
                        </a:rPr>
                        <a:t>メチルアルコール</a:t>
                      </a:r>
                      <a:endParaRPr lang="ja-JP" altLang="en-US"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ja-JP" altLang="en-US" sz="700" u="none" strike="noStrike">
                          <a:effectLst/>
                          <a:latin typeface="BIZ UDPゴシック" panose="020B0400000000000000" pitchFamily="50" charset="-128"/>
                          <a:ea typeface="BIZ UDPゴシック" panose="020B0400000000000000" pitchFamily="50" charset="-128"/>
                        </a:rPr>
                        <a:t>工業ガソリン</a:t>
                      </a:r>
                      <a:r>
                        <a:rPr lang="en-US" altLang="ja-JP" sz="700" u="none" strike="noStrike">
                          <a:effectLst/>
                          <a:latin typeface="BIZ UDPゴシック" panose="020B0400000000000000" pitchFamily="50" charset="-128"/>
                          <a:ea typeface="BIZ UDPゴシック" panose="020B0400000000000000" pitchFamily="50" charset="-128"/>
                        </a:rPr>
                        <a:t>2</a:t>
                      </a:r>
                      <a:r>
                        <a:rPr lang="ja-JP" altLang="en-US" sz="700" u="none" strike="noStrike">
                          <a:effectLst/>
                          <a:latin typeface="BIZ UDPゴシック" panose="020B0400000000000000" pitchFamily="50" charset="-128"/>
                          <a:ea typeface="BIZ UDPゴシック" panose="020B0400000000000000" pitchFamily="50" charset="-128"/>
                        </a:rPr>
                        <a:t>号（ゴム揮発油）</a:t>
                      </a:r>
                      <a:endParaRPr lang="ja-JP" altLang="en-US"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ja-JP" altLang="en-US" sz="700" u="none" strike="noStrike" dirty="0">
                          <a:effectLst/>
                          <a:latin typeface="BIZ UDPゴシック" panose="020B0400000000000000" pitchFamily="50" charset="-128"/>
                          <a:ea typeface="BIZ UDPゴシック" panose="020B0400000000000000" pitchFamily="50" charset="-128"/>
                        </a:rPr>
                        <a:t>興業ガソリン</a:t>
                      </a:r>
                      <a:r>
                        <a:rPr lang="en-US" altLang="ja-JP" sz="700" u="none" strike="noStrike" dirty="0">
                          <a:effectLst/>
                          <a:latin typeface="BIZ UDPゴシック" panose="020B0400000000000000" pitchFamily="50" charset="-128"/>
                          <a:ea typeface="BIZ UDPゴシック" panose="020B0400000000000000" pitchFamily="50" charset="-128"/>
                        </a:rPr>
                        <a:t>4</a:t>
                      </a:r>
                      <a:r>
                        <a:rPr lang="ja-JP" altLang="en-US" sz="700" u="none" strike="noStrike" dirty="0">
                          <a:effectLst/>
                          <a:latin typeface="BIZ UDPゴシック" panose="020B0400000000000000" pitchFamily="50" charset="-128"/>
                          <a:ea typeface="BIZ UDPゴシック" panose="020B0400000000000000" pitchFamily="50" charset="-128"/>
                        </a:rPr>
                        <a:t>号（ミネラルスピリット）</a:t>
                      </a:r>
                      <a:endParaRPr lang="ja-JP" altLang="en-US" sz="7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ja-JP" altLang="en-US" sz="700" u="none" strike="noStrike">
                          <a:effectLst/>
                          <a:latin typeface="BIZ UDPゴシック" panose="020B0400000000000000" pitchFamily="50" charset="-128"/>
                          <a:ea typeface="BIZ UDPゴシック" panose="020B0400000000000000" pitchFamily="50" charset="-128"/>
                        </a:rPr>
                        <a:t>特定できない物質</a:t>
                      </a:r>
                      <a:endParaRPr lang="ja-JP" altLang="en-US"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ja-JP" altLang="en-US" sz="700" u="none" strike="noStrike">
                          <a:effectLst/>
                          <a:latin typeface="BIZ UDPゴシック" panose="020B0400000000000000" pitchFamily="50" charset="-128"/>
                          <a:ea typeface="BIZ UDPゴシック" panose="020B0400000000000000" pitchFamily="50" charset="-128"/>
                        </a:rPr>
                        <a:t>合計</a:t>
                      </a:r>
                      <a:endParaRPr lang="ja-JP" altLang="en-US"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extLst>
                  <a:ext uri="{0D108BD9-81ED-4DB2-BD59-A6C34878D82A}">
                    <a16:rowId xmlns:a16="http://schemas.microsoft.com/office/drawing/2014/main" val="4046740376"/>
                  </a:ext>
                </a:extLst>
              </a:tr>
              <a:tr h="149839">
                <a:tc>
                  <a:txBody>
                    <a:bodyPr/>
                    <a:lstStyle/>
                    <a:p>
                      <a:pPr algn="ctr" fontAlgn="ctr"/>
                      <a:r>
                        <a:rPr lang="ja-JP" altLang="en-US" sz="700" u="none" strike="noStrike">
                          <a:effectLst/>
                          <a:latin typeface="BIZ UDPゴシック" panose="020B0400000000000000" pitchFamily="50" charset="-128"/>
                          <a:ea typeface="BIZ UDPゴシック" panose="020B0400000000000000" pitchFamily="50" charset="-128"/>
                        </a:rPr>
                        <a:t>合板</a:t>
                      </a:r>
                      <a:endParaRPr lang="ja-JP" altLang="en-US"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4,189</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4,189</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extLst>
                  <a:ext uri="{0D108BD9-81ED-4DB2-BD59-A6C34878D82A}">
                    <a16:rowId xmlns:a16="http://schemas.microsoft.com/office/drawing/2014/main" val="2359191764"/>
                  </a:ext>
                </a:extLst>
              </a:tr>
              <a:tr h="149839">
                <a:tc>
                  <a:txBody>
                    <a:bodyPr/>
                    <a:lstStyle/>
                    <a:p>
                      <a:pPr algn="ctr" fontAlgn="ctr"/>
                      <a:r>
                        <a:rPr lang="ja-JP" altLang="en-US" sz="700" u="none" strike="noStrike">
                          <a:effectLst/>
                          <a:latin typeface="BIZ UDPゴシック" panose="020B0400000000000000" pitchFamily="50" charset="-128"/>
                          <a:ea typeface="BIZ UDPゴシック" panose="020B0400000000000000" pitchFamily="50" charset="-128"/>
                        </a:rPr>
                        <a:t>二次合板</a:t>
                      </a:r>
                      <a:endParaRPr lang="ja-JP" altLang="en-US"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dirty="0">
                          <a:effectLst/>
                          <a:latin typeface="BIZ UDPゴシック" panose="020B0400000000000000" pitchFamily="50" charset="-128"/>
                          <a:ea typeface="BIZ UDPゴシック" panose="020B0400000000000000" pitchFamily="50" charset="-128"/>
                        </a:rPr>
                        <a:t>0</a:t>
                      </a:r>
                      <a:endParaRPr lang="en-US" altLang="ja-JP" sz="7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1</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0</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229</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0</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2</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0</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1</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0</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40</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0</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1</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1</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276</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extLst>
                  <a:ext uri="{0D108BD9-81ED-4DB2-BD59-A6C34878D82A}">
                    <a16:rowId xmlns:a16="http://schemas.microsoft.com/office/drawing/2014/main" val="625909356"/>
                  </a:ext>
                </a:extLst>
              </a:tr>
              <a:tr h="149839">
                <a:tc>
                  <a:txBody>
                    <a:bodyPr/>
                    <a:lstStyle/>
                    <a:p>
                      <a:pPr algn="ctr" fontAlgn="ctr"/>
                      <a:r>
                        <a:rPr lang="ja-JP" altLang="en-US" sz="700" u="none" strike="noStrike">
                          <a:effectLst/>
                          <a:latin typeface="BIZ UDPゴシック" panose="020B0400000000000000" pitchFamily="50" charset="-128"/>
                          <a:ea typeface="BIZ UDPゴシック" panose="020B0400000000000000" pitchFamily="50" charset="-128"/>
                        </a:rPr>
                        <a:t>木工</a:t>
                      </a:r>
                      <a:endParaRPr lang="ja-JP" altLang="en-US"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71</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153</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327</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60</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231</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457</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131</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224</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118</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410</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25</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356</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433</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2,995</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extLst>
                  <a:ext uri="{0D108BD9-81ED-4DB2-BD59-A6C34878D82A}">
                    <a16:rowId xmlns:a16="http://schemas.microsoft.com/office/drawing/2014/main" val="157388702"/>
                  </a:ext>
                </a:extLst>
              </a:tr>
              <a:tr h="149839">
                <a:tc>
                  <a:txBody>
                    <a:bodyPr/>
                    <a:lstStyle/>
                    <a:p>
                      <a:pPr algn="ctr" fontAlgn="ctr"/>
                      <a:r>
                        <a:rPr lang="ja-JP" altLang="en-US" sz="700" u="none" strike="noStrike">
                          <a:effectLst/>
                          <a:latin typeface="BIZ UDPゴシック" panose="020B0400000000000000" pitchFamily="50" charset="-128"/>
                          <a:ea typeface="BIZ UDPゴシック" panose="020B0400000000000000" pitchFamily="50" charset="-128"/>
                        </a:rPr>
                        <a:t>建築現場</a:t>
                      </a:r>
                      <a:endParaRPr lang="ja-JP" altLang="en-US"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627</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1,339</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306</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1,710</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216</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4,007</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1,148</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1,966</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110</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257</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23</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333</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2,986</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15,030</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extLst>
                  <a:ext uri="{0D108BD9-81ED-4DB2-BD59-A6C34878D82A}">
                    <a16:rowId xmlns:a16="http://schemas.microsoft.com/office/drawing/2014/main" val="2341508802"/>
                  </a:ext>
                </a:extLst>
              </a:tr>
              <a:tr h="149839">
                <a:tc>
                  <a:txBody>
                    <a:bodyPr/>
                    <a:lstStyle/>
                    <a:p>
                      <a:pPr algn="ctr" fontAlgn="ctr"/>
                      <a:r>
                        <a:rPr lang="ja-JP" altLang="en-US" sz="700" u="none" strike="noStrike">
                          <a:effectLst/>
                          <a:latin typeface="BIZ UDPゴシック" panose="020B0400000000000000" pitchFamily="50" charset="-128"/>
                          <a:ea typeface="BIZ UDPゴシック" panose="020B0400000000000000" pitchFamily="50" charset="-128"/>
                        </a:rPr>
                        <a:t>建築工場</a:t>
                      </a:r>
                      <a:endParaRPr lang="ja-JP" altLang="en-US"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40</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85</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92</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577</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65</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255</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73</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125</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33</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10</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7</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100</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213</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1,676</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extLst>
                  <a:ext uri="{0D108BD9-81ED-4DB2-BD59-A6C34878D82A}">
                    <a16:rowId xmlns:a16="http://schemas.microsoft.com/office/drawing/2014/main" val="96705934"/>
                  </a:ext>
                </a:extLst>
              </a:tr>
              <a:tr h="149839">
                <a:tc>
                  <a:txBody>
                    <a:bodyPr/>
                    <a:lstStyle/>
                    <a:p>
                      <a:pPr algn="ctr" fontAlgn="ctr"/>
                      <a:r>
                        <a:rPr lang="ja-JP" altLang="en-US" sz="700" u="none" strike="noStrike">
                          <a:effectLst/>
                          <a:latin typeface="BIZ UDPゴシック" panose="020B0400000000000000" pitchFamily="50" charset="-128"/>
                          <a:ea typeface="BIZ UDPゴシック" panose="020B0400000000000000" pitchFamily="50" charset="-128"/>
                        </a:rPr>
                        <a:t>土木</a:t>
                      </a:r>
                      <a:endParaRPr lang="ja-JP" altLang="en-US"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1</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3</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6</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13</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4</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9</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3</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5</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2</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0</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6</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9</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62</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extLst>
                  <a:ext uri="{0D108BD9-81ED-4DB2-BD59-A6C34878D82A}">
                    <a16:rowId xmlns:a16="http://schemas.microsoft.com/office/drawing/2014/main" val="1717293560"/>
                  </a:ext>
                </a:extLst>
              </a:tr>
              <a:tr h="149839">
                <a:tc>
                  <a:txBody>
                    <a:bodyPr/>
                    <a:lstStyle/>
                    <a:p>
                      <a:pPr algn="ctr" fontAlgn="ctr"/>
                      <a:r>
                        <a:rPr lang="ja-JP" altLang="en-US" sz="700" u="none" strike="noStrike">
                          <a:effectLst/>
                          <a:latin typeface="BIZ UDPゴシック" panose="020B0400000000000000" pitchFamily="50" charset="-128"/>
                          <a:ea typeface="BIZ UDPゴシック" panose="020B0400000000000000" pitchFamily="50" charset="-128"/>
                        </a:rPr>
                        <a:t>製本</a:t>
                      </a:r>
                      <a:endParaRPr lang="ja-JP" altLang="en-US"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6</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6</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extLst>
                  <a:ext uri="{0D108BD9-81ED-4DB2-BD59-A6C34878D82A}">
                    <a16:rowId xmlns:a16="http://schemas.microsoft.com/office/drawing/2014/main" val="3891981525"/>
                  </a:ext>
                </a:extLst>
              </a:tr>
              <a:tr h="216967">
                <a:tc>
                  <a:txBody>
                    <a:bodyPr/>
                    <a:lstStyle/>
                    <a:p>
                      <a:pPr algn="ctr" fontAlgn="ctr"/>
                      <a:r>
                        <a:rPr lang="ja-JP" altLang="en-US" sz="700" u="none" strike="noStrike">
                          <a:effectLst/>
                          <a:latin typeface="BIZ UDPゴシック" panose="020B0400000000000000" pitchFamily="50" charset="-128"/>
                          <a:ea typeface="BIZ UDPゴシック" panose="020B0400000000000000" pitchFamily="50" charset="-128"/>
                        </a:rPr>
                        <a:t>ラミネート</a:t>
                      </a:r>
                      <a:endParaRPr lang="ja-JP" altLang="en-US"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3</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7</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7</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109</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5</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21</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6</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10</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2</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1</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7</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17</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195</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extLst>
                  <a:ext uri="{0D108BD9-81ED-4DB2-BD59-A6C34878D82A}">
                    <a16:rowId xmlns:a16="http://schemas.microsoft.com/office/drawing/2014/main" val="2808493059"/>
                  </a:ext>
                </a:extLst>
              </a:tr>
              <a:tr h="149839">
                <a:tc>
                  <a:txBody>
                    <a:bodyPr/>
                    <a:lstStyle/>
                    <a:p>
                      <a:pPr algn="ctr" fontAlgn="ctr"/>
                      <a:r>
                        <a:rPr lang="ja-JP" altLang="en-US" sz="700" u="none" strike="noStrike">
                          <a:effectLst/>
                          <a:latin typeface="BIZ UDPゴシック" panose="020B0400000000000000" pitchFamily="50" charset="-128"/>
                          <a:ea typeface="BIZ UDPゴシック" panose="020B0400000000000000" pitchFamily="50" charset="-128"/>
                        </a:rPr>
                        <a:t>包装</a:t>
                      </a:r>
                      <a:endParaRPr lang="ja-JP" altLang="en-US"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7</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15</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14</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310</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10</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44</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13</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21</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5</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1</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16</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36</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491</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extLst>
                  <a:ext uri="{0D108BD9-81ED-4DB2-BD59-A6C34878D82A}">
                    <a16:rowId xmlns:a16="http://schemas.microsoft.com/office/drawing/2014/main" val="2728480603"/>
                  </a:ext>
                </a:extLst>
              </a:tr>
              <a:tr h="149839">
                <a:tc>
                  <a:txBody>
                    <a:bodyPr/>
                    <a:lstStyle/>
                    <a:p>
                      <a:pPr algn="ctr" fontAlgn="ctr"/>
                      <a:r>
                        <a:rPr lang="ja-JP" altLang="en-US" sz="700" u="none" strike="noStrike">
                          <a:effectLst/>
                          <a:latin typeface="BIZ UDPゴシック" panose="020B0400000000000000" pitchFamily="50" charset="-128"/>
                          <a:ea typeface="BIZ UDPゴシック" panose="020B0400000000000000" pitchFamily="50" charset="-128"/>
                        </a:rPr>
                        <a:t>紙管</a:t>
                      </a:r>
                      <a:endParaRPr lang="ja-JP" altLang="en-US"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45</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0</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45</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extLst>
                  <a:ext uri="{0D108BD9-81ED-4DB2-BD59-A6C34878D82A}">
                    <a16:rowId xmlns:a16="http://schemas.microsoft.com/office/drawing/2014/main" val="2039507348"/>
                  </a:ext>
                </a:extLst>
              </a:tr>
              <a:tr h="149839">
                <a:tc>
                  <a:txBody>
                    <a:bodyPr/>
                    <a:lstStyle/>
                    <a:p>
                      <a:pPr algn="ctr" fontAlgn="ctr"/>
                      <a:r>
                        <a:rPr lang="ja-JP" altLang="en-US" sz="700" u="none" strike="noStrike">
                          <a:effectLst/>
                          <a:latin typeface="BIZ UDPゴシック" panose="020B0400000000000000" pitchFamily="50" charset="-128"/>
                          <a:ea typeface="BIZ UDPゴシック" panose="020B0400000000000000" pitchFamily="50" charset="-128"/>
                        </a:rPr>
                        <a:t>繊維</a:t>
                      </a:r>
                      <a:endParaRPr lang="ja-JP" altLang="en-US"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4</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9</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9</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134</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6</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27</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8</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13</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3</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1</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10</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23</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248</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extLst>
                  <a:ext uri="{0D108BD9-81ED-4DB2-BD59-A6C34878D82A}">
                    <a16:rowId xmlns:a16="http://schemas.microsoft.com/office/drawing/2014/main" val="3088167123"/>
                  </a:ext>
                </a:extLst>
              </a:tr>
              <a:tr h="216967">
                <a:tc>
                  <a:txBody>
                    <a:bodyPr/>
                    <a:lstStyle/>
                    <a:p>
                      <a:pPr algn="ctr" fontAlgn="ctr"/>
                      <a:r>
                        <a:rPr lang="ja-JP" altLang="en-US" sz="700" u="none" strike="noStrike">
                          <a:effectLst/>
                          <a:latin typeface="BIZ UDPゴシック" panose="020B0400000000000000" pitchFamily="50" charset="-128"/>
                          <a:ea typeface="BIZ UDPゴシック" panose="020B0400000000000000" pitchFamily="50" charset="-128"/>
                        </a:rPr>
                        <a:t>フロック加工</a:t>
                      </a:r>
                      <a:endParaRPr lang="ja-JP" altLang="en-US"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34</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34</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extLst>
                  <a:ext uri="{0D108BD9-81ED-4DB2-BD59-A6C34878D82A}">
                    <a16:rowId xmlns:a16="http://schemas.microsoft.com/office/drawing/2014/main" val="3823685337"/>
                  </a:ext>
                </a:extLst>
              </a:tr>
              <a:tr h="149839">
                <a:tc>
                  <a:txBody>
                    <a:bodyPr/>
                    <a:lstStyle/>
                    <a:p>
                      <a:pPr algn="ctr" fontAlgn="ctr"/>
                      <a:r>
                        <a:rPr lang="ja-JP" altLang="en-US" sz="700" u="none" strike="noStrike">
                          <a:effectLst/>
                          <a:latin typeface="BIZ UDPゴシック" panose="020B0400000000000000" pitchFamily="50" charset="-128"/>
                          <a:ea typeface="BIZ UDPゴシック" panose="020B0400000000000000" pitchFamily="50" charset="-128"/>
                        </a:rPr>
                        <a:t>自動車</a:t>
                      </a:r>
                      <a:endParaRPr lang="ja-JP" altLang="en-US"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172</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368</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773</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540</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547</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1,102</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316</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541</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279</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59</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842</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1,040</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6,580</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extLst>
                  <a:ext uri="{0D108BD9-81ED-4DB2-BD59-A6C34878D82A}">
                    <a16:rowId xmlns:a16="http://schemas.microsoft.com/office/drawing/2014/main" val="2417957115"/>
                  </a:ext>
                </a:extLst>
              </a:tr>
              <a:tr h="216967">
                <a:tc>
                  <a:txBody>
                    <a:bodyPr/>
                    <a:lstStyle/>
                    <a:p>
                      <a:pPr algn="ctr" fontAlgn="ctr"/>
                      <a:r>
                        <a:rPr lang="ja-JP" altLang="en-US" sz="700" u="none" strike="noStrike">
                          <a:effectLst/>
                          <a:latin typeface="BIZ UDPゴシック" panose="020B0400000000000000" pitchFamily="50" charset="-128"/>
                          <a:ea typeface="BIZ UDPゴシック" panose="020B0400000000000000" pitchFamily="50" charset="-128"/>
                        </a:rPr>
                        <a:t>その他輸送機器</a:t>
                      </a:r>
                      <a:endParaRPr lang="ja-JP" altLang="en-US"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32</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68</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133</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385</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94</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204</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58</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100</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48</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10</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145</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189</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1,467</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extLst>
                  <a:ext uri="{0D108BD9-81ED-4DB2-BD59-A6C34878D82A}">
                    <a16:rowId xmlns:a16="http://schemas.microsoft.com/office/drawing/2014/main" val="3506824615"/>
                  </a:ext>
                </a:extLst>
              </a:tr>
              <a:tr h="149839">
                <a:tc>
                  <a:txBody>
                    <a:bodyPr/>
                    <a:lstStyle/>
                    <a:p>
                      <a:pPr algn="ctr" fontAlgn="ctr"/>
                      <a:r>
                        <a:rPr lang="ja-JP" altLang="en-US" sz="700" u="none" strike="noStrike">
                          <a:effectLst/>
                          <a:latin typeface="BIZ UDPゴシック" panose="020B0400000000000000" pitchFamily="50" charset="-128"/>
                          <a:ea typeface="BIZ UDPゴシック" panose="020B0400000000000000" pitchFamily="50" charset="-128"/>
                        </a:rPr>
                        <a:t>靴履物</a:t>
                      </a:r>
                      <a:endParaRPr lang="ja-JP" altLang="en-US"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rPr>
                        <a:t>20</a:t>
                      </a:r>
                    </a:p>
                  </a:txBody>
                  <a:tcPr marL="9525" marR="9525" marT="9525" marB="0" anchor="ctr"/>
                </a:tc>
                <a:tc>
                  <a:txBody>
                    <a:bodyPr/>
                    <a:lstStyle/>
                    <a:p>
                      <a:pPr algn="ctr" fontAlgn="ctr"/>
                      <a:r>
                        <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rPr>
                        <a:t>43</a:t>
                      </a:r>
                    </a:p>
                  </a:txBody>
                  <a:tcPr marL="9525" marR="9525" marT="9525" marB="0" anchor="ctr"/>
                </a:tc>
                <a:tc>
                  <a:txBody>
                    <a:bodyPr/>
                    <a:lstStyle/>
                    <a:p>
                      <a:pPr algn="ctr" fontAlgn="ctr"/>
                      <a:r>
                        <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rPr>
                        <a:t>5</a:t>
                      </a:r>
                    </a:p>
                  </a:txBody>
                  <a:tcPr marL="9525" marR="9525" marT="9525" marB="0" anchor="ctr"/>
                </a:tc>
                <a:tc>
                  <a:txBody>
                    <a:bodyPr/>
                    <a:lstStyle/>
                    <a:p>
                      <a:pPr algn="ctr" fontAlgn="ctr"/>
                      <a:r>
                        <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rPr>
                        <a:t>319</a:t>
                      </a:r>
                    </a:p>
                  </a:txBody>
                  <a:tcPr marL="9525" marR="9525" marT="9525" marB="0" anchor="ctr"/>
                </a:tc>
                <a:tc>
                  <a:txBody>
                    <a:bodyPr/>
                    <a:lstStyle/>
                    <a:p>
                      <a:pPr algn="ctr" fontAlgn="ctr"/>
                      <a:r>
                        <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rPr>
                        <a:t>4</a:t>
                      </a:r>
                    </a:p>
                  </a:txBody>
                  <a:tcPr marL="9525" marR="9525" marT="9525" marB="0" anchor="ctr"/>
                </a:tc>
                <a:tc>
                  <a:txBody>
                    <a:bodyPr/>
                    <a:lstStyle/>
                    <a:p>
                      <a:pPr algn="ctr" fontAlgn="ctr"/>
                      <a:r>
                        <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rPr>
                        <a:t>129</a:t>
                      </a:r>
                    </a:p>
                  </a:txBody>
                  <a:tcPr marL="9525" marR="9525" marT="9525" marB="0" anchor="ctr"/>
                </a:tc>
                <a:tc>
                  <a:txBody>
                    <a:bodyPr/>
                    <a:lstStyle/>
                    <a:p>
                      <a:pPr algn="ctr" fontAlgn="ctr"/>
                      <a:r>
                        <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rPr>
                        <a:t>37</a:t>
                      </a:r>
                    </a:p>
                  </a:txBody>
                  <a:tcPr marL="9525" marR="9525" marT="9525" marB="0" anchor="ctr"/>
                </a:tc>
                <a:tc>
                  <a:txBody>
                    <a:bodyPr/>
                    <a:lstStyle/>
                    <a:p>
                      <a:pPr algn="ctr" fontAlgn="ctr"/>
                      <a:r>
                        <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rPr>
                        <a:t>63</a:t>
                      </a:r>
                    </a:p>
                  </a:txBody>
                  <a:tcPr marL="9525" marR="9525" marT="9525" marB="0" anchor="ctr"/>
                </a:tc>
                <a:tc>
                  <a:txBody>
                    <a:bodyPr/>
                    <a:lstStyle/>
                    <a:p>
                      <a:pPr algn="ctr" fontAlgn="ctr"/>
                      <a:r>
                        <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rPr>
                        <a:t>2</a:t>
                      </a:r>
                    </a:p>
                  </a:txBody>
                  <a:tcPr marL="9525" marR="9525" marT="9525" marB="0" anchor="ctr"/>
                </a:tc>
                <a:tc>
                  <a:txBody>
                    <a:bodyPr/>
                    <a:lstStyle/>
                    <a:p>
                      <a:pPr algn="ctr" fontAlgn="ctr"/>
                      <a:r>
                        <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rPr>
                        <a:t>-</a:t>
                      </a:r>
                    </a:p>
                  </a:txBody>
                  <a:tcPr marL="9525" marR="9525" marT="9525" marB="0" anchor="ctr"/>
                </a:tc>
                <a:tc>
                  <a:txBody>
                    <a:bodyPr/>
                    <a:lstStyle/>
                    <a:p>
                      <a:pPr algn="ctr" fontAlgn="ctr"/>
                      <a:r>
                        <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rPr>
                        <a:t>0</a:t>
                      </a:r>
                    </a:p>
                  </a:txBody>
                  <a:tcPr marL="9525" marR="9525" marT="9525" marB="0" anchor="ctr"/>
                </a:tc>
                <a:tc>
                  <a:txBody>
                    <a:bodyPr/>
                    <a:lstStyle/>
                    <a:p>
                      <a:pPr algn="ctr" fontAlgn="ctr"/>
                      <a:r>
                        <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rPr>
                        <a:t>5</a:t>
                      </a:r>
                    </a:p>
                  </a:txBody>
                  <a:tcPr marL="9525" marR="9525" marT="9525" marB="0" anchor="ctr"/>
                </a:tc>
                <a:tc>
                  <a:txBody>
                    <a:bodyPr/>
                    <a:lstStyle/>
                    <a:p>
                      <a:pPr algn="ctr" fontAlgn="ctr"/>
                      <a:r>
                        <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rPr>
                        <a:t>95</a:t>
                      </a:r>
                    </a:p>
                  </a:txBody>
                  <a:tcPr marL="9525" marR="9525" marT="9525" marB="0" anchor="ctr"/>
                </a:tc>
                <a:tc>
                  <a:txBody>
                    <a:bodyPr/>
                    <a:lstStyle/>
                    <a:p>
                      <a:pPr algn="ctr" fontAlgn="ctr"/>
                      <a:r>
                        <a:rPr lang="en-US" altLang="ja-JP" sz="700" b="0" i="0" u="none" strike="noStrike" dirty="0">
                          <a:solidFill>
                            <a:srgbClr val="000000"/>
                          </a:solidFill>
                          <a:effectLst/>
                          <a:latin typeface="BIZ UDPゴシック" panose="020B0400000000000000" pitchFamily="50" charset="-128"/>
                          <a:ea typeface="BIZ UDPゴシック" panose="020B0400000000000000" pitchFamily="50" charset="-128"/>
                        </a:rPr>
                        <a:t>722</a:t>
                      </a:r>
                    </a:p>
                  </a:txBody>
                  <a:tcPr marL="9525" marR="9525" marT="9525" marB="0" anchor="ctr"/>
                </a:tc>
                <a:extLst>
                  <a:ext uri="{0D108BD9-81ED-4DB2-BD59-A6C34878D82A}">
                    <a16:rowId xmlns:a16="http://schemas.microsoft.com/office/drawing/2014/main" val="3822576878"/>
                  </a:ext>
                </a:extLst>
              </a:tr>
              <a:tr h="149839">
                <a:tc>
                  <a:txBody>
                    <a:bodyPr/>
                    <a:lstStyle/>
                    <a:p>
                      <a:pPr algn="ctr" fontAlgn="ctr"/>
                      <a:r>
                        <a:rPr lang="ja-JP" altLang="en-US" sz="700" u="none" strike="noStrike">
                          <a:effectLst/>
                          <a:latin typeface="BIZ UDPゴシック" panose="020B0400000000000000" pitchFamily="50" charset="-128"/>
                          <a:ea typeface="BIZ UDPゴシック" panose="020B0400000000000000" pitchFamily="50" charset="-128"/>
                        </a:rPr>
                        <a:t>ゴム製品</a:t>
                      </a:r>
                      <a:endParaRPr lang="ja-JP" altLang="en-US"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2</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4</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16</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65</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11</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13</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4</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6</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6</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1</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18</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dirty="0">
                          <a:effectLst/>
                          <a:latin typeface="BIZ UDPゴシック" panose="020B0400000000000000" pitchFamily="50" charset="-128"/>
                          <a:ea typeface="BIZ UDPゴシック" panose="020B0400000000000000" pitchFamily="50" charset="-128"/>
                        </a:rPr>
                        <a:t>15</a:t>
                      </a:r>
                      <a:endParaRPr lang="en-US" altLang="ja-JP" sz="7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dirty="0">
                          <a:effectLst/>
                          <a:latin typeface="BIZ UDPゴシック" panose="020B0400000000000000" pitchFamily="50" charset="-128"/>
                          <a:ea typeface="BIZ UDPゴシック" panose="020B0400000000000000" pitchFamily="50" charset="-128"/>
                        </a:rPr>
                        <a:t>161</a:t>
                      </a:r>
                      <a:endParaRPr lang="en-US" altLang="ja-JP" sz="7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extLst>
                  <a:ext uri="{0D108BD9-81ED-4DB2-BD59-A6C34878D82A}">
                    <a16:rowId xmlns:a16="http://schemas.microsoft.com/office/drawing/2014/main" val="3153899919"/>
                  </a:ext>
                </a:extLst>
              </a:tr>
              <a:tr h="149839">
                <a:tc>
                  <a:txBody>
                    <a:bodyPr/>
                    <a:lstStyle/>
                    <a:p>
                      <a:pPr algn="ctr" fontAlgn="ctr"/>
                      <a:r>
                        <a:rPr lang="ja-JP" altLang="en-US" sz="700" u="none" strike="noStrike">
                          <a:effectLst/>
                          <a:latin typeface="BIZ UDPゴシック" panose="020B0400000000000000" pitchFamily="50" charset="-128"/>
                          <a:ea typeface="BIZ UDPゴシック" panose="020B0400000000000000" pitchFamily="50" charset="-128"/>
                        </a:rPr>
                        <a:t>電機</a:t>
                      </a:r>
                      <a:endParaRPr lang="ja-JP" altLang="en-US"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10</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22</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29</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69</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20</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65</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18</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32</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10</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0</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2</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32</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56</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365</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extLst>
                  <a:ext uri="{0D108BD9-81ED-4DB2-BD59-A6C34878D82A}">
                    <a16:rowId xmlns:a16="http://schemas.microsoft.com/office/drawing/2014/main" val="2641191785"/>
                  </a:ext>
                </a:extLst>
              </a:tr>
              <a:tr h="149839">
                <a:tc>
                  <a:txBody>
                    <a:bodyPr/>
                    <a:lstStyle/>
                    <a:p>
                      <a:pPr algn="ctr" fontAlgn="ctr"/>
                      <a:r>
                        <a:rPr lang="ja-JP" altLang="en-US" sz="700" u="none" strike="noStrike">
                          <a:effectLst/>
                          <a:latin typeface="BIZ UDPゴシック" panose="020B0400000000000000" pitchFamily="50" charset="-128"/>
                          <a:ea typeface="BIZ UDPゴシック" panose="020B0400000000000000" pitchFamily="50" charset="-128"/>
                        </a:rPr>
                        <a:t>家庭用</a:t>
                      </a:r>
                      <a:endParaRPr lang="ja-JP" altLang="en-US"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6</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12</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16</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35</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11</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35</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10</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17</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6</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1</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17</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30</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196</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extLst>
                  <a:ext uri="{0D108BD9-81ED-4DB2-BD59-A6C34878D82A}">
                    <a16:rowId xmlns:a16="http://schemas.microsoft.com/office/drawing/2014/main" val="3631562071"/>
                  </a:ext>
                </a:extLst>
              </a:tr>
              <a:tr h="149839">
                <a:tc>
                  <a:txBody>
                    <a:bodyPr/>
                    <a:lstStyle/>
                    <a:p>
                      <a:pPr algn="ctr" fontAlgn="ctr"/>
                      <a:r>
                        <a:rPr lang="ja-JP" altLang="en-US" sz="700" u="none" strike="noStrike">
                          <a:effectLst/>
                          <a:latin typeface="BIZ UDPゴシック" panose="020B0400000000000000" pitchFamily="50" charset="-128"/>
                          <a:ea typeface="BIZ UDPゴシック" panose="020B0400000000000000" pitchFamily="50" charset="-128"/>
                        </a:rPr>
                        <a:t>その他</a:t>
                      </a:r>
                      <a:endParaRPr lang="ja-JP" altLang="en-US"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110</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234</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331</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1,033</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234</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700</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201</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343</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119</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16</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25</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361</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610</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a:effectLst/>
                          <a:latin typeface="BIZ UDPゴシック" panose="020B0400000000000000" pitchFamily="50" charset="-128"/>
                          <a:ea typeface="BIZ UDPゴシック" panose="020B0400000000000000" pitchFamily="50" charset="-128"/>
                        </a:rPr>
                        <a:t>4,317</a:t>
                      </a:r>
                      <a:endParaRPr lang="en-US" altLang="ja-JP"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extLst>
                  <a:ext uri="{0D108BD9-81ED-4DB2-BD59-A6C34878D82A}">
                    <a16:rowId xmlns:a16="http://schemas.microsoft.com/office/drawing/2014/main" val="1843270759"/>
                  </a:ext>
                </a:extLst>
              </a:tr>
              <a:tr h="299678">
                <a:tc>
                  <a:txBody>
                    <a:bodyPr/>
                    <a:lstStyle/>
                    <a:p>
                      <a:pPr algn="ctr" fontAlgn="ctr"/>
                      <a:r>
                        <a:rPr lang="ja-JP" altLang="en-US" sz="700" u="none" strike="noStrike" dirty="0">
                          <a:effectLst/>
                          <a:latin typeface="BIZ UDPゴシック" panose="020B0400000000000000" pitchFamily="50" charset="-128"/>
                          <a:ea typeface="BIZ UDPゴシック" panose="020B0400000000000000" pitchFamily="50" charset="-128"/>
                        </a:rPr>
                        <a:t>合計</a:t>
                      </a:r>
                      <a:endParaRPr lang="ja-JP" altLang="en-US" sz="7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dirty="0">
                          <a:effectLst/>
                          <a:latin typeface="BIZ UDPゴシック" panose="020B0400000000000000" pitchFamily="50" charset="-128"/>
                          <a:ea typeface="BIZ UDPゴシック" panose="020B0400000000000000" pitchFamily="50" charset="-128"/>
                        </a:rPr>
                        <a:t>1,106</a:t>
                      </a:r>
                      <a:endParaRPr lang="en-US" altLang="ja-JP" sz="700" b="0" i="0" u="none" strike="noStrike" dirty="0">
                        <a:solidFill>
                          <a:srgbClr val="000000"/>
                        </a:solidFill>
                        <a:effectLst/>
                        <a:latin typeface="BIZ UDPゴシック" panose="020B0400000000000000" pitchFamily="50" charset="-128"/>
                        <a:ea typeface="BIZ UDPゴシック" panose="020B0400000000000000" pitchFamily="50" charset="-128"/>
                      </a:endParaRPr>
                    </a:p>
                    <a:p>
                      <a:pPr algn="ctr" fontAlgn="ctr"/>
                      <a:r>
                        <a:rPr lang="en-US" altLang="ja-JP" sz="700" u="none" strike="noStrike" dirty="0">
                          <a:effectLst/>
                          <a:latin typeface="BIZ UDPゴシック" panose="020B0400000000000000" pitchFamily="50" charset="-128"/>
                          <a:ea typeface="BIZ UDPゴシック" panose="020B0400000000000000" pitchFamily="50" charset="-128"/>
                        </a:rPr>
                        <a:t>(2.8%)</a:t>
                      </a:r>
                      <a:endParaRPr lang="en-US" altLang="ja-JP" sz="7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dirty="0">
                          <a:effectLst/>
                          <a:latin typeface="BIZ UDPゴシック" panose="020B0400000000000000" pitchFamily="50" charset="-128"/>
                          <a:ea typeface="BIZ UDPゴシック" panose="020B0400000000000000" pitchFamily="50" charset="-128"/>
                        </a:rPr>
                        <a:t>2,363</a:t>
                      </a:r>
                      <a:endParaRPr lang="en-US" altLang="ja-JP" sz="700" b="0" i="0" u="none" strike="noStrike" dirty="0">
                        <a:solidFill>
                          <a:srgbClr val="000000"/>
                        </a:solidFill>
                        <a:effectLst/>
                        <a:latin typeface="BIZ UDPゴシック" panose="020B0400000000000000" pitchFamily="50" charset="-128"/>
                        <a:ea typeface="BIZ UDPゴシック" panose="020B0400000000000000" pitchFamily="50" charset="-128"/>
                      </a:endParaRPr>
                    </a:p>
                    <a:p>
                      <a:pPr algn="ctr" fontAlgn="ctr"/>
                      <a:r>
                        <a:rPr lang="en-US" altLang="ja-JP" sz="700" u="none" strike="noStrike" dirty="0">
                          <a:effectLst/>
                          <a:latin typeface="BIZ UDPゴシック" panose="020B0400000000000000" pitchFamily="50" charset="-128"/>
                          <a:ea typeface="BIZ UDPゴシック" panose="020B0400000000000000" pitchFamily="50" charset="-128"/>
                        </a:rPr>
                        <a:t>(6.1%)</a:t>
                      </a:r>
                      <a:endParaRPr lang="en-US" altLang="ja-JP" sz="7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dirty="0">
                          <a:effectLst/>
                          <a:latin typeface="BIZ UDPゴシック" panose="020B0400000000000000" pitchFamily="50" charset="-128"/>
                          <a:ea typeface="BIZ UDPゴシック" panose="020B0400000000000000" pitchFamily="50" charset="-128"/>
                        </a:rPr>
                        <a:t>2,065</a:t>
                      </a:r>
                      <a:endParaRPr lang="en-US" altLang="ja-JP" sz="700" b="0" i="0" u="none" strike="noStrike" dirty="0">
                        <a:solidFill>
                          <a:srgbClr val="000000"/>
                        </a:solidFill>
                        <a:effectLst/>
                        <a:latin typeface="BIZ UDPゴシック" panose="020B0400000000000000" pitchFamily="50" charset="-128"/>
                        <a:ea typeface="BIZ UDPゴシック" panose="020B0400000000000000" pitchFamily="50" charset="-128"/>
                      </a:endParaRPr>
                    </a:p>
                    <a:p>
                      <a:pPr algn="ctr" fontAlgn="ctr"/>
                      <a:r>
                        <a:rPr lang="en-US" altLang="ja-JP" sz="700" u="none" strike="noStrike" dirty="0">
                          <a:effectLst/>
                          <a:latin typeface="BIZ UDPゴシック" panose="020B0400000000000000" pitchFamily="50" charset="-128"/>
                          <a:ea typeface="BIZ UDPゴシック" panose="020B0400000000000000" pitchFamily="50" charset="-128"/>
                        </a:rPr>
                        <a:t>(5.3%)</a:t>
                      </a:r>
                      <a:endParaRPr lang="en-US" altLang="ja-JP" sz="7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dirty="0">
                          <a:effectLst/>
                          <a:latin typeface="BIZ UDPゴシック" panose="020B0400000000000000" pitchFamily="50" charset="-128"/>
                          <a:ea typeface="BIZ UDPゴシック" panose="020B0400000000000000" pitchFamily="50" charset="-128"/>
                        </a:rPr>
                        <a:t>5,673</a:t>
                      </a:r>
                      <a:endParaRPr lang="en-US" altLang="ja-JP" sz="700" b="0" i="0" u="none" strike="noStrike" dirty="0">
                        <a:solidFill>
                          <a:srgbClr val="000000"/>
                        </a:solidFill>
                        <a:effectLst/>
                        <a:latin typeface="BIZ UDPゴシック" panose="020B0400000000000000" pitchFamily="50" charset="-128"/>
                        <a:ea typeface="BIZ UDPゴシック" panose="020B0400000000000000" pitchFamily="50" charset="-128"/>
                      </a:endParaRPr>
                    </a:p>
                    <a:p>
                      <a:pPr algn="ctr" fontAlgn="ctr"/>
                      <a:r>
                        <a:rPr lang="en-US" altLang="ja-JP" sz="700" u="none" strike="noStrike" dirty="0">
                          <a:effectLst/>
                          <a:latin typeface="BIZ UDPゴシック" panose="020B0400000000000000" pitchFamily="50" charset="-128"/>
                          <a:ea typeface="BIZ UDPゴシック" panose="020B0400000000000000" pitchFamily="50" charset="-128"/>
                        </a:rPr>
                        <a:t>(14.5%)</a:t>
                      </a:r>
                      <a:endParaRPr lang="en-US" altLang="ja-JP" sz="7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dirty="0">
                          <a:effectLst/>
                          <a:latin typeface="BIZ UDPゴシック" panose="020B0400000000000000" pitchFamily="50" charset="-128"/>
                          <a:ea typeface="BIZ UDPゴシック" panose="020B0400000000000000" pitchFamily="50" charset="-128"/>
                        </a:rPr>
                        <a:t>1,460</a:t>
                      </a:r>
                      <a:endParaRPr lang="en-US" altLang="ja-JP" sz="700" b="0" i="0" u="none" strike="noStrike" dirty="0">
                        <a:solidFill>
                          <a:srgbClr val="000000"/>
                        </a:solidFill>
                        <a:effectLst/>
                        <a:latin typeface="BIZ UDPゴシック" panose="020B0400000000000000" pitchFamily="50" charset="-128"/>
                        <a:ea typeface="BIZ UDPゴシック" panose="020B0400000000000000" pitchFamily="50" charset="-128"/>
                      </a:endParaRPr>
                    </a:p>
                    <a:p>
                      <a:pPr algn="ctr" fontAlgn="ctr"/>
                      <a:r>
                        <a:rPr lang="en-US" altLang="ja-JP" sz="700" u="none" strike="noStrike" dirty="0">
                          <a:effectLst/>
                          <a:latin typeface="BIZ UDPゴシック" panose="020B0400000000000000" pitchFamily="50" charset="-128"/>
                          <a:ea typeface="BIZ UDPゴシック" panose="020B0400000000000000" pitchFamily="50" charset="-128"/>
                        </a:rPr>
                        <a:t>(3.7%)</a:t>
                      </a:r>
                      <a:endParaRPr lang="en-US" altLang="ja-JP" sz="7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dirty="0">
                          <a:effectLst/>
                          <a:latin typeface="BIZ UDPゴシック" panose="020B0400000000000000" pitchFamily="50" charset="-128"/>
                          <a:ea typeface="BIZ UDPゴシック" panose="020B0400000000000000" pitchFamily="50" charset="-128"/>
                        </a:rPr>
                        <a:t>7,070</a:t>
                      </a:r>
                      <a:endParaRPr lang="en-US" altLang="ja-JP" sz="700" b="0" i="0" u="none" strike="noStrike" dirty="0">
                        <a:solidFill>
                          <a:srgbClr val="000000"/>
                        </a:solidFill>
                        <a:effectLst/>
                        <a:latin typeface="BIZ UDPゴシック" panose="020B0400000000000000" pitchFamily="50" charset="-128"/>
                        <a:ea typeface="BIZ UDPゴシック" panose="020B0400000000000000" pitchFamily="50" charset="-128"/>
                      </a:endParaRPr>
                    </a:p>
                    <a:p>
                      <a:pPr algn="ctr" fontAlgn="ctr"/>
                      <a:r>
                        <a:rPr lang="en-US" altLang="ja-JP" sz="700" u="none" strike="noStrike" dirty="0">
                          <a:effectLst/>
                          <a:latin typeface="BIZ UDPゴシック" panose="020B0400000000000000" pitchFamily="50" charset="-128"/>
                          <a:ea typeface="BIZ UDPゴシック" panose="020B0400000000000000" pitchFamily="50" charset="-128"/>
                        </a:rPr>
                        <a:t>(18.1%)</a:t>
                      </a:r>
                      <a:endParaRPr lang="en-US" altLang="ja-JP" sz="7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dirty="0">
                          <a:effectLst/>
                          <a:latin typeface="BIZ UDPゴシック" panose="020B0400000000000000" pitchFamily="50" charset="-128"/>
                          <a:ea typeface="BIZ UDPゴシック" panose="020B0400000000000000" pitchFamily="50" charset="-128"/>
                        </a:rPr>
                        <a:t>2,026</a:t>
                      </a:r>
                      <a:endParaRPr lang="en-US" altLang="ja-JP" sz="700" b="0" i="0" u="none" strike="noStrike" dirty="0">
                        <a:solidFill>
                          <a:srgbClr val="000000"/>
                        </a:solidFill>
                        <a:effectLst/>
                        <a:latin typeface="BIZ UDPゴシック" panose="020B0400000000000000" pitchFamily="50" charset="-128"/>
                        <a:ea typeface="BIZ UDPゴシック" panose="020B0400000000000000" pitchFamily="50" charset="-128"/>
                      </a:endParaRPr>
                    </a:p>
                    <a:p>
                      <a:pPr algn="ctr" fontAlgn="ctr"/>
                      <a:r>
                        <a:rPr lang="en-US" altLang="ja-JP" sz="700" u="none" strike="noStrike" dirty="0">
                          <a:effectLst/>
                          <a:latin typeface="BIZ UDPゴシック" panose="020B0400000000000000" pitchFamily="50" charset="-128"/>
                          <a:ea typeface="BIZ UDPゴシック" panose="020B0400000000000000" pitchFamily="50" charset="-128"/>
                        </a:rPr>
                        <a:t>(5.2%)</a:t>
                      </a:r>
                      <a:endParaRPr lang="en-US" altLang="ja-JP" sz="7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dirty="0">
                          <a:effectLst/>
                          <a:latin typeface="BIZ UDPゴシック" panose="020B0400000000000000" pitchFamily="50" charset="-128"/>
                          <a:ea typeface="BIZ UDPゴシック" panose="020B0400000000000000" pitchFamily="50" charset="-128"/>
                        </a:rPr>
                        <a:t>3,468</a:t>
                      </a:r>
                      <a:endParaRPr lang="en-US" altLang="ja-JP" sz="700" b="0" i="0" u="none" strike="noStrike" dirty="0">
                        <a:solidFill>
                          <a:srgbClr val="000000"/>
                        </a:solidFill>
                        <a:effectLst/>
                        <a:latin typeface="BIZ UDPゴシック" panose="020B0400000000000000" pitchFamily="50" charset="-128"/>
                        <a:ea typeface="BIZ UDPゴシック" panose="020B0400000000000000" pitchFamily="50" charset="-128"/>
                      </a:endParaRPr>
                    </a:p>
                    <a:p>
                      <a:pPr algn="ctr" fontAlgn="ctr"/>
                      <a:r>
                        <a:rPr lang="en-US" altLang="ja-JP" sz="700" u="none" strike="noStrike" dirty="0">
                          <a:effectLst/>
                          <a:latin typeface="BIZ UDPゴシック" panose="020B0400000000000000" pitchFamily="50" charset="-128"/>
                          <a:ea typeface="BIZ UDPゴシック" panose="020B0400000000000000" pitchFamily="50" charset="-128"/>
                        </a:rPr>
                        <a:t>(8.9%)</a:t>
                      </a:r>
                      <a:endParaRPr lang="en-US" altLang="ja-JP" sz="7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dirty="0">
                          <a:effectLst/>
                          <a:latin typeface="BIZ UDPゴシック" panose="020B0400000000000000" pitchFamily="50" charset="-128"/>
                          <a:ea typeface="BIZ UDPゴシック" panose="020B0400000000000000" pitchFamily="50" charset="-128"/>
                        </a:rPr>
                        <a:t>744</a:t>
                      </a:r>
                      <a:endParaRPr lang="en-US" altLang="ja-JP" sz="700" b="0" i="0" u="none" strike="noStrike" dirty="0">
                        <a:solidFill>
                          <a:srgbClr val="000000"/>
                        </a:solidFill>
                        <a:effectLst/>
                        <a:latin typeface="BIZ UDPゴシック" panose="020B0400000000000000" pitchFamily="50" charset="-128"/>
                        <a:ea typeface="BIZ UDPゴシック" panose="020B0400000000000000" pitchFamily="50" charset="-128"/>
                      </a:endParaRPr>
                    </a:p>
                    <a:p>
                      <a:pPr algn="ctr" fontAlgn="ctr"/>
                      <a:r>
                        <a:rPr lang="en-US" altLang="ja-JP" sz="700" u="none" strike="noStrike" dirty="0">
                          <a:effectLst/>
                          <a:latin typeface="BIZ UDPゴシック" panose="020B0400000000000000" pitchFamily="50" charset="-128"/>
                          <a:ea typeface="BIZ UDPゴシック" panose="020B0400000000000000" pitchFamily="50" charset="-128"/>
                        </a:rPr>
                        <a:t>(1.9%)</a:t>
                      </a:r>
                      <a:endParaRPr lang="en-US" altLang="ja-JP" sz="7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dirty="0">
                          <a:effectLst/>
                          <a:latin typeface="BIZ UDPゴシック" panose="020B0400000000000000" pitchFamily="50" charset="-128"/>
                          <a:ea typeface="BIZ UDPゴシック" panose="020B0400000000000000" pitchFamily="50" charset="-128"/>
                        </a:rPr>
                        <a:t>4,923</a:t>
                      </a:r>
                      <a:endParaRPr lang="en-US" altLang="ja-JP" sz="700" b="0" i="0" u="none" strike="noStrike" dirty="0">
                        <a:solidFill>
                          <a:srgbClr val="000000"/>
                        </a:solidFill>
                        <a:effectLst/>
                        <a:latin typeface="BIZ UDPゴシック" panose="020B0400000000000000" pitchFamily="50" charset="-128"/>
                        <a:ea typeface="BIZ UDPゴシック" panose="020B0400000000000000" pitchFamily="50" charset="-128"/>
                      </a:endParaRPr>
                    </a:p>
                    <a:p>
                      <a:pPr algn="ctr" fontAlgn="ctr"/>
                      <a:r>
                        <a:rPr lang="en-US" altLang="ja-JP" sz="700" u="none" strike="noStrike" dirty="0">
                          <a:effectLst/>
                          <a:latin typeface="BIZ UDPゴシック" panose="020B0400000000000000" pitchFamily="50" charset="-128"/>
                          <a:ea typeface="BIZ UDPゴシック" panose="020B0400000000000000" pitchFamily="50" charset="-128"/>
                        </a:rPr>
                        <a:t>(12.6%)</a:t>
                      </a:r>
                      <a:endParaRPr lang="en-US" altLang="ja-JP" sz="7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dirty="0">
                          <a:effectLst/>
                          <a:latin typeface="BIZ UDPゴシック" panose="020B0400000000000000" pitchFamily="50" charset="-128"/>
                          <a:ea typeface="BIZ UDPゴシック" panose="020B0400000000000000" pitchFamily="50" charset="-128"/>
                        </a:rPr>
                        <a:t>158</a:t>
                      </a:r>
                      <a:endParaRPr lang="en-US" altLang="ja-JP" sz="700" b="0" i="0" u="none" strike="noStrike" dirty="0">
                        <a:solidFill>
                          <a:srgbClr val="000000"/>
                        </a:solidFill>
                        <a:effectLst/>
                        <a:latin typeface="BIZ UDPゴシック" panose="020B0400000000000000" pitchFamily="50" charset="-128"/>
                        <a:ea typeface="BIZ UDPゴシック" panose="020B0400000000000000" pitchFamily="50" charset="-128"/>
                      </a:endParaRPr>
                    </a:p>
                    <a:p>
                      <a:pPr algn="ctr" fontAlgn="ctr"/>
                      <a:r>
                        <a:rPr lang="en-US" altLang="ja-JP" sz="700" u="none" strike="noStrike" dirty="0">
                          <a:effectLst/>
                          <a:latin typeface="BIZ UDPゴシック" panose="020B0400000000000000" pitchFamily="50" charset="-128"/>
                          <a:ea typeface="BIZ UDPゴシック" panose="020B0400000000000000" pitchFamily="50" charset="-128"/>
                        </a:rPr>
                        <a:t>(0.4%)</a:t>
                      </a:r>
                      <a:endParaRPr lang="en-US" altLang="ja-JP" sz="7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dirty="0">
                          <a:effectLst/>
                          <a:latin typeface="BIZ UDPゴシック" panose="020B0400000000000000" pitchFamily="50" charset="-128"/>
                          <a:ea typeface="BIZ UDPゴシック" panose="020B0400000000000000" pitchFamily="50" charset="-128"/>
                        </a:rPr>
                        <a:t>2,248</a:t>
                      </a:r>
                      <a:endParaRPr lang="en-US" altLang="ja-JP" sz="700" b="0" i="0" u="none" strike="noStrike" dirty="0">
                        <a:solidFill>
                          <a:srgbClr val="000000"/>
                        </a:solidFill>
                        <a:effectLst/>
                        <a:latin typeface="BIZ UDPゴシック" panose="020B0400000000000000" pitchFamily="50" charset="-128"/>
                        <a:ea typeface="BIZ UDPゴシック" panose="020B0400000000000000" pitchFamily="50" charset="-128"/>
                      </a:endParaRPr>
                    </a:p>
                    <a:p>
                      <a:pPr algn="ctr" fontAlgn="ctr"/>
                      <a:r>
                        <a:rPr lang="en-US" altLang="ja-JP" sz="700" u="none" strike="noStrike" dirty="0">
                          <a:effectLst/>
                          <a:latin typeface="BIZ UDPゴシック" panose="020B0400000000000000" pitchFamily="50" charset="-128"/>
                          <a:ea typeface="BIZ UDPゴシック" panose="020B0400000000000000" pitchFamily="50" charset="-128"/>
                        </a:rPr>
                        <a:t>(5.8%)</a:t>
                      </a:r>
                      <a:endParaRPr lang="en-US" altLang="ja-JP" sz="7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dirty="0">
                          <a:effectLst/>
                          <a:latin typeface="BIZ UDPゴシック" panose="020B0400000000000000" pitchFamily="50" charset="-128"/>
                          <a:ea typeface="BIZ UDPゴシック" panose="020B0400000000000000" pitchFamily="50" charset="-128"/>
                        </a:rPr>
                        <a:t>5,752</a:t>
                      </a:r>
                      <a:endParaRPr lang="en-US" altLang="ja-JP" sz="700" b="0" i="0" u="none" strike="noStrike" dirty="0">
                        <a:solidFill>
                          <a:srgbClr val="000000"/>
                        </a:solidFill>
                        <a:effectLst/>
                        <a:latin typeface="BIZ UDPゴシック" panose="020B0400000000000000" pitchFamily="50" charset="-128"/>
                        <a:ea typeface="BIZ UDPゴシック" panose="020B0400000000000000" pitchFamily="50" charset="-128"/>
                      </a:endParaRPr>
                    </a:p>
                    <a:p>
                      <a:pPr algn="ctr" fontAlgn="ctr"/>
                      <a:r>
                        <a:rPr lang="en-US" altLang="ja-JP" sz="700" u="none" strike="noStrike" dirty="0">
                          <a:effectLst/>
                          <a:latin typeface="BIZ UDPゴシック" panose="020B0400000000000000" pitchFamily="50" charset="-128"/>
                          <a:ea typeface="BIZ UDPゴシック" panose="020B0400000000000000" pitchFamily="50" charset="-128"/>
                        </a:rPr>
                        <a:t>(14.7%)</a:t>
                      </a:r>
                      <a:endParaRPr lang="en-US" altLang="ja-JP" sz="7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tc>
                  <a:txBody>
                    <a:bodyPr/>
                    <a:lstStyle/>
                    <a:p>
                      <a:pPr algn="ctr" fontAlgn="ctr"/>
                      <a:r>
                        <a:rPr lang="en-US" altLang="ja-JP" sz="700" u="none" strike="noStrike" dirty="0">
                          <a:effectLst/>
                          <a:latin typeface="BIZ UDPゴシック" panose="020B0400000000000000" pitchFamily="50" charset="-128"/>
                          <a:ea typeface="BIZ UDPゴシック" panose="020B0400000000000000" pitchFamily="50" charset="-128"/>
                        </a:rPr>
                        <a:t>39,056</a:t>
                      </a:r>
                      <a:endParaRPr lang="en-US" altLang="ja-JP" sz="7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5994" marR="5994" marT="5994" marB="0" anchor="ctr"/>
                </a:tc>
                <a:extLst>
                  <a:ext uri="{0D108BD9-81ED-4DB2-BD59-A6C34878D82A}">
                    <a16:rowId xmlns:a16="http://schemas.microsoft.com/office/drawing/2014/main" val="648661071"/>
                  </a:ext>
                </a:extLst>
              </a:tr>
            </a:tbl>
          </a:graphicData>
        </a:graphic>
      </p:graphicFrame>
      <p:sp>
        <p:nvSpPr>
          <p:cNvPr id="14" name="テキスト ボックス 13">
            <a:extLst>
              <a:ext uri="{FF2B5EF4-FFF2-40B4-BE49-F238E27FC236}">
                <a16:creationId xmlns:a16="http://schemas.microsoft.com/office/drawing/2014/main" id="{B4CCB5CC-9C2A-4021-B511-83EAE00429FD}"/>
              </a:ext>
            </a:extLst>
          </p:cNvPr>
          <p:cNvSpPr txBox="1"/>
          <p:nvPr/>
        </p:nvSpPr>
        <p:spPr>
          <a:xfrm>
            <a:off x="3740883" y="2298307"/>
            <a:ext cx="5001690" cy="276999"/>
          </a:xfrm>
          <a:prstGeom prst="rect">
            <a:avLst/>
          </a:prstGeom>
          <a:noFill/>
        </p:spPr>
        <p:txBody>
          <a:bodyPr wrap="none" rtlCol="0">
            <a:spAutoFit/>
          </a:bodyPr>
          <a:lstStyle/>
          <a:p>
            <a:r>
              <a:rPr lang="ja-JP" altLang="en-US" sz="1200" dirty="0">
                <a:latin typeface="BIZ UDPゴシック" panose="020B0400000000000000" pitchFamily="50" charset="-128"/>
                <a:ea typeface="BIZ UDPゴシック" panose="020B0400000000000000" pitchFamily="50" charset="-128"/>
              </a:rPr>
              <a:t>接着剤の使用に係る需要分野別・物質別</a:t>
            </a:r>
            <a:r>
              <a:rPr lang="en-US" altLang="ja-JP" sz="1200" dirty="0">
                <a:latin typeface="BIZ UDPゴシック" panose="020B0400000000000000" pitchFamily="50" charset="-128"/>
                <a:ea typeface="BIZ UDPゴシック" panose="020B0400000000000000" pitchFamily="50" charset="-128"/>
              </a:rPr>
              <a:t>VOC </a:t>
            </a:r>
            <a:r>
              <a:rPr lang="ja-JP" altLang="en-US" sz="1200" dirty="0">
                <a:latin typeface="BIZ UDPゴシック" panose="020B0400000000000000" pitchFamily="50" charset="-128"/>
                <a:ea typeface="BIZ UDPゴシック" panose="020B0400000000000000" pitchFamily="50" charset="-128"/>
              </a:rPr>
              <a:t>排出量（</a:t>
            </a:r>
            <a:r>
              <a:rPr lang="en-US" altLang="ja-JP" sz="1200" dirty="0">
                <a:latin typeface="BIZ UDPゴシック" panose="020B0400000000000000" pitchFamily="50" charset="-128"/>
                <a:ea typeface="BIZ UDPゴシック" panose="020B0400000000000000" pitchFamily="50" charset="-128"/>
              </a:rPr>
              <a:t>t</a:t>
            </a:r>
            <a:r>
              <a:rPr lang="ja-JP" altLang="en-US" sz="1200" dirty="0">
                <a:latin typeface="BIZ UDPゴシック" panose="020B0400000000000000" pitchFamily="50" charset="-128"/>
                <a:ea typeface="BIZ UDPゴシック" panose="020B0400000000000000" pitchFamily="50" charset="-128"/>
              </a:rPr>
              <a:t>）　（令和元年度）</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15" name="正方形/長方形 14">
            <a:extLst>
              <a:ext uri="{FF2B5EF4-FFF2-40B4-BE49-F238E27FC236}">
                <a16:creationId xmlns:a16="http://schemas.microsoft.com/office/drawing/2014/main" id="{43A40E64-CECD-4204-B53D-50CB6152CC98}"/>
              </a:ext>
            </a:extLst>
          </p:cNvPr>
          <p:cNvSpPr/>
          <p:nvPr/>
        </p:nvSpPr>
        <p:spPr>
          <a:xfrm>
            <a:off x="4749205" y="2571331"/>
            <a:ext cx="495148" cy="3907816"/>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65909DB3-1886-42BA-9880-80111B17C3CA}"/>
              </a:ext>
            </a:extLst>
          </p:cNvPr>
          <p:cNvSpPr txBox="1"/>
          <p:nvPr/>
        </p:nvSpPr>
        <p:spPr>
          <a:xfrm>
            <a:off x="3439199" y="6530989"/>
            <a:ext cx="5687776" cy="253916"/>
          </a:xfrm>
          <a:prstGeom prst="rect">
            <a:avLst/>
          </a:prstGeom>
          <a:noFill/>
        </p:spPr>
        <p:txBody>
          <a:bodyPr wrap="none" rtlCol="0">
            <a:spAutoFit/>
          </a:bodyPr>
          <a:lstStyle/>
          <a:p>
            <a:r>
              <a:rPr lang="ja-JP" altLang="en-US" sz="1050" dirty="0">
                <a:latin typeface="BIZ UDPゴシック" panose="020B0400000000000000" pitchFamily="50" charset="-128"/>
                <a:ea typeface="BIZ UDPゴシック" panose="020B0400000000000000" pitchFamily="50" charset="-128"/>
              </a:rPr>
              <a:t>出典　環境省「令和２年度揮発性有機化合物（</a:t>
            </a:r>
            <a:r>
              <a:rPr lang="en-US" altLang="ja-JP" sz="1050" dirty="0">
                <a:latin typeface="BIZ UDPゴシック" panose="020B0400000000000000" pitchFamily="50" charset="-128"/>
                <a:ea typeface="BIZ UDPゴシック" panose="020B0400000000000000" pitchFamily="50" charset="-128"/>
              </a:rPr>
              <a:t>VOC</a:t>
            </a:r>
            <a:r>
              <a:rPr lang="ja-JP" altLang="en-US" sz="1050" dirty="0">
                <a:latin typeface="BIZ UDPゴシック" panose="020B0400000000000000" pitchFamily="50" charset="-128"/>
                <a:ea typeface="BIZ UDPゴシック" panose="020B0400000000000000" pitchFamily="50" charset="-128"/>
              </a:rPr>
              <a:t>）排出インベントリ作成等に関する調査業務」</a:t>
            </a:r>
            <a:endParaRPr kumimoji="1" lang="ja-JP" altLang="en-US" sz="1050" dirty="0">
              <a:latin typeface="BIZ UDPゴシック" panose="020B0400000000000000" pitchFamily="50" charset="-128"/>
              <a:ea typeface="BIZ UDPゴシック" panose="020B0400000000000000" pitchFamily="50" charset="-128"/>
            </a:endParaRPr>
          </a:p>
        </p:txBody>
      </p:sp>
      <p:sp>
        <p:nvSpPr>
          <p:cNvPr id="21" name="テキスト ボックス 20">
            <a:extLst>
              <a:ext uri="{FF2B5EF4-FFF2-40B4-BE49-F238E27FC236}">
                <a16:creationId xmlns:a16="http://schemas.microsoft.com/office/drawing/2014/main" id="{8F7BC6E6-47FC-447A-AFD0-EBBB93EDB261}"/>
              </a:ext>
            </a:extLst>
          </p:cNvPr>
          <p:cNvSpPr txBox="1"/>
          <p:nvPr/>
        </p:nvSpPr>
        <p:spPr>
          <a:xfrm>
            <a:off x="322108" y="3039721"/>
            <a:ext cx="2623864" cy="461665"/>
          </a:xfrm>
          <a:prstGeom prst="rect">
            <a:avLst/>
          </a:prstGeom>
          <a:noFill/>
        </p:spPr>
        <p:txBody>
          <a:bodyPr wrap="square" rtlCol="0">
            <a:spAutoFit/>
          </a:bodyPr>
          <a:lstStyle/>
          <a:p>
            <a:pPr algn="ctr"/>
            <a:r>
              <a:rPr lang="ja-JP" altLang="en-US" sz="1200" dirty="0">
                <a:latin typeface="BIZ UDPゴシック" panose="020B0400000000000000" pitchFamily="50" charset="-128"/>
                <a:ea typeface="BIZ UDPゴシック" panose="020B0400000000000000" pitchFamily="50" charset="-128"/>
              </a:rPr>
              <a:t>トルエン含有接着剤の全国出荷量</a:t>
            </a:r>
            <a:endParaRPr lang="en-US" altLang="ja-JP" sz="1200" dirty="0">
              <a:latin typeface="BIZ UDPゴシック" panose="020B0400000000000000" pitchFamily="50" charset="-128"/>
              <a:ea typeface="BIZ UDPゴシック" panose="020B0400000000000000" pitchFamily="50" charset="-128"/>
            </a:endParaRPr>
          </a:p>
          <a:p>
            <a:pPr algn="ctr"/>
            <a:r>
              <a:rPr lang="ja-JP" altLang="en-US" sz="1200" dirty="0">
                <a:latin typeface="BIZ UDPゴシック" panose="020B0400000000000000" pitchFamily="50" charset="-128"/>
                <a:ea typeface="BIZ UDPゴシック" panose="020B0400000000000000" pitchFamily="50" charset="-128"/>
              </a:rPr>
              <a:t>（令和元年度） </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22" name="テキスト ボックス 21">
            <a:extLst>
              <a:ext uri="{FF2B5EF4-FFF2-40B4-BE49-F238E27FC236}">
                <a16:creationId xmlns:a16="http://schemas.microsoft.com/office/drawing/2014/main" id="{65909DB3-1886-42BA-9880-80111B17C3CA}"/>
              </a:ext>
            </a:extLst>
          </p:cNvPr>
          <p:cNvSpPr txBox="1"/>
          <p:nvPr/>
        </p:nvSpPr>
        <p:spPr>
          <a:xfrm>
            <a:off x="217846" y="5597160"/>
            <a:ext cx="2832389" cy="738664"/>
          </a:xfrm>
          <a:prstGeom prst="rect">
            <a:avLst/>
          </a:prstGeom>
          <a:noFill/>
        </p:spPr>
        <p:txBody>
          <a:bodyPr wrap="square" rtlCol="0">
            <a:spAutoFit/>
          </a:bodyPr>
          <a:lstStyle/>
          <a:p>
            <a:r>
              <a:rPr lang="ja-JP" altLang="en-US" sz="1050" dirty="0">
                <a:latin typeface="BIZ UDPゴシック" panose="020B0400000000000000" pitchFamily="50" charset="-128"/>
                <a:ea typeface="BIZ UDPゴシック" panose="020B0400000000000000" pitchFamily="50" charset="-128"/>
              </a:rPr>
              <a:t>出典　環境省「令和２年度揮発性有機化合物（</a:t>
            </a:r>
            <a:r>
              <a:rPr lang="en-US" altLang="ja-JP" sz="1050" dirty="0">
                <a:latin typeface="BIZ UDPゴシック" panose="020B0400000000000000" pitchFamily="50" charset="-128"/>
                <a:ea typeface="BIZ UDPゴシック" panose="020B0400000000000000" pitchFamily="50" charset="-128"/>
              </a:rPr>
              <a:t>VOC</a:t>
            </a:r>
            <a:r>
              <a:rPr lang="ja-JP" altLang="en-US" sz="1050" dirty="0">
                <a:latin typeface="BIZ UDPゴシック" panose="020B0400000000000000" pitchFamily="50" charset="-128"/>
                <a:ea typeface="BIZ UDPゴシック" panose="020B0400000000000000" pitchFamily="50" charset="-128"/>
              </a:rPr>
              <a:t>）排出インベントリ作成等に関する調査業務」から府で作成</a:t>
            </a:r>
            <a:endParaRPr lang="en-US" altLang="ja-JP" sz="1050" dirty="0">
              <a:latin typeface="BIZ UDPゴシック" panose="020B0400000000000000" pitchFamily="50" charset="-128"/>
              <a:ea typeface="BIZ UDPゴシック" panose="020B0400000000000000" pitchFamily="50" charset="-128"/>
            </a:endParaRPr>
          </a:p>
          <a:p>
            <a:r>
              <a:rPr kumimoji="1" lang="en-US" altLang="ja-JP" sz="1050" dirty="0">
                <a:latin typeface="BIZ UDPゴシック" panose="020B0400000000000000" pitchFamily="50" charset="-128"/>
                <a:ea typeface="BIZ UDPゴシック" panose="020B0400000000000000" pitchFamily="50" charset="-128"/>
              </a:rPr>
              <a:t>※</a:t>
            </a:r>
            <a:r>
              <a:rPr kumimoji="1" lang="ja-JP" altLang="en-US" sz="1050" dirty="0">
                <a:latin typeface="BIZ UDPゴシック" panose="020B0400000000000000" pitchFamily="50" charset="-128"/>
                <a:ea typeface="BIZ UDPゴシック" panose="020B0400000000000000" pitchFamily="50" charset="-128"/>
              </a:rPr>
              <a:t>出荷量は重さベース</a:t>
            </a:r>
            <a:endParaRPr kumimoji="1" lang="en-US" altLang="ja-JP" sz="1050" dirty="0">
              <a:latin typeface="BIZ UDPゴシック" panose="020B0400000000000000" pitchFamily="50" charset="-128"/>
              <a:ea typeface="BIZ UDPゴシック" panose="020B0400000000000000" pitchFamily="50" charset="-128"/>
            </a:endParaRPr>
          </a:p>
        </p:txBody>
      </p:sp>
      <p:sp>
        <p:nvSpPr>
          <p:cNvPr id="23" name="スライド番号プレースホルダー 3">
            <a:extLst>
              <a:ext uri="{FF2B5EF4-FFF2-40B4-BE49-F238E27FC236}">
                <a16:creationId xmlns:a16="http://schemas.microsoft.com/office/drawing/2014/main" id="{807F8B38-5574-49E9-9523-B05647AB23E3}"/>
              </a:ext>
            </a:extLst>
          </p:cNvPr>
          <p:cNvSpPr txBox="1">
            <a:spLocks/>
          </p:cNvSpPr>
          <p:nvPr/>
        </p:nvSpPr>
        <p:spPr>
          <a:xfrm>
            <a:off x="9350787" y="6477299"/>
            <a:ext cx="555213" cy="365125"/>
          </a:xfrm>
          <a:prstGeom prst="rect">
            <a:avLst/>
          </a:prstGeom>
        </p:spPr>
        <p:txBody>
          <a:bodyPr vert="horz" lIns="91440" tIns="45720" rIns="91440" bIns="45720" rtlCol="0" anchor="ctr">
            <a:normAutofit/>
          </a:bodyP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fld id="{519954A3-9DFD-4C44-94BA-B95130A3BA1C}" type="slidenum">
              <a:rPr lang="en-US" smtClean="0">
                <a:solidFill>
                  <a:srgbClr val="000000"/>
                </a:solidFill>
                <a:latin typeface="BIZ UDPゴシック" panose="020B0400000000000000" pitchFamily="50" charset="-128"/>
                <a:ea typeface="BIZ UDPゴシック" panose="020B0400000000000000" pitchFamily="50" charset="-128"/>
              </a:rPr>
              <a:pPr>
                <a:spcAft>
                  <a:spcPts val="600"/>
                </a:spcAft>
              </a:pPr>
              <a:t>29</a:t>
            </a:fld>
            <a:endParaRPr lang="en-US" dirty="0">
              <a:solidFill>
                <a:srgbClr val="000000"/>
              </a:solidFill>
              <a:latin typeface="BIZ UDPゴシック" panose="020B0400000000000000" pitchFamily="50" charset="-128"/>
              <a:ea typeface="BIZ UDPゴシック" panose="020B0400000000000000" pitchFamily="50" charset="-128"/>
            </a:endParaRPr>
          </a:p>
        </p:txBody>
      </p:sp>
      <p:sp>
        <p:nvSpPr>
          <p:cNvPr id="24" name="タイトル 1">
            <a:extLst>
              <a:ext uri="{FF2B5EF4-FFF2-40B4-BE49-F238E27FC236}">
                <a16:creationId xmlns:a16="http://schemas.microsoft.com/office/drawing/2014/main" id="{0F903E6B-8E6D-4155-BAF8-3A0DC96C4CD5}"/>
              </a:ext>
            </a:extLst>
          </p:cNvPr>
          <p:cNvSpPr txBox="1">
            <a:spLocks/>
          </p:cNvSpPr>
          <p:nvPr/>
        </p:nvSpPr>
        <p:spPr>
          <a:xfrm>
            <a:off x="999639" y="416962"/>
            <a:ext cx="8326200" cy="814466"/>
          </a:xfrm>
          <a:prstGeom prst="rect">
            <a:avLst/>
          </a:prstGeom>
        </p:spPr>
        <p:txBody>
          <a:bodyPr vert="horz" lIns="91440" tIns="45720" rIns="91440" bIns="45720" rtlCol="0" anchor="t">
            <a:norm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2800" dirty="0">
                <a:latin typeface="BIZ UDPゴシック" panose="020B0400000000000000" pitchFamily="50" charset="-128"/>
                <a:ea typeface="BIZ UDPゴシック" panose="020B0400000000000000" pitchFamily="50" charset="-128"/>
              </a:rPr>
              <a:t>（参考）　トルエンについて</a:t>
            </a:r>
          </a:p>
        </p:txBody>
      </p:sp>
      <p:pic>
        <p:nvPicPr>
          <p:cNvPr id="2" name="図 1"/>
          <p:cNvPicPr>
            <a:picLocks noChangeAspect="1"/>
          </p:cNvPicPr>
          <p:nvPr/>
        </p:nvPicPr>
        <p:blipFill>
          <a:blip r:embed="rId2"/>
          <a:stretch>
            <a:fillRect/>
          </a:stretch>
        </p:blipFill>
        <p:spPr>
          <a:xfrm>
            <a:off x="217846" y="3590881"/>
            <a:ext cx="2810500" cy="1969179"/>
          </a:xfrm>
          <a:prstGeom prst="rect">
            <a:avLst/>
          </a:prstGeom>
        </p:spPr>
      </p:pic>
    </p:spTree>
    <p:extLst>
      <p:ext uri="{BB962C8B-B14F-4D97-AF65-F5344CB8AC3E}">
        <p14:creationId xmlns:p14="http://schemas.microsoft.com/office/powerpoint/2010/main" val="11013504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80B86A7-A1EC-475B-9166-88902B033A3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90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AFE65F21-CC9F-4568-91F9-BA78DEA7E6AE}"/>
              </a:ext>
            </a:extLst>
          </p:cNvPr>
          <p:cNvSpPr>
            <a:spLocks noGrp="1"/>
          </p:cNvSpPr>
          <p:nvPr>
            <p:ph type="title"/>
          </p:nvPr>
        </p:nvSpPr>
        <p:spPr>
          <a:xfrm>
            <a:off x="1083470" y="609600"/>
            <a:ext cx="6984793" cy="1320800"/>
          </a:xfrm>
        </p:spPr>
        <p:txBody>
          <a:bodyPr>
            <a:normAutofit/>
          </a:bodyPr>
          <a:lstStyle/>
          <a:p>
            <a:r>
              <a:rPr lang="ja-JP" altLang="en-US" sz="2800" dirty="0">
                <a:latin typeface="BIZ UDPゴシック" panose="020B0400000000000000" pitchFamily="50" charset="-128"/>
                <a:ea typeface="BIZ UDPゴシック" panose="020B0400000000000000" pitchFamily="50" charset="-128"/>
              </a:rPr>
              <a:t>条例における現行の対象施設①</a:t>
            </a:r>
            <a:endParaRPr kumimoji="1" lang="ja-JP" altLang="en-US" sz="2800" dirty="0"/>
          </a:p>
        </p:txBody>
      </p:sp>
      <p:sp>
        <p:nvSpPr>
          <p:cNvPr id="11" name="Isosceles Triangle 10">
            <a:extLst>
              <a:ext uri="{FF2B5EF4-FFF2-40B4-BE49-F238E27FC236}">
                <a16:creationId xmlns:a16="http://schemas.microsoft.com/office/drawing/2014/main" id="{C2C29CB1-9F74-4879-A6AF-AEA67B6F1F4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84609"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7E2C7115-5336-410C-AD71-0F0952A2E5A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541404" y="4013200"/>
            <a:ext cx="364596"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8" name="表 7">
            <a:extLst>
              <a:ext uri="{FF2B5EF4-FFF2-40B4-BE49-F238E27FC236}">
                <a16:creationId xmlns:a16="http://schemas.microsoft.com/office/drawing/2014/main" id="{DA2D1036-9E37-4E4C-B397-176C508D88BE}"/>
              </a:ext>
            </a:extLst>
          </p:cNvPr>
          <p:cNvGraphicFramePr>
            <a:graphicFrameLocks noGrp="1"/>
          </p:cNvGraphicFramePr>
          <p:nvPr/>
        </p:nvGraphicFramePr>
        <p:xfrm>
          <a:off x="510953" y="1574801"/>
          <a:ext cx="4623228" cy="4884375"/>
        </p:xfrm>
        <a:graphic>
          <a:graphicData uri="http://schemas.openxmlformats.org/drawingml/2006/table">
            <a:tbl>
              <a:tblPr firstRow="1" firstCol="1" bandRow="1">
                <a:tableStyleId>{5C22544A-7EE6-4342-B048-85BDC9FD1C3A}</a:tableStyleId>
              </a:tblPr>
              <a:tblGrid>
                <a:gridCol w="180000">
                  <a:extLst>
                    <a:ext uri="{9D8B030D-6E8A-4147-A177-3AD203B41FA5}">
                      <a16:colId xmlns:a16="http://schemas.microsoft.com/office/drawing/2014/main" val="1879744770"/>
                    </a:ext>
                  </a:extLst>
                </a:gridCol>
                <a:gridCol w="620098">
                  <a:extLst>
                    <a:ext uri="{9D8B030D-6E8A-4147-A177-3AD203B41FA5}">
                      <a16:colId xmlns:a16="http://schemas.microsoft.com/office/drawing/2014/main" val="2867043341"/>
                    </a:ext>
                  </a:extLst>
                </a:gridCol>
                <a:gridCol w="151130">
                  <a:extLst>
                    <a:ext uri="{9D8B030D-6E8A-4147-A177-3AD203B41FA5}">
                      <a16:colId xmlns:a16="http://schemas.microsoft.com/office/drawing/2014/main" val="1273024589"/>
                    </a:ext>
                  </a:extLst>
                </a:gridCol>
                <a:gridCol w="1044000">
                  <a:extLst>
                    <a:ext uri="{9D8B030D-6E8A-4147-A177-3AD203B41FA5}">
                      <a16:colId xmlns:a16="http://schemas.microsoft.com/office/drawing/2014/main" val="3837837326"/>
                    </a:ext>
                  </a:extLst>
                </a:gridCol>
                <a:gridCol w="2124000">
                  <a:extLst>
                    <a:ext uri="{9D8B030D-6E8A-4147-A177-3AD203B41FA5}">
                      <a16:colId xmlns:a16="http://schemas.microsoft.com/office/drawing/2014/main" val="2116176162"/>
                    </a:ext>
                  </a:extLst>
                </a:gridCol>
                <a:gridCol w="504000">
                  <a:extLst>
                    <a:ext uri="{9D8B030D-6E8A-4147-A177-3AD203B41FA5}">
                      <a16:colId xmlns:a16="http://schemas.microsoft.com/office/drawing/2014/main" val="3082165267"/>
                    </a:ext>
                  </a:extLst>
                </a:gridCol>
              </a:tblGrid>
              <a:tr h="407883">
                <a:tc gridSpan="3">
                  <a:txBody>
                    <a:bodyPr/>
                    <a:lstStyle/>
                    <a:p>
                      <a:pPr algn="ctr">
                        <a:lnSpc>
                          <a:spcPct val="100000"/>
                        </a:lnSpc>
                        <a:spcAft>
                          <a:spcPts val="0"/>
                        </a:spcAft>
                      </a:pPr>
                      <a:r>
                        <a:rPr lang="ja-JP" altLang="en-US"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項・用途</a:t>
                      </a:r>
                      <a:endParaRPr lang="en-US"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43224" marR="43224" marT="0" marB="0" anchor="ctr"/>
                </a:tc>
                <a:tc hMerge="1">
                  <a:txBody>
                    <a:bodyPr/>
                    <a:lstStyle/>
                    <a:p>
                      <a:pPr algn="l">
                        <a:lnSpc>
                          <a:spcPts val="1200"/>
                        </a:lnSpc>
                        <a:spcAft>
                          <a:spcPts val="0"/>
                        </a:spcAft>
                      </a:pPr>
                      <a:endParaRPr lang="ja-JP" sz="1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43224" marR="43224" marT="0" marB="0" anchor="ctr"/>
                </a:tc>
                <a:tc hMerge="1">
                  <a:txBody>
                    <a:bodyPr/>
                    <a:lstStyle/>
                    <a:p>
                      <a:pPr algn="ctr">
                        <a:lnSpc>
                          <a:spcPts val="1200"/>
                        </a:lnSpc>
                        <a:spcAft>
                          <a:spcPts val="0"/>
                        </a:spcAft>
                      </a:pPr>
                      <a:endParaRPr lang="ja-JP" sz="1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43224" marR="43224" marT="0" marB="0" anchor="ctr"/>
                </a:tc>
                <a:tc>
                  <a:txBody>
                    <a:bodyPr/>
                    <a:lstStyle/>
                    <a:p>
                      <a:pPr algn="ctr">
                        <a:lnSpc>
                          <a:spcPct val="100000"/>
                        </a:lnSpc>
                        <a:spcAft>
                          <a:spcPts val="0"/>
                        </a:spcAft>
                      </a:pPr>
                      <a:r>
                        <a:rPr lang="ja-JP" altLang="en-US"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施設種類</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43224" marR="43224" marT="0" marB="0" anchor="ctr"/>
                </a:tc>
                <a:tc>
                  <a:txBody>
                    <a:bodyPr/>
                    <a:lstStyle/>
                    <a:p>
                      <a:pPr algn="ctr">
                        <a:lnSpc>
                          <a:spcPct val="100000"/>
                        </a:lnSpc>
                        <a:spcAft>
                          <a:spcPts val="0"/>
                        </a:spcAft>
                      </a:pPr>
                      <a:r>
                        <a:rPr lang="ja-JP" altLang="en-US"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規模</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43224" marR="43224" marT="0" marB="0" anchor="ctr"/>
                </a:tc>
                <a:tc>
                  <a:txBody>
                    <a:bodyPr/>
                    <a:lstStyle/>
                    <a:p>
                      <a:pPr algn="ctr">
                        <a:lnSpc>
                          <a:spcPct val="100000"/>
                        </a:lnSpc>
                        <a:spcAft>
                          <a:spcPts val="0"/>
                        </a:spcAft>
                      </a:pPr>
                      <a:r>
                        <a:rPr lang="ja-JP" altLang="en-US"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施設数</a:t>
                      </a:r>
                      <a:r>
                        <a:rPr lang="ja-JP" altLang="en-US" sz="7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altLang="ja-JP" sz="7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H29</a:t>
                      </a:r>
                      <a:r>
                        <a:rPr lang="ja-JP" altLang="en-US" sz="7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末）</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43224" marR="43224" marT="0" marB="0" anchor="ctr"/>
                </a:tc>
                <a:extLst>
                  <a:ext uri="{0D108BD9-81ED-4DB2-BD59-A6C34878D82A}">
                    <a16:rowId xmlns:a16="http://schemas.microsoft.com/office/drawing/2014/main" val="2202742494"/>
                  </a:ext>
                </a:extLst>
              </a:tr>
              <a:tr h="382928">
                <a:tc rowSpan="8">
                  <a:txBody>
                    <a:bodyPr/>
                    <a:lstStyle/>
                    <a:p>
                      <a:pPr algn="l">
                        <a:lnSpc>
                          <a:spcPct val="100000"/>
                        </a:lnSpc>
                        <a:spcAft>
                          <a:spcPts val="0"/>
                        </a:spcAft>
                      </a:pPr>
                      <a:r>
                        <a:rPr lang="ja-JP" altLang="en-US"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１</a:t>
                      </a:r>
                      <a:endParaRPr lang="en-US"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43224" marR="43224" marT="0" marB="0" anchor="ctr"/>
                </a:tc>
                <a:tc rowSpan="8">
                  <a:txBody>
                    <a:bodyPr/>
                    <a:lstStyle/>
                    <a:p>
                      <a:pPr algn="l">
                        <a:lnSpc>
                          <a:spcPct val="100000"/>
                        </a:lnSpc>
                        <a:spcAft>
                          <a:spcPts val="0"/>
                        </a:spcAft>
                      </a:pPr>
                      <a:r>
                        <a:rPr lang="ja-JP" sz="900" kern="0" dirty="0">
                          <a:effectLst/>
                          <a:latin typeface="BIZ UDPゴシック" panose="020B0400000000000000" pitchFamily="50" charset="-128"/>
                          <a:ea typeface="BIZ UDPゴシック" panose="020B0400000000000000" pitchFamily="50" charset="-128"/>
                        </a:rPr>
                        <a:t>繊維製品の製造</a:t>
                      </a:r>
                      <a:endParaRPr lang="ja-JP" sz="900" kern="100" dirty="0">
                        <a:effectLst/>
                        <a:latin typeface="BIZ UDPゴシック" panose="020B0400000000000000" pitchFamily="50" charset="-128"/>
                        <a:ea typeface="BIZ UDPゴシック" panose="020B0400000000000000" pitchFamily="50" charset="-128"/>
                      </a:endParaRPr>
                    </a:p>
                    <a:p>
                      <a:pPr algn="l">
                        <a:lnSpc>
                          <a:spcPct val="100000"/>
                        </a:lnSpc>
                        <a:spcAft>
                          <a:spcPts val="0"/>
                        </a:spcAft>
                      </a:pPr>
                      <a:r>
                        <a:rPr lang="ja-JP" sz="900" kern="0" dirty="0">
                          <a:effectLst/>
                          <a:latin typeface="BIZ UDPゴシック" panose="020B0400000000000000" pitchFamily="50" charset="-128"/>
                          <a:ea typeface="BIZ UDPゴシック" panose="020B0400000000000000" pitchFamily="50" charset="-128"/>
                        </a:rPr>
                        <a:t>（衣服その他の繊維製品に係るものを除く）</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43224" marR="43224" marT="0" marB="0" anchor="ctr"/>
                </a:tc>
                <a:tc>
                  <a:txBody>
                    <a:bodyPr/>
                    <a:lstStyle/>
                    <a:p>
                      <a:pPr algn="ctr">
                        <a:lnSpc>
                          <a:spcPct val="100000"/>
                        </a:lnSpc>
                        <a:spcAft>
                          <a:spcPts val="0"/>
                        </a:spcAft>
                      </a:pPr>
                      <a:r>
                        <a:rPr lang="ja-JP" sz="900" kern="0" dirty="0">
                          <a:effectLst/>
                          <a:latin typeface="BIZ UDPゴシック" panose="020B0400000000000000" pitchFamily="50" charset="-128"/>
                          <a:ea typeface="BIZ UDPゴシック" panose="020B0400000000000000" pitchFamily="50" charset="-128"/>
                        </a:rPr>
                        <a:t>イ</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43224" marR="43224" marT="0" marB="0" anchor="ctr"/>
                </a:tc>
                <a:tc>
                  <a:txBody>
                    <a:bodyPr/>
                    <a:lstStyle/>
                    <a:p>
                      <a:pPr algn="l">
                        <a:lnSpc>
                          <a:spcPct val="100000"/>
                        </a:lnSpc>
                        <a:spcAft>
                          <a:spcPts val="0"/>
                        </a:spcAft>
                      </a:pPr>
                      <a:r>
                        <a:rPr lang="ja-JP" sz="900" kern="0" dirty="0">
                          <a:effectLst/>
                          <a:latin typeface="BIZ UDPゴシック" panose="020B0400000000000000" pitchFamily="50" charset="-128"/>
                          <a:ea typeface="BIZ UDPゴシック" panose="020B0400000000000000" pitchFamily="50" charset="-128"/>
                        </a:rPr>
                        <a:t>法に掲げる乾燥炉</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43224" marR="43224" marT="0" marB="0" anchor="ctr"/>
                </a:tc>
                <a:tc>
                  <a:txBody>
                    <a:bodyPr/>
                    <a:lstStyle/>
                    <a:p>
                      <a:pPr algn="just">
                        <a:lnSpc>
                          <a:spcPct val="100000"/>
                        </a:lnSpc>
                        <a:spcAft>
                          <a:spcPts val="0"/>
                        </a:spcAft>
                      </a:pPr>
                      <a:r>
                        <a:rPr lang="ja-JP" sz="800" kern="0" dirty="0">
                          <a:effectLst/>
                          <a:latin typeface="BIZ UDPゴシック" panose="020B0400000000000000" pitchFamily="50" charset="-128"/>
                          <a:ea typeface="BIZ UDPゴシック" panose="020B0400000000000000" pitchFamily="50" charset="-128"/>
                        </a:rPr>
                        <a:t>火格子面積（</a:t>
                      </a:r>
                      <a:r>
                        <a:rPr lang="en-US" sz="800" kern="0" dirty="0">
                          <a:effectLst/>
                          <a:latin typeface="BIZ UDPゴシック" panose="020B0400000000000000" pitchFamily="50" charset="-128"/>
                          <a:ea typeface="BIZ UDPゴシック" panose="020B0400000000000000" pitchFamily="50" charset="-128"/>
                        </a:rPr>
                        <a:t>1m</a:t>
                      </a:r>
                      <a:r>
                        <a:rPr lang="en-US" sz="800" kern="0" baseline="30000" dirty="0">
                          <a:effectLst/>
                          <a:latin typeface="BIZ UDPゴシック" panose="020B0400000000000000" pitchFamily="50" charset="-128"/>
                          <a:ea typeface="BIZ UDPゴシック" panose="020B0400000000000000" pitchFamily="50" charset="-128"/>
                        </a:rPr>
                        <a:t>2</a:t>
                      </a:r>
                      <a:r>
                        <a:rPr lang="ja-JP" sz="800" kern="0" dirty="0">
                          <a:effectLst/>
                          <a:latin typeface="BIZ UDPゴシック" panose="020B0400000000000000" pitchFamily="50" charset="-128"/>
                          <a:ea typeface="BIZ UDPゴシック" panose="020B0400000000000000" pitchFamily="50" charset="-128"/>
                        </a:rPr>
                        <a:t>以上）</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l">
                        <a:lnSpc>
                          <a:spcPct val="100000"/>
                        </a:lnSpc>
                        <a:spcAft>
                          <a:spcPts val="0"/>
                        </a:spcAft>
                      </a:pPr>
                      <a:r>
                        <a:rPr lang="ja-JP" sz="800" kern="0" dirty="0">
                          <a:effectLst/>
                          <a:latin typeface="BIZ UDPゴシック" panose="020B0400000000000000" pitchFamily="50" charset="-128"/>
                          <a:ea typeface="BIZ UDPゴシック" panose="020B0400000000000000" pitchFamily="50" charset="-128"/>
                        </a:rPr>
                        <a:t>燃焼能力（重油換算</a:t>
                      </a:r>
                      <a:r>
                        <a:rPr lang="en-US" sz="800" kern="0" dirty="0">
                          <a:effectLst/>
                          <a:latin typeface="BIZ UDPゴシック" panose="020B0400000000000000" pitchFamily="50" charset="-128"/>
                          <a:ea typeface="BIZ UDPゴシック" panose="020B0400000000000000" pitchFamily="50" charset="-128"/>
                        </a:rPr>
                        <a:t>50L/</a:t>
                      </a:r>
                      <a:r>
                        <a:rPr lang="ja-JP" sz="800" kern="0" dirty="0">
                          <a:effectLst/>
                          <a:latin typeface="BIZ UDPゴシック" panose="020B0400000000000000" pitchFamily="50" charset="-128"/>
                          <a:ea typeface="BIZ UDPゴシック" panose="020B0400000000000000" pitchFamily="50" charset="-128"/>
                        </a:rPr>
                        <a:t>時以上）</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l">
                        <a:lnSpc>
                          <a:spcPct val="100000"/>
                        </a:lnSpc>
                        <a:spcAft>
                          <a:spcPts val="0"/>
                        </a:spcAft>
                      </a:pPr>
                      <a:r>
                        <a:rPr lang="ja-JP" sz="800" kern="0" dirty="0">
                          <a:effectLst/>
                          <a:latin typeface="BIZ UDPゴシック" panose="020B0400000000000000" pitchFamily="50" charset="-128"/>
                          <a:ea typeface="BIZ UDPゴシック" panose="020B0400000000000000" pitchFamily="50" charset="-128"/>
                        </a:rPr>
                        <a:t>変圧器の定格容量（</a:t>
                      </a:r>
                      <a:r>
                        <a:rPr lang="en-US" sz="800" kern="0" dirty="0">
                          <a:effectLst/>
                          <a:latin typeface="BIZ UDPゴシック" panose="020B0400000000000000" pitchFamily="50" charset="-128"/>
                          <a:ea typeface="BIZ UDPゴシック" panose="020B0400000000000000" pitchFamily="50" charset="-128"/>
                        </a:rPr>
                        <a:t>200kVA</a:t>
                      </a:r>
                      <a:r>
                        <a:rPr lang="ja-JP" sz="800" kern="0" dirty="0">
                          <a:effectLst/>
                          <a:latin typeface="BIZ UDPゴシック" panose="020B0400000000000000" pitchFamily="50" charset="-128"/>
                          <a:ea typeface="BIZ UDPゴシック" panose="020B0400000000000000" pitchFamily="50" charset="-128"/>
                        </a:rPr>
                        <a:t>以上）</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43224" marR="43224" marT="0" marB="0" anchor="ctr"/>
                </a:tc>
                <a:tc>
                  <a:txBody>
                    <a:bodyPr/>
                    <a:lstStyle/>
                    <a:p>
                      <a:pPr algn="ctr">
                        <a:lnSpc>
                          <a:spcPct val="100000"/>
                        </a:lnSpc>
                        <a:spcAft>
                          <a:spcPts val="0"/>
                        </a:spcAft>
                      </a:pPr>
                      <a:r>
                        <a:rPr lang="en-US"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5</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43224" marR="43224" marT="0" marB="0" anchor="ctr"/>
                </a:tc>
                <a:extLst>
                  <a:ext uri="{0D108BD9-81ED-4DB2-BD59-A6C34878D82A}">
                    <a16:rowId xmlns:a16="http://schemas.microsoft.com/office/drawing/2014/main" val="2621747101"/>
                  </a:ext>
                </a:extLst>
              </a:tr>
              <a:tr h="382928">
                <a:tc vMerge="1">
                  <a:txBody>
                    <a:bodyPr/>
                    <a:lstStyle/>
                    <a:p>
                      <a:endParaRPr kumimoji="1" lang="ja-JP" altLang="en-US"/>
                    </a:p>
                  </a:txBody>
                  <a:tcPr/>
                </a:tc>
                <a:tc vMerge="1">
                  <a:txBody>
                    <a:bodyPr/>
                    <a:lstStyle/>
                    <a:p>
                      <a:endParaRPr kumimoji="1" lang="ja-JP" altLang="en-US"/>
                    </a:p>
                  </a:txBody>
                  <a:tcPr/>
                </a:tc>
                <a:tc>
                  <a:txBody>
                    <a:bodyPr/>
                    <a:lstStyle/>
                    <a:p>
                      <a:pPr algn="ctr">
                        <a:lnSpc>
                          <a:spcPct val="100000"/>
                        </a:lnSpc>
                        <a:spcAft>
                          <a:spcPts val="0"/>
                        </a:spcAft>
                      </a:pPr>
                      <a:r>
                        <a:rPr lang="ja-JP" sz="900" kern="0" dirty="0">
                          <a:effectLst/>
                          <a:latin typeface="BIZ UDPゴシック" panose="020B0400000000000000" pitchFamily="50" charset="-128"/>
                          <a:ea typeface="BIZ UDPゴシック" panose="020B0400000000000000" pitchFamily="50" charset="-128"/>
                        </a:rPr>
                        <a:t>ロ</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43224" marR="43224" marT="0" marB="0" anchor="ctr"/>
                </a:tc>
                <a:tc>
                  <a:txBody>
                    <a:bodyPr/>
                    <a:lstStyle/>
                    <a:p>
                      <a:pPr algn="l">
                        <a:lnSpc>
                          <a:spcPct val="100000"/>
                        </a:lnSpc>
                        <a:spcAft>
                          <a:spcPts val="0"/>
                        </a:spcAft>
                      </a:pPr>
                      <a:r>
                        <a:rPr lang="ja-JP" sz="900" kern="0" dirty="0">
                          <a:effectLst/>
                          <a:latin typeface="BIZ UDPゴシック" panose="020B0400000000000000" pitchFamily="50" charset="-128"/>
                          <a:ea typeface="BIZ UDPゴシック" panose="020B0400000000000000" pitchFamily="50" charset="-128"/>
                        </a:rPr>
                        <a:t>条例に掲げる乾燥炉</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43224" marR="43224" marT="0" marB="0" anchor="ctr"/>
                </a:tc>
                <a:tc>
                  <a:txBody>
                    <a:bodyPr/>
                    <a:lstStyle/>
                    <a:p>
                      <a:pPr algn="just">
                        <a:lnSpc>
                          <a:spcPct val="100000"/>
                        </a:lnSpc>
                        <a:spcAft>
                          <a:spcPts val="0"/>
                        </a:spcAft>
                      </a:pPr>
                      <a:r>
                        <a:rPr lang="ja-JP" sz="800" kern="0" dirty="0">
                          <a:effectLst/>
                          <a:latin typeface="BIZ UDPゴシック" panose="020B0400000000000000" pitchFamily="50" charset="-128"/>
                          <a:ea typeface="BIZ UDPゴシック" panose="020B0400000000000000" pitchFamily="50" charset="-128"/>
                        </a:rPr>
                        <a:t>火格子面積（</a:t>
                      </a:r>
                      <a:r>
                        <a:rPr lang="en-US" sz="800" kern="0" dirty="0">
                          <a:effectLst/>
                          <a:latin typeface="BIZ UDPゴシック" panose="020B0400000000000000" pitchFamily="50" charset="-128"/>
                          <a:ea typeface="BIZ UDPゴシック" panose="020B0400000000000000" pitchFamily="50" charset="-128"/>
                        </a:rPr>
                        <a:t>0.5</a:t>
                      </a:r>
                      <a:r>
                        <a:rPr lang="ja-JP" sz="800" kern="0" dirty="0">
                          <a:effectLst/>
                          <a:latin typeface="BIZ UDPゴシック" panose="020B0400000000000000" pitchFamily="50" charset="-128"/>
                          <a:ea typeface="BIZ UDPゴシック" panose="020B0400000000000000" pitchFamily="50" charset="-128"/>
                        </a:rPr>
                        <a:t>以上</a:t>
                      </a:r>
                      <a:r>
                        <a:rPr lang="en-US" sz="800" kern="0" dirty="0">
                          <a:effectLst/>
                          <a:latin typeface="BIZ UDPゴシック" panose="020B0400000000000000" pitchFamily="50" charset="-128"/>
                          <a:ea typeface="BIZ UDPゴシック" panose="020B0400000000000000" pitchFamily="50" charset="-128"/>
                        </a:rPr>
                        <a:t>1m</a:t>
                      </a:r>
                      <a:r>
                        <a:rPr lang="en-US" sz="800" kern="0" baseline="30000" dirty="0">
                          <a:effectLst/>
                          <a:latin typeface="BIZ UDPゴシック" panose="020B0400000000000000" pitchFamily="50" charset="-128"/>
                          <a:ea typeface="BIZ UDPゴシック" panose="020B0400000000000000" pitchFamily="50" charset="-128"/>
                        </a:rPr>
                        <a:t>2</a:t>
                      </a:r>
                      <a:r>
                        <a:rPr lang="ja-JP" sz="800" kern="0" dirty="0">
                          <a:effectLst/>
                          <a:latin typeface="BIZ UDPゴシック" panose="020B0400000000000000" pitchFamily="50" charset="-128"/>
                          <a:ea typeface="BIZ UDPゴシック" panose="020B0400000000000000" pitchFamily="50" charset="-128"/>
                        </a:rPr>
                        <a:t>未満）</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ct val="100000"/>
                        </a:lnSpc>
                        <a:spcAft>
                          <a:spcPts val="0"/>
                        </a:spcAft>
                      </a:pPr>
                      <a:r>
                        <a:rPr lang="ja-JP" sz="800" kern="0" dirty="0">
                          <a:effectLst/>
                          <a:latin typeface="BIZ UDPゴシック" panose="020B0400000000000000" pitchFamily="50" charset="-128"/>
                          <a:ea typeface="BIZ UDPゴシック" panose="020B0400000000000000" pitchFamily="50" charset="-128"/>
                        </a:rPr>
                        <a:t>燃焼能力（重油換算</a:t>
                      </a:r>
                      <a:r>
                        <a:rPr lang="en-US" sz="800" kern="0" dirty="0">
                          <a:effectLst/>
                          <a:latin typeface="BIZ UDPゴシック" panose="020B0400000000000000" pitchFamily="50" charset="-128"/>
                          <a:ea typeface="BIZ UDPゴシック" panose="020B0400000000000000" pitchFamily="50" charset="-128"/>
                        </a:rPr>
                        <a:t>30</a:t>
                      </a:r>
                      <a:r>
                        <a:rPr lang="ja-JP" sz="800" kern="0" dirty="0">
                          <a:effectLst/>
                          <a:latin typeface="BIZ UDPゴシック" panose="020B0400000000000000" pitchFamily="50" charset="-128"/>
                          <a:ea typeface="BIZ UDPゴシック" panose="020B0400000000000000" pitchFamily="50" charset="-128"/>
                        </a:rPr>
                        <a:t>以上</a:t>
                      </a:r>
                      <a:r>
                        <a:rPr lang="en-US" sz="800" kern="0" dirty="0">
                          <a:effectLst/>
                          <a:latin typeface="BIZ UDPゴシック" panose="020B0400000000000000" pitchFamily="50" charset="-128"/>
                          <a:ea typeface="BIZ UDPゴシック" panose="020B0400000000000000" pitchFamily="50" charset="-128"/>
                        </a:rPr>
                        <a:t>50L/</a:t>
                      </a:r>
                      <a:r>
                        <a:rPr lang="ja-JP" sz="800" kern="0" dirty="0">
                          <a:effectLst/>
                          <a:latin typeface="BIZ UDPゴシック" panose="020B0400000000000000" pitchFamily="50" charset="-128"/>
                          <a:ea typeface="BIZ UDPゴシック" panose="020B0400000000000000" pitchFamily="50" charset="-128"/>
                        </a:rPr>
                        <a:t>時未満）</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ct val="100000"/>
                        </a:lnSpc>
                        <a:spcAft>
                          <a:spcPts val="0"/>
                        </a:spcAft>
                      </a:pPr>
                      <a:r>
                        <a:rPr lang="ja-JP" sz="800" kern="0" dirty="0">
                          <a:effectLst/>
                          <a:latin typeface="BIZ UDPゴシック" panose="020B0400000000000000" pitchFamily="50" charset="-128"/>
                          <a:ea typeface="BIZ UDPゴシック" panose="020B0400000000000000" pitchFamily="50" charset="-128"/>
                        </a:rPr>
                        <a:t>変圧器の定格容量（</a:t>
                      </a:r>
                      <a:r>
                        <a:rPr lang="en-US" sz="800" kern="0" dirty="0">
                          <a:effectLst/>
                          <a:latin typeface="BIZ UDPゴシック" panose="020B0400000000000000" pitchFamily="50" charset="-128"/>
                          <a:ea typeface="BIZ UDPゴシック" panose="020B0400000000000000" pitchFamily="50" charset="-128"/>
                        </a:rPr>
                        <a:t>100</a:t>
                      </a:r>
                      <a:r>
                        <a:rPr lang="ja-JP" sz="800" kern="0" dirty="0">
                          <a:effectLst/>
                          <a:latin typeface="BIZ UDPゴシック" panose="020B0400000000000000" pitchFamily="50" charset="-128"/>
                          <a:ea typeface="BIZ UDPゴシック" panose="020B0400000000000000" pitchFamily="50" charset="-128"/>
                        </a:rPr>
                        <a:t>以上</a:t>
                      </a:r>
                      <a:r>
                        <a:rPr lang="en-US" sz="800" kern="0" dirty="0">
                          <a:effectLst/>
                          <a:latin typeface="BIZ UDPゴシック" panose="020B0400000000000000" pitchFamily="50" charset="-128"/>
                          <a:ea typeface="BIZ UDPゴシック" panose="020B0400000000000000" pitchFamily="50" charset="-128"/>
                        </a:rPr>
                        <a:t>200kVA</a:t>
                      </a:r>
                      <a:r>
                        <a:rPr lang="ja-JP" sz="800" kern="0" dirty="0">
                          <a:effectLst/>
                          <a:latin typeface="BIZ UDPゴシック" panose="020B0400000000000000" pitchFamily="50" charset="-128"/>
                          <a:ea typeface="BIZ UDPゴシック" panose="020B0400000000000000" pitchFamily="50" charset="-128"/>
                        </a:rPr>
                        <a:t>未満）</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43224" marR="43224" marT="0" marB="0" anchor="ctr"/>
                </a:tc>
                <a:tc>
                  <a:txBody>
                    <a:bodyPr/>
                    <a:lstStyle/>
                    <a:p>
                      <a:pPr algn="ctr">
                        <a:lnSpc>
                          <a:spcPct val="100000"/>
                        </a:lnSpc>
                        <a:spcAft>
                          <a:spcPts val="0"/>
                        </a:spcAft>
                      </a:pPr>
                      <a:r>
                        <a:rPr lang="en-US"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3</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43224" marR="43224" marT="0" marB="0" anchor="ctr"/>
                </a:tc>
                <a:extLst>
                  <a:ext uri="{0D108BD9-81ED-4DB2-BD59-A6C34878D82A}">
                    <a16:rowId xmlns:a16="http://schemas.microsoft.com/office/drawing/2014/main" val="2139189444"/>
                  </a:ext>
                </a:extLst>
              </a:tr>
              <a:tr h="143598">
                <a:tc vMerge="1">
                  <a:txBody>
                    <a:bodyPr/>
                    <a:lstStyle/>
                    <a:p>
                      <a:endParaRPr kumimoji="1" lang="ja-JP" altLang="en-US"/>
                    </a:p>
                  </a:txBody>
                  <a:tcPr/>
                </a:tc>
                <a:tc vMerge="1">
                  <a:txBody>
                    <a:bodyPr/>
                    <a:lstStyle/>
                    <a:p>
                      <a:endParaRPr kumimoji="1" lang="ja-JP" altLang="en-US"/>
                    </a:p>
                  </a:txBody>
                  <a:tcPr/>
                </a:tc>
                <a:tc>
                  <a:txBody>
                    <a:bodyPr/>
                    <a:lstStyle/>
                    <a:p>
                      <a:pPr algn="ctr">
                        <a:lnSpc>
                          <a:spcPct val="100000"/>
                        </a:lnSpc>
                        <a:spcAft>
                          <a:spcPts val="0"/>
                        </a:spcAft>
                      </a:pPr>
                      <a:r>
                        <a:rPr lang="ja-JP" sz="900" kern="0">
                          <a:effectLst/>
                          <a:latin typeface="BIZ UDPゴシック" panose="020B0400000000000000" pitchFamily="50" charset="-128"/>
                          <a:ea typeface="BIZ UDPゴシック" panose="020B0400000000000000" pitchFamily="50" charset="-128"/>
                        </a:rPr>
                        <a:t>ハ</a:t>
                      </a:r>
                      <a:endParaRPr lang="ja-JP" sz="9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43224" marR="43224" marT="0" marB="0" anchor="ctr"/>
                </a:tc>
                <a:tc>
                  <a:txBody>
                    <a:bodyPr/>
                    <a:lstStyle/>
                    <a:p>
                      <a:pPr algn="just">
                        <a:lnSpc>
                          <a:spcPct val="100000"/>
                        </a:lnSpc>
                        <a:spcAft>
                          <a:spcPts val="0"/>
                        </a:spcAft>
                      </a:pPr>
                      <a:r>
                        <a:rPr lang="ja-JP" sz="900" kern="0" dirty="0">
                          <a:effectLst/>
                          <a:latin typeface="BIZ UDPゴシック" panose="020B0400000000000000" pitchFamily="50" charset="-128"/>
                          <a:ea typeface="BIZ UDPゴシック" panose="020B0400000000000000" pitchFamily="50" charset="-128"/>
                        </a:rPr>
                        <a:t>乾燥・焼付施設</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43224" marR="43224" marT="0" marB="0" anchor="ctr"/>
                </a:tc>
                <a:tc>
                  <a:txBody>
                    <a:bodyPr/>
                    <a:lstStyle/>
                    <a:p>
                      <a:pPr algn="just">
                        <a:lnSpc>
                          <a:spcPct val="100000"/>
                        </a:lnSpc>
                        <a:spcAft>
                          <a:spcPts val="0"/>
                        </a:spcAft>
                      </a:pPr>
                      <a:r>
                        <a:rPr lang="ja-JP" sz="800" kern="0" dirty="0">
                          <a:effectLst/>
                          <a:latin typeface="BIZ UDPゴシック" panose="020B0400000000000000" pitchFamily="50" charset="-128"/>
                          <a:ea typeface="BIZ UDPゴシック" panose="020B0400000000000000" pitchFamily="50" charset="-128"/>
                        </a:rPr>
                        <a:t>すべて</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43224" marR="43224" marT="0" marB="0" anchor="ctr"/>
                </a:tc>
                <a:tc>
                  <a:txBody>
                    <a:bodyPr/>
                    <a:lstStyle/>
                    <a:p>
                      <a:pPr algn="ctr">
                        <a:lnSpc>
                          <a:spcPct val="100000"/>
                        </a:lnSpc>
                        <a:spcAft>
                          <a:spcPts val="0"/>
                        </a:spcAft>
                      </a:pPr>
                      <a:r>
                        <a:rPr lang="en-US"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11</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43224" marR="43224" marT="0" marB="0" anchor="ctr"/>
                </a:tc>
                <a:extLst>
                  <a:ext uri="{0D108BD9-81ED-4DB2-BD59-A6C34878D82A}">
                    <a16:rowId xmlns:a16="http://schemas.microsoft.com/office/drawing/2014/main" val="2051617016"/>
                  </a:ext>
                </a:extLst>
              </a:tr>
              <a:tr h="143598">
                <a:tc vMerge="1">
                  <a:txBody>
                    <a:bodyPr/>
                    <a:lstStyle/>
                    <a:p>
                      <a:endParaRPr kumimoji="1" lang="ja-JP" altLang="en-US"/>
                    </a:p>
                  </a:txBody>
                  <a:tcPr/>
                </a:tc>
                <a:tc vMerge="1">
                  <a:txBody>
                    <a:bodyPr/>
                    <a:lstStyle/>
                    <a:p>
                      <a:endParaRPr kumimoji="1" lang="ja-JP" altLang="en-US"/>
                    </a:p>
                  </a:txBody>
                  <a:tcPr/>
                </a:tc>
                <a:tc>
                  <a:txBody>
                    <a:bodyPr/>
                    <a:lstStyle/>
                    <a:p>
                      <a:pPr algn="ctr">
                        <a:lnSpc>
                          <a:spcPct val="100000"/>
                        </a:lnSpc>
                        <a:spcAft>
                          <a:spcPts val="0"/>
                        </a:spcAft>
                      </a:pPr>
                      <a:r>
                        <a:rPr lang="ja-JP" sz="900" kern="0">
                          <a:effectLst/>
                          <a:latin typeface="BIZ UDPゴシック" panose="020B0400000000000000" pitchFamily="50" charset="-128"/>
                          <a:ea typeface="BIZ UDPゴシック" panose="020B0400000000000000" pitchFamily="50" charset="-128"/>
                        </a:rPr>
                        <a:t>ニ</a:t>
                      </a:r>
                      <a:endParaRPr lang="ja-JP" sz="9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43224" marR="43224" marT="0" marB="0" anchor="ctr"/>
                </a:tc>
                <a:tc>
                  <a:txBody>
                    <a:bodyPr/>
                    <a:lstStyle/>
                    <a:p>
                      <a:pPr algn="just">
                        <a:lnSpc>
                          <a:spcPct val="100000"/>
                        </a:lnSpc>
                        <a:spcAft>
                          <a:spcPts val="0"/>
                        </a:spcAft>
                      </a:pPr>
                      <a:r>
                        <a:rPr lang="ja-JP" sz="900" kern="0">
                          <a:effectLst/>
                          <a:latin typeface="BIZ UDPゴシック" panose="020B0400000000000000" pitchFamily="50" charset="-128"/>
                          <a:ea typeface="BIZ UDPゴシック" panose="020B0400000000000000" pitchFamily="50" charset="-128"/>
                        </a:rPr>
                        <a:t>漂白施設</a:t>
                      </a:r>
                      <a:endParaRPr lang="ja-JP" sz="9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43224" marR="43224" marT="0" marB="0" anchor="ctr"/>
                </a:tc>
                <a:tc>
                  <a:txBody>
                    <a:bodyPr/>
                    <a:lstStyle/>
                    <a:p>
                      <a:pPr algn="just">
                        <a:lnSpc>
                          <a:spcPct val="100000"/>
                        </a:lnSpc>
                        <a:spcAft>
                          <a:spcPts val="0"/>
                        </a:spcAft>
                      </a:pPr>
                      <a:r>
                        <a:rPr lang="ja-JP" sz="800" kern="0" dirty="0">
                          <a:effectLst/>
                          <a:latin typeface="BIZ UDPゴシック" panose="020B0400000000000000" pitchFamily="50" charset="-128"/>
                          <a:ea typeface="BIZ UDPゴシック" panose="020B0400000000000000" pitchFamily="50" charset="-128"/>
                        </a:rPr>
                        <a:t>すべて</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43224" marR="43224" marT="0" marB="0" anchor="ctr"/>
                </a:tc>
                <a:tc>
                  <a:txBody>
                    <a:bodyPr/>
                    <a:lstStyle/>
                    <a:p>
                      <a:pPr algn="ctr">
                        <a:lnSpc>
                          <a:spcPct val="100000"/>
                        </a:lnSpc>
                        <a:spcAft>
                          <a:spcPts val="0"/>
                        </a:spcAft>
                      </a:pPr>
                      <a:r>
                        <a:rPr lang="en-US"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5</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43224" marR="43224" marT="0" marB="0" anchor="ctr"/>
                </a:tc>
                <a:extLst>
                  <a:ext uri="{0D108BD9-81ED-4DB2-BD59-A6C34878D82A}">
                    <a16:rowId xmlns:a16="http://schemas.microsoft.com/office/drawing/2014/main" val="3614281982"/>
                  </a:ext>
                </a:extLst>
              </a:tr>
              <a:tr h="143598">
                <a:tc vMerge="1">
                  <a:txBody>
                    <a:bodyPr/>
                    <a:lstStyle/>
                    <a:p>
                      <a:endParaRPr kumimoji="1" lang="ja-JP" altLang="en-US"/>
                    </a:p>
                  </a:txBody>
                  <a:tcPr/>
                </a:tc>
                <a:tc vMerge="1">
                  <a:txBody>
                    <a:bodyPr/>
                    <a:lstStyle/>
                    <a:p>
                      <a:endParaRPr kumimoji="1" lang="ja-JP" altLang="en-US"/>
                    </a:p>
                  </a:txBody>
                  <a:tcPr/>
                </a:tc>
                <a:tc>
                  <a:txBody>
                    <a:bodyPr/>
                    <a:lstStyle/>
                    <a:p>
                      <a:pPr algn="ctr">
                        <a:lnSpc>
                          <a:spcPct val="100000"/>
                        </a:lnSpc>
                        <a:spcAft>
                          <a:spcPts val="0"/>
                        </a:spcAft>
                      </a:pPr>
                      <a:r>
                        <a:rPr lang="ja-JP" sz="900" kern="0">
                          <a:effectLst/>
                          <a:latin typeface="BIZ UDPゴシック" panose="020B0400000000000000" pitchFamily="50" charset="-128"/>
                          <a:ea typeface="BIZ UDPゴシック" panose="020B0400000000000000" pitchFamily="50" charset="-128"/>
                        </a:rPr>
                        <a:t>ホ</a:t>
                      </a:r>
                      <a:endParaRPr lang="ja-JP" sz="9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43224" marR="43224" marT="0" marB="0" anchor="ctr"/>
                </a:tc>
                <a:tc>
                  <a:txBody>
                    <a:bodyPr/>
                    <a:lstStyle/>
                    <a:p>
                      <a:pPr algn="just">
                        <a:lnSpc>
                          <a:spcPct val="100000"/>
                        </a:lnSpc>
                        <a:spcAft>
                          <a:spcPts val="0"/>
                        </a:spcAft>
                      </a:pPr>
                      <a:r>
                        <a:rPr lang="ja-JP" sz="900" kern="0" dirty="0">
                          <a:effectLst/>
                          <a:latin typeface="BIZ UDPゴシック" panose="020B0400000000000000" pitchFamily="50" charset="-128"/>
                          <a:ea typeface="BIZ UDPゴシック" panose="020B0400000000000000" pitchFamily="50" charset="-128"/>
                        </a:rPr>
                        <a:t>樹脂加工施設</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43224" marR="43224" marT="0" marB="0" anchor="ctr"/>
                </a:tc>
                <a:tc>
                  <a:txBody>
                    <a:bodyPr/>
                    <a:lstStyle/>
                    <a:p>
                      <a:pPr algn="just">
                        <a:lnSpc>
                          <a:spcPct val="100000"/>
                        </a:lnSpc>
                        <a:spcAft>
                          <a:spcPts val="0"/>
                        </a:spcAft>
                      </a:pPr>
                      <a:r>
                        <a:rPr lang="ja-JP" sz="800" kern="0" dirty="0">
                          <a:effectLst/>
                          <a:latin typeface="BIZ UDPゴシック" panose="020B0400000000000000" pitchFamily="50" charset="-128"/>
                          <a:ea typeface="BIZ UDPゴシック" panose="020B0400000000000000" pitchFamily="50" charset="-128"/>
                        </a:rPr>
                        <a:t>すべて</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43224" marR="43224" marT="0" marB="0" anchor="ctr"/>
                </a:tc>
                <a:tc>
                  <a:txBody>
                    <a:bodyPr/>
                    <a:lstStyle/>
                    <a:p>
                      <a:pPr algn="ctr">
                        <a:lnSpc>
                          <a:spcPct val="100000"/>
                        </a:lnSpc>
                        <a:spcAft>
                          <a:spcPts val="0"/>
                        </a:spcAft>
                      </a:pPr>
                      <a:r>
                        <a:rPr lang="en-US"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3</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43224" marR="43224" marT="0" marB="0" anchor="ctr"/>
                </a:tc>
                <a:extLst>
                  <a:ext uri="{0D108BD9-81ED-4DB2-BD59-A6C34878D82A}">
                    <a16:rowId xmlns:a16="http://schemas.microsoft.com/office/drawing/2014/main" val="2283658854"/>
                  </a:ext>
                </a:extLst>
              </a:tr>
              <a:tr h="143598">
                <a:tc vMerge="1">
                  <a:txBody>
                    <a:bodyPr/>
                    <a:lstStyle/>
                    <a:p>
                      <a:endParaRPr kumimoji="1" lang="ja-JP" altLang="en-US" dirty="0"/>
                    </a:p>
                  </a:txBody>
                  <a:tcPr/>
                </a:tc>
                <a:tc vMerge="1">
                  <a:txBody>
                    <a:bodyPr/>
                    <a:lstStyle/>
                    <a:p>
                      <a:endParaRPr kumimoji="1" lang="ja-JP" altLang="en-US"/>
                    </a:p>
                  </a:txBody>
                  <a:tcPr/>
                </a:tc>
                <a:tc>
                  <a:txBody>
                    <a:bodyPr/>
                    <a:lstStyle/>
                    <a:p>
                      <a:pPr algn="ctr">
                        <a:lnSpc>
                          <a:spcPct val="100000"/>
                        </a:lnSpc>
                        <a:spcAft>
                          <a:spcPts val="0"/>
                        </a:spcAft>
                      </a:pPr>
                      <a:r>
                        <a:rPr lang="ja-JP" sz="900" kern="0" dirty="0">
                          <a:effectLst/>
                          <a:latin typeface="BIZ UDPゴシック" panose="020B0400000000000000" pitchFamily="50" charset="-128"/>
                          <a:ea typeface="BIZ UDPゴシック" panose="020B0400000000000000" pitchFamily="50" charset="-128"/>
                        </a:rPr>
                        <a:t>ヘ</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43224" marR="43224" marT="0" marB="0" anchor="ctr"/>
                </a:tc>
                <a:tc>
                  <a:txBody>
                    <a:bodyPr/>
                    <a:lstStyle/>
                    <a:p>
                      <a:pPr algn="just">
                        <a:lnSpc>
                          <a:spcPct val="100000"/>
                        </a:lnSpc>
                        <a:spcAft>
                          <a:spcPts val="0"/>
                        </a:spcAft>
                      </a:pPr>
                      <a:r>
                        <a:rPr lang="ja-JP" sz="900" kern="0" dirty="0">
                          <a:effectLst/>
                          <a:latin typeface="BIZ UDPゴシック" panose="020B0400000000000000" pitchFamily="50" charset="-128"/>
                          <a:ea typeface="BIZ UDPゴシック" panose="020B0400000000000000" pitchFamily="50" charset="-128"/>
                        </a:rPr>
                        <a:t>混合施設</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43224" marR="43224" marT="0" marB="0" anchor="ctr"/>
                </a:tc>
                <a:tc>
                  <a:txBody>
                    <a:bodyPr/>
                    <a:lstStyle/>
                    <a:p>
                      <a:pPr algn="just">
                        <a:lnSpc>
                          <a:spcPct val="100000"/>
                        </a:lnSpc>
                        <a:spcAft>
                          <a:spcPts val="0"/>
                        </a:spcAft>
                      </a:pPr>
                      <a:r>
                        <a:rPr lang="ja-JP" sz="800" kern="0" dirty="0">
                          <a:effectLst/>
                          <a:latin typeface="BIZ UDPゴシック" panose="020B0400000000000000" pitchFamily="50" charset="-128"/>
                          <a:ea typeface="BIZ UDPゴシック" panose="020B0400000000000000" pitchFamily="50" charset="-128"/>
                        </a:rPr>
                        <a:t>すべて</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43224" marR="43224" marT="0" marB="0" anchor="ctr"/>
                </a:tc>
                <a:tc>
                  <a:txBody>
                    <a:bodyPr/>
                    <a:lstStyle/>
                    <a:p>
                      <a:pPr algn="ctr">
                        <a:lnSpc>
                          <a:spcPct val="100000"/>
                        </a:lnSpc>
                        <a:spcAft>
                          <a:spcPts val="0"/>
                        </a:spcAft>
                      </a:pPr>
                      <a:r>
                        <a:rPr lang="en-US"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  0 *</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43224" marR="43224" marT="0" marB="0" anchor="ctr"/>
                </a:tc>
                <a:extLst>
                  <a:ext uri="{0D108BD9-81ED-4DB2-BD59-A6C34878D82A}">
                    <a16:rowId xmlns:a16="http://schemas.microsoft.com/office/drawing/2014/main" val="3130442355"/>
                  </a:ext>
                </a:extLst>
              </a:tr>
              <a:tr h="143598">
                <a:tc vMerge="1">
                  <a:txBody>
                    <a:bodyPr/>
                    <a:lstStyle/>
                    <a:p>
                      <a:endParaRPr kumimoji="1" lang="ja-JP" altLang="en-US" dirty="0"/>
                    </a:p>
                  </a:txBody>
                  <a:tcPr/>
                </a:tc>
                <a:tc vMerge="1">
                  <a:txBody>
                    <a:bodyPr/>
                    <a:lstStyle/>
                    <a:p>
                      <a:endParaRPr kumimoji="1" lang="ja-JP" altLang="en-US"/>
                    </a:p>
                  </a:txBody>
                  <a:tcPr/>
                </a:tc>
                <a:tc>
                  <a:txBody>
                    <a:bodyPr/>
                    <a:lstStyle/>
                    <a:p>
                      <a:pPr algn="ctr">
                        <a:lnSpc>
                          <a:spcPct val="100000"/>
                        </a:lnSpc>
                        <a:spcAft>
                          <a:spcPts val="0"/>
                        </a:spcAft>
                      </a:pPr>
                      <a:r>
                        <a:rPr lang="ja-JP" sz="900" kern="0">
                          <a:effectLst/>
                          <a:latin typeface="BIZ UDPゴシック" panose="020B0400000000000000" pitchFamily="50" charset="-128"/>
                          <a:ea typeface="BIZ UDPゴシック" panose="020B0400000000000000" pitchFamily="50" charset="-128"/>
                        </a:rPr>
                        <a:t>ト</a:t>
                      </a:r>
                      <a:endParaRPr lang="ja-JP" sz="9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43224" marR="43224" marT="0" marB="0" anchor="ctr"/>
                </a:tc>
                <a:tc>
                  <a:txBody>
                    <a:bodyPr/>
                    <a:lstStyle/>
                    <a:p>
                      <a:pPr algn="just">
                        <a:lnSpc>
                          <a:spcPct val="100000"/>
                        </a:lnSpc>
                        <a:spcAft>
                          <a:spcPts val="0"/>
                        </a:spcAft>
                      </a:pPr>
                      <a:r>
                        <a:rPr lang="ja-JP" sz="900" kern="0" dirty="0">
                          <a:effectLst/>
                          <a:latin typeface="BIZ UDPゴシック" panose="020B0400000000000000" pitchFamily="50" charset="-128"/>
                          <a:ea typeface="BIZ UDPゴシック" panose="020B0400000000000000" pitchFamily="50" charset="-128"/>
                        </a:rPr>
                        <a:t>滅菌施設</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43224" marR="43224" marT="0" marB="0" anchor="ctr"/>
                </a:tc>
                <a:tc>
                  <a:txBody>
                    <a:bodyPr/>
                    <a:lstStyle/>
                    <a:p>
                      <a:pPr algn="just">
                        <a:lnSpc>
                          <a:spcPct val="100000"/>
                        </a:lnSpc>
                        <a:spcAft>
                          <a:spcPts val="0"/>
                        </a:spcAft>
                      </a:pPr>
                      <a:r>
                        <a:rPr lang="ja-JP" sz="800" kern="0" dirty="0">
                          <a:effectLst/>
                          <a:latin typeface="BIZ UDPゴシック" panose="020B0400000000000000" pitchFamily="50" charset="-128"/>
                          <a:ea typeface="BIZ UDPゴシック" panose="020B0400000000000000" pitchFamily="50" charset="-128"/>
                        </a:rPr>
                        <a:t>すべて</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43224" marR="43224" marT="0" marB="0" anchor="ctr"/>
                </a:tc>
                <a:tc>
                  <a:txBody>
                    <a:bodyPr/>
                    <a:lstStyle/>
                    <a:p>
                      <a:pPr algn="ctr">
                        <a:lnSpc>
                          <a:spcPct val="100000"/>
                        </a:lnSpc>
                        <a:spcAft>
                          <a:spcPts val="0"/>
                        </a:spcAft>
                      </a:pPr>
                      <a:r>
                        <a:rPr lang="en-US"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7</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43224" marR="43224" marT="0" marB="0" anchor="ctr"/>
                </a:tc>
                <a:extLst>
                  <a:ext uri="{0D108BD9-81ED-4DB2-BD59-A6C34878D82A}">
                    <a16:rowId xmlns:a16="http://schemas.microsoft.com/office/drawing/2014/main" val="1232496566"/>
                  </a:ext>
                </a:extLst>
              </a:tr>
              <a:tr h="143598">
                <a:tc vMerge="1">
                  <a:txBody>
                    <a:bodyPr/>
                    <a:lstStyle/>
                    <a:p>
                      <a:endParaRPr kumimoji="1" lang="ja-JP" altLang="en-US" dirty="0"/>
                    </a:p>
                  </a:txBody>
                  <a:tcPr/>
                </a:tc>
                <a:tc vMerge="1">
                  <a:txBody>
                    <a:bodyPr/>
                    <a:lstStyle/>
                    <a:p>
                      <a:endParaRPr kumimoji="1" lang="ja-JP" altLang="en-US"/>
                    </a:p>
                  </a:txBody>
                  <a:tcPr/>
                </a:tc>
                <a:tc>
                  <a:txBody>
                    <a:bodyPr/>
                    <a:lstStyle/>
                    <a:p>
                      <a:pPr algn="ctr">
                        <a:lnSpc>
                          <a:spcPct val="100000"/>
                        </a:lnSpc>
                        <a:spcAft>
                          <a:spcPts val="0"/>
                        </a:spcAft>
                      </a:pPr>
                      <a:r>
                        <a:rPr lang="ja-JP" sz="900" kern="0">
                          <a:effectLst/>
                          <a:latin typeface="BIZ UDPゴシック" panose="020B0400000000000000" pitchFamily="50" charset="-128"/>
                          <a:ea typeface="BIZ UDPゴシック" panose="020B0400000000000000" pitchFamily="50" charset="-128"/>
                        </a:rPr>
                        <a:t>チ</a:t>
                      </a:r>
                      <a:endParaRPr lang="ja-JP" sz="9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43224" marR="43224" marT="0" marB="0" anchor="ctr"/>
                </a:tc>
                <a:tc>
                  <a:txBody>
                    <a:bodyPr/>
                    <a:lstStyle/>
                    <a:p>
                      <a:pPr algn="just">
                        <a:lnSpc>
                          <a:spcPct val="100000"/>
                        </a:lnSpc>
                        <a:spcAft>
                          <a:spcPts val="0"/>
                        </a:spcAft>
                      </a:pPr>
                      <a:r>
                        <a:rPr lang="ja-JP" sz="900" kern="0" dirty="0">
                          <a:effectLst/>
                          <a:latin typeface="BIZ UDPゴシック" panose="020B0400000000000000" pitchFamily="50" charset="-128"/>
                          <a:ea typeface="BIZ UDPゴシック" panose="020B0400000000000000" pitchFamily="50" charset="-128"/>
                        </a:rPr>
                        <a:t>消毒施設</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43224" marR="43224" marT="0" marB="0" anchor="ctr"/>
                </a:tc>
                <a:tc>
                  <a:txBody>
                    <a:bodyPr/>
                    <a:lstStyle/>
                    <a:p>
                      <a:pPr algn="just">
                        <a:lnSpc>
                          <a:spcPct val="100000"/>
                        </a:lnSpc>
                        <a:spcAft>
                          <a:spcPts val="0"/>
                        </a:spcAft>
                      </a:pPr>
                      <a:r>
                        <a:rPr lang="ja-JP" sz="800" kern="0" dirty="0">
                          <a:effectLst/>
                          <a:latin typeface="BIZ UDPゴシック" panose="020B0400000000000000" pitchFamily="50" charset="-128"/>
                          <a:ea typeface="BIZ UDPゴシック" panose="020B0400000000000000" pitchFamily="50" charset="-128"/>
                        </a:rPr>
                        <a:t>すべて</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43224" marR="43224" marT="0" marB="0" anchor="ctr"/>
                </a:tc>
                <a:tc>
                  <a:txBody>
                    <a:bodyPr/>
                    <a:lstStyle/>
                    <a:p>
                      <a:pPr algn="ctr">
                        <a:lnSpc>
                          <a:spcPct val="100000"/>
                        </a:lnSpc>
                        <a:spcAft>
                          <a:spcPts val="0"/>
                        </a:spcAft>
                      </a:pPr>
                      <a:r>
                        <a:rPr lang="en-US"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  0 *</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43224" marR="43224" marT="0" marB="0" anchor="ctr"/>
                </a:tc>
                <a:extLst>
                  <a:ext uri="{0D108BD9-81ED-4DB2-BD59-A6C34878D82A}">
                    <a16:rowId xmlns:a16="http://schemas.microsoft.com/office/drawing/2014/main" val="1687211983"/>
                  </a:ext>
                </a:extLst>
              </a:tr>
              <a:tr h="382928">
                <a:tc rowSpan="7">
                  <a:txBody>
                    <a:bodyPr/>
                    <a:lstStyle/>
                    <a:p>
                      <a:pPr algn="just">
                        <a:lnSpc>
                          <a:spcPct val="100000"/>
                        </a:lnSpc>
                        <a:spcAft>
                          <a:spcPts val="0"/>
                        </a:spcAft>
                      </a:pPr>
                      <a:r>
                        <a:rPr lang="en-US"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2</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43224" marR="43224" marT="0" marB="0" anchor="ctr"/>
                </a:tc>
                <a:tc rowSpan="7">
                  <a:txBody>
                    <a:bodyPr/>
                    <a:lstStyle/>
                    <a:p>
                      <a:pPr algn="just">
                        <a:lnSpc>
                          <a:spcPct val="100000"/>
                        </a:lnSpc>
                        <a:spcAft>
                          <a:spcPts val="0"/>
                        </a:spcAft>
                      </a:pPr>
                      <a:r>
                        <a:rPr lang="ja-JP" sz="900" kern="0" dirty="0">
                          <a:effectLst/>
                          <a:latin typeface="BIZ UDPゴシック" panose="020B0400000000000000" pitchFamily="50" charset="-128"/>
                          <a:ea typeface="BIZ UDPゴシック" panose="020B0400000000000000" pitchFamily="50" charset="-128"/>
                        </a:rPr>
                        <a:t>木材若しくは木製品の製造（家具に係るものを除く）又はパルプ、紙若しくは紙加工品の製造</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43224" marR="43224" marT="0" marB="0" anchor="ctr"/>
                </a:tc>
                <a:tc>
                  <a:txBody>
                    <a:bodyPr/>
                    <a:lstStyle/>
                    <a:p>
                      <a:pPr algn="ctr">
                        <a:lnSpc>
                          <a:spcPct val="100000"/>
                        </a:lnSpc>
                        <a:spcAft>
                          <a:spcPts val="0"/>
                        </a:spcAft>
                      </a:pPr>
                      <a:r>
                        <a:rPr lang="ja-JP" sz="900" kern="0">
                          <a:effectLst/>
                          <a:latin typeface="BIZ UDPゴシック" panose="020B0400000000000000" pitchFamily="50" charset="-128"/>
                          <a:ea typeface="BIZ UDPゴシック" panose="020B0400000000000000" pitchFamily="50" charset="-128"/>
                        </a:rPr>
                        <a:t>イ</a:t>
                      </a:r>
                      <a:endParaRPr lang="ja-JP" sz="9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43224" marR="43224" marT="0" marB="0" anchor="ctr"/>
                </a:tc>
                <a:tc>
                  <a:txBody>
                    <a:bodyPr/>
                    <a:lstStyle/>
                    <a:p>
                      <a:pPr algn="l">
                        <a:lnSpc>
                          <a:spcPct val="100000"/>
                        </a:lnSpc>
                        <a:spcAft>
                          <a:spcPts val="0"/>
                        </a:spcAft>
                      </a:pPr>
                      <a:r>
                        <a:rPr lang="ja-JP" sz="900" kern="0" dirty="0">
                          <a:effectLst/>
                          <a:latin typeface="BIZ UDPゴシック" panose="020B0400000000000000" pitchFamily="50" charset="-128"/>
                          <a:ea typeface="BIZ UDPゴシック" panose="020B0400000000000000" pitchFamily="50" charset="-128"/>
                        </a:rPr>
                        <a:t>法に掲げる乾燥炉</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43224" marR="43224" marT="0" marB="0" anchor="ctr"/>
                </a:tc>
                <a:tc>
                  <a:txBody>
                    <a:bodyPr/>
                    <a:lstStyle/>
                    <a:p>
                      <a:pPr algn="just">
                        <a:lnSpc>
                          <a:spcPct val="100000"/>
                        </a:lnSpc>
                        <a:spcAft>
                          <a:spcPts val="0"/>
                        </a:spcAft>
                      </a:pPr>
                      <a:r>
                        <a:rPr lang="ja-JP" sz="800" kern="0" dirty="0">
                          <a:effectLst/>
                          <a:latin typeface="BIZ UDPゴシック" panose="020B0400000000000000" pitchFamily="50" charset="-128"/>
                          <a:ea typeface="BIZ UDPゴシック" panose="020B0400000000000000" pitchFamily="50" charset="-128"/>
                        </a:rPr>
                        <a:t>火格子面積（</a:t>
                      </a:r>
                      <a:r>
                        <a:rPr lang="en-US" sz="800" kern="0" dirty="0">
                          <a:effectLst/>
                          <a:latin typeface="BIZ UDPゴシック" panose="020B0400000000000000" pitchFamily="50" charset="-128"/>
                          <a:ea typeface="BIZ UDPゴシック" panose="020B0400000000000000" pitchFamily="50" charset="-128"/>
                        </a:rPr>
                        <a:t>1m</a:t>
                      </a:r>
                      <a:r>
                        <a:rPr lang="en-US" sz="800" kern="0" baseline="30000" dirty="0">
                          <a:effectLst/>
                          <a:latin typeface="BIZ UDPゴシック" panose="020B0400000000000000" pitchFamily="50" charset="-128"/>
                          <a:ea typeface="BIZ UDPゴシック" panose="020B0400000000000000" pitchFamily="50" charset="-128"/>
                        </a:rPr>
                        <a:t>2</a:t>
                      </a:r>
                      <a:r>
                        <a:rPr lang="ja-JP" sz="800" kern="0" dirty="0">
                          <a:effectLst/>
                          <a:latin typeface="BIZ UDPゴシック" panose="020B0400000000000000" pitchFamily="50" charset="-128"/>
                          <a:ea typeface="BIZ UDPゴシック" panose="020B0400000000000000" pitchFamily="50" charset="-128"/>
                        </a:rPr>
                        <a:t>以上）</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ct val="100000"/>
                        </a:lnSpc>
                        <a:spcAft>
                          <a:spcPts val="0"/>
                        </a:spcAft>
                      </a:pPr>
                      <a:r>
                        <a:rPr lang="ja-JP" sz="800" kern="0" dirty="0">
                          <a:effectLst/>
                          <a:latin typeface="BIZ UDPゴシック" panose="020B0400000000000000" pitchFamily="50" charset="-128"/>
                          <a:ea typeface="BIZ UDPゴシック" panose="020B0400000000000000" pitchFamily="50" charset="-128"/>
                        </a:rPr>
                        <a:t>燃焼能力（重油換算</a:t>
                      </a:r>
                      <a:r>
                        <a:rPr lang="en-US" sz="800" kern="0" dirty="0">
                          <a:effectLst/>
                          <a:latin typeface="BIZ UDPゴシック" panose="020B0400000000000000" pitchFamily="50" charset="-128"/>
                          <a:ea typeface="BIZ UDPゴシック" panose="020B0400000000000000" pitchFamily="50" charset="-128"/>
                        </a:rPr>
                        <a:t>50L/</a:t>
                      </a:r>
                      <a:r>
                        <a:rPr lang="ja-JP" sz="800" kern="0" dirty="0">
                          <a:effectLst/>
                          <a:latin typeface="BIZ UDPゴシック" panose="020B0400000000000000" pitchFamily="50" charset="-128"/>
                          <a:ea typeface="BIZ UDPゴシック" panose="020B0400000000000000" pitchFamily="50" charset="-128"/>
                        </a:rPr>
                        <a:t>時以上）</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ct val="100000"/>
                        </a:lnSpc>
                        <a:spcAft>
                          <a:spcPts val="0"/>
                        </a:spcAft>
                      </a:pPr>
                      <a:r>
                        <a:rPr lang="ja-JP" sz="800" kern="0" dirty="0">
                          <a:effectLst/>
                          <a:latin typeface="BIZ UDPゴシック" panose="020B0400000000000000" pitchFamily="50" charset="-128"/>
                          <a:ea typeface="BIZ UDPゴシック" panose="020B0400000000000000" pitchFamily="50" charset="-128"/>
                        </a:rPr>
                        <a:t>変圧器の定格容量（</a:t>
                      </a:r>
                      <a:r>
                        <a:rPr lang="en-US" sz="800" kern="0" dirty="0">
                          <a:effectLst/>
                          <a:latin typeface="BIZ UDPゴシック" panose="020B0400000000000000" pitchFamily="50" charset="-128"/>
                          <a:ea typeface="BIZ UDPゴシック" panose="020B0400000000000000" pitchFamily="50" charset="-128"/>
                        </a:rPr>
                        <a:t>200kVA</a:t>
                      </a:r>
                      <a:r>
                        <a:rPr lang="ja-JP" sz="800" kern="0" dirty="0">
                          <a:effectLst/>
                          <a:latin typeface="BIZ UDPゴシック" panose="020B0400000000000000" pitchFamily="50" charset="-128"/>
                          <a:ea typeface="BIZ UDPゴシック" panose="020B0400000000000000" pitchFamily="50" charset="-128"/>
                        </a:rPr>
                        <a:t>以上）</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43224" marR="43224" marT="0" marB="0" anchor="ctr"/>
                </a:tc>
                <a:tc>
                  <a:txBody>
                    <a:bodyPr/>
                    <a:lstStyle/>
                    <a:p>
                      <a:pPr algn="ctr">
                        <a:lnSpc>
                          <a:spcPct val="100000"/>
                        </a:lnSpc>
                        <a:spcAft>
                          <a:spcPts val="0"/>
                        </a:spcAft>
                      </a:pPr>
                      <a:r>
                        <a:rPr lang="en-US"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2</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43224" marR="43224" marT="0" marB="0" anchor="ctr"/>
                </a:tc>
                <a:extLst>
                  <a:ext uri="{0D108BD9-81ED-4DB2-BD59-A6C34878D82A}">
                    <a16:rowId xmlns:a16="http://schemas.microsoft.com/office/drawing/2014/main" val="1259287467"/>
                  </a:ext>
                </a:extLst>
              </a:tr>
              <a:tr h="382928">
                <a:tc vMerge="1">
                  <a:txBody>
                    <a:bodyPr/>
                    <a:lstStyle/>
                    <a:p>
                      <a:endParaRPr kumimoji="1" lang="ja-JP" altLang="en-US" dirty="0"/>
                    </a:p>
                  </a:txBody>
                  <a:tcPr/>
                </a:tc>
                <a:tc vMerge="1">
                  <a:txBody>
                    <a:bodyPr/>
                    <a:lstStyle/>
                    <a:p>
                      <a:endParaRPr kumimoji="1" lang="ja-JP" altLang="en-US"/>
                    </a:p>
                  </a:txBody>
                  <a:tcPr/>
                </a:tc>
                <a:tc>
                  <a:txBody>
                    <a:bodyPr/>
                    <a:lstStyle/>
                    <a:p>
                      <a:pPr algn="ctr">
                        <a:lnSpc>
                          <a:spcPct val="100000"/>
                        </a:lnSpc>
                        <a:spcAft>
                          <a:spcPts val="0"/>
                        </a:spcAft>
                      </a:pPr>
                      <a:r>
                        <a:rPr lang="ja-JP" sz="900" kern="0">
                          <a:effectLst/>
                          <a:latin typeface="BIZ UDPゴシック" panose="020B0400000000000000" pitchFamily="50" charset="-128"/>
                          <a:ea typeface="BIZ UDPゴシック" panose="020B0400000000000000" pitchFamily="50" charset="-128"/>
                        </a:rPr>
                        <a:t>ロ</a:t>
                      </a:r>
                      <a:endParaRPr lang="ja-JP" sz="9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43224" marR="43224" marT="0" marB="0" anchor="ctr"/>
                </a:tc>
                <a:tc>
                  <a:txBody>
                    <a:bodyPr/>
                    <a:lstStyle/>
                    <a:p>
                      <a:pPr algn="l">
                        <a:lnSpc>
                          <a:spcPct val="100000"/>
                        </a:lnSpc>
                        <a:spcAft>
                          <a:spcPts val="0"/>
                        </a:spcAft>
                      </a:pPr>
                      <a:r>
                        <a:rPr lang="ja-JP" sz="900" kern="0" dirty="0">
                          <a:effectLst/>
                          <a:latin typeface="BIZ UDPゴシック" panose="020B0400000000000000" pitchFamily="50" charset="-128"/>
                          <a:ea typeface="BIZ UDPゴシック" panose="020B0400000000000000" pitchFamily="50" charset="-128"/>
                        </a:rPr>
                        <a:t>条例に掲げる乾燥炉</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43224" marR="43224" marT="0" marB="0" anchor="ctr"/>
                </a:tc>
                <a:tc>
                  <a:txBody>
                    <a:bodyPr/>
                    <a:lstStyle/>
                    <a:p>
                      <a:pPr algn="just">
                        <a:lnSpc>
                          <a:spcPct val="100000"/>
                        </a:lnSpc>
                        <a:spcAft>
                          <a:spcPts val="0"/>
                        </a:spcAft>
                      </a:pPr>
                      <a:r>
                        <a:rPr lang="ja-JP" sz="800" kern="0" dirty="0">
                          <a:effectLst/>
                          <a:latin typeface="BIZ UDPゴシック" panose="020B0400000000000000" pitchFamily="50" charset="-128"/>
                          <a:ea typeface="BIZ UDPゴシック" panose="020B0400000000000000" pitchFamily="50" charset="-128"/>
                        </a:rPr>
                        <a:t>火格子面積（</a:t>
                      </a:r>
                      <a:r>
                        <a:rPr lang="en-US" sz="800" kern="0" dirty="0">
                          <a:effectLst/>
                          <a:latin typeface="BIZ UDPゴシック" panose="020B0400000000000000" pitchFamily="50" charset="-128"/>
                          <a:ea typeface="BIZ UDPゴシック" panose="020B0400000000000000" pitchFamily="50" charset="-128"/>
                        </a:rPr>
                        <a:t>0.5</a:t>
                      </a:r>
                      <a:r>
                        <a:rPr lang="ja-JP" sz="800" kern="0" dirty="0">
                          <a:effectLst/>
                          <a:latin typeface="BIZ UDPゴシック" panose="020B0400000000000000" pitchFamily="50" charset="-128"/>
                          <a:ea typeface="BIZ UDPゴシック" panose="020B0400000000000000" pitchFamily="50" charset="-128"/>
                        </a:rPr>
                        <a:t>以上</a:t>
                      </a:r>
                      <a:r>
                        <a:rPr lang="en-US" sz="800" kern="0" dirty="0">
                          <a:effectLst/>
                          <a:latin typeface="BIZ UDPゴシック" panose="020B0400000000000000" pitchFamily="50" charset="-128"/>
                          <a:ea typeface="BIZ UDPゴシック" panose="020B0400000000000000" pitchFamily="50" charset="-128"/>
                        </a:rPr>
                        <a:t>1m</a:t>
                      </a:r>
                      <a:r>
                        <a:rPr lang="en-US" sz="800" kern="0" baseline="30000" dirty="0">
                          <a:effectLst/>
                          <a:latin typeface="BIZ UDPゴシック" panose="020B0400000000000000" pitchFamily="50" charset="-128"/>
                          <a:ea typeface="BIZ UDPゴシック" panose="020B0400000000000000" pitchFamily="50" charset="-128"/>
                        </a:rPr>
                        <a:t>2</a:t>
                      </a:r>
                      <a:r>
                        <a:rPr lang="ja-JP" sz="800" kern="0" dirty="0">
                          <a:effectLst/>
                          <a:latin typeface="BIZ UDPゴシック" panose="020B0400000000000000" pitchFamily="50" charset="-128"/>
                          <a:ea typeface="BIZ UDPゴシック" panose="020B0400000000000000" pitchFamily="50" charset="-128"/>
                        </a:rPr>
                        <a:t>未満）</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ct val="100000"/>
                        </a:lnSpc>
                        <a:spcAft>
                          <a:spcPts val="0"/>
                        </a:spcAft>
                      </a:pPr>
                      <a:r>
                        <a:rPr lang="ja-JP" sz="800" kern="0" dirty="0">
                          <a:effectLst/>
                          <a:latin typeface="BIZ UDPゴシック" panose="020B0400000000000000" pitchFamily="50" charset="-128"/>
                          <a:ea typeface="BIZ UDPゴシック" panose="020B0400000000000000" pitchFamily="50" charset="-128"/>
                        </a:rPr>
                        <a:t>燃焼能力（重油換算</a:t>
                      </a:r>
                      <a:r>
                        <a:rPr lang="en-US" sz="800" kern="0" dirty="0">
                          <a:effectLst/>
                          <a:latin typeface="BIZ UDPゴシック" panose="020B0400000000000000" pitchFamily="50" charset="-128"/>
                          <a:ea typeface="BIZ UDPゴシック" panose="020B0400000000000000" pitchFamily="50" charset="-128"/>
                        </a:rPr>
                        <a:t>30</a:t>
                      </a:r>
                      <a:r>
                        <a:rPr lang="ja-JP" sz="800" kern="0" dirty="0">
                          <a:effectLst/>
                          <a:latin typeface="BIZ UDPゴシック" panose="020B0400000000000000" pitchFamily="50" charset="-128"/>
                          <a:ea typeface="BIZ UDPゴシック" panose="020B0400000000000000" pitchFamily="50" charset="-128"/>
                        </a:rPr>
                        <a:t>以上</a:t>
                      </a:r>
                      <a:r>
                        <a:rPr lang="en-US" sz="800" kern="0" dirty="0">
                          <a:effectLst/>
                          <a:latin typeface="BIZ UDPゴシック" panose="020B0400000000000000" pitchFamily="50" charset="-128"/>
                          <a:ea typeface="BIZ UDPゴシック" panose="020B0400000000000000" pitchFamily="50" charset="-128"/>
                        </a:rPr>
                        <a:t>50L/</a:t>
                      </a:r>
                      <a:r>
                        <a:rPr lang="ja-JP" sz="800" kern="0" dirty="0">
                          <a:effectLst/>
                          <a:latin typeface="BIZ UDPゴシック" panose="020B0400000000000000" pitchFamily="50" charset="-128"/>
                          <a:ea typeface="BIZ UDPゴシック" panose="020B0400000000000000" pitchFamily="50" charset="-128"/>
                        </a:rPr>
                        <a:t>時未満）</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ct val="100000"/>
                        </a:lnSpc>
                        <a:spcAft>
                          <a:spcPts val="0"/>
                        </a:spcAft>
                      </a:pPr>
                      <a:r>
                        <a:rPr lang="ja-JP" sz="800" kern="0" dirty="0">
                          <a:effectLst/>
                          <a:latin typeface="BIZ UDPゴシック" panose="020B0400000000000000" pitchFamily="50" charset="-128"/>
                          <a:ea typeface="BIZ UDPゴシック" panose="020B0400000000000000" pitchFamily="50" charset="-128"/>
                        </a:rPr>
                        <a:t>変圧器の定格容量（</a:t>
                      </a:r>
                      <a:r>
                        <a:rPr lang="en-US" sz="800" kern="0" dirty="0">
                          <a:effectLst/>
                          <a:latin typeface="BIZ UDPゴシック" panose="020B0400000000000000" pitchFamily="50" charset="-128"/>
                          <a:ea typeface="BIZ UDPゴシック" panose="020B0400000000000000" pitchFamily="50" charset="-128"/>
                        </a:rPr>
                        <a:t>100</a:t>
                      </a:r>
                      <a:r>
                        <a:rPr lang="ja-JP" sz="800" kern="0" dirty="0">
                          <a:effectLst/>
                          <a:latin typeface="BIZ UDPゴシック" panose="020B0400000000000000" pitchFamily="50" charset="-128"/>
                          <a:ea typeface="BIZ UDPゴシック" panose="020B0400000000000000" pitchFamily="50" charset="-128"/>
                        </a:rPr>
                        <a:t>以上</a:t>
                      </a:r>
                      <a:r>
                        <a:rPr lang="en-US" sz="800" kern="0" dirty="0">
                          <a:effectLst/>
                          <a:latin typeface="BIZ UDPゴシック" panose="020B0400000000000000" pitchFamily="50" charset="-128"/>
                          <a:ea typeface="BIZ UDPゴシック" panose="020B0400000000000000" pitchFamily="50" charset="-128"/>
                        </a:rPr>
                        <a:t>200kVA</a:t>
                      </a:r>
                      <a:r>
                        <a:rPr lang="ja-JP" sz="800" kern="0" dirty="0">
                          <a:effectLst/>
                          <a:latin typeface="BIZ UDPゴシック" panose="020B0400000000000000" pitchFamily="50" charset="-128"/>
                          <a:ea typeface="BIZ UDPゴシック" panose="020B0400000000000000" pitchFamily="50" charset="-128"/>
                        </a:rPr>
                        <a:t>未満）</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43224" marR="43224" marT="0" marB="0" anchor="ctr"/>
                </a:tc>
                <a:tc>
                  <a:txBody>
                    <a:bodyPr/>
                    <a:lstStyle/>
                    <a:p>
                      <a:pPr algn="ctr">
                        <a:lnSpc>
                          <a:spcPct val="100000"/>
                        </a:lnSpc>
                        <a:spcAft>
                          <a:spcPts val="0"/>
                        </a:spcAft>
                      </a:pPr>
                      <a:r>
                        <a:rPr lang="en-US"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0</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43224" marR="43224" marT="0" marB="0" anchor="ctr"/>
                </a:tc>
                <a:extLst>
                  <a:ext uri="{0D108BD9-81ED-4DB2-BD59-A6C34878D82A}">
                    <a16:rowId xmlns:a16="http://schemas.microsoft.com/office/drawing/2014/main" val="3768102743"/>
                  </a:ext>
                </a:extLst>
              </a:tr>
              <a:tr h="143598">
                <a:tc vMerge="1">
                  <a:txBody>
                    <a:bodyPr/>
                    <a:lstStyle/>
                    <a:p>
                      <a:endParaRPr kumimoji="1" lang="ja-JP" altLang="en-US" dirty="0"/>
                    </a:p>
                  </a:txBody>
                  <a:tcPr/>
                </a:tc>
                <a:tc vMerge="1">
                  <a:txBody>
                    <a:bodyPr/>
                    <a:lstStyle/>
                    <a:p>
                      <a:endParaRPr kumimoji="1" lang="ja-JP" altLang="en-US"/>
                    </a:p>
                  </a:txBody>
                  <a:tcPr/>
                </a:tc>
                <a:tc>
                  <a:txBody>
                    <a:bodyPr/>
                    <a:lstStyle/>
                    <a:p>
                      <a:pPr algn="ctr">
                        <a:lnSpc>
                          <a:spcPct val="100000"/>
                        </a:lnSpc>
                        <a:spcAft>
                          <a:spcPts val="0"/>
                        </a:spcAft>
                      </a:pPr>
                      <a:r>
                        <a:rPr lang="ja-JP" sz="900" kern="0">
                          <a:effectLst/>
                          <a:latin typeface="BIZ UDPゴシック" panose="020B0400000000000000" pitchFamily="50" charset="-128"/>
                          <a:ea typeface="BIZ UDPゴシック" panose="020B0400000000000000" pitchFamily="50" charset="-128"/>
                        </a:rPr>
                        <a:t>ハ</a:t>
                      </a:r>
                      <a:endParaRPr lang="ja-JP" sz="9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43224" marR="43224" marT="0" marB="0" anchor="ctr"/>
                </a:tc>
                <a:tc>
                  <a:txBody>
                    <a:bodyPr/>
                    <a:lstStyle/>
                    <a:p>
                      <a:pPr algn="just">
                        <a:lnSpc>
                          <a:spcPct val="100000"/>
                        </a:lnSpc>
                        <a:spcAft>
                          <a:spcPts val="0"/>
                        </a:spcAft>
                      </a:pPr>
                      <a:r>
                        <a:rPr lang="ja-JP" sz="900" kern="0" dirty="0">
                          <a:effectLst/>
                          <a:latin typeface="BIZ UDPゴシック" panose="020B0400000000000000" pitchFamily="50" charset="-128"/>
                          <a:ea typeface="BIZ UDPゴシック" panose="020B0400000000000000" pitchFamily="50" charset="-128"/>
                        </a:rPr>
                        <a:t>乾燥・焼付施設</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43224" marR="43224" marT="0" marB="0" anchor="ctr"/>
                </a:tc>
                <a:tc>
                  <a:txBody>
                    <a:bodyPr/>
                    <a:lstStyle/>
                    <a:p>
                      <a:pPr algn="just">
                        <a:lnSpc>
                          <a:spcPct val="100000"/>
                        </a:lnSpc>
                        <a:spcAft>
                          <a:spcPts val="0"/>
                        </a:spcAft>
                      </a:pPr>
                      <a:r>
                        <a:rPr lang="ja-JP" sz="800" kern="0" dirty="0">
                          <a:effectLst/>
                          <a:latin typeface="BIZ UDPゴシック" panose="020B0400000000000000" pitchFamily="50" charset="-128"/>
                          <a:ea typeface="BIZ UDPゴシック" panose="020B0400000000000000" pitchFamily="50" charset="-128"/>
                        </a:rPr>
                        <a:t>すべて</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43224" marR="43224" marT="0" marB="0" anchor="ctr"/>
                </a:tc>
                <a:tc>
                  <a:txBody>
                    <a:bodyPr/>
                    <a:lstStyle/>
                    <a:p>
                      <a:pPr algn="ctr">
                        <a:lnSpc>
                          <a:spcPct val="100000"/>
                        </a:lnSpc>
                        <a:spcAft>
                          <a:spcPts val="0"/>
                        </a:spcAft>
                      </a:pPr>
                      <a:r>
                        <a:rPr lang="en-US"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14</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43224" marR="43224" marT="0" marB="0" anchor="ctr"/>
                </a:tc>
                <a:extLst>
                  <a:ext uri="{0D108BD9-81ED-4DB2-BD59-A6C34878D82A}">
                    <a16:rowId xmlns:a16="http://schemas.microsoft.com/office/drawing/2014/main" val="70198992"/>
                  </a:ext>
                </a:extLst>
              </a:tr>
              <a:tr h="143598">
                <a:tc vMerge="1">
                  <a:txBody>
                    <a:bodyPr/>
                    <a:lstStyle/>
                    <a:p>
                      <a:endParaRPr kumimoji="1" lang="ja-JP" altLang="en-US" dirty="0"/>
                    </a:p>
                  </a:txBody>
                  <a:tcPr/>
                </a:tc>
                <a:tc vMerge="1">
                  <a:txBody>
                    <a:bodyPr/>
                    <a:lstStyle/>
                    <a:p>
                      <a:endParaRPr kumimoji="1" lang="ja-JP" altLang="en-US"/>
                    </a:p>
                  </a:txBody>
                  <a:tcPr/>
                </a:tc>
                <a:tc>
                  <a:txBody>
                    <a:bodyPr/>
                    <a:lstStyle/>
                    <a:p>
                      <a:pPr algn="ctr">
                        <a:lnSpc>
                          <a:spcPct val="100000"/>
                        </a:lnSpc>
                        <a:spcAft>
                          <a:spcPts val="0"/>
                        </a:spcAft>
                      </a:pPr>
                      <a:r>
                        <a:rPr lang="ja-JP" sz="900" kern="0">
                          <a:effectLst/>
                          <a:latin typeface="BIZ UDPゴシック" panose="020B0400000000000000" pitchFamily="50" charset="-128"/>
                          <a:ea typeface="BIZ UDPゴシック" panose="020B0400000000000000" pitchFamily="50" charset="-128"/>
                        </a:rPr>
                        <a:t>ニ</a:t>
                      </a:r>
                      <a:endParaRPr lang="ja-JP" sz="9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43224" marR="43224" marT="0" marB="0" anchor="ctr"/>
                </a:tc>
                <a:tc>
                  <a:txBody>
                    <a:bodyPr/>
                    <a:lstStyle/>
                    <a:p>
                      <a:pPr algn="just">
                        <a:lnSpc>
                          <a:spcPct val="100000"/>
                        </a:lnSpc>
                        <a:spcAft>
                          <a:spcPts val="0"/>
                        </a:spcAft>
                      </a:pPr>
                      <a:r>
                        <a:rPr lang="ja-JP" sz="900" kern="0" dirty="0">
                          <a:effectLst/>
                          <a:latin typeface="BIZ UDPゴシック" panose="020B0400000000000000" pitchFamily="50" charset="-128"/>
                          <a:ea typeface="BIZ UDPゴシック" panose="020B0400000000000000" pitchFamily="50" charset="-128"/>
                        </a:rPr>
                        <a:t>張合せ施設</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43224" marR="43224" marT="0" marB="0" anchor="ctr"/>
                </a:tc>
                <a:tc>
                  <a:txBody>
                    <a:bodyPr/>
                    <a:lstStyle/>
                    <a:p>
                      <a:pPr algn="just">
                        <a:lnSpc>
                          <a:spcPct val="100000"/>
                        </a:lnSpc>
                        <a:spcAft>
                          <a:spcPts val="0"/>
                        </a:spcAft>
                      </a:pPr>
                      <a:r>
                        <a:rPr lang="ja-JP" sz="800" kern="0" dirty="0">
                          <a:effectLst/>
                          <a:latin typeface="BIZ UDPゴシック" panose="020B0400000000000000" pitchFamily="50" charset="-128"/>
                          <a:ea typeface="BIZ UDPゴシック" panose="020B0400000000000000" pitchFamily="50" charset="-128"/>
                        </a:rPr>
                        <a:t>すべて</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43224" marR="43224" marT="0" marB="0" anchor="ctr"/>
                </a:tc>
                <a:tc>
                  <a:txBody>
                    <a:bodyPr/>
                    <a:lstStyle/>
                    <a:p>
                      <a:pPr algn="ctr">
                        <a:lnSpc>
                          <a:spcPct val="100000"/>
                        </a:lnSpc>
                        <a:spcAft>
                          <a:spcPts val="0"/>
                        </a:spcAft>
                      </a:pPr>
                      <a:r>
                        <a:rPr lang="en-US"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45</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43224" marR="43224" marT="0" marB="0" anchor="ctr"/>
                </a:tc>
                <a:extLst>
                  <a:ext uri="{0D108BD9-81ED-4DB2-BD59-A6C34878D82A}">
                    <a16:rowId xmlns:a16="http://schemas.microsoft.com/office/drawing/2014/main" val="2176558274"/>
                  </a:ext>
                </a:extLst>
              </a:tr>
              <a:tr h="143598">
                <a:tc vMerge="1">
                  <a:txBody>
                    <a:bodyPr/>
                    <a:lstStyle/>
                    <a:p>
                      <a:endParaRPr kumimoji="1" lang="ja-JP" altLang="en-US" dirty="0"/>
                    </a:p>
                  </a:txBody>
                  <a:tcPr/>
                </a:tc>
                <a:tc vMerge="1">
                  <a:txBody>
                    <a:bodyPr/>
                    <a:lstStyle/>
                    <a:p>
                      <a:endParaRPr kumimoji="1" lang="ja-JP" altLang="en-US"/>
                    </a:p>
                  </a:txBody>
                  <a:tcPr/>
                </a:tc>
                <a:tc>
                  <a:txBody>
                    <a:bodyPr/>
                    <a:lstStyle/>
                    <a:p>
                      <a:pPr algn="ctr">
                        <a:lnSpc>
                          <a:spcPct val="100000"/>
                        </a:lnSpc>
                        <a:spcAft>
                          <a:spcPts val="0"/>
                        </a:spcAft>
                      </a:pPr>
                      <a:r>
                        <a:rPr lang="ja-JP" sz="900" kern="0">
                          <a:effectLst/>
                          <a:latin typeface="BIZ UDPゴシック" panose="020B0400000000000000" pitchFamily="50" charset="-128"/>
                          <a:ea typeface="BIZ UDPゴシック" panose="020B0400000000000000" pitchFamily="50" charset="-128"/>
                        </a:rPr>
                        <a:t>ホ</a:t>
                      </a:r>
                      <a:endParaRPr lang="ja-JP" sz="9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43224" marR="43224" marT="0" marB="0" anchor="ctr"/>
                </a:tc>
                <a:tc>
                  <a:txBody>
                    <a:bodyPr/>
                    <a:lstStyle/>
                    <a:p>
                      <a:pPr algn="just">
                        <a:lnSpc>
                          <a:spcPct val="100000"/>
                        </a:lnSpc>
                        <a:spcAft>
                          <a:spcPts val="0"/>
                        </a:spcAft>
                      </a:pPr>
                      <a:r>
                        <a:rPr lang="ja-JP" sz="900" kern="0" dirty="0">
                          <a:effectLst/>
                          <a:latin typeface="BIZ UDPゴシック" panose="020B0400000000000000" pitchFamily="50" charset="-128"/>
                          <a:ea typeface="BIZ UDPゴシック" panose="020B0400000000000000" pitchFamily="50" charset="-128"/>
                        </a:rPr>
                        <a:t>樹脂加工施設</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43224" marR="43224" marT="0" marB="0" anchor="ctr"/>
                </a:tc>
                <a:tc>
                  <a:txBody>
                    <a:bodyPr/>
                    <a:lstStyle/>
                    <a:p>
                      <a:pPr algn="just">
                        <a:lnSpc>
                          <a:spcPct val="100000"/>
                        </a:lnSpc>
                        <a:spcAft>
                          <a:spcPts val="0"/>
                        </a:spcAft>
                      </a:pPr>
                      <a:r>
                        <a:rPr lang="ja-JP" sz="800" kern="0" dirty="0">
                          <a:effectLst/>
                          <a:latin typeface="BIZ UDPゴシック" panose="020B0400000000000000" pitchFamily="50" charset="-128"/>
                          <a:ea typeface="BIZ UDPゴシック" panose="020B0400000000000000" pitchFamily="50" charset="-128"/>
                        </a:rPr>
                        <a:t>すべて</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43224" marR="43224" marT="0" marB="0" anchor="ctr"/>
                </a:tc>
                <a:tc>
                  <a:txBody>
                    <a:bodyPr/>
                    <a:lstStyle/>
                    <a:p>
                      <a:pPr algn="ctr">
                        <a:lnSpc>
                          <a:spcPct val="100000"/>
                        </a:lnSpc>
                        <a:spcAft>
                          <a:spcPts val="0"/>
                        </a:spcAft>
                      </a:pPr>
                      <a:r>
                        <a:rPr lang="en-US"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13</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43224" marR="43224" marT="0" marB="0" anchor="ctr"/>
                </a:tc>
                <a:extLst>
                  <a:ext uri="{0D108BD9-81ED-4DB2-BD59-A6C34878D82A}">
                    <a16:rowId xmlns:a16="http://schemas.microsoft.com/office/drawing/2014/main" val="2781794579"/>
                  </a:ext>
                </a:extLst>
              </a:tr>
              <a:tr h="143598">
                <a:tc vMerge="1">
                  <a:txBody>
                    <a:bodyPr/>
                    <a:lstStyle/>
                    <a:p>
                      <a:endParaRPr kumimoji="1" lang="ja-JP" altLang="en-US" dirty="0"/>
                    </a:p>
                  </a:txBody>
                  <a:tcPr/>
                </a:tc>
                <a:tc vMerge="1">
                  <a:txBody>
                    <a:bodyPr/>
                    <a:lstStyle/>
                    <a:p>
                      <a:endParaRPr kumimoji="1" lang="ja-JP" altLang="en-US"/>
                    </a:p>
                  </a:txBody>
                  <a:tcPr/>
                </a:tc>
                <a:tc>
                  <a:txBody>
                    <a:bodyPr/>
                    <a:lstStyle/>
                    <a:p>
                      <a:pPr algn="ctr">
                        <a:lnSpc>
                          <a:spcPct val="100000"/>
                        </a:lnSpc>
                        <a:spcAft>
                          <a:spcPts val="0"/>
                        </a:spcAft>
                      </a:pPr>
                      <a:r>
                        <a:rPr lang="ja-JP" sz="900" kern="0">
                          <a:effectLst/>
                          <a:latin typeface="BIZ UDPゴシック" panose="020B0400000000000000" pitchFamily="50" charset="-128"/>
                          <a:ea typeface="BIZ UDPゴシック" panose="020B0400000000000000" pitchFamily="50" charset="-128"/>
                        </a:rPr>
                        <a:t>ヘ</a:t>
                      </a:r>
                      <a:endParaRPr lang="ja-JP" sz="9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43224" marR="43224" marT="0" marB="0" anchor="ctr"/>
                </a:tc>
                <a:tc>
                  <a:txBody>
                    <a:bodyPr/>
                    <a:lstStyle/>
                    <a:p>
                      <a:pPr algn="just">
                        <a:lnSpc>
                          <a:spcPct val="100000"/>
                        </a:lnSpc>
                        <a:spcAft>
                          <a:spcPts val="0"/>
                        </a:spcAft>
                      </a:pPr>
                      <a:r>
                        <a:rPr lang="ja-JP" sz="900" kern="0" dirty="0">
                          <a:effectLst/>
                          <a:latin typeface="BIZ UDPゴシック" panose="020B0400000000000000" pitchFamily="50" charset="-128"/>
                          <a:ea typeface="BIZ UDPゴシック" panose="020B0400000000000000" pitchFamily="50" charset="-128"/>
                        </a:rPr>
                        <a:t>滅菌施設</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43224" marR="43224" marT="0" marB="0" anchor="ctr"/>
                </a:tc>
                <a:tc>
                  <a:txBody>
                    <a:bodyPr/>
                    <a:lstStyle/>
                    <a:p>
                      <a:pPr algn="just">
                        <a:lnSpc>
                          <a:spcPct val="100000"/>
                        </a:lnSpc>
                        <a:spcAft>
                          <a:spcPts val="0"/>
                        </a:spcAft>
                      </a:pPr>
                      <a:r>
                        <a:rPr lang="ja-JP" sz="800" kern="0" dirty="0">
                          <a:effectLst/>
                          <a:latin typeface="BIZ UDPゴシック" panose="020B0400000000000000" pitchFamily="50" charset="-128"/>
                          <a:ea typeface="BIZ UDPゴシック" panose="020B0400000000000000" pitchFamily="50" charset="-128"/>
                        </a:rPr>
                        <a:t>すべて</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43224" marR="43224" marT="0" marB="0" anchor="ctr"/>
                </a:tc>
                <a:tc>
                  <a:txBody>
                    <a:bodyPr/>
                    <a:lstStyle/>
                    <a:p>
                      <a:pPr algn="ctr">
                        <a:lnSpc>
                          <a:spcPct val="100000"/>
                        </a:lnSpc>
                        <a:spcAft>
                          <a:spcPts val="0"/>
                        </a:spcAft>
                      </a:pPr>
                      <a:r>
                        <a:rPr lang="en-US"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 0 *</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43224" marR="43224" marT="0" marB="0" anchor="ctr"/>
                </a:tc>
                <a:extLst>
                  <a:ext uri="{0D108BD9-81ED-4DB2-BD59-A6C34878D82A}">
                    <a16:rowId xmlns:a16="http://schemas.microsoft.com/office/drawing/2014/main" val="675015492"/>
                  </a:ext>
                </a:extLst>
              </a:tr>
              <a:tr h="143598">
                <a:tc vMerge="1">
                  <a:txBody>
                    <a:bodyPr/>
                    <a:lstStyle/>
                    <a:p>
                      <a:endParaRPr kumimoji="1" lang="ja-JP" altLang="en-US" dirty="0"/>
                    </a:p>
                  </a:txBody>
                  <a:tcPr/>
                </a:tc>
                <a:tc vMerge="1">
                  <a:txBody>
                    <a:bodyPr/>
                    <a:lstStyle/>
                    <a:p>
                      <a:endParaRPr kumimoji="1" lang="ja-JP" altLang="en-US"/>
                    </a:p>
                  </a:txBody>
                  <a:tcPr/>
                </a:tc>
                <a:tc>
                  <a:txBody>
                    <a:bodyPr/>
                    <a:lstStyle/>
                    <a:p>
                      <a:pPr algn="ctr">
                        <a:lnSpc>
                          <a:spcPct val="100000"/>
                        </a:lnSpc>
                        <a:spcAft>
                          <a:spcPts val="0"/>
                        </a:spcAft>
                      </a:pPr>
                      <a:r>
                        <a:rPr lang="ja-JP" sz="900" kern="0" dirty="0">
                          <a:effectLst/>
                          <a:latin typeface="BIZ UDPゴシック" panose="020B0400000000000000" pitchFamily="50" charset="-128"/>
                          <a:ea typeface="BIZ UDPゴシック" panose="020B0400000000000000" pitchFamily="50" charset="-128"/>
                        </a:rPr>
                        <a:t>ト</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43224" marR="43224" marT="0" marB="0" anchor="ctr"/>
                </a:tc>
                <a:tc>
                  <a:txBody>
                    <a:bodyPr/>
                    <a:lstStyle/>
                    <a:p>
                      <a:pPr algn="just">
                        <a:lnSpc>
                          <a:spcPct val="100000"/>
                        </a:lnSpc>
                        <a:spcAft>
                          <a:spcPts val="0"/>
                        </a:spcAft>
                      </a:pPr>
                      <a:r>
                        <a:rPr lang="ja-JP" sz="900" kern="0" dirty="0">
                          <a:effectLst/>
                          <a:latin typeface="BIZ UDPゴシック" panose="020B0400000000000000" pitchFamily="50" charset="-128"/>
                          <a:ea typeface="BIZ UDPゴシック" panose="020B0400000000000000" pitchFamily="50" charset="-128"/>
                        </a:rPr>
                        <a:t>消毒施設</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43224" marR="43224" marT="0" marB="0" anchor="ctr"/>
                </a:tc>
                <a:tc>
                  <a:txBody>
                    <a:bodyPr/>
                    <a:lstStyle/>
                    <a:p>
                      <a:pPr algn="just">
                        <a:lnSpc>
                          <a:spcPct val="100000"/>
                        </a:lnSpc>
                        <a:spcAft>
                          <a:spcPts val="0"/>
                        </a:spcAft>
                      </a:pPr>
                      <a:r>
                        <a:rPr lang="ja-JP" sz="800" kern="0" dirty="0">
                          <a:effectLst/>
                          <a:latin typeface="BIZ UDPゴシック" panose="020B0400000000000000" pitchFamily="50" charset="-128"/>
                          <a:ea typeface="BIZ UDPゴシック" panose="020B0400000000000000" pitchFamily="50" charset="-128"/>
                        </a:rPr>
                        <a:t>すべて</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43224" marR="43224" marT="0" marB="0" anchor="ctr"/>
                </a:tc>
                <a:tc>
                  <a:txBody>
                    <a:bodyPr/>
                    <a:lstStyle/>
                    <a:p>
                      <a:pPr algn="ctr">
                        <a:lnSpc>
                          <a:spcPct val="100000"/>
                        </a:lnSpc>
                        <a:spcAft>
                          <a:spcPts val="0"/>
                        </a:spcAft>
                      </a:pPr>
                      <a:r>
                        <a:rPr lang="en-US"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 0 *</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43224" marR="43224" marT="0" marB="0" anchor="ctr"/>
                </a:tc>
                <a:extLst>
                  <a:ext uri="{0D108BD9-81ED-4DB2-BD59-A6C34878D82A}">
                    <a16:rowId xmlns:a16="http://schemas.microsoft.com/office/drawing/2014/main" val="1273855450"/>
                  </a:ext>
                </a:extLst>
              </a:tr>
              <a:tr h="382928">
                <a:tc rowSpan="6">
                  <a:txBody>
                    <a:bodyPr/>
                    <a:lstStyle/>
                    <a:p>
                      <a:pPr algn="just">
                        <a:lnSpc>
                          <a:spcPct val="100000"/>
                        </a:lnSpc>
                        <a:spcAft>
                          <a:spcPts val="0"/>
                        </a:spcAft>
                      </a:pPr>
                      <a:r>
                        <a:rPr lang="ja-JP" altLang="en-US"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３</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rowSpan="6">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ja-JP" sz="900" kern="0" dirty="0">
                          <a:effectLst/>
                          <a:latin typeface="BIZ UDPゴシック" panose="020B0400000000000000" pitchFamily="50" charset="-128"/>
                          <a:ea typeface="BIZ UDPゴシック" panose="020B0400000000000000" pitchFamily="50" charset="-128"/>
                          <a:cs typeface="ＭＳ Ｐゴシック" panose="020B0600070205080204" pitchFamily="50" charset="-128"/>
                        </a:rPr>
                        <a:t>出版若しくは印刷又はこれらの関連品の製造</a:t>
                      </a:r>
                      <a:endParaRPr lang="ja-JP"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ctr">
                        <a:lnSpc>
                          <a:spcPct val="100000"/>
                        </a:lnSpc>
                        <a:spcAft>
                          <a:spcPts val="0"/>
                        </a:spcAft>
                      </a:pPr>
                      <a:r>
                        <a:rPr lang="ja-JP" sz="900" kern="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イ</a:t>
                      </a:r>
                      <a:endParaRPr lang="ja-JP" sz="9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l">
                        <a:lnSpc>
                          <a:spcPct val="100000"/>
                        </a:lnSpc>
                        <a:spcAft>
                          <a:spcPts val="0"/>
                        </a:spcAft>
                      </a:pPr>
                      <a:r>
                        <a:rPr lang="ja-JP" sz="9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法に掲げる</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l">
                        <a:lnSpc>
                          <a:spcPct val="100000"/>
                        </a:lnSpc>
                        <a:spcAft>
                          <a:spcPts val="0"/>
                        </a:spcAft>
                      </a:pPr>
                      <a:r>
                        <a:rPr lang="ja-JP" sz="9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乾燥炉</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just">
                        <a:lnSpc>
                          <a:spcPct val="100000"/>
                        </a:lnSpc>
                        <a:spcAft>
                          <a:spcPts val="0"/>
                        </a:spcAft>
                      </a:pP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火格子面積（</a:t>
                      </a:r>
                      <a:r>
                        <a:rPr lang="en-US"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1m</a:t>
                      </a:r>
                      <a:r>
                        <a:rPr lang="en-US" sz="800" kern="0" baseline="3000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2</a:t>
                      </a: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以上）</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ct val="100000"/>
                        </a:lnSpc>
                        <a:spcAft>
                          <a:spcPts val="0"/>
                        </a:spcAft>
                      </a:pP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燃焼能力（重油換算</a:t>
                      </a:r>
                      <a:r>
                        <a:rPr lang="en-US"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50L/</a:t>
                      </a: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時以上）</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ct val="100000"/>
                        </a:lnSpc>
                        <a:spcAft>
                          <a:spcPts val="0"/>
                        </a:spcAft>
                      </a:pP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変圧器の定格容量（</a:t>
                      </a:r>
                      <a:r>
                        <a:rPr lang="en-US"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200kVA</a:t>
                      </a: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以上）</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ctr">
                        <a:lnSpc>
                          <a:spcPct val="100000"/>
                        </a:lnSpc>
                        <a:spcAft>
                          <a:spcPts val="0"/>
                        </a:spcAft>
                      </a:pPr>
                      <a:r>
                        <a:rPr lang="en-US"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90</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43224" marR="43224" marT="0" marB="0" anchor="ctr"/>
                </a:tc>
                <a:extLst>
                  <a:ext uri="{0D108BD9-81ED-4DB2-BD59-A6C34878D82A}">
                    <a16:rowId xmlns:a16="http://schemas.microsoft.com/office/drawing/2014/main" val="3817356995"/>
                  </a:ext>
                </a:extLst>
              </a:tr>
              <a:tr h="407882">
                <a:tc vMerge="1">
                  <a:txBody>
                    <a:bodyPr/>
                    <a:lstStyle/>
                    <a:p>
                      <a:endParaRPr kumimoji="1" lang="ja-JP" altLang="en-US"/>
                    </a:p>
                  </a:txBody>
                  <a:tcPr/>
                </a:tc>
                <a:tc vMerge="1">
                  <a:txBody>
                    <a:bodyPr/>
                    <a:lstStyle/>
                    <a:p>
                      <a:endParaRPr kumimoji="1" lang="ja-JP" altLang="en-US"/>
                    </a:p>
                  </a:txBody>
                  <a:tcPr/>
                </a:tc>
                <a:tc>
                  <a:txBody>
                    <a:bodyPr/>
                    <a:lstStyle/>
                    <a:p>
                      <a:pPr algn="ctr">
                        <a:lnSpc>
                          <a:spcPct val="100000"/>
                        </a:lnSpc>
                        <a:spcAft>
                          <a:spcPts val="0"/>
                        </a:spcAft>
                      </a:pPr>
                      <a:r>
                        <a:rPr lang="ja-JP" sz="900" kern="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ロ</a:t>
                      </a:r>
                      <a:endParaRPr lang="ja-JP" sz="9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l">
                        <a:lnSpc>
                          <a:spcPct val="100000"/>
                        </a:lnSpc>
                        <a:spcAft>
                          <a:spcPts val="0"/>
                        </a:spcAft>
                      </a:pPr>
                      <a:r>
                        <a:rPr lang="ja-JP" sz="9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条例に掲げる</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l">
                        <a:lnSpc>
                          <a:spcPct val="100000"/>
                        </a:lnSpc>
                        <a:spcAft>
                          <a:spcPts val="0"/>
                        </a:spcAft>
                      </a:pPr>
                      <a:r>
                        <a:rPr lang="ja-JP" sz="9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乾燥炉</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just">
                        <a:lnSpc>
                          <a:spcPct val="100000"/>
                        </a:lnSpc>
                        <a:spcAft>
                          <a:spcPts val="0"/>
                        </a:spcAft>
                      </a:pP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火格子面積（</a:t>
                      </a:r>
                      <a:r>
                        <a:rPr lang="en-US"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0.5</a:t>
                      </a: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以上</a:t>
                      </a:r>
                      <a:r>
                        <a:rPr lang="en-US"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1m</a:t>
                      </a:r>
                      <a:r>
                        <a:rPr lang="en-US" sz="800" kern="0" baseline="3000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2</a:t>
                      </a: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未満）</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ct val="100000"/>
                        </a:lnSpc>
                        <a:spcAft>
                          <a:spcPts val="0"/>
                        </a:spcAft>
                      </a:pP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燃焼能力（重油換算</a:t>
                      </a:r>
                      <a:r>
                        <a:rPr lang="en-US"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30</a:t>
                      </a: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以上</a:t>
                      </a:r>
                      <a:r>
                        <a:rPr lang="en-US"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50L/</a:t>
                      </a: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時未満）</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ct val="100000"/>
                        </a:lnSpc>
                        <a:spcAft>
                          <a:spcPts val="0"/>
                        </a:spcAft>
                      </a:pP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変圧器の定格容量（</a:t>
                      </a:r>
                      <a:r>
                        <a:rPr lang="en-US"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100</a:t>
                      </a: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以上</a:t>
                      </a:r>
                      <a:r>
                        <a:rPr lang="en-US"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200kVA</a:t>
                      </a: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未満）</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ctr">
                        <a:lnSpc>
                          <a:spcPct val="100000"/>
                        </a:lnSpc>
                        <a:spcAft>
                          <a:spcPts val="0"/>
                        </a:spcAft>
                      </a:pPr>
                      <a:r>
                        <a:rPr lang="en-US"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23</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43224" marR="43224" marT="0" marB="0" anchor="ctr"/>
                </a:tc>
                <a:extLst>
                  <a:ext uri="{0D108BD9-81ED-4DB2-BD59-A6C34878D82A}">
                    <a16:rowId xmlns:a16="http://schemas.microsoft.com/office/drawing/2014/main" val="1141539161"/>
                  </a:ext>
                </a:extLst>
              </a:tr>
              <a:tr h="143598">
                <a:tc vMerge="1">
                  <a:txBody>
                    <a:bodyPr/>
                    <a:lstStyle/>
                    <a:p>
                      <a:endParaRPr kumimoji="1" lang="ja-JP" altLang="en-US"/>
                    </a:p>
                  </a:txBody>
                  <a:tcPr/>
                </a:tc>
                <a:tc vMerge="1">
                  <a:txBody>
                    <a:bodyPr/>
                    <a:lstStyle/>
                    <a:p>
                      <a:endParaRPr kumimoji="1" lang="ja-JP" altLang="en-US"/>
                    </a:p>
                  </a:txBody>
                  <a:tcPr/>
                </a:tc>
                <a:tc>
                  <a:txBody>
                    <a:bodyPr/>
                    <a:lstStyle/>
                    <a:p>
                      <a:pPr algn="ctr">
                        <a:lnSpc>
                          <a:spcPct val="100000"/>
                        </a:lnSpc>
                        <a:spcAft>
                          <a:spcPts val="0"/>
                        </a:spcAft>
                      </a:pPr>
                      <a:r>
                        <a:rPr lang="ja-JP" sz="900" kern="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ハ</a:t>
                      </a:r>
                      <a:endParaRPr lang="ja-JP" sz="9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just">
                        <a:lnSpc>
                          <a:spcPct val="100000"/>
                        </a:lnSpc>
                        <a:spcAft>
                          <a:spcPts val="0"/>
                        </a:spcAft>
                      </a:pPr>
                      <a:r>
                        <a:rPr lang="ja-JP" sz="900" kern="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乾燥・焼付施設</a:t>
                      </a:r>
                      <a:endParaRPr lang="ja-JP" sz="9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just">
                        <a:lnSpc>
                          <a:spcPct val="100000"/>
                        </a:lnSpc>
                        <a:spcAft>
                          <a:spcPts val="0"/>
                        </a:spcAft>
                      </a:pP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すべて</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ctr">
                        <a:lnSpc>
                          <a:spcPct val="100000"/>
                        </a:lnSpc>
                        <a:spcAft>
                          <a:spcPts val="0"/>
                        </a:spcAft>
                      </a:pPr>
                      <a:r>
                        <a:rPr lang="en-US"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42</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43224" marR="43224" marT="0" marB="0" anchor="ctr"/>
                </a:tc>
                <a:extLst>
                  <a:ext uri="{0D108BD9-81ED-4DB2-BD59-A6C34878D82A}">
                    <a16:rowId xmlns:a16="http://schemas.microsoft.com/office/drawing/2014/main" val="1555196890"/>
                  </a:ext>
                </a:extLst>
              </a:tr>
              <a:tr h="143598">
                <a:tc vMerge="1">
                  <a:txBody>
                    <a:bodyPr/>
                    <a:lstStyle/>
                    <a:p>
                      <a:endParaRPr kumimoji="1" lang="ja-JP" altLang="en-US"/>
                    </a:p>
                  </a:txBody>
                  <a:tcPr/>
                </a:tc>
                <a:tc vMerge="1">
                  <a:txBody>
                    <a:bodyPr/>
                    <a:lstStyle/>
                    <a:p>
                      <a:endParaRPr kumimoji="1" lang="ja-JP" altLang="en-US"/>
                    </a:p>
                  </a:txBody>
                  <a:tcPr/>
                </a:tc>
                <a:tc>
                  <a:txBody>
                    <a:bodyPr/>
                    <a:lstStyle/>
                    <a:p>
                      <a:pPr algn="ctr">
                        <a:lnSpc>
                          <a:spcPct val="100000"/>
                        </a:lnSpc>
                        <a:spcAft>
                          <a:spcPts val="0"/>
                        </a:spcAft>
                      </a:pPr>
                      <a:r>
                        <a:rPr lang="ja-JP" sz="900" kern="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ニ</a:t>
                      </a:r>
                      <a:endParaRPr lang="ja-JP" sz="9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just">
                        <a:lnSpc>
                          <a:spcPct val="100000"/>
                        </a:lnSpc>
                        <a:spcAft>
                          <a:spcPts val="0"/>
                        </a:spcAft>
                      </a:pPr>
                      <a:r>
                        <a:rPr lang="ja-JP" sz="9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グラビア印刷施設</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just">
                        <a:lnSpc>
                          <a:spcPct val="100000"/>
                        </a:lnSpc>
                        <a:spcAft>
                          <a:spcPts val="0"/>
                        </a:spcAft>
                      </a:pP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すべて</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ctr">
                        <a:lnSpc>
                          <a:spcPct val="100000"/>
                        </a:lnSpc>
                        <a:spcAft>
                          <a:spcPts val="0"/>
                        </a:spcAft>
                      </a:pPr>
                      <a:r>
                        <a:rPr lang="en-US"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47</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43224" marR="43224" marT="0" marB="0" anchor="ctr"/>
                </a:tc>
                <a:extLst>
                  <a:ext uri="{0D108BD9-81ED-4DB2-BD59-A6C34878D82A}">
                    <a16:rowId xmlns:a16="http://schemas.microsoft.com/office/drawing/2014/main" val="3096824562"/>
                  </a:ext>
                </a:extLst>
              </a:tr>
              <a:tr h="143598">
                <a:tc vMerge="1">
                  <a:txBody>
                    <a:bodyPr/>
                    <a:lstStyle/>
                    <a:p>
                      <a:endParaRPr kumimoji="1" lang="ja-JP" altLang="en-US"/>
                    </a:p>
                  </a:txBody>
                  <a:tcPr/>
                </a:tc>
                <a:tc vMerge="1">
                  <a:txBody>
                    <a:bodyPr/>
                    <a:lstStyle/>
                    <a:p>
                      <a:endParaRPr kumimoji="1" lang="ja-JP" altLang="en-US"/>
                    </a:p>
                  </a:txBody>
                  <a:tcPr/>
                </a:tc>
                <a:tc>
                  <a:txBody>
                    <a:bodyPr/>
                    <a:lstStyle/>
                    <a:p>
                      <a:pPr algn="ctr">
                        <a:lnSpc>
                          <a:spcPct val="100000"/>
                        </a:lnSpc>
                        <a:spcAft>
                          <a:spcPts val="0"/>
                        </a:spcAft>
                      </a:pPr>
                      <a:r>
                        <a:rPr lang="ja-JP" sz="900" kern="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ホ</a:t>
                      </a:r>
                      <a:endParaRPr lang="ja-JP" sz="9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just">
                        <a:lnSpc>
                          <a:spcPct val="100000"/>
                        </a:lnSpc>
                        <a:spcAft>
                          <a:spcPts val="0"/>
                        </a:spcAft>
                      </a:pPr>
                      <a:r>
                        <a:rPr lang="ja-JP" sz="900" kern="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金属板印刷施設</a:t>
                      </a:r>
                      <a:endParaRPr lang="ja-JP" sz="9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just">
                        <a:lnSpc>
                          <a:spcPct val="100000"/>
                        </a:lnSpc>
                        <a:spcAft>
                          <a:spcPts val="0"/>
                        </a:spcAft>
                      </a:pP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すべて</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ctr">
                        <a:lnSpc>
                          <a:spcPct val="100000"/>
                        </a:lnSpc>
                        <a:spcAft>
                          <a:spcPts val="0"/>
                        </a:spcAft>
                      </a:pPr>
                      <a:r>
                        <a:rPr lang="en-US"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28</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43224" marR="43224" marT="0" marB="0" anchor="ctr"/>
                </a:tc>
                <a:extLst>
                  <a:ext uri="{0D108BD9-81ED-4DB2-BD59-A6C34878D82A}">
                    <a16:rowId xmlns:a16="http://schemas.microsoft.com/office/drawing/2014/main" val="437847688"/>
                  </a:ext>
                </a:extLst>
              </a:tr>
              <a:tr h="143598">
                <a:tc vMerge="1">
                  <a:txBody>
                    <a:bodyPr/>
                    <a:lstStyle/>
                    <a:p>
                      <a:endParaRPr kumimoji="1" lang="ja-JP" altLang="en-US"/>
                    </a:p>
                  </a:txBody>
                  <a:tcPr/>
                </a:tc>
                <a:tc vMerge="1">
                  <a:txBody>
                    <a:bodyPr/>
                    <a:lstStyle/>
                    <a:p>
                      <a:endParaRPr kumimoji="1" lang="ja-JP" altLang="en-US"/>
                    </a:p>
                  </a:txBody>
                  <a:tcPr/>
                </a:tc>
                <a:tc>
                  <a:txBody>
                    <a:bodyPr/>
                    <a:lstStyle/>
                    <a:p>
                      <a:pPr algn="ctr">
                        <a:lnSpc>
                          <a:spcPct val="100000"/>
                        </a:lnSpc>
                        <a:spcAft>
                          <a:spcPts val="0"/>
                        </a:spcAft>
                      </a:pPr>
                      <a:r>
                        <a:rPr lang="ja-JP" sz="900" kern="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ヘ</a:t>
                      </a:r>
                      <a:endParaRPr lang="ja-JP" sz="9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just">
                        <a:lnSpc>
                          <a:spcPct val="100000"/>
                        </a:lnSpc>
                        <a:spcAft>
                          <a:spcPts val="0"/>
                        </a:spcAft>
                      </a:pPr>
                      <a:r>
                        <a:rPr lang="ja-JP" sz="900" kern="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エッチング施設</a:t>
                      </a:r>
                      <a:endParaRPr lang="ja-JP" sz="9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just">
                        <a:lnSpc>
                          <a:spcPct val="100000"/>
                        </a:lnSpc>
                        <a:spcAft>
                          <a:spcPts val="0"/>
                        </a:spcAft>
                      </a:pP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すべて</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ctr">
                        <a:lnSpc>
                          <a:spcPct val="100000"/>
                        </a:lnSpc>
                        <a:spcAft>
                          <a:spcPts val="0"/>
                        </a:spcAft>
                      </a:pPr>
                      <a:r>
                        <a:rPr lang="en-US"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2</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43224" marR="43224" marT="0" marB="0" anchor="ctr"/>
                </a:tc>
                <a:extLst>
                  <a:ext uri="{0D108BD9-81ED-4DB2-BD59-A6C34878D82A}">
                    <a16:rowId xmlns:a16="http://schemas.microsoft.com/office/drawing/2014/main" val="4011236267"/>
                  </a:ext>
                </a:extLst>
              </a:tr>
            </a:tbl>
          </a:graphicData>
        </a:graphic>
      </p:graphicFrame>
      <p:sp>
        <p:nvSpPr>
          <p:cNvPr id="10" name="テキスト ボックス 9">
            <a:extLst>
              <a:ext uri="{FF2B5EF4-FFF2-40B4-BE49-F238E27FC236}">
                <a16:creationId xmlns:a16="http://schemas.microsoft.com/office/drawing/2014/main" id="{3F903543-E736-42DB-9E60-CF9AADECCE53}"/>
              </a:ext>
            </a:extLst>
          </p:cNvPr>
          <p:cNvSpPr txBox="1"/>
          <p:nvPr/>
        </p:nvSpPr>
        <p:spPr>
          <a:xfrm>
            <a:off x="574904" y="1213320"/>
            <a:ext cx="4339650" cy="369332"/>
          </a:xfrm>
          <a:prstGeom prst="rect">
            <a:avLst/>
          </a:prstGeom>
          <a:noFill/>
        </p:spPr>
        <p:txBody>
          <a:bodyPr wrap="none" rtlCol="0">
            <a:spAutoFit/>
          </a:bodyPr>
          <a:lstStyle/>
          <a:p>
            <a:r>
              <a:rPr kumimoji="1" lang="ja-JP" altLang="en-US" dirty="0">
                <a:latin typeface="BIZ UDPゴシック" panose="020B0400000000000000" pitchFamily="50" charset="-128"/>
                <a:ea typeface="BIZ UDPゴシック" panose="020B0400000000000000" pitchFamily="50" charset="-128"/>
              </a:rPr>
              <a:t>〇大阪府生活環境の保全等に関する条例</a:t>
            </a:r>
          </a:p>
        </p:txBody>
      </p:sp>
      <p:graphicFrame>
        <p:nvGraphicFramePr>
          <p:cNvPr id="12" name="表 11">
            <a:extLst>
              <a:ext uri="{FF2B5EF4-FFF2-40B4-BE49-F238E27FC236}">
                <a16:creationId xmlns:a16="http://schemas.microsoft.com/office/drawing/2014/main" id="{49439977-483A-4469-87B6-C6906F71FEAC}"/>
              </a:ext>
            </a:extLst>
          </p:cNvPr>
          <p:cNvGraphicFramePr>
            <a:graphicFrameLocks noGrp="1"/>
          </p:cNvGraphicFramePr>
          <p:nvPr>
            <p:extLst>
              <p:ext uri="{D42A27DB-BD31-4B8C-83A1-F6EECF244321}">
                <p14:modId xmlns:p14="http://schemas.microsoft.com/office/powerpoint/2010/main" val="1421187776"/>
              </p:ext>
            </p:extLst>
          </p:nvPr>
        </p:nvGraphicFramePr>
        <p:xfrm>
          <a:off x="5198132" y="1580186"/>
          <a:ext cx="4643917" cy="5028135"/>
        </p:xfrm>
        <a:graphic>
          <a:graphicData uri="http://schemas.openxmlformats.org/drawingml/2006/table">
            <a:tbl>
              <a:tblPr firstRow="1" firstCol="1" bandRow="1">
                <a:tableStyleId>{5C22544A-7EE6-4342-B048-85BDC9FD1C3A}</a:tableStyleId>
              </a:tblPr>
              <a:tblGrid>
                <a:gridCol w="173935">
                  <a:extLst>
                    <a:ext uri="{9D8B030D-6E8A-4147-A177-3AD203B41FA5}">
                      <a16:colId xmlns:a16="http://schemas.microsoft.com/office/drawing/2014/main" val="1879744770"/>
                    </a:ext>
                  </a:extLst>
                </a:gridCol>
                <a:gridCol w="561947">
                  <a:extLst>
                    <a:ext uri="{9D8B030D-6E8A-4147-A177-3AD203B41FA5}">
                      <a16:colId xmlns:a16="http://schemas.microsoft.com/office/drawing/2014/main" val="2867043341"/>
                    </a:ext>
                  </a:extLst>
                </a:gridCol>
                <a:gridCol w="144000">
                  <a:extLst>
                    <a:ext uri="{9D8B030D-6E8A-4147-A177-3AD203B41FA5}">
                      <a16:colId xmlns:a16="http://schemas.microsoft.com/office/drawing/2014/main" val="1273024589"/>
                    </a:ext>
                  </a:extLst>
                </a:gridCol>
                <a:gridCol w="1139687">
                  <a:extLst>
                    <a:ext uri="{9D8B030D-6E8A-4147-A177-3AD203B41FA5}">
                      <a16:colId xmlns:a16="http://schemas.microsoft.com/office/drawing/2014/main" val="3837837326"/>
                    </a:ext>
                  </a:extLst>
                </a:gridCol>
                <a:gridCol w="2120348">
                  <a:extLst>
                    <a:ext uri="{9D8B030D-6E8A-4147-A177-3AD203B41FA5}">
                      <a16:colId xmlns:a16="http://schemas.microsoft.com/office/drawing/2014/main" val="2116176162"/>
                    </a:ext>
                  </a:extLst>
                </a:gridCol>
                <a:gridCol w="504000">
                  <a:extLst>
                    <a:ext uri="{9D8B030D-6E8A-4147-A177-3AD203B41FA5}">
                      <a16:colId xmlns:a16="http://schemas.microsoft.com/office/drawing/2014/main" val="3082165267"/>
                    </a:ext>
                  </a:extLst>
                </a:gridCol>
              </a:tblGrid>
              <a:tr h="332744">
                <a:tc gridSpan="3">
                  <a:txBody>
                    <a:bodyPr/>
                    <a:lstStyle/>
                    <a:p>
                      <a:pPr algn="ctr">
                        <a:lnSpc>
                          <a:spcPct val="100000"/>
                        </a:lnSpc>
                        <a:spcAft>
                          <a:spcPts val="0"/>
                        </a:spcAft>
                      </a:pPr>
                      <a:r>
                        <a:rPr lang="ja-JP" altLang="en-US"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項・用途</a:t>
                      </a:r>
                      <a:endParaRPr lang="en-US"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43224" marR="43224" marT="0" marB="0" anchor="ctr"/>
                </a:tc>
                <a:tc hMerge="1">
                  <a:txBody>
                    <a:bodyPr/>
                    <a:lstStyle/>
                    <a:p>
                      <a:pPr algn="l">
                        <a:lnSpc>
                          <a:spcPts val="1200"/>
                        </a:lnSpc>
                        <a:spcAft>
                          <a:spcPts val="0"/>
                        </a:spcAft>
                      </a:pPr>
                      <a:endParaRPr lang="ja-JP" sz="1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43224" marR="43224" marT="0" marB="0" anchor="ctr"/>
                </a:tc>
                <a:tc hMerge="1">
                  <a:txBody>
                    <a:bodyPr/>
                    <a:lstStyle/>
                    <a:p>
                      <a:pPr algn="ctr">
                        <a:lnSpc>
                          <a:spcPts val="1200"/>
                        </a:lnSpc>
                        <a:spcAft>
                          <a:spcPts val="0"/>
                        </a:spcAft>
                      </a:pPr>
                      <a:endParaRPr lang="ja-JP" sz="1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43224" marR="43224" marT="0" marB="0" anchor="ctr"/>
                </a:tc>
                <a:tc>
                  <a:txBody>
                    <a:bodyPr/>
                    <a:lstStyle/>
                    <a:p>
                      <a:pPr algn="ctr">
                        <a:lnSpc>
                          <a:spcPct val="100000"/>
                        </a:lnSpc>
                        <a:spcAft>
                          <a:spcPts val="0"/>
                        </a:spcAft>
                      </a:pPr>
                      <a:r>
                        <a:rPr lang="ja-JP" altLang="en-US"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施設種類</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43224" marR="43224" marT="0" marB="0" anchor="ctr"/>
                </a:tc>
                <a:tc>
                  <a:txBody>
                    <a:bodyPr/>
                    <a:lstStyle/>
                    <a:p>
                      <a:pPr algn="ctr">
                        <a:lnSpc>
                          <a:spcPct val="100000"/>
                        </a:lnSpc>
                        <a:spcAft>
                          <a:spcPts val="0"/>
                        </a:spcAft>
                      </a:pPr>
                      <a:r>
                        <a:rPr lang="ja-JP" altLang="en-US"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規模</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43224" marR="43224" marT="0" marB="0" anchor="ctr"/>
                </a:tc>
                <a:tc>
                  <a:txBody>
                    <a:bodyPr/>
                    <a:lstStyle/>
                    <a:p>
                      <a:pPr algn="ctr">
                        <a:lnSpc>
                          <a:spcPct val="100000"/>
                        </a:lnSpc>
                        <a:spcAft>
                          <a:spcPts val="0"/>
                        </a:spcAft>
                      </a:pPr>
                      <a:r>
                        <a:rPr lang="ja-JP" altLang="en-US" sz="1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施設数</a:t>
                      </a:r>
                      <a:r>
                        <a:rPr lang="ja-JP" altLang="en-US" sz="7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altLang="ja-JP" sz="7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H29</a:t>
                      </a:r>
                      <a:r>
                        <a:rPr lang="ja-JP" altLang="en-US" sz="7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末）</a:t>
                      </a:r>
                      <a:endParaRPr lang="ja-JP" altLang="ja-JP" sz="1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43224" marR="43224" marT="0" marB="0" anchor="ctr"/>
                </a:tc>
                <a:extLst>
                  <a:ext uri="{0D108BD9-81ED-4DB2-BD59-A6C34878D82A}">
                    <a16:rowId xmlns:a16="http://schemas.microsoft.com/office/drawing/2014/main" val="2202742494"/>
                  </a:ext>
                </a:extLst>
              </a:tr>
              <a:tr h="375631">
                <a:tc rowSpan="19">
                  <a:txBody>
                    <a:bodyPr/>
                    <a:lstStyle/>
                    <a:p>
                      <a:pPr algn="l">
                        <a:lnSpc>
                          <a:spcPct val="100000"/>
                        </a:lnSpc>
                        <a:spcAft>
                          <a:spcPts val="0"/>
                        </a:spcAft>
                      </a:pPr>
                      <a:r>
                        <a:rPr lang="en-US"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4</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rowSpan="19">
                  <a:txBody>
                    <a:bodyPr/>
                    <a:lstStyle/>
                    <a:p>
                      <a:pPr algn="l">
                        <a:lnSpc>
                          <a:spcPct val="100000"/>
                        </a:lnSpc>
                        <a:spcAft>
                          <a:spcPts val="0"/>
                        </a:spcAft>
                      </a:pPr>
                      <a:r>
                        <a:rPr lang="ja-JP" altLang="ja-JP" sz="900" kern="0" dirty="0">
                          <a:effectLst/>
                          <a:latin typeface="BIZ UDPゴシック" panose="020B0400000000000000" pitchFamily="50" charset="-128"/>
                          <a:ea typeface="BIZ UDPゴシック" panose="020B0400000000000000" pitchFamily="50" charset="-128"/>
                        </a:rPr>
                        <a:t>化学工業品、石油製品又は石炭製品の製造</a:t>
                      </a:r>
                      <a:endParaRPr lang="ja-JP"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ctr">
                        <a:lnSpc>
                          <a:spcPct val="100000"/>
                        </a:lnSpc>
                        <a:spcAft>
                          <a:spcPts val="0"/>
                        </a:spcAft>
                      </a:pPr>
                      <a:r>
                        <a:rPr lang="ja-JP" sz="900" kern="0" dirty="0">
                          <a:effectLst/>
                          <a:latin typeface="BIZ UDPゴシック" panose="020B0400000000000000" pitchFamily="50" charset="-128"/>
                          <a:ea typeface="BIZ UDPゴシック" panose="020B0400000000000000" pitchFamily="50" charset="-128"/>
                        </a:rPr>
                        <a:t>イ</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l">
                        <a:lnSpc>
                          <a:spcPct val="100000"/>
                        </a:lnSpc>
                        <a:spcAft>
                          <a:spcPts val="0"/>
                        </a:spcAft>
                      </a:pPr>
                      <a:r>
                        <a:rPr lang="ja-JP" sz="900" kern="0" dirty="0">
                          <a:effectLst/>
                          <a:latin typeface="BIZ UDPゴシック" panose="020B0400000000000000" pitchFamily="50" charset="-128"/>
                          <a:ea typeface="BIZ UDPゴシック" panose="020B0400000000000000" pitchFamily="50" charset="-128"/>
                        </a:rPr>
                        <a:t>法に掲げる反応炉</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just">
                        <a:lnSpc>
                          <a:spcPct val="100000"/>
                        </a:lnSpc>
                        <a:spcAft>
                          <a:spcPts val="0"/>
                        </a:spcAft>
                      </a:pPr>
                      <a:r>
                        <a:rPr lang="ja-JP" sz="800" kern="0" dirty="0">
                          <a:effectLst/>
                          <a:latin typeface="BIZ UDPゴシック" panose="020B0400000000000000" pitchFamily="50" charset="-128"/>
                          <a:ea typeface="BIZ UDPゴシック" panose="020B0400000000000000" pitchFamily="50" charset="-128"/>
                        </a:rPr>
                        <a:t>火格子面積（</a:t>
                      </a:r>
                      <a:r>
                        <a:rPr lang="en-US" sz="800" kern="0" dirty="0">
                          <a:effectLst/>
                          <a:latin typeface="BIZ UDPゴシック" panose="020B0400000000000000" pitchFamily="50" charset="-128"/>
                          <a:ea typeface="BIZ UDPゴシック" panose="020B0400000000000000" pitchFamily="50" charset="-128"/>
                        </a:rPr>
                        <a:t>1m</a:t>
                      </a:r>
                      <a:r>
                        <a:rPr lang="en-US" sz="800" kern="0" baseline="30000" dirty="0">
                          <a:effectLst/>
                          <a:latin typeface="BIZ UDPゴシック" panose="020B0400000000000000" pitchFamily="50" charset="-128"/>
                          <a:ea typeface="BIZ UDPゴシック" panose="020B0400000000000000" pitchFamily="50" charset="-128"/>
                        </a:rPr>
                        <a:t>2</a:t>
                      </a:r>
                      <a:r>
                        <a:rPr lang="ja-JP" sz="800" kern="0" dirty="0">
                          <a:effectLst/>
                          <a:latin typeface="BIZ UDPゴシック" panose="020B0400000000000000" pitchFamily="50" charset="-128"/>
                          <a:ea typeface="BIZ UDPゴシック" panose="020B0400000000000000" pitchFamily="50" charset="-128"/>
                        </a:rPr>
                        <a:t>以上）</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ct val="100000"/>
                        </a:lnSpc>
                        <a:spcAft>
                          <a:spcPts val="0"/>
                        </a:spcAft>
                      </a:pPr>
                      <a:r>
                        <a:rPr lang="ja-JP" sz="800" kern="0" dirty="0">
                          <a:effectLst/>
                          <a:latin typeface="BIZ UDPゴシック" panose="020B0400000000000000" pitchFamily="50" charset="-128"/>
                          <a:ea typeface="BIZ UDPゴシック" panose="020B0400000000000000" pitchFamily="50" charset="-128"/>
                        </a:rPr>
                        <a:t>燃焼能力（重油換算</a:t>
                      </a:r>
                      <a:r>
                        <a:rPr lang="en-US" sz="800" kern="0" dirty="0">
                          <a:effectLst/>
                          <a:latin typeface="BIZ UDPゴシック" panose="020B0400000000000000" pitchFamily="50" charset="-128"/>
                          <a:ea typeface="BIZ UDPゴシック" panose="020B0400000000000000" pitchFamily="50" charset="-128"/>
                        </a:rPr>
                        <a:t>50L/</a:t>
                      </a:r>
                      <a:r>
                        <a:rPr lang="ja-JP" sz="800" kern="0" dirty="0">
                          <a:effectLst/>
                          <a:latin typeface="BIZ UDPゴシック" panose="020B0400000000000000" pitchFamily="50" charset="-128"/>
                          <a:ea typeface="BIZ UDPゴシック" panose="020B0400000000000000" pitchFamily="50" charset="-128"/>
                        </a:rPr>
                        <a:t>時以上）</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ct val="100000"/>
                        </a:lnSpc>
                        <a:spcAft>
                          <a:spcPts val="0"/>
                        </a:spcAft>
                      </a:pPr>
                      <a:r>
                        <a:rPr lang="ja-JP" sz="800" kern="0" dirty="0">
                          <a:effectLst/>
                          <a:latin typeface="BIZ UDPゴシック" panose="020B0400000000000000" pitchFamily="50" charset="-128"/>
                          <a:ea typeface="BIZ UDPゴシック" panose="020B0400000000000000" pitchFamily="50" charset="-128"/>
                        </a:rPr>
                        <a:t>変圧器の定格容量（</a:t>
                      </a:r>
                      <a:r>
                        <a:rPr lang="en-US" sz="800" kern="0" dirty="0">
                          <a:effectLst/>
                          <a:latin typeface="BIZ UDPゴシック" panose="020B0400000000000000" pitchFamily="50" charset="-128"/>
                          <a:ea typeface="BIZ UDPゴシック" panose="020B0400000000000000" pitchFamily="50" charset="-128"/>
                        </a:rPr>
                        <a:t>200kVA</a:t>
                      </a:r>
                      <a:r>
                        <a:rPr lang="ja-JP" sz="800" kern="0" dirty="0">
                          <a:effectLst/>
                          <a:latin typeface="BIZ UDPゴシック" panose="020B0400000000000000" pitchFamily="50" charset="-128"/>
                          <a:ea typeface="BIZ UDPゴシック" panose="020B0400000000000000" pitchFamily="50" charset="-128"/>
                        </a:rPr>
                        <a:t>以上）</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ctr">
                        <a:lnSpc>
                          <a:spcPct val="100000"/>
                        </a:lnSpc>
                        <a:spcAft>
                          <a:spcPts val="0"/>
                        </a:spcAft>
                      </a:pPr>
                      <a:r>
                        <a:rPr lang="en-US"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1</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43224" marR="43224" marT="0" marB="0" anchor="ctr"/>
                </a:tc>
                <a:extLst>
                  <a:ext uri="{0D108BD9-81ED-4DB2-BD59-A6C34878D82A}">
                    <a16:rowId xmlns:a16="http://schemas.microsoft.com/office/drawing/2014/main" val="2199516840"/>
                  </a:ext>
                </a:extLst>
              </a:tr>
              <a:tr h="140862">
                <a:tc vMerge="1">
                  <a:txBody>
                    <a:bodyPr/>
                    <a:lstStyle/>
                    <a:p>
                      <a:pPr algn="just">
                        <a:lnSpc>
                          <a:spcPts val="1200"/>
                        </a:lnSpc>
                        <a:spcAft>
                          <a:spcPts val="0"/>
                        </a:spcAft>
                      </a:pPr>
                      <a:endParaRPr lang="ja-JP" sz="1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vMerge="1">
                  <a:txBody>
                    <a:bodyPr/>
                    <a:lstStyle/>
                    <a:p>
                      <a:pPr algn="l">
                        <a:lnSpc>
                          <a:spcPts val="1200"/>
                        </a:lnSpc>
                        <a:spcAft>
                          <a:spcPts val="0"/>
                        </a:spcAft>
                      </a:pPr>
                      <a:endParaRPr lang="ja-JP" sz="1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ctr">
                        <a:lnSpc>
                          <a:spcPct val="100000"/>
                        </a:lnSpc>
                        <a:spcAft>
                          <a:spcPts val="0"/>
                        </a:spcAft>
                      </a:pPr>
                      <a:r>
                        <a:rPr lang="ja-JP" sz="900" kern="0">
                          <a:effectLst/>
                          <a:latin typeface="BIZ UDPゴシック" panose="020B0400000000000000" pitchFamily="50" charset="-128"/>
                          <a:ea typeface="BIZ UDPゴシック" panose="020B0400000000000000" pitchFamily="50" charset="-128"/>
                        </a:rPr>
                        <a:t>ロ</a:t>
                      </a:r>
                      <a:endParaRPr lang="ja-JP" sz="9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just">
                        <a:lnSpc>
                          <a:spcPct val="100000"/>
                        </a:lnSpc>
                        <a:spcAft>
                          <a:spcPts val="0"/>
                        </a:spcAft>
                      </a:pPr>
                      <a:r>
                        <a:rPr lang="ja-JP" sz="900" kern="0" dirty="0">
                          <a:effectLst/>
                          <a:latin typeface="BIZ UDPゴシック" panose="020B0400000000000000" pitchFamily="50" charset="-128"/>
                          <a:ea typeface="BIZ UDPゴシック" panose="020B0400000000000000" pitchFamily="50" charset="-128"/>
                        </a:rPr>
                        <a:t>法に掲げる溶解槽</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just">
                        <a:lnSpc>
                          <a:spcPct val="100000"/>
                        </a:lnSpc>
                        <a:spcAft>
                          <a:spcPts val="0"/>
                        </a:spcAft>
                      </a:pPr>
                      <a:r>
                        <a:rPr lang="ja-JP" sz="800" kern="0">
                          <a:effectLst/>
                          <a:latin typeface="BIZ UDPゴシック" panose="020B0400000000000000" pitchFamily="50" charset="-128"/>
                          <a:ea typeface="BIZ UDPゴシック" panose="020B0400000000000000" pitchFamily="50" charset="-128"/>
                        </a:rPr>
                        <a:t>処理能力（</a:t>
                      </a:r>
                      <a:r>
                        <a:rPr lang="en-US" sz="800" kern="0">
                          <a:effectLst/>
                          <a:latin typeface="BIZ UDPゴシック" panose="020B0400000000000000" pitchFamily="50" charset="-128"/>
                          <a:ea typeface="BIZ UDPゴシック" panose="020B0400000000000000" pitchFamily="50" charset="-128"/>
                        </a:rPr>
                        <a:t>50kg/</a:t>
                      </a:r>
                      <a:r>
                        <a:rPr lang="ja-JP" sz="800" kern="0">
                          <a:effectLst/>
                          <a:latin typeface="BIZ UDPゴシック" panose="020B0400000000000000" pitchFamily="50" charset="-128"/>
                          <a:ea typeface="BIZ UDPゴシック" panose="020B0400000000000000" pitchFamily="50" charset="-128"/>
                        </a:rPr>
                        <a:t>時以上）</a:t>
                      </a:r>
                      <a:endParaRPr lang="ja-JP" sz="8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ctr">
                        <a:lnSpc>
                          <a:spcPct val="100000"/>
                        </a:lnSpc>
                        <a:spcAft>
                          <a:spcPts val="0"/>
                        </a:spcAft>
                      </a:pPr>
                      <a:r>
                        <a:rPr lang="en-US"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  0 *</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43224" marR="43224" marT="0" marB="0" anchor="ctr"/>
                </a:tc>
                <a:extLst>
                  <a:ext uri="{0D108BD9-81ED-4DB2-BD59-A6C34878D82A}">
                    <a16:rowId xmlns:a16="http://schemas.microsoft.com/office/drawing/2014/main" val="609508355"/>
                  </a:ext>
                </a:extLst>
              </a:tr>
              <a:tr h="140862">
                <a:tc vMerge="1">
                  <a:txBody>
                    <a:bodyPr/>
                    <a:lstStyle/>
                    <a:p>
                      <a:endParaRPr kumimoji="1" lang="ja-JP" altLang="en-US"/>
                    </a:p>
                  </a:txBody>
                  <a:tcPr/>
                </a:tc>
                <a:tc vMerge="1">
                  <a:txBody>
                    <a:bodyPr/>
                    <a:lstStyle/>
                    <a:p>
                      <a:endParaRPr kumimoji="1" lang="ja-JP" altLang="en-US"/>
                    </a:p>
                  </a:txBody>
                  <a:tcPr/>
                </a:tc>
                <a:tc>
                  <a:txBody>
                    <a:bodyPr/>
                    <a:lstStyle/>
                    <a:p>
                      <a:pPr algn="ctr">
                        <a:lnSpc>
                          <a:spcPct val="100000"/>
                        </a:lnSpc>
                        <a:spcAft>
                          <a:spcPts val="0"/>
                        </a:spcAft>
                      </a:pPr>
                      <a:r>
                        <a:rPr lang="ja-JP" sz="900" kern="0">
                          <a:effectLst/>
                          <a:latin typeface="BIZ UDPゴシック" panose="020B0400000000000000" pitchFamily="50" charset="-128"/>
                          <a:ea typeface="BIZ UDPゴシック" panose="020B0400000000000000" pitchFamily="50" charset="-128"/>
                        </a:rPr>
                        <a:t>ハ</a:t>
                      </a:r>
                      <a:endParaRPr lang="ja-JP" sz="9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just">
                        <a:lnSpc>
                          <a:spcPct val="100000"/>
                        </a:lnSpc>
                        <a:spcAft>
                          <a:spcPts val="0"/>
                        </a:spcAft>
                      </a:pPr>
                      <a:r>
                        <a:rPr lang="ja-JP" sz="900" kern="0" dirty="0">
                          <a:effectLst/>
                          <a:latin typeface="BIZ UDPゴシック" panose="020B0400000000000000" pitchFamily="50" charset="-128"/>
                          <a:ea typeface="BIZ UDPゴシック" panose="020B0400000000000000" pitchFamily="50" charset="-128"/>
                        </a:rPr>
                        <a:t>法に掲げる反応炉</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just">
                        <a:lnSpc>
                          <a:spcPct val="100000"/>
                        </a:lnSpc>
                        <a:spcAft>
                          <a:spcPts val="0"/>
                        </a:spcAft>
                      </a:pPr>
                      <a:r>
                        <a:rPr lang="ja-JP" sz="800" kern="0">
                          <a:effectLst/>
                          <a:latin typeface="BIZ UDPゴシック" panose="020B0400000000000000" pitchFamily="50" charset="-128"/>
                          <a:ea typeface="BIZ UDPゴシック" panose="020B0400000000000000" pitchFamily="50" charset="-128"/>
                        </a:rPr>
                        <a:t>燃焼能力（重油換算</a:t>
                      </a:r>
                      <a:r>
                        <a:rPr lang="en-US" sz="800" kern="0">
                          <a:effectLst/>
                          <a:latin typeface="BIZ UDPゴシック" panose="020B0400000000000000" pitchFamily="50" charset="-128"/>
                          <a:ea typeface="BIZ UDPゴシック" panose="020B0400000000000000" pitchFamily="50" charset="-128"/>
                        </a:rPr>
                        <a:t>3L/</a:t>
                      </a:r>
                      <a:r>
                        <a:rPr lang="ja-JP" sz="800" kern="0">
                          <a:effectLst/>
                          <a:latin typeface="BIZ UDPゴシック" panose="020B0400000000000000" pitchFamily="50" charset="-128"/>
                          <a:ea typeface="BIZ UDPゴシック" panose="020B0400000000000000" pitchFamily="50" charset="-128"/>
                        </a:rPr>
                        <a:t>時以上）</a:t>
                      </a:r>
                      <a:endParaRPr lang="ja-JP" sz="8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ctr">
                        <a:lnSpc>
                          <a:spcPct val="100000"/>
                        </a:lnSpc>
                        <a:spcAft>
                          <a:spcPts val="0"/>
                        </a:spcAft>
                      </a:pPr>
                      <a:r>
                        <a:rPr lang="en-US"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0</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43224" marR="43224" marT="0" marB="0" anchor="ctr"/>
                </a:tc>
                <a:extLst>
                  <a:ext uri="{0D108BD9-81ED-4DB2-BD59-A6C34878D82A}">
                    <a16:rowId xmlns:a16="http://schemas.microsoft.com/office/drawing/2014/main" val="4118788525"/>
                  </a:ext>
                </a:extLst>
              </a:tr>
              <a:tr h="375631">
                <a:tc vMerge="1">
                  <a:txBody>
                    <a:bodyPr/>
                    <a:lstStyle/>
                    <a:p>
                      <a:endParaRPr kumimoji="1" lang="ja-JP" altLang="en-US"/>
                    </a:p>
                  </a:txBody>
                  <a:tcPr/>
                </a:tc>
                <a:tc vMerge="1">
                  <a:txBody>
                    <a:bodyPr/>
                    <a:lstStyle/>
                    <a:p>
                      <a:endParaRPr kumimoji="1" lang="ja-JP" altLang="en-US"/>
                    </a:p>
                  </a:txBody>
                  <a:tcPr/>
                </a:tc>
                <a:tc>
                  <a:txBody>
                    <a:bodyPr/>
                    <a:lstStyle/>
                    <a:p>
                      <a:pPr algn="ctr">
                        <a:lnSpc>
                          <a:spcPct val="100000"/>
                        </a:lnSpc>
                        <a:spcAft>
                          <a:spcPts val="0"/>
                        </a:spcAft>
                      </a:pPr>
                      <a:r>
                        <a:rPr lang="ja-JP" sz="900" kern="0">
                          <a:effectLst/>
                          <a:latin typeface="BIZ UDPゴシック" panose="020B0400000000000000" pitchFamily="50" charset="-128"/>
                          <a:ea typeface="BIZ UDPゴシック" panose="020B0400000000000000" pitchFamily="50" charset="-128"/>
                        </a:rPr>
                        <a:t>ニ</a:t>
                      </a:r>
                      <a:endParaRPr lang="ja-JP" sz="9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l">
                        <a:lnSpc>
                          <a:spcPct val="100000"/>
                        </a:lnSpc>
                        <a:spcAft>
                          <a:spcPts val="0"/>
                        </a:spcAft>
                      </a:pPr>
                      <a:r>
                        <a:rPr lang="ja-JP" sz="900" kern="0" dirty="0">
                          <a:effectLst/>
                          <a:latin typeface="BIZ UDPゴシック" panose="020B0400000000000000" pitchFamily="50" charset="-128"/>
                          <a:ea typeface="BIZ UDPゴシック" panose="020B0400000000000000" pitchFamily="50" charset="-128"/>
                        </a:rPr>
                        <a:t>法に掲げる反射炉</a:t>
                      </a:r>
                      <a:r>
                        <a:rPr lang="ja-JP" altLang="en-US" sz="900" kern="0" dirty="0">
                          <a:effectLst/>
                          <a:latin typeface="BIZ UDPゴシック" panose="020B0400000000000000" pitchFamily="50" charset="-128"/>
                          <a:ea typeface="BIZ UDPゴシック" panose="020B0400000000000000" pitchFamily="50" charset="-128"/>
                        </a:rPr>
                        <a:t>、</a:t>
                      </a:r>
                      <a:r>
                        <a:rPr lang="ja-JP" sz="900" kern="0" dirty="0">
                          <a:effectLst/>
                          <a:latin typeface="BIZ UDPゴシック" panose="020B0400000000000000" pitchFamily="50" charset="-128"/>
                          <a:ea typeface="BIZ UDPゴシック" panose="020B0400000000000000" pitchFamily="50" charset="-128"/>
                        </a:rPr>
                        <a:t>反応炉</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just">
                        <a:lnSpc>
                          <a:spcPct val="100000"/>
                        </a:lnSpc>
                        <a:spcAft>
                          <a:spcPts val="0"/>
                        </a:spcAft>
                      </a:pPr>
                      <a:r>
                        <a:rPr lang="ja-JP" sz="800" kern="0" dirty="0">
                          <a:effectLst/>
                          <a:latin typeface="BIZ UDPゴシック" panose="020B0400000000000000" pitchFamily="50" charset="-128"/>
                          <a:ea typeface="BIZ UDPゴシック" panose="020B0400000000000000" pitchFamily="50" charset="-128"/>
                        </a:rPr>
                        <a:t>容量（</a:t>
                      </a:r>
                      <a:r>
                        <a:rPr lang="en-US" sz="800" kern="0" dirty="0">
                          <a:effectLst/>
                          <a:latin typeface="BIZ UDPゴシック" panose="020B0400000000000000" pitchFamily="50" charset="-128"/>
                          <a:ea typeface="BIZ UDPゴシック" panose="020B0400000000000000" pitchFamily="50" charset="-128"/>
                        </a:rPr>
                        <a:t>0.1m</a:t>
                      </a:r>
                      <a:r>
                        <a:rPr lang="en-US" sz="800" kern="0" baseline="30000" dirty="0">
                          <a:effectLst/>
                          <a:latin typeface="BIZ UDPゴシック" panose="020B0400000000000000" pitchFamily="50" charset="-128"/>
                          <a:ea typeface="BIZ UDPゴシック" panose="020B0400000000000000" pitchFamily="50" charset="-128"/>
                        </a:rPr>
                        <a:t>3</a:t>
                      </a:r>
                      <a:r>
                        <a:rPr lang="ja-JP" sz="800" kern="0" dirty="0">
                          <a:effectLst/>
                          <a:latin typeface="BIZ UDPゴシック" panose="020B0400000000000000" pitchFamily="50" charset="-128"/>
                          <a:ea typeface="BIZ UDPゴシック" panose="020B0400000000000000" pitchFamily="50" charset="-128"/>
                        </a:rPr>
                        <a:t>以上）</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ct val="100000"/>
                        </a:lnSpc>
                        <a:spcAft>
                          <a:spcPts val="0"/>
                        </a:spcAft>
                      </a:pPr>
                      <a:r>
                        <a:rPr lang="ja-JP" sz="800" kern="0" dirty="0">
                          <a:effectLst/>
                          <a:latin typeface="BIZ UDPゴシック" panose="020B0400000000000000" pitchFamily="50" charset="-128"/>
                          <a:ea typeface="BIZ UDPゴシック" panose="020B0400000000000000" pitchFamily="50" charset="-128"/>
                        </a:rPr>
                        <a:t>燃焼能力（重油換算</a:t>
                      </a:r>
                      <a:r>
                        <a:rPr lang="en-US" sz="800" kern="0" dirty="0">
                          <a:effectLst/>
                          <a:latin typeface="BIZ UDPゴシック" panose="020B0400000000000000" pitchFamily="50" charset="-128"/>
                          <a:ea typeface="BIZ UDPゴシック" panose="020B0400000000000000" pitchFamily="50" charset="-128"/>
                        </a:rPr>
                        <a:t>4L/</a:t>
                      </a:r>
                      <a:r>
                        <a:rPr lang="ja-JP" sz="800" kern="0" dirty="0">
                          <a:effectLst/>
                          <a:latin typeface="BIZ UDPゴシック" panose="020B0400000000000000" pitchFamily="50" charset="-128"/>
                          <a:ea typeface="BIZ UDPゴシック" panose="020B0400000000000000" pitchFamily="50" charset="-128"/>
                        </a:rPr>
                        <a:t>時以上）</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ct val="100000"/>
                        </a:lnSpc>
                        <a:spcAft>
                          <a:spcPts val="0"/>
                        </a:spcAft>
                      </a:pPr>
                      <a:r>
                        <a:rPr lang="ja-JP" sz="800" kern="0" dirty="0">
                          <a:effectLst/>
                          <a:latin typeface="BIZ UDPゴシック" panose="020B0400000000000000" pitchFamily="50" charset="-128"/>
                          <a:ea typeface="BIZ UDPゴシック" panose="020B0400000000000000" pitchFamily="50" charset="-128"/>
                        </a:rPr>
                        <a:t>変圧器の定格容量（</a:t>
                      </a:r>
                      <a:r>
                        <a:rPr lang="en-US" sz="800" kern="0" dirty="0">
                          <a:effectLst/>
                          <a:latin typeface="BIZ UDPゴシック" panose="020B0400000000000000" pitchFamily="50" charset="-128"/>
                          <a:ea typeface="BIZ UDPゴシック" panose="020B0400000000000000" pitchFamily="50" charset="-128"/>
                        </a:rPr>
                        <a:t>20kVA</a:t>
                      </a:r>
                      <a:r>
                        <a:rPr lang="ja-JP" sz="800" kern="0" dirty="0">
                          <a:effectLst/>
                          <a:latin typeface="BIZ UDPゴシック" panose="020B0400000000000000" pitchFamily="50" charset="-128"/>
                          <a:ea typeface="BIZ UDPゴシック" panose="020B0400000000000000" pitchFamily="50" charset="-128"/>
                        </a:rPr>
                        <a:t>以上）</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ctr">
                        <a:lnSpc>
                          <a:spcPct val="100000"/>
                        </a:lnSpc>
                        <a:spcAft>
                          <a:spcPts val="0"/>
                        </a:spcAft>
                      </a:pPr>
                      <a:r>
                        <a:rPr lang="en-US"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  0 *</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43224" marR="43224" marT="0" marB="0" anchor="ctr"/>
                </a:tc>
                <a:extLst>
                  <a:ext uri="{0D108BD9-81ED-4DB2-BD59-A6C34878D82A}">
                    <a16:rowId xmlns:a16="http://schemas.microsoft.com/office/drawing/2014/main" val="3520302368"/>
                  </a:ext>
                </a:extLst>
              </a:tr>
              <a:tr h="375631">
                <a:tc vMerge="1">
                  <a:txBody>
                    <a:bodyPr/>
                    <a:lstStyle/>
                    <a:p>
                      <a:endParaRPr kumimoji="1" lang="ja-JP" altLang="en-US"/>
                    </a:p>
                  </a:txBody>
                  <a:tcPr/>
                </a:tc>
                <a:tc vMerge="1">
                  <a:txBody>
                    <a:bodyPr/>
                    <a:lstStyle/>
                    <a:p>
                      <a:endParaRPr kumimoji="1" lang="ja-JP" altLang="en-US"/>
                    </a:p>
                  </a:txBody>
                  <a:tcPr/>
                </a:tc>
                <a:tc>
                  <a:txBody>
                    <a:bodyPr/>
                    <a:lstStyle/>
                    <a:p>
                      <a:pPr algn="ctr">
                        <a:lnSpc>
                          <a:spcPct val="100000"/>
                        </a:lnSpc>
                        <a:spcAft>
                          <a:spcPts val="0"/>
                        </a:spcAft>
                      </a:pPr>
                      <a:r>
                        <a:rPr lang="ja-JP" sz="900" kern="0">
                          <a:effectLst/>
                          <a:latin typeface="BIZ UDPゴシック" panose="020B0400000000000000" pitchFamily="50" charset="-128"/>
                          <a:ea typeface="BIZ UDPゴシック" panose="020B0400000000000000" pitchFamily="50" charset="-128"/>
                        </a:rPr>
                        <a:t>ホ</a:t>
                      </a:r>
                      <a:endParaRPr lang="ja-JP" sz="9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l">
                        <a:lnSpc>
                          <a:spcPct val="100000"/>
                        </a:lnSpc>
                        <a:spcAft>
                          <a:spcPts val="0"/>
                        </a:spcAft>
                      </a:pPr>
                      <a:r>
                        <a:rPr lang="ja-JP" sz="900" kern="0" dirty="0">
                          <a:effectLst/>
                          <a:latin typeface="BIZ UDPゴシック" panose="020B0400000000000000" pitchFamily="50" charset="-128"/>
                          <a:ea typeface="BIZ UDPゴシック" panose="020B0400000000000000" pitchFamily="50" charset="-128"/>
                        </a:rPr>
                        <a:t>条例に掲げる反応炉</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just">
                        <a:lnSpc>
                          <a:spcPct val="100000"/>
                        </a:lnSpc>
                        <a:spcAft>
                          <a:spcPts val="0"/>
                        </a:spcAft>
                      </a:pPr>
                      <a:r>
                        <a:rPr lang="ja-JP" sz="800" kern="0" dirty="0">
                          <a:effectLst/>
                          <a:latin typeface="BIZ UDPゴシック" panose="020B0400000000000000" pitchFamily="50" charset="-128"/>
                          <a:ea typeface="BIZ UDPゴシック" panose="020B0400000000000000" pitchFamily="50" charset="-128"/>
                        </a:rPr>
                        <a:t>火格子面積（</a:t>
                      </a:r>
                      <a:r>
                        <a:rPr lang="en-US" sz="800" kern="0" dirty="0">
                          <a:effectLst/>
                          <a:latin typeface="BIZ UDPゴシック" panose="020B0400000000000000" pitchFamily="50" charset="-128"/>
                          <a:ea typeface="BIZ UDPゴシック" panose="020B0400000000000000" pitchFamily="50" charset="-128"/>
                        </a:rPr>
                        <a:t>0.5</a:t>
                      </a:r>
                      <a:r>
                        <a:rPr lang="ja-JP" sz="800" kern="0" dirty="0">
                          <a:effectLst/>
                          <a:latin typeface="BIZ UDPゴシック" panose="020B0400000000000000" pitchFamily="50" charset="-128"/>
                          <a:ea typeface="BIZ UDPゴシック" panose="020B0400000000000000" pitchFamily="50" charset="-128"/>
                        </a:rPr>
                        <a:t>以上</a:t>
                      </a:r>
                      <a:r>
                        <a:rPr lang="en-US" sz="800" kern="0" dirty="0">
                          <a:effectLst/>
                          <a:latin typeface="BIZ UDPゴシック" panose="020B0400000000000000" pitchFamily="50" charset="-128"/>
                          <a:ea typeface="BIZ UDPゴシック" panose="020B0400000000000000" pitchFamily="50" charset="-128"/>
                        </a:rPr>
                        <a:t>1m</a:t>
                      </a:r>
                      <a:r>
                        <a:rPr lang="en-US" sz="800" kern="0" baseline="30000" dirty="0">
                          <a:effectLst/>
                          <a:latin typeface="BIZ UDPゴシック" panose="020B0400000000000000" pitchFamily="50" charset="-128"/>
                          <a:ea typeface="BIZ UDPゴシック" panose="020B0400000000000000" pitchFamily="50" charset="-128"/>
                        </a:rPr>
                        <a:t>2</a:t>
                      </a:r>
                      <a:r>
                        <a:rPr lang="ja-JP" sz="800" kern="0" dirty="0">
                          <a:effectLst/>
                          <a:latin typeface="BIZ UDPゴシック" panose="020B0400000000000000" pitchFamily="50" charset="-128"/>
                          <a:ea typeface="BIZ UDPゴシック" panose="020B0400000000000000" pitchFamily="50" charset="-128"/>
                        </a:rPr>
                        <a:t>未満）</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ct val="100000"/>
                        </a:lnSpc>
                        <a:spcAft>
                          <a:spcPts val="0"/>
                        </a:spcAft>
                      </a:pPr>
                      <a:r>
                        <a:rPr lang="ja-JP" sz="800" kern="0" dirty="0">
                          <a:effectLst/>
                          <a:latin typeface="BIZ UDPゴシック" panose="020B0400000000000000" pitchFamily="50" charset="-128"/>
                          <a:ea typeface="BIZ UDPゴシック" panose="020B0400000000000000" pitchFamily="50" charset="-128"/>
                        </a:rPr>
                        <a:t>燃焼能力（重油換算</a:t>
                      </a:r>
                      <a:r>
                        <a:rPr lang="en-US" sz="800" kern="0" dirty="0">
                          <a:effectLst/>
                          <a:latin typeface="BIZ UDPゴシック" panose="020B0400000000000000" pitchFamily="50" charset="-128"/>
                          <a:ea typeface="BIZ UDPゴシック" panose="020B0400000000000000" pitchFamily="50" charset="-128"/>
                        </a:rPr>
                        <a:t>30</a:t>
                      </a:r>
                      <a:r>
                        <a:rPr lang="ja-JP" sz="800" kern="0" dirty="0">
                          <a:effectLst/>
                          <a:latin typeface="BIZ UDPゴシック" panose="020B0400000000000000" pitchFamily="50" charset="-128"/>
                          <a:ea typeface="BIZ UDPゴシック" panose="020B0400000000000000" pitchFamily="50" charset="-128"/>
                        </a:rPr>
                        <a:t>以上</a:t>
                      </a:r>
                      <a:r>
                        <a:rPr lang="en-US" sz="800" kern="0" dirty="0">
                          <a:effectLst/>
                          <a:latin typeface="BIZ UDPゴシック" panose="020B0400000000000000" pitchFamily="50" charset="-128"/>
                          <a:ea typeface="BIZ UDPゴシック" panose="020B0400000000000000" pitchFamily="50" charset="-128"/>
                        </a:rPr>
                        <a:t>50L/</a:t>
                      </a:r>
                      <a:r>
                        <a:rPr lang="ja-JP" sz="800" kern="0" dirty="0">
                          <a:effectLst/>
                          <a:latin typeface="BIZ UDPゴシック" panose="020B0400000000000000" pitchFamily="50" charset="-128"/>
                          <a:ea typeface="BIZ UDPゴシック" panose="020B0400000000000000" pitchFamily="50" charset="-128"/>
                        </a:rPr>
                        <a:t>時未満）</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ct val="100000"/>
                        </a:lnSpc>
                        <a:spcAft>
                          <a:spcPts val="0"/>
                        </a:spcAft>
                      </a:pPr>
                      <a:r>
                        <a:rPr lang="ja-JP" sz="800" kern="0" dirty="0">
                          <a:effectLst/>
                          <a:latin typeface="BIZ UDPゴシック" panose="020B0400000000000000" pitchFamily="50" charset="-128"/>
                          <a:ea typeface="BIZ UDPゴシック" panose="020B0400000000000000" pitchFamily="50" charset="-128"/>
                        </a:rPr>
                        <a:t>変圧器の定格容量（</a:t>
                      </a:r>
                      <a:r>
                        <a:rPr lang="en-US" sz="800" kern="0" dirty="0">
                          <a:effectLst/>
                          <a:latin typeface="BIZ UDPゴシック" panose="020B0400000000000000" pitchFamily="50" charset="-128"/>
                          <a:ea typeface="BIZ UDPゴシック" panose="020B0400000000000000" pitchFamily="50" charset="-128"/>
                        </a:rPr>
                        <a:t>100</a:t>
                      </a:r>
                      <a:r>
                        <a:rPr lang="ja-JP" sz="800" kern="0" dirty="0">
                          <a:effectLst/>
                          <a:latin typeface="BIZ UDPゴシック" panose="020B0400000000000000" pitchFamily="50" charset="-128"/>
                          <a:ea typeface="BIZ UDPゴシック" panose="020B0400000000000000" pitchFamily="50" charset="-128"/>
                        </a:rPr>
                        <a:t>以上</a:t>
                      </a:r>
                      <a:r>
                        <a:rPr lang="en-US" sz="800" kern="0" dirty="0">
                          <a:effectLst/>
                          <a:latin typeface="BIZ UDPゴシック" panose="020B0400000000000000" pitchFamily="50" charset="-128"/>
                          <a:ea typeface="BIZ UDPゴシック" panose="020B0400000000000000" pitchFamily="50" charset="-128"/>
                        </a:rPr>
                        <a:t>200kVA</a:t>
                      </a:r>
                      <a:r>
                        <a:rPr lang="ja-JP" sz="800" kern="0" dirty="0">
                          <a:effectLst/>
                          <a:latin typeface="BIZ UDPゴシック" panose="020B0400000000000000" pitchFamily="50" charset="-128"/>
                          <a:ea typeface="BIZ UDPゴシック" panose="020B0400000000000000" pitchFamily="50" charset="-128"/>
                        </a:rPr>
                        <a:t>未満）</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ctr">
                        <a:lnSpc>
                          <a:spcPct val="100000"/>
                        </a:lnSpc>
                        <a:spcAft>
                          <a:spcPts val="0"/>
                        </a:spcAft>
                      </a:pPr>
                      <a:r>
                        <a:rPr lang="en-US"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1</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43224" marR="43224" marT="0" marB="0" anchor="ctr"/>
                </a:tc>
                <a:extLst>
                  <a:ext uri="{0D108BD9-81ED-4DB2-BD59-A6C34878D82A}">
                    <a16:rowId xmlns:a16="http://schemas.microsoft.com/office/drawing/2014/main" val="1665633826"/>
                  </a:ext>
                </a:extLst>
              </a:tr>
              <a:tr h="140862">
                <a:tc vMerge="1">
                  <a:txBody>
                    <a:bodyPr/>
                    <a:lstStyle/>
                    <a:p>
                      <a:endParaRPr kumimoji="1" lang="ja-JP" altLang="en-US"/>
                    </a:p>
                  </a:txBody>
                  <a:tcPr/>
                </a:tc>
                <a:tc vMerge="1">
                  <a:txBody>
                    <a:bodyPr/>
                    <a:lstStyle/>
                    <a:p>
                      <a:endParaRPr kumimoji="1" lang="ja-JP" altLang="en-US"/>
                    </a:p>
                  </a:txBody>
                  <a:tcPr/>
                </a:tc>
                <a:tc>
                  <a:txBody>
                    <a:bodyPr/>
                    <a:lstStyle/>
                    <a:p>
                      <a:pPr algn="ctr">
                        <a:lnSpc>
                          <a:spcPct val="100000"/>
                        </a:lnSpc>
                        <a:spcAft>
                          <a:spcPts val="0"/>
                        </a:spcAft>
                      </a:pPr>
                      <a:r>
                        <a:rPr lang="ja-JP" sz="900" kern="0">
                          <a:effectLst/>
                          <a:latin typeface="BIZ UDPゴシック" panose="020B0400000000000000" pitchFamily="50" charset="-128"/>
                          <a:ea typeface="BIZ UDPゴシック" panose="020B0400000000000000" pitchFamily="50" charset="-128"/>
                        </a:rPr>
                        <a:t>ヘ</a:t>
                      </a:r>
                      <a:endParaRPr lang="ja-JP" sz="9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just">
                        <a:lnSpc>
                          <a:spcPct val="100000"/>
                        </a:lnSpc>
                        <a:spcAft>
                          <a:spcPts val="0"/>
                        </a:spcAft>
                      </a:pPr>
                      <a:r>
                        <a:rPr lang="ja-JP" sz="900" kern="0" dirty="0">
                          <a:effectLst/>
                          <a:latin typeface="BIZ UDPゴシック" panose="020B0400000000000000" pitchFamily="50" charset="-128"/>
                          <a:ea typeface="BIZ UDPゴシック" panose="020B0400000000000000" pitchFamily="50" charset="-128"/>
                        </a:rPr>
                        <a:t>反応施設</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just">
                        <a:lnSpc>
                          <a:spcPct val="100000"/>
                        </a:lnSpc>
                        <a:spcAft>
                          <a:spcPts val="0"/>
                        </a:spcAft>
                      </a:pPr>
                      <a:r>
                        <a:rPr lang="ja-JP" sz="800" kern="0">
                          <a:effectLst/>
                          <a:latin typeface="BIZ UDPゴシック" panose="020B0400000000000000" pitchFamily="50" charset="-128"/>
                          <a:ea typeface="BIZ UDPゴシック" panose="020B0400000000000000" pitchFamily="50" charset="-128"/>
                        </a:rPr>
                        <a:t>すべて</a:t>
                      </a:r>
                      <a:endParaRPr lang="ja-JP" sz="8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ctr">
                        <a:lnSpc>
                          <a:spcPct val="100000"/>
                        </a:lnSpc>
                        <a:spcAft>
                          <a:spcPts val="0"/>
                        </a:spcAft>
                      </a:pPr>
                      <a:r>
                        <a:rPr lang="en-US"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190</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43224" marR="43224" marT="0" marB="0" anchor="ctr"/>
                </a:tc>
                <a:extLst>
                  <a:ext uri="{0D108BD9-81ED-4DB2-BD59-A6C34878D82A}">
                    <a16:rowId xmlns:a16="http://schemas.microsoft.com/office/drawing/2014/main" val="1469753095"/>
                  </a:ext>
                </a:extLst>
              </a:tr>
              <a:tr h="375631">
                <a:tc vMerge="1">
                  <a:txBody>
                    <a:bodyPr/>
                    <a:lstStyle/>
                    <a:p>
                      <a:endParaRPr kumimoji="1" lang="ja-JP" altLang="en-US"/>
                    </a:p>
                  </a:txBody>
                  <a:tcPr/>
                </a:tc>
                <a:tc vMerge="1">
                  <a:txBody>
                    <a:bodyPr/>
                    <a:lstStyle/>
                    <a:p>
                      <a:endParaRPr kumimoji="1" lang="ja-JP" altLang="en-US"/>
                    </a:p>
                  </a:txBody>
                  <a:tcPr/>
                </a:tc>
                <a:tc>
                  <a:txBody>
                    <a:bodyPr/>
                    <a:lstStyle/>
                    <a:p>
                      <a:pPr algn="ctr">
                        <a:lnSpc>
                          <a:spcPct val="100000"/>
                        </a:lnSpc>
                        <a:spcAft>
                          <a:spcPts val="0"/>
                        </a:spcAft>
                      </a:pPr>
                      <a:r>
                        <a:rPr lang="ja-JP" sz="900" kern="0">
                          <a:effectLst/>
                          <a:latin typeface="BIZ UDPゴシック" panose="020B0400000000000000" pitchFamily="50" charset="-128"/>
                          <a:ea typeface="BIZ UDPゴシック" panose="020B0400000000000000" pitchFamily="50" charset="-128"/>
                        </a:rPr>
                        <a:t>ト</a:t>
                      </a:r>
                      <a:endParaRPr lang="ja-JP" sz="9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l">
                        <a:lnSpc>
                          <a:spcPct val="100000"/>
                        </a:lnSpc>
                        <a:spcAft>
                          <a:spcPts val="0"/>
                        </a:spcAft>
                      </a:pPr>
                      <a:r>
                        <a:rPr lang="ja-JP" sz="900" kern="0" dirty="0">
                          <a:effectLst/>
                          <a:latin typeface="BIZ UDPゴシック" panose="020B0400000000000000" pitchFamily="50" charset="-128"/>
                          <a:ea typeface="BIZ UDPゴシック" panose="020B0400000000000000" pitchFamily="50" charset="-128"/>
                        </a:rPr>
                        <a:t>法に掲げる直火炉</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just">
                        <a:lnSpc>
                          <a:spcPct val="100000"/>
                        </a:lnSpc>
                        <a:spcAft>
                          <a:spcPts val="0"/>
                        </a:spcAft>
                      </a:pPr>
                      <a:r>
                        <a:rPr lang="ja-JP" sz="800" kern="0" dirty="0">
                          <a:effectLst/>
                          <a:latin typeface="BIZ UDPゴシック" panose="020B0400000000000000" pitchFamily="50" charset="-128"/>
                          <a:ea typeface="BIZ UDPゴシック" panose="020B0400000000000000" pitchFamily="50" charset="-128"/>
                        </a:rPr>
                        <a:t>火格子面積（</a:t>
                      </a:r>
                      <a:r>
                        <a:rPr lang="en-US" sz="800" kern="0" dirty="0">
                          <a:effectLst/>
                          <a:latin typeface="BIZ UDPゴシック" panose="020B0400000000000000" pitchFamily="50" charset="-128"/>
                          <a:ea typeface="BIZ UDPゴシック" panose="020B0400000000000000" pitchFamily="50" charset="-128"/>
                        </a:rPr>
                        <a:t>1m</a:t>
                      </a:r>
                      <a:r>
                        <a:rPr lang="en-US" sz="800" kern="0" baseline="30000" dirty="0">
                          <a:effectLst/>
                          <a:latin typeface="BIZ UDPゴシック" panose="020B0400000000000000" pitchFamily="50" charset="-128"/>
                          <a:ea typeface="BIZ UDPゴシック" panose="020B0400000000000000" pitchFamily="50" charset="-128"/>
                        </a:rPr>
                        <a:t>2</a:t>
                      </a:r>
                      <a:r>
                        <a:rPr lang="ja-JP" sz="800" kern="0" dirty="0">
                          <a:effectLst/>
                          <a:latin typeface="BIZ UDPゴシック" panose="020B0400000000000000" pitchFamily="50" charset="-128"/>
                          <a:ea typeface="BIZ UDPゴシック" panose="020B0400000000000000" pitchFamily="50" charset="-128"/>
                        </a:rPr>
                        <a:t>以上）</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ct val="100000"/>
                        </a:lnSpc>
                        <a:spcAft>
                          <a:spcPts val="0"/>
                        </a:spcAft>
                      </a:pPr>
                      <a:r>
                        <a:rPr lang="ja-JP" sz="800" kern="0" dirty="0">
                          <a:effectLst/>
                          <a:latin typeface="BIZ UDPゴシック" panose="020B0400000000000000" pitchFamily="50" charset="-128"/>
                          <a:ea typeface="BIZ UDPゴシック" panose="020B0400000000000000" pitchFamily="50" charset="-128"/>
                        </a:rPr>
                        <a:t>燃焼能力（重油換算</a:t>
                      </a:r>
                      <a:r>
                        <a:rPr lang="en-US" sz="800" kern="0" dirty="0">
                          <a:effectLst/>
                          <a:latin typeface="BIZ UDPゴシック" panose="020B0400000000000000" pitchFamily="50" charset="-128"/>
                          <a:ea typeface="BIZ UDPゴシック" panose="020B0400000000000000" pitchFamily="50" charset="-128"/>
                        </a:rPr>
                        <a:t>50L/</a:t>
                      </a:r>
                      <a:r>
                        <a:rPr lang="ja-JP" sz="800" kern="0" dirty="0">
                          <a:effectLst/>
                          <a:latin typeface="BIZ UDPゴシック" panose="020B0400000000000000" pitchFamily="50" charset="-128"/>
                          <a:ea typeface="BIZ UDPゴシック" panose="020B0400000000000000" pitchFamily="50" charset="-128"/>
                        </a:rPr>
                        <a:t>時以上）</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ct val="100000"/>
                        </a:lnSpc>
                        <a:spcAft>
                          <a:spcPts val="0"/>
                        </a:spcAft>
                      </a:pPr>
                      <a:r>
                        <a:rPr lang="ja-JP" sz="800" kern="0" dirty="0">
                          <a:effectLst/>
                          <a:latin typeface="BIZ UDPゴシック" panose="020B0400000000000000" pitchFamily="50" charset="-128"/>
                          <a:ea typeface="BIZ UDPゴシック" panose="020B0400000000000000" pitchFamily="50" charset="-128"/>
                        </a:rPr>
                        <a:t>変圧器の定格容量（</a:t>
                      </a:r>
                      <a:r>
                        <a:rPr lang="en-US" sz="800" kern="0" dirty="0">
                          <a:effectLst/>
                          <a:latin typeface="BIZ UDPゴシック" panose="020B0400000000000000" pitchFamily="50" charset="-128"/>
                          <a:ea typeface="BIZ UDPゴシック" panose="020B0400000000000000" pitchFamily="50" charset="-128"/>
                        </a:rPr>
                        <a:t>200kVA</a:t>
                      </a:r>
                      <a:r>
                        <a:rPr lang="ja-JP" sz="800" kern="0" dirty="0">
                          <a:effectLst/>
                          <a:latin typeface="BIZ UDPゴシック" panose="020B0400000000000000" pitchFamily="50" charset="-128"/>
                          <a:ea typeface="BIZ UDPゴシック" panose="020B0400000000000000" pitchFamily="50" charset="-128"/>
                        </a:rPr>
                        <a:t>以上）</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ctr">
                        <a:lnSpc>
                          <a:spcPct val="100000"/>
                        </a:lnSpc>
                        <a:spcAft>
                          <a:spcPts val="0"/>
                        </a:spcAft>
                      </a:pPr>
                      <a:r>
                        <a:rPr lang="en-US"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1</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43224" marR="43224" marT="0" marB="0" anchor="ctr"/>
                </a:tc>
                <a:extLst>
                  <a:ext uri="{0D108BD9-81ED-4DB2-BD59-A6C34878D82A}">
                    <a16:rowId xmlns:a16="http://schemas.microsoft.com/office/drawing/2014/main" val="3259945184"/>
                  </a:ext>
                </a:extLst>
              </a:tr>
              <a:tr h="375631">
                <a:tc vMerge="1">
                  <a:txBody>
                    <a:bodyPr/>
                    <a:lstStyle/>
                    <a:p>
                      <a:endParaRPr kumimoji="1" lang="ja-JP" altLang="en-US"/>
                    </a:p>
                  </a:txBody>
                  <a:tcPr/>
                </a:tc>
                <a:tc vMerge="1">
                  <a:txBody>
                    <a:bodyPr/>
                    <a:lstStyle/>
                    <a:p>
                      <a:endParaRPr kumimoji="1" lang="ja-JP" altLang="en-US"/>
                    </a:p>
                  </a:txBody>
                  <a:tcPr/>
                </a:tc>
                <a:tc>
                  <a:txBody>
                    <a:bodyPr/>
                    <a:lstStyle/>
                    <a:p>
                      <a:pPr algn="ctr">
                        <a:lnSpc>
                          <a:spcPct val="100000"/>
                        </a:lnSpc>
                        <a:spcAft>
                          <a:spcPts val="0"/>
                        </a:spcAft>
                      </a:pPr>
                      <a:r>
                        <a:rPr lang="ja-JP" sz="900" kern="0">
                          <a:effectLst/>
                          <a:latin typeface="BIZ UDPゴシック" panose="020B0400000000000000" pitchFamily="50" charset="-128"/>
                          <a:ea typeface="BIZ UDPゴシック" panose="020B0400000000000000" pitchFamily="50" charset="-128"/>
                        </a:rPr>
                        <a:t>チ</a:t>
                      </a:r>
                      <a:endParaRPr lang="ja-JP" sz="9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l">
                        <a:lnSpc>
                          <a:spcPct val="100000"/>
                        </a:lnSpc>
                        <a:spcAft>
                          <a:spcPts val="0"/>
                        </a:spcAft>
                      </a:pPr>
                      <a:r>
                        <a:rPr lang="ja-JP" sz="900" kern="0" dirty="0">
                          <a:effectLst/>
                          <a:latin typeface="BIZ UDPゴシック" panose="020B0400000000000000" pitchFamily="50" charset="-128"/>
                          <a:ea typeface="BIZ UDPゴシック" panose="020B0400000000000000" pitchFamily="50" charset="-128"/>
                        </a:rPr>
                        <a:t>条例に掲げる直火炉</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just">
                        <a:lnSpc>
                          <a:spcPct val="100000"/>
                        </a:lnSpc>
                        <a:spcAft>
                          <a:spcPts val="0"/>
                        </a:spcAft>
                      </a:pPr>
                      <a:r>
                        <a:rPr lang="ja-JP" sz="800" kern="0" dirty="0">
                          <a:effectLst/>
                          <a:latin typeface="BIZ UDPゴシック" panose="020B0400000000000000" pitchFamily="50" charset="-128"/>
                          <a:ea typeface="BIZ UDPゴシック" panose="020B0400000000000000" pitchFamily="50" charset="-128"/>
                        </a:rPr>
                        <a:t>火格子面積（</a:t>
                      </a:r>
                      <a:r>
                        <a:rPr lang="en-US" sz="800" kern="0" dirty="0">
                          <a:effectLst/>
                          <a:latin typeface="BIZ UDPゴシック" panose="020B0400000000000000" pitchFamily="50" charset="-128"/>
                          <a:ea typeface="BIZ UDPゴシック" panose="020B0400000000000000" pitchFamily="50" charset="-128"/>
                        </a:rPr>
                        <a:t>0.5</a:t>
                      </a:r>
                      <a:r>
                        <a:rPr lang="ja-JP" sz="800" kern="0" dirty="0">
                          <a:effectLst/>
                          <a:latin typeface="BIZ UDPゴシック" panose="020B0400000000000000" pitchFamily="50" charset="-128"/>
                          <a:ea typeface="BIZ UDPゴシック" panose="020B0400000000000000" pitchFamily="50" charset="-128"/>
                        </a:rPr>
                        <a:t>以上</a:t>
                      </a:r>
                      <a:r>
                        <a:rPr lang="en-US" sz="800" kern="0" dirty="0">
                          <a:effectLst/>
                          <a:latin typeface="BIZ UDPゴシック" panose="020B0400000000000000" pitchFamily="50" charset="-128"/>
                          <a:ea typeface="BIZ UDPゴシック" panose="020B0400000000000000" pitchFamily="50" charset="-128"/>
                        </a:rPr>
                        <a:t>1m</a:t>
                      </a:r>
                      <a:r>
                        <a:rPr lang="en-US" sz="800" kern="0" baseline="30000" dirty="0">
                          <a:effectLst/>
                          <a:latin typeface="BIZ UDPゴシック" panose="020B0400000000000000" pitchFamily="50" charset="-128"/>
                          <a:ea typeface="BIZ UDPゴシック" panose="020B0400000000000000" pitchFamily="50" charset="-128"/>
                        </a:rPr>
                        <a:t>2</a:t>
                      </a:r>
                      <a:r>
                        <a:rPr lang="ja-JP" sz="800" kern="0" dirty="0">
                          <a:effectLst/>
                          <a:latin typeface="BIZ UDPゴシック" panose="020B0400000000000000" pitchFamily="50" charset="-128"/>
                          <a:ea typeface="BIZ UDPゴシック" panose="020B0400000000000000" pitchFamily="50" charset="-128"/>
                        </a:rPr>
                        <a:t>未満）</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ct val="100000"/>
                        </a:lnSpc>
                        <a:spcAft>
                          <a:spcPts val="0"/>
                        </a:spcAft>
                      </a:pPr>
                      <a:r>
                        <a:rPr lang="ja-JP" sz="800" kern="0" dirty="0">
                          <a:effectLst/>
                          <a:latin typeface="BIZ UDPゴシック" panose="020B0400000000000000" pitchFamily="50" charset="-128"/>
                          <a:ea typeface="BIZ UDPゴシック" panose="020B0400000000000000" pitchFamily="50" charset="-128"/>
                        </a:rPr>
                        <a:t>燃焼能力（重油換算</a:t>
                      </a:r>
                      <a:r>
                        <a:rPr lang="en-US" sz="800" kern="0" dirty="0">
                          <a:effectLst/>
                          <a:latin typeface="BIZ UDPゴシック" panose="020B0400000000000000" pitchFamily="50" charset="-128"/>
                          <a:ea typeface="BIZ UDPゴシック" panose="020B0400000000000000" pitchFamily="50" charset="-128"/>
                        </a:rPr>
                        <a:t>30</a:t>
                      </a:r>
                      <a:r>
                        <a:rPr lang="ja-JP" sz="800" kern="0" dirty="0">
                          <a:effectLst/>
                          <a:latin typeface="BIZ UDPゴシック" panose="020B0400000000000000" pitchFamily="50" charset="-128"/>
                          <a:ea typeface="BIZ UDPゴシック" panose="020B0400000000000000" pitchFamily="50" charset="-128"/>
                        </a:rPr>
                        <a:t>以上</a:t>
                      </a:r>
                      <a:r>
                        <a:rPr lang="en-US" sz="800" kern="0" dirty="0">
                          <a:effectLst/>
                          <a:latin typeface="BIZ UDPゴシック" panose="020B0400000000000000" pitchFamily="50" charset="-128"/>
                          <a:ea typeface="BIZ UDPゴシック" panose="020B0400000000000000" pitchFamily="50" charset="-128"/>
                        </a:rPr>
                        <a:t>50L/</a:t>
                      </a:r>
                      <a:r>
                        <a:rPr lang="ja-JP" sz="800" kern="0" dirty="0">
                          <a:effectLst/>
                          <a:latin typeface="BIZ UDPゴシック" panose="020B0400000000000000" pitchFamily="50" charset="-128"/>
                          <a:ea typeface="BIZ UDPゴシック" panose="020B0400000000000000" pitchFamily="50" charset="-128"/>
                        </a:rPr>
                        <a:t>時未満）</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ct val="100000"/>
                        </a:lnSpc>
                        <a:spcAft>
                          <a:spcPts val="0"/>
                        </a:spcAft>
                      </a:pPr>
                      <a:r>
                        <a:rPr lang="ja-JP" sz="800" kern="0" dirty="0">
                          <a:effectLst/>
                          <a:latin typeface="BIZ UDPゴシック" panose="020B0400000000000000" pitchFamily="50" charset="-128"/>
                          <a:ea typeface="BIZ UDPゴシック" panose="020B0400000000000000" pitchFamily="50" charset="-128"/>
                        </a:rPr>
                        <a:t>変圧器の定格容量（</a:t>
                      </a:r>
                      <a:r>
                        <a:rPr lang="en-US" sz="800" kern="0" dirty="0">
                          <a:effectLst/>
                          <a:latin typeface="BIZ UDPゴシック" panose="020B0400000000000000" pitchFamily="50" charset="-128"/>
                          <a:ea typeface="BIZ UDPゴシック" panose="020B0400000000000000" pitchFamily="50" charset="-128"/>
                        </a:rPr>
                        <a:t>100</a:t>
                      </a:r>
                      <a:r>
                        <a:rPr lang="ja-JP" sz="800" kern="0" dirty="0">
                          <a:effectLst/>
                          <a:latin typeface="BIZ UDPゴシック" panose="020B0400000000000000" pitchFamily="50" charset="-128"/>
                          <a:ea typeface="BIZ UDPゴシック" panose="020B0400000000000000" pitchFamily="50" charset="-128"/>
                        </a:rPr>
                        <a:t>以上</a:t>
                      </a:r>
                      <a:r>
                        <a:rPr lang="en-US" sz="800" kern="0" dirty="0">
                          <a:effectLst/>
                          <a:latin typeface="BIZ UDPゴシック" panose="020B0400000000000000" pitchFamily="50" charset="-128"/>
                          <a:ea typeface="BIZ UDPゴシック" panose="020B0400000000000000" pitchFamily="50" charset="-128"/>
                        </a:rPr>
                        <a:t>200kVA</a:t>
                      </a:r>
                      <a:r>
                        <a:rPr lang="ja-JP" sz="800" kern="0" dirty="0">
                          <a:effectLst/>
                          <a:latin typeface="BIZ UDPゴシック" panose="020B0400000000000000" pitchFamily="50" charset="-128"/>
                          <a:ea typeface="BIZ UDPゴシック" panose="020B0400000000000000" pitchFamily="50" charset="-128"/>
                        </a:rPr>
                        <a:t>未満）</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ctr">
                        <a:lnSpc>
                          <a:spcPct val="100000"/>
                        </a:lnSpc>
                        <a:spcAft>
                          <a:spcPts val="0"/>
                        </a:spcAft>
                      </a:pPr>
                      <a:r>
                        <a:rPr lang="en-US"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  0 *</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43224" marR="43224" marT="0" marB="0" anchor="ctr"/>
                </a:tc>
                <a:extLst>
                  <a:ext uri="{0D108BD9-81ED-4DB2-BD59-A6C34878D82A}">
                    <a16:rowId xmlns:a16="http://schemas.microsoft.com/office/drawing/2014/main" val="1098769101"/>
                  </a:ext>
                </a:extLst>
              </a:tr>
              <a:tr h="140862">
                <a:tc vMerge="1">
                  <a:txBody>
                    <a:bodyPr/>
                    <a:lstStyle/>
                    <a:p>
                      <a:endParaRPr kumimoji="1" lang="ja-JP" altLang="en-US"/>
                    </a:p>
                  </a:txBody>
                  <a:tcPr/>
                </a:tc>
                <a:tc vMerge="1">
                  <a:txBody>
                    <a:bodyPr/>
                    <a:lstStyle/>
                    <a:p>
                      <a:endParaRPr kumimoji="1" lang="ja-JP" altLang="en-US"/>
                    </a:p>
                  </a:txBody>
                  <a:tcPr/>
                </a:tc>
                <a:tc>
                  <a:txBody>
                    <a:bodyPr/>
                    <a:lstStyle/>
                    <a:p>
                      <a:pPr algn="ctr">
                        <a:lnSpc>
                          <a:spcPct val="100000"/>
                        </a:lnSpc>
                        <a:spcAft>
                          <a:spcPts val="0"/>
                        </a:spcAft>
                      </a:pPr>
                      <a:r>
                        <a:rPr lang="ja-JP" sz="900" kern="0">
                          <a:effectLst/>
                          <a:latin typeface="BIZ UDPゴシック" panose="020B0400000000000000" pitchFamily="50" charset="-128"/>
                          <a:ea typeface="BIZ UDPゴシック" panose="020B0400000000000000" pitchFamily="50" charset="-128"/>
                        </a:rPr>
                        <a:t>リ</a:t>
                      </a:r>
                      <a:endParaRPr lang="ja-JP" sz="9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just">
                        <a:lnSpc>
                          <a:spcPct val="100000"/>
                        </a:lnSpc>
                        <a:spcAft>
                          <a:spcPts val="0"/>
                        </a:spcAft>
                      </a:pPr>
                      <a:r>
                        <a:rPr lang="ja-JP" sz="900" kern="0" dirty="0">
                          <a:effectLst/>
                          <a:latin typeface="BIZ UDPゴシック" panose="020B0400000000000000" pitchFamily="50" charset="-128"/>
                          <a:ea typeface="BIZ UDPゴシック" panose="020B0400000000000000" pitchFamily="50" charset="-128"/>
                        </a:rPr>
                        <a:t>直火炉</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just">
                        <a:lnSpc>
                          <a:spcPct val="100000"/>
                        </a:lnSpc>
                        <a:spcAft>
                          <a:spcPts val="0"/>
                        </a:spcAft>
                      </a:pPr>
                      <a:r>
                        <a:rPr lang="ja-JP" sz="800" kern="0">
                          <a:effectLst/>
                          <a:latin typeface="BIZ UDPゴシック" panose="020B0400000000000000" pitchFamily="50" charset="-128"/>
                          <a:ea typeface="BIZ UDPゴシック" panose="020B0400000000000000" pitchFamily="50" charset="-128"/>
                        </a:rPr>
                        <a:t>すべて</a:t>
                      </a:r>
                      <a:endParaRPr lang="ja-JP" sz="8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ctr">
                        <a:lnSpc>
                          <a:spcPct val="100000"/>
                        </a:lnSpc>
                        <a:spcAft>
                          <a:spcPts val="0"/>
                        </a:spcAft>
                      </a:pPr>
                      <a:r>
                        <a:rPr lang="en-US"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  0 *</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43224" marR="43224" marT="0" marB="0" anchor="ctr"/>
                </a:tc>
                <a:extLst>
                  <a:ext uri="{0D108BD9-81ED-4DB2-BD59-A6C34878D82A}">
                    <a16:rowId xmlns:a16="http://schemas.microsoft.com/office/drawing/2014/main" val="2078426444"/>
                  </a:ext>
                </a:extLst>
              </a:tr>
              <a:tr h="375631">
                <a:tc vMerge="1">
                  <a:txBody>
                    <a:bodyPr/>
                    <a:lstStyle/>
                    <a:p>
                      <a:endParaRPr kumimoji="1" lang="ja-JP" altLang="en-US"/>
                    </a:p>
                  </a:txBody>
                  <a:tcPr/>
                </a:tc>
                <a:tc vMerge="1">
                  <a:txBody>
                    <a:bodyPr/>
                    <a:lstStyle/>
                    <a:p>
                      <a:endParaRPr kumimoji="1" lang="ja-JP" altLang="en-US"/>
                    </a:p>
                  </a:txBody>
                  <a:tcPr/>
                </a:tc>
                <a:tc>
                  <a:txBody>
                    <a:bodyPr/>
                    <a:lstStyle/>
                    <a:p>
                      <a:pPr algn="ctr">
                        <a:lnSpc>
                          <a:spcPct val="100000"/>
                        </a:lnSpc>
                        <a:spcAft>
                          <a:spcPts val="0"/>
                        </a:spcAft>
                      </a:pPr>
                      <a:r>
                        <a:rPr lang="ja-JP" sz="900" kern="0">
                          <a:effectLst/>
                          <a:latin typeface="BIZ UDPゴシック" panose="020B0400000000000000" pitchFamily="50" charset="-128"/>
                          <a:ea typeface="BIZ UDPゴシック" panose="020B0400000000000000" pitchFamily="50" charset="-128"/>
                        </a:rPr>
                        <a:t>ヌ</a:t>
                      </a:r>
                      <a:endParaRPr lang="ja-JP" sz="9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l">
                        <a:lnSpc>
                          <a:spcPct val="100000"/>
                        </a:lnSpc>
                        <a:spcAft>
                          <a:spcPts val="0"/>
                        </a:spcAft>
                      </a:pPr>
                      <a:r>
                        <a:rPr lang="ja-JP" sz="900" kern="0" dirty="0">
                          <a:effectLst/>
                          <a:latin typeface="BIZ UDPゴシック" panose="020B0400000000000000" pitchFamily="50" charset="-128"/>
                          <a:ea typeface="BIZ UDPゴシック" panose="020B0400000000000000" pitchFamily="50" charset="-128"/>
                        </a:rPr>
                        <a:t>法に掲げる乾燥炉</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just">
                        <a:lnSpc>
                          <a:spcPct val="100000"/>
                        </a:lnSpc>
                        <a:spcAft>
                          <a:spcPts val="0"/>
                        </a:spcAft>
                      </a:pPr>
                      <a:r>
                        <a:rPr lang="ja-JP" sz="800" kern="0" dirty="0">
                          <a:effectLst/>
                          <a:latin typeface="BIZ UDPゴシック" panose="020B0400000000000000" pitchFamily="50" charset="-128"/>
                          <a:ea typeface="BIZ UDPゴシック" panose="020B0400000000000000" pitchFamily="50" charset="-128"/>
                        </a:rPr>
                        <a:t>火格子面積（</a:t>
                      </a:r>
                      <a:r>
                        <a:rPr lang="en-US" sz="800" kern="0" dirty="0">
                          <a:effectLst/>
                          <a:latin typeface="BIZ UDPゴシック" panose="020B0400000000000000" pitchFamily="50" charset="-128"/>
                          <a:ea typeface="BIZ UDPゴシック" panose="020B0400000000000000" pitchFamily="50" charset="-128"/>
                        </a:rPr>
                        <a:t>1m</a:t>
                      </a:r>
                      <a:r>
                        <a:rPr lang="en-US" sz="800" kern="0" baseline="30000" dirty="0">
                          <a:effectLst/>
                          <a:latin typeface="BIZ UDPゴシック" panose="020B0400000000000000" pitchFamily="50" charset="-128"/>
                          <a:ea typeface="BIZ UDPゴシック" panose="020B0400000000000000" pitchFamily="50" charset="-128"/>
                        </a:rPr>
                        <a:t>2</a:t>
                      </a:r>
                      <a:r>
                        <a:rPr lang="ja-JP" sz="800" kern="0" dirty="0">
                          <a:effectLst/>
                          <a:latin typeface="BIZ UDPゴシック" panose="020B0400000000000000" pitchFamily="50" charset="-128"/>
                          <a:ea typeface="BIZ UDPゴシック" panose="020B0400000000000000" pitchFamily="50" charset="-128"/>
                        </a:rPr>
                        <a:t>以上）</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ct val="100000"/>
                        </a:lnSpc>
                        <a:spcAft>
                          <a:spcPts val="0"/>
                        </a:spcAft>
                      </a:pPr>
                      <a:r>
                        <a:rPr lang="ja-JP" sz="800" kern="0" dirty="0">
                          <a:effectLst/>
                          <a:latin typeface="BIZ UDPゴシック" panose="020B0400000000000000" pitchFamily="50" charset="-128"/>
                          <a:ea typeface="BIZ UDPゴシック" panose="020B0400000000000000" pitchFamily="50" charset="-128"/>
                        </a:rPr>
                        <a:t>燃焼能力（重油換算</a:t>
                      </a:r>
                      <a:r>
                        <a:rPr lang="en-US" sz="800" kern="0" dirty="0">
                          <a:effectLst/>
                          <a:latin typeface="BIZ UDPゴシック" panose="020B0400000000000000" pitchFamily="50" charset="-128"/>
                          <a:ea typeface="BIZ UDPゴシック" panose="020B0400000000000000" pitchFamily="50" charset="-128"/>
                        </a:rPr>
                        <a:t>50L/</a:t>
                      </a:r>
                      <a:r>
                        <a:rPr lang="ja-JP" sz="800" kern="0" dirty="0">
                          <a:effectLst/>
                          <a:latin typeface="BIZ UDPゴシック" panose="020B0400000000000000" pitchFamily="50" charset="-128"/>
                          <a:ea typeface="BIZ UDPゴシック" panose="020B0400000000000000" pitchFamily="50" charset="-128"/>
                        </a:rPr>
                        <a:t>時以上）</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ct val="100000"/>
                        </a:lnSpc>
                        <a:spcAft>
                          <a:spcPts val="0"/>
                        </a:spcAft>
                      </a:pPr>
                      <a:r>
                        <a:rPr lang="ja-JP" sz="800" kern="0" dirty="0">
                          <a:effectLst/>
                          <a:latin typeface="BIZ UDPゴシック" panose="020B0400000000000000" pitchFamily="50" charset="-128"/>
                          <a:ea typeface="BIZ UDPゴシック" panose="020B0400000000000000" pitchFamily="50" charset="-128"/>
                        </a:rPr>
                        <a:t>変圧器の定格容量（</a:t>
                      </a:r>
                      <a:r>
                        <a:rPr lang="en-US" sz="800" kern="0" dirty="0">
                          <a:effectLst/>
                          <a:latin typeface="BIZ UDPゴシック" panose="020B0400000000000000" pitchFamily="50" charset="-128"/>
                          <a:ea typeface="BIZ UDPゴシック" panose="020B0400000000000000" pitchFamily="50" charset="-128"/>
                        </a:rPr>
                        <a:t>200kVA</a:t>
                      </a:r>
                      <a:r>
                        <a:rPr lang="ja-JP" sz="800" kern="0" dirty="0">
                          <a:effectLst/>
                          <a:latin typeface="BIZ UDPゴシック" panose="020B0400000000000000" pitchFamily="50" charset="-128"/>
                          <a:ea typeface="BIZ UDPゴシック" panose="020B0400000000000000" pitchFamily="50" charset="-128"/>
                        </a:rPr>
                        <a:t>以上）</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ctr">
                        <a:lnSpc>
                          <a:spcPct val="100000"/>
                        </a:lnSpc>
                        <a:spcAft>
                          <a:spcPts val="0"/>
                        </a:spcAft>
                      </a:pPr>
                      <a:r>
                        <a:rPr lang="en-US"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2</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43224" marR="43224" marT="0" marB="0" anchor="ctr"/>
                </a:tc>
                <a:extLst>
                  <a:ext uri="{0D108BD9-81ED-4DB2-BD59-A6C34878D82A}">
                    <a16:rowId xmlns:a16="http://schemas.microsoft.com/office/drawing/2014/main" val="2269513021"/>
                  </a:ext>
                </a:extLst>
              </a:tr>
              <a:tr h="140862">
                <a:tc vMerge="1">
                  <a:txBody>
                    <a:bodyPr/>
                    <a:lstStyle/>
                    <a:p>
                      <a:endParaRPr kumimoji="1" lang="ja-JP" altLang="en-US"/>
                    </a:p>
                  </a:txBody>
                  <a:tcPr/>
                </a:tc>
                <a:tc vMerge="1">
                  <a:txBody>
                    <a:bodyPr/>
                    <a:lstStyle/>
                    <a:p>
                      <a:endParaRPr kumimoji="1" lang="ja-JP" altLang="en-US"/>
                    </a:p>
                  </a:txBody>
                  <a:tcPr/>
                </a:tc>
                <a:tc>
                  <a:txBody>
                    <a:bodyPr/>
                    <a:lstStyle/>
                    <a:p>
                      <a:pPr algn="ctr">
                        <a:lnSpc>
                          <a:spcPct val="100000"/>
                        </a:lnSpc>
                        <a:spcAft>
                          <a:spcPts val="0"/>
                        </a:spcAft>
                      </a:pPr>
                      <a:r>
                        <a:rPr lang="ja-JP" sz="900" kern="0">
                          <a:effectLst/>
                          <a:latin typeface="BIZ UDPゴシック" panose="020B0400000000000000" pitchFamily="50" charset="-128"/>
                          <a:ea typeface="BIZ UDPゴシック" panose="020B0400000000000000" pitchFamily="50" charset="-128"/>
                        </a:rPr>
                        <a:t>ル</a:t>
                      </a:r>
                      <a:endParaRPr lang="ja-JP" sz="9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just">
                        <a:lnSpc>
                          <a:spcPct val="100000"/>
                        </a:lnSpc>
                        <a:spcAft>
                          <a:spcPts val="0"/>
                        </a:spcAft>
                      </a:pPr>
                      <a:r>
                        <a:rPr lang="ja-JP" sz="900" kern="0" dirty="0">
                          <a:effectLst/>
                          <a:latin typeface="BIZ UDPゴシック" panose="020B0400000000000000" pitchFamily="50" charset="-128"/>
                          <a:ea typeface="BIZ UDPゴシック" panose="020B0400000000000000" pitchFamily="50" charset="-128"/>
                        </a:rPr>
                        <a:t>法に掲げる乾燥施設</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l">
                        <a:lnSpc>
                          <a:spcPct val="100000"/>
                        </a:lnSpc>
                        <a:spcAft>
                          <a:spcPts val="0"/>
                        </a:spcAft>
                      </a:pPr>
                      <a:r>
                        <a:rPr lang="ja-JP" sz="800" kern="0" dirty="0">
                          <a:effectLst/>
                          <a:latin typeface="BIZ UDPゴシック" panose="020B0400000000000000" pitchFamily="50" charset="-128"/>
                          <a:ea typeface="BIZ UDPゴシック" panose="020B0400000000000000" pitchFamily="50" charset="-128"/>
                        </a:rPr>
                        <a:t>容量（</a:t>
                      </a:r>
                      <a:r>
                        <a:rPr lang="en-US" sz="800" kern="0" dirty="0">
                          <a:effectLst/>
                          <a:latin typeface="BIZ UDPゴシック" panose="020B0400000000000000" pitchFamily="50" charset="-128"/>
                          <a:ea typeface="BIZ UDPゴシック" panose="020B0400000000000000" pitchFamily="50" charset="-128"/>
                        </a:rPr>
                        <a:t>0.1m</a:t>
                      </a:r>
                      <a:r>
                        <a:rPr lang="en-US" sz="800" kern="0" baseline="30000" dirty="0">
                          <a:effectLst/>
                          <a:latin typeface="BIZ UDPゴシック" panose="020B0400000000000000" pitchFamily="50" charset="-128"/>
                          <a:ea typeface="BIZ UDPゴシック" panose="020B0400000000000000" pitchFamily="50" charset="-128"/>
                        </a:rPr>
                        <a:t>3</a:t>
                      </a:r>
                      <a:r>
                        <a:rPr lang="ja-JP" sz="800" kern="0" dirty="0">
                          <a:effectLst/>
                          <a:latin typeface="BIZ UDPゴシック" panose="020B0400000000000000" pitchFamily="50" charset="-128"/>
                          <a:ea typeface="BIZ UDPゴシック" panose="020B0400000000000000" pitchFamily="50" charset="-128"/>
                        </a:rPr>
                        <a:t>以上）</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ctr">
                        <a:lnSpc>
                          <a:spcPct val="100000"/>
                        </a:lnSpc>
                        <a:spcAft>
                          <a:spcPts val="0"/>
                        </a:spcAft>
                      </a:pPr>
                      <a:r>
                        <a:rPr lang="en-US"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 0 *</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43224" marR="43224" marT="0" marB="0" anchor="ctr"/>
                </a:tc>
                <a:extLst>
                  <a:ext uri="{0D108BD9-81ED-4DB2-BD59-A6C34878D82A}">
                    <a16:rowId xmlns:a16="http://schemas.microsoft.com/office/drawing/2014/main" val="2668628942"/>
                  </a:ext>
                </a:extLst>
              </a:tr>
              <a:tr h="375631">
                <a:tc vMerge="1">
                  <a:txBody>
                    <a:bodyPr/>
                    <a:lstStyle/>
                    <a:p>
                      <a:endParaRPr kumimoji="1" lang="ja-JP" altLang="en-US"/>
                    </a:p>
                  </a:txBody>
                  <a:tcPr/>
                </a:tc>
                <a:tc vMerge="1">
                  <a:txBody>
                    <a:bodyPr/>
                    <a:lstStyle/>
                    <a:p>
                      <a:endParaRPr kumimoji="1" lang="ja-JP" altLang="en-US"/>
                    </a:p>
                  </a:txBody>
                  <a:tcPr/>
                </a:tc>
                <a:tc>
                  <a:txBody>
                    <a:bodyPr/>
                    <a:lstStyle/>
                    <a:p>
                      <a:pPr algn="ctr">
                        <a:lnSpc>
                          <a:spcPct val="100000"/>
                        </a:lnSpc>
                        <a:spcAft>
                          <a:spcPts val="0"/>
                        </a:spcAft>
                      </a:pPr>
                      <a:r>
                        <a:rPr lang="ja-JP" sz="900" kern="0">
                          <a:effectLst/>
                          <a:latin typeface="BIZ UDPゴシック" panose="020B0400000000000000" pitchFamily="50" charset="-128"/>
                          <a:ea typeface="BIZ UDPゴシック" panose="020B0400000000000000" pitchFamily="50" charset="-128"/>
                        </a:rPr>
                        <a:t>ヲ</a:t>
                      </a:r>
                      <a:endParaRPr lang="ja-JP" sz="9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l">
                        <a:lnSpc>
                          <a:spcPct val="100000"/>
                        </a:lnSpc>
                        <a:spcAft>
                          <a:spcPts val="0"/>
                        </a:spcAft>
                      </a:pPr>
                      <a:r>
                        <a:rPr lang="ja-JP" sz="900" kern="0" dirty="0">
                          <a:effectLst/>
                          <a:latin typeface="BIZ UDPゴシック" panose="020B0400000000000000" pitchFamily="50" charset="-128"/>
                          <a:ea typeface="BIZ UDPゴシック" panose="020B0400000000000000" pitchFamily="50" charset="-128"/>
                        </a:rPr>
                        <a:t>法に掲げる乾燥施設</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just">
                        <a:lnSpc>
                          <a:spcPct val="100000"/>
                        </a:lnSpc>
                        <a:spcAft>
                          <a:spcPts val="0"/>
                        </a:spcAft>
                      </a:pPr>
                      <a:r>
                        <a:rPr lang="ja-JP" sz="800" kern="0" dirty="0">
                          <a:effectLst/>
                          <a:latin typeface="BIZ UDPゴシック" panose="020B0400000000000000" pitchFamily="50" charset="-128"/>
                          <a:ea typeface="BIZ UDPゴシック" panose="020B0400000000000000" pitchFamily="50" charset="-128"/>
                        </a:rPr>
                        <a:t>容量（</a:t>
                      </a:r>
                      <a:r>
                        <a:rPr lang="en-US" sz="800" kern="0" dirty="0">
                          <a:effectLst/>
                          <a:latin typeface="BIZ UDPゴシック" panose="020B0400000000000000" pitchFamily="50" charset="-128"/>
                          <a:ea typeface="BIZ UDPゴシック" panose="020B0400000000000000" pitchFamily="50" charset="-128"/>
                        </a:rPr>
                        <a:t>0.1m</a:t>
                      </a:r>
                      <a:r>
                        <a:rPr lang="en-US" sz="800" kern="0" baseline="30000" dirty="0">
                          <a:effectLst/>
                          <a:latin typeface="BIZ UDPゴシック" panose="020B0400000000000000" pitchFamily="50" charset="-128"/>
                          <a:ea typeface="BIZ UDPゴシック" panose="020B0400000000000000" pitchFamily="50" charset="-128"/>
                        </a:rPr>
                        <a:t>3</a:t>
                      </a:r>
                      <a:r>
                        <a:rPr lang="ja-JP" sz="800" kern="0" dirty="0">
                          <a:effectLst/>
                          <a:latin typeface="BIZ UDPゴシック" panose="020B0400000000000000" pitchFamily="50" charset="-128"/>
                          <a:ea typeface="BIZ UDPゴシック" panose="020B0400000000000000" pitchFamily="50" charset="-128"/>
                        </a:rPr>
                        <a:t>以上）</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ct val="100000"/>
                        </a:lnSpc>
                        <a:spcAft>
                          <a:spcPts val="0"/>
                        </a:spcAft>
                      </a:pPr>
                      <a:r>
                        <a:rPr lang="ja-JP" sz="800" kern="0" dirty="0">
                          <a:effectLst/>
                          <a:latin typeface="BIZ UDPゴシック" panose="020B0400000000000000" pitchFamily="50" charset="-128"/>
                          <a:ea typeface="BIZ UDPゴシック" panose="020B0400000000000000" pitchFamily="50" charset="-128"/>
                        </a:rPr>
                        <a:t>燃焼能力（重油換算</a:t>
                      </a:r>
                      <a:r>
                        <a:rPr lang="en-US" sz="800" kern="0" dirty="0">
                          <a:effectLst/>
                          <a:latin typeface="BIZ UDPゴシック" panose="020B0400000000000000" pitchFamily="50" charset="-128"/>
                          <a:ea typeface="BIZ UDPゴシック" panose="020B0400000000000000" pitchFamily="50" charset="-128"/>
                        </a:rPr>
                        <a:t>4L/</a:t>
                      </a:r>
                      <a:r>
                        <a:rPr lang="ja-JP" sz="800" kern="0" dirty="0">
                          <a:effectLst/>
                          <a:latin typeface="BIZ UDPゴシック" panose="020B0400000000000000" pitchFamily="50" charset="-128"/>
                          <a:ea typeface="BIZ UDPゴシック" panose="020B0400000000000000" pitchFamily="50" charset="-128"/>
                        </a:rPr>
                        <a:t>時以上）</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ct val="100000"/>
                        </a:lnSpc>
                        <a:spcAft>
                          <a:spcPts val="0"/>
                        </a:spcAft>
                      </a:pPr>
                      <a:r>
                        <a:rPr lang="ja-JP" sz="800" kern="0" dirty="0">
                          <a:effectLst/>
                          <a:latin typeface="BIZ UDPゴシック" panose="020B0400000000000000" pitchFamily="50" charset="-128"/>
                          <a:ea typeface="BIZ UDPゴシック" panose="020B0400000000000000" pitchFamily="50" charset="-128"/>
                        </a:rPr>
                        <a:t>変圧器の定格容量（</a:t>
                      </a:r>
                      <a:r>
                        <a:rPr lang="en-US" sz="800" kern="0" dirty="0">
                          <a:effectLst/>
                          <a:latin typeface="BIZ UDPゴシック" panose="020B0400000000000000" pitchFamily="50" charset="-128"/>
                          <a:ea typeface="BIZ UDPゴシック" panose="020B0400000000000000" pitchFamily="50" charset="-128"/>
                        </a:rPr>
                        <a:t>20kVA</a:t>
                      </a:r>
                      <a:r>
                        <a:rPr lang="ja-JP" sz="800" kern="0" dirty="0">
                          <a:effectLst/>
                          <a:latin typeface="BIZ UDPゴシック" panose="020B0400000000000000" pitchFamily="50" charset="-128"/>
                          <a:ea typeface="BIZ UDPゴシック" panose="020B0400000000000000" pitchFamily="50" charset="-128"/>
                        </a:rPr>
                        <a:t>以上）</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ctr">
                        <a:lnSpc>
                          <a:spcPct val="100000"/>
                        </a:lnSpc>
                        <a:spcAft>
                          <a:spcPts val="0"/>
                        </a:spcAft>
                      </a:pPr>
                      <a:r>
                        <a:rPr lang="en-US"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 0 *</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43224" marR="43224" marT="0" marB="0" anchor="ctr"/>
                </a:tc>
                <a:extLst>
                  <a:ext uri="{0D108BD9-81ED-4DB2-BD59-A6C34878D82A}">
                    <a16:rowId xmlns:a16="http://schemas.microsoft.com/office/drawing/2014/main" val="1393394594"/>
                  </a:ext>
                </a:extLst>
              </a:tr>
              <a:tr h="375631">
                <a:tc vMerge="1">
                  <a:txBody>
                    <a:bodyPr/>
                    <a:lstStyle/>
                    <a:p>
                      <a:endParaRPr kumimoji="1" lang="ja-JP" altLang="en-US"/>
                    </a:p>
                  </a:txBody>
                  <a:tcPr/>
                </a:tc>
                <a:tc vMerge="1">
                  <a:txBody>
                    <a:bodyPr/>
                    <a:lstStyle/>
                    <a:p>
                      <a:endParaRPr kumimoji="1" lang="ja-JP" altLang="en-US"/>
                    </a:p>
                  </a:txBody>
                  <a:tcPr/>
                </a:tc>
                <a:tc>
                  <a:txBody>
                    <a:bodyPr/>
                    <a:lstStyle/>
                    <a:p>
                      <a:pPr algn="ctr">
                        <a:lnSpc>
                          <a:spcPct val="100000"/>
                        </a:lnSpc>
                        <a:spcAft>
                          <a:spcPts val="0"/>
                        </a:spcAft>
                      </a:pPr>
                      <a:r>
                        <a:rPr lang="ja-JP" sz="900" kern="0">
                          <a:effectLst/>
                          <a:latin typeface="BIZ UDPゴシック" panose="020B0400000000000000" pitchFamily="50" charset="-128"/>
                          <a:ea typeface="BIZ UDPゴシック" panose="020B0400000000000000" pitchFamily="50" charset="-128"/>
                        </a:rPr>
                        <a:t>ワ</a:t>
                      </a:r>
                      <a:endParaRPr lang="ja-JP" sz="9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l">
                        <a:lnSpc>
                          <a:spcPct val="100000"/>
                        </a:lnSpc>
                        <a:spcAft>
                          <a:spcPts val="0"/>
                        </a:spcAft>
                      </a:pPr>
                      <a:r>
                        <a:rPr lang="ja-JP" sz="900" kern="0" dirty="0">
                          <a:effectLst/>
                          <a:latin typeface="BIZ UDPゴシック" panose="020B0400000000000000" pitchFamily="50" charset="-128"/>
                          <a:ea typeface="BIZ UDPゴシック" panose="020B0400000000000000" pitchFamily="50" charset="-128"/>
                        </a:rPr>
                        <a:t>条例に掲げる乾燥炉</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just">
                        <a:lnSpc>
                          <a:spcPct val="100000"/>
                        </a:lnSpc>
                        <a:spcAft>
                          <a:spcPts val="0"/>
                        </a:spcAft>
                      </a:pPr>
                      <a:r>
                        <a:rPr lang="ja-JP" sz="800" kern="0" dirty="0">
                          <a:effectLst/>
                          <a:latin typeface="BIZ UDPゴシック" panose="020B0400000000000000" pitchFamily="50" charset="-128"/>
                          <a:ea typeface="BIZ UDPゴシック" panose="020B0400000000000000" pitchFamily="50" charset="-128"/>
                        </a:rPr>
                        <a:t>火格子面積（</a:t>
                      </a:r>
                      <a:r>
                        <a:rPr lang="en-US" sz="800" kern="0" dirty="0">
                          <a:effectLst/>
                          <a:latin typeface="BIZ UDPゴシック" panose="020B0400000000000000" pitchFamily="50" charset="-128"/>
                          <a:ea typeface="BIZ UDPゴシック" panose="020B0400000000000000" pitchFamily="50" charset="-128"/>
                        </a:rPr>
                        <a:t>0.5</a:t>
                      </a:r>
                      <a:r>
                        <a:rPr lang="ja-JP" sz="800" kern="0" dirty="0">
                          <a:effectLst/>
                          <a:latin typeface="BIZ UDPゴシック" panose="020B0400000000000000" pitchFamily="50" charset="-128"/>
                          <a:ea typeface="BIZ UDPゴシック" panose="020B0400000000000000" pitchFamily="50" charset="-128"/>
                        </a:rPr>
                        <a:t>以上</a:t>
                      </a:r>
                      <a:r>
                        <a:rPr lang="en-US" sz="800" kern="0" dirty="0">
                          <a:effectLst/>
                          <a:latin typeface="BIZ UDPゴシック" panose="020B0400000000000000" pitchFamily="50" charset="-128"/>
                          <a:ea typeface="BIZ UDPゴシック" panose="020B0400000000000000" pitchFamily="50" charset="-128"/>
                        </a:rPr>
                        <a:t>1m</a:t>
                      </a:r>
                      <a:r>
                        <a:rPr lang="en-US" sz="800" kern="0" baseline="30000" dirty="0">
                          <a:effectLst/>
                          <a:latin typeface="BIZ UDPゴシック" panose="020B0400000000000000" pitchFamily="50" charset="-128"/>
                          <a:ea typeface="BIZ UDPゴシック" panose="020B0400000000000000" pitchFamily="50" charset="-128"/>
                        </a:rPr>
                        <a:t>2</a:t>
                      </a:r>
                      <a:r>
                        <a:rPr lang="ja-JP" sz="800" kern="0" dirty="0">
                          <a:effectLst/>
                          <a:latin typeface="BIZ UDPゴシック" panose="020B0400000000000000" pitchFamily="50" charset="-128"/>
                          <a:ea typeface="BIZ UDPゴシック" panose="020B0400000000000000" pitchFamily="50" charset="-128"/>
                        </a:rPr>
                        <a:t>未満）</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ct val="100000"/>
                        </a:lnSpc>
                        <a:spcAft>
                          <a:spcPts val="0"/>
                        </a:spcAft>
                      </a:pPr>
                      <a:r>
                        <a:rPr lang="ja-JP" sz="800" kern="0" dirty="0">
                          <a:effectLst/>
                          <a:latin typeface="BIZ UDPゴシック" panose="020B0400000000000000" pitchFamily="50" charset="-128"/>
                          <a:ea typeface="BIZ UDPゴシック" panose="020B0400000000000000" pitchFamily="50" charset="-128"/>
                        </a:rPr>
                        <a:t>燃焼能力（重油換算</a:t>
                      </a:r>
                      <a:r>
                        <a:rPr lang="en-US" sz="800" kern="0" dirty="0">
                          <a:effectLst/>
                          <a:latin typeface="BIZ UDPゴシック" panose="020B0400000000000000" pitchFamily="50" charset="-128"/>
                          <a:ea typeface="BIZ UDPゴシック" panose="020B0400000000000000" pitchFamily="50" charset="-128"/>
                        </a:rPr>
                        <a:t>30</a:t>
                      </a:r>
                      <a:r>
                        <a:rPr lang="ja-JP" sz="800" kern="0" dirty="0">
                          <a:effectLst/>
                          <a:latin typeface="BIZ UDPゴシック" panose="020B0400000000000000" pitchFamily="50" charset="-128"/>
                          <a:ea typeface="BIZ UDPゴシック" panose="020B0400000000000000" pitchFamily="50" charset="-128"/>
                        </a:rPr>
                        <a:t>以上</a:t>
                      </a:r>
                      <a:r>
                        <a:rPr lang="en-US" sz="800" kern="0" dirty="0">
                          <a:effectLst/>
                          <a:latin typeface="BIZ UDPゴシック" panose="020B0400000000000000" pitchFamily="50" charset="-128"/>
                          <a:ea typeface="BIZ UDPゴシック" panose="020B0400000000000000" pitchFamily="50" charset="-128"/>
                        </a:rPr>
                        <a:t>50L/</a:t>
                      </a:r>
                      <a:r>
                        <a:rPr lang="ja-JP" sz="800" kern="0" dirty="0">
                          <a:effectLst/>
                          <a:latin typeface="BIZ UDPゴシック" panose="020B0400000000000000" pitchFamily="50" charset="-128"/>
                          <a:ea typeface="BIZ UDPゴシック" panose="020B0400000000000000" pitchFamily="50" charset="-128"/>
                        </a:rPr>
                        <a:t>時未満）</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l">
                        <a:lnSpc>
                          <a:spcPct val="100000"/>
                        </a:lnSpc>
                        <a:spcAft>
                          <a:spcPts val="0"/>
                        </a:spcAft>
                      </a:pPr>
                      <a:r>
                        <a:rPr lang="ja-JP" sz="800" kern="0" dirty="0">
                          <a:effectLst/>
                          <a:latin typeface="BIZ UDPゴシック" panose="020B0400000000000000" pitchFamily="50" charset="-128"/>
                          <a:ea typeface="BIZ UDPゴシック" panose="020B0400000000000000" pitchFamily="50" charset="-128"/>
                        </a:rPr>
                        <a:t>変圧器の定格容量（</a:t>
                      </a:r>
                      <a:r>
                        <a:rPr lang="en-US" sz="800" kern="0" dirty="0">
                          <a:effectLst/>
                          <a:latin typeface="BIZ UDPゴシック" panose="020B0400000000000000" pitchFamily="50" charset="-128"/>
                          <a:ea typeface="BIZ UDPゴシック" panose="020B0400000000000000" pitchFamily="50" charset="-128"/>
                        </a:rPr>
                        <a:t>100</a:t>
                      </a:r>
                      <a:r>
                        <a:rPr lang="ja-JP" sz="800" kern="0" dirty="0">
                          <a:effectLst/>
                          <a:latin typeface="BIZ UDPゴシック" panose="020B0400000000000000" pitchFamily="50" charset="-128"/>
                          <a:ea typeface="BIZ UDPゴシック" panose="020B0400000000000000" pitchFamily="50" charset="-128"/>
                        </a:rPr>
                        <a:t>以上</a:t>
                      </a:r>
                      <a:r>
                        <a:rPr lang="en-US" sz="800" kern="0" dirty="0">
                          <a:effectLst/>
                          <a:latin typeface="BIZ UDPゴシック" panose="020B0400000000000000" pitchFamily="50" charset="-128"/>
                          <a:ea typeface="BIZ UDPゴシック" panose="020B0400000000000000" pitchFamily="50" charset="-128"/>
                        </a:rPr>
                        <a:t>200kVA</a:t>
                      </a:r>
                      <a:r>
                        <a:rPr lang="ja-JP" sz="800" kern="0" dirty="0">
                          <a:effectLst/>
                          <a:latin typeface="BIZ UDPゴシック" panose="020B0400000000000000" pitchFamily="50" charset="-128"/>
                          <a:ea typeface="BIZ UDPゴシック" panose="020B0400000000000000" pitchFamily="50" charset="-128"/>
                        </a:rPr>
                        <a:t>未満）</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ctr">
                        <a:lnSpc>
                          <a:spcPct val="100000"/>
                        </a:lnSpc>
                        <a:spcAft>
                          <a:spcPts val="0"/>
                        </a:spcAft>
                      </a:pPr>
                      <a:r>
                        <a:rPr lang="en-US"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 0 *</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43224" marR="43224" marT="0" marB="0" anchor="ctr"/>
                </a:tc>
                <a:extLst>
                  <a:ext uri="{0D108BD9-81ED-4DB2-BD59-A6C34878D82A}">
                    <a16:rowId xmlns:a16="http://schemas.microsoft.com/office/drawing/2014/main" val="493095845"/>
                  </a:ext>
                </a:extLst>
              </a:tr>
              <a:tr h="140862">
                <a:tc vMerge="1">
                  <a:txBody>
                    <a:bodyPr/>
                    <a:lstStyle/>
                    <a:p>
                      <a:endParaRPr kumimoji="1" lang="ja-JP" altLang="en-US"/>
                    </a:p>
                  </a:txBody>
                  <a:tcPr/>
                </a:tc>
                <a:tc vMerge="1">
                  <a:txBody>
                    <a:bodyPr/>
                    <a:lstStyle/>
                    <a:p>
                      <a:endParaRPr kumimoji="1" lang="ja-JP" altLang="en-US"/>
                    </a:p>
                  </a:txBody>
                  <a:tcPr/>
                </a:tc>
                <a:tc>
                  <a:txBody>
                    <a:bodyPr/>
                    <a:lstStyle/>
                    <a:p>
                      <a:pPr algn="ctr">
                        <a:lnSpc>
                          <a:spcPct val="100000"/>
                        </a:lnSpc>
                        <a:spcAft>
                          <a:spcPts val="0"/>
                        </a:spcAft>
                      </a:pPr>
                      <a:r>
                        <a:rPr lang="ja-JP" sz="900" kern="0">
                          <a:effectLst/>
                          <a:latin typeface="BIZ UDPゴシック" panose="020B0400000000000000" pitchFamily="50" charset="-128"/>
                          <a:ea typeface="BIZ UDPゴシック" panose="020B0400000000000000" pitchFamily="50" charset="-128"/>
                        </a:rPr>
                        <a:t>カ</a:t>
                      </a:r>
                      <a:endParaRPr lang="ja-JP" sz="9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just">
                        <a:lnSpc>
                          <a:spcPct val="100000"/>
                        </a:lnSpc>
                        <a:spcAft>
                          <a:spcPts val="0"/>
                        </a:spcAft>
                      </a:pPr>
                      <a:r>
                        <a:rPr lang="ja-JP" sz="900" kern="0" dirty="0">
                          <a:effectLst/>
                          <a:latin typeface="BIZ UDPゴシック" panose="020B0400000000000000" pitchFamily="50" charset="-128"/>
                          <a:ea typeface="BIZ UDPゴシック" panose="020B0400000000000000" pitchFamily="50" charset="-128"/>
                        </a:rPr>
                        <a:t>乾燥・焼付施設</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just">
                        <a:lnSpc>
                          <a:spcPct val="100000"/>
                        </a:lnSpc>
                        <a:spcAft>
                          <a:spcPts val="0"/>
                        </a:spcAft>
                      </a:pPr>
                      <a:r>
                        <a:rPr lang="ja-JP" sz="800" kern="0">
                          <a:effectLst/>
                          <a:latin typeface="BIZ UDPゴシック" panose="020B0400000000000000" pitchFamily="50" charset="-128"/>
                          <a:ea typeface="BIZ UDPゴシック" panose="020B0400000000000000" pitchFamily="50" charset="-128"/>
                        </a:rPr>
                        <a:t>すべて</a:t>
                      </a:r>
                      <a:endParaRPr lang="ja-JP" sz="8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ctr">
                        <a:lnSpc>
                          <a:spcPct val="100000"/>
                        </a:lnSpc>
                        <a:spcAft>
                          <a:spcPts val="0"/>
                        </a:spcAft>
                      </a:pPr>
                      <a:r>
                        <a:rPr lang="en-US"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61</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43224" marR="43224" marT="0" marB="0" anchor="ctr"/>
                </a:tc>
                <a:extLst>
                  <a:ext uri="{0D108BD9-81ED-4DB2-BD59-A6C34878D82A}">
                    <a16:rowId xmlns:a16="http://schemas.microsoft.com/office/drawing/2014/main" val="3459878524"/>
                  </a:ext>
                </a:extLst>
              </a:tr>
              <a:tr h="281723">
                <a:tc vMerge="1">
                  <a:txBody>
                    <a:bodyPr/>
                    <a:lstStyle/>
                    <a:p>
                      <a:endParaRPr kumimoji="1" lang="ja-JP" altLang="en-US"/>
                    </a:p>
                  </a:txBody>
                  <a:tcPr/>
                </a:tc>
                <a:tc vMerge="1">
                  <a:txBody>
                    <a:bodyPr/>
                    <a:lstStyle/>
                    <a:p>
                      <a:endParaRPr kumimoji="1" lang="ja-JP" altLang="en-US"/>
                    </a:p>
                  </a:txBody>
                  <a:tcPr/>
                </a:tc>
                <a:tc>
                  <a:txBody>
                    <a:bodyPr/>
                    <a:lstStyle/>
                    <a:p>
                      <a:pPr algn="ctr">
                        <a:lnSpc>
                          <a:spcPct val="100000"/>
                        </a:lnSpc>
                        <a:spcAft>
                          <a:spcPts val="0"/>
                        </a:spcAft>
                      </a:pPr>
                      <a:r>
                        <a:rPr lang="ja-JP" sz="900" kern="0">
                          <a:effectLst/>
                          <a:latin typeface="BIZ UDPゴシック" panose="020B0400000000000000" pitchFamily="50" charset="-128"/>
                          <a:ea typeface="BIZ UDPゴシック" panose="020B0400000000000000" pitchFamily="50" charset="-128"/>
                        </a:rPr>
                        <a:t>ヨ</a:t>
                      </a:r>
                      <a:endParaRPr lang="ja-JP" sz="9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just">
                        <a:lnSpc>
                          <a:spcPct val="100000"/>
                        </a:lnSpc>
                        <a:spcAft>
                          <a:spcPts val="0"/>
                        </a:spcAft>
                      </a:pPr>
                      <a:r>
                        <a:rPr lang="ja-JP" sz="900" kern="0" dirty="0">
                          <a:effectLst/>
                          <a:latin typeface="BIZ UDPゴシック" panose="020B0400000000000000" pitchFamily="50" charset="-128"/>
                          <a:ea typeface="BIZ UDPゴシック" panose="020B0400000000000000" pitchFamily="50" charset="-128"/>
                        </a:rPr>
                        <a:t>法に掲げる焙焼炉</a:t>
                      </a:r>
                      <a:r>
                        <a:rPr lang="ja-JP" altLang="en-US" sz="900" kern="0" dirty="0">
                          <a:effectLst/>
                          <a:latin typeface="BIZ UDPゴシック" panose="020B0400000000000000" pitchFamily="50" charset="-128"/>
                          <a:ea typeface="BIZ UDPゴシック" panose="020B0400000000000000" pitchFamily="50" charset="-128"/>
                        </a:rPr>
                        <a:t>、</a:t>
                      </a:r>
                      <a:r>
                        <a:rPr lang="ja-JP" sz="900" kern="0" dirty="0">
                          <a:effectLst/>
                          <a:latin typeface="BIZ UDPゴシック" panose="020B0400000000000000" pitchFamily="50" charset="-128"/>
                          <a:ea typeface="BIZ UDPゴシック" panose="020B0400000000000000" pitchFamily="50" charset="-128"/>
                        </a:rPr>
                        <a:t>焼結炉</a:t>
                      </a:r>
                      <a:r>
                        <a:rPr lang="ja-JP" altLang="en-US" sz="900" kern="0" dirty="0">
                          <a:effectLst/>
                          <a:latin typeface="BIZ UDPゴシック" panose="020B0400000000000000" pitchFamily="50" charset="-128"/>
                          <a:ea typeface="BIZ UDPゴシック" panose="020B0400000000000000" pitchFamily="50" charset="-128"/>
                        </a:rPr>
                        <a:t>、</a:t>
                      </a:r>
                      <a:r>
                        <a:rPr lang="ja-JP" sz="900" kern="0" dirty="0">
                          <a:effectLst/>
                          <a:latin typeface="BIZ UDPゴシック" panose="020B0400000000000000" pitchFamily="50" charset="-128"/>
                          <a:ea typeface="BIZ UDPゴシック" panose="020B0400000000000000" pitchFamily="50" charset="-128"/>
                        </a:rPr>
                        <a:t>煆焼炉</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just">
                        <a:lnSpc>
                          <a:spcPct val="100000"/>
                        </a:lnSpc>
                        <a:spcAft>
                          <a:spcPts val="0"/>
                        </a:spcAft>
                      </a:pPr>
                      <a:r>
                        <a:rPr lang="ja-JP" sz="800" kern="0" dirty="0">
                          <a:effectLst/>
                          <a:latin typeface="BIZ UDPゴシック" panose="020B0400000000000000" pitchFamily="50" charset="-128"/>
                          <a:ea typeface="BIZ UDPゴシック" panose="020B0400000000000000" pitchFamily="50" charset="-128"/>
                        </a:rPr>
                        <a:t>処理能力（</a:t>
                      </a:r>
                      <a:r>
                        <a:rPr lang="en-US" sz="800" kern="0" dirty="0">
                          <a:effectLst/>
                          <a:latin typeface="BIZ UDPゴシック" panose="020B0400000000000000" pitchFamily="50" charset="-128"/>
                          <a:ea typeface="BIZ UDPゴシック" panose="020B0400000000000000" pitchFamily="50" charset="-128"/>
                        </a:rPr>
                        <a:t>1t/</a:t>
                      </a:r>
                      <a:r>
                        <a:rPr lang="ja-JP" sz="800" kern="0" dirty="0">
                          <a:effectLst/>
                          <a:latin typeface="BIZ UDPゴシック" panose="020B0400000000000000" pitchFamily="50" charset="-128"/>
                          <a:ea typeface="BIZ UDPゴシック" panose="020B0400000000000000" pitchFamily="50" charset="-128"/>
                        </a:rPr>
                        <a:t>時以上）</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ctr">
                        <a:lnSpc>
                          <a:spcPct val="100000"/>
                        </a:lnSpc>
                        <a:spcAft>
                          <a:spcPts val="0"/>
                        </a:spcAft>
                      </a:pPr>
                      <a:r>
                        <a:rPr lang="en-US"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3</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43224" marR="43224" marT="0" marB="0" anchor="ctr"/>
                </a:tc>
                <a:extLst>
                  <a:ext uri="{0D108BD9-81ED-4DB2-BD59-A6C34878D82A}">
                    <a16:rowId xmlns:a16="http://schemas.microsoft.com/office/drawing/2014/main" val="1648475296"/>
                  </a:ext>
                </a:extLst>
              </a:tr>
              <a:tr h="140862">
                <a:tc vMerge="1">
                  <a:txBody>
                    <a:bodyPr/>
                    <a:lstStyle/>
                    <a:p>
                      <a:pPr algn="l">
                        <a:lnSpc>
                          <a:spcPct val="100000"/>
                        </a:lnSpc>
                        <a:spcAft>
                          <a:spcPts val="0"/>
                        </a:spcAft>
                      </a:pP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vMerge="1">
                  <a:txBody>
                    <a:bodyPr/>
                    <a:lstStyle/>
                    <a:p>
                      <a:pPr algn="l">
                        <a:lnSpc>
                          <a:spcPct val="100000"/>
                        </a:lnSpc>
                        <a:spcAft>
                          <a:spcPts val="0"/>
                        </a:spcAft>
                      </a:pPr>
                      <a:endParaRPr lang="ja-JP"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ctr">
                        <a:lnSpc>
                          <a:spcPct val="100000"/>
                        </a:lnSpc>
                        <a:spcAft>
                          <a:spcPts val="0"/>
                        </a:spcAft>
                      </a:pPr>
                      <a:r>
                        <a:rPr lang="ja-JP" sz="900" kern="0" dirty="0">
                          <a:effectLst/>
                          <a:latin typeface="BIZ UDPゴシック" panose="020B0400000000000000" pitchFamily="50" charset="-128"/>
                          <a:ea typeface="BIZ UDPゴシック" panose="020B0400000000000000" pitchFamily="50" charset="-128"/>
                        </a:rPr>
                        <a:t>タ</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just">
                        <a:lnSpc>
                          <a:spcPct val="100000"/>
                        </a:lnSpc>
                        <a:spcAft>
                          <a:spcPts val="0"/>
                        </a:spcAft>
                      </a:pPr>
                      <a:r>
                        <a:rPr lang="ja-JP" sz="900" kern="0" dirty="0">
                          <a:effectLst/>
                          <a:latin typeface="BIZ UDPゴシック" panose="020B0400000000000000" pitchFamily="50" charset="-128"/>
                          <a:ea typeface="BIZ UDPゴシック" panose="020B0400000000000000" pitchFamily="50" charset="-128"/>
                        </a:rPr>
                        <a:t>条例に掲げる焙焼炉</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rowSpan="3">
                  <a:txBody>
                    <a:bodyPr/>
                    <a:lstStyle/>
                    <a:p>
                      <a:pPr algn="l">
                        <a:lnSpc>
                          <a:spcPct val="100000"/>
                        </a:lnSpc>
                        <a:spcAft>
                          <a:spcPts val="0"/>
                        </a:spcAft>
                      </a:pPr>
                      <a:r>
                        <a:rPr lang="ja-JP" sz="800" kern="0" dirty="0">
                          <a:effectLst/>
                          <a:latin typeface="BIZ UDPゴシック" panose="020B0400000000000000" pitchFamily="50" charset="-128"/>
                          <a:ea typeface="BIZ UDPゴシック" panose="020B0400000000000000" pitchFamily="50" charset="-128"/>
                        </a:rPr>
                        <a:t>処理能力（</a:t>
                      </a:r>
                      <a:r>
                        <a:rPr lang="en-US" sz="800" kern="0" dirty="0">
                          <a:effectLst/>
                          <a:latin typeface="BIZ UDPゴシック" panose="020B0400000000000000" pitchFamily="50" charset="-128"/>
                          <a:ea typeface="BIZ UDPゴシック" panose="020B0400000000000000" pitchFamily="50" charset="-128"/>
                        </a:rPr>
                        <a:t>1t/</a:t>
                      </a:r>
                      <a:r>
                        <a:rPr lang="ja-JP" sz="800" kern="0" dirty="0">
                          <a:effectLst/>
                          <a:latin typeface="BIZ UDPゴシック" panose="020B0400000000000000" pitchFamily="50" charset="-128"/>
                          <a:ea typeface="BIZ UDPゴシック" panose="020B0400000000000000" pitchFamily="50" charset="-128"/>
                        </a:rPr>
                        <a:t>時未満）</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ctr">
                        <a:lnSpc>
                          <a:spcPct val="100000"/>
                        </a:lnSpc>
                        <a:spcAft>
                          <a:spcPts val="0"/>
                        </a:spcAft>
                      </a:pPr>
                      <a:r>
                        <a:rPr lang="en-US"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0</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43224" marR="43224" marT="0" marB="0" anchor="ctr"/>
                </a:tc>
                <a:extLst>
                  <a:ext uri="{0D108BD9-81ED-4DB2-BD59-A6C34878D82A}">
                    <a16:rowId xmlns:a16="http://schemas.microsoft.com/office/drawing/2014/main" val="2110536945"/>
                  </a:ext>
                </a:extLst>
              </a:tr>
              <a:tr h="140862">
                <a:tc vMerge="1">
                  <a:txBody>
                    <a:bodyPr/>
                    <a:lstStyle/>
                    <a:p>
                      <a:pPr algn="l">
                        <a:lnSpc>
                          <a:spcPct val="100000"/>
                        </a:lnSpc>
                        <a:spcAft>
                          <a:spcPts val="0"/>
                        </a:spcAft>
                      </a:pP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vMerge="1">
                  <a:txBody>
                    <a:bodyPr/>
                    <a:lstStyle/>
                    <a:p>
                      <a:pPr algn="l">
                        <a:lnSpc>
                          <a:spcPct val="100000"/>
                        </a:lnSpc>
                        <a:spcAft>
                          <a:spcPts val="0"/>
                        </a:spcAft>
                      </a:pPr>
                      <a:endParaRPr lang="ja-JP"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ctr">
                        <a:lnSpc>
                          <a:spcPct val="100000"/>
                        </a:lnSpc>
                        <a:spcAft>
                          <a:spcPts val="0"/>
                        </a:spcAft>
                      </a:pPr>
                      <a:r>
                        <a:rPr lang="ja-JP" sz="900" kern="0" dirty="0">
                          <a:effectLst/>
                          <a:latin typeface="BIZ UDPゴシック" panose="020B0400000000000000" pitchFamily="50" charset="-128"/>
                          <a:ea typeface="BIZ UDPゴシック" panose="020B0400000000000000" pitchFamily="50" charset="-128"/>
                        </a:rPr>
                        <a:t>レ</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just">
                        <a:lnSpc>
                          <a:spcPct val="100000"/>
                        </a:lnSpc>
                        <a:spcAft>
                          <a:spcPts val="0"/>
                        </a:spcAft>
                      </a:pPr>
                      <a:r>
                        <a:rPr lang="ja-JP" sz="900" kern="0" dirty="0">
                          <a:effectLst/>
                          <a:latin typeface="BIZ UDPゴシック" panose="020B0400000000000000" pitchFamily="50" charset="-128"/>
                          <a:ea typeface="BIZ UDPゴシック" panose="020B0400000000000000" pitchFamily="50" charset="-128"/>
                        </a:rPr>
                        <a:t>条例に掲げる焼結炉</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vMerge="1">
                  <a:txBody>
                    <a:bodyPr/>
                    <a:lstStyle/>
                    <a:p>
                      <a:endParaRPr kumimoji="1" lang="ja-JP" altLang="en-US"/>
                    </a:p>
                  </a:txBody>
                  <a:tcPr/>
                </a:tc>
                <a:tc>
                  <a:txBody>
                    <a:bodyPr/>
                    <a:lstStyle/>
                    <a:p>
                      <a:pPr algn="ctr">
                        <a:lnSpc>
                          <a:spcPct val="100000"/>
                        </a:lnSpc>
                        <a:spcAft>
                          <a:spcPts val="0"/>
                        </a:spcAft>
                      </a:pPr>
                      <a:r>
                        <a:rPr lang="en-US"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 0 *</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43224" marR="43224" marT="0" marB="0" anchor="ctr"/>
                </a:tc>
                <a:extLst>
                  <a:ext uri="{0D108BD9-81ED-4DB2-BD59-A6C34878D82A}">
                    <a16:rowId xmlns:a16="http://schemas.microsoft.com/office/drawing/2014/main" val="2501986008"/>
                  </a:ext>
                </a:extLst>
              </a:tr>
              <a:tr h="140862">
                <a:tc vMerge="1">
                  <a:txBody>
                    <a:bodyPr/>
                    <a:lstStyle/>
                    <a:p>
                      <a:pPr algn="l">
                        <a:lnSpc>
                          <a:spcPct val="100000"/>
                        </a:lnSpc>
                        <a:spcAft>
                          <a:spcPts val="0"/>
                        </a:spcAft>
                      </a:pP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vMerge="1">
                  <a:txBody>
                    <a:bodyPr/>
                    <a:lstStyle/>
                    <a:p>
                      <a:pPr algn="l">
                        <a:lnSpc>
                          <a:spcPct val="100000"/>
                        </a:lnSpc>
                        <a:spcAft>
                          <a:spcPts val="0"/>
                        </a:spcAft>
                      </a:pPr>
                      <a:endParaRPr lang="ja-JP"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ctr">
                        <a:lnSpc>
                          <a:spcPct val="100000"/>
                        </a:lnSpc>
                        <a:spcAft>
                          <a:spcPts val="0"/>
                        </a:spcAft>
                      </a:pPr>
                      <a:r>
                        <a:rPr lang="ja-JP" sz="900" kern="0">
                          <a:effectLst/>
                          <a:latin typeface="BIZ UDPゴシック" panose="020B0400000000000000" pitchFamily="50" charset="-128"/>
                          <a:ea typeface="BIZ UDPゴシック" panose="020B0400000000000000" pitchFamily="50" charset="-128"/>
                        </a:rPr>
                        <a:t>ソ</a:t>
                      </a:r>
                      <a:endParaRPr lang="ja-JP" sz="9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just">
                        <a:lnSpc>
                          <a:spcPct val="100000"/>
                        </a:lnSpc>
                        <a:spcAft>
                          <a:spcPts val="0"/>
                        </a:spcAft>
                      </a:pPr>
                      <a:r>
                        <a:rPr lang="ja-JP" sz="900" kern="0" dirty="0">
                          <a:effectLst/>
                          <a:latin typeface="BIZ UDPゴシック" panose="020B0400000000000000" pitchFamily="50" charset="-128"/>
                          <a:ea typeface="BIZ UDPゴシック" panose="020B0400000000000000" pitchFamily="50" charset="-128"/>
                        </a:rPr>
                        <a:t>条例に掲げる煆焼炉</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vMerge="1">
                  <a:txBody>
                    <a:bodyPr/>
                    <a:lstStyle/>
                    <a:p>
                      <a:endParaRPr kumimoji="1" lang="ja-JP" altLang="en-US"/>
                    </a:p>
                  </a:txBody>
                  <a:tcPr/>
                </a:tc>
                <a:tc>
                  <a:txBody>
                    <a:bodyPr/>
                    <a:lstStyle/>
                    <a:p>
                      <a:pPr algn="ctr">
                        <a:lnSpc>
                          <a:spcPct val="100000"/>
                        </a:lnSpc>
                        <a:spcAft>
                          <a:spcPts val="0"/>
                        </a:spcAft>
                      </a:pPr>
                      <a:r>
                        <a:rPr lang="en-US"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4</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43224" marR="43224" marT="0" marB="0" anchor="ctr"/>
                </a:tc>
                <a:extLst>
                  <a:ext uri="{0D108BD9-81ED-4DB2-BD59-A6C34878D82A}">
                    <a16:rowId xmlns:a16="http://schemas.microsoft.com/office/drawing/2014/main" val="3143779383"/>
                  </a:ext>
                </a:extLst>
              </a:tr>
              <a:tr h="140862">
                <a:tc vMerge="1">
                  <a:txBody>
                    <a:bodyPr/>
                    <a:lstStyle/>
                    <a:p>
                      <a:pPr algn="l">
                        <a:lnSpc>
                          <a:spcPct val="100000"/>
                        </a:lnSpc>
                        <a:spcAft>
                          <a:spcPts val="0"/>
                        </a:spcAft>
                      </a:pP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vMerge="1">
                  <a:txBody>
                    <a:bodyPr/>
                    <a:lstStyle/>
                    <a:p>
                      <a:pPr algn="l">
                        <a:lnSpc>
                          <a:spcPct val="100000"/>
                        </a:lnSpc>
                        <a:spcAft>
                          <a:spcPts val="0"/>
                        </a:spcAft>
                      </a:pPr>
                      <a:endParaRPr lang="ja-JP"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ctr">
                        <a:lnSpc>
                          <a:spcPct val="100000"/>
                        </a:lnSpc>
                        <a:spcAft>
                          <a:spcPts val="0"/>
                        </a:spcAft>
                      </a:pPr>
                      <a:r>
                        <a:rPr lang="ja-JP" sz="900" kern="0">
                          <a:effectLst/>
                          <a:latin typeface="BIZ UDPゴシック" panose="020B0400000000000000" pitchFamily="50" charset="-128"/>
                          <a:ea typeface="BIZ UDPゴシック" panose="020B0400000000000000" pitchFamily="50" charset="-128"/>
                        </a:rPr>
                        <a:t>ツ</a:t>
                      </a:r>
                      <a:endParaRPr lang="ja-JP" sz="9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just">
                        <a:lnSpc>
                          <a:spcPct val="100000"/>
                        </a:lnSpc>
                        <a:spcAft>
                          <a:spcPts val="0"/>
                        </a:spcAft>
                      </a:pPr>
                      <a:r>
                        <a:rPr lang="ja-JP" sz="900" kern="0" dirty="0">
                          <a:effectLst/>
                          <a:latin typeface="BIZ UDPゴシック" panose="020B0400000000000000" pitchFamily="50" charset="-128"/>
                          <a:ea typeface="BIZ UDPゴシック" panose="020B0400000000000000" pitchFamily="50" charset="-128"/>
                        </a:rPr>
                        <a:t>法に掲げる電気炉</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just">
                        <a:lnSpc>
                          <a:spcPct val="100000"/>
                        </a:lnSpc>
                        <a:spcAft>
                          <a:spcPts val="0"/>
                        </a:spcAft>
                      </a:pPr>
                      <a:r>
                        <a:rPr lang="ja-JP" sz="800" kern="0" dirty="0">
                          <a:effectLst/>
                          <a:latin typeface="BIZ UDPゴシック" panose="020B0400000000000000" pitchFamily="50" charset="-128"/>
                          <a:ea typeface="BIZ UDPゴシック" panose="020B0400000000000000" pitchFamily="50" charset="-128"/>
                        </a:rPr>
                        <a:t>変圧器の定格容量（</a:t>
                      </a:r>
                      <a:r>
                        <a:rPr lang="en-US" sz="800" kern="0" dirty="0">
                          <a:effectLst/>
                          <a:latin typeface="BIZ UDPゴシック" panose="020B0400000000000000" pitchFamily="50" charset="-128"/>
                          <a:ea typeface="BIZ UDPゴシック" panose="020B0400000000000000" pitchFamily="50" charset="-128"/>
                        </a:rPr>
                        <a:t>1000kVA</a:t>
                      </a:r>
                      <a:r>
                        <a:rPr lang="ja-JP" sz="800" kern="0" dirty="0">
                          <a:effectLst/>
                          <a:latin typeface="BIZ UDPゴシック" panose="020B0400000000000000" pitchFamily="50" charset="-128"/>
                          <a:ea typeface="BIZ UDPゴシック" panose="020B0400000000000000" pitchFamily="50" charset="-128"/>
                        </a:rPr>
                        <a:t>以上）</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ctr">
                        <a:lnSpc>
                          <a:spcPct val="100000"/>
                        </a:lnSpc>
                        <a:spcAft>
                          <a:spcPts val="0"/>
                        </a:spcAft>
                      </a:pPr>
                      <a:r>
                        <a:rPr lang="en-US"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 0 *</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43224" marR="43224" marT="0" marB="0" anchor="ctr"/>
                </a:tc>
                <a:extLst>
                  <a:ext uri="{0D108BD9-81ED-4DB2-BD59-A6C34878D82A}">
                    <a16:rowId xmlns:a16="http://schemas.microsoft.com/office/drawing/2014/main" val="2230380594"/>
                  </a:ext>
                </a:extLst>
              </a:tr>
            </a:tbl>
          </a:graphicData>
        </a:graphic>
      </p:graphicFrame>
      <p:sp>
        <p:nvSpPr>
          <p:cNvPr id="14" name="スライド番号プレースホルダー 3">
            <a:extLst>
              <a:ext uri="{FF2B5EF4-FFF2-40B4-BE49-F238E27FC236}">
                <a16:creationId xmlns:a16="http://schemas.microsoft.com/office/drawing/2014/main" id="{7126E9D5-D835-43BF-8B38-D325F9ECC42F}"/>
              </a:ext>
            </a:extLst>
          </p:cNvPr>
          <p:cNvSpPr txBox="1">
            <a:spLocks/>
          </p:cNvSpPr>
          <p:nvPr/>
        </p:nvSpPr>
        <p:spPr>
          <a:xfrm>
            <a:off x="9350787" y="6543559"/>
            <a:ext cx="555213" cy="365125"/>
          </a:xfrm>
          <a:prstGeom prst="rect">
            <a:avLst/>
          </a:prstGeom>
        </p:spPr>
        <p:txBody>
          <a:bodyPr vert="horz" lIns="91440" tIns="45720" rIns="91440" bIns="45720" rtlCol="0" anchor="ctr">
            <a:normAutofit/>
          </a:bodyP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fld id="{519954A3-9DFD-4C44-94BA-B95130A3BA1C}" type="slidenum">
              <a:rPr lang="en-US" smtClean="0">
                <a:solidFill>
                  <a:srgbClr val="000000"/>
                </a:solidFill>
                <a:latin typeface="BIZ UDPゴシック" panose="020B0400000000000000" pitchFamily="50" charset="-128"/>
                <a:ea typeface="BIZ UDPゴシック" panose="020B0400000000000000" pitchFamily="50" charset="-128"/>
              </a:rPr>
              <a:pPr>
                <a:spcAft>
                  <a:spcPts val="600"/>
                </a:spcAft>
              </a:pPr>
              <a:t>3</a:t>
            </a:fld>
            <a:endParaRPr lang="en-US" dirty="0">
              <a:solidFill>
                <a:srgbClr val="000000"/>
              </a:solidFill>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EDBCB19E-46C6-4A86-A5EF-E02A43944E6E}"/>
              </a:ext>
            </a:extLst>
          </p:cNvPr>
          <p:cNvSpPr txBox="1"/>
          <p:nvPr/>
        </p:nvSpPr>
        <p:spPr>
          <a:xfrm>
            <a:off x="574904" y="6423606"/>
            <a:ext cx="3892412" cy="415498"/>
          </a:xfrm>
          <a:prstGeom prst="rect">
            <a:avLst/>
          </a:prstGeom>
          <a:noFill/>
        </p:spPr>
        <p:txBody>
          <a:bodyPr wrap="none" rtlCol="0">
            <a:spAutoFit/>
          </a:bodyPr>
          <a:lstStyle/>
          <a:p>
            <a:r>
              <a:rPr kumimoji="1" lang="en-US" altLang="ja-JP" sz="1050" dirty="0">
                <a:latin typeface="BIZ UDPゴシック" panose="020B0400000000000000" pitchFamily="50" charset="-128"/>
                <a:ea typeface="BIZ UDPゴシック" panose="020B0400000000000000" pitchFamily="50" charset="-128"/>
              </a:rPr>
              <a:t>※</a:t>
            </a:r>
            <a:r>
              <a:rPr kumimoji="1" lang="ja-JP" altLang="en-US" sz="1050" dirty="0">
                <a:latin typeface="BIZ UDPゴシック" panose="020B0400000000000000" pitchFamily="50" charset="-128"/>
                <a:ea typeface="BIZ UDPゴシック" panose="020B0400000000000000" pitchFamily="50" charset="-128"/>
              </a:rPr>
              <a:t>　施設数は有害物質毎の延べ数</a:t>
            </a:r>
            <a:endParaRPr kumimoji="1" lang="en-US" altLang="ja-JP" sz="1050" dirty="0">
              <a:latin typeface="BIZ UDPゴシック" panose="020B0400000000000000" pitchFamily="50" charset="-128"/>
              <a:ea typeface="BIZ UDPゴシック" panose="020B0400000000000000" pitchFamily="50" charset="-128"/>
            </a:endParaRPr>
          </a:p>
          <a:p>
            <a:r>
              <a:rPr kumimoji="1" lang="en-US" altLang="ja-JP" sz="1050" dirty="0">
                <a:latin typeface="BIZ UDPゴシック" panose="020B0400000000000000" pitchFamily="50" charset="-128"/>
                <a:ea typeface="BIZ UDPゴシック" panose="020B0400000000000000" pitchFamily="50" charset="-128"/>
              </a:rPr>
              <a:t>※</a:t>
            </a:r>
            <a:r>
              <a:rPr kumimoji="1" lang="ja-JP" altLang="en-US" sz="1050" dirty="0">
                <a:latin typeface="BIZ UDPゴシック" panose="020B0400000000000000" pitchFamily="50" charset="-128"/>
                <a:ea typeface="BIZ UDPゴシック" panose="020B0400000000000000" pitchFamily="50" charset="-128"/>
              </a:rPr>
              <a:t>　</a:t>
            </a:r>
            <a:r>
              <a:rPr kumimoji="1" lang="en-US" altLang="ja-JP" sz="1050" dirty="0">
                <a:latin typeface="BIZ UDPゴシック" panose="020B0400000000000000" pitchFamily="50" charset="-128"/>
                <a:ea typeface="BIZ UDPゴシック" panose="020B0400000000000000" pitchFamily="50" charset="-128"/>
              </a:rPr>
              <a:t>*</a:t>
            </a:r>
            <a:r>
              <a:rPr kumimoji="1" lang="ja-JP" altLang="en-US" sz="1050" dirty="0">
                <a:latin typeface="BIZ UDPゴシック" panose="020B0400000000000000" pitchFamily="50" charset="-128"/>
                <a:ea typeface="BIZ UDPゴシック" panose="020B0400000000000000" pitchFamily="50" charset="-128"/>
              </a:rPr>
              <a:t>は府域全域において過去一度も届出の無い施設（</a:t>
            </a:r>
            <a:r>
              <a:rPr kumimoji="1" lang="en-US" altLang="ja-JP" sz="1050" dirty="0">
                <a:latin typeface="BIZ UDPゴシック" panose="020B0400000000000000" pitchFamily="50" charset="-128"/>
                <a:ea typeface="BIZ UDPゴシック" panose="020B0400000000000000" pitchFamily="50" charset="-128"/>
              </a:rPr>
              <a:t>30</a:t>
            </a:r>
            <a:r>
              <a:rPr kumimoji="1" lang="ja-JP" altLang="en-US" sz="1050" dirty="0">
                <a:latin typeface="BIZ UDPゴシック" panose="020B0400000000000000" pitchFamily="50" charset="-128"/>
                <a:ea typeface="BIZ UDPゴシック" panose="020B0400000000000000" pitchFamily="50" charset="-128"/>
              </a:rPr>
              <a:t>種）</a:t>
            </a:r>
          </a:p>
        </p:txBody>
      </p:sp>
    </p:spTree>
    <p:extLst>
      <p:ext uri="{BB962C8B-B14F-4D97-AF65-F5344CB8AC3E}">
        <p14:creationId xmlns:p14="http://schemas.microsoft.com/office/powerpoint/2010/main" val="1092286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80B86A7-A1EC-475B-9166-88902B033A3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90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C2C29CB1-9F74-4879-A6AF-AEA67B6F1F4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84609"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7E2C7115-5336-410C-AD71-0F0952A2E5A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541404" y="4013200"/>
            <a:ext cx="364596"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テキスト ボックス 9">
            <a:extLst>
              <a:ext uri="{FF2B5EF4-FFF2-40B4-BE49-F238E27FC236}">
                <a16:creationId xmlns:a16="http://schemas.microsoft.com/office/drawing/2014/main" id="{0DE095A1-8B96-4584-A317-C5B34714FE67}"/>
              </a:ext>
            </a:extLst>
          </p:cNvPr>
          <p:cNvSpPr txBox="1"/>
          <p:nvPr/>
        </p:nvSpPr>
        <p:spPr>
          <a:xfrm>
            <a:off x="892851" y="940419"/>
            <a:ext cx="8741480" cy="1323439"/>
          </a:xfrm>
          <a:prstGeom prst="rect">
            <a:avLst/>
          </a:prstGeom>
          <a:noFill/>
        </p:spPr>
        <p:txBody>
          <a:bodyPr wrap="square" rtlCol="0">
            <a:spAutoFit/>
          </a:bodyPr>
          <a:lstStyle/>
          <a:p>
            <a:pPr>
              <a:spcBef>
                <a:spcPts val="600"/>
              </a:spcBef>
            </a:pPr>
            <a:r>
              <a:rPr lang="en-US" altLang="ja-JP" sz="14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印刷インキ中のトルエンについて</a:t>
            </a:r>
            <a:r>
              <a:rPr lang="en-US" altLang="ja-JP" sz="1400" dirty="0">
                <a:latin typeface="BIZ UDPゴシック" panose="020B0400000000000000" pitchFamily="50" charset="-128"/>
                <a:ea typeface="BIZ UDPゴシック" panose="020B0400000000000000" pitchFamily="50" charset="-128"/>
              </a:rPr>
              <a:t>】</a:t>
            </a:r>
          </a:p>
          <a:p>
            <a:pPr>
              <a:spcBef>
                <a:spcPts val="600"/>
              </a:spcBef>
            </a:pPr>
            <a:r>
              <a:rPr lang="ja-JP" altLang="ja-JP" sz="1400" dirty="0">
                <a:latin typeface="BIZ UDPゴシック" panose="020B0400000000000000" pitchFamily="50" charset="-128"/>
                <a:ea typeface="BIZ UDPゴシック" panose="020B0400000000000000" pitchFamily="50" charset="-128"/>
              </a:rPr>
              <a:t>〇</a:t>
            </a:r>
            <a:r>
              <a:rPr lang="ja-JP" altLang="en-US" sz="1400" dirty="0">
                <a:latin typeface="BIZ UDPゴシック" panose="020B0400000000000000" pitchFamily="50" charset="-128"/>
                <a:ea typeface="BIZ UDPゴシック" panose="020B0400000000000000" pitchFamily="50" charset="-128"/>
              </a:rPr>
              <a:t>トルエンが含有している印刷インキはグラビア印刷用インキのみで、全国販売数量の割合でみると、製品全体の</a:t>
            </a:r>
            <a:r>
              <a:rPr lang="en-US" altLang="ja-JP" sz="1400" dirty="0">
                <a:latin typeface="BIZ UDPゴシック" panose="020B0400000000000000" pitchFamily="50" charset="-128"/>
                <a:ea typeface="BIZ UDPゴシック" panose="020B0400000000000000" pitchFamily="50" charset="-128"/>
              </a:rPr>
              <a:t>42</a:t>
            </a:r>
            <a:r>
              <a:rPr lang="ja-JP" altLang="en-US" sz="1400" dirty="0">
                <a:latin typeface="BIZ UDPゴシック" panose="020B0400000000000000" pitchFamily="50" charset="-128"/>
                <a:ea typeface="BIZ UDPゴシック" panose="020B0400000000000000" pitchFamily="50" charset="-128"/>
              </a:rPr>
              <a:t>％である。なお、府内のグラビア印刷事業所数（従業員数４人以上）は令和元年度で</a:t>
            </a:r>
            <a:r>
              <a:rPr lang="en-US" altLang="ja-JP" sz="1400" dirty="0">
                <a:latin typeface="BIZ UDPゴシック" panose="020B0400000000000000" pitchFamily="50" charset="-128"/>
                <a:ea typeface="BIZ UDPゴシック" panose="020B0400000000000000" pitchFamily="50" charset="-128"/>
              </a:rPr>
              <a:t>22</a:t>
            </a:r>
            <a:r>
              <a:rPr lang="ja-JP" altLang="en-US" sz="1400" dirty="0">
                <a:latin typeface="BIZ UDPゴシック" panose="020B0400000000000000" pitchFamily="50" charset="-128"/>
                <a:ea typeface="BIZ UDPゴシック" panose="020B0400000000000000" pitchFamily="50" charset="-128"/>
              </a:rPr>
              <a:t>である。</a:t>
            </a:r>
            <a:endParaRPr lang="en-US" altLang="ja-JP" sz="1400" dirty="0">
              <a:latin typeface="BIZ UDPゴシック" panose="020B0400000000000000" pitchFamily="50" charset="-128"/>
              <a:ea typeface="BIZ UDPゴシック" panose="020B0400000000000000" pitchFamily="50" charset="-128"/>
            </a:endParaRPr>
          </a:p>
          <a:p>
            <a:pPr>
              <a:spcBef>
                <a:spcPts val="600"/>
              </a:spcBef>
            </a:pPr>
            <a:r>
              <a:rPr lang="ja-JP" altLang="en-US" sz="1400" dirty="0">
                <a:latin typeface="BIZ UDPゴシック" panose="020B0400000000000000" pitchFamily="50" charset="-128"/>
                <a:ea typeface="BIZ UDPゴシック" panose="020B0400000000000000" pitchFamily="50" charset="-128"/>
              </a:rPr>
              <a:t>〇印刷インキの使用により排出される</a:t>
            </a:r>
            <a:r>
              <a:rPr lang="en-US" altLang="ja-JP" sz="1400" dirty="0">
                <a:latin typeface="BIZ UDPゴシック" panose="020B0400000000000000" pitchFamily="50" charset="-128"/>
                <a:ea typeface="BIZ UDPゴシック" panose="020B0400000000000000" pitchFamily="50" charset="-128"/>
              </a:rPr>
              <a:t>VOC</a:t>
            </a:r>
            <a:r>
              <a:rPr lang="ja-JP" altLang="en-US" sz="1400" dirty="0">
                <a:latin typeface="BIZ UDPゴシック" panose="020B0400000000000000" pitchFamily="50" charset="-128"/>
                <a:ea typeface="BIZ UDPゴシック" panose="020B0400000000000000" pitchFamily="50" charset="-128"/>
              </a:rPr>
              <a:t>は全国で年間</a:t>
            </a:r>
            <a:r>
              <a:rPr lang="en-US" altLang="ja-JP" sz="1400" dirty="0">
                <a:latin typeface="BIZ UDPゴシック" panose="020B0400000000000000" pitchFamily="50" charset="-128"/>
                <a:ea typeface="BIZ UDPゴシック" panose="020B0400000000000000" pitchFamily="50" charset="-128"/>
              </a:rPr>
              <a:t>2,584t</a:t>
            </a:r>
            <a:r>
              <a:rPr lang="ja-JP" altLang="en-US" sz="1400" dirty="0">
                <a:latin typeface="BIZ UDPゴシック" panose="020B0400000000000000" pitchFamily="50" charset="-128"/>
                <a:ea typeface="BIZ UDPゴシック" panose="020B0400000000000000" pitchFamily="50" charset="-128"/>
              </a:rPr>
              <a:t>と推計され、</a:t>
            </a:r>
            <a:r>
              <a:rPr lang="en-US" altLang="ja-JP" sz="1400" dirty="0">
                <a:latin typeface="BIZ UDPゴシック" panose="020B0400000000000000" pitchFamily="50" charset="-128"/>
                <a:ea typeface="BIZ UDPゴシック" panose="020B0400000000000000" pitchFamily="50" charset="-128"/>
              </a:rPr>
              <a:t>VOC</a:t>
            </a:r>
            <a:r>
              <a:rPr lang="ja-JP" altLang="en-US" sz="1400" dirty="0">
                <a:latin typeface="BIZ UDPゴシック" panose="020B0400000000000000" pitchFamily="50" charset="-128"/>
                <a:ea typeface="BIZ UDPゴシック" panose="020B0400000000000000" pitchFamily="50" charset="-128"/>
              </a:rPr>
              <a:t>全体の組成のうち</a:t>
            </a:r>
            <a:r>
              <a:rPr lang="en-US" altLang="ja-JP" sz="1400" dirty="0">
                <a:latin typeface="BIZ UDPゴシック" panose="020B0400000000000000" pitchFamily="50" charset="-128"/>
                <a:ea typeface="BIZ UDPゴシック" panose="020B0400000000000000" pitchFamily="50" charset="-128"/>
              </a:rPr>
              <a:t>7.5%</a:t>
            </a:r>
            <a:r>
              <a:rPr lang="ja-JP" altLang="en-US" sz="1400" dirty="0">
                <a:latin typeface="BIZ UDPゴシック" panose="020B0400000000000000" pitchFamily="50" charset="-128"/>
                <a:ea typeface="BIZ UDPゴシック" panose="020B0400000000000000" pitchFamily="50" charset="-128"/>
              </a:rPr>
              <a:t>の割合を占める。（なお、グラビア印刷用インキ中では</a:t>
            </a:r>
            <a:r>
              <a:rPr lang="en-US" altLang="ja-JP" sz="1400" dirty="0">
                <a:latin typeface="BIZ UDPゴシック" panose="020B0400000000000000" pitchFamily="50" charset="-128"/>
                <a:ea typeface="BIZ UDPゴシック" panose="020B0400000000000000" pitchFamily="50" charset="-128"/>
              </a:rPr>
              <a:t>17.6%</a:t>
            </a:r>
            <a:r>
              <a:rPr lang="ja-JP" altLang="en-US" sz="1400" dirty="0">
                <a:latin typeface="BIZ UDPゴシック" panose="020B0400000000000000" pitchFamily="50" charset="-128"/>
                <a:ea typeface="BIZ UDPゴシック" panose="020B0400000000000000" pitchFamily="50" charset="-128"/>
              </a:rPr>
              <a:t>の割合）</a:t>
            </a:r>
            <a:endParaRPr lang="en-US" altLang="ja-JP" sz="1400" dirty="0">
              <a:latin typeface="BIZ UDPゴシック" panose="020B0400000000000000" pitchFamily="50" charset="-128"/>
              <a:ea typeface="BIZ UDPゴシック" panose="020B0400000000000000"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3723964270"/>
              </p:ext>
            </p:extLst>
          </p:nvPr>
        </p:nvGraphicFramePr>
        <p:xfrm>
          <a:off x="295563" y="4619727"/>
          <a:ext cx="9224652" cy="2052000"/>
        </p:xfrm>
        <a:graphic>
          <a:graphicData uri="http://schemas.openxmlformats.org/drawingml/2006/table">
            <a:tbl>
              <a:tblPr firstRow="1" firstCol="1" lastRow="1">
                <a:tableStyleId>{21E4AEA4-8DFA-4A89-87EB-49C32662AFE0}</a:tableStyleId>
              </a:tblPr>
              <a:tblGrid>
                <a:gridCol w="848316">
                  <a:extLst>
                    <a:ext uri="{9D8B030D-6E8A-4147-A177-3AD203B41FA5}">
                      <a16:colId xmlns:a16="http://schemas.microsoft.com/office/drawing/2014/main" val="3603032973"/>
                    </a:ext>
                  </a:extLst>
                </a:gridCol>
                <a:gridCol w="424158">
                  <a:extLst>
                    <a:ext uri="{9D8B030D-6E8A-4147-A177-3AD203B41FA5}">
                      <a16:colId xmlns:a16="http://schemas.microsoft.com/office/drawing/2014/main" val="4253249999"/>
                    </a:ext>
                  </a:extLst>
                </a:gridCol>
                <a:gridCol w="424158">
                  <a:extLst>
                    <a:ext uri="{9D8B030D-6E8A-4147-A177-3AD203B41FA5}">
                      <a16:colId xmlns:a16="http://schemas.microsoft.com/office/drawing/2014/main" val="4066329291"/>
                    </a:ext>
                  </a:extLst>
                </a:gridCol>
                <a:gridCol w="372622">
                  <a:extLst>
                    <a:ext uri="{9D8B030D-6E8A-4147-A177-3AD203B41FA5}">
                      <a16:colId xmlns:a16="http://schemas.microsoft.com/office/drawing/2014/main" val="223121728"/>
                    </a:ext>
                  </a:extLst>
                </a:gridCol>
                <a:gridCol w="372622">
                  <a:extLst>
                    <a:ext uri="{9D8B030D-6E8A-4147-A177-3AD203B41FA5}">
                      <a16:colId xmlns:a16="http://schemas.microsoft.com/office/drawing/2014/main" val="3267393726"/>
                    </a:ext>
                  </a:extLst>
                </a:gridCol>
                <a:gridCol w="466574">
                  <a:extLst>
                    <a:ext uri="{9D8B030D-6E8A-4147-A177-3AD203B41FA5}">
                      <a16:colId xmlns:a16="http://schemas.microsoft.com/office/drawing/2014/main" val="3830067209"/>
                    </a:ext>
                  </a:extLst>
                </a:gridCol>
                <a:gridCol w="466574">
                  <a:extLst>
                    <a:ext uri="{9D8B030D-6E8A-4147-A177-3AD203B41FA5}">
                      <a16:colId xmlns:a16="http://schemas.microsoft.com/office/drawing/2014/main" val="576802082"/>
                    </a:ext>
                  </a:extLst>
                </a:gridCol>
                <a:gridCol w="372622">
                  <a:extLst>
                    <a:ext uri="{9D8B030D-6E8A-4147-A177-3AD203B41FA5}">
                      <a16:colId xmlns:a16="http://schemas.microsoft.com/office/drawing/2014/main" val="2314305191"/>
                    </a:ext>
                  </a:extLst>
                </a:gridCol>
                <a:gridCol w="372622">
                  <a:extLst>
                    <a:ext uri="{9D8B030D-6E8A-4147-A177-3AD203B41FA5}">
                      <a16:colId xmlns:a16="http://schemas.microsoft.com/office/drawing/2014/main" val="2315810203"/>
                    </a:ext>
                  </a:extLst>
                </a:gridCol>
                <a:gridCol w="466574">
                  <a:extLst>
                    <a:ext uri="{9D8B030D-6E8A-4147-A177-3AD203B41FA5}">
                      <a16:colId xmlns:a16="http://schemas.microsoft.com/office/drawing/2014/main" val="1283904733"/>
                    </a:ext>
                  </a:extLst>
                </a:gridCol>
                <a:gridCol w="372622">
                  <a:extLst>
                    <a:ext uri="{9D8B030D-6E8A-4147-A177-3AD203B41FA5}">
                      <a16:colId xmlns:a16="http://schemas.microsoft.com/office/drawing/2014/main" val="134455870"/>
                    </a:ext>
                  </a:extLst>
                </a:gridCol>
                <a:gridCol w="372622">
                  <a:extLst>
                    <a:ext uri="{9D8B030D-6E8A-4147-A177-3AD203B41FA5}">
                      <a16:colId xmlns:a16="http://schemas.microsoft.com/office/drawing/2014/main" val="1812710906"/>
                    </a:ext>
                  </a:extLst>
                </a:gridCol>
                <a:gridCol w="372622">
                  <a:extLst>
                    <a:ext uri="{9D8B030D-6E8A-4147-A177-3AD203B41FA5}">
                      <a16:colId xmlns:a16="http://schemas.microsoft.com/office/drawing/2014/main" val="2475478702"/>
                    </a:ext>
                  </a:extLst>
                </a:gridCol>
                <a:gridCol w="372622">
                  <a:extLst>
                    <a:ext uri="{9D8B030D-6E8A-4147-A177-3AD203B41FA5}">
                      <a16:colId xmlns:a16="http://schemas.microsoft.com/office/drawing/2014/main" val="2308797331"/>
                    </a:ext>
                  </a:extLst>
                </a:gridCol>
                <a:gridCol w="372622">
                  <a:extLst>
                    <a:ext uri="{9D8B030D-6E8A-4147-A177-3AD203B41FA5}">
                      <a16:colId xmlns:a16="http://schemas.microsoft.com/office/drawing/2014/main" val="2642157591"/>
                    </a:ext>
                  </a:extLst>
                </a:gridCol>
                <a:gridCol w="466574">
                  <a:extLst>
                    <a:ext uri="{9D8B030D-6E8A-4147-A177-3AD203B41FA5}">
                      <a16:colId xmlns:a16="http://schemas.microsoft.com/office/drawing/2014/main" val="2288981776"/>
                    </a:ext>
                  </a:extLst>
                </a:gridCol>
                <a:gridCol w="372622">
                  <a:extLst>
                    <a:ext uri="{9D8B030D-6E8A-4147-A177-3AD203B41FA5}">
                      <a16:colId xmlns:a16="http://schemas.microsoft.com/office/drawing/2014/main" val="2682404813"/>
                    </a:ext>
                  </a:extLst>
                </a:gridCol>
                <a:gridCol w="541734">
                  <a:extLst>
                    <a:ext uri="{9D8B030D-6E8A-4147-A177-3AD203B41FA5}">
                      <a16:colId xmlns:a16="http://schemas.microsoft.com/office/drawing/2014/main" val="3450579637"/>
                    </a:ext>
                  </a:extLst>
                </a:gridCol>
                <a:gridCol w="503038">
                  <a:extLst>
                    <a:ext uri="{9D8B030D-6E8A-4147-A177-3AD203B41FA5}">
                      <a16:colId xmlns:a16="http://schemas.microsoft.com/office/drawing/2014/main" val="1972179849"/>
                    </a:ext>
                  </a:extLst>
                </a:gridCol>
                <a:gridCol w="381742">
                  <a:extLst>
                    <a:ext uri="{9D8B030D-6E8A-4147-A177-3AD203B41FA5}">
                      <a16:colId xmlns:a16="http://schemas.microsoft.com/office/drawing/2014/main" val="3804325096"/>
                    </a:ext>
                  </a:extLst>
                </a:gridCol>
                <a:gridCol w="508990">
                  <a:extLst>
                    <a:ext uri="{9D8B030D-6E8A-4147-A177-3AD203B41FA5}">
                      <a16:colId xmlns:a16="http://schemas.microsoft.com/office/drawing/2014/main" val="3235305994"/>
                    </a:ext>
                  </a:extLst>
                </a:gridCol>
              </a:tblGrid>
              <a:tr h="648000">
                <a:tc>
                  <a:txBody>
                    <a:bodyPr/>
                    <a:lstStyle/>
                    <a:p>
                      <a:pPr algn="ctr" fontAlgn="ctr"/>
                      <a:r>
                        <a:rPr lang="ja-JP" altLang="en-US" sz="800" u="none" strike="noStrike" dirty="0">
                          <a:effectLst/>
                        </a:rPr>
                        <a:t>物質名</a:t>
                      </a:r>
                      <a:endPar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3821" marR="3821" marT="3821" marB="0" anchor="ctr"/>
                </a:tc>
                <a:tc>
                  <a:txBody>
                    <a:bodyPr/>
                    <a:lstStyle/>
                    <a:p>
                      <a:pPr algn="ctr" fontAlgn="ctr"/>
                      <a:r>
                        <a:rPr lang="ja-JP" altLang="en-US" sz="800" u="none" strike="noStrike" dirty="0">
                          <a:effectLst/>
                        </a:rPr>
                        <a:t>メチルシクロヘキサン</a:t>
                      </a:r>
                      <a:endPar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45720" marR="45720" vert="eaVert" anchor="ctr"/>
                </a:tc>
                <a:tc>
                  <a:txBody>
                    <a:bodyPr/>
                    <a:lstStyle/>
                    <a:p>
                      <a:pPr algn="ctr" fontAlgn="ctr"/>
                      <a:r>
                        <a:rPr lang="ja-JP" altLang="en-US" sz="800" u="none" strike="noStrike" dirty="0">
                          <a:effectLst/>
                        </a:rPr>
                        <a:t>トルエン</a:t>
                      </a:r>
                      <a:endPar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45720" marR="45720" vert="eaVert" anchor="ctr"/>
                </a:tc>
                <a:tc>
                  <a:txBody>
                    <a:bodyPr/>
                    <a:lstStyle/>
                    <a:p>
                      <a:pPr algn="ctr" fontAlgn="ctr"/>
                      <a:r>
                        <a:rPr lang="ja-JP" altLang="en-US" sz="800" u="none" strike="noStrike" dirty="0">
                          <a:effectLst/>
                        </a:rPr>
                        <a:t>キシレン</a:t>
                      </a:r>
                      <a:endPar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45720" marR="45720" vert="eaVert" anchor="ctr"/>
                </a:tc>
                <a:tc>
                  <a:txBody>
                    <a:bodyPr/>
                    <a:lstStyle/>
                    <a:p>
                      <a:pPr algn="ctr" fontAlgn="ctr"/>
                      <a:r>
                        <a:rPr lang="ja-JP" altLang="en-US" sz="800" u="none" strike="noStrike" dirty="0">
                          <a:effectLst/>
                        </a:rPr>
                        <a:t>エチルベンゼン</a:t>
                      </a:r>
                      <a:endPar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45720" marR="45720" vert="eaVert" anchor="ctr"/>
                </a:tc>
                <a:tc>
                  <a:txBody>
                    <a:bodyPr/>
                    <a:lstStyle/>
                    <a:p>
                      <a:pPr algn="ctr" fontAlgn="ctr"/>
                      <a:r>
                        <a:rPr lang="ja-JP" altLang="en-US" sz="800" u="none" strike="noStrike" dirty="0">
                          <a:effectLst/>
                        </a:rPr>
                        <a:t>酢酸エチル</a:t>
                      </a:r>
                      <a:endPar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45720" marR="45720" vert="eaVert" anchor="ctr"/>
                </a:tc>
                <a:tc>
                  <a:txBody>
                    <a:bodyPr/>
                    <a:lstStyle/>
                    <a:p>
                      <a:pPr algn="ctr" fontAlgn="ctr"/>
                      <a:r>
                        <a:rPr lang="ja-JP" altLang="en-US" sz="800" u="none" strike="noStrike" dirty="0">
                          <a:effectLst/>
                        </a:rPr>
                        <a:t>酢酸</a:t>
                      </a:r>
                      <a:r>
                        <a:rPr lang="en-US" altLang="ja-JP" sz="800" u="none" strike="noStrike" dirty="0">
                          <a:effectLst/>
                        </a:rPr>
                        <a:t>n-</a:t>
                      </a:r>
                      <a:r>
                        <a:rPr lang="ja-JP" altLang="en-US" sz="800" u="none" strike="noStrike" dirty="0">
                          <a:effectLst/>
                        </a:rPr>
                        <a:t>プロピル</a:t>
                      </a:r>
                      <a:endPar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45720" marR="45720" vert="eaVert" anchor="ctr"/>
                </a:tc>
                <a:tc>
                  <a:txBody>
                    <a:bodyPr/>
                    <a:lstStyle/>
                    <a:p>
                      <a:pPr algn="ctr" fontAlgn="ctr"/>
                      <a:r>
                        <a:rPr lang="ja-JP" altLang="en-US" sz="800" u="none" strike="noStrike" dirty="0">
                          <a:effectLst/>
                        </a:rPr>
                        <a:t>酢酸ブチル</a:t>
                      </a:r>
                      <a:endPar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45720" marR="45720" vert="eaVert" anchor="ctr"/>
                </a:tc>
                <a:tc>
                  <a:txBody>
                    <a:bodyPr/>
                    <a:lstStyle/>
                    <a:p>
                      <a:pPr algn="ctr" fontAlgn="ctr"/>
                      <a:r>
                        <a:rPr lang="ja-JP" altLang="en-US" sz="800" u="none" strike="noStrike" dirty="0">
                          <a:effectLst/>
                        </a:rPr>
                        <a:t>酢酸イソブチル</a:t>
                      </a:r>
                      <a:endPar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45720" marR="45720" vert="eaVert" anchor="ctr"/>
                </a:tc>
                <a:tc>
                  <a:txBody>
                    <a:bodyPr/>
                    <a:lstStyle/>
                    <a:p>
                      <a:pPr algn="ctr" fontAlgn="ctr"/>
                      <a:r>
                        <a:rPr lang="ja-JP" altLang="en-US" sz="800" u="none" strike="noStrike" dirty="0">
                          <a:effectLst/>
                        </a:rPr>
                        <a:t>メチルエチルケトン</a:t>
                      </a:r>
                      <a:endPar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45720" marR="45720" vert="eaVert" anchor="ctr"/>
                </a:tc>
                <a:tc>
                  <a:txBody>
                    <a:bodyPr/>
                    <a:lstStyle/>
                    <a:p>
                      <a:pPr algn="ctr" fontAlgn="ctr"/>
                      <a:r>
                        <a:rPr lang="ja-JP" altLang="en-US" sz="800" u="none" strike="noStrike">
                          <a:effectLst/>
                        </a:rPr>
                        <a:t>メチルイソブチルケトン</a:t>
                      </a:r>
                      <a:endParaRPr lang="ja-JP" altLang="en-US"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45720" marR="45720" vert="eaVert" anchor="ctr"/>
                </a:tc>
                <a:tc>
                  <a:txBody>
                    <a:bodyPr/>
                    <a:lstStyle/>
                    <a:p>
                      <a:pPr algn="ctr" fontAlgn="ctr"/>
                      <a:r>
                        <a:rPr lang="ja-JP" altLang="en-US" sz="800" u="none" strike="noStrike" dirty="0">
                          <a:effectLst/>
                        </a:rPr>
                        <a:t>シクロヘキサノン</a:t>
                      </a:r>
                      <a:endPar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45720" marR="45720" vert="eaVert" anchor="ctr"/>
                </a:tc>
                <a:tc>
                  <a:txBody>
                    <a:bodyPr/>
                    <a:lstStyle/>
                    <a:p>
                      <a:pPr algn="ctr" fontAlgn="ctr"/>
                      <a:r>
                        <a:rPr lang="ja-JP" altLang="en-US" sz="800" u="none" strike="noStrike" dirty="0">
                          <a:effectLst/>
                        </a:rPr>
                        <a:t>メチルアルコール</a:t>
                      </a:r>
                      <a:endPar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45720" marR="45720" vert="eaVert" anchor="ctr"/>
                </a:tc>
                <a:tc>
                  <a:txBody>
                    <a:bodyPr/>
                    <a:lstStyle/>
                    <a:p>
                      <a:pPr algn="ctr" fontAlgn="ctr"/>
                      <a:r>
                        <a:rPr lang="ja-JP" altLang="en-US" sz="800" u="none" strike="noStrike" dirty="0">
                          <a:effectLst/>
                        </a:rPr>
                        <a:t>エチルアルコール</a:t>
                      </a:r>
                      <a:endPar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45720" marR="45720" vert="eaVert" anchor="ctr"/>
                </a:tc>
                <a:tc>
                  <a:txBody>
                    <a:bodyPr/>
                    <a:lstStyle/>
                    <a:p>
                      <a:pPr algn="ctr" fontAlgn="ctr"/>
                      <a:r>
                        <a:rPr lang="en-US" altLang="ja-JP" sz="800" u="none" strike="noStrike" dirty="0">
                          <a:effectLst/>
                        </a:rPr>
                        <a:t>n-</a:t>
                      </a:r>
                      <a:r>
                        <a:rPr lang="ja-JP" altLang="en-US" sz="800" u="none" strike="noStrike" dirty="0">
                          <a:effectLst/>
                        </a:rPr>
                        <a:t>プロピルアルコール</a:t>
                      </a:r>
                      <a:endPar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45720" marR="45720" vert="eaVert" anchor="ctr"/>
                </a:tc>
                <a:tc>
                  <a:txBody>
                    <a:bodyPr/>
                    <a:lstStyle/>
                    <a:p>
                      <a:pPr algn="ctr" fontAlgn="ctr"/>
                      <a:r>
                        <a:rPr lang="ja-JP" altLang="en-US" sz="800" u="none" strike="noStrike" dirty="0">
                          <a:effectLst/>
                        </a:rPr>
                        <a:t>イソプロピルアルコール</a:t>
                      </a:r>
                      <a:endPar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45720" marR="45720" vert="eaVert" anchor="ctr"/>
                </a:tc>
                <a:tc>
                  <a:txBody>
                    <a:bodyPr/>
                    <a:lstStyle/>
                    <a:p>
                      <a:pPr algn="ctr" fontAlgn="ctr"/>
                      <a:r>
                        <a:rPr lang="en-US" altLang="ja-JP" sz="800" u="none" strike="noStrike" dirty="0">
                          <a:effectLst/>
                        </a:rPr>
                        <a:t>n-</a:t>
                      </a:r>
                      <a:r>
                        <a:rPr lang="ja-JP" altLang="en-US" sz="800" u="none" strike="noStrike" dirty="0">
                          <a:effectLst/>
                        </a:rPr>
                        <a:t>ブチルアルコール</a:t>
                      </a:r>
                      <a:endPar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45720" marR="45720" vert="eaVert" anchor="ctr"/>
                </a:tc>
                <a:tc>
                  <a:txBody>
                    <a:bodyPr/>
                    <a:lstStyle/>
                    <a:p>
                      <a:pPr algn="ctr" fontAlgn="ctr"/>
                      <a:r>
                        <a:rPr lang="ja-JP" altLang="en-US" sz="800" u="none" strike="noStrike" dirty="0">
                          <a:effectLst/>
                        </a:rPr>
                        <a:t>プロピレングリコールモノメチルエーテル</a:t>
                      </a:r>
                      <a:endPar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45720" marR="45720" vert="eaVert" anchor="ctr"/>
                </a:tc>
                <a:tc>
                  <a:txBody>
                    <a:bodyPr/>
                    <a:lstStyle/>
                    <a:p>
                      <a:pPr algn="ctr" fontAlgn="ctr"/>
                      <a:r>
                        <a:rPr lang="ja-JP" altLang="en-US" sz="800" u="none" strike="noStrike" dirty="0">
                          <a:effectLst/>
                        </a:rPr>
                        <a:t>印刷インキ用高沸点溶剤</a:t>
                      </a:r>
                      <a:endPar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45720" marR="45720" vert="eaVert" anchor="ctr"/>
                </a:tc>
                <a:tc>
                  <a:txBody>
                    <a:bodyPr/>
                    <a:lstStyle/>
                    <a:p>
                      <a:pPr algn="ctr" fontAlgn="ctr"/>
                      <a:r>
                        <a:rPr lang="ja-JP" altLang="en-US" sz="800" u="none" strike="noStrike" dirty="0">
                          <a:effectLst/>
                        </a:rPr>
                        <a:t>特定できない物質</a:t>
                      </a:r>
                      <a:endPar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45720" marR="45720" vert="eaVert" anchor="ctr"/>
                </a:tc>
                <a:tc>
                  <a:txBody>
                    <a:bodyPr/>
                    <a:lstStyle/>
                    <a:p>
                      <a:pPr algn="ctr" fontAlgn="ctr"/>
                      <a:r>
                        <a:rPr lang="ja-JP" altLang="en-US" sz="800" u="none" strike="noStrike" dirty="0">
                          <a:effectLst/>
                        </a:rPr>
                        <a:t>合計</a:t>
                      </a:r>
                      <a:endPar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45720" marR="45720" vert="eaVert" anchor="ctr"/>
                </a:tc>
                <a:extLst>
                  <a:ext uri="{0D108BD9-81ED-4DB2-BD59-A6C34878D82A}">
                    <a16:rowId xmlns:a16="http://schemas.microsoft.com/office/drawing/2014/main" val="52913939"/>
                  </a:ext>
                </a:extLst>
              </a:tr>
              <a:tr h="180000">
                <a:tc>
                  <a:txBody>
                    <a:bodyPr/>
                    <a:lstStyle/>
                    <a:p>
                      <a:pPr algn="ctr" fontAlgn="ctr"/>
                      <a:r>
                        <a:rPr lang="ja-JP" altLang="en-US" sz="800" u="none" strike="noStrike" dirty="0">
                          <a:effectLst/>
                        </a:rPr>
                        <a:t>平版インキ</a:t>
                      </a:r>
                      <a:endPar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3821" marR="3821" marT="3821" marB="0" anchor="ctr"/>
                </a:tc>
                <a:tc>
                  <a:txBody>
                    <a:bodyPr/>
                    <a:lstStyle/>
                    <a:p>
                      <a:pPr algn="ctr" fontAlgn="ctr"/>
                      <a:r>
                        <a:rPr lang="en-US" altLang="ja-JP" sz="800" u="none" strike="noStrike">
                          <a:effectLst/>
                        </a:rPr>
                        <a:t>-</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3821" marR="3821" marT="3821" marB="0" anchor="ctr"/>
                </a:tc>
                <a:tc>
                  <a:txBody>
                    <a:bodyPr/>
                    <a:lstStyle/>
                    <a:p>
                      <a:pPr algn="ctr" fontAlgn="ctr"/>
                      <a:r>
                        <a:rPr lang="en-US" altLang="ja-JP" sz="800" u="none" strike="noStrike">
                          <a:effectLst/>
                        </a:rPr>
                        <a:t>-</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3821" marR="3821" marT="3821" marB="0" anchor="ctr"/>
                </a:tc>
                <a:tc>
                  <a:txBody>
                    <a:bodyPr/>
                    <a:lstStyle/>
                    <a:p>
                      <a:pPr algn="ctr" fontAlgn="ctr"/>
                      <a:r>
                        <a:rPr lang="en-US" altLang="ja-JP" sz="800" u="none" strike="noStrike">
                          <a:effectLst/>
                        </a:rPr>
                        <a:t>-</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3821" marR="3821" marT="3821" marB="0" anchor="ctr"/>
                </a:tc>
                <a:tc>
                  <a:txBody>
                    <a:bodyPr/>
                    <a:lstStyle/>
                    <a:p>
                      <a:pPr algn="ctr" fontAlgn="ctr"/>
                      <a:r>
                        <a:rPr lang="en-US" altLang="ja-JP" sz="800" u="none" strike="noStrike">
                          <a:effectLst/>
                        </a:rPr>
                        <a:t>-</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3821" marR="3821" marT="3821" marB="0" anchor="ctr"/>
                </a:tc>
                <a:tc>
                  <a:txBody>
                    <a:bodyPr/>
                    <a:lstStyle/>
                    <a:p>
                      <a:pPr algn="ctr" fontAlgn="ctr"/>
                      <a:r>
                        <a:rPr lang="en-US" altLang="ja-JP" sz="800" u="none" strike="noStrike">
                          <a:effectLst/>
                        </a:rPr>
                        <a:t>-</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3821" marR="3821" marT="3821" marB="0" anchor="ctr"/>
                </a:tc>
                <a:tc>
                  <a:txBody>
                    <a:bodyPr/>
                    <a:lstStyle/>
                    <a:p>
                      <a:pPr algn="ctr" fontAlgn="ctr"/>
                      <a:r>
                        <a:rPr lang="en-US" altLang="ja-JP" sz="800" u="none" strike="noStrike">
                          <a:effectLst/>
                        </a:rPr>
                        <a:t>-</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3821" marR="3821" marT="3821" marB="0" anchor="ctr"/>
                </a:tc>
                <a:tc>
                  <a:txBody>
                    <a:bodyPr/>
                    <a:lstStyle/>
                    <a:p>
                      <a:pPr algn="ctr" fontAlgn="ctr"/>
                      <a:r>
                        <a:rPr lang="en-US" altLang="ja-JP" sz="800" u="none" strike="noStrike">
                          <a:effectLst/>
                        </a:rPr>
                        <a:t>-</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3821" marR="3821" marT="3821" marB="0" anchor="ctr"/>
                </a:tc>
                <a:tc>
                  <a:txBody>
                    <a:bodyPr/>
                    <a:lstStyle/>
                    <a:p>
                      <a:pPr algn="ctr" fontAlgn="ctr"/>
                      <a:r>
                        <a:rPr lang="en-US" altLang="ja-JP" sz="800" u="none" strike="noStrike">
                          <a:effectLst/>
                        </a:rPr>
                        <a:t>-</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3821" marR="3821" marT="3821" marB="0" anchor="ctr"/>
                </a:tc>
                <a:tc>
                  <a:txBody>
                    <a:bodyPr/>
                    <a:lstStyle/>
                    <a:p>
                      <a:pPr algn="ctr" fontAlgn="ctr"/>
                      <a:r>
                        <a:rPr lang="en-US" altLang="ja-JP" sz="800" u="none" strike="noStrike">
                          <a:effectLst/>
                        </a:rPr>
                        <a:t>-</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3821" marR="3821" marT="3821" marB="0" anchor="ctr"/>
                </a:tc>
                <a:tc>
                  <a:txBody>
                    <a:bodyPr/>
                    <a:lstStyle/>
                    <a:p>
                      <a:pPr algn="ctr" fontAlgn="ctr"/>
                      <a:r>
                        <a:rPr lang="en-US" altLang="ja-JP" sz="800" u="none" strike="noStrike">
                          <a:effectLst/>
                        </a:rPr>
                        <a:t>-</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3821" marR="3821" marT="3821" marB="0" anchor="ctr"/>
                </a:tc>
                <a:tc>
                  <a:txBody>
                    <a:bodyPr/>
                    <a:lstStyle/>
                    <a:p>
                      <a:pPr algn="ctr" fontAlgn="ctr"/>
                      <a:r>
                        <a:rPr lang="en-US" altLang="ja-JP" sz="800" u="none" strike="noStrike">
                          <a:effectLst/>
                        </a:rPr>
                        <a:t>-</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3821" marR="3821" marT="3821" marB="0" anchor="ctr"/>
                </a:tc>
                <a:tc>
                  <a:txBody>
                    <a:bodyPr/>
                    <a:lstStyle/>
                    <a:p>
                      <a:pPr algn="ctr" fontAlgn="ctr"/>
                      <a:r>
                        <a:rPr lang="en-US" altLang="ja-JP" sz="800" u="none" strike="noStrike">
                          <a:effectLst/>
                        </a:rPr>
                        <a:t>-</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3821" marR="3821" marT="3821" marB="0" anchor="ctr"/>
                </a:tc>
                <a:tc>
                  <a:txBody>
                    <a:bodyPr/>
                    <a:lstStyle/>
                    <a:p>
                      <a:pPr algn="ctr" fontAlgn="ctr"/>
                      <a:r>
                        <a:rPr lang="en-US" altLang="ja-JP" sz="800" u="none" strike="noStrike">
                          <a:effectLst/>
                        </a:rPr>
                        <a:t>-</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3821" marR="3821" marT="3821" marB="0" anchor="ctr"/>
                </a:tc>
                <a:tc>
                  <a:txBody>
                    <a:bodyPr/>
                    <a:lstStyle/>
                    <a:p>
                      <a:pPr algn="ctr" fontAlgn="ctr"/>
                      <a:r>
                        <a:rPr lang="en-US" altLang="ja-JP" sz="800" u="none" strike="noStrike">
                          <a:effectLst/>
                        </a:rPr>
                        <a:t>-</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3821" marR="3821" marT="3821" marB="0" anchor="ctr"/>
                </a:tc>
                <a:tc>
                  <a:txBody>
                    <a:bodyPr/>
                    <a:lstStyle/>
                    <a:p>
                      <a:pPr algn="ctr" fontAlgn="ctr"/>
                      <a:r>
                        <a:rPr lang="en-US" altLang="ja-JP" sz="800" u="none" strike="noStrike">
                          <a:effectLst/>
                        </a:rPr>
                        <a:t>-</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3821" marR="3821" marT="3821" marB="0" anchor="ctr"/>
                </a:tc>
                <a:tc>
                  <a:txBody>
                    <a:bodyPr/>
                    <a:lstStyle/>
                    <a:p>
                      <a:pPr algn="ctr" fontAlgn="ctr"/>
                      <a:r>
                        <a:rPr lang="en-US" altLang="ja-JP" sz="800" u="none" strike="noStrike">
                          <a:effectLst/>
                        </a:rPr>
                        <a:t>-</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3821" marR="3821" marT="3821" marB="0" anchor="ctr"/>
                </a:tc>
                <a:tc>
                  <a:txBody>
                    <a:bodyPr/>
                    <a:lstStyle/>
                    <a:p>
                      <a:pPr algn="ctr" fontAlgn="ctr"/>
                      <a:r>
                        <a:rPr lang="en-US" altLang="ja-JP" sz="800" u="none" strike="noStrike">
                          <a:effectLst/>
                        </a:rPr>
                        <a:t>-</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3821" marR="3821" marT="3821" marB="0" anchor="ctr"/>
                </a:tc>
                <a:tc>
                  <a:txBody>
                    <a:bodyPr/>
                    <a:lstStyle/>
                    <a:p>
                      <a:pPr algn="ctr" fontAlgn="ctr"/>
                      <a:r>
                        <a:rPr lang="en-US" altLang="ja-JP" sz="800" u="none" strike="noStrike">
                          <a:effectLst/>
                        </a:rPr>
                        <a:t>737</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3821" marR="3821" marT="3821" marB="0" anchor="ctr"/>
                </a:tc>
                <a:tc>
                  <a:txBody>
                    <a:bodyPr/>
                    <a:lstStyle/>
                    <a:p>
                      <a:pPr algn="ctr" fontAlgn="ctr"/>
                      <a:r>
                        <a:rPr lang="en-US" altLang="ja-JP" sz="800" u="none" strike="noStrike">
                          <a:effectLst/>
                        </a:rPr>
                        <a:t>27</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3821" marR="3821" marT="3821" marB="0" anchor="ctr"/>
                </a:tc>
                <a:tc>
                  <a:txBody>
                    <a:bodyPr/>
                    <a:lstStyle/>
                    <a:p>
                      <a:pPr algn="ctr" fontAlgn="ctr"/>
                      <a:r>
                        <a:rPr lang="en-US" altLang="ja-JP" sz="800" u="none" strike="noStrike">
                          <a:effectLst/>
                        </a:rPr>
                        <a:t>764</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3821" marR="3821" marT="3821" marB="0" anchor="ctr"/>
                </a:tc>
                <a:extLst>
                  <a:ext uri="{0D108BD9-81ED-4DB2-BD59-A6C34878D82A}">
                    <a16:rowId xmlns:a16="http://schemas.microsoft.com/office/drawing/2014/main" val="3341092394"/>
                  </a:ext>
                </a:extLst>
              </a:tr>
              <a:tr h="180000">
                <a:tc>
                  <a:txBody>
                    <a:bodyPr/>
                    <a:lstStyle/>
                    <a:p>
                      <a:pPr algn="ctr" fontAlgn="ctr"/>
                      <a:r>
                        <a:rPr lang="ja-JP" altLang="en-US" sz="800" u="none" strike="noStrike" dirty="0">
                          <a:effectLst/>
                        </a:rPr>
                        <a:t>樹脂凸版インキ</a:t>
                      </a:r>
                      <a:endPar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3821" marR="3821" marT="3821" marB="0" anchor="ctr"/>
                </a:tc>
                <a:tc>
                  <a:txBody>
                    <a:bodyPr/>
                    <a:lstStyle/>
                    <a:p>
                      <a:pPr algn="ctr" fontAlgn="ctr"/>
                      <a:r>
                        <a:rPr lang="en-US" altLang="ja-JP" sz="800" u="none" strike="noStrike">
                          <a:effectLst/>
                        </a:rPr>
                        <a:t>-</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3821" marR="3821" marT="3821" marB="0" anchor="ctr"/>
                </a:tc>
                <a:tc>
                  <a:txBody>
                    <a:bodyPr/>
                    <a:lstStyle/>
                    <a:p>
                      <a:pPr algn="ctr" fontAlgn="ctr"/>
                      <a:r>
                        <a:rPr lang="en-US" altLang="ja-JP" sz="800" u="none" strike="noStrike">
                          <a:effectLst/>
                        </a:rPr>
                        <a:t>-</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3821" marR="3821" marT="3821" marB="0" anchor="ctr"/>
                </a:tc>
                <a:tc>
                  <a:txBody>
                    <a:bodyPr/>
                    <a:lstStyle/>
                    <a:p>
                      <a:pPr algn="ctr" fontAlgn="ctr"/>
                      <a:r>
                        <a:rPr lang="en-US" altLang="ja-JP" sz="800" u="none" strike="noStrike">
                          <a:effectLst/>
                        </a:rPr>
                        <a:t>-</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3821" marR="3821" marT="3821" marB="0" anchor="ctr"/>
                </a:tc>
                <a:tc>
                  <a:txBody>
                    <a:bodyPr/>
                    <a:lstStyle/>
                    <a:p>
                      <a:pPr algn="ctr" fontAlgn="ctr"/>
                      <a:r>
                        <a:rPr lang="en-US" altLang="ja-JP" sz="800" u="none" strike="noStrike">
                          <a:effectLst/>
                        </a:rPr>
                        <a:t>-</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3821" marR="3821" marT="3821" marB="0" anchor="ctr"/>
                </a:tc>
                <a:tc>
                  <a:txBody>
                    <a:bodyPr/>
                    <a:lstStyle/>
                    <a:p>
                      <a:pPr algn="ctr" fontAlgn="ctr"/>
                      <a:r>
                        <a:rPr lang="en-US" altLang="ja-JP" sz="800" u="none" strike="noStrike">
                          <a:effectLst/>
                        </a:rPr>
                        <a:t>807</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3821" marR="3821" marT="3821" marB="0" anchor="ctr"/>
                </a:tc>
                <a:tc>
                  <a:txBody>
                    <a:bodyPr/>
                    <a:lstStyle/>
                    <a:p>
                      <a:pPr algn="ctr" fontAlgn="ctr"/>
                      <a:r>
                        <a:rPr lang="en-US" altLang="ja-JP" sz="800" u="none" strike="noStrike">
                          <a:effectLst/>
                        </a:rPr>
                        <a:t>393</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3821" marR="3821" marT="3821" marB="0" anchor="ctr"/>
                </a:tc>
                <a:tc>
                  <a:txBody>
                    <a:bodyPr/>
                    <a:lstStyle/>
                    <a:p>
                      <a:pPr algn="ctr" fontAlgn="ctr"/>
                      <a:r>
                        <a:rPr lang="en-US" altLang="ja-JP" sz="800" u="none" strike="noStrike">
                          <a:effectLst/>
                        </a:rPr>
                        <a:t>44</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3821" marR="3821" marT="3821" marB="0" anchor="ctr"/>
                </a:tc>
                <a:tc>
                  <a:txBody>
                    <a:bodyPr/>
                    <a:lstStyle/>
                    <a:p>
                      <a:pPr algn="ctr" fontAlgn="ctr"/>
                      <a:r>
                        <a:rPr lang="en-US" altLang="ja-JP" sz="800" u="none" strike="noStrike">
                          <a:effectLst/>
                        </a:rPr>
                        <a:t>11</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3821" marR="3821" marT="3821" marB="0" anchor="ctr"/>
                </a:tc>
                <a:tc>
                  <a:txBody>
                    <a:bodyPr/>
                    <a:lstStyle/>
                    <a:p>
                      <a:pPr algn="ctr" fontAlgn="ctr"/>
                      <a:r>
                        <a:rPr lang="en-US" altLang="ja-JP" sz="800" u="none" strike="noStrike">
                          <a:effectLst/>
                        </a:rPr>
                        <a:t>-</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3821" marR="3821" marT="3821" marB="0" anchor="ctr"/>
                </a:tc>
                <a:tc>
                  <a:txBody>
                    <a:bodyPr/>
                    <a:lstStyle/>
                    <a:p>
                      <a:pPr algn="ctr" fontAlgn="ctr"/>
                      <a:r>
                        <a:rPr lang="en-US" altLang="ja-JP" sz="800" u="none" strike="noStrike">
                          <a:effectLst/>
                        </a:rPr>
                        <a:t>-</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3821" marR="3821" marT="3821" marB="0" anchor="ctr"/>
                </a:tc>
                <a:tc>
                  <a:txBody>
                    <a:bodyPr/>
                    <a:lstStyle/>
                    <a:p>
                      <a:pPr algn="ctr" fontAlgn="ctr"/>
                      <a:r>
                        <a:rPr lang="en-US" altLang="ja-JP" sz="800" u="none" strike="noStrike">
                          <a:effectLst/>
                        </a:rPr>
                        <a:t>-</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3821" marR="3821" marT="3821" marB="0" anchor="ctr"/>
                </a:tc>
                <a:tc>
                  <a:txBody>
                    <a:bodyPr/>
                    <a:lstStyle/>
                    <a:p>
                      <a:pPr algn="ctr" fontAlgn="ctr"/>
                      <a:r>
                        <a:rPr lang="en-US" altLang="ja-JP" sz="800" u="none" strike="noStrike">
                          <a:effectLst/>
                        </a:rPr>
                        <a:t>32</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3821" marR="3821" marT="3821" marB="0" anchor="ctr"/>
                </a:tc>
                <a:tc>
                  <a:txBody>
                    <a:bodyPr/>
                    <a:lstStyle/>
                    <a:p>
                      <a:pPr algn="ctr" fontAlgn="ctr"/>
                      <a:r>
                        <a:rPr lang="en-US" altLang="ja-JP" sz="800" u="none" strike="noStrike">
                          <a:effectLst/>
                        </a:rPr>
                        <a:t>20</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3821" marR="3821" marT="3821" marB="0" anchor="ctr"/>
                </a:tc>
                <a:tc>
                  <a:txBody>
                    <a:bodyPr/>
                    <a:lstStyle/>
                    <a:p>
                      <a:pPr algn="ctr" fontAlgn="ctr"/>
                      <a:r>
                        <a:rPr lang="en-US" altLang="ja-JP" sz="800" u="none" strike="noStrike">
                          <a:effectLst/>
                        </a:rPr>
                        <a:t>52</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3821" marR="3821" marT="3821" marB="0" anchor="ctr"/>
                </a:tc>
                <a:tc>
                  <a:txBody>
                    <a:bodyPr/>
                    <a:lstStyle/>
                    <a:p>
                      <a:pPr algn="ctr" fontAlgn="ctr"/>
                      <a:r>
                        <a:rPr lang="en-US" altLang="ja-JP" sz="800" u="none" strike="noStrike">
                          <a:effectLst/>
                        </a:rPr>
                        <a:t>512</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3821" marR="3821" marT="3821" marB="0" anchor="ctr"/>
                </a:tc>
                <a:tc>
                  <a:txBody>
                    <a:bodyPr/>
                    <a:lstStyle/>
                    <a:p>
                      <a:pPr algn="ctr" fontAlgn="ctr"/>
                      <a:r>
                        <a:rPr lang="en-US" altLang="ja-JP" sz="800" u="none" strike="noStrike">
                          <a:effectLst/>
                        </a:rPr>
                        <a:t>-</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3821" marR="3821" marT="3821" marB="0" anchor="ctr"/>
                </a:tc>
                <a:tc>
                  <a:txBody>
                    <a:bodyPr/>
                    <a:lstStyle/>
                    <a:p>
                      <a:pPr algn="ctr" fontAlgn="ctr"/>
                      <a:r>
                        <a:rPr lang="en-US" altLang="ja-JP" sz="800" u="none" strike="noStrike">
                          <a:effectLst/>
                        </a:rPr>
                        <a:t>35</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3821" marR="3821" marT="3821" marB="0" anchor="ctr"/>
                </a:tc>
                <a:tc>
                  <a:txBody>
                    <a:bodyPr/>
                    <a:lstStyle/>
                    <a:p>
                      <a:pPr algn="ctr" fontAlgn="ctr"/>
                      <a:r>
                        <a:rPr lang="en-US" altLang="ja-JP" sz="800" u="none" strike="noStrike">
                          <a:effectLst/>
                        </a:rPr>
                        <a:t>-</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3821" marR="3821" marT="3821" marB="0" anchor="ctr"/>
                </a:tc>
                <a:tc>
                  <a:txBody>
                    <a:bodyPr/>
                    <a:lstStyle/>
                    <a:p>
                      <a:pPr algn="ctr" fontAlgn="ctr"/>
                      <a:r>
                        <a:rPr lang="en-US" altLang="ja-JP" sz="800" u="none" strike="noStrike">
                          <a:effectLst/>
                        </a:rPr>
                        <a:t>0</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3821" marR="3821" marT="3821" marB="0" anchor="ctr"/>
                </a:tc>
                <a:tc>
                  <a:txBody>
                    <a:bodyPr/>
                    <a:lstStyle/>
                    <a:p>
                      <a:pPr algn="ctr" fontAlgn="ctr"/>
                      <a:r>
                        <a:rPr lang="en-US" altLang="ja-JP" sz="800" u="none" strike="noStrike">
                          <a:effectLst/>
                        </a:rPr>
                        <a:t>1,906</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3821" marR="3821" marT="3821" marB="0" anchor="ctr"/>
                </a:tc>
                <a:extLst>
                  <a:ext uri="{0D108BD9-81ED-4DB2-BD59-A6C34878D82A}">
                    <a16:rowId xmlns:a16="http://schemas.microsoft.com/office/drawing/2014/main" val="1380652005"/>
                  </a:ext>
                </a:extLst>
              </a:tr>
              <a:tr h="180000">
                <a:tc>
                  <a:txBody>
                    <a:bodyPr/>
                    <a:lstStyle/>
                    <a:p>
                      <a:pPr algn="ctr" fontAlgn="ctr"/>
                      <a:r>
                        <a:rPr lang="ja-JP" altLang="en-US" sz="800" u="none" strike="noStrike" dirty="0">
                          <a:effectLst/>
                        </a:rPr>
                        <a:t>金属印刷インキ</a:t>
                      </a:r>
                      <a:endPar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3821" marR="3821" marT="3821" marB="0" anchor="ctr"/>
                </a:tc>
                <a:tc>
                  <a:txBody>
                    <a:bodyPr/>
                    <a:lstStyle/>
                    <a:p>
                      <a:pPr algn="ctr" fontAlgn="ctr"/>
                      <a:r>
                        <a:rPr lang="en-US" altLang="ja-JP" sz="800" u="none" strike="noStrike">
                          <a:effectLst/>
                        </a:rPr>
                        <a:t>-</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3821" marR="3821" marT="3821" marB="0" anchor="ctr"/>
                </a:tc>
                <a:tc>
                  <a:txBody>
                    <a:bodyPr/>
                    <a:lstStyle/>
                    <a:p>
                      <a:pPr algn="ctr" fontAlgn="ctr"/>
                      <a:r>
                        <a:rPr lang="en-US" altLang="ja-JP" sz="800" u="none" strike="noStrike">
                          <a:effectLst/>
                        </a:rPr>
                        <a:t>-</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3821" marR="3821" marT="3821" marB="0" anchor="ctr"/>
                </a:tc>
                <a:tc>
                  <a:txBody>
                    <a:bodyPr/>
                    <a:lstStyle/>
                    <a:p>
                      <a:pPr algn="ctr" fontAlgn="ctr"/>
                      <a:r>
                        <a:rPr lang="en-US" altLang="ja-JP" sz="800" u="none" strike="noStrike">
                          <a:effectLst/>
                        </a:rPr>
                        <a:t>-</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3821" marR="3821" marT="3821" marB="0" anchor="ctr"/>
                </a:tc>
                <a:tc>
                  <a:txBody>
                    <a:bodyPr/>
                    <a:lstStyle/>
                    <a:p>
                      <a:pPr algn="ctr" fontAlgn="ctr"/>
                      <a:r>
                        <a:rPr lang="en-US" altLang="ja-JP" sz="800" u="none" strike="noStrike">
                          <a:effectLst/>
                        </a:rPr>
                        <a:t>-</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3821" marR="3821" marT="3821" marB="0" anchor="ctr"/>
                </a:tc>
                <a:tc>
                  <a:txBody>
                    <a:bodyPr/>
                    <a:lstStyle/>
                    <a:p>
                      <a:pPr algn="ctr" fontAlgn="ctr"/>
                      <a:r>
                        <a:rPr lang="en-US" altLang="ja-JP" sz="800" u="none" strike="noStrike">
                          <a:effectLst/>
                        </a:rPr>
                        <a:t>-</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3821" marR="3821" marT="3821" marB="0" anchor="ctr"/>
                </a:tc>
                <a:tc>
                  <a:txBody>
                    <a:bodyPr/>
                    <a:lstStyle/>
                    <a:p>
                      <a:pPr algn="ctr" fontAlgn="ctr"/>
                      <a:r>
                        <a:rPr lang="en-US" altLang="ja-JP" sz="800" u="none" strike="noStrike">
                          <a:effectLst/>
                        </a:rPr>
                        <a:t>-</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3821" marR="3821" marT="3821" marB="0" anchor="ctr"/>
                </a:tc>
                <a:tc>
                  <a:txBody>
                    <a:bodyPr/>
                    <a:lstStyle/>
                    <a:p>
                      <a:pPr algn="ctr" fontAlgn="ctr"/>
                      <a:r>
                        <a:rPr lang="en-US" altLang="ja-JP" sz="800" u="none" strike="noStrike">
                          <a:effectLst/>
                        </a:rPr>
                        <a:t>-</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3821" marR="3821" marT="3821" marB="0" anchor="ctr"/>
                </a:tc>
                <a:tc>
                  <a:txBody>
                    <a:bodyPr/>
                    <a:lstStyle/>
                    <a:p>
                      <a:pPr algn="ctr" fontAlgn="ctr"/>
                      <a:r>
                        <a:rPr lang="en-US" altLang="ja-JP" sz="800" u="none" strike="noStrike">
                          <a:effectLst/>
                        </a:rPr>
                        <a:t>-</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3821" marR="3821" marT="3821" marB="0" anchor="ctr"/>
                </a:tc>
                <a:tc>
                  <a:txBody>
                    <a:bodyPr/>
                    <a:lstStyle/>
                    <a:p>
                      <a:pPr algn="ctr" fontAlgn="ctr"/>
                      <a:r>
                        <a:rPr lang="en-US" altLang="ja-JP" sz="800" u="none" strike="noStrike">
                          <a:effectLst/>
                        </a:rPr>
                        <a:t>-</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3821" marR="3821" marT="3821" marB="0" anchor="ctr"/>
                </a:tc>
                <a:tc>
                  <a:txBody>
                    <a:bodyPr/>
                    <a:lstStyle/>
                    <a:p>
                      <a:pPr algn="ctr" fontAlgn="ctr"/>
                      <a:r>
                        <a:rPr lang="en-US" altLang="ja-JP" sz="800" u="none" strike="noStrike">
                          <a:effectLst/>
                        </a:rPr>
                        <a:t>-</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3821" marR="3821" marT="3821" marB="0" anchor="ctr"/>
                </a:tc>
                <a:tc>
                  <a:txBody>
                    <a:bodyPr/>
                    <a:lstStyle/>
                    <a:p>
                      <a:pPr algn="ctr" fontAlgn="ctr"/>
                      <a:r>
                        <a:rPr lang="en-US" altLang="ja-JP" sz="800" u="none" strike="noStrike">
                          <a:effectLst/>
                        </a:rPr>
                        <a:t>-</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3821" marR="3821" marT="3821" marB="0" anchor="ctr"/>
                </a:tc>
                <a:tc>
                  <a:txBody>
                    <a:bodyPr/>
                    <a:lstStyle/>
                    <a:p>
                      <a:pPr algn="ctr" fontAlgn="ctr"/>
                      <a:r>
                        <a:rPr lang="en-US" altLang="ja-JP" sz="800" u="none" strike="noStrike">
                          <a:effectLst/>
                        </a:rPr>
                        <a:t>-</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3821" marR="3821" marT="3821" marB="0" anchor="ctr"/>
                </a:tc>
                <a:tc>
                  <a:txBody>
                    <a:bodyPr/>
                    <a:lstStyle/>
                    <a:p>
                      <a:pPr algn="ctr" fontAlgn="ctr"/>
                      <a:r>
                        <a:rPr lang="en-US" altLang="ja-JP" sz="800" u="none" strike="noStrike">
                          <a:effectLst/>
                        </a:rPr>
                        <a:t>-</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3821" marR="3821" marT="3821" marB="0" anchor="ctr"/>
                </a:tc>
                <a:tc>
                  <a:txBody>
                    <a:bodyPr/>
                    <a:lstStyle/>
                    <a:p>
                      <a:pPr algn="ctr" fontAlgn="ctr"/>
                      <a:r>
                        <a:rPr lang="en-US" altLang="ja-JP" sz="800" u="none" strike="noStrike">
                          <a:effectLst/>
                        </a:rPr>
                        <a:t>-</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3821" marR="3821" marT="3821" marB="0" anchor="ctr"/>
                </a:tc>
                <a:tc>
                  <a:txBody>
                    <a:bodyPr/>
                    <a:lstStyle/>
                    <a:p>
                      <a:pPr algn="ctr" fontAlgn="ctr"/>
                      <a:r>
                        <a:rPr lang="en-US" altLang="ja-JP" sz="800" u="none" strike="noStrike">
                          <a:effectLst/>
                        </a:rPr>
                        <a:t>-</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3821" marR="3821" marT="3821" marB="0" anchor="ctr"/>
                </a:tc>
                <a:tc>
                  <a:txBody>
                    <a:bodyPr/>
                    <a:lstStyle/>
                    <a:p>
                      <a:pPr algn="ctr" fontAlgn="ctr"/>
                      <a:r>
                        <a:rPr lang="en-US" altLang="ja-JP" sz="800" u="none" strike="noStrike">
                          <a:effectLst/>
                        </a:rPr>
                        <a:t>-</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3821" marR="3821" marT="3821" marB="0" anchor="ctr"/>
                </a:tc>
                <a:tc>
                  <a:txBody>
                    <a:bodyPr/>
                    <a:lstStyle/>
                    <a:p>
                      <a:pPr algn="ctr" fontAlgn="ctr"/>
                      <a:r>
                        <a:rPr lang="en-US" altLang="ja-JP" sz="800" u="none" strike="noStrike">
                          <a:effectLst/>
                        </a:rPr>
                        <a:t>-</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3821" marR="3821" marT="3821" marB="0" anchor="ctr"/>
                </a:tc>
                <a:tc>
                  <a:txBody>
                    <a:bodyPr/>
                    <a:lstStyle/>
                    <a:p>
                      <a:pPr algn="ctr" fontAlgn="ctr"/>
                      <a:r>
                        <a:rPr lang="en-US" altLang="ja-JP" sz="800" u="none" strike="noStrike">
                          <a:effectLst/>
                        </a:rPr>
                        <a:t>1,078</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3821" marR="3821" marT="3821" marB="0" anchor="ctr"/>
                </a:tc>
                <a:tc>
                  <a:txBody>
                    <a:bodyPr/>
                    <a:lstStyle/>
                    <a:p>
                      <a:pPr algn="ctr" fontAlgn="ctr"/>
                      <a:r>
                        <a:rPr lang="en-US" altLang="ja-JP" sz="800" u="none" strike="noStrike">
                          <a:effectLst/>
                        </a:rPr>
                        <a:t>39</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3821" marR="3821" marT="3821" marB="0" anchor="ctr"/>
                </a:tc>
                <a:tc>
                  <a:txBody>
                    <a:bodyPr/>
                    <a:lstStyle/>
                    <a:p>
                      <a:pPr algn="ctr" fontAlgn="ctr"/>
                      <a:r>
                        <a:rPr lang="en-US" altLang="ja-JP" sz="800" u="none" strike="noStrike">
                          <a:effectLst/>
                        </a:rPr>
                        <a:t>1,117</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3821" marR="3821" marT="3821" marB="0" anchor="ctr"/>
                </a:tc>
                <a:extLst>
                  <a:ext uri="{0D108BD9-81ED-4DB2-BD59-A6C34878D82A}">
                    <a16:rowId xmlns:a16="http://schemas.microsoft.com/office/drawing/2014/main" val="3368586844"/>
                  </a:ext>
                </a:extLst>
              </a:tr>
              <a:tr h="180000">
                <a:tc>
                  <a:txBody>
                    <a:bodyPr/>
                    <a:lstStyle/>
                    <a:p>
                      <a:pPr algn="ctr" fontAlgn="ctr"/>
                      <a:r>
                        <a:rPr lang="ja-JP" altLang="en-US" sz="800" u="none" strike="noStrike" dirty="0">
                          <a:effectLst/>
                        </a:rPr>
                        <a:t>グラビアインキ</a:t>
                      </a:r>
                      <a:endPar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3821" marR="3821" marT="3821" marB="0" anchor="ctr"/>
                </a:tc>
                <a:tc>
                  <a:txBody>
                    <a:bodyPr/>
                    <a:lstStyle/>
                    <a:p>
                      <a:pPr algn="ctr" fontAlgn="ctr"/>
                      <a:r>
                        <a:rPr lang="en-US" altLang="ja-JP" sz="800" u="none" strike="noStrike">
                          <a:effectLst/>
                        </a:rPr>
                        <a:t>-</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3821" marR="3821" marT="3821" marB="0" anchor="ctr"/>
                </a:tc>
                <a:tc>
                  <a:txBody>
                    <a:bodyPr/>
                    <a:lstStyle/>
                    <a:p>
                      <a:pPr algn="ctr" fontAlgn="ctr"/>
                      <a:r>
                        <a:rPr lang="en-US" altLang="ja-JP" sz="800" u="none" strike="noStrike">
                          <a:effectLst/>
                        </a:rPr>
                        <a:t>2,584</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3821" marR="3821" marT="3821" marB="0" anchor="ctr"/>
                </a:tc>
                <a:tc>
                  <a:txBody>
                    <a:bodyPr/>
                    <a:lstStyle/>
                    <a:p>
                      <a:pPr algn="ctr" fontAlgn="ctr"/>
                      <a:r>
                        <a:rPr lang="en-US" altLang="ja-JP" sz="800" u="none" strike="noStrike">
                          <a:effectLst/>
                        </a:rPr>
                        <a:t>51</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3821" marR="3821" marT="3821" marB="0" anchor="ctr"/>
                </a:tc>
                <a:tc>
                  <a:txBody>
                    <a:bodyPr/>
                    <a:lstStyle/>
                    <a:p>
                      <a:pPr algn="ctr" fontAlgn="ctr"/>
                      <a:r>
                        <a:rPr lang="en-US" altLang="ja-JP" sz="800" u="none" strike="noStrike">
                          <a:effectLst/>
                        </a:rPr>
                        <a:t>36</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3821" marR="3821" marT="3821" marB="0" anchor="ctr"/>
                </a:tc>
                <a:tc>
                  <a:txBody>
                    <a:bodyPr/>
                    <a:lstStyle/>
                    <a:p>
                      <a:pPr algn="ctr" fontAlgn="ctr"/>
                      <a:r>
                        <a:rPr lang="en-US" altLang="ja-JP" sz="800" u="none" strike="noStrike">
                          <a:effectLst/>
                        </a:rPr>
                        <a:t>4,176</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3821" marR="3821" marT="3821" marB="0" anchor="ctr"/>
                </a:tc>
                <a:tc>
                  <a:txBody>
                    <a:bodyPr/>
                    <a:lstStyle/>
                    <a:p>
                      <a:pPr algn="ctr" fontAlgn="ctr"/>
                      <a:r>
                        <a:rPr lang="en-US" altLang="ja-JP" sz="800" u="none" strike="noStrike">
                          <a:effectLst/>
                        </a:rPr>
                        <a:t>2,032</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3821" marR="3821" marT="3821" marB="0" anchor="ctr"/>
                </a:tc>
                <a:tc>
                  <a:txBody>
                    <a:bodyPr/>
                    <a:lstStyle/>
                    <a:p>
                      <a:pPr algn="ctr" fontAlgn="ctr"/>
                      <a:r>
                        <a:rPr lang="en-US" altLang="ja-JP" sz="800" u="none" strike="noStrike">
                          <a:effectLst/>
                        </a:rPr>
                        <a:t>228</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3821" marR="3821" marT="3821" marB="0" anchor="ctr"/>
                </a:tc>
                <a:tc>
                  <a:txBody>
                    <a:bodyPr/>
                    <a:lstStyle/>
                    <a:p>
                      <a:pPr algn="ctr" fontAlgn="ctr"/>
                      <a:r>
                        <a:rPr lang="en-US" altLang="ja-JP" sz="800" u="none" strike="noStrike">
                          <a:effectLst/>
                        </a:rPr>
                        <a:t>55</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3821" marR="3821" marT="3821" marB="0" anchor="ctr"/>
                </a:tc>
                <a:tc>
                  <a:txBody>
                    <a:bodyPr/>
                    <a:lstStyle/>
                    <a:p>
                      <a:pPr algn="ctr" fontAlgn="ctr"/>
                      <a:r>
                        <a:rPr lang="en-US" altLang="ja-JP" sz="800" u="none" strike="noStrike">
                          <a:effectLst/>
                        </a:rPr>
                        <a:t>1,929</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3821" marR="3821" marT="3821" marB="0" anchor="ctr"/>
                </a:tc>
                <a:tc>
                  <a:txBody>
                    <a:bodyPr/>
                    <a:lstStyle/>
                    <a:p>
                      <a:pPr algn="ctr" fontAlgn="ctr"/>
                      <a:r>
                        <a:rPr lang="en-US" altLang="ja-JP" sz="800" u="none" strike="noStrike">
                          <a:effectLst/>
                        </a:rPr>
                        <a:t>105</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3821" marR="3821" marT="3821" marB="0" anchor="ctr"/>
                </a:tc>
                <a:tc>
                  <a:txBody>
                    <a:bodyPr/>
                    <a:lstStyle/>
                    <a:p>
                      <a:pPr algn="ctr" fontAlgn="ctr"/>
                      <a:r>
                        <a:rPr lang="en-US" altLang="ja-JP" sz="800" u="none" strike="noStrike">
                          <a:effectLst/>
                        </a:rPr>
                        <a:t>76</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3821" marR="3821" marT="3821" marB="0" anchor="ctr"/>
                </a:tc>
                <a:tc>
                  <a:txBody>
                    <a:bodyPr/>
                    <a:lstStyle/>
                    <a:p>
                      <a:pPr algn="ctr" fontAlgn="ctr"/>
                      <a:r>
                        <a:rPr lang="en-US" altLang="ja-JP" sz="800" u="none" strike="noStrike">
                          <a:effectLst/>
                        </a:rPr>
                        <a:t>164</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3821" marR="3821" marT="3821" marB="0" anchor="ctr"/>
                </a:tc>
                <a:tc>
                  <a:txBody>
                    <a:bodyPr/>
                    <a:lstStyle/>
                    <a:p>
                      <a:pPr algn="ctr" fontAlgn="ctr"/>
                      <a:r>
                        <a:rPr lang="en-US" altLang="ja-JP" sz="800" u="none" strike="noStrike">
                          <a:effectLst/>
                        </a:rPr>
                        <a:t>104</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3821" marR="3821" marT="3821" marB="0" anchor="ctr"/>
                </a:tc>
                <a:tc>
                  <a:txBody>
                    <a:bodyPr/>
                    <a:lstStyle/>
                    <a:p>
                      <a:pPr algn="ctr" fontAlgn="ctr"/>
                      <a:r>
                        <a:rPr lang="en-US" altLang="ja-JP" sz="800" u="none" strike="noStrike">
                          <a:effectLst/>
                        </a:rPr>
                        <a:t>270</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3821" marR="3821" marT="3821" marB="0" anchor="ctr"/>
                </a:tc>
                <a:tc>
                  <a:txBody>
                    <a:bodyPr/>
                    <a:lstStyle/>
                    <a:p>
                      <a:pPr algn="ctr" fontAlgn="ctr"/>
                      <a:r>
                        <a:rPr lang="en-US" altLang="ja-JP" sz="800" u="none" strike="noStrike">
                          <a:effectLst/>
                        </a:rPr>
                        <a:t>2,649</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3821" marR="3821" marT="3821" marB="0" anchor="ctr"/>
                </a:tc>
                <a:tc>
                  <a:txBody>
                    <a:bodyPr/>
                    <a:lstStyle/>
                    <a:p>
                      <a:pPr algn="ctr" fontAlgn="ctr"/>
                      <a:r>
                        <a:rPr lang="en-US" altLang="ja-JP" sz="800" u="none" strike="noStrike">
                          <a:effectLst/>
                        </a:rPr>
                        <a:t>52</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3821" marR="3821" marT="3821" marB="0" anchor="ctr"/>
                </a:tc>
                <a:tc>
                  <a:txBody>
                    <a:bodyPr/>
                    <a:lstStyle/>
                    <a:p>
                      <a:pPr algn="ctr" fontAlgn="ctr"/>
                      <a:r>
                        <a:rPr lang="en-US" altLang="ja-JP" sz="800" u="none" strike="noStrike">
                          <a:effectLst/>
                        </a:rPr>
                        <a:t>182</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3821" marR="3821" marT="3821" marB="0" anchor="ctr"/>
                </a:tc>
                <a:tc>
                  <a:txBody>
                    <a:bodyPr/>
                    <a:lstStyle/>
                    <a:p>
                      <a:pPr algn="ctr" fontAlgn="ctr"/>
                      <a:r>
                        <a:rPr lang="en-US" altLang="ja-JP" sz="800" u="none" strike="noStrike">
                          <a:effectLst/>
                        </a:rPr>
                        <a:t>-</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3821" marR="3821" marT="3821" marB="0" anchor="ctr"/>
                </a:tc>
                <a:tc>
                  <a:txBody>
                    <a:bodyPr/>
                    <a:lstStyle/>
                    <a:p>
                      <a:pPr algn="ctr" fontAlgn="ctr"/>
                      <a:r>
                        <a:rPr lang="en-US" altLang="ja-JP" sz="800" u="none" strike="noStrike">
                          <a:effectLst/>
                        </a:rPr>
                        <a:t>0</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3821" marR="3821" marT="3821" marB="0" anchor="ctr"/>
                </a:tc>
                <a:tc>
                  <a:txBody>
                    <a:bodyPr/>
                    <a:lstStyle/>
                    <a:p>
                      <a:pPr algn="ctr" fontAlgn="ctr"/>
                      <a:r>
                        <a:rPr lang="en-US" altLang="ja-JP" sz="800" u="none" strike="noStrike">
                          <a:effectLst/>
                        </a:rPr>
                        <a:t>14,693</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3821" marR="3821" marT="3821" marB="0" anchor="ctr"/>
                </a:tc>
                <a:extLst>
                  <a:ext uri="{0D108BD9-81ED-4DB2-BD59-A6C34878D82A}">
                    <a16:rowId xmlns:a16="http://schemas.microsoft.com/office/drawing/2014/main" val="82795078"/>
                  </a:ext>
                </a:extLst>
              </a:tr>
              <a:tr h="180000">
                <a:tc>
                  <a:txBody>
                    <a:bodyPr/>
                    <a:lstStyle/>
                    <a:p>
                      <a:pPr algn="ctr" fontAlgn="ctr"/>
                      <a:r>
                        <a:rPr lang="ja-JP" altLang="en-US" sz="800" u="none" strike="noStrike" dirty="0">
                          <a:effectLst/>
                        </a:rPr>
                        <a:t>その他のインキ</a:t>
                      </a:r>
                      <a:endPar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3821" marR="3821" marT="3821" marB="0" anchor="ctr"/>
                </a:tc>
                <a:tc>
                  <a:txBody>
                    <a:bodyPr/>
                    <a:lstStyle/>
                    <a:p>
                      <a:pPr algn="ctr" fontAlgn="ctr"/>
                      <a:r>
                        <a:rPr lang="en-US" altLang="ja-JP" sz="800" u="none" strike="noStrike">
                          <a:effectLst/>
                        </a:rPr>
                        <a:t>2,208</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3821" marR="3821" marT="3821" marB="0" anchor="ctr"/>
                </a:tc>
                <a:tc>
                  <a:txBody>
                    <a:bodyPr/>
                    <a:lstStyle/>
                    <a:p>
                      <a:pPr algn="ctr" fontAlgn="ctr"/>
                      <a:r>
                        <a:rPr lang="en-US" altLang="ja-JP" sz="800" u="none" strike="noStrike">
                          <a:effectLst/>
                        </a:rPr>
                        <a:t>-</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3821" marR="3821" marT="3821" marB="0" anchor="ctr"/>
                </a:tc>
                <a:tc>
                  <a:txBody>
                    <a:bodyPr/>
                    <a:lstStyle/>
                    <a:p>
                      <a:pPr algn="ctr" fontAlgn="ctr"/>
                      <a:r>
                        <a:rPr lang="en-US" altLang="ja-JP" sz="800" u="none" strike="noStrike">
                          <a:effectLst/>
                        </a:rPr>
                        <a:t>-</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3821" marR="3821" marT="3821" marB="0" anchor="ctr"/>
                </a:tc>
                <a:tc>
                  <a:txBody>
                    <a:bodyPr/>
                    <a:lstStyle/>
                    <a:p>
                      <a:pPr algn="ctr" fontAlgn="ctr"/>
                      <a:r>
                        <a:rPr lang="en-US" altLang="ja-JP" sz="800" u="none" strike="noStrike">
                          <a:effectLst/>
                        </a:rPr>
                        <a:t>-</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3821" marR="3821" marT="3821" marB="0" anchor="ctr"/>
                </a:tc>
                <a:tc>
                  <a:txBody>
                    <a:bodyPr/>
                    <a:lstStyle/>
                    <a:p>
                      <a:pPr algn="ctr" fontAlgn="ctr"/>
                      <a:r>
                        <a:rPr lang="en-US" altLang="ja-JP" sz="800" u="none" strike="noStrike">
                          <a:effectLst/>
                        </a:rPr>
                        <a:t>4,829</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3821" marR="3821" marT="3821" marB="0" anchor="ctr"/>
                </a:tc>
                <a:tc>
                  <a:txBody>
                    <a:bodyPr/>
                    <a:lstStyle/>
                    <a:p>
                      <a:pPr algn="ctr" fontAlgn="ctr"/>
                      <a:r>
                        <a:rPr lang="en-US" altLang="ja-JP" sz="800" u="none" strike="noStrike">
                          <a:effectLst/>
                        </a:rPr>
                        <a:t>2,350</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3821" marR="3821" marT="3821" marB="0" anchor="ctr"/>
                </a:tc>
                <a:tc>
                  <a:txBody>
                    <a:bodyPr/>
                    <a:lstStyle/>
                    <a:p>
                      <a:pPr algn="ctr" fontAlgn="ctr"/>
                      <a:r>
                        <a:rPr lang="en-US" altLang="ja-JP" sz="800" u="none" strike="noStrike">
                          <a:effectLst/>
                        </a:rPr>
                        <a:t>-</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3821" marR="3821" marT="3821" marB="0" anchor="ctr"/>
                </a:tc>
                <a:tc>
                  <a:txBody>
                    <a:bodyPr/>
                    <a:lstStyle/>
                    <a:p>
                      <a:pPr algn="ctr" fontAlgn="ctr"/>
                      <a:r>
                        <a:rPr lang="en-US" altLang="ja-JP" sz="800" u="none" strike="noStrike">
                          <a:effectLst/>
                        </a:rPr>
                        <a:t>-</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3821" marR="3821" marT="3821" marB="0" anchor="ctr"/>
                </a:tc>
                <a:tc>
                  <a:txBody>
                    <a:bodyPr/>
                    <a:lstStyle/>
                    <a:p>
                      <a:pPr algn="ctr" fontAlgn="ctr"/>
                      <a:r>
                        <a:rPr lang="en-US" altLang="ja-JP" sz="800" u="none" strike="noStrike">
                          <a:effectLst/>
                        </a:rPr>
                        <a:t>2,231</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3821" marR="3821" marT="3821" marB="0" anchor="ctr"/>
                </a:tc>
                <a:tc>
                  <a:txBody>
                    <a:bodyPr/>
                    <a:lstStyle/>
                    <a:p>
                      <a:pPr algn="ctr" fontAlgn="ctr"/>
                      <a:r>
                        <a:rPr lang="en-US" altLang="ja-JP" sz="800" u="none" strike="noStrike">
                          <a:effectLst/>
                        </a:rPr>
                        <a:t>122</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3821" marR="3821" marT="3821" marB="0" anchor="ctr"/>
                </a:tc>
                <a:tc>
                  <a:txBody>
                    <a:bodyPr/>
                    <a:lstStyle/>
                    <a:p>
                      <a:pPr algn="ctr" fontAlgn="ctr"/>
                      <a:r>
                        <a:rPr lang="en-US" altLang="ja-JP" sz="800" u="none" strike="noStrike">
                          <a:effectLst/>
                        </a:rPr>
                        <a:t>87</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3821" marR="3821" marT="3821" marB="0" anchor="ctr"/>
                </a:tc>
                <a:tc>
                  <a:txBody>
                    <a:bodyPr/>
                    <a:lstStyle/>
                    <a:p>
                      <a:pPr algn="ctr" fontAlgn="ctr"/>
                      <a:r>
                        <a:rPr lang="en-US" altLang="ja-JP" sz="800" u="none" strike="noStrike">
                          <a:effectLst/>
                        </a:rPr>
                        <a:t>190</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3821" marR="3821" marT="3821" marB="0" anchor="ctr"/>
                </a:tc>
                <a:tc>
                  <a:txBody>
                    <a:bodyPr/>
                    <a:lstStyle/>
                    <a:p>
                      <a:pPr algn="ctr" fontAlgn="ctr"/>
                      <a:r>
                        <a:rPr lang="en-US" altLang="ja-JP" sz="800" u="none" strike="noStrike">
                          <a:effectLst/>
                        </a:rPr>
                        <a:t>-</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3821" marR="3821" marT="3821" marB="0" anchor="ctr"/>
                </a:tc>
                <a:tc>
                  <a:txBody>
                    <a:bodyPr/>
                    <a:lstStyle/>
                    <a:p>
                      <a:pPr algn="ctr" fontAlgn="ctr"/>
                      <a:r>
                        <a:rPr lang="en-US" altLang="ja-JP" sz="800" u="none" strike="noStrike">
                          <a:effectLst/>
                        </a:rPr>
                        <a:t>312</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3821" marR="3821" marT="3821" marB="0" anchor="ctr"/>
                </a:tc>
                <a:tc>
                  <a:txBody>
                    <a:bodyPr/>
                    <a:lstStyle/>
                    <a:p>
                      <a:pPr algn="ctr" fontAlgn="ctr"/>
                      <a:r>
                        <a:rPr lang="en-US" altLang="ja-JP" sz="800" u="none" strike="noStrike">
                          <a:effectLst/>
                        </a:rPr>
                        <a:t>3,064</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3821" marR="3821" marT="3821" marB="0" anchor="ctr"/>
                </a:tc>
                <a:tc>
                  <a:txBody>
                    <a:bodyPr/>
                    <a:lstStyle/>
                    <a:p>
                      <a:pPr algn="ctr" fontAlgn="ctr"/>
                      <a:r>
                        <a:rPr lang="en-US" altLang="ja-JP" sz="800" u="none" strike="noStrike">
                          <a:effectLst/>
                        </a:rPr>
                        <a:t>-</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3821" marR="3821" marT="3821" marB="0" anchor="ctr"/>
                </a:tc>
                <a:tc>
                  <a:txBody>
                    <a:bodyPr/>
                    <a:lstStyle/>
                    <a:p>
                      <a:pPr algn="ctr" fontAlgn="ctr"/>
                      <a:r>
                        <a:rPr lang="en-US" altLang="ja-JP" sz="800" u="none" strike="noStrike">
                          <a:effectLst/>
                        </a:rPr>
                        <a:t>210</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3821" marR="3821" marT="3821" marB="0" anchor="ctr"/>
                </a:tc>
                <a:tc>
                  <a:txBody>
                    <a:bodyPr/>
                    <a:lstStyle/>
                    <a:p>
                      <a:pPr algn="ctr" fontAlgn="ctr"/>
                      <a:r>
                        <a:rPr lang="en-US" altLang="ja-JP" sz="800" u="none" strike="noStrike">
                          <a:effectLst/>
                        </a:rPr>
                        <a:t>0</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3821" marR="3821" marT="3821" marB="0" anchor="ctr"/>
                </a:tc>
                <a:tc>
                  <a:txBody>
                    <a:bodyPr/>
                    <a:lstStyle/>
                    <a:p>
                      <a:pPr algn="ctr" fontAlgn="ctr"/>
                      <a:r>
                        <a:rPr lang="en-US" altLang="ja-JP" sz="800" u="none" strike="noStrike">
                          <a:effectLst/>
                        </a:rPr>
                        <a:t>0</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3821" marR="3821" marT="3821" marB="0" anchor="ctr"/>
                </a:tc>
                <a:tc>
                  <a:txBody>
                    <a:bodyPr/>
                    <a:lstStyle/>
                    <a:p>
                      <a:pPr algn="ctr" fontAlgn="ctr"/>
                      <a:r>
                        <a:rPr lang="en-US" altLang="ja-JP" sz="800" u="none" strike="noStrike" dirty="0">
                          <a:effectLst/>
                        </a:rPr>
                        <a:t>15,601</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3821" marR="3821" marT="3821" marB="0" anchor="ctr"/>
                </a:tc>
                <a:extLst>
                  <a:ext uri="{0D108BD9-81ED-4DB2-BD59-A6C34878D82A}">
                    <a16:rowId xmlns:a16="http://schemas.microsoft.com/office/drawing/2014/main" val="760613047"/>
                  </a:ext>
                </a:extLst>
              </a:tr>
              <a:tr h="180000">
                <a:tc>
                  <a:txBody>
                    <a:bodyPr/>
                    <a:lstStyle/>
                    <a:p>
                      <a:pPr algn="ctr" fontAlgn="ctr"/>
                      <a:r>
                        <a:rPr lang="ja-JP" altLang="en-US" sz="800" u="none" strike="noStrike" dirty="0">
                          <a:effectLst/>
                        </a:rPr>
                        <a:t>新聞インキ</a:t>
                      </a:r>
                      <a:endPar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3821" marR="3821" marT="3821" marB="0" anchor="ctr"/>
                </a:tc>
                <a:tc>
                  <a:txBody>
                    <a:bodyPr/>
                    <a:lstStyle/>
                    <a:p>
                      <a:pPr algn="ctr" fontAlgn="ctr"/>
                      <a:r>
                        <a:rPr lang="en-US" altLang="ja-JP" sz="800" u="none" strike="noStrike">
                          <a:effectLst/>
                        </a:rPr>
                        <a:t>-</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3821" marR="3821" marT="3821" marB="0" anchor="ctr"/>
                </a:tc>
                <a:tc>
                  <a:txBody>
                    <a:bodyPr/>
                    <a:lstStyle/>
                    <a:p>
                      <a:pPr algn="ctr" fontAlgn="ctr"/>
                      <a:r>
                        <a:rPr lang="en-US" altLang="ja-JP" sz="800" u="none" strike="noStrike">
                          <a:effectLst/>
                        </a:rPr>
                        <a:t>-</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3821" marR="3821" marT="3821" marB="0" anchor="ctr"/>
                </a:tc>
                <a:tc>
                  <a:txBody>
                    <a:bodyPr/>
                    <a:lstStyle/>
                    <a:p>
                      <a:pPr algn="ctr" fontAlgn="ctr"/>
                      <a:r>
                        <a:rPr lang="en-US" altLang="ja-JP" sz="800" u="none" strike="noStrike">
                          <a:effectLst/>
                        </a:rPr>
                        <a:t>-</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3821" marR="3821" marT="3821" marB="0" anchor="ctr"/>
                </a:tc>
                <a:tc>
                  <a:txBody>
                    <a:bodyPr/>
                    <a:lstStyle/>
                    <a:p>
                      <a:pPr algn="ctr" fontAlgn="ctr"/>
                      <a:r>
                        <a:rPr lang="en-US" altLang="ja-JP" sz="800" u="none" strike="noStrike">
                          <a:effectLst/>
                        </a:rPr>
                        <a:t>-</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3821" marR="3821" marT="3821" marB="0" anchor="ctr"/>
                </a:tc>
                <a:tc>
                  <a:txBody>
                    <a:bodyPr/>
                    <a:lstStyle/>
                    <a:p>
                      <a:pPr algn="ctr" fontAlgn="ctr"/>
                      <a:r>
                        <a:rPr lang="en-US" altLang="ja-JP" sz="800" u="none" strike="noStrike">
                          <a:effectLst/>
                        </a:rPr>
                        <a:t>-</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3821" marR="3821" marT="3821" marB="0" anchor="ctr"/>
                </a:tc>
                <a:tc>
                  <a:txBody>
                    <a:bodyPr/>
                    <a:lstStyle/>
                    <a:p>
                      <a:pPr algn="ctr" fontAlgn="ctr"/>
                      <a:r>
                        <a:rPr lang="en-US" altLang="ja-JP" sz="800" u="none" strike="noStrike">
                          <a:effectLst/>
                        </a:rPr>
                        <a:t>-</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3821" marR="3821" marT="3821" marB="0" anchor="ctr"/>
                </a:tc>
                <a:tc>
                  <a:txBody>
                    <a:bodyPr/>
                    <a:lstStyle/>
                    <a:p>
                      <a:pPr algn="ctr" fontAlgn="ctr"/>
                      <a:r>
                        <a:rPr lang="en-US" altLang="ja-JP" sz="800" u="none" strike="noStrike">
                          <a:effectLst/>
                        </a:rPr>
                        <a:t>-</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3821" marR="3821" marT="3821" marB="0" anchor="ctr"/>
                </a:tc>
                <a:tc>
                  <a:txBody>
                    <a:bodyPr/>
                    <a:lstStyle/>
                    <a:p>
                      <a:pPr algn="ctr" fontAlgn="ctr"/>
                      <a:r>
                        <a:rPr lang="en-US" altLang="ja-JP" sz="800" u="none" strike="noStrike">
                          <a:effectLst/>
                        </a:rPr>
                        <a:t>-</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3821" marR="3821" marT="3821" marB="0" anchor="ctr"/>
                </a:tc>
                <a:tc>
                  <a:txBody>
                    <a:bodyPr/>
                    <a:lstStyle/>
                    <a:p>
                      <a:pPr algn="ctr" fontAlgn="ctr"/>
                      <a:r>
                        <a:rPr lang="en-US" altLang="ja-JP" sz="800" u="none" strike="noStrike">
                          <a:effectLst/>
                        </a:rPr>
                        <a:t>-</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3821" marR="3821" marT="3821" marB="0" anchor="ctr"/>
                </a:tc>
                <a:tc>
                  <a:txBody>
                    <a:bodyPr/>
                    <a:lstStyle/>
                    <a:p>
                      <a:pPr algn="ctr" fontAlgn="ctr"/>
                      <a:r>
                        <a:rPr lang="en-US" altLang="ja-JP" sz="800" u="none" strike="noStrike">
                          <a:effectLst/>
                        </a:rPr>
                        <a:t>-</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3821" marR="3821" marT="3821" marB="0" anchor="ctr"/>
                </a:tc>
                <a:tc>
                  <a:txBody>
                    <a:bodyPr/>
                    <a:lstStyle/>
                    <a:p>
                      <a:pPr algn="ctr" fontAlgn="ctr"/>
                      <a:r>
                        <a:rPr lang="en-US" altLang="ja-JP" sz="800" u="none" strike="noStrike">
                          <a:effectLst/>
                        </a:rPr>
                        <a:t>-</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3821" marR="3821" marT="3821" marB="0" anchor="ctr"/>
                </a:tc>
                <a:tc>
                  <a:txBody>
                    <a:bodyPr/>
                    <a:lstStyle/>
                    <a:p>
                      <a:pPr algn="ctr" fontAlgn="ctr"/>
                      <a:r>
                        <a:rPr lang="en-US" altLang="ja-JP" sz="800" u="none" strike="noStrike">
                          <a:effectLst/>
                        </a:rPr>
                        <a:t>-</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3821" marR="3821" marT="3821" marB="0" anchor="ctr"/>
                </a:tc>
                <a:tc>
                  <a:txBody>
                    <a:bodyPr/>
                    <a:lstStyle/>
                    <a:p>
                      <a:pPr algn="ctr" fontAlgn="ctr"/>
                      <a:r>
                        <a:rPr lang="en-US" altLang="ja-JP" sz="800" u="none" strike="noStrike">
                          <a:effectLst/>
                        </a:rPr>
                        <a:t>-</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3821" marR="3821" marT="3821" marB="0" anchor="ctr"/>
                </a:tc>
                <a:tc>
                  <a:txBody>
                    <a:bodyPr/>
                    <a:lstStyle/>
                    <a:p>
                      <a:pPr algn="ctr" fontAlgn="ctr"/>
                      <a:r>
                        <a:rPr lang="en-US" altLang="ja-JP" sz="800" u="none" strike="noStrike">
                          <a:effectLst/>
                        </a:rPr>
                        <a:t>-</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3821" marR="3821" marT="3821" marB="0" anchor="ctr"/>
                </a:tc>
                <a:tc>
                  <a:txBody>
                    <a:bodyPr/>
                    <a:lstStyle/>
                    <a:p>
                      <a:pPr algn="ctr" fontAlgn="ctr"/>
                      <a:r>
                        <a:rPr lang="en-US" altLang="ja-JP" sz="800" u="none" strike="noStrike">
                          <a:effectLst/>
                        </a:rPr>
                        <a:t>-</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3821" marR="3821" marT="3821" marB="0" anchor="ctr"/>
                </a:tc>
                <a:tc>
                  <a:txBody>
                    <a:bodyPr/>
                    <a:lstStyle/>
                    <a:p>
                      <a:pPr algn="ctr" fontAlgn="ctr"/>
                      <a:r>
                        <a:rPr lang="en-US" altLang="ja-JP" sz="800" u="none" strike="noStrike">
                          <a:effectLst/>
                        </a:rPr>
                        <a:t>-</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3821" marR="3821" marT="3821" marB="0" anchor="ctr"/>
                </a:tc>
                <a:tc>
                  <a:txBody>
                    <a:bodyPr/>
                    <a:lstStyle/>
                    <a:p>
                      <a:pPr algn="ctr" fontAlgn="ctr"/>
                      <a:r>
                        <a:rPr lang="en-US" altLang="ja-JP" sz="800" u="none" strike="noStrike">
                          <a:effectLst/>
                        </a:rPr>
                        <a:t>-</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3821" marR="3821" marT="3821" marB="0" anchor="ctr"/>
                </a:tc>
                <a:tc>
                  <a:txBody>
                    <a:bodyPr/>
                    <a:lstStyle/>
                    <a:p>
                      <a:pPr algn="ctr" fontAlgn="ctr"/>
                      <a:r>
                        <a:rPr lang="en-US" altLang="ja-JP" sz="800" u="none" strike="noStrike">
                          <a:effectLst/>
                        </a:rPr>
                        <a:t>458</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3821" marR="3821" marT="3821" marB="0" anchor="ctr"/>
                </a:tc>
                <a:tc>
                  <a:txBody>
                    <a:bodyPr/>
                    <a:lstStyle/>
                    <a:p>
                      <a:pPr algn="ctr" fontAlgn="ctr"/>
                      <a:r>
                        <a:rPr lang="en-US" altLang="ja-JP" sz="800" u="none" strike="noStrike">
                          <a:effectLst/>
                        </a:rPr>
                        <a:t>17</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3821" marR="3821" marT="3821" marB="0" anchor="ctr"/>
                </a:tc>
                <a:tc>
                  <a:txBody>
                    <a:bodyPr/>
                    <a:lstStyle/>
                    <a:p>
                      <a:pPr algn="ctr" fontAlgn="ctr"/>
                      <a:r>
                        <a:rPr lang="en-US" altLang="ja-JP" sz="800" u="none" strike="noStrike">
                          <a:effectLst/>
                        </a:rPr>
                        <a:t>475</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3821" marR="3821" marT="3821" marB="0" anchor="ctr"/>
                </a:tc>
                <a:extLst>
                  <a:ext uri="{0D108BD9-81ED-4DB2-BD59-A6C34878D82A}">
                    <a16:rowId xmlns:a16="http://schemas.microsoft.com/office/drawing/2014/main" val="3787402743"/>
                  </a:ext>
                </a:extLst>
              </a:tr>
              <a:tr h="324000">
                <a:tc>
                  <a:txBody>
                    <a:bodyPr/>
                    <a:lstStyle/>
                    <a:p>
                      <a:pPr algn="ctr" fontAlgn="ctr"/>
                      <a:r>
                        <a:rPr lang="ja-JP" altLang="en-US" sz="900" u="none" strike="noStrike" dirty="0">
                          <a:effectLst/>
                        </a:rPr>
                        <a:t>合計</a:t>
                      </a:r>
                      <a:endParaRPr lang="ja-JP" altLang="en-US" sz="9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3821" marR="3821" marT="3821" marB="0" anchor="ctr"/>
                </a:tc>
                <a:tc>
                  <a:txBody>
                    <a:bodyPr/>
                    <a:lstStyle/>
                    <a:p>
                      <a:pPr algn="ctr" fontAlgn="ctr"/>
                      <a:r>
                        <a:rPr lang="en-US" altLang="ja-JP" sz="900" u="none" strike="noStrike" dirty="0">
                          <a:effectLst/>
                        </a:rPr>
                        <a:t>2,208</a:t>
                      </a:r>
                    </a:p>
                    <a:p>
                      <a:pPr algn="ctr" fontAlgn="ctr"/>
                      <a:r>
                        <a:rPr lang="en-US" altLang="ja-JP" sz="900" u="none" strike="noStrike" dirty="0">
                          <a:effectLst/>
                        </a:rPr>
                        <a:t>(6.4%)</a:t>
                      </a:r>
                      <a:endPar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821" marR="3821" marT="3821" marB="0" anchor="ctr"/>
                </a:tc>
                <a:tc>
                  <a:txBody>
                    <a:bodyPr/>
                    <a:lstStyle/>
                    <a:p>
                      <a:pPr algn="ctr" fontAlgn="ctr"/>
                      <a:r>
                        <a:rPr lang="en-US" altLang="ja-JP" sz="900" u="none" strike="noStrike" dirty="0">
                          <a:effectLst/>
                        </a:rPr>
                        <a:t>2,584</a:t>
                      </a:r>
                    </a:p>
                    <a:p>
                      <a:pPr algn="ctr" fontAlgn="ctr"/>
                      <a:r>
                        <a:rPr lang="en-US" altLang="ja-JP" sz="900" u="none" strike="noStrike" dirty="0">
                          <a:effectLst/>
                        </a:rPr>
                        <a:t>(7.5%)</a:t>
                      </a:r>
                      <a:endPar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821" marR="3821" marT="3821" marB="0" anchor="ctr"/>
                </a:tc>
                <a:tc>
                  <a:txBody>
                    <a:bodyPr/>
                    <a:lstStyle/>
                    <a:p>
                      <a:pPr algn="ctr" fontAlgn="ctr"/>
                      <a:r>
                        <a:rPr lang="en-US" altLang="ja-JP" sz="900" u="none" strike="noStrike" dirty="0">
                          <a:effectLst/>
                        </a:rPr>
                        <a:t>51</a:t>
                      </a:r>
                    </a:p>
                    <a:p>
                      <a:pPr algn="ctr" fontAlgn="ctr"/>
                      <a:r>
                        <a:rPr lang="en-US" altLang="ja-JP" sz="900" u="none" strike="noStrike" dirty="0">
                          <a:effectLst/>
                        </a:rPr>
                        <a:t>(0.1%)</a:t>
                      </a:r>
                      <a:endPar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821" marR="3821" marT="3821" marB="0" anchor="ctr"/>
                </a:tc>
                <a:tc>
                  <a:txBody>
                    <a:bodyPr/>
                    <a:lstStyle/>
                    <a:p>
                      <a:pPr algn="ctr" fontAlgn="ctr"/>
                      <a:r>
                        <a:rPr lang="en-US" altLang="ja-JP" sz="900" u="none" strike="noStrike" dirty="0">
                          <a:effectLst/>
                        </a:rPr>
                        <a:t>36</a:t>
                      </a:r>
                    </a:p>
                    <a:p>
                      <a:pPr algn="ctr" fontAlgn="ctr"/>
                      <a:r>
                        <a:rPr lang="en-US" altLang="ja-JP" sz="900" u="none" strike="noStrike" dirty="0">
                          <a:effectLst/>
                        </a:rPr>
                        <a:t>(0.1%)</a:t>
                      </a:r>
                      <a:endPar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821" marR="3821" marT="3821" marB="0" anchor="ctr"/>
                </a:tc>
                <a:tc>
                  <a:txBody>
                    <a:bodyPr/>
                    <a:lstStyle/>
                    <a:p>
                      <a:pPr algn="ctr" fontAlgn="ctr"/>
                      <a:r>
                        <a:rPr lang="en-US" altLang="ja-JP" sz="900" u="none" strike="noStrike" dirty="0">
                          <a:effectLst/>
                        </a:rPr>
                        <a:t>9,812</a:t>
                      </a:r>
                    </a:p>
                    <a:p>
                      <a:pPr algn="ctr" fontAlgn="ctr"/>
                      <a:r>
                        <a:rPr lang="en-US" altLang="ja-JP" sz="900" u="none" strike="noStrike" dirty="0">
                          <a:effectLst/>
                        </a:rPr>
                        <a:t>(28.4%)</a:t>
                      </a:r>
                      <a:endPar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821" marR="3821" marT="3821" marB="0" anchor="ctr"/>
                </a:tc>
                <a:tc>
                  <a:txBody>
                    <a:bodyPr/>
                    <a:lstStyle/>
                    <a:p>
                      <a:pPr algn="ctr" fontAlgn="ctr"/>
                      <a:r>
                        <a:rPr lang="en-US" altLang="ja-JP" sz="900" u="none" strike="noStrike" dirty="0">
                          <a:effectLst/>
                        </a:rPr>
                        <a:t>4,774</a:t>
                      </a:r>
                    </a:p>
                    <a:p>
                      <a:pPr algn="ctr" fontAlgn="ctr"/>
                      <a:r>
                        <a:rPr lang="en-US" altLang="ja-JP" sz="900" u="none" strike="noStrike" dirty="0">
                          <a:effectLst/>
                        </a:rPr>
                        <a:t>(13.8%)</a:t>
                      </a:r>
                      <a:endPar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821" marR="3821" marT="3821" marB="0" anchor="ctr"/>
                </a:tc>
                <a:tc>
                  <a:txBody>
                    <a:bodyPr/>
                    <a:lstStyle/>
                    <a:p>
                      <a:pPr algn="ctr" fontAlgn="ctr"/>
                      <a:r>
                        <a:rPr lang="en-US" altLang="ja-JP" sz="900" u="none" strike="noStrike" dirty="0">
                          <a:effectLst/>
                        </a:rPr>
                        <a:t>273</a:t>
                      </a:r>
                    </a:p>
                    <a:p>
                      <a:pPr algn="ctr" fontAlgn="ctr"/>
                      <a:r>
                        <a:rPr lang="en-US" altLang="ja-JP" sz="900" u="none" strike="noStrike" dirty="0">
                          <a:effectLst/>
                        </a:rPr>
                        <a:t>(0.8%)</a:t>
                      </a:r>
                      <a:endPar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821" marR="3821" marT="3821" marB="0" anchor="ctr"/>
                </a:tc>
                <a:tc>
                  <a:txBody>
                    <a:bodyPr/>
                    <a:lstStyle/>
                    <a:p>
                      <a:pPr algn="ctr" fontAlgn="ctr"/>
                      <a:r>
                        <a:rPr lang="en-US" altLang="ja-JP" sz="900" u="none" strike="noStrike" dirty="0">
                          <a:effectLst/>
                        </a:rPr>
                        <a:t>66</a:t>
                      </a:r>
                    </a:p>
                    <a:p>
                      <a:pPr algn="ctr" fontAlgn="ctr"/>
                      <a:r>
                        <a:rPr lang="en-US" altLang="ja-JP" sz="900" u="none" strike="noStrike" dirty="0">
                          <a:effectLst/>
                        </a:rPr>
                        <a:t>(0.2%)</a:t>
                      </a:r>
                      <a:endPar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821" marR="3821" marT="3821" marB="0" anchor="ctr"/>
                </a:tc>
                <a:tc>
                  <a:txBody>
                    <a:bodyPr/>
                    <a:lstStyle/>
                    <a:p>
                      <a:pPr algn="ctr" fontAlgn="ctr"/>
                      <a:r>
                        <a:rPr lang="en-US" altLang="ja-JP" sz="900" u="none" strike="noStrike" dirty="0">
                          <a:effectLst/>
                        </a:rPr>
                        <a:t>4,160</a:t>
                      </a:r>
                    </a:p>
                    <a:p>
                      <a:pPr algn="ctr" fontAlgn="ctr"/>
                      <a:r>
                        <a:rPr lang="en-US" altLang="ja-JP" sz="900" u="none" strike="noStrike" dirty="0">
                          <a:effectLst/>
                        </a:rPr>
                        <a:t>(12.0%)</a:t>
                      </a:r>
                      <a:endPar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821" marR="3821" marT="3821" marB="0" anchor="ctr"/>
                </a:tc>
                <a:tc>
                  <a:txBody>
                    <a:bodyPr/>
                    <a:lstStyle/>
                    <a:p>
                      <a:pPr algn="ctr" fontAlgn="ctr"/>
                      <a:r>
                        <a:rPr lang="en-US" altLang="ja-JP" sz="900" u="none" strike="noStrike" dirty="0">
                          <a:effectLst/>
                        </a:rPr>
                        <a:t>227</a:t>
                      </a:r>
                    </a:p>
                    <a:p>
                      <a:pPr algn="ctr" fontAlgn="ctr"/>
                      <a:r>
                        <a:rPr lang="en-US" altLang="ja-JP" sz="900" u="none" strike="noStrike" dirty="0">
                          <a:effectLst/>
                        </a:rPr>
                        <a:t>(0.7%)</a:t>
                      </a:r>
                      <a:endPar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821" marR="3821" marT="3821" marB="0" anchor="ctr"/>
                </a:tc>
                <a:tc>
                  <a:txBody>
                    <a:bodyPr/>
                    <a:lstStyle/>
                    <a:p>
                      <a:pPr algn="ctr" fontAlgn="ctr"/>
                      <a:r>
                        <a:rPr lang="en-US" altLang="ja-JP" sz="900" u="none" strike="noStrike" dirty="0">
                          <a:effectLst/>
                        </a:rPr>
                        <a:t>163</a:t>
                      </a:r>
                    </a:p>
                    <a:p>
                      <a:pPr algn="ctr" fontAlgn="ctr"/>
                      <a:r>
                        <a:rPr lang="en-US" altLang="ja-JP" sz="900" u="none" strike="noStrike" dirty="0">
                          <a:effectLst/>
                        </a:rPr>
                        <a:t>(0.5%)</a:t>
                      </a:r>
                      <a:endPar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821" marR="3821" marT="3821" marB="0" anchor="ctr"/>
                </a:tc>
                <a:tc>
                  <a:txBody>
                    <a:bodyPr/>
                    <a:lstStyle/>
                    <a:p>
                      <a:pPr algn="ctr" fontAlgn="ctr"/>
                      <a:r>
                        <a:rPr lang="en-US" altLang="ja-JP" sz="900" u="none" strike="noStrike" dirty="0">
                          <a:effectLst/>
                        </a:rPr>
                        <a:t>385</a:t>
                      </a:r>
                    </a:p>
                    <a:p>
                      <a:pPr algn="ctr" fontAlgn="ctr"/>
                      <a:r>
                        <a:rPr lang="en-US" altLang="ja-JP" sz="900" u="none" strike="noStrike" dirty="0">
                          <a:effectLst/>
                        </a:rPr>
                        <a:t>(1.1%)</a:t>
                      </a:r>
                      <a:endPar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821" marR="3821" marT="3821" marB="0" anchor="ctr"/>
                </a:tc>
                <a:tc>
                  <a:txBody>
                    <a:bodyPr/>
                    <a:lstStyle/>
                    <a:p>
                      <a:pPr algn="ctr" fontAlgn="ctr"/>
                      <a:r>
                        <a:rPr lang="en-US" altLang="ja-JP" sz="900" u="none" strike="noStrike" dirty="0">
                          <a:effectLst/>
                        </a:rPr>
                        <a:t>124</a:t>
                      </a:r>
                    </a:p>
                    <a:p>
                      <a:pPr algn="ctr" fontAlgn="ctr"/>
                      <a:r>
                        <a:rPr lang="en-US" altLang="ja-JP" sz="900" u="none" strike="noStrike" dirty="0">
                          <a:effectLst/>
                        </a:rPr>
                        <a:t>(0.4%)</a:t>
                      </a:r>
                      <a:endPar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821" marR="3821" marT="3821" marB="0" anchor="ctr"/>
                </a:tc>
                <a:tc>
                  <a:txBody>
                    <a:bodyPr/>
                    <a:lstStyle/>
                    <a:p>
                      <a:pPr algn="ctr" fontAlgn="ctr"/>
                      <a:r>
                        <a:rPr lang="en-US" altLang="ja-JP" sz="900" u="none" strike="noStrike" dirty="0">
                          <a:effectLst/>
                        </a:rPr>
                        <a:t>634</a:t>
                      </a:r>
                    </a:p>
                    <a:p>
                      <a:pPr algn="ctr" fontAlgn="ctr"/>
                      <a:r>
                        <a:rPr lang="en-US" altLang="ja-JP" sz="900" u="none" strike="noStrike" dirty="0">
                          <a:effectLst/>
                        </a:rPr>
                        <a:t>(1.8%)</a:t>
                      </a:r>
                      <a:endPar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821" marR="3821" marT="3821" marB="0" anchor="ctr"/>
                </a:tc>
                <a:tc>
                  <a:txBody>
                    <a:bodyPr/>
                    <a:lstStyle/>
                    <a:p>
                      <a:pPr algn="ctr" fontAlgn="ctr"/>
                      <a:r>
                        <a:rPr lang="en-US" altLang="ja-JP" sz="900" u="none" strike="noStrike" dirty="0">
                          <a:effectLst/>
                        </a:rPr>
                        <a:t>6,225</a:t>
                      </a:r>
                    </a:p>
                    <a:p>
                      <a:pPr algn="ctr" fontAlgn="ctr"/>
                      <a:r>
                        <a:rPr lang="en-US" altLang="ja-JP" sz="900" u="none" strike="noStrike" dirty="0">
                          <a:effectLst/>
                        </a:rPr>
                        <a:t>(18.0%)</a:t>
                      </a:r>
                      <a:endPar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821" marR="3821" marT="3821" marB="0" anchor="ctr"/>
                </a:tc>
                <a:tc>
                  <a:txBody>
                    <a:bodyPr/>
                    <a:lstStyle/>
                    <a:p>
                      <a:pPr algn="ctr" fontAlgn="ctr"/>
                      <a:r>
                        <a:rPr lang="en-US" altLang="ja-JP" sz="900" u="none" strike="noStrike" dirty="0">
                          <a:effectLst/>
                        </a:rPr>
                        <a:t>52</a:t>
                      </a:r>
                    </a:p>
                    <a:p>
                      <a:pPr algn="ctr" fontAlgn="ctr"/>
                      <a:r>
                        <a:rPr lang="en-US" altLang="ja-JP" sz="900" u="none" strike="noStrike" dirty="0">
                          <a:effectLst/>
                        </a:rPr>
                        <a:t>(0.2%)</a:t>
                      </a:r>
                      <a:endPar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821" marR="3821" marT="3821" marB="0" anchor="ctr"/>
                </a:tc>
                <a:tc>
                  <a:txBody>
                    <a:bodyPr/>
                    <a:lstStyle/>
                    <a:p>
                      <a:pPr algn="ctr" fontAlgn="ctr"/>
                      <a:r>
                        <a:rPr lang="en-US" altLang="ja-JP" sz="900" u="none" strike="noStrike" dirty="0">
                          <a:effectLst/>
                        </a:rPr>
                        <a:t>427</a:t>
                      </a:r>
                    </a:p>
                    <a:p>
                      <a:pPr algn="ctr" fontAlgn="ctr"/>
                      <a:r>
                        <a:rPr lang="en-US" altLang="ja-JP" sz="900" u="none" strike="noStrike" dirty="0">
                          <a:effectLst/>
                        </a:rPr>
                        <a:t>(1.2%)</a:t>
                      </a:r>
                      <a:endPar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821" marR="3821" marT="3821" marB="0" anchor="ctr"/>
                </a:tc>
                <a:tc>
                  <a:txBody>
                    <a:bodyPr/>
                    <a:lstStyle/>
                    <a:p>
                      <a:pPr algn="ctr" fontAlgn="ctr"/>
                      <a:r>
                        <a:rPr lang="en-US" altLang="ja-JP" sz="900" u="none" strike="noStrike" dirty="0">
                          <a:effectLst/>
                        </a:rPr>
                        <a:t>2,274</a:t>
                      </a:r>
                    </a:p>
                    <a:p>
                      <a:pPr algn="ctr" fontAlgn="ctr"/>
                      <a:r>
                        <a:rPr lang="en-US" altLang="ja-JP" sz="900" u="none" strike="noStrike" dirty="0">
                          <a:effectLst/>
                        </a:rPr>
                        <a:t>(6.6%)</a:t>
                      </a:r>
                      <a:endPar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821" marR="3821" marT="3821" marB="0" anchor="ctr"/>
                </a:tc>
                <a:tc>
                  <a:txBody>
                    <a:bodyPr/>
                    <a:lstStyle/>
                    <a:p>
                      <a:pPr algn="ctr" fontAlgn="ctr"/>
                      <a:r>
                        <a:rPr lang="en-US" altLang="ja-JP" sz="900" u="none" strike="noStrike" dirty="0">
                          <a:effectLst/>
                        </a:rPr>
                        <a:t>82</a:t>
                      </a:r>
                    </a:p>
                    <a:p>
                      <a:pPr algn="ctr" fontAlgn="ctr"/>
                      <a:r>
                        <a:rPr lang="en-US" altLang="ja-JP" sz="900" u="none" strike="noStrike" dirty="0">
                          <a:effectLst/>
                        </a:rPr>
                        <a:t>(0.2%)</a:t>
                      </a:r>
                      <a:endPar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821" marR="3821" marT="3821" marB="0" anchor="ctr"/>
                </a:tc>
                <a:tc>
                  <a:txBody>
                    <a:bodyPr/>
                    <a:lstStyle/>
                    <a:p>
                      <a:pPr algn="ctr" fontAlgn="ctr"/>
                      <a:r>
                        <a:rPr lang="en-US" altLang="ja-JP" sz="900" u="none" strike="noStrike" dirty="0">
                          <a:effectLst/>
                        </a:rPr>
                        <a:t>34,556</a:t>
                      </a:r>
                      <a:endParaRPr lang="en-US" altLang="ja-JP" sz="9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3821" marR="3821" marT="3821" marB="0" anchor="ctr"/>
                </a:tc>
                <a:extLst>
                  <a:ext uri="{0D108BD9-81ED-4DB2-BD59-A6C34878D82A}">
                    <a16:rowId xmlns:a16="http://schemas.microsoft.com/office/drawing/2014/main" val="1126423103"/>
                  </a:ext>
                </a:extLst>
              </a:tr>
            </a:tbl>
          </a:graphicData>
        </a:graphic>
      </p:graphicFrame>
      <p:sp>
        <p:nvSpPr>
          <p:cNvPr id="12" name="正方形/長方形 11">
            <a:extLst>
              <a:ext uri="{FF2B5EF4-FFF2-40B4-BE49-F238E27FC236}">
                <a16:creationId xmlns:a16="http://schemas.microsoft.com/office/drawing/2014/main" id="{43A40E64-CECD-4204-B53D-50CB6152CC98}"/>
              </a:ext>
            </a:extLst>
          </p:cNvPr>
          <p:cNvSpPr/>
          <p:nvPr/>
        </p:nvSpPr>
        <p:spPr>
          <a:xfrm>
            <a:off x="1539873" y="4637059"/>
            <a:ext cx="427914" cy="2058190"/>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B4CCB5CC-9C2A-4021-B511-83EAE00429FD}"/>
              </a:ext>
            </a:extLst>
          </p:cNvPr>
          <p:cNvSpPr txBox="1"/>
          <p:nvPr/>
        </p:nvSpPr>
        <p:spPr>
          <a:xfrm>
            <a:off x="2823239" y="4376432"/>
            <a:ext cx="4036682" cy="276999"/>
          </a:xfrm>
          <a:prstGeom prst="rect">
            <a:avLst/>
          </a:prstGeom>
          <a:noFill/>
        </p:spPr>
        <p:txBody>
          <a:bodyPr wrap="none" rtlCol="0">
            <a:spAutoFit/>
          </a:bodyPr>
          <a:lstStyle/>
          <a:p>
            <a:r>
              <a:rPr lang="ja-JP" altLang="en-US" sz="1200" dirty="0">
                <a:latin typeface="BIZ UDPゴシック" panose="020B0400000000000000" pitchFamily="50" charset="-128"/>
                <a:ea typeface="BIZ UDPゴシック" panose="020B0400000000000000" pitchFamily="50" charset="-128"/>
              </a:rPr>
              <a:t>印刷インキ種類別・物質別</a:t>
            </a:r>
            <a:r>
              <a:rPr lang="en-US" altLang="ja-JP" sz="1200" dirty="0">
                <a:latin typeface="BIZ UDPゴシック" panose="020B0400000000000000" pitchFamily="50" charset="-128"/>
                <a:ea typeface="BIZ UDPゴシック" panose="020B0400000000000000" pitchFamily="50" charset="-128"/>
              </a:rPr>
              <a:t>VOC </a:t>
            </a:r>
            <a:r>
              <a:rPr lang="ja-JP" altLang="en-US" sz="1200" dirty="0">
                <a:latin typeface="BIZ UDPゴシック" panose="020B0400000000000000" pitchFamily="50" charset="-128"/>
                <a:ea typeface="BIZ UDPゴシック" panose="020B0400000000000000" pitchFamily="50" charset="-128"/>
              </a:rPr>
              <a:t>排出量（</a:t>
            </a:r>
            <a:r>
              <a:rPr lang="en-US" altLang="ja-JP" sz="1200" dirty="0">
                <a:latin typeface="BIZ UDPゴシック" panose="020B0400000000000000" pitchFamily="50" charset="-128"/>
                <a:ea typeface="BIZ UDPゴシック" panose="020B0400000000000000" pitchFamily="50" charset="-128"/>
              </a:rPr>
              <a:t>t</a:t>
            </a:r>
            <a:r>
              <a:rPr lang="ja-JP" altLang="en-US" sz="1200" dirty="0">
                <a:latin typeface="BIZ UDPゴシック" panose="020B0400000000000000" pitchFamily="50" charset="-128"/>
                <a:ea typeface="BIZ UDPゴシック" panose="020B0400000000000000" pitchFamily="50" charset="-128"/>
              </a:rPr>
              <a:t>）　（令和元年度）</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id="{8F7BC6E6-47FC-447A-AFD0-EBBB93EDB261}"/>
              </a:ext>
            </a:extLst>
          </p:cNvPr>
          <p:cNvSpPr txBox="1"/>
          <p:nvPr/>
        </p:nvSpPr>
        <p:spPr>
          <a:xfrm>
            <a:off x="1024276" y="2419208"/>
            <a:ext cx="4108441" cy="276999"/>
          </a:xfrm>
          <a:prstGeom prst="rect">
            <a:avLst/>
          </a:prstGeom>
          <a:noFill/>
        </p:spPr>
        <p:txBody>
          <a:bodyPr wrap="square" rtlCol="0">
            <a:spAutoFit/>
          </a:bodyPr>
          <a:lstStyle/>
          <a:p>
            <a:pPr algn="ctr"/>
            <a:r>
              <a:rPr lang="ja-JP" altLang="en-US" sz="1200" dirty="0">
                <a:latin typeface="BIZ UDPゴシック" panose="020B0400000000000000" pitchFamily="50" charset="-128"/>
                <a:ea typeface="BIZ UDPゴシック" panose="020B0400000000000000" pitchFamily="50" charset="-128"/>
              </a:rPr>
              <a:t>トルエン含有印刷インキの全国出荷量（令和元年度） </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17" name="テキスト ボックス 16">
            <a:extLst>
              <a:ext uri="{FF2B5EF4-FFF2-40B4-BE49-F238E27FC236}">
                <a16:creationId xmlns:a16="http://schemas.microsoft.com/office/drawing/2014/main" id="{65909DB3-1886-42BA-9880-80111B17C3CA}"/>
              </a:ext>
            </a:extLst>
          </p:cNvPr>
          <p:cNvSpPr txBox="1"/>
          <p:nvPr/>
        </p:nvSpPr>
        <p:spPr>
          <a:xfrm>
            <a:off x="4189799" y="3649443"/>
            <a:ext cx="1539443" cy="732252"/>
          </a:xfrm>
          <a:prstGeom prst="rect">
            <a:avLst/>
          </a:prstGeom>
          <a:noFill/>
        </p:spPr>
        <p:txBody>
          <a:bodyPr wrap="square" rtlCol="0">
            <a:spAutoFit/>
          </a:bodyPr>
          <a:lstStyle/>
          <a:p>
            <a:pPr>
              <a:lnSpc>
                <a:spcPts val="1000"/>
              </a:lnSpc>
            </a:pPr>
            <a:r>
              <a:rPr lang="ja-JP" altLang="en-US" sz="800" dirty="0">
                <a:latin typeface="BIZ UDPゴシック" panose="020B0400000000000000" pitchFamily="50" charset="-128"/>
                <a:ea typeface="BIZ UDPゴシック" panose="020B0400000000000000" pitchFamily="50" charset="-128"/>
              </a:rPr>
              <a:t>出典　環境省「令和２年度揮発性有機化合物（</a:t>
            </a:r>
            <a:r>
              <a:rPr lang="en-US" altLang="ja-JP" sz="800" dirty="0">
                <a:latin typeface="BIZ UDPゴシック" panose="020B0400000000000000" pitchFamily="50" charset="-128"/>
                <a:ea typeface="BIZ UDPゴシック" panose="020B0400000000000000" pitchFamily="50" charset="-128"/>
              </a:rPr>
              <a:t>VOC</a:t>
            </a:r>
            <a:r>
              <a:rPr lang="ja-JP" altLang="en-US" sz="800" dirty="0">
                <a:latin typeface="BIZ UDPゴシック" panose="020B0400000000000000" pitchFamily="50" charset="-128"/>
                <a:ea typeface="BIZ UDPゴシック" panose="020B0400000000000000" pitchFamily="50" charset="-128"/>
              </a:rPr>
              <a:t>）排出インベントリ作成等に関する調査業務」から府で作成　</a:t>
            </a:r>
            <a:endParaRPr lang="en-US" altLang="ja-JP" sz="800" dirty="0">
              <a:latin typeface="BIZ UDPゴシック" panose="020B0400000000000000" pitchFamily="50" charset="-128"/>
              <a:ea typeface="BIZ UDPゴシック" panose="020B0400000000000000" pitchFamily="50" charset="-128"/>
            </a:endParaRPr>
          </a:p>
          <a:p>
            <a:pPr>
              <a:lnSpc>
                <a:spcPts val="1000"/>
              </a:lnSpc>
            </a:pPr>
            <a:r>
              <a:rPr kumimoji="1" lang="en-US" altLang="ja-JP" sz="800" dirty="0">
                <a:latin typeface="BIZ UDPゴシック" panose="020B0400000000000000" pitchFamily="50" charset="-128"/>
                <a:ea typeface="BIZ UDPゴシック" panose="020B0400000000000000" pitchFamily="50" charset="-128"/>
              </a:rPr>
              <a:t>※</a:t>
            </a:r>
            <a:r>
              <a:rPr kumimoji="1" lang="ja-JP" altLang="en-US" sz="800" dirty="0">
                <a:latin typeface="BIZ UDPゴシック" panose="020B0400000000000000" pitchFamily="50" charset="-128"/>
                <a:ea typeface="BIZ UDPゴシック" panose="020B0400000000000000" pitchFamily="50" charset="-128"/>
              </a:rPr>
              <a:t>出荷量は重さベース</a:t>
            </a:r>
            <a:endParaRPr kumimoji="1" lang="en-US" altLang="ja-JP" sz="800" dirty="0">
              <a:latin typeface="BIZ UDPゴシック" panose="020B0400000000000000" pitchFamily="50" charset="-128"/>
              <a:ea typeface="BIZ UDPゴシック" panose="020B0400000000000000" pitchFamily="50" charset="-128"/>
            </a:endParaRPr>
          </a:p>
        </p:txBody>
      </p:sp>
      <p:sp>
        <p:nvSpPr>
          <p:cNvPr id="18" name="テキスト ボックス 17">
            <a:extLst>
              <a:ext uri="{FF2B5EF4-FFF2-40B4-BE49-F238E27FC236}">
                <a16:creationId xmlns:a16="http://schemas.microsoft.com/office/drawing/2014/main" id="{65909DB3-1886-42BA-9880-80111B17C3CA}"/>
              </a:ext>
            </a:extLst>
          </p:cNvPr>
          <p:cNvSpPr txBox="1"/>
          <p:nvPr/>
        </p:nvSpPr>
        <p:spPr>
          <a:xfrm>
            <a:off x="4363488" y="6653944"/>
            <a:ext cx="4903907" cy="230832"/>
          </a:xfrm>
          <a:prstGeom prst="rect">
            <a:avLst/>
          </a:prstGeom>
          <a:noFill/>
        </p:spPr>
        <p:txBody>
          <a:bodyPr wrap="none" rtlCol="0">
            <a:spAutoFit/>
          </a:bodyPr>
          <a:lstStyle/>
          <a:p>
            <a:r>
              <a:rPr lang="ja-JP" altLang="en-US" sz="900" dirty="0">
                <a:latin typeface="BIZ UDPゴシック" panose="020B0400000000000000" pitchFamily="50" charset="-128"/>
                <a:ea typeface="BIZ UDPゴシック" panose="020B0400000000000000" pitchFamily="50" charset="-128"/>
              </a:rPr>
              <a:t>出典　環境省「令和２年度揮発性有機化合物（</a:t>
            </a:r>
            <a:r>
              <a:rPr lang="en-US" altLang="ja-JP" sz="900" dirty="0">
                <a:latin typeface="BIZ UDPゴシック" panose="020B0400000000000000" pitchFamily="50" charset="-128"/>
                <a:ea typeface="BIZ UDPゴシック" panose="020B0400000000000000" pitchFamily="50" charset="-128"/>
              </a:rPr>
              <a:t>VOC</a:t>
            </a:r>
            <a:r>
              <a:rPr lang="ja-JP" altLang="en-US" sz="900" dirty="0">
                <a:latin typeface="BIZ UDPゴシック" panose="020B0400000000000000" pitchFamily="50" charset="-128"/>
                <a:ea typeface="BIZ UDPゴシック" panose="020B0400000000000000" pitchFamily="50" charset="-128"/>
              </a:rPr>
              <a:t>）排出インベントリ作成等に関する調査業務」</a:t>
            </a:r>
            <a:endParaRPr kumimoji="1" lang="ja-JP" altLang="en-US" sz="900" dirty="0">
              <a:latin typeface="BIZ UDPゴシック" panose="020B0400000000000000" pitchFamily="50" charset="-128"/>
              <a:ea typeface="BIZ UDPゴシック" panose="020B0400000000000000" pitchFamily="50" charset="-128"/>
            </a:endParaRPr>
          </a:p>
        </p:txBody>
      </p:sp>
      <p:sp>
        <p:nvSpPr>
          <p:cNvPr id="19" name="スライド番号プレースホルダー 3">
            <a:extLst>
              <a:ext uri="{FF2B5EF4-FFF2-40B4-BE49-F238E27FC236}">
                <a16:creationId xmlns:a16="http://schemas.microsoft.com/office/drawing/2014/main" id="{807F8B38-5574-49E9-9523-B05647AB23E3}"/>
              </a:ext>
            </a:extLst>
          </p:cNvPr>
          <p:cNvSpPr txBox="1">
            <a:spLocks/>
          </p:cNvSpPr>
          <p:nvPr/>
        </p:nvSpPr>
        <p:spPr>
          <a:xfrm>
            <a:off x="9350787" y="6477299"/>
            <a:ext cx="555213" cy="365125"/>
          </a:xfrm>
          <a:prstGeom prst="rect">
            <a:avLst/>
          </a:prstGeom>
        </p:spPr>
        <p:txBody>
          <a:bodyPr vert="horz" lIns="91440" tIns="45720" rIns="91440" bIns="45720" rtlCol="0" anchor="ctr">
            <a:normAutofit/>
          </a:bodyP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fld id="{519954A3-9DFD-4C44-94BA-B95130A3BA1C}" type="slidenum">
              <a:rPr lang="en-US" smtClean="0">
                <a:solidFill>
                  <a:srgbClr val="000000"/>
                </a:solidFill>
                <a:latin typeface="BIZ UDPゴシック" panose="020B0400000000000000" pitchFamily="50" charset="-128"/>
                <a:ea typeface="BIZ UDPゴシック" panose="020B0400000000000000" pitchFamily="50" charset="-128"/>
              </a:rPr>
              <a:pPr>
                <a:spcAft>
                  <a:spcPts val="600"/>
                </a:spcAft>
              </a:pPr>
              <a:t>30</a:t>
            </a:fld>
            <a:endParaRPr lang="en-US" dirty="0">
              <a:solidFill>
                <a:srgbClr val="000000"/>
              </a:solidFill>
              <a:latin typeface="BIZ UDPゴシック" panose="020B0400000000000000" pitchFamily="50" charset="-128"/>
              <a:ea typeface="BIZ UDPゴシック" panose="020B0400000000000000" pitchFamily="50" charset="-128"/>
            </a:endParaRPr>
          </a:p>
        </p:txBody>
      </p:sp>
      <p:sp>
        <p:nvSpPr>
          <p:cNvPr id="22" name="タイトル 1">
            <a:extLst>
              <a:ext uri="{FF2B5EF4-FFF2-40B4-BE49-F238E27FC236}">
                <a16:creationId xmlns:a16="http://schemas.microsoft.com/office/drawing/2014/main" id="{0F903E6B-8E6D-4155-BAF8-3A0DC96C4CD5}"/>
              </a:ext>
            </a:extLst>
          </p:cNvPr>
          <p:cNvSpPr txBox="1">
            <a:spLocks/>
          </p:cNvSpPr>
          <p:nvPr/>
        </p:nvSpPr>
        <p:spPr>
          <a:xfrm>
            <a:off x="999639" y="416962"/>
            <a:ext cx="8326200" cy="814466"/>
          </a:xfrm>
          <a:prstGeom prst="rect">
            <a:avLst/>
          </a:prstGeom>
        </p:spPr>
        <p:txBody>
          <a:bodyPr vert="horz" lIns="91440" tIns="45720" rIns="91440" bIns="45720" rtlCol="0" anchor="t">
            <a:norm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2800" dirty="0">
                <a:latin typeface="BIZ UDPゴシック" panose="020B0400000000000000" pitchFamily="50" charset="-128"/>
                <a:ea typeface="BIZ UDPゴシック" panose="020B0400000000000000" pitchFamily="50" charset="-128"/>
              </a:rPr>
              <a:t>（参考）　トルエンについて</a:t>
            </a:r>
          </a:p>
        </p:txBody>
      </p:sp>
      <p:sp>
        <p:nvSpPr>
          <p:cNvPr id="24" name="テキスト ボックス 23">
            <a:extLst>
              <a:ext uri="{FF2B5EF4-FFF2-40B4-BE49-F238E27FC236}">
                <a16:creationId xmlns:a16="http://schemas.microsoft.com/office/drawing/2014/main" id="{B2036CD1-58DC-4939-9CE0-9C1C74F2AF20}"/>
              </a:ext>
            </a:extLst>
          </p:cNvPr>
          <p:cNvSpPr txBox="1"/>
          <p:nvPr/>
        </p:nvSpPr>
        <p:spPr>
          <a:xfrm>
            <a:off x="5583966" y="2418015"/>
            <a:ext cx="4215547" cy="276999"/>
          </a:xfrm>
          <a:prstGeom prst="rect">
            <a:avLst/>
          </a:prstGeom>
          <a:noFill/>
        </p:spPr>
        <p:txBody>
          <a:bodyPr wrap="square" rtlCol="0">
            <a:spAutoFit/>
          </a:bodyPr>
          <a:lstStyle/>
          <a:p>
            <a:pPr algn="ctr"/>
            <a:r>
              <a:rPr lang="ja-JP" altLang="en-US" sz="1200" dirty="0">
                <a:latin typeface="BIZ UDPゴシック" panose="020B0400000000000000" pitchFamily="50" charset="-128"/>
                <a:ea typeface="BIZ UDPゴシック" panose="020B0400000000000000" pitchFamily="50" charset="-128"/>
              </a:rPr>
              <a:t>府域の印刷産業の主要４品目産出事業所数（令和元年度）</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25" name="テキスト ボックス 24">
            <a:extLst>
              <a:ext uri="{FF2B5EF4-FFF2-40B4-BE49-F238E27FC236}">
                <a16:creationId xmlns:a16="http://schemas.microsoft.com/office/drawing/2014/main" id="{A267A4FE-F153-4F84-961C-A7A4FEFA0993}"/>
              </a:ext>
            </a:extLst>
          </p:cNvPr>
          <p:cNvSpPr txBox="1"/>
          <p:nvPr/>
        </p:nvSpPr>
        <p:spPr>
          <a:xfrm>
            <a:off x="8167043" y="4121430"/>
            <a:ext cx="1632470" cy="331501"/>
          </a:xfrm>
          <a:prstGeom prst="rect">
            <a:avLst/>
          </a:prstGeom>
          <a:noFill/>
        </p:spPr>
        <p:txBody>
          <a:bodyPr wrap="square" rtlCol="0">
            <a:spAutoFit/>
          </a:bodyPr>
          <a:lstStyle/>
          <a:p>
            <a:pPr>
              <a:lnSpc>
                <a:spcPts val="1000"/>
              </a:lnSpc>
            </a:pPr>
            <a:r>
              <a:rPr lang="ja-JP" altLang="en-US" sz="800" dirty="0">
                <a:latin typeface="BIZ UDPゴシック" panose="020B0400000000000000" pitchFamily="50" charset="-128"/>
                <a:ea typeface="BIZ UDPゴシック" panose="020B0400000000000000" pitchFamily="50" charset="-128"/>
              </a:rPr>
              <a:t>出典　経済産業省工業統計調査</a:t>
            </a:r>
            <a:endParaRPr lang="en-US" altLang="ja-JP" sz="800" dirty="0">
              <a:latin typeface="BIZ UDPゴシック" panose="020B0400000000000000" pitchFamily="50" charset="-128"/>
              <a:ea typeface="BIZ UDPゴシック" panose="020B0400000000000000" pitchFamily="50" charset="-128"/>
            </a:endParaRPr>
          </a:p>
          <a:p>
            <a:pPr>
              <a:lnSpc>
                <a:spcPts val="1000"/>
              </a:lnSpc>
            </a:pPr>
            <a:r>
              <a:rPr kumimoji="1" lang="en-US" altLang="ja-JP" sz="800" dirty="0">
                <a:latin typeface="BIZ UDPゴシック" panose="020B0400000000000000" pitchFamily="50" charset="-128"/>
                <a:ea typeface="BIZ UDPゴシック" panose="020B0400000000000000" pitchFamily="50" charset="-128"/>
              </a:rPr>
              <a:t>※</a:t>
            </a:r>
            <a:r>
              <a:rPr kumimoji="1" lang="ja-JP" altLang="en-US" sz="800" dirty="0">
                <a:latin typeface="BIZ UDPゴシック" panose="020B0400000000000000" pitchFamily="50" charset="-128"/>
                <a:ea typeface="BIZ UDPゴシック" panose="020B0400000000000000" pitchFamily="50" charset="-128"/>
              </a:rPr>
              <a:t>従業員</a:t>
            </a:r>
            <a:r>
              <a:rPr kumimoji="1" lang="en-US" altLang="ja-JP" sz="800" dirty="0">
                <a:latin typeface="BIZ UDPゴシック" panose="020B0400000000000000" pitchFamily="50" charset="-128"/>
                <a:ea typeface="BIZ UDPゴシック" panose="020B0400000000000000" pitchFamily="50" charset="-128"/>
              </a:rPr>
              <a:t>4</a:t>
            </a:r>
            <a:r>
              <a:rPr kumimoji="1" lang="ja-JP" altLang="en-US" sz="800" dirty="0">
                <a:latin typeface="BIZ UDPゴシック" panose="020B0400000000000000" pitchFamily="50" charset="-128"/>
                <a:ea typeface="BIZ UDPゴシック" panose="020B0400000000000000" pitchFamily="50" charset="-128"/>
              </a:rPr>
              <a:t>人以上の事業所数</a:t>
            </a:r>
          </a:p>
        </p:txBody>
      </p:sp>
      <p:pic>
        <p:nvPicPr>
          <p:cNvPr id="2" name="図 1"/>
          <p:cNvPicPr>
            <a:picLocks noChangeAspect="1"/>
          </p:cNvPicPr>
          <p:nvPr/>
        </p:nvPicPr>
        <p:blipFill>
          <a:blip r:embed="rId2"/>
          <a:stretch>
            <a:fillRect/>
          </a:stretch>
        </p:blipFill>
        <p:spPr>
          <a:xfrm>
            <a:off x="5824551" y="2575293"/>
            <a:ext cx="4218798" cy="1847248"/>
          </a:xfrm>
          <a:prstGeom prst="rect">
            <a:avLst/>
          </a:prstGeom>
        </p:spPr>
      </p:pic>
      <p:pic>
        <p:nvPicPr>
          <p:cNvPr id="3" name="図 2"/>
          <p:cNvPicPr>
            <a:picLocks noChangeAspect="1"/>
          </p:cNvPicPr>
          <p:nvPr/>
        </p:nvPicPr>
        <p:blipFill>
          <a:blip r:embed="rId3"/>
          <a:stretch>
            <a:fillRect/>
          </a:stretch>
        </p:blipFill>
        <p:spPr>
          <a:xfrm>
            <a:off x="1267935" y="2636546"/>
            <a:ext cx="3060457" cy="1749704"/>
          </a:xfrm>
          <a:prstGeom prst="rect">
            <a:avLst/>
          </a:prstGeom>
        </p:spPr>
      </p:pic>
    </p:spTree>
    <p:extLst>
      <p:ext uri="{BB962C8B-B14F-4D97-AF65-F5344CB8AC3E}">
        <p14:creationId xmlns:p14="http://schemas.microsoft.com/office/powerpoint/2010/main" val="8096260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80B86A7-A1EC-475B-9166-88902B033A3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90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C2C29CB1-9F74-4879-A6AF-AEA67B6F1F4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84609"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7E2C7115-5336-410C-AD71-0F0952A2E5A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541404" y="4013200"/>
            <a:ext cx="364596"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表 4">
            <a:extLst>
              <a:ext uri="{FF2B5EF4-FFF2-40B4-BE49-F238E27FC236}">
                <a16:creationId xmlns:a16="http://schemas.microsoft.com/office/drawing/2014/main" id="{CA1934D0-B03E-4ACD-81AF-820CE681DFF1}"/>
              </a:ext>
            </a:extLst>
          </p:cNvPr>
          <p:cNvGraphicFramePr>
            <a:graphicFrameLocks noGrp="1"/>
          </p:cNvGraphicFramePr>
          <p:nvPr>
            <p:extLst>
              <p:ext uri="{D42A27DB-BD31-4B8C-83A1-F6EECF244321}">
                <p14:modId xmlns:p14="http://schemas.microsoft.com/office/powerpoint/2010/main" val="1254587223"/>
              </p:ext>
            </p:extLst>
          </p:nvPr>
        </p:nvGraphicFramePr>
        <p:xfrm>
          <a:off x="571428" y="2598766"/>
          <a:ext cx="4246142" cy="3752622"/>
        </p:xfrm>
        <a:graphic>
          <a:graphicData uri="http://schemas.openxmlformats.org/drawingml/2006/table">
            <a:tbl>
              <a:tblPr firstRow="1" firstCol="1">
                <a:tableStyleId>{21E4AEA4-8DFA-4A89-87EB-49C32662AFE0}</a:tableStyleId>
              </a:tblPr>
              <a:tblGrid>
                <a:gridCol w="1699308">
                  <a:extLst>
                    <a:ext uri="{9D8B030D-6E8A-4147-A177-3AD203B41FA5}">
                      <a16:colId xmlns:a16="http://schemas.microsoft.com/office/drawing/2014/main" val="2594649283"/>
                    </a:ext>
                  </a:extLst>
                </a:gridCol>
                <a:gridCol w="1273417">
                  <a:extLst>
                    <a:ext uri="{9D8B030D-6E8A-4147-A177-3AD203B41FA5}">
                      <a16:colId xmlns:a16="http://schemas.microsoft.com/office/drawing/2014/main" val="413443089"/>
                    </a:ext>
                  </a:extLst>
                </a:gridCol>
                <a:gridCol w="1273417">
                  <a:extLst>
                    <a:ext uri="{9D8B030D-6E8A-4147-A177-3AD203B41FA5}">
                      <a16:colId xmlns:a16="http://schemas.microsoft.com/office/drawing/2014/main" val="1352028455"/>
                    </a:ext>
                  </a:extLst>
                </a:gridCol>
              </a:tblGrid>
              <a:tr h="576000">
                <a:tc>
                  <a:txBody>
                    <a:bodyPr/>
                    <a:lstStyle/>
                    <a:p>
                      <a:pPr algn="ctr" fontAlgn="ctr"/>
                      <a:r>
                        <a:rPr lang="ja-JP" altLang="en-US" sz="1050" u="none" strike="noStrike" dirty="0">
                          <a:effectLst/>
                          <a:latin typeface="BIZ UDPゴシック" panose="020B0400000000000000" pitchFamily="50" charset="-128"/>
                          <a:ea typeface="BIZ UDPゴシック" panose="020B0400000000000000" pitchFamily="50" charset="-128"/>
                        </a:rPr>
                        <a:t>物質名</a:t>
                      </a:r>
                      <a:endParaRPr lang="ja-JP" altLang="en-US" sz="10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4642" marR="4642" marT="4642" marB="0" anchor="ctr"/>
                </a:tc>
                <a:tc>
                  <a:txBody>
                    <a:bodyPr/>
                    <a:lstStyle/>
                    <a:p>
                      <a:pPr algn="ctr" fontAlgn="ctr"/>
                      <a:r>
                        <a:rPr kumimoji="1" lang="ja-JP" altLang="en-US" sz="1050" u="none" strike="noStrike" kern="1200" baseline="0" dirty="0">
                          <a:latin typeface="BIZ UDPゴシック" panose="020B0400000000000000" pitchFamily="50" charset="-128"/>
                          <a:ea typeface="BIZ UDPゴシック" panose="020B0400000000000000" pitchFamily="50" charset="-128"/>
                        </a:rPr>
                        <a:t>給油時排出</a:t>
                      </a:r>
                      <a:r>
                        <a:rPr kumimoji="1" lang="en-US" altLang="ja-JP" sz="1050" u="none" strike="noStrike" kern="1200" baseline="0" dirty="0">
                          <a:latin typeface="BIZ UDPゴシック" panose="020B0400000000000000" pitchFamily="50" charset="-128"/>
                          <a:ea typeface="BIZ UDPゴシック" panose="020B0400000000000000" pitchFamily="50" charset="-128"/>
                        </a:rPr>
                        <a:t>VOC </a:t>
                      </a:r>
                      <a:r>
                        <a:rPr kumimoji="1" lang="ja-JP" altLang="en-US" sz="1050" u="none" strike="noStrike" kern="1200" baseline="0" dirty="0">
                          <a:latin typeface="BIZ UDPゴシック" panose="020B0400000000000000" pitchFamily="50" charset="-128"/>
                          <a:ea typeface="BIZ UDPゴシック" panose="020B0400000000000000" pitchFamily="50" charset="-128"/>
                        </a:rPr>
                        <a:t>の組成割合（％）</a:t>
                      </a:r>
                      <a:endParaRPr lang="en-US" altLang="ja-JP" sz="10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4642" marR="4642" marT="4642" marB="0" anchor="ctr"/>
                </a:tc>
                <a:tc>
                  <a:txBody>
                    <a:bodyPr/>
                    <a:lstStyle/>
                    <a:p>
                      <a:pPr algn="ctr" fontAlgn="ctr"/>
                      <a:r>
                        <a:rPr lang="en-US" altLang="ja-JP" sz="1050" u="none" strike="noStrike" dirty="0">
                          <a:effectLst/>
                          <a:latin typeface="BIZ UDPゴシック" panose="020B0400000000000000" pitchFamily="50" charset="-128"/>
                          <a:ea typeface="BIZ UDPゴシック" panose="020B0400000000000000" pitchFamily="50" charset="-128"/>
                        </a:rPr>
                        <a:t>VOC</a:t>
                      </a:r>
                      <a:r>
                        <a:rPr lang="ja-JP" altLang="en-US" sz="1050" u="none" strike="noStrike" dirty="0">
                          <a:effectLst/>
                          <a:latin typeface="BIZ UDPゴシック" panose="020B0400000000000000" pitchFamily="50" charset="-128"/>
                          <a:ea typeface="BIZ UDPゴシック" panose="020B0400000000000000" pitchFamily="50" charset="-128"/>
                        </a:rPr>
                        <a:t>排出量（</a:t>
                      </a:r>
                      <a:r>
                        <a:rPr lang="en-US" altLang="ja-JP" sz="1050" u="none" strike="noStrike" dirty="0">
                          <a:effectLst/>
                          <a:latin typeface="BIZ UDPゴシック" panose="020B0400000000000000" pitchFamily="50" charset="-128"/>
                          <a:ea typeface="BIZ UDPゴシック" panose="020B0400000000000000" pitchFamily="50" charset="-128"/>
                        </a:rPr>
                        <a:t>t</a:t>
                      </a:r>
                      <a:r>
                        <a:rPr lang="ja-JP" altLang="en-US" sz="1050" u="none" strike="noStrike" dirty="0">
                          <a:effectLst/>
                          <a:latin typeface="BIZ UDPゴシック" panose="020B0400000000000000" pitchFamily="50" charset="-128"/>
                          <a:ea typeface="BIZ UDPゴシック" panose="020B0400000000000000" pitchFamily="50" charset="-128"/>
                        </a:rPr>
                        <a:t>）</a:t>
                      </a:r>
                      <a:endParaRPr lang="en-US" altLang="ja-JP" sz="1050" u="none" strike="noStrike" dirty="0">
                        <a:effectLst/>
                        <a:latin typeface="BIZ UDPゴシック" panose="020B0400000000000000" pitchFamily="50" charset="-128"/>
                        <a:ea typeface="BIZ UDPゴシック" panose="020B0400000000000000" pitchFamily="50" charset="-128"/>
                      </a:endParaRPr>
                    </a:p>
                    <a:p>
                      <a:pPr algn="ctr" fontAlgn="ctr"/>
                      <a:r>
                        <a:rPr lang="ja-JP" altLang="en-US" sz="1050" u="none" strike="noStrike" dirty="0">
                          <a:effectLst/>
                          <a:latin typeface="BIZ UDPゴシック" panose="020B0400000000000000" pitchFamily="50" charset="-128"/>
                          <a:ea typeface="BIZ UDPゴシック" panose="020B0400000000000000" pitchFamily="50" charset="-128"/>
                        </a:rPr>
                        <a:t>（令和元年度）</a:t>
                      </a:r>
                      <a:endParaRPr lang="en-US" altLang="ja-JP" sz="10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4642" marR="4642" marT="4642" marB="0" anchor="ctr"/>
                </a:tc>
                <a:extLst>
                  <a:ext uri="{0D108BD9-81ED-4DB2-BD59-A6C34878D82A}">
                    <a16:rowId xmlns:a16="http://schemas.microsoft.com/office/drawing/2014/main" val="28651165"/>
                  </a:ext>
                </a:extLst>
              </a:tr>
              <a:tr h="176479">
                <a:tc>
                  <a:txBody>
                    <a:bodyPr/>
                    <a:lstStyle/>
                    <a:p>
                      <a:pPr algn="ctr" fontAlgn="ctr"/>
                      <a:r>
                        <a:rPr lang="ja-JP" altLang="en-US" sz="1050" u="none" strike="noStrike">
                          <a:effectLst/>
                          <a:latin typeface="BIZ UDPゴシック" panose="020B0400000000000000" pitchFamily="50" charset="-128"/>
                          <a:ea typeface="BIZ UDPゴシック" panose="020B0400000000000000" pitchFamily="50" charset="-128"/>
                        </a:rPr>
                        <a:t>プロパン</a:t>
                      </a:r>
                      <a:endParaRPr lang="ja-JP" altLang="en-US" sz="105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4642" marR="4642" marT="4642" marB="0" anchor="ctr"/>
                </a:tc>
                <a:tc>
                  <a:txBody>
                    <a:bodyPr/>
                    <a:lstStyle/>
                    <a:p>
                      <a:pPr algn="ctr" fontAlgn="ctr"/>
                      <a:r>
                        <a:rPr lang="en-US" altLang="ja-JP" sz="1050" u="none" strike="noStrike">
                          <a:effectLst/>
                          <a:latin typeface="BIZ UDPゴシック" panose="020B0400000000000000" pitchFamily="50" charset="-128"/>
                          <a:ea typeface="BIZ UDPゴシック" panose="020B0400000000000000" pitchFamily="50" charset="-128"/>
                        </a:rPr>
                        <a:t>1.35</a:t>
                      </a:r>
                      <a:endParaRPr lang="en-US" altLang="ja-JP" sz="105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4642" marR="4642" marT="4642" marB="0" anchor="ctr"/>
                </a:tc>
                <a:tc>
                  <a:txBody>
                    <a:bodyPr/>
                    <a:lstStyle/>
                    <a:p>
                      <a:pPr algn="ctr" fontAlgn="ctr"/>
                      <a:r>
                        <a:rPr lang="en-US" altLang="ja-JP" sz="1050" b="0" i="0" u="none" strike="noStrike" dirty="0">
                          <a:solidFill>
                            <a:srgbClr val="000000"/>
                          </a:solidFill>
                          <a:effectLst/>
                          <a:latin typeface="BIZ UDPゴシック" panose="020B0400000000000000" pitchFamily="50" charset="-128"/>
                          <a:ea typeface="BIZ UDPゴシック" panose="020B0400000000000000" pitchFamily="50" charset="-128"/>
                        </a:rPr>
                        <a:t>1,721</a:t>
                      </a:r>
                    </a:p>
                  </a:txBody>
                  <a:tcPr marL="4642" marR="4642" marT="4642" marB="0" anchor="ctr"/>
                </a:tc>
                <a:extLst>
                  <a:ext uri="{0D108BD9-81ED-4DB2-BD59-A6C34878D82A}">
                    <a16:rowId xmlns:a16="http://schemas.microsoft.com/office/drawing/2014/main" val="3242760414"/>
                  </a:ext>
                </a:extLst>
              </a:tr>
              <a:tr h="176479">
                <a:tc>
                  <a:txBody>
                    <a:bodyPr/>
                    <a:lstStyle/>
                    <a:p>
                      <a:pPr algn="ctr" fontAlgn="ctr"/>
                      <a:r>
                        <a:rPr lang="en-US" sz="1050" u="none" strike="noStrike">
                          <a:effectLst/>
                          <a:latin typeface="BIZ UDPゴシック" panose="020B0400000000000000" pitchFamily="50" charset="-128"/>
                          <a:ea typeface="BIZ UDPゴシック" panose="020B0400000000000000" pitchFamily="50" charset="-128"/>
                        </a:rPr>
                        <a:t>n-</a:t>
                      </a:r>
                      <a:r>
                        <a:rPr lang="ja-JP" altLang="en-US" sz="1050" u="none" strike="noStrike">
                          <a:effectLst/>
                          <a:latin typeface="BIZ UDPゴシック" panose="020B0400000000000000" pitchFamily="50" charset="-128"/>
                          <a:ea typeface="BIZ UDPゴシック" panose="020B0400000000000000" pitchFamily="50" charset="-128"/>
                        </a:rPr>
                        <a:t>ブタン</a:t>
                      </a:r>
                      <a:endParaRPr lang="ja-JP" altLang="en-US" sz="105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4642" marR="4642" marT="4642" marB="0" anchor="ctr"/>
                </a:tc>
                <a:tc>
                  <a:txBody>
                    <a:bodyPr/>
                    <a:lstStyle/>
                    <a:p>
                      <a:pPr algn="ctr" fontAlgn="ctr"/>
                      <a:r>
                        <a:rPr lang="en-US" altLang="ja-JP" sz="1050" u="none" strike="noStrike" dirty="0">
                          <a:effectLst/>
                          <a:latin typeface="BIZ UDPゴシック" panose="020B0400000000000000" pitchFamily="50" charset="-128"/>
                          <a:ea typeface="BIZ UDPゴシック" panose="020B0400000000000000" pitchFamily="50" charset="-128"/>
                        </a:rPr>
                        <a:t>15.71</a:t>
                      </a:r>
                      <a:endParaRPr lang="en-US" altLang="ja-JP" sz="10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4642" marR="4642" marT="4642" marB="0" anchor="ctr"/>
                </a:tc>
                <a:tc>
                  <a:txBody>
                    <a:bodyPr/>
                    <a:lstStyle/>
                    <a:p>
                      <a:pPr algn="ctr" fontAlgn="ctr"/>
                      <a:r>
                        <a:rPr lang="en-US" altLang="ja-JP" sz="1050" b="0" i="0" u="none" strike="noStrike" dirty="0">
                          <a:solidFill>
                            <a:srgbClr val="000000"/>
                          </a:solidFill>
                          <a:effectLst/>
                          <a:latin typeface="BIZ UDPゴシック" panose="020B0400000000000000" pitchFamily="50" charset="-128"/>
                          <a:ea typeface="BIZ UDPゴシック" panose="020B0400000000000000" pitchFamily="50" charset="-128"/>
                        </a:rPr>
                        <a:t>20,017</a:t>
                      </a:r>
                    </a:p>
                  </a:txBody>
                  <a:tcPr marL="4642" marR="4642" marT="4642" marB="0" anchor="ctr"/>
                </a:tc>
                <a:extLst>
                  <a:ext uri="{0D108BD9-81ED-4DB2-BD59-A6C34878D82A}">
                    <a16:rowId xmlns:a16="http://schemas.microsoft.com/office/drawing/2014/main" val="3836678465"/>
                  </a:ext>
                </a:extLst>
              </a:tr>
              <a:tr h="176479">
                <a:tc>
                  <a:txBody>
                    <a:bodyPr/>
                    <a:lstStyle/>
                    <a:p>
                      <a:pPr algn="ctr" fontAlgn="ctr"/>
                      <a:r>
                        <a:rPr lang="ja-JP" altLang="en-US" sz="1050" u="none" strike="noStrike" dirty="0">
                          <a:effectLst/>
                          <a:latin typeface="BIZ UDPゴシック" panose="020B0400000000000000" pitchFamily="50" charset="-128"/>
                          <a:ea typeface="BIZ UDPゴシック" panose="020B0400000000000000" pitchFamily="50" charset="-128"/>
                        </a:rPr>
                        <a:t>イソブタン</a:t>
                      </a:r>
                      <a:endParaRPr lang="ja-JP" altLang="en-US" sz="10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4642" marR="4642" marT="4642" marB="0" anchor="ctr"/>
                </a:tc>
                <a:tc>
                  <a:txBody>
                    <a:bodyPr/>
                    <a:lstStyle/>
                    <a:p>
                      <a:pPr algn="ctr" fontAlgn="ctr"/>
                      <a:r>
                        <a:rPr lang="en-US" altLang="ja-JP" sz="1050" u="none" strike="noStrike">
                          <a:effectLst/>
                          <a:latin typeface="BIZ UDPゴシック" panose="020B0400000000000000" pitchFamily="50" charset="-128"/>
                          <a:ea typeface="BIZ UDPゴシック" panose="020B0400000000000000" pitchFamily="50" charset="-128"/>
                        </a:rPr>
                        <a:t>15.77</a:t>
                      </a:r>
                      <a:endParaRPr lang="en-US" altLang="ja-JP" sz="105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4642" marR="4642" marT="4642" marB="0" anchor="ctr"/>
                </a:tc>
                <a:tc>
                  <a:txBody>
                    <a:bodyPr/>
                    <a:lstStyle/>
                    <a:p>
                      <a:pPr algn="ctr" fontAlgn="ctr"/>
                      <a:r>
                        <a:rPr lang="en-US" altLang="ja-JP" sz="1050" b="0" i="0" u="none" strike="noStrike" dirty="0">
                          <a:solidFill>
                            <a:srgbClr val="000000"/>
                          </a:solidFill>
                          <a:effectLst/>
                          <a:latin typeface="BIZ UDPゴシック" panose="020B0400000000000000" pitchFamily="50" charset="-128"/>
                          <a:ea typeface="BIZ UDPゴシック" panose="020B0400000000000000" pitchFamily="50" charset="-128"/>
                        </a:rPr>
                        <a:t>20,083</a:t>
                      </a:r>
                    </a:p>
                  </a:txBody>
                  <a:tcPr marL="4642" marR="4642" marT="4642" marB="0" anchor="ctr"/>
                </a:tc>
                <a:extLst>
                  <a:ext uri="{0D108BD9-81ED-4DB2-BD59-A6C34878D82A}">
                    <a16:rowId xmlns:a16="http://schemas.microsoft.com/office/drawing/2014/main" val="2305929523"/>
                  </a:ext>
                </a:extLst>
              </a:tr>
              <a:tr h="176479">
                <a:tc>
                  <a:txBody>
                    <a:bodyPr/>
                    <a:lstStyle/>
                    <a:p>
                      <a:pPr algn="ctr" fontAlgn="ctr"/>
                      <a:r>
                        <a:rPr lang="en-US" sz="1050" u="none" strike="noStrike">
                          <a:effectLst/>
                          <a:latin typeface="BIZ UDPゴシック" panose="020B0400000000000000" pitchFamily="50" charset="-128"/>
                          <a:ea typeface="BIZ UDPゴシック" panose="020B0400000000000000" pitchFamily="50" charset="-128"/>
                        </a:rPr>
                        <a:t>n-</a:t>
                      </a:r>
                      <a:r>
                        <a:rPr lang="ja-JP" altLang="en-US" sz="1050" u="none" strike="noStrike">
                          <a:effectLst/>
                          <a:latin typeface="BIZ UDPゴシック" panose="020B0400000000000000" pitchFamily="50" charset="-128"/>
                          <a:ea typeface="BIZ UDPゴシック" panose="020B0400000000000000" pitchFamily="50" charset="-128"/>
                        </a:rPr>
                        <a:t>ペンタン</a:t>
                      </a:r>
                      <a:endParaRPr lang="ja-JP" altLang="en-US" sz="105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4642" marR="4642" marT="4642" marB="0" anchor="ctr"/>
                </a:tc>
                <a:tc>
                  <a:txBody>
                    <a:bodyPr/>
                    <a:lstStyle/>
                    <a:p>
                      <a:pPr algn="ctr" fontAlgn="ctr"/>
                      <a:r>
                        <a:rPr lang="en-US" altLang="ja-JP" sz="1050" u="none" strike="noStrike">
                          <a:effectLst/>
                          <a:latin typeface="BIZ UDPゴシック" panose="020B0400000000000000" pitchFamily="50" charset="-128"/>
                          <a:ea typeface="BIZ UDPゴシック" panose="020B0400000000000000" pitchFamily="50" charset="-128"/>
                        </a:rPr>
                        <a:t>11.47</a:t>
                      </a:r>
                      <a:endParaRPr lang="en-US" altLang="ja-JP" sz="105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4642" marR="4642" marT="4642" marB="0" anchor="ctr"/>
                </a:tc>
                <a:tc>
                  <a:txBody>
                    <a:bodyPr/>
                    <a:lstStyle/>
                    <a:p>
                      <a:pPr algn="ctr" fontAlgn="ctr"/>
                      <a:r>
                        <a:rPr lang="en-US" altLang="ja-JP" sz="1050" b="0" i="0" u="none" strike="noStrike" dirty="0">
                          <a:solidFill>
                            <a:srgbClr val="000000"/>
                          </a:solidFill>
                          <a:effectLst/>
                          <a:latin typeface="BIZ UDPゴシック" panose="020B0400000000000000" pitchFamily="50" charset="-128"/>
                          <a:ea typeface="BIZ UDPゴシック" panose="020B0400000000000000" pitchFamily="50" charset="-128"/>
                        </a:rPr>
                        <a:t>14,606</a:t>
                      </a:r>
                    </a:p>
                  </a:txBody>
                  <a:tcPr marL="4642" marR="4642" marT="4642" marB="0" anchor="ctr"/>
                </a:tc>
                <a:extLst>
                  <a:ext uri="{0D108BD9-81ED-4DB2-BD59-A6C34878D82A}">
                    <a16:rowId xmlns:a16="http://schemas.microsoft.com/office/drawing/2014/main" val="2012884362"/>
                  </a:ext>
                </a:extLst>
              </a:tr>
              <a:tr h="176479">
                <a:tc>
                  <a:txBody>
                    <a:bodyPr/>
                    <a:lstStyle/>
                    <a:p>
                      <a:pPr algn="ctr" fontAlgn="ctr"/>
                      <a:r>
                        <a:rPr lang="ja-JP" altLang="en-US" sz="1050" u="none" strike="noStrike">
                          <a:effectLst/>
                          <a:latin typeface="BIZ UDPゴシック" panose="020B0400000000000000" pitchFamily="50" charset="-128"/>
                          <a:ea typeface="BIZ UDPゴシック" panose="020B0400000000000000" pitchFamily="50" charset="-128"/>
                        </a:rPr>
                        <a:t>イソペンタン</a:t>
                      </a:r>
                      <a:endParaRPr lang="ja-JP" altLang="en-US" sz="105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4642" marR="4642" marT="4642" marB="0" anchor="ctr"/>
                </a:tc>
                <a:tc>
                  <a:txBody>
                    <a:bodyPr/>
                    <a:lstStyle/>
                    <a:p>
                      <a:pPr algn="ctr" fontAlgn="ctr"/>
                      <a:r>
                        <a:rPr lang="en-US" altLang="ja-JP" sz="1050" u="none" strike="noStrike">
                          <a:effectLst/>
                          <a:latin typeface="BIZ UDPゴシック" panose="020B0400000000000000" pitchFamily="50" charset="-128"/>
                          <a:ea typeface="BIZ UDPゴシック" panose="020B0400000000000000" pitchFamily="50" charset="-128"/>
                        </a:rPr>
                        <a:t>24.67</a:t>
                      </a:r>
                      <a:endParaRPr lang="en-US" altLang="ja-JP" sz="105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4642" marR="4642" marT="4642" marB="0" anchor="ctr"/>
                </a:tc>
                <a:tc>
                  <a:txBody>
                    <a:bodyPr/>
                    <a:lstStyle/>
                    <a:p>
                      <a:pPr algn="ctr" fontAlgn="ctr"/>
                      <a:r>
                        <a:rPr lang="en-US" altLang="ja-JP" sz="1050" b="0" i="0" u="none" strike="noStrike" dirty="0">
                          <a:solidFill>
                            <a:srgbClr val="000000"/>
                          </a:solidFill>
                          <a:effectLst/>
                          <a:latin typeface="BIZ UDPゴシック" panose="020B0400000000000000" pitchFamily="50" charset="-128"/>
                          <a:ea typeface="BIZ UDPゴシック" panose="020B0400000000000000" pitchFamily="50" charset="-128"/>
                        </a:rPr>
                        <a:t>31,428</a:t>
                      </a:r>
                    </a:p>
                  </a:txBody>
                  <a:tcPr marL="4642" marR="4642" marT="4642" marB="0" anchor="ctr"/>
                </a:tc>
                <a:extLst>
                  <a:ext uri="{0D108BD9-81ED-4DB2-BD59-A6C34878D82A}">
                    <a16:rowId xmlns:a16="http://schemas.microsoft.com/office/drawing/2014/main" val="607108416"/>
                  </a:ext>
                </a:extLst>
              </a:tr>
              <a:tr h="176479">
                <a:tc>
                  <a:txBody>
                    <a:bodyPr/>
                    <a:lstStyle/>
                    <a:p>
                      <a:pPr algn="ctr" fontAlgn="ctr"/>
                      <a:r>
                        <a:rPr lang="en-US" sz="1050" u="none" strike="noStrike">
                          <a:effectLst/>
                          <a:latin typeface="BIZ UDPゴシック" panose="020B0400000000000000" pitchFamily="50" charset="-128"/>
                          <a:ea typeface="BIZ UDPゴシック" panose="020B0400000000000000" pitchFamily="50" charset="-128"/>
                        </a:rPr>
                        <a:t>n-</a:t>
                      </a:r>
                      <a:r>
                        <a:rPr lang="ja-JP" altLang="en-US" sz="1050" u="none" strike="noStrike">
                          <a:effectLst/>
                          <a:latin typeface="BIZ UDPゴシック" panose="020B0400000000000000" pitchFamily="50" charset="-128"/>
                          <a:ea typeface="BIZ UDPゴシック" panose="020B0400000000000000" pitchFamily="50" charset="-128"/>
                        </a:rPr>
                        <a:t>ヘキサン</a:t>
                      </a:r>
                      <a:endParaRPr lang="ja-JP" altLang="en-US" sz="105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4642" marR="4642" marT="4642" marB="0" anchor="ctr"/>
                </a:tc>
                <a:tc>
                  <a:txBody>
                    <a:bodyPr/>
                    <a:lstStyle/>
                    <a:p>
                      <a:pPr algn="ctr" fontAlgn="ctr"/>
                      <a:r>
                        <a:rPr lang="en-US" altLang="ja-JP" sz="1050" u="none" strike="noStrike">
                          <a:effectLst/>
                          <a:latin typeface="BIZ UDPゴシック" panose="020B0400000000000000" pitchFamily="50" charset="-128"/>
                          <a:ea typeface="BIZ UDPゴシック" panose="020B0400000000000000" pitchFamily="50" charset="-128"/>
                        </a:rPr>
                        <a:t>2.31</a:t>
                      </a:r>
                      <a:endParaRPr lang="en-US" altLang="ja-JP" sz="105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4642" marR="4642" marT="4642" marB="0" anchor="ctr"/>
                </a:tc>
                <a:tc>
                  <a:txBody>
                    <a:bodyPr/>
                    <a:lstStyle/>
                    <a:p>
                      <a:pPr algn="ctr" fontAlgn="ctr"/>
                      <a:r>
                        <a:rPr lang="en-US" altLang="ja-JP" sz="1050" b="0" i="0" u="none" strike="noStrike" dirty="0">
                          <a:solidFill>
                            <a:srgbClr val="000000"/>
                          </a:solidFill>
                          <a:effectLst/>
                          <a:latin typeface="BIZ UDPゴシック" panose="020B0400000000000000" pitchFamily="50" charset="-128"/>
                          <a:ea typeface="BIZ UDPゴシック" panose="020B0400000000000000" pitchFamily="50" charset="-128"/>
                        </a:rPr>
                        <a:t>2,941</a:t>
                      </a:r>
                    </a:p>
                  </a:txBody>
                  <a:tcPr marL="4642" marR="4642" marT="4642" marB="0" anchor="ctr"/>
                </a:tc>
                <a:extLst>
                  <a:ext uri="{0D108BD9-81ED-4DB2-BD59-A6C34878D82A}">
                    <a16:rowId xmlns:a16="http://schemas.microsoft.com/office/drawing/2014/main" val="3289145294"/>
                  </a:ext>
                </a:extLst>
              </a:tr>
              <a:tr h="176479">
                <a:tc>
                  <a:txBody>
                    <a:bodyPr/>
                    <a:lstStyle/>
                    <a:p>
                      <a:pPr algn="ctr" fontAlgn="ctr"/>
                      <a:r>
                        <a:rPr lang="en-US" altLang="ja-JP" sz="1050" u="none" strike="noStrike">
                          <a:effectLst/>
                          <a:latin typeface="BIZ UDPゴシック" panose="020B0400000000000000" pitchFamily="50" charset="-128"/>
                          <a:ea typeface="BIZ UDPゴシック" panose="020B0400000000000000" pitchFamily="50" charset="-128"/>
                        </a:rPr>
                        <a:t>2-</a:t>
                      </a:r>
                      <a:r>
                        <a:rPr lang="ja-JP" altLang="en-US" sz="1050" u="none" strike="noStrike">
                          <a:effectLst/>
                          <a:latin typeface="BIZ UDPゴシック" panose="020B0400000000000000" pitchFamily="50" charset="-128"/>
                          <a:ea typeface="BIZ UDPゴシック" panose="020B0400000000000000" pitchFamily="50" charset="-128"/>
                        </a:rPr>
                        <a:t>メチルペンタン</a:t>
                      </a:r>
                      <a:endParaRPr lang="ja-JP" altLang="en-US" sz="105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4642" marR="4642" marT="4642" marB="0" anchor="ctr"/>
                </a:tc>
                <a:tc>
                  <a:txBody>
                    <a:bodyPr/>
                    <a:lstStyle/>
                    <a:p>
                      <a:pPr algn="ctr" fontAlgn="ctr"/>
                      <a:r>
                        <a:rPr lang="en-US" altLang="ja-JP" sz="1050" u="none" strike="noStrike">
                          <a:effectLst/>
                          <a:latin typeface="BIZ UDPゴシック" panose="020B0400000000000000" pitchFamily="50" charset="-128"/>
                          <a:ea typeface="BIZ UDPゴシック" panose="020B0400000000000000" pitchFamily="50" charset="-128"/>
                        </a:rPr>
                        <a:t>2.98</a:t>
                      </a:r>
                      <a:endParaRPr lang="en-US" altLang="ja-JP" sz="105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4642" marR="4642" marT="4642" marB="0" anchor="ctr"/>
                </a:tc>
                <a:tc>
                  <a:txBody>
                    <a:bodyPr/>
                    <a:lstStyle/>
                    <a:p>
                      <a:pPr algn="ctr" fontAlgn="ctr"/>
                      <a:r>
                        <a:rPr lang="en-US" altLang="ja-JP" sz="1050" b="0" i="0" u="none" strike="noStrike" dirty="0">
                          <a:solidFill>
                            <a:srgbClr val="000000"/>
                          </a:solidFill>
                          <a:effectLst/>
                          <a:latin typeface="BIZ UDPゴシック" panose="020B0400000000000000" pitchFamily="50" charset="-128"/>
                          <a:ea typeface="BIZ UDPゴシック" panose="020B0400000000000000" pitchFamily="50" charset="-128"/>
                        </a:rPr>
                        <a:t>3,795</a:t>
                      </a:r>
                    </a:p>
                  </a:txBody>
                  <a:tcPr marL="4642" marR="4642" marT="4642" marB="0" anchor="ctr"/>
                </a:tc>
                <a:extLst>
                  <a:ext uri="{0D108BD9-81ED-4DB2-BD59-A6C34878D82A}">
                    <a16:rowId xmlns:a16="http://schemas.microsoft.com/office/drawing/2014/main" val="1176938566"/>
                  </a:ext>
                </a:extLst>
              </a:tr>
              <a:tr h="176479">
                <a:tc>
                  <a:txBody>
                    <a:bodyPr/>
                    <a:lstStyle/>
                    <a:p>
                      <a:pPr algn="ctr" fontAlgn="ctr"/>
                      <a:r>
                        <a:rPr lang="en-US" altLang="ja-JP" sz="1050" u="none" strike="noStrike">
                          <a:effectLst/>
                          <a:latin typeface="BIZ UDPゴシック" panose="020B0400000000000000" pitchFamily="50" charset="-128"/>
                          <a:ea typeface="BIZ UDPゴシック" panose="020B0400000000000000" pitchFamily="50" charset="-128"/>
                        </a:rPr>
                        <a:t>3-</a:t>
                      </a:r>
                      <a:r>
                        <a:rPr lang="ja-JP" altLang="en-US" sz="1050" u="none" strike="noStrike">
                          <a:effectLst/>
                          <a:latin typeface="BIZ UDPゴシック" panose="020B0400000000000000" pitchFamily="50" charset="-128"/>
                          <a:ea typeface="BIZ UDPゴシック" panose="020B0400000000000000" pitchFamily="50" charset="-128"/>
                        </a:rPr>
                        <a:t>メチルペンタン</a:t>
                      </a:r>
                      <a:endParaRPr lang="ja-JP" altLang="en-US" sz="105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4642" marR="4642" marT="4642" marB="0" anchor="ctr"/>
                </a:tc>
                <a:tc>
                  <a:txBody>
                    <a:bodyPr/>
                    <a:lstStyle/>
                    <a:p>
                      <a:pPr algn="ctr" fontAlgn="ctr"/>
                      <a:r>
                        <a:rPr lang="en-US" altLang="ja-JP" sz="1050" u="none" strike="noStrike">
                          <a:effectLst/>
                          <a:latin typeface="BIZ UDPゴシック" panose="020B0400000000000000" pitchFamily="50" charset="-128"/>
                          <a:ea typeface="BIZ UDPゴシック" panose="020B0400000000000000" pitchFamily="50" charset="-128"/>
                        </a:rPr>
                        <a:t>1.54</a:t>
                      </a:r>
                      <a:endParaRPr lang="en-US" altLang="ja-JP" sz="105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4642" marR="4642" marT="4642" marB="0" anchor="ctr"/>
                </a:tc>
                <a:tc>
                  <a:txBody>
                    <a:bodyPr/>
                    <a:lstStyle/>
                    <a:p>
                      <a:pPr algn="ctr" fontAlgn="ctr"/>
                      <a:r>
                        <a:rPr lang="en-US" altLang="ja-JP" sz="1050" b="0" i="0" u="none" strike="noStrike" dirty="0">
                          <a:solidFill>
                            <a:srgbClr val="000000"/>
                          </a:solidFill>
                          <a:effectLst/>
                          <a:latin typeface="BIZ UDPゴシック" panose="020B0400000000000000" pitchFamily="50" charset="-128"/>
                          <a:ea typeface="BIZ UDPゴシック" panose="020B0400000000000000" pitchFamily="50" charset="-128"/>
                        </a:rPr>
                        <a:t>1,956</a:t>
                      </a:r>
                    </a:p>
                  </a:txBody>
                  <a:tcPr marL="4642" marR="4642" marT="4642" marB="0" anchor="ctr"/>
                </a:tc>
                <a:extLst>
                  <a:ext uri="{0D108BD9-81ED-4DB2-BD59-A6C34878D82A}">
                    <a16:rowId xmlns:a16="http://schemas.microsoft.com/office/drawing/2014/main" val="476517344"/>
                  </a:ext>
                </a:extLst>
              </a:tr>
              <a:tr h="176479">
                <a:tc>
                  <a:txBody>
                    <a:bodyPr/>
                    <a:lstStyle/>
                    <a:p>
                      <a:pPr algn="ctr" fontAlgn="ctr"/>
                      <a:r>
                        <a:rPr lang="en-US" altLang="ja-JP" sz="1050" u="none" strike="noStrike">
                          <a:effectLst/>
                          <a:latin typeface="BIZ UDPゴシック" panose="020B0400000000000000" pitchFamily="50" charset="-128"/>
                          <a:ea typeface="BIZ UDPゴシック" panose="020B0400000000000000" pitchFamily="50" charset="-128"/>
                        </a:rPr>
                        <a:t>2,3-</a:t>
                      </a:r>
                      <a:r>
                        <a:rPr lang="ja-JP" altLang="en-US" sz="1050" u="none" strike="noStrike">
                          <a:effectLst/>
                          <a:latin typeface="BIZ UDPゴシック" panose="020B0400000000000000" pitchFamily="50" charset="-128"/>
                          <a:ea typeface="BIZ UDPゴシック" panose="020B0400000000000000" pitchFamily="50" charset="-128"/>
                        </a:rPr>
                        <a:t>ジメチルブタン</a:t>
                      </a:r>
                      <a:endParaRPr lang="ja-JP" altLang="en-US" sz="105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4642" marR="4642" marT="4642" marB="0" anchor="ctr"/>
                </a:tc>
                <a:tc>
                  <a:txBody>
                    <a:bodyPr/>
                    <a:lstStyle/>
                    <a:p>
                      <a:pPr algn="ctr" fontAlgn="ctr"/>
                      <a:r>
                        <a:rPr lang="en-US" altLang="ja-JP" sz="1050" u="none" strike="noStrike">
                          <a:effectLst/>
                          <a:latin typeface="BIZ UDPゴシック" panose="020B0400000000000000" pitchFamily="50" charset="-128"/>
                          <a:ea typeface="BIZ UDPゴシック" panose="020B0400000000000000" pitchFamily="50" charset="-128"/>
                        </a:rPr>
                        <a:t>0.23</a:t>
                      </a:r>
                      <a:endParaRPr lang="en-US" altLang="ja-JP" sz="105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4642" marR="4642" marT="4642" marB="0" anchor="ctr"/>
                </a:tc>
                <a:tc>
                  <a:txBody>
                    <a:bodyPr/>
                    <a:lstStyle/>
                    <a:p>
                      <a:pPr algn="ctr" fontAlgn="ctr"/>
                      <a:r>
                        <a:rPr lang="en-US" altLang="ja-JP" sz="1050" b="0" i="0" u="none" strike="noStrike" dirty="0">
                          <a:solidFill>
                            <a:srgbClr val="000000"/>
                          </a:solidFill>
                          <a:effectLst/>
                          <a:latin typeface="BIZ UDPゴシック" panose="020B0400000000000000" pitchFamily="50" charset="-128"/>
                          <a:ea typeface="BIZ UDPゴシック" panose="020B0400000000000000" pitchFamily="50" charset="-128"/>
                        </a:rPr>
                        <a:t>287</a:t>
                      </a:r>
                    </a:p>
                  </a:txBody>
                  <a:tcPr marL="4642" marR="4642" marT="4642" marB="0" anchor="ctr"/>
                </a:tc>
                <a:extLst>
                  <a:ext uri="{0D108BD9-81ED-4DB2-BD59-A6C34878D82A}">
                    <a16:rowId xmlns:a16="http://schemas.microsoft.com/office/drawing/2014/main" val="2895356664"/>
                  </a:ext>
                </a:extLst>
              </a:tr>
              <a:tr h="176479">
                <a:tc>
                  <a:txBody>
                    <a:bodyPr/>
                    <a:lstStyle/>
                    <a:p>
                      <a:pPr algn="ctr" fontAlgn="ctr"/>
                      <a:r>
                        <a:rPr lang="en-US" sz="1050" u="none" strike="noStrike" dirty="0">
                          <a:effectLst/>
                          <a:latin typeface="BIZ UDPゴシック" panose="020B0400000000000000" pitchFamily="50" charset="-128"/>
                          <a:ea typeface="BIZ UDPゴシック" panose="020B0400000000000000" pitchFamily="50" charset="-128"/>
                        </a:rPr>
                        <a:t>n-</a:t>
                      </a:r>
                      <a:r>
                        <a:rPr lang="ja-JP" altLang="en-US" sz="1050" u="none" strike="noStrike" dirty="0">
                          <a:effectLst/>
                          <a:latin typeface="BIZ UDPゴシック" panose="020B0400000000000000" pitchFamily="50" charset="-128"/>
                          <a:ea typeface="BIZ UDPゴシック" panose="020B0400000000000000" pitchFamily="50" charset="-128"/>
                        </a:rPr>
                        <a:t>ヘプタン</a:t>
                      </a:r>
                      <a:endParaRPr lang="ja-JP" altLang="en-US" sz="10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4642" marR="4642" marT="4642" marB="0" anchor="ctr"/>
                </a:tc>
                <a:tc>
                  <a:txBody>
                    <a:bodyPr/>
                    <a:lstStyle/>
                    <a:p>
                      <a:pPr algn="ctr" fontAlgn="ctr"/>
                      <a:r>
                        <a:rPr lang="en-US" altLang="ja-JP" sz="1050" u="none" strike="noStrike">
                          <a:effectLst/>
                          <a:latin typeface="BIZ UDPゴシック" panose="020B0400000000000000" pitchFamily="50" charset="-128"/>
                          <a:ea typeface="BIZ UDPゴシック" panose="020B0400000000000000" pitchFamily="50" charset="-128"/>
                        </a:rPr>
                        <a:t>0.29</a:t>
                      </a:r>
                      <a:endParaRPr lang="en-US" altLang="ja-JP" sz="105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4642" marR="4642" marT="4642" marB="0" anchor="ctr"/>
                </a:tc>
                <a:tc>
                  <a:txBody>
                    <a:bodyPr/>
                    <a:lstStyle/>
                    <a:p>
                      <a:pPr algn="ctr" fontAlgn="ctr"/>
                      <a:r>
                        <a:rPr lang="en-US" altLang="ja-JP" sz="1050" b="0" i="0" u="none" strike="noStrike" dirty="0">
                          <a:solidFill>
                            <a:srgbClr val="000000"/>
                          </a:solidFill>
                          <a:effectLst/>
                          <a:latin typeface="BIZ UDPゴシック" panose="020B0400000000000000" pitchFamily="50" charset="-128"/>
                          <a:ea typeface="BIZ UDPゴシック" panose="020B0400000000000000" pitchFamily="50" charset="-128"/>
                        </a:rPr>
                        <a:t>372</a:t>
                      </a:r>
                    </a:p>
                  </a:txBody>
                  <a:tcPr marL="4642" marR="4642" marT="4642" marB="0" anchor="ctr"/>
                </a:tc>
                <a:extLst>
                  <a:ext uri="{0D108BD9-81ED-4DB2-BD59-A6C34878D82A}">
                    <a16:rowId xmlns:a16="http://schemas.microsoft.com/office/drawing/2014/main" val="2693695683"/>
                  </a:ext>
                </a:extLst>
              </a:tr>
              <a:tr h="176479">
                <a:tc>
                  <a:txBody>
                    <a:bodyPr/>
                    <a:lstStyle/>
                    <a:p>
                      <a:pPr algn="ctr" fontAlgn="ctr"/>
                      <a:r>
                        <a:rPr lang="en-US" altLang="ja-JP" sz="1050" u="none" strike="noStrike">
                          <a:effectLst/>
                          <a:latin typeface="BIZ UDPゴシック" panose="020B0400000000000000" pitchFamily="50" charset="-128"/>
                          <a:ea typeface="BIZ UDPゴシック" panose="020B0400000000000000" pitchFamily="50" charset="-128"/>
                        </a:rPr>
                        <a:t>2-</a:t>
                      </a:r>
                      <a:r>
                        <a:rPr lang="ja-JP" altLang="en-US" sz="1050" u="none" strike="noStrike">
                          <a:effectLst/>
                          <a:latin typeface="BIZ UDPゴシック" panose="020B0400000000000000" pitchFamily="50" charset="-128"/>
                          <a:ea typeface="BIZ UDPゴシック" panose="020B0400000000000000" pitchFamily="50" charset="-128"/>
                        </a:rPr>
                        <a:t>メチルヘキサン</a:t>
                      </a:r>
                      <a:endParaRPr lang="ja-JP" altLang="en-US" sz="105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4642" marR="4642" marT="4642" marB="0" anchor="ctr"/>
                </a:tc>
                <a:tc>
                  <a:txBody>
                    <a:bodyPr/>
                    <a:lstStyle/>
                    <a:p>
                      <a:pPr algn="ctr" fontAlgn="ctr"/>
                      <a:r>
                        <a:rPr lang="en-US" altLang="ja-JP" sz="1050" u="none" strike="noStrike">
                          <a:effectLst/>
                          <a:latin typeface="BIZ UDPゴシック" panose="020B0400000000000000" pitchFamily="50" charset="-128"/>
                          <a:ea typeface="BIZ UDPゴシック" panose="020B0400000000000000" pitchFamily="50" charset="-128"/>
                        </a:rPr>
                        <a:t>0.54</a:t>
                      </a:r>
                      <a:endParaRPr lang="en-US" altLang="ja-JP" sz="105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4642" marR="4642" marT="4642" marB="0" anchor="ctr"/>
                </a:tc>
                <a:tc>
                  <a:txBody>
                    <a:bodyPr/>
                    <a:lstStyle/>
                    <a:p>
                      <a:pPr algn="ctr" fontAlgn="ctr"/>
                      <a:r>
                        <a:rPr lang="en-US" altLang="ja-JP" sz="1050" b="0" i="0" u="none" strike="noStrike" dirty="0">
                          <a:solidFill>
                            <a:srgbClr val="000000"/>
                          </a:solidFill>
                          <a:effectLst/>
                          <a:latin typeface="BIZ UDPゴシック" panose="020B0400000000000000" pitchFamily="50" charset="-128"/>
                          <a:ea typeface="BIZ UDPゴシック" panose="020B0400000000000000" pitchFamily="50" charset="-128"/>
                        </a:rPr>
                        <a:t>691</a:t>
                      </a:r>
                    </a:p>
                  </a:txBody>
                  <a:tcPr marL="4642" marR="4642" marT="4642" marB="0" anchor="ctr"/>
                </a:tc>
                <a:extLst>
                  <a:ext uri="{0D108BD9-81ED-4DB2-BD59-A6C34878D82A}">
                    <a16:rowId xmlns:a16="http://schemas.microsoft.com/office/drawing/2014/main" val="3834659424"/>
                  </a:ext>
                </a:extLst>
              </a:tr>
              <a:tr h="176479">
                <a:tc>
                  <a:txBody>
                    <a:bodyPr/>
                    <a:lstStyle/>
                    <a:p>
                      <a:pPr algn="ctr" fontAlgn="ctr"/>
                      <a:r>
                        <a:rPr lang="en-US" altLang="ja-JP" sz="1050" u="none" strike="noStrike">
                          <a:effectLst/>
                          <a:latin typeface="BIZ UDPゴシック" panose="020B0400000000000000" pitchFamily="50" charset="-128"/>
                          <a:ea typeface="BIZ UDPゴシック" panose="020B0400000000000000" pitchFamily="50" charset="-128"/>
                        </a:rPr>
                        <a:t>3-</a:t>
                      </a:r>
                      <a:r>
                        <a:rPr lang="ja-JP" altLang="en-US" sz="1050" u="none" strike="noStrike">
                          <a:effectLst/>
                          <a:latin typeface="BIZ UDPゴシック" panose="020B0400000000000000" pitchFamily="50" charset="-128"/>
                          <a:ea typeface="BIZ UDPゴシック" panose="020B0400000000000000" pitchFamily="50" charset="-128"/>
                        </a:rPr>
                        <a:t>メチルヘキサン</a:t>
                      </a:r>
                      <a:endParaRPr lang="ja-JP" altLang="en-US" sz="105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4642" marR="4642" marT="4642" marB="0" anchor="ctr"/>
                </a:tc>
                <a:tc>
                  <a:txBody>
                    <a:bodyPr/>
                    <a:lstStyle/>
                    <a:p>
                      <a:pPr algn="ctr" fontAlgn="ctr"/>
                      <a:r>
                        <a:rPr lang="en-US" altLang="ja-JP" sz="1050" u="none" strike="noStrike">
                          <a:effectLst/>
                          <a:latin typeface="BIZ UDPゴシック" panose="020B0400000000000000" pitchFamily="50" charset="-128"/>
                          <a:ea typeface="BIZ UDPゴシック" panose="020B0400000000000000" pitchFamily="50" charset="-128"/>
                        </a:rPr>
                        <a:t>0.56</a:t>
                      </a:r>
                      <a:endParaRPr lang="en-US" altLang="ja-JP" sz="105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4642" marR="4642" marT="4642" marB="0" anchor="ctr"/>
                </a:tc>
                <a:tc>
                  <a:txBody>
                    <a:bodyPr/>
                    <a:lstStyle/>
                    <a:p>
                      <a:pPr algn="ctr" fontAlgn="ctr"/>
                      <a:r>
                        <a:rPr lang="en-US" altLang="ja-JP" sz="1050" b="0" i="0" u="none" strike="noStrike" dirty="0">
                          <a:solidFill>
                            <a:srgbClr val="000000"/>
                          </a:solidFill>
                          <a:effectLst/>
                          <a:latin typeface="BIZ UDPゴシック" panose="020B0400000000000000" pitchFamily="50" charset="-128"/>
                          <a:ea typeface="BIZ UDPゴシック" panose="020B0400000000000000" pitchFamily="50" charset="-128"/>
                        </a:rPr>
                        <a:t>717</a:t>
                      </a:r>
                    </a:p>
                  </a:txBody>
                  <a:tcPr marL="4642" marR="4642" marT="4642" marB="0" anchor="ctr"/>
                </a:tc>
                <a:extLst>
                  <a:ext uri="{0D108BD9-81ED-4DB2-BD59-A6C34878D82A}">
                    <a16:rowId xmlns:a16="http://schemas.microsoft.com/office/drawing/2014/main" val="2764044221"/>
                  </a:ext>
                </a:extLst>
              </a:tr>
              <a:tr h="176479">
                <a:tc>
                  <a:txBody>
                    <a:bodyPr/>
                    <a:lstStyle/>
                    <a:p>
                      <a:pPr algn="ctr" fontAlgn="ctr"/>
                      <a:r>
                        <a:rPr lang="en-US" altLang="ja-JP" sz="1050" u="none" strike="noStrike" dirty="0">
                          <a:effectLst/>
                          <a:latin typeface="BIZ UDPゴシック" panose="020B0400000000000000" pitchFamily="50" charset="-128"/>
                          <a:ea typeface="BIZ UDPゴシック" panose="020B0400000000000000" pitchFamily="50" charset="-128"/>
                        </a:rPr>
                        <a:t>2,2,4-</a:t>
                      </a:r>
                      <a:r>
                        <a:rPr lang="ja-JP" altLang="en-US" sz="1050" u="none" strike="noStrike" dirty="0">
                          <a:effectLst/>
                          <a:latin typeface="BIZ UDPゴシック" panose="020B0400000000000000" pitchFamily="50" charset="-128"/>
                          <a:ea typeface="BIZ UDPゴシック" panose="020B0400000000000000" pitchFamily="50" charset="-128"/>
                        </a:rPr>
                        <a:t>トリメチルペンタン</a:t>
                      </a:r>
                      <a:endParaRPr lang="ja-JP" altLang="en-US" sz="10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4642" marR="4642" marT="4642" marB="0" anchor="ctr"/>
                </a:tc>
                <a:tc>
                  <a:txBody>
                    <a:bodyPr/>
                    <a:lstStyle/>
                    <a:p>
                      <a:pPr algn="ctr" fontAlgn="ctr"/>
                      <a:r>
                        <a:rPr lang="en-US" altLang="ja-JP" sz="1050" u="none" strike="noStrike">
                          <a:effectLst/>
                          <a:latin typeface="BIZ UDPゴシック" panose="020B0400000000000000" pitchFamily="50" charset="-128"/>
                          <a:ea typeface="BIZ UDPゴシック" panose="020B0400000000000000" pitchFamily="50" charset="-128"/>
                        </a:rPr>
                        <a:t>0.09</a:t>
                      </a:r>
                      <a:endParaRPr lang="en-US" altLang="ja-JP" sz="105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4642" marR="4642" marT="4642" marB="0" anchor="ctr"/>
                </a:tc>
                <a:tc>
                  <a:txBody>
                    <a:bodyPr/>
                    <a:lstStyle/>
                    <a:p>
                      <a:pPr algn="ctr" fontAlgn="ctr"/>
                      <a:r>
                        <a:rPr lang="en-US" altLang="ja-JP" sz="1050" b="0" i="0" u="none" strike="noStrike" dirty="0">
                          <a:solidFill>
                            <a:srgbClr val="000000"/>
                          </a:solidFill>
                          <a:effectLst/>
                          <a:latin typeface="BIZ UDPゴシック" panose="020B0400000000000000" pitchFamily="50" charset="-128"/>
                          <a:ea typeface="BIZ UDPゴシック" panose="020B0400000000000000" pitchFamily="50" charset="-128"/>
                        </a:rPr>
                        <a:t>111</a:t>
                      </a:r>
                    </a:p>
                  </a:txBody>
                  <a:tcPr marL="4642" marR="4642" marT="4642" marB="0" anchor="ctr"/>
                </a:tc>
                <a:extLst>
                  <a:ext uri="{0D108BD9-81ED-4DB2-BD59-A6C34878D82A}">
                    <a16:rowId xmlns:a16="http://schemas.microsoft.com/office/drawing/2014/main" val="2953352965"/>
                  </a:ext>
                </a:extLst>
              </a:tr>
              <a:tr h="176479">
                <a:tc>
                  <a:txBody>
                    <a:bodyPr/>
                    <a:lstStyle/>
                    <a:p>
                      <a:pPr algn="ctr" fontAlgn="ctr"/>
                      <a:r>
                        <a:rPr lang="en-US" altLang="ja-JP" sz="1050" u="none" strike="noStrike">
                          <a:effectLst/>
                          <a:latin typeface="BIZ UDPゴシック" panose="020B0400000000000000" pitchFamily="50" charset="-128"/>
                          <a:ea typeface="BIZ UDPゴシック" panose="020B0400000000000000" pitchFamily="50" charset="-128"/>
                        </a:rPr>
                        <a:t>1-</a:t>
                      </a:r>
                      <a:r>
                        <a:rPr lang="ja-JP" altLang="en-US" sz="1050" u="none" strike="noStrike">
                          <a:effectLst/>
                          <a:latin typeface="BIZ UDPゴシック" panose="020B0400000000000000" pitchFamily="50" charset="-128"/>
                          <a:ea typeface="BIZ UDPゴシック" panose="020B0400000000000000" pitchFamily="50" charset="-128"/>
                        </a:rPr>
                        <a:t>ブテン</a:t>
                      </a:r>
                      <a:endParaRPr lang="ja-JP" altLang="en-US" sz="105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4642" marR="4642" marT="4642" marB="0" anchor="ctr"/>
                </a:tc>
                <a:tc>
                  <a:txBody>
                    <a:bodyPr/>
                    <a:lstStyle/>
                    <a:p>
                      <a:pPr algn="ctr" fontAlgn="ctr"/>
                      <a:r>
                        <a:rPr lang="en-US" altLang="ja-JP" sz="1050" u="none" strike="noStrike">
                          <a:effectLst/>
                          <a:latin typeface="BIZ UDPゴシック" panose="020B0400000000000000" pitchFamily="50" charset="-128"/>
                          <a:ea typeface="BIZ UDPゴシック" panose="020B0400000000000000" pitchFamily="50" charset="-128"/>
                        </a:rPr>
                        <a:t>2.1</a:t>
                      </a:r>
                      <a:endParaRPr lang="en-US" altLang="ja-JP" sz="105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4642" marR="4642" marT="4642" marB="0" anchor="ctr"/>
                </a:tc>
                <a:tc>
                  <a:txBody>
                    <a:bodyPr/>
                    <a:lstStyle/>
                    <a:p>
                      <a:pPr algn="ctr" fontAlgn="ctr"/>
                      <a:r>
                        <a:rPr lang="en-US" altLang="ja-JP" sz="1050" b="0" i="0" u="none" strike="noStrike" dirty="0">
                          <a:solidFill>
                            <a:srgbClr val="000000"/>
                          </a:solidFill>
                          <a:effectLst/>
                          <a:latin typeface="BIZ UDPゴシック" panose="020B0400000000000000" pitchFamily="50" charset="-128"/>
                          <a:ea typeface="BIZ UDPゴシック" panose="020B0400000000000000" pitchFamily="50" charset="-128"/>
                        </a:rPr>
                        <a:t>2,680</a:t>
                      </a:r>
                    </a:p>
                  </a:txBody>
                  <a:tcPr marL="4642" marR="4642" marT="4642" marB="0" anchor="ctr"/>
                </a:tc>
                <a:extLst>
                  <a:ext uri="{0D108BD9-81ED-4DB2-BD59-A6C34878D82A}">
                    <a16:rowId xmlns:a16="http://schemas.microsoft.com/office/drawing/2014/main" val="248572825"/>
                  </a:ext>
                </a:extLst>
              </a:tr>
              <a:tr h="176479">
                <a:tc>
                  <a:txBody>
                    <a:bodyPr/>
                    <a:lstStyle/>
                    <a:p>
                      <a:pPr algn="ctr" fontAlgn="ctr"/>
                      <a:r>
                        <a:rPr lang="en-US" sz="1050" u="none" strike="noStrike">
                          <a:effectLst/>
                          <a:latin typeface="BIZ UDPゴシック" panose="020B0400000000000000" pitchFamily="50" charset="-128"/>
                          <a:ea typeface="BIZ UDPゴシック" panose="020B0400000000000000" pitchFamily="50" charset="-128"/>
                        </a:rPr>
                        <a:t>trans-2-</a:t>
                      </a:r>
                      <a:r>
                        <a:rPr lang="ja-JP" altLang="en-US" sz="1050" u="none" strike="noStrike">
                          <a:effectLst/>
                          <a:latin typeface="BIZ UDPゴシック" panose="020B0400000000000000" pitchFamily="50" charset="-128"/>
                          <a:ea typeface="BIZ UDPゴシック" panose="020B0400000000000000" pitchFamily="50" charset="-128"/>
                        </a:rPr>
                        <a:t>ブテン</a:t>
                      </a:r>
                      <a:endParaRPr lang="ja-JP" altLang="en-US" sz="105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4642" marR="4642" marT="4642" marB="0" anchor="ctr"/>
                </a:tc>
                <a:tc>
                  <a:txBody>
                    <a:bodyPr/>
                    <a:lstStyle/>
                    <a:p>
                      <a:pPr algn="ctr" fontAlgn="ctr"/>
                      <a:r>
                        <a:rPr lang="en-US" altLang="ja-JP" sz="1050" u="none" strike="noStrike">
                          <a:effectLst/>
                          <a:latin typeface="BIZ UDPゴシック" panose="020B0400000000000000" pitchFamily="50" charset="-128"/>
                          <a:ea typeface="BIZ UDPゴシック" panose="020B0400000000000000" pitchFamily="50" charset="-128"/>
                        </a:rPr>
                        <a:t>2.88</a:t>
                      </a:r>
                      <a:endParaRPr lang="en-US" altLang="ja-JP" sz="105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4642" marR="4642" marT="4642" marB="0" anchor="ctr"/>
                </a:tc>
                <a:tc>
                  <a:txBody>
                    <a:bodyPr/>
                    <a:lstStyle/>
                    <a:p>
                      <a:pPr algn="ctr" fontAlgn="ctr"/>
                      <a:r>
                        <a:rPr lang="en-US" altLang="ja-JP" sz="1050" b="0" i="0" u="none" strike="noStrike" dirty="0">
                          <a:solidFill>
                            <a:srgbClr val="000000"/>
                          </a:solidFill>
                          <a:effectLst/>
                          <a:latin typeface="BIZ UDPゴシック" panose="020B0400000000000000" pitchFamily="50" charset="-128"/>
                          <a:ea typeface="BIZ UDPゴシック" panose="020B0400000000000000" pitchFamily="50" charset="-128"/>
                        </a:rPr>
                        <a:t>3,671</a:t>
                      </a:r>
                    </a:p>
                  </a:txBody>
                  <a:tcPr marL="4642" marR="4642" marT="4642" marB="0" anchor="ctr"/>
                </a:tc>
                <a:extLst>
                  <a:ext uri="{0D108BD9-81ED-4DB2-BD59-A6C34878D82A}">
                    <a16:rowId xmlns:a16="http://schemas.microsoft.com/office/drawing/2014/main" val="947338886"/>
                  </a:ext>
                </a:extLst>
              </a:tr>
              <a:tr h="176479">
                <a:tc>
                  <a:txBody>
                    <a:bodyPr/>
                    <a:lstStyle/>
                    <a:p>
                      <a:pPr algn="ctr" fontAlgn="ctr"/>
                      <a:r>
                        <a:rPr lang="ja-JP" altLang="en-US" sz="1050" u="none" strike="noStrike">
                          <a:effectLst/>
                          <a:latin typeface="BIZ UDPゴシック" panose="020B0400000000000000" pitchFamily="50" charset="-128"/>
                          <a:ea typeface="BIZ UDPゴシック" panose="020B0400000000000000" pitchFamily="50" charset="-128"/>
                        </a:rPr>
                        <a:t>イソブテン</a:t>
                      </a:r>
                      <a:endParaRPr lang="ja-JP" altLang="en-US" sz="105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4642" marR="4642" marT="4642" marB="0" anchor="ctr"/>
                </a:tc>
                <a:tc>
                  <a:txBody>
                    <a:bodyPr/>
                    <a:lstStyle/>
                    <a:p>
                      <a:pPr algn="ctr" fontAlgn="ctr"/>
                      <a:r>
                        <a:rPr lang="en-US" altLang="ja-JP" sz="1050" u="none" strike="noStrike">
                          <a:effectLst/>
                          <a:latin typeface="BIZ UDPゴシック" panose="020B0400000000000000" pitchFamily="50" charset="-128"/>
                          <a:ea typeface="BIZ UDPゴシック" panose="020B0400000000000000" pitchFamily="50" charset="-128"/>
                        </a:rPr>
                        <a:t>2</a:t>
                      </a:r>
                      <a:endParaRPr lang="en-US" altLang="ja-JP" sz="105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4642" marR="4642" marT="4642" marB="0" anchor="ctr"/>
                </a:tc>
                <a:tc>
                  <a:txBody>
                    <a:bodyPr/>
                    <a:lstStyle/>
                    <a:p>
                      <a:pPr algn="ctr" fontAlgn="ctr"/>
                      <a:r>
                        <a:rPr lang="en-US" altLang="ja-JP" sz="1050" b="0" i="0" u="none" strike="noStrike" dirty="0">
                          <a:solidFill>
                            <a:srgbClr val="000000"/>
                          </a:solidFill>
                          <a:effectLst/>
                          <a:latin typeface="BIZ UDPゴシック" panose="020B0400000000000000" pitchFamily="50" charset="-128"/>
                          <a:ea typeface="BIZ UDPゴシック" panose="020B0400000000000000" pitchFamily="50" charset="-128"/>
                        </a:rPr>
                        <a:t>2,549</a:t>
                      </a:r>
                    </a:p>
                  </a:txBody>
                  <a:tcPr marL="4642" marR="4642" marT="4642" marB="0" anchor="ctr"/>
                </a:tc>
                <a:extLst>
                  <a:ext uri="{0D108BD9-81ED-4DB2-BD59-A6C34878D82A}">
                    <a16:rowId xmlns:a16="http://schemas.microsoft.com/office/drawing/2014/main" val="4289577924"/>
                  </a:ext>
                </a:extLst>
              </a:tr>
              <a:tr h="176479">
                <a:tc>
                  <a:txBody>
                    <a:bodyPr/>
                    <a:lstStyle/>
                    <a:p>
                      <a:pPr algn="ctr" fontAlgn="ctr"/>
                      <a:r>
                        <a:rPr lang="en-US" altLang="ja-JP" sz="1050" u="none" strike="noStrike">
                          <a:effectLst/>
                          <a:latin typeface="BIZ UDPゴシック" panose="020B0400000000000000" pitchFamily="50" charset="-128"/>
                          <a:ea typeface="BIZ UDPゴシック" panose="020B0400000000000000" pitchFamily="50" charset="-128"/>
                        </a:rPr>
                        <a:t>1-</a:t>
                      </a:r>
                      <a:r>
                        <a:rPr lang="ja-JP" altLang="en-US" sz="1050" u="none" strike="noStrike">
                          <a:effectLst/>
                          <a:latin typeface="BIZ UDPゴシック" panose="020B0400000000000000" pitchFamily="50" charset="-128"/>
                          <a:ea typeface="BIZ UDPゴシック" panose="020B0400000000000000" pitchFamily="50" charset="-128"/>
                        </a:rPr>
                        <a:t>ペンテン</a:t>
                      </a:r>
                      <a:endParaRPr lang="ja-JP" altLang="en-US" sz="105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4642" marR="4642" marT="4642" marB="0" anchor="ctr"/>
                </a:tc>
                <a:tc>
                  <a:txBody>
                    <a:bodyPr/>
                    <a:lstStyle/>
                    <a:p>
                      <a:pPr algn="ctr" fontAlgn="ctr"/>
                      <a:r>
                        <a:rPr lang="en-US" altLang="ja-JP" sz="1050" u="none" strike="noStrike">
                          <a:effectLst/>
                          <a:latin typeface="BIZ UDPゴシック" panose="020B0400000000000000" pitchFamily="50" charset="-128"/>
                          <a:ea typeface="BIZ UDPゴシック" panose="020B0400000000000000" pitchFamily="50" charset="-128"/>
                        </a:rPr>
                        <a:t>0.83</a:t>
                      </a:r>
                      <a:endParaRPr lang="en-US" altLang="ja-JP" sz="105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4642" marR="4642" marT="4642" marB="0" anchor="ctr"/>
                </a:tc>
                <a:tc>
                  <a:txBody>
                    <a:bodyPr/>
                    <a:lstStyle/>
                    <a:p>
                      <a:pPr algn="ctr" fontAlgn="ctr"/>
                      <a:r>
                        <a:rPr lang="en-US" altLang="ja-JP" sz="1050" b="0" i="0" u="none" strike="noStrike" dirty="0">
                          <a:solidFill>
                            <a:srgbClr val="000000"/>
                          </a:solidFill>
                          <a:effectLst/>
                          <a:latin typeface="BIZ UDPゴシック" panose="020B0400000000000000" pitchFamily="50" charset="-128"/>
                          <a:ea typeface="BIZ UDPゴシック" panose="020B0400000000000000" pitchFamily="50" charset="-128"/>
                        </a:rPr>
                        <a:t>1,056</a:t>
                      </a:r>
                    </a:p>
                  </a:txBody>
                  <a:tcPr marL="4642" marR="4642" marT="4642" marB="0" anchor="ctr"/>
                </a:tc>
                <a:extLst>
                  <a:ext uri="{0D108BD9-81ED-4DB2-BD59-A6C34878D82A}">
                    <a16:rowId xmlns:a16="http://schemas.microsoft.com/office/drawing/2014/main" val="2119603614"/>
                  </a:ext>
                </a:extLst>
              </a:tr>
              <a:tr h="176479">
                <a:tc>
                  <a:txBody>
                    <a:bodyPr/>
                    <a:lstStyle/>
                    <a:p>
                      <a:pPr algn="ctr" fontAlgn="ctr"/>
                      <a:r>
                        <a:rPr lang="en-US" sz="1050" u="none" strike="noStrike">
                          <a:effectLst/>
                          <a:latin typeface="BIZ UDPゴシック" panose="020B0400000000000000" pitchFamily="50" charset="-128"/>
                          <a:ea typeface="BIZ UDPゴシック" panose="020B0400000000000000" pitchFamily="50" charset="-128"/>
                        </a:rPr>
                        <a:t>cis-2-</a:t>
                      </a:r>
                      <a:r>
                        <a:rPr lang="ja-JP" altLang="en-US" sz="1050" u="none" strike="noStrike">
                          <a:effectLst/>
                          <a:latin typeface="BIZ UDPゴシック" panose="020B0400000000000000" pitchFamily="50" charset="-128"/>
                          <a:ea typeface="BIZ UDPゴシック" panose="020B0400000000000000" pitchFamily="50" charset="-128"/>
                        </a:rPr>
                        <a:t>ペンテン</a:t>
                      </a:r>
                      <a:endParaRPr lang="ja-JP" altLang="en-US" sz="105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4642" marR="4642" marT="4642" marB="0" anchor="ctr"/>
                </a:tc>
                <a:tc>
                  <a:txBody>
                    <a:bodyPr/>
                    <a:lstStyle/>
                    <a:p>
                      <a:pPr algn="ctr" fontAlgn="ctr"/>
                      <a:r>
                        <a:rPr lang="en-US" altLang="ja-JP" sz="1050" u="none" strike="noStrike" dirty="0">
                          <a:effectLst/>
                          <a:latin typeface="BIZ UDPゴシック" panose="020B0400000000000000" pitchFamily="50" charset="-128"/>
                          <a:ea typeface="BIZ UDPゴシック" panose="020B0400000000000000" pitchFamily="50" charset="-128"/>
                        </a:rPr>
                        <a:t>1.11</a:t>
                      </a:r>
                      <a:endParaRPr lang="en-US" altLang="ja-JP" sz="10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4642" marR="4642" marT="4642" marB="0" anchor="ctr"/>
                </a:tc>
                <a:tc>
                  <a:txBody>
                    <a:bodyPr/>
                    <a:lstStyle/>
                    <a:p>
                      <a:pPr algn="ctr" fontAlgn="ctr"/>
                      <a:r>
                        <a:rPr lang="en-US" altLang="ja-JP" sz="1050" b="0" i="0" u="none" strike="noStrike" dirty="0">
                          <a:solidFill>
                            <a:srgbClr val="000000"/>
                          </a:solidFill>
                          <a:effectLst/>
                          <a:latin typeface="BIZ UDPゴシック" panose="020B0400000000000000" pitchFamily="50" charset="-128"/>
                          <a:ea typeface="BIZ UDPゴシック" panose="020B0400000000000000" pitchFamily="50" charset="-128"/>
                        </a:rPr>
                        <a:t>1,415</a:t>
                      </a:r>
                    </a:p>
                  </a:txBody>
                  <a:tcPr marL="4642" marR="4642" marT="4642" marB="0" anchor="ctr"/>
                </a:tc>
                <a:extLst>
                  <a:ext uri="{0D108BD9-81ED-4DB2-BD59-A6C34878D82A}">
                    <a16:rowId xmlns:a16="http://schemas.microsoft.com/office/drawing/2014/main" val="13881027"/>
                  </a:ext>
                </a:extLst>
              </a:tr>
            </a:tbl>
          </a:graphicData>
        </a:graphic>
      </p:graphicFrame>
      <p:graphicFrame>
        <p:nvGraphicFramePr>
          <p:cNvPr id="12" name="表 11">
            <a:extLst>
              <a:ext uri="{FF2B5EF4-FFF2-40B4-BE49-F238E27FC236}">
                <a16:creationId xmlns:a16="http://schemas.microsoft.com/office/drawing/2014/main" id="{1C308A50-C81F-4A0B-8CA5-5015DCD3829A}"/>
              </a:ext>
            </a:extLst>
          </p:cNvPr>
          <p:cNvGraphicFramePr>
            <a:graphicFrameLocks noGrp="1"/>
          </p:cNvGraphicFramePr>
          <p:nvPr>
            <p:extLst>
              <p:ext uri="{D42A27DB-BD31-4B8C-83A1-F6EECF244321}">
                <p14:modId xmlns:p14="http://schemas.microsoft.com/office/powerpoint/2010/main" val="3254756543"/>
              </p:ext>
            </p:extLst>
          </p:nvPr>
        </p:nvGraphicFramePr>
        <p:xfrm>
          <a:off x="4817572" y="2604481"/>
          <a:ext cx="4508266" cy="3780007"/>
        </p:xfrm>
        <a:graphic>
          <a:graphicData uri="http://schemas.openxmlformats.org/drawingml/2006/table">
            <a:tbl>
              <a:tblPr firstRow="1" firstCol="1">
                <a:tableStyleId>{21E4AEA4-8DFA-4A89-87EB-49C32662AFE0}</a:tableStyleId>
              </a:tblPr>
              <a:tblGrid>
                <a:gridCol w="1777908">
                  <a:extLst>
                    <a:ext uri="{9D8B030D-6E8A-4147-A177-3AD203B41FA5}">
                      <a16:colId xmlns:a16="http://schemas.microsoft.com/office/drawing/2014/main" val="2594649283"/>
                    </a:ext>
                  </a:extLst>
                </a:gridCol>
                <a:gridCol w="1365179">
                  <a:extLst>
                    <a:ext uri="{9D8B030D-6E8A-4147-A177-3AD203B41FA5}">
                      <a16:colId xmlns:a16="http://schemas.microsoft.com/office/drawing/2014/main" val="413443089"/>
                    </a:ext>
                  </a:extLst>
                </a:gridCol>
                <a:gridCol w="1365179">
                  <a:extLst>
                    <a:ext uri="{9D8B030D-6E8A-4147-A177-3AD203B41FA5}">
                      <a16:colId xmlns:a16="http://schemas.microsoft.com/office/drawing/2014/main" val="3685323704"/>
                    </a:ext>
                  </a:extLst>
                </a:gridCol>
              </a:tblGrid>
              <a:tr h="552343">
                <a:tc>
                  <a:txBody>
                    <a:bodyPr/>
                    <a:lstStyle/>
                    <a:p>
                      <a:pPr algn="ctr" fontAlgn="ctr"/>
                      <a:r>
                        <a:rPr lang="ja-JP" altLang="en-US" sz="1050" u="none" strike="noStrike" dirty="0">
                          <a:effectLst/>
                          <a:latin typeface="BIZ UDPゴシック" panose="020B0400000000000000" pitchFamily="50" charset="-128"/>
                          <a:ea typeface="BIZ UDPゴシック" panose="020B0400000000000000" pitchFamily="50" charset="-128"/>
                        </a:rPr>
                        <a:t>物質名</a:t>
                      </a:r>
                      <a:endParaRPr lang="ja-JP" altLang="en-US" sz="10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4642" marR="4642" marT="4642" marB="0" anchor="ctr"/>
                </a:tc>
                <a:tc>
                  <a:txBody>
                    <a:bodyPr/>
                    <a:lstStyle/>
                    <a:p>
                      <a:pPr algn="ctr" fontAlgn="ctr"/>
                      <a:r>
                        <a:rPr kumimoji="1" lang="ja-JP" altLang="en-US" sz="1050" u="none" strike="noStrike" kern="1200" baseline="0" dirty="0">
                          <a:latin typeface="BIZ UDPゴシック" panose="020B0400000000000000" pitchFamily="50" charset="-128"/>
                          <a:ea typeface="BIZ UDPゴシック" panose="020B0400000000000000" pitchFamily="50" charset="-128"/>
                        </a:rPr>
                        <a:t>給油時排出</a:t>
                      </a:r>
                      <a:r>
                        <a:rPr kumimoji="1" lang="en-US" altLang="ja-JP" sz="1050" u="none" strike="noStrike" kern="1200" baseline="0" dirty="0">
                          <a:latin typeface="BIZ UDPゴシック" panose="020B0400000000000000" pitchFamily="50" charset="-128"/>
                          <a:ea typeface="BIZ UDPゴシック" panose="020B0400000000000000" pitchFamily="50" charset="-128"/>
                        </a:rPr>
                        <a:t>VOC </a:t>
                      </a:r>
                      <a:r>
                        <a:rPr kumimoji="1" lang="ja-JP" altLang="en-US" sz="1050" u="none" strike="noStrike" kern="1200" baseline="0" dirty="0">
                          <a:latin typeface="BIZ UDPゴシック" panose="020B0400000000000000" pitchFamily="50" charset="-128"/>
                          <a:ea typeface="BIZ UDPゴシック" panose="020B0400000000000000" pitchFamily="50" charset="-128"/>
                        </a:rPr>
                        <a:t>の組成割合（％）</a:t>
                      </a:r>
                      <a:endParaRPr lang="en-US" altLang="ja-JP" sz="10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4642" marR="4642" marT="4642" marB="0" anchor="ct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US" altLang="ja-JP" sz="1050" u="none" strike="noStrike" dirty="0">
                          <a:effectLst/>
                          <a:latin typeface="BIZ UDPゴシック" panose="020B0400000000000000" pitchFamily="50" charset="-128"/>
                          <a:ea typeface="BIZ UDPゴシック" panose="020B0400000000000000" pitchFamily="50" charset="-128"/>
                        </a:rPr>
                        <a:t>VOC</a:t>
                      </a:r>
                      <a:r>
                        <a:rPr lang="ja-JP" altLang="en-US" sz="1050" u="none" strike="noStrike" dirty="0">
                          <a:effectLst/>
                          <a:latin typeface="BIZ UDPゴシック" panose="020B0400000000000000" pitchFamily="50" charset="-128"/>
                          <a:ea typeface="BIZ UDPゴシック" panose="020B0400000000000000" pitchFamily="50" charset="-128"/>
                        </a:rPr>
                        <a:t>排出量（</a:t>
                      </a:r>
                      <a:r>
                        <a:rPr lang="en-US" altLang="ja-JP" sz="1050" u="none" strike="noStrike" dirty="0">
                          <a:effectLst/>
                          <a:latin typeface="BIZ UDPゴシック" panose="020B0400000000000000" pitchFamily="50" charset="-128"/>
                          <a:ea typeface="BIZ UDPゴシック" panose="020B0400000000000000" pitchFamily="50" charset="-128"/>
                        </a:rPr>
                        <a:t>t</a:t>
                      </a:r>
                      <a:r>
                        <a:rPr lang="ja-JP" altLang="en-US" sz="1050" u="none" strike="noStrike" dirty="0">
                          <a:effectLst/>
                          <a:latin typeface="BIZ UDPゴシック" panose="020B0400000000000000" pitchFamily="50" charset="-128"/>
                          <a:ea typeface="BIZ UDPゴシック" panose="020B0400000000000000" pitchFamily="50" charset="-128"/>
                        </a:rPr>
                        <a:t>）</a:t>
                      </a:r>
                      <a:endParaRPr lang="en-US" altLang="ja-JP" sz="1050" u="none" strike="noStrike" dirty="0">
                        <a:effectLst/>
                        <a:latin typeface="BIZ UDPゴシック" panose="020B0400000000000000" pitchFamily="50" charset="-128"/>
                        <a:ea typeface="BIZ UDPゴシック" panose="020B0400000000000000" pitchFamily="50" charset="-128"/>
                      </a:endParaRPr>
                    </a:p>
                    <a:p>
                      <a:pPr marL="0" marR="0" lvl="0" indent="0" algn="ctr" defTabSz="457200" rtl="0" eaLnBrk="1" fontAlgn="ctr" latinLnBrk="0" hangingPunct="1">
                        <a:lnSpc>
                          <a:spcPct val="100000"/>
                        </a:lnSpc>
                        <a:spcBef>
                          <a:spcPts val="0"/>
                        </a:spcBef>
                        <a:spcAft>
                          <a:spcPts val="0"/>
                        </a:spcAft>
                        <a:buClrTx/>
                        <a:buSzTx/>
                        <a:buFontTx/>
                        <a:buNone/>
                        <a:tabLst/>
                        <a:defRPr/>
                      </a:pPr>
                      <a:r>
                        <a:rPr lang="ja-JP" altLang="en-US" sz="1050" u="none" strike="noStrike" dirty="0">
                          <a:effectLst/>
                          <a:latin typeface="BIZ UDPゴシック" panose="020B0400000000000000" pitchFamily="50" charset="-128"/>
                          <a:ea typeface="BIZ UDPゴシック" panose="020B0400000000000000" pitchFamily="50" charset="-128"/>
                        </a:rPr>
                        <a:t>（令和元年度）</a:t>
                      </a:r>
                      <a:endParaRPr lang="en-US" altLang="ja-JP" sz="10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4642" marR="4642" marT="4642" marB="0" anchor="ctr"/>
                </a:tc>
                <a:extLst>
                  <a:ext uri="{0D108BD9-81ED-4DB2-BD59-A6C34878D82A}">
                    <a16:rowId xmlns:a16="http://schemas.microsoft.com/office/drawing/2014/main" val="28651165"/>
                  </a:ext>
                </a:extLst>
              </a:tr>
              <a:tr h="202085">
                <a:tc>
                  <a:txBody>
                    <a:bodyPr/>
                    <a:lstStyle/>
                    <a:p>
                      <a:pPr algn="ctr" fontAlgn="ctr"/>
                      <a:r>
                        <a:rPr lang="en-US" sz="1050" u="none" strike="noStrike">
                          <a:effectLst/>
                          <a:latin typeface="BIZ UDPゴシック" panose="020B0400000000000000" pitchFamily="50" charset="-128"/>
                          <a:ea typeface="BIZ UDPゴシック" panose="020B0400000000000000" pitchFamily="50" charset="-128"/>
                        </a:rPr>
                        <a:t>trans-2-</a:t>
                      </a:r>
                      <a:r>
                        <a:rPr lang="ja-JP" altLang="en-US" sz="1050" u="none" strike="noStrike">
                          <a:effectLst/>
                          <a:latin typeface="BIZ UDPゴシック" panose="020B0400000000000000" pitchFamily="50" charset="-128"/>
                          <a:ea typeface="BIZ UDPゴシック" panose="020B0400000000000000" pitchFamily="50" charset="-128"/>
                        </a:rPr>
                        <a:t>ペンテン</a:t>
                      </a:r>
                      <a:endParaRPr lang="ja-JP" altLang="en-US" sz="105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4642" marR="4642" marT="4642" marB="0" anchor="ctr"/>
                </a:tc>
                <a:tc>
                  <a:txBody>
                    <a:bodyPr/>
                    <a:lstStyle/>
                    <a:p>
                      <a:pPr algn="ctr" fontAlgn="ctr"/>
                      <a:r>
                        <a:rPr lang="en-US" altLang="ja-JP" sz="1050" u="none" strike="noStrike" dirty="0">
                          <a:effectLst/>
                          <a:latin typeface="BIZ UDPゴシック" panose="020B0400000000000000" pitchFamily="50" charset="-128"/>
                          <a:ea typeface="BIZ UDPゴシック" panose="020B0400000000000000" pitchFamily="50" charset="-128"/>
                        </a:rPr>
                        <a:t>1.44</a:t>
                      </a:r>
                      <a:endParaRPr lang="en-US" altLang="ja-JP" sz="10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4642" marR="4642" marT="4642" marB="0" anchor="ctr"/>
                </a:tc>
                <a:tc>
                  <a:txBody>
                    <a:bodyPr/>
                    <a:lstStyle/>
                    <a:p>
                      <a:pPr algn="ctr" fontAlgn="ctr"/>
                      <a:r>
                        <a:rPr lang="en-US" altLang="ja-JP" sz="1050" b="0" i="0" u="none" strike="noStrike" dirty="0">
                          <a:solidFill>
                            <a:srgbClr val="000000"/>
                          </a:solidFill>
                          <a:effectLst/>
                          <a:latin typeface="BIZ UDPゴシック" panose="020B0400000000000000" pitchFamily="50" charset="-128"/>
                          <a:ea typeface="BIZ UDPゴシック" panose="020B0400000000000000" pitchFamily="50" charset="-128"/>
                        </a:rPr>
                        <a:t>1,832</a:t>
                      </a:r>
                    </a:p>
                  </a:txBody>
                  <a:tcPr marL="4642" marR="4642" marT="4642" marB="0" anchor="ctr"/>
                </a:tc>
                <a:extLst>
                  <a:ext uri="{0D108BD9-81ED-4DB2-BD59-A6C34878D82A}">
                    <a16:rowId xmlns:a16="http://schemas.microsoft.com/office/drawing/2014/main" val="3917215831"/>
                  </a:ext>
                </a:extLst>
              </a:tr>
              <a:tr h="202085">
                <a:tc>
                  <a:txBody>
                    <a:bodyPr/>
                    <a:lstStyle/>
                    <a:p>
                      <a:pPr algn="ctr" fontAlgn="ctr"/>
                      <a:r>
                        <a:rPr lang="en-US" altLang="ja-JP" sz="1050" u="none" strike="noStrike" dirty="0">
                          <a:effectLst/>
                          <a:latin typeface="BIZ UDPゴシック" panose="020B0400000000000000" pitchFamily="50" charset="-128"/>
                          <a:ea typeface="BIZ UDPゴシック" panose="020B0400000000000000" pitchFamily="50" charset="-128"/>
                        </a:rPr>
                        <a:t>2-</a:t>
                      </a:r>
                      <a:r>
                        <a:rPr lang="ja-JP" altLang="en-US" sz="1050" u="none" strike="noStrike" dirty="0">
                          <a:effectLst/>
                          <a:latin typeface="BIZ UDPゴシック" panose="020B0400000000000000" pitchFamily="50" charset="-128"/>
                          <a:ea typeface="BIZ UDPゴシック" panose="020B0400000000000000" pitchFamily="50" charset="-128"/>
                        </a:rPr>
                        <a:t>メチル</a:t>
                      </a:r>
                      <a:r>
                        <a:rPr lang="en-US" altLang="ja-JP" sz="1050" u="none" strike="noStrike" dirty="0">
                          <a:effectLst/>
                          <a:latin typeface="BIZ UDPゴシック" panose="020B0400000000000000" pitchFamily="50" charset="-128"/>
                          <a:ea typeface="BIZ UDPゴシック" panose="020B0400000000000000" pitchFamily="50" charset="-128"/>
                        </a:rPr>
                        <a:t>-1-</a:t>
                      </a:r>
                      <a:r>
                        <a:rPr lang="ja-JP" altLang="en-US" sz="1050" u="none" strike="noStrike" dirty="0">
                          <a:effectLst/>
                          <a:latin typeface="BIZ UDPゴシック" panose="020B0400000000000000" pitchFamily="50" charset="-128"/>
                          <a:ea typeface="BIZ UDPゴシック" panose="020B0400000000000000" pitchFamily="50" charset="-128"/>
                        </a:rPr>
                        <a:t>ブテン</a:t>
                      </a:r>
                      <a:endParaRPr lang="ja-JP" altLang="en-US" sz="10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4642" marR="4642" marT="4642" marB="0" anchor="ctr"/>
                </a:tc>
                <a:tc>
                  <a:txBody>
                    <a:bodyPr/>
                    <a:lstStyle/>
                    <a:p>
                      <a:pPr algn="ctr" fontAlgn="ctr"/>
                      <a:r>
                        <a:rPr lang="en-US" altLang="ja-JP" sz="1050" u="none" strike="noStrike">
                          <a:effectLst/>
                          <a:latin typeface="BIZ UDPゴシック" panose="020B0400000000000000" pitchFamily="50" charset="-128"/>
                          <a:ea typeface="BIZ UDPゴシック" panose="020B0400000000000000" pitchFamily="50" charset="-128"/>
                        </a:rPr>
                        <a:t>2.78</a:t>
                      </a:r>
                      <a:endParaRPr lang="en-US" altLang="ja-JP" sz="105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4642" marR="4642" marT="4642" marB="0" anchor="ctr"/>
                </a:tc>
                <a:tc>
                  <a:txBody>
                    <a:bodyPr/>
                    <a:lstStyle/>
                    <a:p>
                      <a:pPr algn="ctr" fontAlgn="ctr"/>
                      <a:r>
                        <a:rPr lang="en-US" altLang="ja-JP" sz="1050" b="0" i="0" u="none" strike="noStrike" dirty="0">
                          <a:solidFill>
                            <a:srgbClr val="000000"/>
                          </a:solidFill>
                          <a:effectLst/>
                          <a:latin typeface="BIZ UDPゴシック" panose="020B0400000000000000" pitchFamily="50" charset="-128"/>
                          <a:ea typeface="BIZ UDPゴシック" panose="020B0400000000000000" pitchFamily="50" charset="-128"/>
                        </a:rPr>
                        <a:t>3,541</a:t>
                      </a:r>
                    </a:p>
                  </a:txBody>
                  <a:tcPr marL="4642" marR="4642" marT="4642" marB="0" anchor="ctr"/>
                </a:tc>
                <a:extLst>
                  <a:ext uri="{0D108BD9-81ED-4DB2-BD59-A6C34878D82A}">
                    <a16:rowId xmlns:a16="http://schemas.microsoft.com/office/drawing/2014/main" val="750743957"/>
                  </a:ext>
                </a:extLst>
              </a:tr>
              <a:tr h="202085">
                <a:tc>
                  <a:txBody>
                    <a:bodyPr/>
                    <a:lstStyle/>
                    <a:p>
                      <a:pPr algn="ctr" fontAlgn="ctr"/>
                      <a:r>
                        <a:rPr lang="en-US" altLang="ja-JP" sz="1050" u="none" strike="noStrike" dirty="0">
                          <a:effectLst/>
                          <a:latin typeface="BIZ UDPゴシック" panose="020B0400000000000000" pitchFamily="50" charset="-128"/>
                          <a:ea typeface="BIZ UDPゴシック" panose="020B0400000000000000" pitchFamily="50" charset="-128"/>
                        </a:rPr>
                        <a:t>2-</a:t>
                      </a:r>
                      <a:r>
                        <a:rPr lang="ja-JP" altLang="en-US" sz="1050" u="none" strike="noStrike" dirty="0">
                          <a:effectLst/>
                          <a:latin typeface="BIZ UDPゴシック" panose="020B0400000000000000" pitchFamily="50" charset="-128"/>
                          <a:ea typeface="BIZ UDPゴシック" panose="020B0400000000000000" pitchFamily="50" charset="-128"/>
                        </a:rPr>
                        <a:t>メチル</a:t>
                      </a:r>
                      <a:r>
                        <a:rPr lang="en-US" altLang="ja-JP" sz="1050" u="none" strike="noStrike" dirty="0">
                          <a:effectLst/>
                          <a:latin typeface="BIZ UDPゴシック" panose="020B0400000000000000" pitchFamily="50" charset="-128"/>
                          <a:ea typeface="BIZ UDPゴシック" panose="020B0400000000000000" pitchFamily="50" charset="-128"/>
                        </a:rPr>
                        <a:t>-2-</a:t>
                      </a:r>
                      <a:r>
                        <a:rPr lang="ja-JP" altLang="en-US" sz="1050" u="none" strike="noStrike" dirty="0">
                          <a:effectLst/>
                          <a:latin typeface="BIZ UDPゴシック" panose="020B0400000000000000" pitchFamily="50" charset="-128"/>
                          <a:ea typeface="BIZ UDPゴシック" panose="020B0400000000000000" pitchFamily="50" charset="-128"/>
                        </a:rPr>
                        <a:t>ブテン</a:t>
                      </a:r>
                      <a:endParaRPr lang="ja-JP" altLang="en-US" sz="10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4642" marR="4642" marT="4642" marB="0" anchor="ctr"/>
                </a:tc>
                <a:tc>
                  <a:txBody>
                    <a:bodyPr/>
                    <a:lstStyle/>
                    <a:p>
                      <a:pPr algn="ctr" fontAlgn="ctr"/>
                      <a:r>
                        <a:rPr lang="en-US" altLang="ja-JP" sz="1050" u="none" strike="noStrike">
                          <a:effectLst/>
                          <a:latin typeface="BIZ UDPゴシック" panose="020B0400000000000000" pitchFamily="50" charset="-128"/>
                          <a:ea typeface="BIZ UDPゴシック" panose="020B0400000000000000" pitchFamily="50" charset="-128"/>
                        </a:rPr>
                        <a:t>1.91</a:t>
                      </a:r>
                      <a:endParaRPr lang="en-US" altLang="ja-JP" sz="105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4642" marR="4642" marT="4642" marB="0" anchor="ctr"/>
                </a:tc>
                <a:tc>
                  <a:txBody>
                    <a:bodyPr/>
                    <a:lstStyle/>
                    <a:p>
                      <a:pPr algn="ctr" fontAlgn="ctr"/>
                      <a:r>
                        <a:rPr lang="en-US" altLang="ja-JP" sz="1050" b="0" i="0" u="none" strike="noStrike" dirty="0">
                          <a:solidFill>
                            <a:srgbClr val="000000"/>
                          </a:solidFill>
                          <a:effectLst/>
                          <a:latin typeface="BIZ UDPゴシック" panose="020B0400000000000000" pitchFamily="50" charset="-128"/>
                          <a:ea typeface="BIZ UDPゴシック" panose="020B0400000000000000" pitchFamily="50" charset="-128"/>
                        </a:rPr>
                        <a:t>2,439</a:t>
                      </a:r>
                    </a:p>
                  </a:txBody>
                  <a:tcPr marL="4642" marR="4642" marT="4642" marB="0" anchor="ctr"/>
                </a:tc>
                <a:extLst>
                  <a:ext uri="{0D108BD9-81ED-4DB2-BD59-A6C34878D82A}">
                    <a16:rowId xmlns:a16="http://schemas.microsoft.com/office/drawing/2014/main" val="1296671696"/>
                  </a:ext>
                </a:extLst>
              </a:tr>
              <a:tr h="202085">
                <a:tc>
                  <a:txBody>
                    <a:bodyPr/>
                    <a:lstStyle/>
                    <a:p>
                      <a:pPr algn="ctr" fontAlgn="ctr"/>
                      <a:r>
                        <a:rPr lang="en-US" altLang="ja-JP" sz="1050" u="none" strike="noStrike">
                          <a:effectLst/>
                          <a:latin typeface="BIZ UDPゴシック" panose="020B0400000000000000" pitchFamily="50" charset="-128"/>
                          <a:ea typeface="BIZ UDPゴシック" panose="020B0400000000000000" pitchFamily="50" charset="-128"/>
                        </a:rPr>
                        <a:t>3-</a:t>
                      </a:r>
                      <a:r>
                        <a:rPr lang="ja-JP" altLang="en-US" sz="1050" u="none" strike="noStrike">
                          <a:effectLst/>
                          <a:latin typeface="BIZ UDPゴシック" panose="020B0400000000000000" pitchFamily="50" charset="-128"/>
                          <a:ea typeface="BIZ UDPゴシック" panose="020B0400000000000000" pitchFamily="50" charset="-128"/>
                        </a:rPr>
                        <a:t>メチル</a:t>
                      </a:r>
                      <a:r>
                        <a:rPr lang="en-US" altLang="ja-JP" sz="1050" u="none" strike="noStrike">
                          <a:effectLst/>
                          <a:latin typeface="BIZ UDPゴシック" panose="020B0400000000000000" pitchFamily="50" charset="-128"/>
                          <a:ea typeface="BIZ UDPゴシック" panose="020B0400000000000000" pitchFamily="50" charset="-128"/>
                        </a:rPr>
                        <a:t>-1-</a:t>
                      </a:r>
                      <a:r>
                        <a:rPr lang="ja-JP" altLang="en-US" sz="1050" u="none" strike="noStrike">
                          <a:effectLst/>
                          <a:latin typeface="BIZ UDPゴシック" panose="020B0400000000000000" pitchFamily="50" charset="-128"/>
                          <a:ea typeface="BIZ UDPゴシック" panose="020B0400000000000000" pitchFamily="50" charset="-128"/>
                        </a:rPr>
                        <a:t>ブテン</a:t>
                      </a:r>
                      <a:endParaRPr lang="ja-JP" altLang="en-US" sz="105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4642" marR="4642" marT="4642" marB="0" anchor="ctr"/>
                </a:tc>
                <a:tc>
                  <a:txBody>
                    <a:bodyPr/>
                    <a:lstStyle/>
                    <a:p>
                      <a:pPr algn="ctr" fontAlgn="ctr"/>
                      <a:r>
                        <a:rPr lang="en-US" altLang="ja-JP" sz="1050" u="none" strike="noStrike">
                          <a:effectLst/>
                          <a:latin typeface="BIZ UDPゴシック" panose="020B0400000000000000" pitchFamily="50" charset="-128"/>
                          <a:ea typeface="BIZ UDPゴシック" panose="020B0400000000000000" pitchFamily="50" charset="-128"/>
                        </a:rPr>
                        <a:t>0.37</a:t>
                      </a:r>
                      <a:endParaRPr lang="en-US" altLang="ja-JP" sz="105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4642" marR="4642" marT="4642" marB="0" anchor="ctr"/>
                </a:tc>
                <a:tc>
                  <a:txBody>
                    <a:bodyPr/>
                    <a:lstStyle/>
                    <a:p>
                      <a:pPr algn="ctr" fontAlgn="ctr"/>
                      <a:r>
                        <a:rPr lang="en-US" altLang="ja-JP" sz="1050" b="0" i="0" u="none" strike="noStrike" dirty="0">
                          <a:solidFill>
                            <a:srgbClr val="000000"/>
                          </a:solidFill>
                          <a:effectLst/>
                          <a:latin typeface="BIZ UDPゴシック" panose="020B0400000000000000" pitchFamily="50" charset="-128"/>
                          <a:ea typeface="BIZ UDPゴシック" panose="020B0400000000000000" pitchFamily="50" charset="-128"/>
                        </a:rPr>
                        <a:t>476</a:t>
                      </a:r>
                    </a:p>
                  </a:txBody>
                  <a:tcPr marL="4642" marR="4642" marT="4642" marB="0" anchor="ctr"/>
                </a:tc>
                <a:extLst>
                  <a:ext uri="{0D108BD9-81ED-4DB2-BD59-A6C34878D82A}">
                    <a16:rowId xmlns:a16="http://schemas.microsoft.com/office/drawing/2014/main" val="2708937721"/>
                  </a:ext>
                </a:extLst>
              </a:tr>
              <a:tr h="202085">
                <a:tc>
                  <a:txBody>
                    <a:bodyPr/>
                    <a:lstStyle/>
                    <a:p>
                      <a:pPr algn="ctr" fontAlgn="ctr"/>
                      <a:r>
                        <a:rPr lang="en-US" sz="1050" u="none" strike="noStrike">
                          <a:effectLst/>
                          <a:latin typeface="BIZ UDPゴシック" panose="020B0400000000000000" pitchFamily="50" charset="-128"/>
                          <a:ea typeface="BIZ UDPゴシック" panose="020B0400000000000000" pitchFamily="50" charset="-128"/>
                        </a:rPr>
                        <a:t>trans-2-</a:t>
                      </a:r>
                      <a:r>
                        <a:rPr lang="ja-JP" altLang="en-US" sz="1050" u="none" strike="noStrike">
                          <a:effectLst/>
                          <a:latin typeface="BIZ UDPゴシック" panose="020B0400000000000000" pitchFamily="50" charset="-128"/>
                          <a:ea typeface="BIZ UDPゴシック" panose="020B0400000000000000" pitchFamily="50" charset="-128"/>
                        </a:rPr>
                        <a:t>ヘキセン</a:t>
                      </a:r>
                      <a:endParaRPr lang="ja-JP" altLang="en-US" sz="105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4642" marR="4642" marT="4642" marB="0" anchor="ctr"/>
                </a:tc>
                <a:tc>
                  <a:txBody>
                    <a:bodyPr/>
                    <a:lstStyle/>
                    <a:p>
                      <a:pPr algn="ctr" fontAlgn="ctr"/>
                      <a:r>
                        <a:rPr lang="en-US" altLang="ja-JP" sz="1050" u="none" strike="noStrike">
                          <a:effectLst/>
                          <a:latin typeface="BIZ UDPゴシック" panose="020B0400000000000000" pitchFamily="50" charset="-128"/>
                          <a:ea typeface="BIZ UDPゴシック" panose="020B0400000000000000" pitchFamily="50" charset="-128"/>
                        </a:rPr>
                        <a:t>0.17</a:t>
                      </a:r>
                      <a:endParaRPr lang="en-US" altLang="ja-JP" sz="105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4642" marR="4642" marT="4642" marB="0" anchor="ctr"/>
                </a:tc>
                <a:tc>
                  <a:txBody>
                    <a:bodyPr/>
                    <a:lstStyle/>
                    <a:p>
                      <a:pPr algn="ctr" fontAlgn="ctr"/>
                      <a:r>
                        <a:rPr lang="en-US" altLang="ja-JP" sz="1050" b="0" i="0" u="none" strike="noStrike" dirty="0">
                          <a:solidFill>
                            <a:srgbClr val="000000"/>
                          </a:solidFill>
                          <a:effectLst/>
                          <a:latin typeface="BIZ UDPゴシック" panose="020B0400000000000000" pitchFamily="50" charset="-128"/>
                          <a:ea typeface="BIZ UDPゴシック" panose="020B0400000000000000" pitchFamily="50" charset="-128"/>
                        </a:rPr>
                        <a:t>222</a:t>
                      </a:r>
                    </a:p>
                  </a:txBody>
                  <a:tcPr marL="4642" marR="4642" marT="4642" marB="0" anchor="ctr"/>
                </a:tc>
                <a:extLst>
                  <a:ext uri="{0D108BD9-81ED-4DB2-BD59-A6C34878D82A}">
                    <a16:rowId xmlns:a16="http://schemas.microsoft.com/office/drawing/2014/main" val="1370767495"/>
                  </a:ext>
                </a:extLst>
              </a:tr>
              <a:tr h="202085">
                <a:tc>
                  <a:txBody>
                    <a:bodyPr/>
                    <a:lstStyle/>
                    <a:p>
                      <a:pPr algn="ctr" fontAlgn="ctr"/>
                      <a:r>
                        <a:rPr lang="en-US" altLang="ja-JP" sz="1050" u="none" strike="noStrike">
                          <a:effectLst/>
                          <a:latin typeface="BIZ UDPゴシック" panose="020B0400000000000000" pitchFamily="50" charset="-128"/>
                          <a:ea typeface="BIZ UDPゴシック" panose="020B0400000000000000" pitchFamily="50" charset="-128"/>
                        </a:rPr>
                        <a:t>2-</a:t>
                      </a:r>
                      <a:r>
                        <a:rPr lang="ja-JP" altLang="en-US" sz="1050" u="none" strike="noStrike">
                          <a:effectLst/>
                          <a:latin typeface="BIZ UDPゴシック" panose="020B0400000000000000" pitchFamily="50" charset="-128"/>
                          <a:ea typeface="BIZ UDPゴシック" panose="020B0400000000000000" pitchFamily="50" charset="-128"/>
                        </a:rPr>
                        <a:t>メチル</a:t>
                      </a:r>
                      <a:r>
                        <a:rPr lang="en-US" altLang="ja-JP" sz="1050" u="none" strike="noStrike">
                          <a:effectLst/>
                          <a:latin typeface="BIZ UDPゴシック" panose="020B0400000000000000" pitchFamily="50" charset="-128"/>
                          <a:ea typeface="BIZ UDPゴシック" panose="020B0400000000000000" pitchFamily="50" charset="-128"/>
                        </a:rPr>
                        <a:t>-1-</a:t>
                      </a:r>
                      <a:r>
                        <a:rPr lang="ja-JP" altLang="en-US" sz="1050" u="none" strike="noStrike">
                          <a:effectLst/>
                          <a:latin typeface="BIZ UDPゴシック" panose="020B0400000000000000" pitchFamily="50" charset="-128"/>
                          <a:ea typeface="BIZ UDPゴシック" panose="020B0400000000000000" pitchFamily="50" charset="-128"/>
                        </a:rPr>
                        <a:t>ペンテン</a:t>
                      </a:r>
                      <a:endParaRPr lang="ja-JP" altLang="en-US" sz="105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4642" marR="4642" marT="4642" marB="0" anchor="ctr"/>
                </a:tc>
                <a:tc>
                  <a:txBody>
                    <a:bodyPr/>
                    <a:lstStyle/>
                    <a:p>
                      <a:pPr algn="ctr" fontAlgn="ctr"/>
                      <a:r>
                        <a:rPr lang="en-US" altLang="ja-JP" sz="1050" u="none" strike="noStrike">
                          <a:effectLst/>
                          <a:latin typeface="BIZ UDPゴシック" panose="020B0400000000000000" pitchFamily="50" charset="-128"/>
                          <a:ea typeface="BIZ UDPゴシック" panose="020B0400000000000000" pitchFamily="50" charset="-128"/>
                        </a:rPr>
                        <a:t>0.15</a:t>
                      </a:r>
                      <a:endParaRPr lang="en-US" altLang="ja-JP" sz="105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4642" marR="4642" marT="4642" marB="0" anchor="ctr"/>
                </a:tc>
                <a:tc>
                  <a:txBody>
                    <a:bodyPr/>
                    <a:lstStyle/>
                    <a:p>
                      <a:pPr algn="ctr" fontAlgn="ctr"/>
                      <a:r>
                        <a:rPr lang="en-US" altLang="ja-JP" sz="1050" b="0" i="0" u="none" strike="noStrike" dirty="0">
                          <a:solidFill>
                            <a:srgbClr val="000000"/>
                          </a:solidFill>
                          <a:effectLst/>
                          <a:latin typeface="BIZ UDPゴシック" panose="020B0400000000000000" pitchFamily="50" charset="-128"/>
                          <a:ea typeface="BIZ UDPゴシック" panose="020B0400000000000000" pitchFamily="50" charset="-128"/>
                        </a:rPr>
                        <a:t>196</a:t>
                      </a:r>
                    </a:p>
                  </a:txBody>
                  <a:tcPr marL="4642" marR="4642" marT="4642" marB="0" anchor="ctr"/>
                </a:tc>
                <a:extLst>
                  <a:ext uri="{0D108BD9-81ED-4DB2-BD59-A6C34878D82A}">
                    <a16:rowId xmlns:a16="http://schemas.microsoft.com/office/drawing/2014/main" val="98488677"/>
                  </a:ext>
                </a:extLst>
              </a:tr>
              <a:tr h="202085">
                <a:tc>
                  <a:txBody>
                    <a:bodyPr/>
                    <a:lstStyle/>
                    <a:p>
                      <a:pPr algn="ctr" fontAlgn="ctr"/>
                      <a:r>
                        <a:rPr lang="en-US" altLang="ja-JP" sz="1050" u="none" strike="noStrike">
                          <a:effectLst/>
                          <a:latin typeface="BIZ UDPゴシック" panose="020B0400000000000000" pitchFamily="50" charset="-128"/>
                          <a:ea typeface="BIZ UDPゴシック" panose="020B0400000000000000" pitchFamily="50" charset="-128"/>
                        </a:rPr>
                        <a:t>cis-3-</a:t>
                      </a:r>
                      <a:r>
                        <a:rPr lang="ja-JP" altLang="en-US" sz="1050" u="none" strike="noStrike">
                          <a:effectLst/>
                          <a:latin typeface="BIZ UDPゴシック" panose="020B0400000000000000" pitchFamily="50" charset="-128"/>
                          <a:ea typeface="BIZ UDPゴシック" panose="020B0400000000000000" pitchFamily="50" charset="-128"/>
                        </a:rPr>
                        <a:t>メチル</a:t>
                      </a:r>
                      <a:r>
                        <a:rPr lang="en-US" altLang="ja-JP" sz="1050" u="none" strike="noStrike">
                          <a:effectLst/>
                          <a:latin typeface="BIZ UDPゴシック" panose="020B0400000000000000" pitchFamily="50" charset="-128"/>
                          <a:ea typeface="BIZ UDPゴシック" panose="020B0400000000000000" pitchFamily="50" charset="-128"/>
                        </a:rPr>
                        <a:t>-2-</a:t>
                      </a:r>
                      <a:r>
                        <a:rPr lang="ja-JP" altLang="en-US" sz="1050" u="none" strike="noStrike">
                          <a:effectLst/>
                          <a:latin typeface="BIZ UDPゴシック" panose="020B0400000000000000" pitchFamily="50" charset="-128"/>
                          <a:ea typeface="BIZ UDPゴシック" panose="020B0400000000000000" pitchFamily="50" charset="-128"/>
                        </a:rPr>
                        <a:t>ペンテン</a:t>
                      </a:r>
                      <a:endParaRPr lang="ja-JP" altLang="en-US" sz="105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4642" marR="4642" marT="4642" marB="0" anchor="ctr"/>
                </a:tc>
                <a:tc>
                  <a:txBody>
                    <a:bodyPr/>
                    <a:lstStyle/>
                    <a:p>
                      <a:pPr algn="ctr" fontAlgn="ctr"/>
                      <a:r>
                        <a:rPr lang="en-US" altLang="ja-JP" sz="1050" u="none" strike="noStrike">
                          <a:effectLst/>
                          <a:latin typeface="BIZ UDPゴシック" panose="020B0400000000000000" pitchFamily="50" charset="-128"/>
                          <a:ea typeface="BIZ UDPゴシック" panose="020B0400000000000000" pitchFamily="50" charset="-128"/>
                        </a:rPr>
                        <a:t>0.51</a:t>
                      </a:r>
                      <a:endParaRPr lang="en-US" altLang="ja-JP" sz="105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4642" marR="4642" marT="4642" marB="0" anchor="ctr"/>
                </a:tc>
                <a:tc>
                  <a:txBody>
                    <a:bodyPr/>
                    <a:lstStyle/>
                    <a:p>
                      <a:pPr algn="ctr" fontAlgn="ctr"/>
                      <a:r>
                        <a:rPr lang="en-US" altLang="ja-JP" sz="1050" b="0" i="0" u="none" strike="noStrike" dirty="0">
                          <a:solidFill>
                            <a:srgbClr val="000000"/>
                          </a:solidFill>
                          <a:effectLst/>
                          <a:latin typeface="BIZ UDPゴシック" panose="020B0400000000000000" pitchFamily="50" charset="-128"/>
                          <a:ea typeface="BIZ UDPゴシック" panose="020B0400000000000000" pitchFamily="50" charset="-128"/>
                        </a:rPr>
                        <a:t>652</a:t>
                      </a:r>
                    </a:p>
                  </a:txBody>
                  <a:tcPr marL="4642" marR="4642" marT="4642" marB="0" anchor="ctr"/>
                </a:tc>
                <a:extLst>
                  <a:ext uri="{0D108BD9-81ED-4DB2-BD59-A6C34878D82A}">
                    <a16:rowId xmlns:a16="http://schemas.microsoft.com/office/drawing/2014/main" val="1063065342"/>
                  </a:ext>
                </a:extLst>
              </a:tr>
              <a:tr h="202085">
                <a:tc>
                  <a:txBody>
                    <a:bodyPr/>
                    <a:lstStyle/>
                    <a:p>
                      <a:pPr algn="ctr" fontAlgn="ctr"/>
                      <a:r>
                        <a:rPr lang="ja-JP" altLang="en-US" sz="1050" u="none" strike="noStrike">
                          <a:effectLst/>
                          <a:latin typeface="BIZ UDPゴシック" panose="020B0400000000000000" pitchFamily="50" charset="-128"/>
                          <a:ea typeface="BIZ UDPゴシック" panose="020B0400000000000000" pitchFamily="50" charset="-128"/>
                        </a:rPr>
                        <a:t>シクロペンタン</a:t>
                      </a:r>
                      <a:endParaRPr lang="ja-JP" altLang="en-US" sz="105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4642" marR="4642" marT="4642" marB="0" anchor="ctr"/>
                </a:tc>
                <a:tc>
                  <a:txBody>
                    <a:bodyPr/>
                    <a:lstStyle/>
                    <a:p>
                      <a:pPr algn="ctr" fontAlgn="ctr"/>
                      <a:r>
                        <a:rPr lang="en-US" altLang="ja-JP" sz="1050" u="none" strike="noStrike">
                          <a:effectLst/>
                          <a:latin typeface="BIZ UDPゴシック" panose="020B0400000000000000" pitchFamily="50" charset="-128"/>
                          <a:ea typeface="BIZ UDPゴシック" panose="020B0400000000000000" pitchFamily="50" charset="-128"/>
                        </a:rPr>
                        <a:t>0.92</a:t>
                      </a:r>
                      <a:endParaRPr lang="en-US" altLang="ja-JP" sz="105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4642" marR="4642" marT="4642" marB="0" anchor="ctr"/>
                </a:tc>
                <a:tc>
                  <a:txBody>
                    <a:bodyPr/>
                    <a:lstStyle/>
                    <a:p>
                      <a:pPr algn="ctr" fontAlgn="ctr"/>
                      <a:r>
                        <a:rPr lang="en-US" altLang="ja-JP" sz="1050" b="0" i="0" u="none" strike="noStrike" dirty="0">
                          <a:solidFill>
                            <a:srgbClr val="000000"/>
                          </a:solidFill>
                          <a:effectLst/>
                          <a:latin typeface="BIZ UDPゴシック" panose="020B0400000000000000" pitchFamily="50" charset="-128"/>
                          <a:ea typeface="BIZ UDPゴシック" panose="020B0400000000000000" pitchFamily="50" charset="-128"/>
                        </a:rPr>
                        <a:t>1,167</a:t>
                      </a:r>
                    </a:p>
                  </a:txBody>
                  <a:tcPr marL="4642" marR="4642" marT="4642" marB="0" anchor="ctr"/>
                </a:tc>
                <a:extLst>
                  <a:ext uri="{0D108BD9-81ED-4DB2-BD59-A6C34878D82A}">
                    <a16:rowId xmlns:a16="http://schemas.microsoft.com/office/drawing/2014/main" val="3311747372"/>
                  </a:ext>
                </a:extLst>
              </a:tr>
              <a:tr h="202085">
                <a:tc>
                  <a:txBody>
                    <a:bodyPr/>
                    <a:lstStyle/>
                    <a:p>
                      <a:pPr algn="ctr" fontAlgn="ctr"/>
                      <a:r>
                        <a:rPr lang="ja-JP" altLang="en-US" sz="1050" u="none" strike="noStrike">
                          <a:effectLst/>
                          <a:latin typeface="BIZ UDPゴシック" panose="020B0400000000000000" pitchFamily="50" charset="-128"/>
                          <a:ea typeface="BIZ UDPゴシック" panose="020B0400000000000000" pitchFamily="50" charset="-128"/>
                        </a:rPr>
                        <a:t>シクロヘキサン</a:t>
                      </a:r>
                      <a:endParaRPr lang="ja-JP" altLang="en-US" sz="105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4642" marR="4642" marT="4642" marB="0" anchor="ctr"/>
                </a:tc>
                <a:tc>
                  <a:txBody>
                    <a:bodyPr/>
                    <a:lstStyle/>
                    <a:p>
                      <a:pPr algn="ctr" fontAlgn="ctr"/>
                      <a:r>
                        <a:rPr lang="en-US" altLang="ja-JP" sz="1050" u="none" strike="noStrike">
                          <a:effectLst/>
                          <a:latin typeface="BIZ UDPゴシック" panose="020B0400000000000000" pitchFamily="50" charset="-128"/>
                          <a:ea typeface="BIZ UDPゴシック" panose="020B0400000000000000" pitchFamily="50" charset="-128"/>
                        </a:rPr>
                        <a:t>0.25</a:t>
                      </a:r>
                      <a:endParaRPr lang="en-US" altLang="ja-JP" sz="105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4642" marR="4642" marT="4642" marB="0" anchor="ctr"/>
                </a:tc>
                <a:tc>
                  <a:txBody>
                    <a:bodyPr/>
                    <a:lstStyle/>
                    <a:p>
                      <a:pPr algn="ctr" fontAlgn="ctr"/>
                      <a:r>
                        <a:rPr lang="en-US" altLang="ja-JP" sz="1050" b="0" i="0" u="none" strike="noStrike" dirty="0">
                          <a:solidFill>
                            <a:srgbClr val="000000"/>
                          </a:solidFill>
                          <a:effectLst/>
                          <a:latin typeface="BIZ UDPゴシック" panose="020B0400000000000000" pitchFamily="50" charset="-128"/>
                          <a:ea typeface="BIZ UDPゴシック" panose="020B0400000000000000" pitchFamily="50" charset="-128"/>
                        </a:rPr>
                        <a:t>319</a:t>
                      </a:r>
                    </a:p>
                  </a:txBody>
                  <a:tcPr marL="4642" marR="4642" marT="4642" marB="0" anchor="ctr"/>
                </a:tc>
                <a:extLst>
                  <a:ext uri="{0D108BD9-81ED-4DB2-BD59-A6C34878D82A}">
                    <a16:rowId xmlns:a16="http://schemas.microsoft.com/office/drawing/2014/main" val="3986519392"/>
                  </a:ext>
                </a:extLst>
              </a:tr>
              <a:tr h="202085">
                <a:tc>
                  <a:txBody>
                    <a:bodyPr/>
                    <a:lstStyle/>
                    <a:p>
                      <a:pPr algn="ctr" fontAlgn="ctr"/>
                      <a:r>
                        <a:rPr lang="ja-JP" altLang="en-US" sz="1050" u="none" strike="noStrike">
                          <a:effectLst/>
                          <a:latin typeface="BIZ UDPゴシック" panose="020B0400000000000000" pitchFamily="50" charset="-128"/>
                          <a:ea typeface="BIZ UDPゴシック" panose="020B0400000000000000" pitchFamily="50" charset="-128"/>
                        </a:rPr>
                        <a:t>メチルシクロペンタン</a:t>
                      </a:r>
                      <a:endParaRPr lang="ja-JP" altLang="en-US" sz="105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4642" marR="4642" marT="4642" marB="0" anchor="ctr"/>
                </a:tc>
                <a:tc>
                  <a:txBody>
                    <a:bodyPr/>
                    <a:lstStyle/>
                    <a:p>
                      <a:pPr algn="ctr" fontAlgn="ctr"/>
                      <a:r>
                        <a:rPr lang="en-US" altLang="ja-JP" sz="1050" u="none" strike="noStrike">
                          <a:effectLst/>
                          <a:latin typeface="BIZ UDPゴシック" panose="020B0400000000000000" pitchFamily="50" charset="-128"/>
                          <a:ea typeface="BIZ UDPゴシック" panose="020B0400000000000000" pitchFamily="50" charset="-128"/>
                        </a:rPr>
                        <a:t>1.12</a:t>
                      </a:r>
                      <a:endParaRPr lang="en-US" altLang="ja-JP" sz="105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4642" marR="4642" marT="4642" marB="0" anchor="ctr"/>
                </a:tc>
                <a:tc>
                  <a:txBody>
                    <a:bodyPr/>
                    <a:lstStyle/>
                    <a:p>
                      <a:pPr algn="ctr" fontAlgn="ctr"/>
                      <a:r>
                        <a:rPr lang="en-US" altLang="ja-JP" sz="1050" b="0" i="0" u="none" strike="noStrike" dirty="0">
                          <a:solidFill>
                            <a:srgbClr val="000000"/>
                          </a:solidFill>
                          <a:effectLst/>
                          <a:latin typeface="BIZ UDPゴシック" panose="020B0400000000000000" pitchFamily="50" charset="-128"/>
                          <a:ea typeface="BIZ UDPゴシック" panose="020B0400000000000000" pitchFamily="50" charset="-128"/>
                        </a:rPr>
                        <a:t>1,428</a:t>
                      </a:r>
                    </a:p>
                  </a:txBody>
                  <a:tcPr marL="4642" marR="4642" marT="4642" marB="0" anchor="ctr"/>
                </a:tc>
                <a:extLst>
                  <a:ext uri="{0D108BD9-81ED-4DB2-BD59-A6C34878D82A}">
                    <a16:rowId xmlns:a16="http://schemas.microsoft.com/office/drawing/2014/main" val="2095356521"/>
                  </a:ext>
                </a:extLst>
              </a:tr>
              <a:tr h="202085">
                <a:tc>
                  <a:txBody>
                    <a:bodyPr/>
                    <a:lstStyle/>
                    <a:p>
                      <a:pPr algn="ctr" fontAlgn="ctr"/>
                      <a:r>
                        <a:rPr lang="ja-JP" altLang="en-US" sz="1050" u="none" strike="noStrike">
                          <a:effectLst/>
                          <a:latin typeface="BIZ UDPゴシック" panose="020B0400000000000000" pitchFamily="50" charset="-128"/>
                          <a:ea typeface="BIZ UDPゴシック" panose="020B0400000000000000" pitchFamily="50" charset="-128"/>
                        </a:rPr>
                        <a:t>シクロペンテン</a:t>
                      </a:r>
                      <a:endParaRPr lang="ja-JP" altLang="en-US" sz="105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4642" marR="4642" marT="4642" marB="0" anchor="ctr"/>
                </a:tc>
                <a:tc>
                  <a:txBody>
                    <a:bodyPr/>
                    <a:lstStyle/>
                    <a:p>
                      <a:pPr algn="ctr" fontAlgn="ctr"/>
                      <a:r>
                        <a:rPr lang="en-US" altLang="ja-JP" sz="1050" u="none" strike="noStrike">
                          <a:effectLst/>
                          <a:latin typeface="BIZ UDPゴシック" panose="020B0400000000000000" pitchFamily="50" charset="-128"/>
                          <a:ea typeface="BIZ UDPゴシック" panose="020B0400000000000000" pitchFamily="50" charset="-128"/>
                        </a:rPr>
                        <a:t>0.21</a:t>
                      </a:r>
                      <a:endParaRPr lang="en-US" altLang="ja-JP" sz="105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4642" marR="4642" marT="4642" marB="0" anchor="ctr"/>
                </a:tc>
                <a:tc>
                  <a:txBody>
                    <a:bodyPr/>
                    <a:lstStyle/>
                    <a:p>
                      <a:pPr algn="ctr" fontAlgn="ctr"/>
                      <a:r>
                        <a:rPr lang="en-US" altLang="ja-JP" sz="1050" b="0" i="0" u="none" strike="noStrike" dirty="0">
                          <a:solidFill>
                            <a:srgbClr val="000000"/>
                          </a:solidFill>
                          <a:effectLst/>
                          <a:latin typeface="BIZ UDPゴシック" panose="020B0400000000000000" pitchFamily="50" charset="-128"/>
                          <a:ea typeface="BIZ UDPゴシック" panose="020B0400000000000000" pitchFamily="50" charset="-128"/>
                        </a:rPr>
                        <a:t>267</a:t>
                      </a:r>
                    </a:p>
                  </a:txBody>
                  <a:tcPr marL="4642" marR="4642" marT="4642" marB="0" anchor="ctr"/>
                </a:tc>
                <a:extLst>
                  <a:ext uri="{0D108BD9-81ED-4DB2-BD59-A6C34878D82A}">
                    <a16:rowId xmlns:a16="http://schemas.microsoft.com/office/drawing/2014/main" val="4037942374"/>
                  </a:ext>
                </a:extLst>
              </a:tr>
              <a:tr h="202085">
                <a:tc>
                  <a:txBody>
                    <a:bodyPr/>
                    <a:lstStyle/>
                    <a:p>
                      <a:pPr algn="ctr" fontAlgn="ctr"/>
                      <a:r>
                        <a:rPr lang="ja-JP" altLang="en-US" sz="1050" u="none" strike="noStrike">
                          <a:effectLst/>
                          <a:latin typeface="BIZ UDPゴシック" panose="020B0400000000000000" pitchFamily="50" charset="-128"/>
                          <a:ea typeface="BIZ UDPゴシック" panose="020B0400000000000000" pitchFamily="50" charset="-128"/>
                        </a:rPr>
                        <a:t>ベンゼン</a:t>
                      </a:r>
                      <a:endParaRPr lang="ja-JP" altLang="en-US" sz="105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4642" marR="4642" marT="4642" marB="0" anchor="ctr"/>
                </a:tc>
                <a:tc>
                  <a:txBody>
                    <a:bodyPr/>
                    <a:lstStyle/>
                    <a:p>
                      <a:pPr algn="ctr" fontAlgn="ctr"/>
                      <a:r>
                        <a:rPr lang="en-US" altLang="ja-JP" sz="1050" u="none" strike="noStrike">
                          <a:effectLst/>
                          <a:latin typeface="BIZ UDPゴシック" panose="020B0400000000000000" pitchFamily="50" charset="-128"/>
                          <a:ea typeface="BIZ UDPゴシック" panose="020B0400000000000000" pitchFamily="50" charset="-128"/>
                        </a:rPr>
                        <a:t>0.35</a:t>
                      </a:r>
                      <a:endParaRPr lang="en-US" altLang="ja-JP" sz="105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4642" marR="4642" marT="4642" marB="0" anchor="ctr"/>
                </a:tc>
                <a:tc>
                  <a:txBody>
                    <a:bodyPr/>
                    <a:lstStyle/>
                    <a:p>
                      <a:pPr algn="ctr" fontAlgn="ctr"/>
                      <a:r>
                        <a:rPr lang="en-US" altLang="ja-JP" sz="1050" b="0" i="0" u="none" strike="noStrike" dirty="0">
                          <a:solidFill>
                            <a:srgbClr val="000000"/>
                          </a:solidFill>
                          <a:effectLst/>
                          <a:latin typeface="BIZ UDPゴシック" panose="020B0400000000000000" pitchFamily="50" charset="-128"/>
                          <a:ea typeface="BIZ UDPゴシック" panose="020B0400000000000000" pitchFamily="50" charset="-128"/>
                        </a:rPr>
                        <a:t>443</a:t>
                      </a:r>
                    </a:p>
                  </a:txBody>
                  <a:tcPr marL="4642" marR="4642" marT="4642" marB="0" anchor="ctr"/>
                </a:tc>
                <a:extLst>
                  <a:ext uri="{0D108BD9-81ED-4DB2-BD59-A6C34878D82A}">
                    <a16:rowId xmlns:a16="http://schemas.microsoft.com/office/drawing/2014/main" val="3112416972"/>
                  </a:ext>
                </a:extLst>
              </a:tr>
              <a:tr h="202085">
                <a:tc>
                  <a:txBody>
                    <a:bodyPr/>
                    <a:lstStyle/>
                    <a:p>
                      <a:pPr algn="ctr" fontAlgn="ctr"/>
                      <a:r>
                        <a:rPr lang="ja-JP" altLang="en-US" sz="1050" u="none" strike="noStrike">
                          <a:effectLst/>
                          <a:latin typeface="BIZ UDPゴシック" panose="020B0400000000000000" pitchFamily="50" charset="-128"/>
                          <a:ea typeface="BIZ UDPゴシック" panose="020B0400000000000000" pitchFamily="50" charset="-128"/>
                        </a:rPr>
                        <a:t>トルエン</a:t>
                      </a:r>
                      <a:endParaRPr lang="ja-JP" altLang="en-US" sz="105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4642" marR="4642" marT="4642" marB="0" anchor="ctr"/>
                </a:tc>
                <a:tc>
                  <a:txBody>
                    <a:bodyPr/>
                    <a:lstStyle/>
                    <a:p>
                      <a:pPr algn="ctr" fontAlgn="ctr"/>
                      <a:r>
                        <a:rPr lang="en-US" altLang="ja-JP" sz="1050" u="none" strike="noStrike">
                          <a:effectLst/>
                          <a:latin typeface="BIZ UDPゴシック" panose="020B0400000000000000" pitchFamily="50" charset="-128"/>
                          <a:ea typeface="BIZ UDPゴシック" panose="020B0400000000000000" pitchFamily="50" charset="-128"/>
                        </a:rPr>
                        <a:t>1.21</a:t>
                      </a:r>
                      <a:endParaRPr lang="en-US" altLang="ja-JP" sz="105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4642" marR="4642" marT="4642" marB="0" anchor="ctr"/>
                </a:tc>
                <a:tc>
                  <a:txBody>
                    <a:bodyPr/>
                    <a:lstStyle/>
                    <a:p>
                      <a:pPr algn="ctr" fontAlgn="ctr"/>
                      <a:r>
                        <a:rPr lang="en-US" altLang="ja-JP" sz="1050" b="0" i="0" u="none" strike="noStrike" dirty="0">
                          <a:solidFill>
                            <a:srgbClr val="000000"/>
                          </a:solidFill>
                          <a:effectLst/>
                          <a:latin typeface="BIZ UDPゴシック" panose="020B0400000000000000" pitchFamily="50" charset="-128"/>
                          <a:ea typeface="BIZ UDPゴシック" panose="020B0400000000000000" pitchFamily="50" charset="-128"/>
                        </a:rPr>
                        <a:t>1,545</a:t>
                      </a:r>
                    </a:p>
                  </a:txBody>
                  <a:tcPr marL="4642" marR="4642" marT="4642" marB="0" anchor="ctr"/>
                </a:tc>
                <a:extLst>
                  <a:ext uri="{0D108BD9-81ED-4DB2-BD59-A6C34878D82A}">
                    <a16:rowId xmlns:a16="http://schemas.microsoft.com/office/drawing/2014/main" val="1479151021"/>
                  </a:ext>
                </a:extLst>
              </a:tr>
              <a:tr h="398474">
                <a:tc>
                  <a:txBody>
                    <a:bodyPr/>
                    <a:lstStyle/>
                    <a:p>
                      <a:pPr algn="ctr" fontAlgn="ctr"/>
                      <a:r>
                        <a:rPr lang="en-US" altLang="ja-JP" sz="1050" u="none" strike="noStrike" dirty="0">
                          <a:effectLst/>
                          <a:latin typeface="BIZ UDPゴシック" panose="020B0400000000000000" pitchFamily="50" charset="-128"/>
                          <a:ea typeface="BIZ UDPゴシック" panose="020B0400000000000000" pitchFamily="50" charset="-128"/>
                        </a:rPr>
                        <a:t>ETBE(</a:t>
                      </a:r>
                      <a:r>
                        <a:rPr lang="ja-JP" altLang="en-US" sz="1050" u="none" strike="noStrike" dirty="0">
                          <a:effectLst/>
                          <a:latin typeface="BIZ UDPゴシック" panose="020B0400000000000000" pitchFamily="50" charset="-128"/>
                          <a:ea typeface="BIZ UDPゴシック" panose="020B0400000000000000" pitchFamily="50" charset="-128"/>
                        </a:rPr>
                        <a:t>エチルターシャリ</a:t>
                      </a:r>
                      <a:r>
                        <a:rPr lang="en-US" altLang="ja-JP" sz="1050" u="none" strike="noStrike" dirty="0">
                          <a:effectLst/>
                          <a:latin typeface="BIZ UDPゴシック" panose="020B0400000000000000" pitchFamily="50" charset="-128"/>
                          <a:ea typeface="BIZ UDPゴシック" panose="020B0400000000000000" pitchFamily="50" charset="-128"/>
                        </a:rPr>
                        <a:t>-</a:t>
                      </a:r>
                      <a:r>
                        <a:rPr lang="ja-JP" altLang="en-US" sz="1050" u="none" strike="noStrike" dirty="0">
                          <a:effectLst/>
                          <a:latin typeface="BIZ UDPゴシック" panose="020B0400000000000000" pitchFamily="50" charset="-128"/>
                          <a:ea typeface="BIZ UDPゴシック" panose="020B0400000000000000" pitchFamily="50" charset="-128"/>
                        </a:rPr>
                        <a:t>ブチルエーテル</a:t>
                      </a:r>
                      <a:r>
                        <a:rPr lang="en-US" altLang="ja-JP" sz="1050" u="none" strike="noStrike" dirty="0">
                          <a:effectLst/>
                          <a:latin typeface="BIZ UDPゴシック" panose="020B0400000000000000" pitchFamily="50" charset="-128"/>
                          <a:ea typeface="BIZ UDPゴシック" panose="020B0400000000000000" pitchFamily="50" charset="-128"/>
                        </a:rPr>
                        <a:t>)</a:t>
                      </a:r>
                      <a:endParaRPr lang="en-US" altLang="ja-JP" sz="10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4642" marR="4642" marT="4642" marB="0" anchor="ctr"/>
                </a:tc>
                <a:tc>
                  <a:txBody>
                    <a:bodyPr/>
                    <a:lstStyle/>
                    <a:p>
                      <a:pPr algn="ctr" fontAlgn="ctr"/>
                      <a:r>
                        <a:rPr lang="en-US" altLang="ja-JP" sz="1050" u="none" strike="noStrike">
                          <a:effectLst/>
                          <a:latin typeface="BIZ UDPゴシック" panose="020B0400000000000000" pitchFamily="50" charset="-128"/>
                          <a:ea typeface="BIZ UDPゴシック" panose="020B0400000000000000" pitchFamily="50" charset="-128"/>
                        </a:rPr>
                        <a:t>2.17</a:t>
                      </a:r>
                      <a:endParaRPr lang="en-US" altLang="ja-JP" sz="105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4642" marR="4642" marT="4642" marB="0" anchor="ctr"/>
                </a:tc>
                <a:tc>
                  <a:txBody>
                    <a:bodyPr/>
                    <a:lstStyle/>
                    <a:p>
                      <a:pPr algn="ctr" fontAlgn="ctr"/>
                      <a:r>
                        <a:rPr lang="en-US" altLang="ja-JP" sz="1050" b="0" i="0" u="none" strike="noStrike" dirty="0">
                          <a:solidFill>
                            <a:srgbClr val="000000"/>
                          </a:solidFill>
                          <a:effectLst/>
                          <a:latin typeface="BIZ UDPゴシック" panose="020B0400000000000000" pitchFamily="50" charset="-128"/>
                          <a:ea typeface="BIZ UDPゴシック" panose="020B0400000000000000" pitchFamily="50" charset="-128"/>
                        </a:rPr>
                        <a:t>2,758</a:t>
                      </a:r>
                    </a:p>
                  </a:txBody>
                  <a:tcPr marL="4642" marR="4642" marT="4642" marB="0" anchor="ctr"/>
                </a:tc>
                <a:extLst>
                  <a:ext uri="{0D108BD9-81ED-4DB2-BD59-A6C34878D82A}">
                    <a16:rowId xmlns:a16="http://schemas.microsoft.com/office/drawing/2014/main" val="2313553380"/>
                  </a:ext>
                </a:extLst>
              </a:tr>
              <a:tr h="202085">
                <a:tc>
                  <a:txBody>
                    <a:bodyPr/>
                    <a:lstStyle/>
                    <a:p>
                      <a:pPr algn="ctr" fontAlgn="ctr"/>
                      <a:r>
                        <a:rPr lang="ja-JP" altLang="en-US" sz="1050" u="none" strike="noStrike" dirty="0">
                          <a:effectLst/>
                          <a:latin typeface="BIZ UDPゴシック" panose="020B0400000000000000" pitchFamily="50" charset="-128"/>
                          <a:ea typeface="BIZ UDPゴシック" panose="020B0400000000000000" pitchFamily="50" charset="-128"/>
                        </a:rPr>
                        <a:t>合計</a:t>
                      </a:r>
                      <a:endParaRPr lang="ja-JP" altLang="en-US" sz="10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4642" marR="4642" marT="4642" marB="0" anchor="ctr"/>
                </a:tc>
                <a:tc>
                  <a:txBody>
                    <a:bodyPr/>
                    <a:lstStyle/>
                    <a:p>
                      <a:pPr algn="ctr" fontAlgn="ctr"/>
                      <a:r>
                        <a:rPr lang="en-US" altLang="ja-JP" sz="1050" u="none" strike="noStrike" dirty="0">
                          <a:effectLst/>
                          <a:latin typeface="BIZ UDPゴシック" panose="020B0400000000000000" pitchFamily="50" charset="-128"/>
                          <a:ea typeface="BIZ UDPゴシック" panose="020B0400000000000000" pitchFamily="50" charset="-128"/>
                        </a:rPr>
                        <a:t>100</a:t>
                      </a:r>
                      <a:endParaRPr lang="en-US" altLang="ja-JP" sz="10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4642" marR="4642" marT="4642" marB="0" anchor="ctr"/>
                </a:tc>
                <a:tc>
                  <a:txBody>
                    <a:bodyPr/>
                    <a:lstStyle/>
                    <a:p>
                      <a:pPr algn="ctr" fontAlgn="ctr"/>
                      <a:r>
                        <a:rPr lang="en-US" altLang="ja-JP" sz="1050" b="0" i="0" u="none" strike="noStrike" dirty="0">
                          <a:solidFill>
                            <a:srgbClr val="000000"/>
                          </a:solidFill>
                          <a:effectLst/>
                          <a:latin typeface="BIZ UDPゴシック" panose="020B0400000000000000" pitchFamily="50" charset="-128"/>
                          <a:ea typeface="BIZ UDPゴシック" panose="020B0400000000000000" pitchFamily="50" charset="-128"/>
                        </a:rPr>
                        <a:t>127,381</a:t>
                      </a:r>
                    </a:p>
                  </a:txBody>
                  <a:tcPr marL="4642" marR="4642" marT="4642" marB="0" anchor="ctr"/>
                </a:tc>
                <a:extLst>
                  <a:ext uri="{0D108BD9-81ED-4DB2-BD59-A6C34878D82A}">
                    <a16:rowId xmlns:a16="http://schemas.microsoft.com/office/drawing/2014/main" val="4204542250"/>
                  </a:ext>
                </a:extLst>
              </a:tr>
            </a:tbl>
          </a:graphicData>
        </a:graphic>
      </p:graphicFrame>
      <p:sp>
        <p:nvSpPr>
          <p:cNvPr id="14" name="テキスト ボックス 13">
            <a:extLst>
              <a:ext uri="{FF2B5EF4-FFF2-40B4-BE49-F238E27FC236}">
                <a16:creationId xmlns:a16="http://schemas.microsoft.com/office/drawing/2014/main" id="{A63655C8-8506-406F-A25A-5598C1BAC512}"/>
              </a:ext>
            </a:extLst>
          </p:cNvPr>
          <p:cNvSpPr txBox="1"/>
          <p:nvPr/>
        </p:nvSpPr>
        <p:spPr>
          <a:xfrm>
            <a:off x="2543653" y="2357702"/>
            <a:ext cx="5708614" cy="276999"/>
          </a:xfrm>
          <a:prstGeom prst="rect">
            <a:avLst/>
          </a:prstGeom>
          <a:noFill/>
        </p:spPr>
        <p:txBody>
          <a:bodyPr wrap="none" rtlCol="0">
            <a:spAutoFit/>
          </a:bodyPr>
          <a:lstStyle/>
          <a:p>
            <a:r>
              <a:rPr lang="ja-JP" altLang="en-US" sz="1200" dirty="0">
                <a:latin typeface="BIZ UDPゴシック" panose="020B0400000000000000" pitchFamily="50" charset="-128"/>
                <a:ea typeface="BIZ UDPゴシック" panose="020B0400000000000000" pitchFamily="50" charset="-128"/>
              </a:rPr>
              <a:t>燃料の蒸発ガスに含まれる物質毎の給油時排出</a:t>
            </a:r>
            <a:r>
              <a:rPr lang="en-US" altLang="ja-JP" sz="1200" dirty="0">
                <a:latin typeface="BIZ UDPゴシック" panose="020B0400000000000000" pitchFamily="50" charset="-128"/>
                <a:ea typeface="BIZ UDPゴシック" panose="020B0400000000000000" pitchFamily="50" charset="-128"/>
              </a:rPr>
              <a:t>VOC </a:t>
            </a:r>
            <a:r>
              <a:rPr lang="ja-JP" altLang="en-US" sz="1200" dirty="0">
                <a:latin typeface="BIZ UDPゴシック" panose="020B0400000000000000" pitchFamily="50" charset="-128"/>
                <a:ea typeface="BIZ UDPゴシック" panose="020B0400000000000000" pitchFamily="50" charset="-128"/>
              </a:rPr>
              <a:t>の組成割合及び</a:t>
            </a:r>
            <a:r>
              <a:rPr lang="en-US" altLang="ja-JP" sz="1200" dirty="0">
                <a:latin typeface="BIZ UDPゴシック" panose="020B0400000000000000" pitchFamily="50" charset="-128"/>
                <a:ea typeface="BIZ UDPゴシック" panose="020B0400000000000000" pitchFamily="50" charset="-128"/>
              </a:rPr>
              <a:t>VOC</a:t>
            </a:r>
            <a:r>
              <a:rPr lang="ja-JP" altLang="en-US" sz="1200" dirty="0">
                <a:latin typeface="BIZ UDPゴシック" panose="020B0400000000000000" pitchFamily="50" charset="-128"/>
                <a:ea typeface="BIZ UDPゴシック" panose="020B0400000000000000" pitchFamily="50" charset="-128"/>
              </a:rPr>
              <a:t>排出量</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46654893-88A6-4645-BC51-08C56189C808}"/>
              </a:ext>
            </a:extLst>
          </p:cNvPr>
          <p:cNvSpPr txBox="1"/>
          <p:nvPr/>
        </p:nvSpPr>
        <p:spPr>
          <a:xfrm>
            <a:off x="2592571" y="6505222"/>
            <a:ext cx="5687776" cy="253916"/>
          </a:xfrm>
          <a:prstGeom prst="rect">
            <a:avLst/>
          </a:prstGeom>
          <a:noFill/>
        </p:spPr>
        <p:txBody>
          <a:bodyPr wrap="none" rtlCol="0">
            <a:spAutoFit/>
          </a:bodyPr>
          <a:lstStyle/>
          <a:p>
            <a:r>
              <a:rPr lang="ja-JP" altLang="en-US" sz="1050" dirty="0">
                <a:latin typeface="BIZ UDPゴシック" panose="020B0400000000000000" pitchFamily="50" charset="-128"/>
                <a:ea typeface="BIZ UDPゴシック" panose="020B0400000000000000" pitchFamily="50" charset="-128"/>
              </a:rPr>
              <a:t>出典　環境省「令和２年度揮発性有機化合物（</a:t>
            </a:r>
            <a:r>
              <a:rPr lang="en-US" altLang="ja-JP" sz="1050" dirty="0">
                <a:latin typeface="BIZ UDPゴシック" panose="020B0400000000000000" pitchFamily="50" charset="-128"/>
                <a:ea typeface="BIZ UDPゴシック" panose="020B0400000000000000" pitchFamily="50" charset="-128"/>
              </a:rPr>
              <a:t>VOC</a:t>
            </a:r>
            <a:r>
              <a:rPr lang="ja-JP" altLang="en-US" sz="1050" dirty="0">
                <a:latin typeface="BIZ UDPゴシック" panose="020B0400000000000000" pitchFamily="50" charset="-128"/>
                <a:ea typeface="BIZ UDPゴシック" panose="020B0400000000000000" pitchFamily="50" charset="-128"/>
              </a:rPr>
              <a:t>）排出インベントリ作成等に関する調査業務」</a:t>
            </a:r>
            <a:endParaRPr lang="en-US" altLang="ja-JP" sz="1050" dirty="0">
              <a:latin typeface="BIZ UDPゴシック" panose="020B0400000000000000" pitchFamily="50" charset="-128"/>
              <a:ea typeface="BIZ UDPゴシック" panose="020B0400000000000000" pitchFamily="50" charset="-128"/>
            </a:endParaRPr>
          </a:p>
        </p:txBody>
      </p:sp>
      <p:sp>
        <p:nvSpPr>
          <p:cNvPr id="16" name="正方形/長方形 15">
            <a:extLst>
              <a:ext uri="{FF2B5EF4-FFF2-40B4-BE49-F238E27FC236}">
                <a16:creationId xmlns:a16="http://schemas.microsoft.com/office/drawing/2014/main" id="{392D7522-6BAD-4C28-85B5-286622AAFBB2}"/>
              </a:ext>
            </a:extLst>
          </p:cNvPr>
          <p:cNvSpPr/>
          <p:nvPr/>
        </p:nvSpPr>
        <p:spPr>
          <a:xfrm flipH="1">
            <a:off x="4847034" y="5583517"/>
            <a:ext cx="4478803" cy="230554"/>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D7FC7A49-BC3E-4817-80F8-50A902293578}"/>
              </a:ext>
            </a:extLst>
          </p:cNvPr>
          <p:cNvSpPr txBox="1"/>
          <p:nvPr/>
        </p:nvSpPr>
        <p:spPr>
          <a:xfrm>
            <a:off x="818666" y="1152851"/>
            <a:ext cx="8561787" cy="1107996"/>
          </a:xfrm>
          <a:prstGeom prst="rect">
            <a:avLst/>
          </a:prstGeom>
          <a:noFill/>
        </p:spPr>
        <p:txBody>
          <a:bodyPr wrap="square" rtlCol="0">
            <a:spAutoFit/>
          </a:bodyPr>
          <a:lstStyle/>
          <a:p>
            <a:pPr>
              <a:spcBef>
                <a:spcPts val="600"/>
              </a:spcBef>
            </a:pPr>
            <a:r>
              <a:rPr lang="en-US" altLang="ja-JP" sz="14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ガソリン中のトルエンについて</a:t>
            </a:r>
            <a:r>
              <a:rPr lang="en-US" altLang="ja-JP" sz="1400" dirty="0">
                <a:latin typeface="BIZ UDPゴシック" panose="020B0400000000000000" pitchFamily="50" charset="-128"/>
                <a:ea typeface="BIZ UDPゴシック" panose="020B0400000000000000" pitchFamily="50" charset="-128"/>
              </a:rPr>
              <a:t>】</a:t>
            </a:r>
          </a:p>
          <a:p>
            <a:pPr>
              <a:spcBef>
                <a:spcPts val="600"/>
              </a:spcBef>
            </a:pPr>
            <a:r>
              <a:rPr lang="ja-JP" altLang="en-US" sz="1400" dirty="0">
                <a:latin typeface="BIZ UDPゴシック" panose="020B0400000000000000" pitchFamily="50" charset="-128"/>
                <a:ea typeface="BIZ UDPゴシック" panose="020B0400000000000000" pitchFamily="50" charset="-128"/>
              </a:rPr>
              <a:t>○ガソリンの組成は夏と冬、プレミアムガソリン（ハイオクガソリン）とレギュラーガソリンで変わるが、蒸発ガスに含まれる物質の年間平均値は以下のとおりであり、トルエンは</a:t>
            </a:r>
            <a:r>
              <a:rPr lang="en-US" altLang="ja-JP" sz="1400" dirty="0">
                <a:latin typeface="BIZ UDPゴシック" panose="020B0400000000000000" pitchFamily="50" charset="-128"/>
                <a:ea typeface="BIZ UDPゴシック" panose="020B0400000000000000" pitchFamily="50" charset="-128"/>
              </a:rPr>
              <a:t>1.21</a:t>
            </a:r>
            <a:r>
              <a:rPr lang="ja-JP" altLang="en-US" sz="1400" dirty="0">
                <a:latin typeface="BIZ UDPゴシック" panose="020B0400000000000000" pitchFamily="50" charset="-128"/>
                <a:ea typeface="BIZ UDPゴシック" panose="020B0400000000000000" pitchFamily="50" charset="-128"/>
              </a:rPr>
              <a:t>％と推計される。</a:t>
            </a:r>
            <a:endParaRPr lang="en-US" altLang="ja-JP" sz="1400" dirty="0">
              <a:latin typeface="BIZ UDPゴシック" panose="020B0400000000000000" pitchFamily="50" charset="-128"/>
              <a:ea typeface="BIZ UDPゴシック" panose="020B0400000000000000" pitchFamily="50" charset="-128"/>
            </a:endParaRPr>
          </a:p>
          <a:p>
            <a:pPr>
              <a:spcBef>
                <a:spcPts val="600"/>
              </a:spcBef>
            </a:pPr>
            <a:r>
              <a:rPr lang="ja-JP" altLang="en-US" sz="1400" dirty="0">
                <a:latin typeface="BIZ UDPゴシック" panose="020B0400000000000000" pitchFamily="50" charset="-128"/>
                <a:ea typeface="BIZ UDPゴシック" panose="020B0400000000000000" pitchFamily="50" charset="-128"/>
              </a:rPr>
              <a:t>○ガソリンの貯蔵・出荷に係る</a:t>
            </a:r>
            <a:r>
              <a:rPr lang="en-US" altLang="ja-JP" sz="1400" dirty="0">
                <a:latin typeface="BIZ UDPゴシック" panose="020B0400000000000000" pitchFamily="50" charset="-128"/>
                <a:ea typeface="BIZ UDPゴシック" panose="020B0400000000000000" pitchFamily="50" charset="-128"/>
              </a:rPr>
              <a:t>VOC</a:t>
            </a:r>
            <a:r>
              <a:rPr lang="ja-JP" altLang="en-US" sz="1400" dirty="0">
                <a:latin typeface="BIZ UDPゴシック" panose="020B0400000000000000" pitchFamily="50" charset="-128"/>
                <a:ea typeface="BIZ UDPゴシック" panose="020B0400000000000000" pitchFamily="50" charset="-128"/>
              </a:rPr>
              <a:t>排出量は</a:t>
            </a:r>
            <a:r>
              <a:rPr lang="en-US" altLang="ja-JP" sz="1400" dirty="0">
                <a:latin typeface="BIZ UDPゴシック" panose="020B0400000000000000" pitchFamily="50" charset="-128"/>
                <a:ea typeface="BIZ UDPゴシック" panose="020B0400000000000000" pitchFamily="50" charset="-128"/>
              </a:rPr>
              <a:t>1,545t</a:t>
            </a:r>
            <a:r>
              <a:rPr lang="ja-JP" altLang="en-US" sz="1400" dirty="0">
                <a:latin typeface="BIZ UDPゴシック" panose="020B0400000000000000" pitchFamily="50" charset="-128"/>
                <a:ea typeface="BIZ UDPゴシック" panose="020B0400000000000000" pitchFamily="50" charset="-128"/>
              </a:rPr>
              <a:t>である。</a:t>
            </a:r>
            <a:endParaRPr lang="en-US" altLang="ja-JP" sz="1400" dirty="0">
              <a:latin typeface="BIZ UDPゴシック" panose="020B0400000000000000" pitchFamily="50" charset="-128"/>
              <a:ea typeface="BIZ UDPゴシック" panose="020B0400000000000000" pitchFamily="50" charset="-128"/>
            </a:endParaRPr>
          </a:p>
        </p:txBody>
      </p:sp>
      <p:sp>
        <p:nvSpPr>
          <p:cNvPr id="18" name="スライド番号プレースホルダー 3">
            <a:extLst>
              <a:ext uri="{FF2B5EF4-FFF2-40B4-BE49-F238E27FC236}">
                <a16:creationId xmlns:a16="http://schemas.microsoft.com/office/drawing/2014/main" id="{807F8B38-5574-49E9-9523-B05647AB23E3}"/>
              </a:ext>
            </a:extLst>
          </p:cNvPr>
          <p:cNvSpPr txBox="1">
            <a:spLocks/>
          </p:cNvSpPr>
          <p:nvPr/>
        </p:nvSpPr>
        <p:spPr>
          <a:xfrm>
            <a:off x="9350787" y="6477299"/>
            <a:ext cx="555213" cy="365125"/>
          </a:xfrm>
          <a:prstGeom prst="rect">
            <a:avLst/>
          </a:prstGeom>
        </p:spPr>
        <p:txBody>
          <a:bodyPr vert="horz" lIns="91440" tIns="45720" rIns="91440" bIns="45720" rtlCol="0" anchor="ctr">
            <a:normAutofit/>
          </a:bodyP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fld id="{519954A3-9DFD-4C44-94BA-B95130A3BA1C}" type="slidenum">
              <a:rPr lang="en-US" smtClean="0">
                <a:solidFill>
                  <a:srgbClr val="000000"/>
                </a:solidFill>
                <a:latin typeface="BIZ UDPゴシック" panose="020B0400000000000000" pitchFamily="50" charset="-128"/>
                <a:ea typeface="BIZ UDPゴシック" panose="020B0400000000000000" pitchFamily="50" charset="-128"/>
              </a:rPr>
              <a:pPr>
                <a:spcAft>
                  <a:spcPts val="600"/>
                </a:spcAft>
              </a:pPr>
              <a:t>31</a:t>
            </a:fld>
            <a:endParaRPr lang="en-US" dirty="0">
              <a:solidFill>
                <a:srgbClr val="000000"/>
              </a:solidFill>
              <a:latin typeface="BIZ UDPゴシック" panose="020B0400000000000000" pitchFamily="50" charset="-128"/>
              <a:ea typeface="BIZ UDPゴシック" panose="020B0400000000000000" pitchFamily="50" charset="-128"/>
            </a:endParaRPr>
          </a:p>
        </p:txBody>
      </p:sp>
      <p:sp>
        <p:nvSpPr>
          <p:cNvPr id="19" name="タイトル 1">
            <a:extLst>
              <a:ext uri="{FF2B5EF4-FFF2-40B4-BE49-F238E27FC236}">
                <a16:creationId xmlns:a16="http://schemas.microsoft.com/office/drawing/2014/main" id="{0F903E6B-8E6D-4155-BAF8-3A0DC96C4CD5}"/>
              </a:ext>
            </a:extLst>
          </p:cNvPr>
          <p:cNvSpPr txBox="1">
            <a:spLocks/>
          </p:cNvSpPr>
          <p:nvPr/>
        </p:nvSpPr>
        <p:spPr>
          <a:xfrm>
            <a:off x="999639" y="416962"/>
            <a:ext cx="8326200" cy="814466"/>
          </a:xfrm>
          <a:prstGeom prst="rect">
            <a:avLst/>
          </a:prstGeom>
        </p:spPr>
        <p:txBody>
          <a:bodyPr vert="horz" lIns="91440" tIns="45720" rIns="91440" bIns="45720" rtlCol="0" anchor="t">
            <a:norm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2800" dirty="0">
                <a:latin typeface="BIZ UDPゴシック" panose="020B0400000000000000" pitchFamily="50" charset="-128"/>
                <a:ea typeface="BIZ UDPゴシック" panose="020B0400000000000000" pitchFamily="50" charset="-128"/>
              </a:rPr>
              <a:t>（参考）　トルエンについて</a:t>
            </a:r>
          </a:p>
        </p:txBody>
      </p:sp>
    </p:spTree>
    <p:extLst>
      <p:ext uri="{BB962C8B-B14F-4D97-AF65-F5344CB8AC3E}">
        <p14:creationId xmlns:p14="http://schemas.microsoft.com/office/powerpoint/2010/main" val="42577705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80B86A7-A1EC-475B-9166-88902B033A3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90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C2C29CB1-9F74-4879-A6AF-AEA67B6F1F4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84609"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7E2C7115-5336-410C-AD71-0F0952A2E5A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541404" y="4013200"/>
            <a:ext cx="364596"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8" name="表 7">
            <a:extLst>
              <a:ext uri="{FF2B5EF4-FFF2-40B4-BE49-F238E27FC236}">
                <a16:creationId xmlns:a16="http://schemas.microsoft.com/office/drawing/2014/main" id="{2A848F68-BF61-49B3-BB23-BF41122DAA19}"/>
              </a:ext>
            </a:extLst>
          </p:cNvPr>
          <p:cNvGraphicFramePr>
            <a:graphicFrameLocks noGrp="1"/>
          </p:cNvGraphicFramePr>
          <p:nvPr>
            <p:extLst>
              <p:ext uri="{D42A27DB-BD31-4B8C-83A1-F6EECF244321}">
                <p14:modId xmlns:p14="http://schemas.microsoft.com/office/powerpoint/2010/main" val="3420450612"/>
              </p:ext>
            </p:extLst>
          </p:nvPr>
        </p:nvGraphicFramePr>
        <p:xfrm>
          <a:off x="574904" y="1208875"/>
          <a:ext cx="4565077" cy="5432330"/>
        </p:xfrm>
        <a:graphic>
          <a:graphicData uri="http://schemas.openxmlformats.org/drawingml/2006/table">
            <a:tbl>
              <a:tblPr firstRow="1" firstCol="1" bandRow="1">
                <a:tableStyleId>{5C22544A-7EE6-4342-B048-85BDC9FD1C3A}</a:tableStyleId>
              </a:tblPr>
              <a:tblGrid>
                <a:gridCol w="144000">
                  <a:extLst>
                    <a:ext uri="{9D8B030D-6E8A-4147-A177-3AD203B41FA5}">
                      <a16:colId xmlns:a16="http://schemas.microsoft.com/office/drawing/2014/main" val="1879744770"/>
                    </a:ext>
                  </a:extLst>
                </a:gridCol>
                <a:gridCol w="561947">
                  <a:extLst>
                    <a:ext uri="{9D8B030D-6E8A-4147-A177-3AD203B41FA5}">
                      <a16:colId xmlns:a16="http://schemas.microsoft.com/office/drawing/2014/main" val="2867043341"/>
                    </a:ext>
                  </a:extLst>
                </a:gridCol>
                <a:gridCol w="151130">
                  <a:extLst>
                    <a:ext uri="{9D8B030D-6E8A-4147-A177-3AD203B41FA5}">
                      <a16:colId xmlns:a16="http://schemas.microsoft.com/office/drawing/2014/main" val="1273024589"/>
                    </a:ext>
                  </a:extLst>
                </a:gridCol>
                <a:gridCol w="1080000">
                  <a:extLst>
                    <a:ext uri="{9D8B030D-6E8A-4147-A177-3AD203B41FA5}">
                      <a16:colId xmlns:a16="http://schemas.microsoft.com/office/drawing/2014/main" val="3837837326"/>
                    </a:ext>
                  </a:extLst>
                </a:gridCol>
                <a:gridCol w="2124000">
                  <a:extLst>
                    <a:ext uri="{9D8B030D-6E8A-4147-A177-3AD203B41FA5}">
                      <a16:colId xmlns:a16="http://schemas.microsoft.com/office/drawing/2014/main" val="2116176162"/>
                    </a:ext>
                  </a:extLst>
                </a:gridCol>
                <a:gridCol w="504000">
                  <a:extLst>
                    <a:ext uri="{9D8B030D-6E8A-4147-A177-3AD203B41FA5}">
                      <a16:colId xmlns:a16="http://schemas.microsoft.com/office/drawing/2014/main" val="3082165267"/>
                    </a:ext>
                  </a:extLst>
                </a:gridCol>
              </a:tblGrid>
              <a:tr h="380810">
                <a:tc gridSpan="3">
                  <a:txBody>
                    <a:bodyPr/>
                    <a:lstStyle/>
                    <a:p>
                      <a:pPr algn="ctr">
                        <a:lnSpc>
                          <a:spcPct val="100000"/>
                        </a:lnSpc>
                        <a:spcAft>
                          <a:spcPts val="0"/>
                        </a:spcAft>
                      </a:pPr>
                      <a:r>
                        <a:rPr lang="ja-JP" altLang="en-US"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項・用途</a:t>
                      </a:r>
                      <a:endParaRPr lang="en-US"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43224" marR="43224" marT="0" marB="0" anchor="ctr"/>
                </a:tc>
                <a:tc hMerge="1">
                  <a:txBody>
                    <a:bodyPr/>
                    <a:lstStyle/>
                    <a:p>
                      <a:pPr algn="l">
                        <a:lnSpc>
                          <a:spcPts val="1200"/>
                        </a:lnSpc>
                        <a:spcAft>
                          <a:spcPts val="0"/>
                        </a:spcAft>
                      </a:pPr>
                      <a:endParaRPr lang="ja-JP" sz="1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43224" marR="43224" marT="0" marB="0" anchor="ctr"/>
                </a:tc>
                <a:tc hMerge="1">
                  <a:txBody>
                    <a:bodyPr/>
                    <a:lstStyle/>
                    <a:p>
                      <a:pPr algn="ctr">
                        <a:lnSpc>
                          <a:spcPts val="1200"/>
                        </a:lnSpc>
                        <a:spcAft>
                          <a:spcPts val="0"/>
                        </a:spcAft>
                      </a:pPr>
                      <a:endParaRPr lang="ja-JP" sz="1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43224" marR="43224" marT="0" marB="0" anchor="ctr"/>
                </a:tc>
                <a:tc>
                  <a:txBody>
                    <a:bodyPr/>
                    <a:lstStyle/>
                    <a:p>
                      <a:pPr algn="ctr">
                        <a:lnSpc>
                          <a:spcPct val="100000"/>
                        </a:lnSpc>
                        <a:spcAft>
                          <a:spcPts val="0"/>
                        </a:spcAft>
                      </a:pPr>
                      <a:r>
                        <a:rPr lang="ja-JP" altLang="en-US"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施設種類</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43224" marR="43224" marT="0" marB="0" anchor="ctr"/>
                </a:tc>
                <a:tc>
                  <a:txBody>
                    <a:bodyPr/>
                    <a:lstStyle/>
                    <a:p>
                      <a:pPr algn="ctr">
                        <a:lnSpc>
                          <a:spcPct val="100000"/>
                        </a:lnSpc>
                        <a:spcAft>
                          <a:spcPts val="0"/>
                        </a:spcAft>
                      </a:pPr>
                      <a:r>
                        <a:rPr lang="ja-JP" altLang="en-US"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規模</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43224" marR="43224" marT="0" marB="0" anchor="ctr"/>
                </a:tc>
                <a:tc>
                  <a:txBody>
                    <a:bodyPr/>
                    <a:lstStyle/>
                    <a:p>
                      <a:pPr algn="ctr">
                        <a:lnSpc>
                          <a:spcPct val="100000"/>
                        </a:lnSpc>
                        <a:spcAft>
                          <a:spcPts val="0"/>
                        </a:spcAft>
                      </a:pPr>
                      <a:r>
                        <a:rPr lang="ja-JP" altLang="en-US"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施設数</a:t>
                      </a:r>
                      <a:r>
                        <a:rPr lang="ja-JP" altLang="en-US" sz="7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altLang="ja-JP" sz="7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H29</a:t>
                      </a:r>
                      <a:r>
                        <a:rPr lang="ja-JP" altLang="en-US" sz="7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末）</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43224" marR="43224" marT="0" marB="0" anchor="ctr"/>
                </a:tc>
                <a:extLst>
                  <a:ext uri="{0D108BD9-81ED-4DB2-BD59-A6C34878D82A}">
                    <a16:rowId xmlns:a16="http://schemas.microsoft.com/office/drawing/2014/main" val="2202742494"/>
                  </a:ext>
                </a:extLst>
              </a:tr>
              <a:tr h="144000">
                <a:tc rowSpan="19">
                  <a:txBody>
                    <a:bodyPr/>
                    <a:lstStyle/>
                    <a:p>
                      <a:pPr algn="l">
                        <a:lnSpc>
                          <a:spcPct val="100000"/>
                        </a:lnSpc>
                        <a:spcAft>
                          <a:spcPts val="0"/>
                        </a:spcAft>
                      </a:pPr>
                      <a:r>
                        <a:rPr lang="en-US"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4</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rowSpan="19">
                  <a:txBody>
                    <a:bodyPr/>
                    <a:lstStyle/>
                    <a:p>
                      <a:pPr algn="l">
                        <a:lnSpc>
                          <a:spcPct val="100000"/>
                        </a:lnSpc>
                        <a:spcAft>
                          <a:spcPts val="0"/>
                        </a:spcAft>
                      </a:pPr>
                      <a:r>
                        <a:rPr lang="ja-JP" altLang="ja-JP" sz="900" kern="0" dirty="0">
                          <a:effectLst/>
                          <a:latin typeface="BIZ UDPゴシック" panose="020B0400000000000000" pitchFamily="50" charset="-128"/>
                          <a:ea typeface="BIZ UDPゴシック" panose="020B0400000000000000" pitchFamily="50" charset="-128"/>
                        </a:rPr>
                        <a:t>化学工業品、石油製品又は石炭製品の製造</a:t>
                      </a:r>
                      <a:endParaRPr lang="ja-JP"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ctr">
                        <a:lnSpc>
                          <a:spcPct val="100000"/>
                        </a:lnSpc>
                        <a:spcAft>
                          <a:spcPts val="0"/>
                        </a:spcAft>
                      </a:pPr>
                      <a:r>
                        <a:rPr lang="ja-JP" sz="900" kern="0">
                          <a:effectLst/>
                          <a:latin typeface="BIZ UDPゴシック" panose="020B0400000000000000" pitchFamily="50" charset="-128"/>
                          <a:ea typeface="BIZ UDPゴシック" panose="020B0400000000000000" pitchFamily="50" charset="-128"/>
                        </a:rPr>
                        <a:t>ネ</a:t>
                      </a:r>
                      <a:endParaRPr lang="ja-JP" sz="9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just">
                        <a:lnSpc>
                          <a:spcPct val="100000"/>
                        </a:lnSpc>
                        <a:spcAft>
                          <a:spcPts val="0"/>
                        </a:spcAft>
                      </a:pPr>
                      <a:r>
                        <a:rPr lang="ja-JP" sz="900" kern="0" dirty="0">
                          <a:effectLst/>
                          <a:latin typeface="BIZ UDPゴシック" panose="020B0400000000000000" pitchFamily="50" charset="-128"/>
                          <a:ea typeface="BIZ UDPゴシック" panose="020B0400000000000000" pitchFamily="50" charset="-128"/>
                        </a:rPr>
                        <a:t>条例に掲げる電気炉</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just">
                        <a:lnSpc>
                          <a:spcPct val="100000"/>
                        </a:lnSpc>
                        <a:spcAft>
                          <a:spcPts val="0"/>
                        </a:spcAft>
                      </a:pPr>
                      <a:r>
                        <a:rPr lang="ja-JP" sz="800" kern="0" dirty="0">
                          <a:effectLst/>
                          <a:latin typeface="BIZ UDPゴシック" panose="020B0400000000000000" pitchFamily="50" charset="-128"/>
                          <a:ea typeface="BIZ UDPゴシック" panose="020B0400000000000000" pitchFamily="50" charset="-128"/>
                        </a:rPr>
                        <a:t>変圧器の定格容量（</a:t>
                      </a:r>
                      <a:r>
                        <a:rPr lang="en-US" sz="800" kern="0" dirty="0">
                          <a:effectLst/>
                          <a:latin typeface="BIZ UDPゴシック" panose="020B0400000000000000" pitchFamily="50" charset="-128"/>
                          <a:ea typeface="BIZ UDPゴシック" panose="020B0400000000000000" pitchFamily="50" charset="-128"/>
                        </a:rPr>
                        <a:t>1000kVA</a:t>
                      </a:r>
                      <a:r>
                        <a:rPr lang="ja-JP" sz="800" kern="0" dirty="0">
                          <a:effectLst/>
                          <a:latin typeface="BIZ UDPゴシック" panose="020B0400000000000000" pitchFamily="50" charset="-128"/>
                          <a:ea typeface="BIZ UDPゴシック" panose="020B0400000000000000" pitchFamily="50" charset="-128"/>
                        </a:rPr>
                        <a:t>未満）</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ctr">
                        <a:lnSpc>
                          <a:spcPct val="100000"/>
                        </a:lnSpc>
                        <a:spcAft>
                          <a:spcPts val="0"/>
                        </a:spcAft>
                      </a:pPr>
                      <a:r>
                        <a:rPr lang="en-US"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 0 *</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43224" marR="43224" marT="0" marB="0" anchor="ctr"/>
                </a:tc>
                <a:extLst>
                  <a:ext uri="{0D108BD9-81ED-4DB2-BD59-A6C34878D82A}">
                    <a16:rowId xmlns:a16="http://schemas.microsoft.com/office/drawing/2014/main" val="1665633826"/>
                  </a:ext>
                </a:extLst>
              </a:tr>
              <a:tr h="144000">
                <a:tc vMerge="1">
                  <a:txBody>
                    <a:bodyPr/>
                    <a:lstStyle/>
                    <a:p>
                      <a:pPr algn="just">
                        <a:lnSpc>
                          <a:spcPts val="1200"/>
                        </a:lnSpc>
                        <a:spcAft>
                          <a:spcPts val="0"/>
                        </a:spcAft>
                      </a:pPr>
                      <a:endParaRPr lang="ja-JP" sz="1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vMerge="1">
                  <a:txBody>
                    <a:bodyPr/>
                    <a:lstStyle/>
                    <a:p>
                      <a:pPr algn="l">
                        <a:lnSpc>
                          <a:spcPts val="1200"/>
                        </a:lnSpc>
                        <a:spcAft>
                          <a:spcPts val="0"/>
                        </a:spcAft>
                      </a:pPr>
                      <a:endParaRPr lang="ja-JP" sz="1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ctr">
                        <a:lnSpc>
                          <a:spcPct val="100000"/>
                        </a:lnSpc>
                        <a:spcAft>
                          <a:spcPts val="0"/>
                        </a:spcAft>
                      </a:pPr>
                      <a:r>
                        <a:rPr lang="ja-JP" sz="900" kern="0" dirty="0">
                          <a:effectLst/>
                          <a:latin typeface="BIZ UDPゴシック" panose="020B0400000000000000" pitchFamily="50" charset="-128"/>
                          <a:ea typeface="BIZ UDPゴシック" panose="020B0400000000000000" pitchFamily="50" charset="-128"/>
                        </a:rPr>
                        <a:t>ナ</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just">
                        <a:lnSpc>
                          <a:spcPct val="100000"/>
                        </a:lnSpc>
                        <a:spcAft>
                          <a:spcPts val="0"/>
                        </a:spcAft>
                      </a:pPr>
                      <a:r>
                        <a:rPr lang="ja-JP" sz="900" kern="0" dirty="0">
                          <a:effectLst/>
                          <a:latin typeface="BIZ UDPゴシック" panose="020B0400000000000000" pitchFamily="50" charset="-128"/>
                          <a:ea typeface="BIZ UDPゴシック" panose="020B0400000000000000" pitchFamily="50" charset="-128"/>
                        </a:rPr>
                        <a:t>合成施設</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just">
                        <a:lnSpc>
                          <a:spcPct val="100000"/>
                        </a:lnSpc>
                        <a:spcAft>
                          <a:spcPts val="0"/>
                        </a:spcAft>
                      </a:pPr>
                      <a:r>
                        <a:rPr lang="ja-JP" sz="800" kern="0" dirty="0">
                          <a:effectLst/>
                          <a:latin typeface="BIZ UDPゴシック" panose="020B0400000000000000" pitchFamily="50" charset="-128"/>
                          <a:ea typeface="BIZ UDPゴシック" panose="020B0400000000000000" pitchFamily="50" charset="-128"/>
                        </a:rPr>
                        <a:t>すべて</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ctr">
                        <a:lnSpc>
                          <a:spcPct val="100000"/>
                        </a:lnSpc>
                        <a:spcAft>
                          <a:spcPts val="0"/>
                        </a:spcAft>
                      </a:pPr>
                      <a:r>
                        <a:rPr lang="en-US"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9</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43224" marR="43224" marT="0" marB="0" anchor="ctr"/>
                </a:tc>
                <a:extLst>
                  <a:ext uri="{0D108BD9-81ED-4DB2-BD59-A6C34878D82A}">
                    <a16:rowId xmlns:a16="http://schemas.microsoft.com/office/drawing/2014/main" val="1469753095"/>
                  </a:ext>
                </a:extLst>
              </a:tr>
              <a:tr h="144000">
                <a:tc vMerge="1">
                  <a:txBody>
                    <a:bodyPr/>
                    <a:lstStyle/>
                    <a:p>
                      <a:endParaRPr kumimoji="1" lang="ja-JP" altLang="en-US"/>
                    </a:p>
                  </a:txBody>
                  <a:tcPr/>
                </a:tc>
                <a:tc vMerge="1">
                  <a:txBody>
                    <a:bodyPr/>
                    <a:lstStyle/>
                    <a:p>
                      <a:endParaRPr kumimoji="1" lang="ja-JP" altLang="en-US"/>
                    </a:p>
                  </a:txBody>
                  <a:tcPr/>
                </a:tc>
                <a:tc>
                  <a:txBody>
                    <a:bodyPr/>
                    <a:lstStyle/>
                    <a:p>
                      <a:pPr algn="ctr">
                        <a:lnSpc>
                          <a:spcPct val="100000"/>
                        </a:lnSpc>
                        <a:spcAft>
                          <a:spcPts val="0"/>
                        </a:spcAft>
                      </a:pPr>
                      <a:r>
                        <a:rPr lang="ja-JP" sz="900" kern="0">
                          <a:effectLst/>
                          <a:latin typeface="BIZ UDPゴシック" panose="020B0400000000000000" pitchFamily="50" charset="-128"/>
                          <a:ea typeface="BIZ UDPゴシック" panose="020B0400000000000000" pitchFamily="50" charset="-128"/>
                        </a:rPr>
                        <a:t>ラ</a:t>
                      </a:r>
                      <a:endParaRPr lang="ja-JP" sz="9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just">
                        <a:lnSpc>
                          <a:spcPct val="100000"/>
                        </a:lnSpc>
                        <a:spcAft>
                          <a:spcPts val="0"/>
                        </a:spcAft>
                      </a:pPr>
                      <a:r>
                        <a:rPr lang="ja-JP" sz="900" kern="0" dirty="0">
                          <a:effectLst/>
                          <a:latin typeface="BIZ UDPゴシック" panose="020B0400000000000000" pitchFamily="50" charset="-128"/>
                          <a:ea typeface="BIZ UDPゴシック" panose="020B0400000000000000" pitchFamily="50" charset="-128"/>
                        </a:rPr>
                        <a:t>重合施設</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just">
                        <a:lnSpc>
                          <a:spcPct val="100000"/>
                        </a:lnSpc>
                        <a:spcAft>
                          <a:spcPts val="0"/>
                        </a:spcAft>
                      </a:pPr>
                      <a:r>
                        <a:rPr lang="ja-JP" sz="800" kern="0" dirty="0">
                          <a:effectLst/>
                          <a:latin typeface="BIZ UDPゴシック" panose="020B0400000000000000" pitchFamily="50" charset="-128"/>
                          <a:ea typeface="BIZ UDPゴシック" panose="020B0400000000000000" pitchFamily="50" charset="-128"/>
                        </a:rPr>
                        <a:t>すべて</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ctr">
                        <a:lnSpc>
                          <a:spcPct val="100000"/>
                        </a:lnSpc>
                        <a:spcAft>
                          <a:spcPts val="0"/>
                        </a:spcAft>
                      </a:pPr>
                      <a:r>
                        <a:rPr lang="en-US"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24</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43224" marR="43224" marT="0" marB="0" anchor="ctr"/>
                </a:tc>
                <a:extLst>
                  <a:ext uri="{0D108BD9-81ED-4DB2-BD59-A6C34878D82A}">
                    <a16:rowId xmlns:a16="http://schemas.microsoft.com/office/drawing/2014/main" val="3259945184"/>
                  </a:ext>
                </a:extLst>
              </a:tr>
              <a:tr h="144000">
                <a:tc vMerge="1">
                  <a:txBody>
                    <a:bodyPr/>
                    <a:lstStyle/>
                    <a:p>
                      <a:endParaRPr kumimoji="1" lang="ja-JP" altLang="en-US"/>
                    </a:p>
                  </a:txBody>
                  <a:tcPr/>
                </a:tc>
                <a:tc vMerge="1">
                  <a:txBody>
                    <a:bodyPr/>
                    <a:lstStyle/>
                    <a:p>
                      <a:endParaRPr kumimoji="1" lang="ja-JP" altLang="en-US"/>
                    </a:p>
                  </a:txBody>
                  <a:tcPr/>
                </a:tc>
                <a:tc>
                  <a:txBody>
                    <a:bodyPr/>
                    <a:lstStyle/>
                    <a:p>
                      <a:pPr algn="ctr">
                        <a:lnSpc>
                          <a:spcPct val="100000"/>
                        </a:lnSpc>
                        <a:spcAft>
                          <a:spcPts val="0"/>
                        </a:spcAft>
                      </a:pPr>
                      <a:r>
                        <a:rPr lang="ja-JP" sz="900" kern="0">
                          <a:effectLst/>
                          <a:latin typeface="BIZ UDPゴシック" panose="020B0400000000000000" pitchFamily="50" charset="-128"/>
                          <a:ea typeface="BIZ UDPゴシック" panose="020B0400000000000000" pitchFamily="50" charset="-128"/>
                        </a:rPr>
                        <a:t>ム</a:t>
                      </a:r>
                      <a:endParaRPr lang="ja-JP" sz="9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just">
                        <a:lnSpc>
                          <a:spcPct val="100000"/>
                        </a:lnSpc>
                        <a:spcAft>
                          <a:spcPts val="0"/>
                        </a:spcAft>
                      </a:pPr>
                      <a:r>
                        <a:rPr lang="ja-JP" sz="900" kern="0" dirty="0">
                          <a:effectLst/>
                          <a:latin typeface="BIZ UDPゴシック" panose="020B0400000000000000" pitchFamily="50" charset="-128"/>
                          <a:ea typeface="BIZ UDPゴシック" panose="020B0400000000000000" pitchFamily="50" charset="-128"/>
                        </a:rPr>
                        <a:t>分解施設</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just">
                        <a:lnSpc>
                          <a:spcPct val="100000"/>
                        </a:lnSpc>
                        <a:spcAft>
                          <a:spcPts val="0"/>
                        </a:spcAft>
                      </a:pPr>
                      <a:r>
                        <a:rPr lang="ja-JP" sz="800" kern="0" dirty="0">
                          <a:effectLst/>
                          <a:latin typeface="BIZ UDPゴシック" panose="020B0400000000000000" pitchFamily="50" charset="-128"/>
                          <a:ea typeface="BIZ UDPゴシック" panose="020B0400000000000000" pitchFamily="50" charset="-128"/>
                        </a:rPr>
                        <a:t>すべて</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ctr">
                        <a:lnSpc>
                          <a:spcPct val="100000"/>
                        </a:lnSpc>
                        <a:spcAft>
                          <a:spcPts val="0"/>
                        </a:spcAft>
                      </a:pPr>
                      <a:r>
                        <a:rPr lang="en-US"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2</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43224" marR="43224" marT="0" marB="0" anchor="ctr"/>
                </a:tc>
                <a:extLst>
                  <a:ext uri="{0D108BD9-81ED-4DB2-BD59-A6C34878D82A}">
                    <a16:rowId xmlns:a16="http://schemas.microsoft.com/office/drawing/2014/main" val="1098769101"/>
                  </a:ext>
                </a:extLst>
              </a:tr>
              <a:tr h="144000">
                <a:tc vMerge="1">
                  <a:txBody>
                    <a:bodyPr/>
                    <a:lstStyle/>
                    <a:p>
                      <a:endParaRPr kumimoji="1" lang="ja-JP" altLang="en-US"/>
                    </a:p>
                  </a:txBody>
                  <a:tcPr/>
                </a:tc>
                <a:tc vMerge="1">
                  <a:txBody>
                    <a:bodyPr/>
                    <a:lstStyle/>
                    <a:p>
                      <a:endParaRPr kumimoji="1" lang="ja-JP" altLang="en-US"/>
                    </a:p>
                  </a:txBody>
                  <a:tcPr/>
                </a:tc>
                <a:tc>
                  <a:txBody>
                    <a:bodyPr/>
                    <a:lstStyle/>
                    <a:p>
                      <a:pPr algn="ctr">
                        <a:lnSpc>
                          <a:spcPct val="100000"/>
                        </a:lnSpc>
                        <a:spcAft>
                          <a:spcPts val="0"/>
                        </a:spcAft>
                      </a:pPr>
                      <a:r>
                        <a:rPr lang="ja-JP" sz="900" kern="0">
                          <a:effectLst/>
                          <a:latin typeface="BIZ UDPゴシック" panose="020B0400000000000000" pitchFamily="50" charset="-128"/>
                          <a:ea typeface="BIZ UDPゴシック" panose="020B0400000000000000" pitchFamily="50" charset="-128"/>
                        </a:rPr>
                        <a:t>ウ</a:t>
                      </a:r>
                      <a:endParaRPr lang="ja-JP" sz="9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just">
                        <a:lnSpc>
                          <a:spcPct val="100000"/>
                        </a:lnSpc>
                        <a:spcAft>
                          <a:spcPts val="0"/>
                        </a:spcAft>
                      </a:pPr>
                      <a:r>
                        <a:rPr lang="ja-JP" sz="900" kern="0" dirty="0">
                          <a:effectLst/>
                          <a:latin typeface="BIZ UDPゴシック" panose="020B0400000000000000" pitchFamily="50" charset="-128"/>
                          <a:ea typeface="BIZ UDPゴシック" panose="020B0400000000000000" pitchFamily="50" charset="-128"/>
                        </a:rPr>
                        <a:t>精製施設</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just">
                        <a:lnSpc>
                          <a:spcPct val="100000"/>
                        </a:lnSpc>
                        <a:spcAft>
                          <a:spcPts val="0"/>
                        </a:spcAft>
                      </a:pPr>
                      <a:r>
                        <a:rPr lang="ja-JP" sz="800" kern="0" dirty="0">
                          <a:effectLst/>
                          <a:latin typeface="BIZ UDPゴシック" panose="020B0400000000000000" pitchFamily="50" charset="-128"/>
                          <a:ea typeface="BIZ UDPゴシック" panose="020B0400000000000000" pitchFamily="50" charset="-128"/>
                        </a:rPr>
                        <a:t>すべて</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ctr">
                        <a:lnSpc>
                          <a:spcPct val="100000"/>
                        </a:lnSpc>
                        <a:spcAft>
                          <a:spcPts val="0"/>
                        </a:spcAft>
                      </a:pPr>
                      <a:r>
                        <a:rPr lang="en-US"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25</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43224" marR="43224" marT="0" marB="0" anchor="ctr"/>
                </a:tc>
                <a:extLst>
                  <a:ext uri="{0D108BD9-81ED-4DB2-BD59-A6C34878D82A}">
                    <a16:rowId xmlns:a16="http://schemas.microsoft.com/office/drawing/2014/main" val="2078426444"/>
                  </a:ext>
                </a:extLst>
              </a:tr>
              <a:tr h="144000">
                <a:tc vMerge="1">
                  <a:txBody>
                    <a:bodyPr/>
                    <a:lstStyle/>
                    <a:p>
                      <a:endParaRPr kumimoji="1" lang="ja-JP" altLang="en-US"/>
                    </a:p>
                  </a:txBody>
                  <a:tcPr/>
                </a:tc>
                <a:tc vMerge="1">
                  <a:txBody>
                    <a:bodyPr/>
                    <a:lstStyle/>
                    <a:p>
                      <a:endParaRPr kumimoji="1" lang="ja-JP" altLang="en-US"/>
                    </a:p>
                  </a:txBody>
                  <a:tcPr/>
                </a:tc>
                <a:tc>
                  <a:txBody>
                    <a:bodyPr/>
                    <a:lstStyle/>
                    <a:p>
                      <a:pPr algn="ctr">
                        <a:lnSpc>
                          <a:spcPct val="100000"/>
                        </a:lnSpc>
                        <a:spcAft>
                          <a:spcPts val="0"/>
                        </a:spcAft>
                      </a:pPr>
                      <a:r>
                        <a:rPr lang="ja-JP" sz="900" kern="0">
                          <a:effectLst/>
                          <a:latin typeface="BIZ UDPゴシック" panose="020B0400000000000000" pitchFamily="50" charset="-128"/>
                          <a:ea typeface="BIZ UDPゴシック" panose="020B0400000000000000" pitchFamily="50" charset="-128"/>
                        </a:rPr>
                        <a:t>ヰ</a:t>
                      </a:r>
                      <a:endParaRPr lang="ja-JP" sz="9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just">
                        <a:lnSpc>
                          <a:spcPct val="100000"/>
                        </a:lnSpc>
                        <a:spcAft>
                          <a:spcPts val="0"/>
                        </a:spcAft>
                      </a:pPr>
                      <a:r>
                        <a:rPr lang="ja-JP" sz="900" kern="0" dirty="0">
                          <a:effectLst/>
                          <a:latin typeface="BIZ UDPゴシック" panose="020B0400000000000000" pitchFamily="50" charset="-128"/>
                          <a:ea typeface="BIZ UDPゴシック" panose="020B0400000000000000" pitchFamily="50" charset="-128"/>
                        </a:rPr>
                        <a:t>抽出施設</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just">
                        <a:lnSpc>
                          <a:spcPct val="100000"/>
                        </a:lnSpc>
                        <a:spcAft>
                          <a:spcPts val="0"/>
                        </a:spcAft>
                      </a:pPr>
                      <a:r>
                        <a:rPr lang="ja-JP" sz="800" kern="0" dirty="0">
                          <a:effectLst/>
                          <a:latin typeface="BIZ UDPゴシック" panose="020B0400000000000000" pitchFamily="50" charset="-128"/>
                          <a:ea typeface="BIZ UDPゴシック" panose="020B0400000000000000" pitchFamily="50" charset="-128"/>
                        </a:rPr>
                        <a:t>すべて</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ctr">
                        <a:lnSpc>
                          <a:spcPct val="100000"/>
                        </a:lnSpc>
                        <a:spcAft>
                          <a:spcPts val="0"/>
                        </a:spcAft>
                      </a:pPr>
                      <a:r>
                        <a:rPr lang="en-US"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11</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43224" marR="43224" marT="0" marB="0" anchor="ctr"/>
                </a:tc>
                <a:extLst>
                  <a:ext uri="{0D108BD9-81ED-4DB2-BD59-A6C34878D82A}">
                    <a16:rowId xmlns:a16="http://schemas.microsoft.com/office/drawing/2014/main" val="2269513021"/>
                  </a:ext>
                </a:extLst>
              </a:tr>
              <a:tr h="144000">
                <a:tc vMerge="1">
                  <a:txBody>
                    <a:bodyPr/>
                    <a:lstStyle/>
                    <a:p>
                      <a:endParaRPr kumimoji="1" lang="ja-JP" altLang="en-US"/>
                    </a:p>
                  </a:txBody>
                  <a:tcPr/>
                </a:tc>
                <a:tc vMerge="1">
                  <a:txBody>
                    <a:bodyPr/>
                    <a:lstStyle/>
                    <a:p>
                      <a:endParaRPr kumimoji="1" lang="ja-JP" altLang="en-US"/>
                    </a:p>
                  </a:txBody>
                  <a:tcPr/>
                </a:tc>
                <a:tc>
                  <a:txBody>
                    <a:bodyPr/>
                    <a:lstStyle/>
                    <a:p>
                      <a:pPr algn="ctr">
                        <a:lnSpc>
                          <a:spcPct val="100000"/>
                        </a:lnSpc>
                        <a:spcAft>
                          <a:spcPts val="0"/>
                        </a:spcAft>
                      </a:pPr>
                      <a:r>
                        <a:rPr lang="ja-JP" sz="900" kern="0">
                          <a:effectLst/>
                          <a:latin typeface="BIZ UDPゴシック" panose="020B0400000000000000" pitchFamily="50" charset="-128"/>
                          <a:ea typeface="BIZ UDPゴシック" panose="020B0400000000000000" pitchFamily="50" charset="-128"/>
                        </a:rPr>
                        <a:t>ノ</a:t>
                      </a:r>
                      <a:endParaRPr lang="ja-JP" sz="9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just">
                        <a:lnSpc>
                          <a:spcPct val="100000"/>
                        </a:lnSpc>
                        <a:spcAft>
                          <a:spcPts val="0"/>
                        </a:spcAft>
                      </a:pPr>
                      <a:r>
                        <a:rPr lang="ja-JP" sz="900" kern="0" dirty="0">
                          <a:effectLst/>
                          <a:latin typeface="BIZ UDPゴシック" panose="020B0400000000000000" pitchFamily="50" charset="-128"/>
                          <a:ea typeface="BIZ UDPゴシック" panose="020B0400000000000000" pitchFamily="50" charset="-128"/>
                        </a:rPr>
                        <a:t>晶出施設</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just">
                        <a:lnSpc>
                          <a:spcPct val="100000"/>
                        </a:lnSpc>
                        <a:spcAft>
                          <a:spcPts val="0"/>
                        </a:spcAft>
                      </a:pPr>
                      <a:r>
                        <a:rPr lang="ja-JP" sz="800" kern="0" dirty="0">
                          <a:effectLst/>
                          <a:latin typeface="BIZ UDPゴシック" panose="020B0400000000000000" pitchFamily="50" charset="-128"/>
                          <a:ea typeface="BIZ UDPゴシック" panose="020B0400000000000000" pitchFamily="50" charset="-128"/>
                        </a:rPr>
                        <a:t>すべて</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ctr">
                        <a:lnSpc>
                          <a:spcPct val="100000"/>
                        </a:lnSpc>
                        <a:spcAft>
                          <a:spcPts val="0"/>
                        </a:spcAft>
                      </a:pPr>
                      <a:r>
                        <a:rPr lang="en-US"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13</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43224" marR="43224" marT="0" marB="0" anchor="ctr"/>
                </a:tc>
                <a:extLst>
                  <a:ext uri="{0D108BD9-81ED-4DB2-BD59-A6C34878D82A}">
                    <a16:rowId xmlns:a16="http://schemas.microsoft.com/office/drawing/2014/main" val="2668628942"/>
                  </a:ext>
                </a:extLst>
              </a:tr>
              <a:tr h="144000">
                <a:tc vMerge="1">
                  <a:txBody>
                    <a:bodyPr/>
                    <a:lstStyle/>
                    <a:p>
                      <a:endParaRPr kumimoji="1" lang="ja-JP" altLang="en-US"/>
                    </a:p>
                  </a:txBody>
                  <a:tcPr/>
                </a:tc>
                <a:tc vMerge="1">
                  <a:txBody>
                    <a:bodyPr/>
                    <a:lstStyle/>
                    <a:p>
                      <a:endParaRPr kumimoji="1" lang="ja-JP" altLang="en-US"/>
                    </a:p>
                  </a:txBody>
                  <a:tcPr/>
                </a:tc>
                <a:tc>
                  <a:txBody>
                    <a:bodyPr/>
                    <a:lstStyle/>
                    <a:p>
                      <a:pPr algn="ctr">
                        <a:lnSpc>
                          <a:spcPct val="100000"/>
                        </a:lnSpc>
                        <a:spcAft>
                          <a:spcPts val="0"/>
                        </a:spcAft>
                      </a:pPr>
                      <a:r>
                        <a:rPr lang="ja-JP" sz="900" kern="0">
                          <a:effectLst/>
                          <a:latin typeface="BIZ UDPゴシック" panose="020B0400000000000000" pitchFamily="50" charset="-128"/>
                          <a:ea typeface="BIZ UDPゴシック" panose="020B0400000000000000" pitchFamily="50" charset="-128"/>
                        </a:rPr>
                        <a:t>オ</a:t>
                      </a:r>
                      <a:endParaRPr lang="ja-JP" sz="9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just">
                        <a:lnSpc>
                          <a:spcPct val="100000"/>
                        </a:lnSpc>
                        <a:spcAft>
                          <a:spcPts val="0"/>
                        </a:spcAft>
                      </a:pPr>
                      <a:r>
                        <a:rPr lang="ja-JP" sz="900" kern="0" dirty="0">
                          <a:effectLst/>
                          <a:latin typeface="BIZ UDPゴシック" panose="020B0400000000000000" pitchFamily="50" charset="-128"/>
                          <a:ea typeface="BIZ UDPゴシック" panose="020B0400000000000000" pitchFamily="50" charset="-128"/>
                        </a:rPr>
                        <a:t>蒸留施設</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just">
                        <a:lnSpc>
                          <a:spcPct val="100000"/>
                        </a:lnSpc>
                        <a:spcAft>
                          <a:spcPts val="0"/>
                        </a:spcAft>
                      </a:pPr>
                      <a:r>
                        <a:rPr lang="ja-JP" sz="800" kern="0" dirty="0">
                          <a:effectLst/>
                          <a:latin typeface="BIZ UDPゴシック" panose="020B0400000000000000" pitchFamily="50" charset="-128"/>
                          <a:ea typeface="BIZ UDPゴシック" panose="020B0400000000000000" pitchFamily="50" charset="-128"/>
                        </a:rPr>
                        <a:t>すべて</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ctr">
                        <a:lnSpc>
                          <a:spcPct val="100000"/>
                        </a:lnSpc>
                        <a:spcAft>
                          <a:spcPts val="0"/>
                        </a:spcAft>
                      </a:pPr>
                      <a:r>
                        <a:rPr lang="en-US"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18</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43224" marR="43224" marT="0" marB="0" anchor="ctr"/>
                </a:tc>
                <a:extLst>
                  <a:ext uri="{0D108BD9-81ED-4DB2-BD59-A6C34878D82A}">
                    <a16:rowId xmlns:a16="http://schemas.microsoft.com/office/drawing/2014/main" val="1393394594"/>
                  </a:ext>
                </a:extLst>
              </a:tr>
              <a:tr h="144000">
                <a:tc vMerge="1">
                  <a:txBody>
                    <a:bodyPr/>
                    <a:lstStyle/>
                    <a:p>
                      <a:endParaRPr kumimoji="1" lang="ja-JP" altLang="en-US"/>
                    </a:p>
                  </a:txBody>
                  <a:tcPr/>
                </a:tc>
                <a:tc vMerge="1">
                  <a:txBody>
                    <a:bodyPr/>
                    <a:lstStyle/>
                    <a:p>
                      <a:endParaRPr kumimoji="1" lang="ja-JP" altLang="en-US"/>
                    </a:p>
                  </a:txBody>
                  <a:tcPr/>
                </a:tc>
                <a:tc>
                  <a:txBody>
                    <a:bodyPr/>
                    <a:lstStyle/>
                    <a:p>
                      <a:pPr algn="ctr">
                        <a:lnSpc>
                          <a:spcPct val="100000"/>
                        </a:lnSpc>
                        <a:spcAft>
                          <a:spcPts val="0"/>
                        </a:spcAft>
                      </a:pPr>
                      <a:r>
                        <a:rPr lang="ja-JP" sz="900" kern="0">
                          <a:effectLst/>
                          <a:latin typeface="BIZ UDPゴシック" panose="020B0400000000000000" pitchFamily="50" charset="-128"/>
                          <a:ea typeface="BIZ UDPゴシック" panose="020B0400000000000000" pitchFamily="50" charset="-128"/>
                        </a:rPr>
                        <a:t>ク</a:t>
                      </a:r>
                      <a:endParaRPr lang="ja-JP" sz="9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just">
                        <a:lnSpc>
                          <a:spcPct val="100000"/>
                        </a:lnSpc>
                        <a:spcAft>
                          <a:spcPts val="0"/>
                        </a:spcAft>
                      </a:pPr>
                      <a:r>
                        <a:rPr lang="ja-JP" sz="900" kern="0" dirty="0">
                          <a:effectLst/>
                          <a:latin typeface="BIZ UDPゴシック" panose="020B0400000000000000" pitchFamily="50" charset="-128"/>
                          <a:ea typeface="BIZ UDPゴシック" panose="020B0400000000000000" pitchFamily="50" charset="-128"/>
                        </a:rPr>
                        <a:t>蒸発施設</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just">
                        <a:lnSpc>
                          <a:spcPct val="100000"/>
                        </a:lnSpc>
                        <a:spcAft>
                          <a:spcPts val="0"/>
                        </a:spcAft>
                      </a:pPr>
                      <a:r>
                        <a:rPr lang="ja-JP" sz="800" kern="0" dirty="0">
                          <a:effectLst/>
                          <a:latin typeface="BIZ UDPゴシック" panose="020B0400000000000000" pitchFamily="50" charset="-128"/>
                          <a:ea typeface="BIZ UDPゴシック" panose="020B0400000000000000" pitchFamily="50" charset="-128"/>
                        </a:rPr>
                        <a:t>すべて</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ctr">
                        <a:lnSpc>
                          <a:spcPct val="100000"/>
                        </a:lnSpc>
                        <a:spcAft>
                          <a:spcPts val="0"/>
                        </a:spcAft>
                      </a:pPr>
                      <a:r>
                        <a:rPr lang="en-US"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1</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43224" marR="43224" marT="0" marB="0" anchor="ctr"/>
                </a:tc>
                <a:extLst>
                  <a:ext uri="{0D108BD9-81ED-4DB2-BD59-A6C34878D82A}">
                    <a16:rowId xmlns:a16="http://schemas.microsoft.com/office/drawing/2014/main" val="493095845"/>
                  </a:ext>
                </a:extLst>
              </a:tr>
              <a:tr h="144000">
                <a:tc vMerge="1">
                  <a:txBody>
                    <a:bodyPr/>
                    <a:lstStyle/>
                    <a:p>
                      <a:endParaRPr kumimoji="1" lang="ja-JP" altLang="en-US"/>
                    </a:p>
                  </a:txBody>
                  <a:tcPr/>
                </a:tc>
                <a:tc vMerge="1">
                  <a:txBody>
                    <a:bodyPr/>
                    <a:lstStyle/>
                    <a:p>
                      <a:endParaRPr kumimoji="1" lang="ja-JP" altLang="en-US"/>
                    </a:p>
                  </a:txBody>
                  <a:tcPr/>
                </a:tc>
                <a:tc>
                  <a:txBody>
                    <a:bodyPr/>
                    <a:lstStyle/>
                    <a:p>
                      <a:pPr algn="ctr">
                        <a:lnSpc>
                          <a:spcPct val="100000"/>
                        </a:lnSpc>
                        <a:spcAft>
                          <a:spcPts val="0"/>
                        </a:spcAft>
                      </a:pPr>
                      <a:r>
                        <a:rPr lang="ja-JP" sz="900" kern="0">
                          <a:effectLst/>
                          <a:latin typeface="BIZ UDPゴシック" panose="020B0400000000000000" pitchFamily="50" charset="-128"/>
                          <a:ea typeface="BIZ UDPゴシック" panose="020B0400000000000000" pitchFamily="50" charset="-128"/>
                        </a:rPr>
                        <a:t>ヤ</a:t>
                      </a:r>
                      <a:endParaRPr lang="ja-JP" sz="9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just">
                        <a:lnSpc>
                          <a:spcPct val="100000"/>
                        </a:lnSpc>
                        <a:spcAft>
                          <a:spcPts val="0"/>
                        </a:spcAft>
                      </a:pPr>
                      <a:r>
                        <a:rPr lang="ja-JP" sz="900" kern="0" dirty="0">
                          <a:effectLst/>
                          <a:latin typeface="BIZ UDPゴシック" panose="020B0400000000000000" pitchFamily="50" charset="-128"/>
                          <a:ea typeface="BIZ UDPゴシック" panose="020B0400000000000000" pitchFamily="50" charset="-128"/>
                        </a:rPr>
                        <a:t>濃縮施設</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just">
                        <a:lnSpc>
                          <a:spcPct val="100000"/>
                        </a:lnSpc>
                        <a:spcAft>
                          <a:spcPts val="0"/>
                        </a:spcAft>
                      </a:pPr>
                      <a:r>
                        <a:rPr lang="ja-JP" sz="800" kern="0" dirty="0">
                          <a:effectLst/>
                          <a:latin typeface="BIZ UDPゴシック" panose="020B0400000000000000" pitchFamily="50" charset="-128"/>
                          <a:ea typeface="BIZ UDPゴシック" panose="020B0400000000000000" pitchFamily="50" charset="-128"/>
                        </a:rPr>
                        <a:t>すべて</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ctr">
                        <a:lnSpc>
                          <a:spcPct val="100000"/>
                        </a:lnSpc>
                        <a:spcAft>
                          <a:spcPts val="0"/>
                        </a:spcAft>
                      </a:pPr>
                      <a:r>
                        <a:rPr lang="en-US"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7</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43224" marR="43224" marT="0" marB="0" anchor="ctr"/>
                </a:tc>
                <a:extLst>
                  <a:ext uri="{0D108BD9-81ED-4DB2-BD59-A6C34878D82A}">
                    <a16:rowId xmlns:a16="http://schemas.microsoft.com/office/drawing/2014/main" val="3459878524"/>
                  </a:ext>
                </a:extLst>
              </a:tr>
              <a:tr h="144000">
                <a:tc vMerge="1">
                  <a:txBody>
                    <a:bodyPr/>
                    <a:lstStyle/>
                    <a:p>
                      <a:endParaRPr kumimoji="1" lang="ja-JP" altLang="en-US"/>
                    </a:p>
                  </a:txBody>
                  <a:tcPr/>
                </a:tc>
                <a:tc vMerge="1">
                  <a:txBody>
                    <a:bodyPr/>
                    <a:lstStyle/>
                    <a:p>
                      <a:endParaRPr kumimoji="1" lang="ja-JP" altLang="en-US"/>
                    </a:p>
                  </a:txBody>
                  <a:tcPr/>
                </a:tc>
                <a:tc>
                  <a:txBody>
                    <a:bodyPr/>
                    <a:lstStyle/>
                    <a:p>
                      <a:pPr algn="ctr">
                        <a:lnSpc>
                          <a:spcPct val="100000"/>
                        </a:lnSpc>
                        <a:spcAft>
                          <a:spcPts val="0"/>
                        </a:spcAft>
                      </a:pPr>
                      <a:r>
                        <a:rPr lang="ja-JP" altLang="en-US"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マ</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just">
                        <a:lnSpc>
                          <a:spcPct val="100000"/>
                        </a:lnSpc>
                        <a:spcAft>
                          <a:spcPts val="0"/>
                        </a:spcAft>
                      </a:pPr>
                      <a:r>
                        <a:rPr lang="ja-JP" altLang="en-US"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電解施設</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ja-JP" altLang="ja-JP" sz="800" kern="0" dirty="0">
                          <a:effectLst/>
                          <a:latin typeface="BIZ UDPゴシック" panose="020B0400000000000000" pitchFamily="50" charset="-128"/>
                          <a:ea typeface="BIZ UDPゴシック" panose="020B0400000000000000" pitchFamily="50" charset="-128"/>
                        </a:rPr>
                        <a:t>すべて</a:t>
                      </a:r>
                      <a:endParaRPr lang="ja-JP" alt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ctr">
                        <a:lnSpc>
                          <a:spcPct val="100000"/>
                        </a:lnSpc>
                        <a:spcAft>
                          <a:spcPts val="0"/>
                        </a:spcAft>
                      </a:pPr>
                      <a:r>
                        <a:rPr lang="en-US"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1</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extLst>
                  <a:ext uri="{0D108BD9-81ED-4DB2-BD59-A6C34878D82A}">
                    <a16:rowId xmlns:a16="http://schemas.microsoft.com/office/drawing/2014/main" val="2025419375"/>
                  </a:ext>
                </a:extLst>
              </a:tr>
              <a:tr h="144000">
                <a:tc vMerge="1">
                  <a:txBody>
                    <a:bodyPr/>
                    <a:lstStyle/>
                    <a:p>
                      <a:endParaRPr kumimoji="1" lang="ja-JP" altLang="en-US"/>
                    </a:p>
                  </a:txBody>
                  <a:tcPr/>
                </a:tc>
                <a:tc vMerge="1">
                  <a:txBody>
                    <a:bodyPr/>
                    <a:lstStyle/>
                    <a:p>
                      <a:endParaRPr kumimoji="1" lang="ja-JP" altLang="en-US"/>
                    </a:p>
                  </a:txBody>
                  <a:tcPr/>
                </a:tc>
                <a:tc>
                  <a:txBody>
                    <a:bodyPr/>
                    <a:lstStyle/>
                    <a:p>
                      <a:pPr algn="ctr">
                        <a:lnSpc>
                          <a:spcPct val="100000"/>
                        </a:lnSpc>
                        <a:spcAft>
                          <a:spcPts val="0"/>
                        </a:spcAft>
                      </a:pPr>
                      <a:r>
                        <a:rPr lang="ja-JP" altLang="en-US"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ケ</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just">
                        <a:lnSpc>
                          <a:spcPct val="100000"/>
                        </a:lnSpc>
                        <a:spcAft>
                          <a:spcPts val="0"/>
                        </a:spcAft>
                      </a:pPr>
                      <a:r>
                        <a:rPr lang="ja-JP" altLang="en-US"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焼成施設</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ja-JP" altLang="ja-JP" sz="800" kern="0" dirty="0">
                          <a:effectLst/>
                          <a:latin typeface="BIZ UDPゴシック" panose="020B0400000000000000" pitchFamily="50" charset="-128"/>
                          <a:ea typeface="BIZ UDPゴシック" panose="020B0400000000000000" pitchFamily="50" charset="-128"/>
                        </a:rPr>
                        <a:t>すべて</a:t>
                      </a:r>
                      <a:endParaRPr lang="ja-JP" alt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ctr">
                        <a:lnSpc>
                          <a:spcPct val="100000"/>
                        </a:lnSpc>
                        <a:spcAft>
                          <a:spcPts val="0"/>
                        </a:spcAft>
                      </a:pPr>
                      <a:r>
                        <a:rPr lang="en-US"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5</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extLst>
                  <a:ext uri="{0D108BD9-81ED-4DB2-BD59-A6C34878D82A}">
                    <a16:rowId xmlns:a16="http://schemas.microsoft.com/office/drawing/2014/main" val="1515717013"/>
                  </a:ext>
                </a:extLst>
              </a:tr>
              <a:tr h="144000">
                <a:tc vMerge="1">
                  <a:txBody>
                    <a:bodyPr/>
                    <a:lstStyle/>
                    <a:p>
                      <a:endParaRPr kumimoji="1" lang="ja-JP" altLang="en-US"/>
                    </a:p>
                  </a:txBody>
                  <a:tcPr/>
                </a:tc>
                <a:tc vMerge="1">
                  <a:txBody>
                    <a:bodyPr/>
                    <a:lstStyle/>
                    <a:p>
                      <a:endParaRPr kumimoji="1" lang="ja-JP" altLang="en-US"/>
                    </a:p>
                  </a:txBody>
                  <a:tcPr/>
                </a:tc>
                <a:tc>
                  <a:txBody>
                    <a:bodyPr/>
                    <a:lstStyle/>
                    <a:p>
                      <a:pPr algn="ctr">
                        <a:lnSpc>
                          <a:spcPct val="100000"/>
                        </a:lnSpc>
                        <a:spcAft>
                          <a:spcPts val="0"/>
                        </a:spcAft>
                      </a:pPr>
                      <a:r>
                        <a:rPr lang="ja-JP" sz="900" kern="0" dirty="0">
                          <a:effectLst/>
                          <a:latin typeface="BIZ UDPゴシック" panose="020B0400000000000000" pitchFamily="50" charset="-128"/>
                          <a:ea typeface="BIZ UDPゴシック" panose="020B0400000000000000" pitchFamily="50" charset="-128"/>
                        </a:rPr>
                        <a:t>フ</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just">
                        <a:lnSpc>
                          <a:spcPct val="100000"/>
                        </a:lnSpc>
                        <a:spcAft>
                          <a:spcPts val="0"/>
                        </a:spcAft>
                      </a:pPr>
                      <a:r>
                        <a:rPr lang="ja-JP" sz="900" kern="0" dirty="0">
                          <a:effectLst/>
                          <a:latin typeface="BIZ UDPゴシック" panose="020B0400000000000000" pitchFamily="50" charset="-128"/>
                          <a:ea typeface="BIZ UDPゴシック" panose="020B0400000000000000" pitchFamily="50" charset="-128"/>
                        </a:rPr>
                        <a:t>電気めっき施設</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just">
                        <a:lnSpc>
                          <a:spcPct val="100000"/>
                        </a:lnSpc>
                        <a:spcAft>
                          <a:spcPts val="0"/>
                        </a:spcAft>
                      </a:pPr>
                      <a:r>
                        <a:rPr lang="ja-JP" sz="800" kern="0" dirty="0">
                          <a:effectLst/>
                          <a:latin typeface="BIZ UDPゴシック" panose="020B0400000000000000" pitchFamily="50" charset="-128"/>
                          <a:ea typeface="BIZ UDPゴシック" panose="020B0400000000000000" pitchFamily="50" charset="-128"/>
                        </a:rPr>
                        <a:t>すべて</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ctr">
                        <a:lnSpc>
                          <a:spcPct val="100000"/>
                        </a:lnSpc>
                        <a:spcAft>
                          <a:spcPts val="0"/>
                        </a:spcAft>
                      </a:pPr>
                      <a:r>
                        <a:rPr lang="en-US"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7</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extLst>
                  <a:ext uri="{0D108BD9-81ED-4DB2-BD59-A6C34878D82A}">
                    <a16:rowId xmlns:a16="http://schemas.microsoft.com/office/drawing/2014/main" val="1648475296"/>
                  </a:ext>
                </a:extLst>
              </a:tr>
              <a:tr h="144000">
                <a:tc vMerge="1">
                  <a:txBody>
                    <a:bodyPr/>
                    <a:lstStyle/>
                    <a:p>
                      <a:endParaRPr kumimoji="1" lang="ja-JP" altLang="en-US"/>
                    </a:p>
                  </a:txBody>
                  <a:tcPr/>
                </a:tc>
                <a:tc vMerge="1">
                  <a:txBody>
                    <a:bodyPr/>
                    <a:lstStyle/>
                    <a:p>
                      <a:endParaRPr kumimoji="1" lang="ja-JP" altLang="en-US"/>
                    </a:p>
                  </a:txBody>
                  <a:tcPr/>
                </a:tc>
                <a:tc>
                  <a:txBody>
                    <a:bodyPr/>
                    <a:lstStyle/>
                    <a:p>
                      <a:pPr algn="ctr">
                        <a:lnSpc>
                          <a:spcPct val="100000"/>
                        </a:lnSpc>
                        <a:spcAft>
                          <a:spcPts val="0"/>
                        </a:spcAft>
                      </a:pPr>
                      <a:r>
                        <a:rPr lang="ja-JP" sz="900" kern="0">
                          <a:effectLst/>
                          <a:latin typeface="BIZ UDPゴシック" panose="020B0400000000000000" pitchFamily="50" charset="-128"/>
                          <a:ea typeface="BIZ UDPゴシック" panose="020B0400000000000000" pitchFamily="50" charset="-128"/>
                        </a:rPr>
                        <a:t>コ</a:t>
                      </a:r>
                      <a:endParaRPr lang="ja-JP" sz="9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just">
                        <a:lnSpc>
                          <a:spcPct val="100000"/>
                        </a:lnSpc>
                        <a:spcAft>
                          <a:spcPts val="0"/>
                        </a:spcAft>
                      </a:pPr>
                      <a:r>
                        <a:rPr lang="ja-JP" sz="900" kern="0" dirty="0">
                          <a:effectLst/>
                          <a:latin typeface="BIZ UDPゴシック" panose="020B0400000000000000" pitchFamily="50" charset="-128"/>
                          <a:ea typeface="BIZ UDPゴシック" panose="020B0400000000000000" pitchFamily="50" charset="-128"/>
                        </a:rPr>
                        <a:t>混合施設</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just">
                        <a:lnSpc>
                          <a:spcPct val="100000"/>
                        </a:lnSpc>
                        <a:spcAft>
                          <a:spcPts val="0"/>
                        </a:spcAft>
                      </a:pPr>
                      <a:r>
                        <a:rPr lang="ja-JP" sz="800" kern="0" dirty="0">
                          <a:effectLst/>
                          <a:latin typeface="BIZ UDPゴシック" panose="020B0400000000000000" pitchFamily="50" charset="-128"/>
                          <a:ea typeface="BIZ UDPゴシック" panose="020B0400000000000000" pitchFamily="50" charset="-128"/>
                        </a:rPr>
                        <a:t>すべて</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ctr">
                        <a:lnSpc>
                          <a:spcPct val="100000"/>
                        </a:lnSpc>
                        <a:spcAft>
                          <a:spcPts val="0"/>
                        </a:spcAft>
                      </a:pPr>
                      <a:r>
                        <a:rPr lang="en-US" altLang="ja-JP" sz="900" kern="100">
                          <a:effectLst/>
                          <a:latin typeface="BIZ UDPゴシック" panose="020B0400000000000000" pitchFamily="50" charset="-128"/>
                          <a:ea typeface="BIZ UDPゴシック" panose="020B0400000000000000" pitchFamily="50" charset="-128"/>
                          <a:cs typeface="Times New Roman" panose="02020603050405020304" pitchFamily="18" charset="0"/>
                        </a:rPr>
                        <a:t>35</a:t>
                      </a:r>
                      <a:r>
                        <a:rPr lang="en-US"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0</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extLst>
                  <a:ext uri="{0D108BD9-81ED-4DB2-BD59-A6C34878D82A}">
                    <a16:rowId xmlns:a16="http://schemas.microsoft.com/office/drawing/2014/main" val="1183574844"/>
                  </a:ext>
                </a:extLst>
              </a:tr>
              <a:tr h="144000">
                <a:tc vMerge="1">
                  <a:txBody>
                    <a:bodyPr/>
                    <a:lstStyle/>
                    <a:p>
                      <a:endParaRPr kumimoji="1" lang="ja-JP" altLang="en-US"/>
                    </a:p>
                  </a:txBody>
                  <a:tcPr/>
                </a:tc>
                <a:tc vMerge="1">
                  <a:txBody>
                    <a:bodyPr/>
                    <a:lstStyle/>
                    <a:p>
                      <a:endParaRPr kumimoji="1" lang="ja-JP" altLang="en-US"/>
                    </a:p>
                  </a:txBody>
                  <a:tcPr/>
                </a:tc>
                <a:tc>
                  <a:txBody>
                    <a:bodyPr/>
                    <a:lstStyle/>
                    <a:p>
                      <a:pPr algn="ctr">
                        <a:lnSpc>
                          <a:spcPct val="100000"/>
                        </a:lnSpc>
                        <a:spcAft>
                          <a:spcPts val="0"/>
                        </a:spcAft>
                      </a:pPr>
                      <a:r>
                        <a:rPr lang="ja-JP" sz="900" kern="0">
                          <a:effectLst/>
                          <a:latin typeface="BIZ UDPゴシック" panose="020B0400000000000000" pitchFamily="50" charset="-128"/>
                          <a:ea typeface="BIZ UDPゴシック" panose="020B0400000000000000" pitchFamily="50" charset="-128"/>
                        </a:rPr>
                        <a:t>エ</a:t>
                      </a:r>
                      <a:endParaRPr lang="ja-JP" sz="9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just">
                        <a:lnSpc>
                          <a:spcPct val="100000"/>
                        </a:lnSpc>
                        <a:spcAft>
                          <a:spcPts val="0"/>
                        </a:spcAft>
                      </a:pPr>
                      <a:r>
                        <a:rPr lang="ja-JP" sz="900" kern="0" dirty="0">
                          <a:effectLst/>
                          <a:latin typeface="BIZ UDPゴシック" panose="020B0400000000000000" pitchFamily="50" charset="-128"/>
                          <a:ea typeface="BIZ UDPゴシック" panose="020B0400000000000000" pitchFamily="50" charset="-128"/>
                        </a:rPr>
                        <a:t>配合施設</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just">
                        <a:lnSpc>
                          <a:spcPct val="100000"/>
                        </a:lnSpc>
                        <a:spcAft>
                          <a:spcPts val="0"/>
                        </a:spcAft>
                      </a:pPr>
                      <a:r>
                        <a:rPr lang="ja-JP" sz="800" kern="0" dirty="0">
                          <a:effectLst/>
                          <a:latin typeface="BIZ UDPゴシック" panose="020B0400000000000000" pitchFamily="50" charset="-128"/>
                          <a:ea typeface="BIZ UDPゴシック" panose="020B0400000000000000" pitchFamily="50" charset="-128"/>
                        </a:rPr>
                        <a:t>すべて</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ctr">
                        <a:lnSpc>
                          <a:spcPct val="100000"/>
                        </a:lnSpc>
                        <a:spcAft>
                          <a:spcPts val="0"/>
                        </a:spcAft>
                      </a:pPr>
                      <a:r>
                        <a:rPr lang="en-US"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7</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extLst>
                  <a:ext uri="{0D108BD9-81ED-4DB2-BD59-A6C34878D82A}">
                    <a16:rowId xmlns:a16="http://schemas.microsoft.com/office/drawing/2014/main" val="1497456311"/>
                  </a:ext>
                </a:extLst>
              </a:tr>
              <a:tr h="144000">
                <a:tc vMerge="1">
                  <a:txBody>
                    <a:bodyPr/>
                    <a:lstStyle/>
                    <a:p>
                      <a:endParaRPr kumimoji="1" lang="ja-JP" altLang="en-US"/>
                    </a:p>
                  </a:txBody>
                  <a:tcPr/>
                </a:tc>
                <a:tc vMerge="1">
                  <a:txBody>
                    <a:bodyPr/>
                    <a:lstStyle/>
                    <a:p>
                      <a:endParaRPr kumimoji="1" lang="ja-JP" altLang="en-US"/>
                    </a:p>
                  </a:txBody>
                  <a:tcPr/>
                </a:tc>
                <a:tc>
                  <a:txBody>
                    <a:bodyPr/>
                    <a:lstStyle/>
                    <a:p>
                      <a:pPr algn="ctr">
                        <a:lnSpc>
                          <a:spcPct val="100000"/>
                        </a:lnSpc>
                        <a:spcAft>
                          <a:spcPts val="0"/>
                        </a:spcAft>
                      </a:pPr>
                      <a:r>
                        <a:rPr lang="ja-JP" sz="900" kern="0">
                          <a:effectLst/>
                          <a:latin typeface="BIZ UDPゴシック" panose="020B0400000000000000" pitchFamily="50" charset="-128"/>
                          <a:ea typeface="BIZ UDPゴシック" panose="020B0400000000000000" pitchFamily="50" charset="-128"/>
                        </a:rPr>
                        <a:t>テ</a:t>
                      </a:r>
                      <a:endParaRPr lang="ja-JP" sz="9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just">
                        <a:lnSpc>
                          <a:spcPct val="100000"/>
                        </a:lnSpc>
                        <a:spcAft>
                          <a:spcPts val="0"/>
                        </a:spcAft>
                      </a:pPr>
                      <a:r>
                        <a:rPr lang="ja-JP" sz="900" kern="0" dirty="0">
                          <a:effectLst/>
                          <a:latin typeface="BIZ UDPゴシック" panose="020B0400000000000000" pitchFamily="50" charset="-128"/>
                          <a:ea typeface="BIZ UDPゴシック" panose="020B0400000000000000" pitchFamily="50" charset="-128"/>
                        </a:rPr>
                        <a:t>混練施設</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just">
                        <a:lnSpc>
                          <a:spcPct val="100000"/>
                        </a:lnSpc>
                        <a:spcAft>
                          <a:spcPts val="0"/>
                        </a:spcAft>
                      </a:pPr>
                      <a:r>
                        <a:rPr lang="ja-JP" sz="800" kern="0" dirty="0">
                          <a:effectLst/>
                          <a:latin typeface="BIZ UDPゴシック" panose="020B0400000000000000" pitchFamily="50" charset="-128"/>
                          <a:ea typeface="BIZ UDPゴシック" panose="020B0400000000000000" pitchFamily="50" charset="-128"/>
                        </a:rPr>
                        <a:t>すべて</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ctr">
                        <a:lnSpc>
                          <a:spcPct val="100000"/>
                        </a:lnSpc>
                        <a:spcAft>
                          <a:spcPts val="0"/>
                        </a:spcAft>
                      </a:pPr>
                      <a:r>
                        <a:rPr lang="en-US"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50</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extLst>
                  <a:ext uri="{0D108BD9-81ED-4DB2-BD59-A6C34878D82A}">
                    <a16:rowId xmlns:a16="http://schemas.microsoft.com/office/drawing/2014/main" val="1597815263"/>
                  </a:ext>
                </a:extLst>
              </a:tr>
              <a:tr h="144000">
                <a:tc vMerge="1">
                  <a:txBody>
                    <a:bodyPr/>
                    <a:lstStyle/>
                    <a:p>
                      <a:endParaRPr kumimoji="1" lang="ja-JP" altLang="en-US"/>
                    </a:p>
                  </a:txBody>
                  <a:tcPr/>
                </a:tc>
                <a:tc vMerge="1">
                  <a:txBody>
                    <a:bodyPr/>
                    <a:lstStyle/>
                    <a:p>
                      <a:endParaRPr kumimoji="1" lang="ja-JP" altLang="en-US"/>
                    </a:p>
                  </a:txBody>
                  <a:tcPr/>
                </a:tc>
                <a:tc>
                  <a:txBody>
                    <a:bodyPr/>
                    <a:lstStyle/>
                    <a:p>
                      <a:pPr algn="ctr">
                        <a:lnSpc>
                          <a:spcPct val="100000"/>
                        </a:lnSpc>
                        <a:spcAft>
                          <a:spcPts val="0"/>
                        </a:spcAft>
                      </a:pPr>
                      <a:r>
                        <a:rPr lang="ja-JP" sz="900" kern="0" dirty="0">
                          <a:effectLst/>
                          <a:latin typeface="BIZ UDPゴシック" panose="020B0400000000000000" pitchFamily="50" charset="-128"/>
                          <a:ea typeface="BIZ UDPゴシック" panose="020B0400000000000000" pitchFamily="50" charset="-128"/>
                        </a:rPr>
                        <a:t>ア</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just">
                        <a:lnSpc>
                          <a:spcPct val="100000"/>
                        </a:lnSpc>
                        <a:spcAft>
                          <a:spcPts val="0"/>
                        </a:spcAft>
                      </a:pPr>
                      <a:r>
                        <a:rPr lang="ja-JP" sz="900" kern="0" dirty="0">
                          <a:effectLst/>
                          <a:latin typeface="BIZ UDPゴシック" panose="020B0400000000000000" pitchFamily="50" charset="-128"/>
                          <a:ea typeface="BIZ UDPゴシック" panose="020B0400000000000000" pitchFamily="50" charset="-128"/>
                        </a:rPr>
                        <a:t>造粒施設</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just">
                        <a:lnSpc>
                          <a:spcPct val="100000"/>
                        </a:lnSpc>
                        <a:spcAft>
                          <a:spcPts val="0"/>
                        </a:spcAft>
                      </a:pPr>
                      <a:r>
                        <a:rPr lang="ja-JP" sz="800" kern="0" dirty="0">
                          <a:effectLst/>
                          <a:latin typeface="BIZ UDPゴシック" panose="020B0400000000000000" pitchFamily="50" charset="-128"/>
                          <a:ea typeface="BIZ UDPゴシック" panose="020B0400000000000000" pitchFamily="50" charset="-128"/>
                        </a:rPr>
                        <a:t>すべて</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ctr">
                        <a:lnSpc>
                          <a:spcPct val="100000"/>
                        </a:lnSpc>
                        <a:spcAft>
                          <a:spcPts val="0"/>
                        </a:spcAft>
                      </a:pPr>
                      <a:r>
                        <a:rPr lang="en-US"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 0 *</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extLst>
                  <a:ext uri="{0D108BD9-81ED-4DB2-BD59-A6C34878D82A}">
                    <a16:rowId xmlns:a16="http://schemas.microsoft.com/office/drawing/2014/main" val="3268726266"/>
                  </a:ext>
                </a:extLst>
              </a:tr>
              <a:tr h="144000">
                <a:tc vMerge="1">
                  <a:txBody>
                    <a:bodyPr/>
                    <a:lstStyle/>
                    <a:p>
                      <a:pPr algn="l">
                        <a:lnSpc>
                          <a:spcPct val="100000"/>
                        </a:lnSpc>
                        <a:spcAft>
                          <a:spcPts val="0"/>
                        </a:spcAft>
                      </a:pP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vMerge="1">
                  <a:txBody>
                    <a:bodyPr/>
                    <a:lstStyle/>
                    <a:p>
                      <a:pPr algn="l">
                        <a:lnSpc>
                          <a:spcPct val="100000"/>
                        </a:lnSpc>
                        <a:spcAft>
                          <a:spcPts val="0"/>
                        </a:spcAft>
                      </a:pPr>
                      <a:endParaRPr lang="ja-JP"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ctr">
                        <a:lnSpc>
                          <a:spcPct val="100000"/>
                        </a:lnSpc>
                        <a:spcAft>
                          <a:spcPts val="0"/>
                        </a:spcAft>
                      </a:pPr>
                      <a:r>
                        <a:rPr lang="ja-JP" sz="900" kern="0" dirty="0">
                          <a:effectLst/>
                          <a:latin typeface="BIZ UDPゴシック" panose="020B0400000000000000" pitchFamily="50" charset="-128"/>
                          <a:ea typeface="BIZ UDPゴシック" panose="020B0400000000000000" pitchFamily="50" charset="-128"/>
                        </a:rPr>
                        <a:t>サ</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just">
                        <a:lnSpc>
                          <a:spcPct val="100000"/>
                        </a:lnSpc>
                        <a:spcAft>
                          <a:spcPts val="0"/>
                        </a:spcAft>
                      </a:pPr>
                      <a:r>
                        <a:rPr lang="ja-JP" sz="900" kern="0" dirty="0">
                          <a:effectLst/>
                          <a:latin typeface="BIZ UDPゴシック" panose="020B0400000000000000" pitchFamily="50" charset="-128"/>
                          <a:ea typeface="BIZ UDPゴシック" panose="020B0400000000000000" pitchFamily="50" charset="-128"/>
                        </a:rPr>
                        <a:t>滅菌施設</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just">
                        <a:lnSpc>
                          <a:spcPct val="100000"/>
                        </a:lnSpc>
                        <a:spcAft>
                          <a:spcPts val="0"/>
                        </a:spcAft>
                      </a:pPr>
                      <a:r>
                        <a:rPr lang="ja-JP" sz="800" kern="0" dirty="0">
                          <a:effectLst/>
                          <a:latin typeface="BIZ UDPゴシック" panose="020B0400000000000000" pitchFamily="50" charset="-128"/>
                          <a:ea typeface="BIZ UDPゴシック" panose="020B0400000000000000" pitchFamily="50" charset="-128"/>
                        </a:rPr>
                        <a:t>すべて</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ctr">
                        <a:lnSpc>
                          <a:spcPct val="100000"/>
                        </a:lnSpc>
                        <a:spcAft>
                          <a:spcPts val="0"/>
                        </a:spcAft>
                      </a:pPr>
                      <a:r>
                        <a:rPr lang="en-US"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0</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extLst>
                  <a:ext uri="{0D108BD9-81ED-4DB2-BD59-A6C34878D82A}">
                    <a16:rowId xmlns:a16="http://schemas.microsoft.com/office/drawing/2014/main" val="2592073880"/>
                  </a:ext>
                </a:extLst>
              </a:tr>
              <a:tr h="144000">
                <a:tc vMerge="1">
                  <a:txBody>
                    <a:bodyPr/>
                    <a:lstStyle/>
                    <a:p>
                      <a:pPr algn="l">
                        <a:lnSpc>
                          <a:spcPct val="100000"/>
                        </a:lnSpc>
                        <a:spcAft>
                          <a:spcPts val="0"/>
                        </a:spcAft>
                      </a:pP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vMerge="1">
                  <a:txBody>
                    <a:bodyPr/>
                    <a:lstStyle/>
                    <a:p>
                      <a:pPr algn="l">
                        <a:lnSpc>
                          <a:spcPct val="100000"/>
                        </a:lnSpc>
                        <a:spcAft>
                          <a:spcPts val="0"/>
                        </a:spcAft>
                      </a:pPr>
                      <a:endParaRPr lang="ja-JP"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ctr">
                        <a:lnSpc>
                          <a:spcPct val="100000"/>
                        </a:lnSpc>
                        <a:spcAft>
                          <a:spcPts val="0"/>
                        </a:spcAft>
                      </a:pPr>
                      <a:r>
                        <a:rPr lang="ja-JP" sz="900" kern="0" dirty="0">
                          <a:effectLst/>
                          <a:latin typeface="BIZ UDPゴシック" panose="020B0400000000000000" pitchFamily="50" charset="-128"/>
                          <a:ea typeface="BIZ UDPゴシック" panose="020B0400000000000000" pitchFamily="50" charset="-128"/>
                        </a:rPr>
                        <a:t>キ</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just">
                        <a:lnSpc>
                          <a:spcPct val="100000"/>
                        </a:lnSpc>
                        <a:spcAft>
                          <a:spcPts val="0"/>
                        </a:spcAft>
                      </a:pPr>
                      <a:r>
                        <a:rPr lang="ja-JP" sz="900" kern="0" dirty="0">
                          <a:effectLst/>
                          <a:latin typeface="BIZ UDPゴシック" panose="020B0400000000000000" pitchFamily="50" charset="-128"/>
                          <a:ea typeface="BIZ UDPゴシック" panose="020B0400000000000000" pitchFamily="50" charset="-128"/>
                        </a:rPr>
                        <a:t>消毒施設</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just">
                        <a:lnSpc>
                          <a:spcPct val="100000"/>
                        </a:lnSpc>
                        <a:spcAft>
                          <a:spcPts val="0"/>
                        </a:spcAft>
                      </a:pPr>
                      <a:r>
                        <a:rPr lang="ja-JP" sz="800" kern="0" dirty="0">
                          <a:effectLst/>
                          <a:latin typeface="BIZ UDPゴシック" panose="020B0400000000000000" pitchFamily="50" charset="-128"/>
                          <a:ea typeface="BIZ UDPゴシック" panose="020B0400000000000000" pitchFamily="50" charset="-128"/>
                        </a:rPr>
                        <a:t>すべて</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ctr">
                        <a:lnSpc>
                          <a:spcPct val="100000"/>
                        </a:lnSpc>
                        <a:spcAft>
                          <a:spcPts val="0"/>
                        </a:spcAft>
                      </a:pPr>
                      <a:r>
                        <a:rPr lang="en-US"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 0 *</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extLst>
                  <a:ext uri="{0D108BD9-81ED-4DB2-BD59-A6C34878D82A}">
                    <a16:rowId xmlns:a16="http://schemas.microsoft.com/office/drawing/2014/main" val="3337173504"/>
                  </a:ext>
                </a:extLst>
              </a:tr>
              <a:tr h="348179">
                <a:tc rowSpan="9">
                  <a:txBody>
                    <a:bodyPr/>
                    <a:lstStyle/>
                    <a:p>
                      <a:pPr algn="l">
                        <a:lnSpc>
                          <a:spcPct val="100000"/>
                        </a:lnSpc>
                        <a:spcAft>
                          <a:spcPts val="0"/>
                        </a:spcAft>
                      </a:pPr>
                      <a:r>
                        <a:rPr lang="en-US"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5</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rowSpan="9">
                  <a:txBody>
                    <a:bodyPr/>
                    <a:lstStyle/>
                    <a:p>
                      <a:pPr algn="l">
                        <a:lnSpc>
                          <a:spcPct val="100000"/>
                        </a:lnSpc>
                        <a:spcAft>
                          <a:spcPts val="0"/>
                        </a:spcAft>
                      </a:pPr>
                      <a:r>
                        <a:rPr lang="ja-JP" altLang="en-US"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プラスチック製品の製造</a:t>
                      </a:r>
                      <a:endParaRPr lang="ja-JP"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ctr">
                        <a:lnSpc>
                          <a:spcPct val="100000"/>
                        </a:lnSpc>
                        <a:spcAft>
                          <a:spcPts val="0"/>
                        </a:spcAft>
                      </a:pPr>
                      <a:r>
                        <a:rPr lang="ja-JP" sz="900" kern="0">
                          <a:effectLst/>
                          <a:latin typeface="BIZ UDPゴシック" panose="020B0400000000000000" pitchFamily="50" charset="-128"/>
                          <a:ea typeface="BIZ UDPゴシック" panose="020B0400000000000000" pitchFamily="50" charset="-128"/>
                          <a:cs typeface="ＭＳ Ｐゴシック" panose="020B0600070205080204" pitchFamily="50" charset="-128"/>
                        </a:rPr>
                        <a:t>イ</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l">
                        <a:lnSpc>
                          <a:spcPct val="100000"/>
                        </a:lnSpc>
                        <a:spcAft>
                          <a:spcPts val="0"/>
                        </a:spcAft>
                      </a:pPr>
                      <a:r>
                        <a:rPr lang="ja-JP" sz="9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法に掲げる乾燥炉</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just">
                        <a:lnSpc>
                          <a:spcPct val="100000"/>
                        </a:lnSpc>
                        <a:spcAft>
                          <a:spcPts val="0"/>
                        </a:spcAft>
                      </a:pP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火格子面積（</a:t>
                      </a:r>
                      <a:r>
                        <a:rPr lang="en-US"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1m</a:t>
                      </a:r>
                      <a:r>
                        <a:rPr lang="en-US" sz="800" kern="0" baseline="3000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2</a:t>
                      </a: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以上）</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ct val="100000"/>
                        </a:lnSpc>
                        <a:spcAft>
                          <a:spcPts val="0"/>
                        </a:spcAft>
                      </a:pP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燃焼能力（重油換算</a:t>
                      </a:r>
                      <a:r>
                        <a:rPr lang="en-US"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50L/</a:t>
                      </a: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時以上）</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ct val="100000"/>
                        </a:lnSpc>
                        <a:spcAft>
                          <a:spcPts val="0"/>
                        </a:spcAft>
                      </a:pP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変圧器の定格容量（</a:t>
                      </a:r>
                      <a:r>
                        <a:rPr lang="en-US"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200kVA</a:t>
                      </a: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以上）</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ctr">
                        <a:lnSpc>
                          <a:spcPct val="100000"/>
                        </a:lnSpc>
                        <a:spcAft>
                          <a:spcPts val="0"/>
                        </a:spcAft>
                      </a:pPr>
                      <a:r>
                        <a:rPr lang="en-US"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 0 *</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extLst>
                  <a:ext uri="{0D108BD9-81ED-4DB2-BD59-A6C34878D82A}">
                    <a16:rowId xmlns:a16="http://schemas.microsoft.com/office/drawing/2014/main" val="333716907"/>
                  </a:ext>
                </a:extLst>
              </a:tr>
              <a:tr h="348179">
                <a:tc vMerge="1">
                  <a:txBody>
                    <a:bodyPr/>
                    <a:lstStyle/>
                    <a:p>
                      <a:pPr algn="l">
                        <a:lnSpc>
                          <a:spcPts val="1200"/>
                        </a:lnSpc>
                        <a:spcAft>
                          <a:spcPts val="0"/>
                        </a:spcAft>
                      </a:pP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vMerge="1">
                  <a:txBody>
                    <a:bodyPr/>
                    <a:lstStyle/>
                    <a:p>
                      <a:pPr algn="l">
                        <a:lnSpc>
                          <a:spcPts val="1200"/>
                        </a:lnSpc>
                        <a:spcAft>
                          <a:spcPts val="0"/>
                        </a:spcAft>
                      </a:pPr>
                      <a:endParaRPr lang="ja-JP"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ctr">
                        <a:lnSpc>
                          <a:spcPct val="100000"/>
                        </a:lnSpc>
                        <a:spcAft>
                          <a:spcPts val="0"/>
                        </a:spcAft>
                      </a:pPr>
                      <a:r>
                        <a:rPr lang="ja-JP" sz="900" kern="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ロ</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l">
                        <a:lnSpc>
                          <a:spcPct val="100000"/>
                        </a:lnSpc>
                        <a:spcAft>
                          <a:spcPts val="0"/>
                        </a:spcAft>
                      </a:pPr>
                      <a:r>
                        <a:rPr lang="ja-JP" sz="9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条例に掲げる乾燥炉</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just">
                        <a:lnSpc>
                          <a:spcPct val="100000"/>
                        </a:lnSpc>
                        <a:spcAft>
                          <a:spcPts val="0"/>
                        </a:spcAft>
                      </a:pP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火格子面積（</a:t>
                      </a:r>
                      <a:r>
                        <a:rPr lang="en-US"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0.5</a:t>
                      </a: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以上</a:t>
                      </a:r>
                      <a:r>
                        <a:rPr lang="en-US"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1m</a:t>
                      </a:r>
                      <a:r>
                        <a:rPr lang="en-US" sz="800" kern="0" baseline="3000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2</a:t>
                      </a: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未満）</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ct val="100000"/>
                        </a:lnSpc>
                        <a:spcAft>
                          <a:spcPts val="0"/>
                        </a:spcAft>
                      </a:pP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燃焼能力（重油換算</a:t>
                      </a:r>
                      <a:r>
                        <a:rPr lang="en-US"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30</a:t>
                      </a: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以上</a:t>
                      </a:r>
                      <a:r>
                        <a:rPr lang="en-US"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50L/</a:t>
                      </a: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時未満）</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ct val="100000"/>
                        </a:lnSpc>
                        <a:spcAft>
                          <a:spcPts val="0"/>
                        </a:spcAft>
                      </a:pP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変圧器の定格容量（</a:t>
                      </a:r>
                      <a:r>
                        <a:rPr lang="en-US"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100</a:t>
                      </a: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以上</a:t>
                      </a:r>
                      <a:r>
                        <a:rPr lang="en-US"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200kVA</a:t>
                      </a: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未満）</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ctr">
                        <a:lnSpc>
                          <a:spcPct val="100000"/>
                        </a:lnSpc>
                        <a:spcAft>
                          <a:spcPts val="0"/>
                        </a:spcAft>
                      </a:pPr>
                      <a:r>
                        <a:rPr lang="en-US"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2</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extLst>
                  <a:ext uri="{0D108BD9-81ED-4DB2-BD59-A6C34878D82A}">
                    <a16:rowId xmlns:a16="http://schemas.microsoft.com/office/drawing/2014/main" val="706310169"/>
                  </a:ext>
                </a:extLst>
              </a:tr>
              <a:tr h="144000">
                <a:tc vMerge="1">
                  <a:txBody>
                    <a:bodyPr/>
                    <a:lstStyle/>
                    <a:p>
                      <a:pPr algn="l">
                        <a:lnSpc>
                          <a:spcPts val="1200"/>
                        </a:lnSpc>
                        <a:spcAft>
                          <a:spcPts val="0"/>
                        </a:spcAft>
                      </a:pP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vMerge="1">
                  <a:txBody>
                    <a:bodyPr/>
                    <a:lstStyle/>
                    <a:p>
                      <a:pPr algn="l">
                        <a:lnSpc>
                          <a:spcPts val="1200"/>
                        </a:lnSpc>
                        <a:spcAft>
                          <a:spcPts val="0"/>
                        </a:spcAft>
                      </a:pPr>
                      <a:endParaRPr lang="ja-JP"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ctr">
                        <a:lnSpc>
                          <a:spcPct val="100000"/>
                        </a:lnSpc>
                        <a:spcAft>
                          <a:spcPts val="0"/>
                        </a:spcAft>
                      </a:pPr>
                      <a:r>
                        <a:rPr lang="ja-JP" sz="900" kern="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ハ</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just">
                        <a:lnSpc>
                          <a:spcPct val="100000"/>
                        </a:lnSpc>
                        <a:spcAft>
                          <a:spcPts val="0"/>
                        </a:spcAft>
                      </a:pPr>
                      <a:r>
                        <a:rPr lang="ja-JP" sz="9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乾燥・焼付施設</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just">
                        <a:lnSpc>
                          <a:spcPct val="100000"/>
                        </a:lnSpc>
                        <a:spcAft>
                          <a:spcPts val="0"/>
                        </a:spcAft>
                      </a:pP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すべて</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ctr">
                        <a:lnSpc>
                          <a:spcPct val="100000"/>
                        </a:lnSpc>
                        <a:spcAft>
                          <a:spcPts val="0"/>
                        </a:spcAft>
                      </a:pPr>
                      <a:r>
                        <a:rPr lang="en-US"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45</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extLst>
                  <a:ext uri="{0D108BD9-81ED-4DB2-BD59-A6C34878D82A}">
                    <a16:rowId xmlns:a16="http://schemas.microsoft.com/office/drawing/2014/main" val="2572852459"/>
                  </a:ext>
                </a:extLst>
              </a:tr>
              <a:tr h="144000">
                <a:tc vMerge="1">
                  <a:txBody>
                    <a:bodyPr/>
                    <a:lstStyle/>
                    <a:p>
                      <a:pPr algn="l">
                        <a:lnSpc>
                          <a:spcPts val="1200"/>
                        </a:lnSpc>
                        <a:spcAft>
                          <a:spcPts val="0"/>
                        </a:spcAft>
                      </a:pP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vMerge="1">
                  <a:txBody>
                    <a:bodyPr/>
                    <a:lstStyle/>
                    <a:p>
                      <a:pPr algn="l">
                        <a:lnSpc>
                          <a:spcPts val="1200"/>
                        </a:lnSpc>
                        <a:spcAft>
                          <a:spcPts val="0"/>
                        </a:spcAft>
                      </a:pPr>
                      <a:endParaRPr lang="ja-JP"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ctr">
                        <a:lnSpc>
                          <a:spcPct val="100000"/>
                        </a:lnSpc>
                        <a:spcAft>
                          <a:spcPts val="0"/>
                        </a:spcAft>
                      </a:pPr>
                      <a:r>
                        <a:rPr lang="ja-JP" sz="900" kern="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ニ</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just">
                        <a:lnSpc>
                          <a:spcPct val="100000"/>
                        </a:lnSpc>
                        <a:spcAft>
                          <a:spcPts val="0"/>
                        </a:spcAft>
                      </a:pPr>
                      <a:r>
                        <a:rPr lang="ja-JP" sz="9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電気めっき施設</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just">
                        <a:lnSpc>
                          <a:spcPct val="100000"/>
                        </a:lnSpc>
                        <a:spcAft>
                          <a:spcPts val="0"/>
                        </a:spcAft>
                      </a:pPr>
                      <a:r>
                        <a:rPr lang="ja-JP" sz="800" kern="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すべて</a:t>
                      </a:r>
                      <a:endParaRPr lang="ja-JP" sz="8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ctr">
                        <a:lnSpc>
                          <a:spcPct val="100000"/>
                        </a:lnSpc>
                        <a:spcAft>
                          <a:spcPts val="0"/>
                        </a:spcAft>
                      </a:pPr>
                      <a:r>
                        <a:rPr lang="en-US"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28</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extLst>
                  <a:ext uri="{0D108BD9-81ED-4DB2-BD59-A6C34878D82A}">
                    <a16:rowId xmlns:a16="http://schemas.microsoft.com/office/drawing/2014/main" val="3017764221"/>
                  </a:ext>
                </a:extLst>
              </a:tr>
              <a:tr h="144000">
                <a:tc vMerge="1">
                  <a:txBody>
                    <a:bodyPr/>
                    <a:lstStyle/>
                    <a:p>
                      <a:pPr algn="l">
                        <a:lnSpc>
                          <a:spcPts val="1200"/>
                        </a:lnSpc>
                        <a:spcAft>
                          <a:spcPts val="0"/>
                        </a:spcAft>
                      </a:pP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vMerge="1">
                  <a:txBody>
                    <a:bodyPr/>
                    <a:lstStyle/>
                    <a:p>
                      <a:pPr algn="l">
                        <a:lnSpc>
                          <a:spcPts val="1200"/>
                        </a:lnSpc>
                        <a:spcAft>
                          <a:spcPts val="0"/>
                        </a:spcAft>
                      </a:pPr>
                      <a:endParaRPr lang="ja-JP"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ctr">
                        <a:lnSpc>
                          <a:spcPct val="100000"/>
                        </a:lnSpc>
                        <a:spcAft>
                          <a:spcPts val="0"/>
                        </a:spcAft>
                      </a:pPr>
                      <a:r>
                        <a:rPr lang="ja-JP" sz="900" kern="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ホ</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just">
                        <a:lnSpc>
                          <a:spcPct val="100000"/>
                        </a:lnSpc>
                        <a:spcAft>
                          <a:spcPts val="0"/>
                        </a:spcAft>
                      </a:pPr>
                      <a:r>
                        <a:rPr lang="ja-JP" sz="9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エッチング施設</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just">
                        <a:lnSpc>
                          <a:spcPct val="100000"/>
                        </a:lnSpc>
                        <a:spcAft>
                          <a:spcPts val="0"/>
                        </a:spcAft>
                      </a:pPr>
                      <a:r>
                        <a:rPr lang="ja-JP" sz="800" kern="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すべて</a:t>
                      </a:r>
                      <a:endParaRPr lang="ja-JP" sz="8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ctr">
                        <a:lnSpc>
                          <a:spcPct val="100000"/>
                        </a:lnSpc>
                        <a:spcAft>
                          <a:spcPts val="0"/>
                        </a:spcAft>
                      </a:pPr>
                      <a:r>
                        <a:rPr lang="en-US"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10</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extLst>
                  <a:ext uri="{0D108BD9-81ED-4DB2-BD59-A6C34878D82A}">
                    <a16:rowId xmlns:a16="http://schemas.microsoft.com/office/drawing/2014/main" val="1758736429"/>
                  </a:ext>
                </a:extLst>
              </a:tr>
              <a:tr h="144000">
                <a:tc vMerge="1">
                  <a:txBody>
                    <a:bodyPr/>
                    <a:lstStyle/>
                    <a:p>
                      <a:pPr algn="l">
                        <a:lnSpc>
                          <a:spcPts val="1200"/>
                        </a:lnSpc>
                        <a:spcAft>
                          <a:spcPts val="0"/>
                        </a:spcAft>
                      </a:pP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vMerge="1">
                  <a:txBody>
                    <a:bodyPr/>
                    <a:lstStyle/>
                    <a:p>
                      <a:pPr algn="l">
                        <a:lnSpc>
                          <a:spcPts val="1200"/>
                        </a:lnSpc>
                        <a:spcAft>
                          <a:spcPts val="0"/>
                        </a:spcAft>
                      </a:pPr>
                      <a:endParaRPr lang="ja-JP"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ctr">
                        <a:lnSpc>
                          <a:spcPct val="100000"/>
                        </a:lnSpc>
                        <a:spcAft>
                          <a:spcPts val="0"/>
                        </a:spcAft>
                      </a:pPr>
                      <a:r>
                        <a:rPr lang="ja-JP" sz="900" kern="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ヘ</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just">
                        <a:lnSpc>
                          <a:spcPct val="100000"/>
                        </a:lnSpc>
                        <a:spcAft>
                          <a:spcPts val="0"/>
                        </a:spcAft>
                      </a:pPr>
                      <a:r>
                        <a:rPr lang="ja-JP" sz="9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配合施設</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just">
                        <a:lnSpc>
                          <a:spcPct val="100000"/>
                        </a:lnSpc>
                        <a:spcAft>
                          <a:spcPts val="0"/>
                        </a:spcAft>
                      </a:pP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すべて</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ctr">
                        <a:lnSpc>
                          <a:spcPct val="100000"/>
                        </a:lnSpc>
                        <a:spcAft>
                          <a:spcPts val="0"/>
                        </a:spcAft>
                      </a:pPr>
                      <a:r>
                        <a:rPr lang="en-US"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46</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extLst>
                  <a:ext uri="{0D108BD9-81ED-4DB2-BD59-A6C34878D82A}">
                    <a16:rowId xmlns:a16="http://schemas.microsoft.com/office/drawing/2014/main" val="1816228365"/>
                  </a:ext>
                </a:extLst>
              </a:tr>
              <a:tr h="144000">
                <a:tc vMerge="1">
                  <a:txBody>
                    <a:bodyPr/>
                    <a:lstStyle/>
                    <a:p>
                      <a:pPr algn="l">
                        <a:lnSpc>
                          <a:spcPts val="1200"/>
                        </a:lnSpc>
                        <a:spcAft>
                          <a:spcPts val="0"/>
                        </a:spcAft>
                      </a:pP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vMerge="1">
                  <a:txBody>
                    <a:bodyPr/>
                    <a:lstStyle/>
                    <a:p>
                      <a:pPr algn="l">
                        <a:lnSpc>
                          <a:spcPts val="1200"/>
                        </a:lnSpc>
                        <a:spcAft>
                          <a:spcPts val="0"/>
                        </a:spcAft>
                      </a:pPr>
                      <a:endParaRPr lang="ja-JP"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ctr">
                        <a:lnSpc>
                          <a:spcPct val="100000"/>
                        </a:lnSpc>
                        <a:spcAft>
                          <a:spcPts val="0"/>
                        </a:spcAft>
                      </a:pPr>
                      <a:r>
                        <a:rPr lang="ja-JP" sz="900" kern="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ト</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just">
                        <a:lnSpc>
                          <a:spcPct val="100000"/>
                        </a:lnSpc>
                        <a:spcAft>
                          <a:spcPts val="0"/>
                        </a:spcAft>
                      </a:pPr>
                      <a:r>
                        <a:rPr lang="ja-JP" sz="9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混練施設</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just">
                        <a:lnSpc>
                          <a:spcPct val="100000"/>
                        </a:lnSpc>
                        <a:spcAft>
                          <a:spcPts val="0"/>
                        </a:spcAft>
                      </a:pP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すべて</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ctr">
                        <a:lnSpc>
                          <a:spcPct val="100000"/>
                        </a:lnSpc>
                        <a:spcAft>
                          <a:spcPts val="0"/>
                        </a:spcAft>
                      </a:pPr>
                      <a:r>
                        <a:rPr lang="en-US"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235</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extLst>
                  <a:ext uri="{0D108BD9-81ED-4DB2-BD59-A6C34878D82A}">
                    <a16:rowId xmlns:a16="http://schemas.microsoft.com/office/drawing/2014/main" val="1213986603"/>
                  </a:ext>
                </a:extLst>
              </a:tr>
              <a:tr h="144000">
                <a:tc vMerge="1">
                  <a:txBody>
                    <a:bodyPr/>
                    <a:lstStyle/>
                    <a:p>
                      <a:pPr algn="l">
                        <a:lnSpc>
                          <a:spcPts val="1200"/>
                        </a:lnSpc>
                        <a:spcAft>
                          <a:spcPts val="0"/>
                        </a:spcAft>
                      </a:pP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vMerge="1">
                  <a:txBody>
                    <a:bodyPr/>
                    <a:lstStyle/>
                    <a:p>
                      <a:pPr algn="l">
                        <a:lnSpc>
                          <a:spcPts val="1200"/>
                        </a:lnSpc>
                        <a:spcAft>
                          <a:spcPts val="0"/>
                        </a:spcAft>
                      </a:pPr>
                      <a:endParaRPr lang="ja-JP"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ctr">
                        <a:lnSpc>
                          <a:spcPct val="100000"/>
                        </a:lnSpc>
                        <a:spcAft>
                          <a:spcPts val="0"/>
                        </a:spcAft>
                      </a:pPr>
                      <a:r>
                        <a:rPr lang="ja-JP" sz="900" kern="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チ</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just">
                        <a:lnSpc>
                          <a:spcPct val="100000"/>
                        </a:lnSpc>
                        <a:spcAft>
                          <a:spcPts val="0"/>
                        </a:spcAft>
                      </a:pPr>
                      <a:r>
                        <a:rPr lang="ja-JP" sz="9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滅菌施設</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just">
                        <a:lnSpc>
                          <a:spcPct val="100000"/>
                        </a:lnSpc>
                        <a:spcAft>
                          <a:spcPts val="0"/>
                        </a:spcAft>
                      </a:pPr>
                      <a:r>
                        <a:rPr lang="ja-JP" sz="800" kern="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すべて</a:t>
                      </a:r>
                      <a:endParaRPr lang="ja-JP" sz="8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ctr">
                        <a:lnSpc>
                          <a:spcPct val="100000"/>
                        </a:lnSpc>
                        <a:spcAft>
                          <a:spcPts val="0"/>
                        </a:spcAft>
                      </a:pPr>
                      <a:r>
                        <a:rPr lang="en-US"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10</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extLst>
                  <a:ext uri="{0D108BD9-81ED-4DB2-BD59-A6C34878D82A}">
                    <a16:rowId xmlns:a16="http://schemas.microsoft.com/office/drawing/2014/main" val="1109306912"/>
                  </a:ext>
                </a:extLst>
              </a:tr>
              <a:tr h="144000">
                <a:tc vMerge="1">
                  <a:txBody>
                    <a:bodyPr/>
                    <a:lstStyle/>
                    <a:p>
                      <a:pPr algn="l">
                        <a:lnSpc>
                          <a:spcPts val="1200"/>
                        </a:lnSpc>
                        <a:spcAft>
                          <a:spcPts val="0"/>
                        </a:spcAft>
                      </a:pP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vMerge="1">
                  <a:txBody>
                    <a:bodyPr/>
                    <a:lstStyle/>
                    <a:p>
                      <a:pPr algn="l">
                        <a:lnSpc>
                          <a:spcPts val="1200"/>
                        </a:lnSpc>
                        <a:spcAft>
                          <a:spcPts val="0"/>
                        </a:spcAft>
                      </a:pPr>
                      <a:endParaRPr lang="ja-JP"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ctr">
                        <a:lnSpc>
                          <a:spcPct val="100000"/>
                        </a:lnSpc>
                        <a:spcAft>
                          <a:spcPts val="0"/>
                        </a:spcAft>
                      </a:pPr>
                      <a:r>
                        <a:rPr lang="ja-JP" sz="900" kern="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リ</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just">
                        <a:lnSpc>
                          <a:spcPct val="100000"/>
                        </a:lnSpc>
                        <a:spcAft>
                          <a:spcPts val="0"/>
                        </a:spcAft>
                      </a:pPr>
                      <a:r>
                        <a:rPr lang="ja-JP" sz="9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消毒施設</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just">
                        <a:lnSpc>
                          <a:spcPct val="100000"/>
                        </a:lnSpc>
                        <a:spcAft>
                          <a:spcPts val="0"/>
                        </a:spcAft>
                      </a:pP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すべて</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ctr">
                        <a:lnSpc>
                          <a:spcPct val="100000"/>
                        </a:lnSpc>
                        <a:spcAft>
                          <a:spcPts val="0"/>
                        </a:spcAft>
                      </a:pPr>
                      <a:r>
                        <a:rPr lang="en-US"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 0 *</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extLst>
                  <a:ext uri="{0D108BD9-81ED-4DB2-BD59-A6C34878D82A}">
                    <a16:rowId xmlns:a16="http://schemas.microsoft.com/office/drawing/2014/main" val="2606715201"/>
                  </a:ext>
                </a:extLst>
              </a:tr>
              <a:tr h="144000">
                <a:tc rowSpan="4">
                  <a:txBody>
                    <a:bodyPr/>
                    <a:lstStyle/>
                    <a:p>
                      <a:pPr algn="l">
                        <a:lnSpc>
                          <a:spcPct val="100000"/>
                        </a:lnSpc>
                        <a:spcAft>
                          <a:spcPts val="0"/>
                        </a:spcAft>
                      </a:pPr>
                      <a:r>
                        <a:rPr lang="en-US"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6</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rowSpan="4">
                  <a:txBody>
                    <a:bodyPr/>
                    <a:lstStyle/>
                    <a:p>
                      <a:pPr algn="l">
                        <a:lnSpc>
                          <a:spcPct val="100000"/>
                        </a:lnSpc>
                        <a:spcAft>
                          <a:spcPts val="0"/>
                        </a:spcAft>
                      </a:pPr>
                      <a:r>
                        <a:rPr lang="ja-JP" altLang="en-US"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ゴム製品の製造</a:t>
                      </a:r>
                      <a:endParaRPr lang="ja-JP"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ctr">
                        <a:lnSpc>
                          <a:spcPct val="100000"/>
                        </a:lnSpc>
                        <a:spcAft>
                          <a:spcPts val="0"/>
                        </a:spcAft>
                      </a:pPr>
                      <a:r>
                        <a:rPr lang="ja-JP" sz="900" kern="0">
                          <a:effectLst/>
                          <a:latin typeface="BIZ UDPゴシック" panose="020B0400000000000000" pitchFamily="50" charset="-128"/>
                          <a:ea typeface="BIZ UDPゴシック" panose="020B0400000000000000" pitchFamily="50" charset="-128"/>
                          <a:cs typeface="ＭＳ Ｐゴシック" panose="020B0600070205080204" pitchFamily="50" charset="-128"/>
                        </a:rPr>
                        <a:t>イ</a:t>
                      </a:r>
                      <a:endParaRPr lang="ja-JP" sz="9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just">
                        <a:lnSpc>
                          <a:spcPct val="100000"/>
                        </a:lnSpc>
                        <a:spcAft>
                          <a:spcPts val="0"/>
                        </a:spcAft>
                      </a:pPr>
                      <a:r>
                        <a:rPr lang="ja-JP" sz="9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加硫施設</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just">
                        <a:lnSpc>
                          <a:spcPct val="100000"/>
                        </a:lnSpc>
                        <a:spcAft>
                          <a:spcPts val="0"/>
                        </a:spcAft>
                      </a:pP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すべて</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ctr">
                        <a:lnSpc>
                          <a:spcPct val="100000"/>
                        </a:lnSpc>
                        <a:spcAft>
                          <a:spcPts val="0"/>
                        </a:spcAft>
                      </a:pPr>
                      <a:r>
                        <a:rPr lang="en-US"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358</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extLst>
                  <a:ext uri="{0D108BD9-81ED-4DB2-BD59-A6C34878D82A}">
                    <a16:rowId xmlns:a16="http://schemas.microsoft.com/office/drawing/2014/main" val="2045720717"/>
                  </a:ext>
                </a:extLst>
              </a:tr>
              <a:tr h="144000">
                <a:tc vMerge="1">
                  <a:txBody>
                    <a:bodyPr/>
                    <a:lstStyle/>
                    <a:p>
                      <a:pPr algn="just">
                        <a:lnSpc>
                          <a:spcPts val="1200"/>
                        </a:lnSpc>
                        <a:spcAft>
                          <a:spcPts val="0"/>
                        </a:spcAft>
                      </a:pPr>
                      <a:endParaRPr lang="ja-JP" sz="1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vMerge="1">
                  <a:txBody>
                    <a:bodyPr/>
                    <a:lstStyle/>
                    <a:p>
                      <a:pPr algn="l">
                        <a:lnSpc>
                          <a:spcPts val="1200"/>
                        </a:lnSpc>
                        <a:spcAft>
                          <a:spcPts val="0"/>
                        </a:spcAft>
                      </a:pPr>
                      <a:endParaRPr lang="ja-JP" sz="1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ctr">
                        <a:lnSpc>
                          <a:spcPct val="100000"/>
                        </a:lnSpc>
                        <a:spcAft>
                          <a:spcPts val="0"/>
                        </a:spcAft>
                      </a:pPr>
                      <a:r>
                        <a:rPr lang="ja-JP" sz="900" kern="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ロ</a:t>
                      </a:r>
                      <a:endParaRPr lang="ja-JP" sz="9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just">
                        <a:lnSpc>
                          <a:spcPct val="100000"/>
                        </a:lnSpc>
                        <a:spcAft>
                          <a:spcPts val="0"/>
                        </a:spcAft>
                      </a:pPr>
                      <a:r>
                        <a:rPr lang="ja-JP" sz="9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混練施設</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just">
                        <a:lnSpc>
                          <a:spcPct val="100000"/>
                        </a:lnSpc>
                        <a:spcAft>
                          <a:spcPts val="0"/>
                        </a:spcAft>
                      </a:pP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すべて</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ctr">
                        <a:lnSpc>
                          <a:spcPct val="100000"/>
                        </a:lnSpc>
                        <a:spcAft>
                          <a:spcPts val="0"/>
                        </a:spcAft>
                      </a:pPr>
                      <a:r>
                        <a:rPr lang="en-US"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48</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extLst>
                  <a:ext uri="{0D108BD9-81ED-4DB2-BD59-A6C34878D82A}">
                    <a16:rowId xmlns:a16="http://schemas.microsoft.com/office/drawing/2014/main" val="1325000827"/>
                  </a:ext>
                </a:extLst>
              </a:tr>
              <a:tr h="144000">
                <a:tc vMerge="1">
                  <a:txBody>
                    <a:bodyPr/>
                    <a:lstStyle/>
                    <a:p>
                      <a:endParaRPr kumimoji="1" lang="ja-JP" altLang="en-US"/>
                    </a:p>
                  </a:txBody>
                  <a:tcPr/>
                </a:tc>
                <a:tc vMerge="1">
                  <a:txBody>
                    <a:bodyPr/>
                    <a:lstStyle/>
                    <a:p>
                      <a:endParaRPr kumimoji="1" lang="ja-JP" altLang="en-US"/>
                    </a:p>
                  </a:txBody>
                  <a:tcPr/>
                </a:tc>
                <a:tc>
                  <a:txBody>
                    <a:bodyPr/>
                    <a:lstStyle/>
                    <a:p>
                      <a:pPr algn="ctr">
                        <a:lnSpc>
                          <a:spcPct val="100000"/>
                        </a:lnSpc>
                        <a:spcAft>
                          <a:spcPts val="0"/>
                        </a:spcAft>
                      </a:pPr>
                      <a:r>
                        <a:rPr lang="ja-JP" sz="9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ハ</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just">
                        <a:lnSpc>
                          <a:spcPct val="100000"/>
                        </a:lnSpc>
                        <a:spcAft>
                          <a:spcPts val="0"/>
                        </a:spcAft>
                      </a:pPr>
                      <a:r>
                        <a:rPr lang="ja-JP" sz="9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滅菌施設</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just">
                        <a:lnSpc>
                          <a:spcPct val="100000"/>
                        </a:lnSpc>
                        <a:spcAft>
                          <a:spcPts val="0"/>
                        </a:spcAft>
                      </a:pP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すべて</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ctr">
                        <a:lnSpc>
                          <a:spcPct val="100000"/>
                        </a:lnSpc>
                        <a:spcAft>
                          <a:spcPts val="0"/>
                        </a:spcAft>
                      </a:pPr>
                      <a:r>
                        <a:rPr lang="en-US"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 0 *</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extLst>
                  <a:ext uri="{0D108BD9-81ED-4DB2-BD59-A6C34878D82A}">
                    <a16:rowId xmlns:a16="http://schemas.microsoft.com/office/drawing/2014/main" val="1361650968"/>
                  </a:ext>
                </a:extLst>
              </a:tr>
              <a:tr h="144000">
                <a:tc vMerge="1">
                  <a:txBody>
                    <a:bodyPr/>
                    <a:lstStyle/>
                    <a:p>
                      <a:endParaRPr kumimoji="1" lang="ja-JP" altLang="en-US"/>
                    </a:p>
                  </a:txBody>
                  <a:tcPr/>
                </a:tc>
                <a:tc vMerge="1">
                  <a:txBody>
                    <a:bodyPr/>
                    <a:lstStyle/>
                    <a:p>
                      <a:endParaRPr kumimoji="1" lang="ja-JP" altLang="en-US"/>
                    </a:p>
                  </a:txBody>
                  <a:tcPr/>
                </a:tc>
                <a:tc>
                  <a:txBody>
                    <a:bodyPr/>
                    <a:lstStyle/>
                    <a:p>
                      <a:pPr algn="ctr">
                        <a:lnSpc>
                          <a:spcPct val="100000"/>
                        </a:lnSpc>
                        <a:spcAft>
                          <a:spcPts val="0"/>
                        </a:spcAft>
                      </a:pPr>
                      <a:r>
                        <a:rPr lang="ja-JP" sz="900" kern="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ニ</a:t>
                      </a:r>
                      <a:endParaRPr lang="ja-JP" sz="9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just">
                        <a:lnSpc>
                          <a:spcPct val="100000"/>
                        </a:lnSpc>
                        <a:spcAft>
                          <a:spcPts val="0"/>
                        </a:spcAft>
                      </a:pPr>
                      <a:r>
                        <a:rPr lang="ja-JP" sz="9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消毒施設</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just">
                        <a:lnSpc>
                          <a:spcPct val="100000"/>
                        </a:lnSpc>
                        <a:spcAft>
                          <a:spcPts val="0"/>
                        </a:spcAft>
                      </a:pP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すべて</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ctr">
                        <a:lnSpc>
                          <a:spcPct val="100000"/>
                        </a:lnSpc>
                        <a:spcAft>
                          <a:spcPts val="0"/>
                        </a:spcAft>
                      </a:pPr>
                      <a:r>
                        <a:rPr lang="en-US"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 0 *</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extLst>
                  <a:ext uri="{0D108BD9-81ED-4DB2-BD59-A6C34878D82A}">
                    <a16:rowId xmlns:a16="http://schemas.microsoft.com/office/drawing/2014/main" val="2313470937"/>
                  </a:ext>
                </a:extLst>
              </a:tr>
            </a:tbl>
          </a:graphicData>
        </a:graphic>
      </p:graphicFrame>
      <p:graphicFrame>
        <p:nvGraphicFramePr>
          <p:cNvPr id="10" name="表 9">
            <a:extLst>
              <a:ext uri="{FF2B5EF4-FFF2-40B4-BE49-F238E27FC236}">
                <a16:creationId xmlns:a16="http://schemas.microsoft.com/office/drawing/2014/main" id="{FA7B59CA-973E-4E8A-AEFA-C1848C6A0F55}"/>
              </a:ext>
            </a:extLst>
          </p:cNvPr>
          <p:cNvGraphicFramePr>
            <a:graphicFrameLocks noGrp="1"/>
          </p:cNvGraphicFramePr>
          <p:nvPr>
            <p:extLst>
              <p:ext uri="{D42A27DB-BD31-4B8C-83A1-F6EECF244321}">
                <p14:modId xmlns:p14="http://schemas.microsoft.com/office/powerpoint/2010/main" val="1706787660"/>
              </p:ext>
            </p:extLst>
          </p:nvPr>
        </p:nvGraphicFramePr>
        <p:xfrm>
          <a:off x="5197622" y="1208875"/>
          <a:ext cx="4529077" cy="5408082"/>
        </p:xfrm>
        <a:graphic>
          <a:graphicData uri="http://schemas.openxmlformats.org/drawingml/2006/table">
            <a:tbl>
              <a:tblPr firstRow="1" firstCol="1" bandRow="1">
                <a:tableStyleId>{5C22544A-7EE6-4342-B048-85BDC9FD1C3A}</a:tableStyleId>
              </a:tblPr>
              <a:tblGrid>
                <a:gridCol w="144000">
                  <a:extLst>
                    <a:ext uri="{9D8B030D-6E8A-4147-A177-3AD203B41FA5}">
                      <a16:colId xmlns:a16="http://schemas.microsoft.com/office/drawing/2014/main" val="1879744770"/>
                    </a:ext>
                  </a:extLst>
                </a:gridCol>
                <a:gridCol w="561947">
                  <a:extLst>
                    <a:ext uri="{9D8B030D-6E8A-4147-A177-3AD203B41FA5}">
                      <a16:colId xmlns:a16="http://schemas.microsoft.com/office/drawing/2014/main" val="2867043341"/>
                    </a:ext>
                  </a:extLst>
                </a:gridCol>
                <a:gridCol w="151130">
                  <a:extLst>
                    <a:ext uri="{9D8B030D-6E8A-4147-A177-3AD203B41FA5}">
                      <a16:colId xmlns:a16="http://schemas.microsoft.com/office/drawing/2014/main" val="1273024589"/>
                    </a:ext>
                  </a:extLst>
                </a:gridCol>
                <a:gridCol w="1044000">
                  <a:extLst>
                    <a:ext uri="{9D8B030D-6E8A-4147-A177-3AD203B41FA5}">
                      <a16:colId xmlns:a16="http://schemas.microsoft.com/office/drawing/2014/main" val="3837837326"/>
                    </a:ext>
                  </a:extLst>
                </a:gridCol>
                <a:gridCol w="2124000">
                  <a:extLst>
                    <a:ext uri="{9D8B030D-6E8A-4147-A177-3AD203B41FA5}">
                      <a16:colId xmlns:a16="http://schemas.microsoft.com/office/drawing/2014/main" val="2116176162"/>
                    </a:ext>
                  </a:extLst>
                </a:gridCol>
                <a:gridCol w="504000">
                  <a:extLst>
                    <a:ext uri="{9D8B030D-6E8A-4147-A177-3AD203B41FA5}">
                      <a16:colId xmlns:a16="http://schemas.microsoft.com/office/drawing/2014/main" val="3082165267"/>
                    </a:ext>
                  </a:extLst>
                </a:gridCol>
              </a:tblGrid>
              <a:tr h="378882">
                <a:tc gridSpan="3">
                  <a:txBody>
                    <a:bodyPr/>
                    <a:lstStyle/>
                    <a:p>
                      <a:pPr algn="ctr">
                        <a:lnSpc>
                          <a:spcPct val="100000"/>
                        </a:lnSpc>
                        <a:spcAft>
                          <a:spcPts val="0"/>
                        </a:spcAft>
                      </a:pPr>
                      <a:r>
                        <a:rPr lang="ja-JP" altLang="en-US"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項・用途</a:t>
                      </a:r>
                      <a:endParaRPr lang="en-US"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43224" marR="43224" marT="0" marB="0" anchor="ctr"/>
                </a:tc>
                <a:tc hMerge="1">
                  <a:txBody>
                    <a:bodyPr/>
                    <a:lstStyle/>
                    <a:p>
                      <a:pPr algn="l">
                        <a:lnSpc>
                          <a:spcPts val="1200"/>
                        </a:lnSpc>
                        <a:spcAft>
                          <a:spcPts val="0"/>
                        </a:spcAft>
                      </a:pPr>
                      <a:endParaRPr lang="ja-JP" sz="1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43224" marR="43224" marT="0" marB="0" anchor="ctr"/>
                </a:tc>
                <a:tc hMerge="1">
                  <a:txBody>
                    <a:bodyPr/>
                    <a:lstStyle/>
                    <a:p>
                      <a:pPr algn="ctr">
                        <a:lnSpc>
                          <a:spcPts val="1200"/>
                        </a:lnSpc>
                        <a:spcAft>
                          <a:spcPts val="0"/>
                        </a:spcAft>
                      </a:pPr>
                      <a:endParaRPr lang="ja-JP" sz="1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43224" marR="43224" marT="0" marB="0" anchor="ctr"/>
                </a:tc>
                <a:tc>
                  <a:txBody>
                    <a:bodyPr/>
                    <a:lstStyle/>
                    <a:p>
                      <a:pPr algn="ctr">
                        <a:lnSpc>
                          <a:spcPct val="100000"/>
                        </a:lnSpc>
                        <a:spcAft>
                          <a:spcPts val="0"/>
                        </a:spcAft>
                      </a:pPr>
                      <a:r>
                        <a:rPr lang="ja-JP" altLang="en-US"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施設種類</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43224" marR="43224" marT="0" marB="0" anchor="ctr"/>
                </a:tc>
                <a:tc>
                  <a:txBody>
                    <a:bodyPr/>
                    <a:lstStyle/>
                    <a:p>
                      <a:pPr algn="ctr">
                        <a:lnSpc>
                          <a:spcPct val="100000"/>
                        </a:lnSpc>
                        <a:spcAft>
                          <a:spcPts val="0"/>
                        </a:spcAft>
                      </a:pPr>
                      <a:r>
                        <a:rPr lang="ja-JP" altLang="en-US"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規模</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43224" marR="43224" marT="0" marB="0" anchor="ctr"/>
                </a:tc>
                <a:tc>
                  <a:txBody>
                    <a:bodyPr/>
                    <a:lstStyle/>
                    <a:p>
                      <a:pPr algn="ctr">
                        <a:lnSpc>
                          <a:spcPct val="100000"/>
                        </a:lnSpc>
                        <a:spcAft>
                          <a:spcPts val="0"/>
                        </a:spcAft>
                      </a:pPr>
                      <a:r>
                        <a:rPr lang="ja-JP" altLang="en-US"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施設数</a:t>
                      </a:r>
                      <a:r>
                        <a:rPr lang="ja-JP" altLang="en-US" sz="7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altLang="ja-JP" sz="7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H29</a:t>
                      </a:r>
                      <a:r>
                        <a:rPr lang="ja-JP" altLang="en-US" sz="7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末）</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43224" marR="43224" marT="0" marB="0" anchor="ctr"/>
                </a:tc>
                <a:extLst>
                  <a:ext uri="{0D108BD9-81ED-4DB2-BD59-A6C34878D82A}">
                    <a16:rowId xmlns:a16="http://schemas.microsoft.com/office/drawing/2014/main" val="2202742494"/>
                  </a:ext>
                </a:extLst>
              </a:tr>
              <a:tr h="336784">
                <a:tc rowSpan="13">
                  <a:txBody>
                    <a:bodyPr/>
                    <a:lstStyle/>
                    <a:p>
                      <a:pPr algn="l">
                        <a:lnSpc>
                          <a:spcPct val="100000"/>
                        </a:lnSpc>
                        <a:spcAft>
                          <a:spcPts val="0"/>
                        </a:spcAft>
                      </a:pPr>
                      <a:r>
                        <a:rPr lang="en-US"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7</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rowSpan="13">
                  <a:txBody>
                    <a:bodyPr/>
                    <a:lstStyle/>
                    <a:p>
                      <a:pPr algn="l">
                        <a:lnSpc>
                          <a:spcPct val="100000"/>
                        </a:lnSpc>
                        <a:spcAft>
                          <a:spcPts val="0"/>
                        </a:spcAft>
                      </a:pPr>
                      <a:r>
                        <a:rPr lang="ja-JP" altLang="en-US"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窯業製品又は土石製品の製造</a:t>
                      </a:r>
                      <a:endParaRPr lang="ja-JP"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ctr">
                        <a:lnSpc>
                          <a:spcPct val="100000"/>
                        </a:lnSpc>
                        <a:spcAft>
                          <a:spcPts val="0"/>
                        </a:spcAft>
                      </a:pPr>
                      <a:r>
                        <a:rPr lang="ja-JP" sz="900" kern="0" dirty="0">
                          <a:effectLst/>
                          <a:latin typeface="BIZ UDPゴシック" panose="020B0400000000000000" pitchFamily="50" charset="-128"/>
                          <a:ea typeface="BIZ UDPゴシック" panose="020B0400000000000000" pitchFamily="50" charset="-128"/>
                          <a:cs typeface="ＭＳ Ｐゴシック" panose="020B0600070205080204" pitchFamily="50" charset="-128"/>
                        </a:rPr>
                        <a:t>イ</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l">
                        <a:lnSpc>
                          <a:spcPct val="100000"/>
                        </a:lnSpc>
                        <a:spcAft>
                          <a:spcPts val="0"/>
                        </a:spcAft>
                      </a:pPr>
                      <a:r>
                        <a:rPr lang="ja-JP" sz="9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法に掲げる焼成炉</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just">
                        <a:lnSpc>
                          <a:spcPct val="100000"/>
                        </a:lnSpc>
                        <a:spcAft>
                          <a:spcPts val="0"/>
                        </a:spcAft>
                      </a:pP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火格子面積（</a:t>
                      </a:r>
                      <a:r>
                        <a:rPr lang="en-US"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1m</a:t>
                      </a:r>
                      <a:r>
                        <a:rPr lang="en-US" sz="800" kern="0" baseline="3000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2</a:t>
                      </a: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以上）</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ct val="100000"/>
                        </a:lnSpc>
                        <a:spcAft>
                          <a:spcPts val="0"/>
                        </a:spcAft>
                      </a:pP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燃焼能力（重油換算</a:t>
                      </a:r>
                      <a:r>
                        <a:rPr lang="en-US"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50L/</a:t>
                      </a: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時以上）</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ct val="100000"/>
                        </a:lnSpc>
                        <a:spcAft>
                          <a:spcPts val="0"/>
                        </a:spcAft>
                      </a:pP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変圧器の定格容量（</a:t>
                      </a:r>
                      <a:r>
                        <a:rPr lang="en-US"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200kVA</a:t>
                      </a: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以上）</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ctr">
                        <a:lnSpc>
                          <a:spcPct val="100000"/>
                        </a:lnSpc>
                        <a:spcAft>
                          <a:spcPts val="0"/>
                        </a:spcAft>
                      </a:pPr>
                      <a:r>
                        <a:rPr lang="en-US"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2</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extLst>
                  <a:ext uri="{0D108BD9-81ED-4DB2-BD59-A6C34878D82A}">
                    <a16:rowId xmlns:a16="http://schemas.microsoft.com/office/drawing/2014/main" val="333716907"/>
                  </a:ext>
                </a:extLst>
              </a:tr>
              <a:tr h="336784">
                <a:tc vMerge="1">
                  <a:txBody>
                    <a:bodyPr/>
                    <a:lstStyle/>
                    <a:p>
                      <a:pPr algn="l">
                        <a:lnSpc>
                          <a:spcPts val="1200"/>
                        </a:lnSpc>
                        <a:spcAft>
                          <a:spcPts val="0"/>
                        </a:spcAft>
                      </a:pP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vMerge="1">
                  <a:txBody>
                    <a:bodyPr/>
                    <a:lstStyle/>
                    <a:p>
                      <a:pPr algn="l">
                        <a:lnSpc>
                          <a:spcPts val="1200"/>
                        </a:lnSpc>
                        <a:spcAft>
                          <a:spcPts val="0"/>
                        </a:spcAft>
                      </a:pPr>
                      <a:endParaRPr lang="ja-JP"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ctr">
                        <a:lnSpc>
                          <a:spcPct val="100000"/>
                        </a:lnSpc>
                        <a:spcAft>
                          <a:spcPts val="0"/>
                        </a:spcAft>
                      </a:pPr>
                      <a:r>
                        <a:rPr lang="ja-JP" sz="9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ロ</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l">
                        <a:lnSpc>
                          <a:spcPct val="100000"/>
                        </a:lnSpc>
                        <a:spcAft>
                          <a:spcPts val="0"/>
                        </a:spcAft>
                      </a:pPr>
                      <a:r>
                        <a:rPr lang="ja-JP" sz="9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条例に掲げる焼成炉</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just">
                        <a:lnSpc>
                          <a:spcPct val="100000"/>
                        </a:lnSpc>
                        <a:spcAft>
                          <a:spcPts val="0"/>
                        </a:spcAft>
                      </a:pP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火格子面積（</a:t>
                      </a:r>
                      <a:r>
                        <a:rPr lang="en-US"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0.5</a:t>
                      </a: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以上</a:t>
                      </a:r>
                      <a:r>
                        <a:rPr lang="en-US"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1m</a:t>
                      </a:r>
                      <a:r>
                        <a:rPr lang="en-US" sz="800" kern="0" baseline="3000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2</a:t>
                      </a: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未満）</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ct val="100000"/>
                        </a:lnSpc>
                        <a:spcAft>
                          <a:spcPts val="0"/>
                        </a:spcAft>
                      </a:pP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燃焼能力（重油換算</a:t>
                      </a:r>
                      <a:r>
                        <a:rPr lang="en-US"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30</a:t>
                      </a: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以上</a:t>
                      </a:r>
                      <a:r>
                        <a:rPr lang="en-US"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50L/</a:t>
                      </a: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時未満）</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ct val="100000"/>
                        </a:lnSpc>
                        <a:spcAft>
                          <a:spcPts val="0"/>
                        </a:spcAft>
                      </a:pP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変圧器の定格容量（</a:t>
                      </a:r>
                      <a:r>
                        <a:rPr lang="en-US"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100</a:t>
                      </a: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以上</a:t>
                      </a:r>
                      <a:r>
                        <a:rPr lang="en-US"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200kVA</a:t>
                      </a: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未満）</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ctr">
                        <a:lnSpc>
                          <a:spcPct val="100000"/>
                        </a:lnSpc>
                        <a:spcAft>
                          <a:spcPts val="0"/>
                        </a:spcAft>
                      </a:pPr>
                      <a:r>
                        <a:rPr lang="en-US"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0</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extLst>
                  <a:ext uri="{0D108BD9-81ED-4DB2-BD59-A6C34878D82A}">
                    <a16:rowId xmlns:a16="http://schemas.microsoft.com/office/drawing/2014/main" val="2709361833"/>
                  </a:ext>
                </a:extLst>
              </a:tr>
              <a:tr h="126294">
                <a:tc vMerge="1">
                  <a:txBody>
                    <a:bodyPr/>
                    <a:lstStyle/>
                    <a:p>
                      <a:pPr algn="l">
                        <a:lnSpc>
                          <a:spcPts val="1200"/>
                        </a:lnSpc>
                        <a:spcAft>
                          <a:spcPts val="0"/>
                        </a:spcAft>
                      </a:pP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vMerge="1">
                  <a:txBody>
                    <a:bodyPr/>
                    <a:lstStyle/>
                    <a:p>
                      <a:pPr algn="l">
                        <a:lnSpc>
                          <a:spcPts val="1200"/>
                        </a:lnSpc>
                        <a:spcAft>
                          <a:spcPts val="0"/>
                        </a:spcAft>
                      </a:pPr>
                      <a:endParaRPr lang="ja-JP"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ctr">
                        <a:lnSpc>
                          <a:spcPct val="100000"/>
                        </a:lnSpc>
                        <a:spcAft>
                          <a:spcPts val="0"/>
                        </a:spcAft>
                      </a:pPr>
                      <a:r>
                        <a:rPr lang="ja-JP" sz="900" kern="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ハ</a:t>
                      </a:r>
                      <a:endParaRPr lang="ja-JP" sz="9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just">
                        <a:lnSpc>
                          <a:spcPct val="100000"/>
                        </a:lnSpc>
                        <a:spcAft>
                          <a:spcPts val="0"/>
                        </a:spcAft>
                      </a:pPr>
                      <a:r>
                        <a:rPr lang="ja-JP" sz="9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焼成施設</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just">
                        <a:lnSpc>
                          <a:spcPct val="100000"/>
                        </a:lnSpc>
                        <a:spcAft>
                          <a:spcPts val="0"/>
                        </a:spcAft>
                      </a:pPr>
                      <a:r>
                        <a:rPr lang="ja-JP" sz="800" kern="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すべて</a:t>
                      </a:r>
                      <a:endParaRPr lang="ja-JP" sz="8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ctr">
                        <a:lnSpc>
                          <a:spcPct val="100000"/>
                        </a:lnSpc>
                        <a:spcAft>
                          <a:spcPts val="0"/>
                        </a:spcAft>
                      </a:pPr>
                      <a:r>
                        <a:rPr lang="en-US"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18</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extLst>
                  <a:ext uri="{0D108BD9-81ED-4DB2-BD59-A6C34878D82A}">
                    <a16:rowId xmlns:a16="http://schemas.microsoft.com/office/drawing/2014/main" val="3017764221"/>
                  </a:ext>
                </a:extLst>
              </a:tr>
              <a:tr h="336784">
                <a:tc vMerge="1">
                  <a:txBody>
                    <a:bodyPr/>
                    <a:lstStyle/>
                    <a:p>
                      <a:pPr algn="l">
                        <a:lnSpc>
                          <a:spcPts val="1200"/>
                        </a:lnSpc>
                        <a:spcAft>
                          <a:spcPts val="0"/>
                        </a:spcAft>
                      </a:pP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vMerge="1">
                  <a:txBody>
                    <a:bodyPr/>
                    <a:lstStyle/>
                    <a:p>
                      <a:pPr algn="l">
                        <a:lnSpc>
                          <a:spcPts val="1200"/>
                        </a:lnSpc>
                        <a:spcAft>
                          <a:spcPts val="0"/>
                        </a:spcAft>
                      </a:pPr>
                      <a:endParaRPr lang="ja-JP"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ctr">
                        <a:lnSpc>
                          <a:spcPct val="100000"/>
                        </a:lnSpc>
                        <a:spcAft>
                          <a:spcPts val="0"/>
                        </a:spcAft>
                      </a:pPr>
                      <a:r>
                        <a:rPr lang="ja-JP" sz="900" kern="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ニ</a:t>
                      </a:r>
                      <a:endParaRPr lang="ja-JP" sz="9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l">
                        <a:lnSpc>
                          <a:spcPct val="100000"/>
                        </a:lnSpc>
                        <a:spcAft>
                          <a:spcPts val="0"/>
                        </a:spcAft>
                      </a:pPr>
                      <a:r>
                        <a:rPr lang="ja-JP" sz="9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法に掲げる溶融炉</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just">
                        <a:lnSpc>
                          <a:spcPct val="100000"/>
                        </a:lnSpc>
                        <a:spcAft>
                          <a:spcPts val="0"/>
                        </a:spcAft>
                      </a:pP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火格子面積（</a:t>
                      </a:r>
                      <a:r>
                        <a:rPr lang="en-US"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1m</a:t>
                      </a:r>
                      <a:r>
                        <a:rPr lang="en-US" sz="800" kern="0" baseline="3000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2</a:t>
                      </a: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以上）</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ct val="100000"/>
                        </a:lnSpc>
                        <a:spcAft>
                          <a:spcPts val="0"/>
                        </a:spcAft>
                      </a:pP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燃焼能力（重油換算</a:t>
                      </a:r>
                      <a:r>
                        <a:rPr lang="en-US"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50L/</a:t>
                      </a: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時以上）</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ct val="100000"/>
                        </a:lnSpc>
                        <a:spcAft>
                          <a:spcPts val="0"/>
                        </a:spcAft>
                      </a:pP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変圧器の定格容量（</a:t>
                      </a:r>
                      <a:r>
                        <a:rPr lang="en-US"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200kVA</a:t>
                      </a: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以上）</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ctr">
                        <a:lnSpc>
                          <a:spcPct val="100000"/>
                        </a:lnSpc>
                        <a:spcAft>
                          <a:spcPts val="0"/>
                        </a:spcAft>
                      </a:pPr>
                      <a:r>
                        <a:rPr lang="en-US"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0</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extLst>
                  <a:ext uri="{0D108BD9-81ED-4DB2-BD59-A6C34878D82A}">
                    <a16:rowId xmlns:a16="http://schemas.microsoft.com/office/drawing/2014/main" val="1758736429"/>
                  </a:ext>
                </a:extLst>
              </a:tr>
              <a:tr h="336784">
                <a:tc vMerge="1">
                  <a:txBody>
                    <a:bodyPr/>
                    <a:lstStyle/>
                    <a:p>
                      <a:pPr algn="l">
                        <a:lnSpc>
                          <a:spcPts val="1200"/>
                        </a:lnSpc>
                        <a:spcAft>
                          <a:spcPts val="0"/>
                        </a:spcAft>
                      </a:pP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vMerge="1">
                  <a:txBody>
                    <a:bodyPr/>
                    <a:lstStyle/>
                    <a:p>
                      <a:pPr algn="l">
                        <a:lnSpc>
                          <a:spcPts val="1200"/>
                        </a:lnSpc>
                        <a:spcAft>
                          <a:spcPts val="0"/>
                        </a:spcAft>
                      </a:pPr>
                      <a:endParaRPr lang="ja-JP"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ctr">
                        <a:lnSpc>
                          <a:spcPct val="100000"/>
                        </a:lnSpc>
                        <a:spcAft>
                          <a:spcPts val="0"/>
                        </a:spcAft>
                      </a:pPr>
                      <a:r>
                        <a:rPr lang="ja-JP" sz="9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ホ</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l">
                        <a:lnSpc>
                          <a:spcPct val="100000"/>
                        </a:lnSpc>
                        <a:spcAft>
                          <a:spcPts val="0"/>
                        </a:spcAft>
                      </a:pPr>
                      <a:r>
                        <a:rPr lang="ja-JP" sz="9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条例に掲げる溶融炉</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just">
                        <a:lnSpc>
                          <a:spcPct val="100000"/>
                        </a:lnSpc>
                        <a:spcAft>
                          <a:spcPts val="0"/>
                        </a:spcAft>
                      </a:pP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火格子面積（</a:t>
                      </a:r>
                      <a:r>
                        <a:rPr lang="en-US"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0.5</a:t>
                      </a: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以上</a:t>
                      </a:r>
                      <a:r>
                        <a:rPr lang="en-US"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1m</a:t>
                      </a:r>
                      <a:r>
                        <a:rPr lang="en-US" sz="800" kern="0" baseline="3000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2</a:t>
                      </a: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未満）</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ct val="100000"/>
                        </a:lnSpc>
                        <a:spcAft>
                          <a:spcPts val="0"/>
                        </a:spcAft>
                      </a:pP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燃焼能力（重油換算</a:t>
                      </a:r>
                      <a:r>
                        <a:rPr lang="en-US"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30</a:t>
                      </a: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以上</a:t>
                      </a:r>
                      <a:r>
                        <a:rPr lang="en-US"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50L/</a:t>
                      </a: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時未満）</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ct val="100000"/>
                        </a:lnSpc>
                        <a:spcAft>
                          <a:spcPts val="0"/>
                        </a:spcAft>
                      </a:pP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変圧器の定格容量（</a:t>
                      </a:r>
                      <a:r>
                        <a:rPr lang="en-US"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100</a:t>
                      </a: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以上</a:t>
                      </a:r>
                      <a:r>
                        <a:rPr lang="en-US"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200kVA</a:t>
                      </a: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未満）</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ctr">
                        <a:lnSpc>
                          <a:spcPct val="100000"/>
                        </a:lnSpc>
                        <a:spcAft>
                          <a:spcPts val="0"/>
                        </a:spcAft>
                      </a:pPr>
                      <a:r>
                        <a:rPr lang="en-US"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 0 *</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extLst>
                  <a:ext uri="{0D108BD9-81ED-4DB2-BD59-A6C34878D82A}">
                    <a16:rowId xmlns:a16="http://schemas.microsoft.com/office/drawing/2014/main" val="1109306912"/>
                  </a:ext>
                </a:extLst>
              </a:tr>
              <a:tr h="126294">
                <a:tc vMerge="1">
                  <a:txBody>
                    <a:bodyPr/>
                    <a:lstStyle/>
                    <a:p>
                      <a:endParaRPr kumimoji="1" lang="ja-JP" altLang="en-US"/>
                    </a:p>
                  </a:txBody>
                  <a:tcPr/>
                </a:tc>
                <a:tc vMerge="1">
                  <a:txBody>
                    <a:bodyPr/>
                    <a:lstStyle/>
                    <a:p>
                      <a:endParaRPr kumimoji="1" lang="ja-JP" altLang="en-US"/>
                    </a:p>
                  </a:txBody>
                  <a:tcPr/>
                </a:tc>
                <a:tc>
                  <a:txBody>
                    <a:bodyPr/>
                    <a:lstStyle/>
                    <a:p>
                      <a:pPr algn="ctr">
                        <a:lnSpc>
                          <a:spcPct val="100000"/>
                        </a:lnSpc>
                        <a:spcAft>
                          <a:spcPts val="0"/>
                        </a:spcAft>
                      </a:pPr>
                      <a:r>
                        <a:rPr lang="ja-JP" sz="900" kern="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ヘ</a:t>
                      </a:r>
                      <a:endParaRPr lang="ja-JP" sz="9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just">
                        <a:lnSpc>
                          <a:spcPct val="100000"/>
                        </a:lnSpc>
                        <a:spcAft>
                          <a:spcPts val="0"/>
                        </a:spcAft>
                      </a:pPr>
                      <a:r>
                        <a:rPr lang="ja-JP" sz="9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溶融施設</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just">
                        <a:lnSpc>
                          <a:spcPct val="100000"/>
                        </a:lnSpc>
                        <a:spcAft>
                          <a:spcPts val="0"/>
                        </a:spcAft>
                      </a:pPr>
                      <a:r>
                        <a:rPr lang="ja-JP" sz="800" kern="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すべて</a:t>
                      </a:r>
                      <a:endParaRPr lang="ja-JP" sz="8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ctr">
                        <a:lnSpc>
                          <a:spcPct val="100000"/>
                        </a:lnSpc>
                        <a:spcAft>
                          <a:spcPts val="0"/>
                        </a:spcAft>
                      </a:pPr>
                      <a:r>
                        <a:rPr lang="en-US"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27</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extLst>
                  <a:ext uri="{0D108BD9-81ED-4DB2-BD59-A6C34878D82A}">
                    <a16:rowId xmlns:a16="http://schemas.microsoft.com/office/drawing/2014/main" val="464972810"/>
                  </a:ext>
                </a:extLst>
              </a:tr>
              <a:tr h="336784">
                <a:tc vMerge="1">
                  <a:txBody>
                    <a:bodyPr/>
                    <a:lstStyle/>
                    <a:p>
                      <a:endParaRPr kumimoji="1" lang="ja-JP" altLang="en-US"/>
                    </a:p>
                  </a:txBody>
                  <a:tcPr/>
                </a:tc>
                <a:tc vMerge="1">
                  <a:txBody>
                    <a:bodyPr/>
                    <a:lstStyle/>
                    <a:p>
                      <a:endParaRPr kumimoji="1" lang="ja-JP" altLang="en-US"/>
                    </a:p>
                  </a:txBody>
                  <a:tcPr/>
                </a:tc>
                <a:tc>
                  <a:txBody>
                    <a:bodyPr/>
                    <a:lstStyle/>
                    <a:p>
                      <a:pPr algn="ctr">
                        <a:lnSpc>
                          <a:spcPct val="100000"/>
                        </a:lnSpc>
                        <a:spcAft>
                          <a:spcPts val="0"/>
                        </a:spcAft>
                      </a:pPr>
                      <a:r>
                        <a:rPr lang="ja-JP" sz="900" kern="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ト</a:t>
                      </a:r>
                      <a:endParaRPr lang="ja-JP" sz="9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l">
                        <a:lnSpc>
                          <a:spcPct val="100000"/>
                        </a:lnSpc>
                        <a:spcAft>
                          <a:spcPts val="0"/>
                        </a:spcAft>
                      </a:pPr>
                      <a:r>
                        <a:rPr lang="ja-JP" sz="9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法に掲げる乾燥炉</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just">
                        <a:lnSpc>
                          <a:spcPct val="100000"/>
                        </a:lnSpc>
                        <a:spcAft>
                          <a:spcPts val="0"/>
                        </a:spcAft>
                      </a:pP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火格子面積（</a:t>
                      </a:r>
                      <a:r>
                        <a:rPr lang="en-US"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1m</a:t>
                      </a:r>
                      <a:r>
                        <a:rPr lang="en-US" sz="800" kern="0" baseline="3000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2</a:t>
                      </a: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以上）</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ct val="100000"/>
                        </a:lnSpc>
                        <a:spcAft>
                          <a:spcPts val="0"/>
                        </a:spcAft>
                      </a:pP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燃焼能力（重油換算</a:t>
                      </a:r>
                      <a:r>
                        <a:rPr lang="en-US"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50L/</a:t>
                      </a: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時以上）</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ct val="100000"/>
                        </a:lnSpc>
                        <a:spcAft>
                          <a:spcPts val="0"/>
                        </a:spcAft>
                      </a:pP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変圧器の定格容量（</a:t>
                      </a:r>
                      <a:r>
                        <a:rPr lang="en-US"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200kVA</a:t>
                      </a: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以上）</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ctr">
                        <a:lnSpc>
                          <a:spcPct val="100000"/>
                        </a:lnSpc>
                        <a:spcAft>
                          <a:spcPts val="0"/>
                        </a:spcAft>
                      </a:pPr>
                      <a:r>
                        <a:rPr lang="en-US"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5</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extLst>
                  <a:ext uri="{0D108BD9-81ED-4DB2-BD59-A6C34878D82A}">
                    <a16:rowId xmlns:a16="http://schemas.microsoft.com/office/drawing/2014/main" val="4150872173"/>
                  </a:ext>
                </a:extLst>
              </a:tr>
              <a:tr h="336784">
                <a:tc vMerge="1">
                  <a:txBody>
                    <a:bodyPr/>
                    <a:lstStyle/>
                    <a:p>
                      <a:endParaRPr kumimoji="1" lang="ja-JP" altLang="en-US"/>
                    </a:p>
                  </a:txBody>
                  <a:tcPr/>
                </a:tc>
                <a:tc vMerge="1">
                  <a:txBody>
                    <a:bodyPr/>
                    <a:lstStyle/>
                    <a:p>
                      <a:endParaRPr kumimoji="1" lang="ja-JP" altLang="en-US"/>
                    </a:p>
                  </a:txBody>
                  <a:tcPr/>
                </a:tc>
                <a:tc>
                  <a:txBody>
                    <a:bodyPr/>
                    <a:lstStyle/>
                    <a:p>
                      <a:pPr algn="ctr">
                        <a:lnSpc>
                          <a:spcPct val="100000"/>
                        </a:lnSpc>
                        <a:spcAft>
                          <a:spcPts val="0"/>
                        </a:spcAft>
                      </a:pPr>
                      <a:r>
                        <a:rPr lang="ja-JP" sz="900" kern="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チ</a:t>
                      </a:r>
                      <a:endParaRPr lang="ja-JP" sz="9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l">
                        <a:lnSpc>
                          <a:spcPct val="100000"/>
                        </a:lnSpc>
                        <a:spcAft>
                          <a:spcPts val="0"/>
                        </a:spcAft>
                      </a:pPr>
                      <a:r>
                        <a:rPr lang="ja-JP" sz="9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条例に掲げる乾燥炉</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just">
                        <a:lnSpc>
                          <a:spcPct val="100000"/>
                        </a:lnSpc>
                        <a:spcAft>
                          <a:spcPts val="0"/>
                        </a:spcAft>
                      </a:pP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火格子面積（</a:t>
                      </a:r>
                      <a:r>
                        <a:rPr lang="en-US"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0.5</a:t>
                      </a: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以上</a:t>
                      </a:r>
                      <a:r>
                        <a:rPr lang="en-US"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1m2</a:t>
                      </a: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未満）</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ct val="100000"/>
                        </a:lnSpc>
                        <a:spcAft>
                          <a:spcPts val="0"/>
                        </a:spcAft>
                      </a:pP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燃焼能力（重油換算</a:t>
                      </a:r>
                      <a:r>
                        <a:rPr lang="en-US"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30</a:t>
                      </a: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以上</a:t>
                      </a:r>
                      <a:r>
                        <a:rPr lang="en-US"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50L/</a:t>
                      </a: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時未満）</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ct val="100000"/>
                        </a:lnSpc>
                        <a:spcAft>
                          <a:spcPts val="0"/>
                        </a:spcAft>
                      </a:pP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変圧器の定格容量（</a:t>
                      </a:r>
                      <a:r>
                        <a:rPr lang="en-US"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100</a:t>
                      </a: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以上</a:t>
                      </a:r>
                      <a:r>
                        <a:rPr lang="en-US"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200kVA</a:t>
                      </a: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未満）</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ctr">
                        <a:lnSpc>
                          <a:spcPct val="100000"/>
                        </a:lnSpc>
                        <a:spcAft>
                          <a:spcPts val="0"/>
                        </a:spcAft>
                      </a:pPr>
                      <a:r>
                        <a:rPr lang="en-US"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0</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extLst>
                  <a:ext uri="{0D108BD9-81ED-4DB2-BD59-A6C34878D82A}">
                    <a16:rowId xmlns:a16="http://schemas.microsoft.com/office/drawing/2014/main" val="3250885634"/>
                  </a:ext>
                </a:extLst>
              </a:tr>
              <a:tr h="126294">
                <a:tc vMerge="1">
                  <a:txBody>
                    <a:bodyPr/>
                    <a:lstStyle/>
                    <a:p>
                      <a:endParaRPr kumimoji="1" lang="ja-JP" altLang="en-US"/>
                    </a:p>
                  </a:txBody>
                  <a:tcPr/>
                </a:tc>
                <a:tc vMerge="1">
                  <a:txBody>
                    <a:bodyPr/>
                    <a:lstStyle/>
                    <a:p>
                      <a:endParaRPr kumimoji="1" lang="ja-JP" altLang="en-US"/>
                    </a:p>
                  </a:txBody>
                  <a:tcPr/>
                </a:tc>
                <a:tc>
                  <a:txBody>
                    <a:bodyPr/>
                    <a:lstStyle/>
                    <a:p>
                      <a:pPr algn="ctr">
                        <a:lnSpc>
                          <a:spcPct val="100000"/>
                        </a:lnSpc>
                        <a:spcAft>
                          <a:spcPts val="0"/>
                        </a:spcAft>
                      </a:pPr>
                      <a:r>
                        <a:rPr lang="ja-JP" sz="900" kern="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リ</a:t>
                      </a:r>
                      <a:endParaRPr lang="ja-JP" sz="9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just">
                        <a:lnSpc>
                          <a:spcPct val="100000"/>
                        </a:lnSpc>
                        <a:spcAft>
                          <a:spcPts val="0"/>
                        </a:spcAft>
                      </a:pPr>
                      <a:r>
                        <a:rPr lang="ja-JP" sz="900" kern="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乾燥・焼付施設</a:t>
                      </a:r>
                      <a:endParaRPr lang="ja-JP" sz="9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just">
                        <a:lnSpc>
                          <a:spcPct val="100000"/>
                        </a:lnSpc>
                        <a:spcAft>
                          <a:spcPts val="0"/>
                        </a:spcAft>
                      </a:pP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すべて</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ctr">
                        <a:lnSpc>
                          <a:spcPct val="100000"/>
                        </a:lnSpc>
                        <a:spcAft>
                          <a:spcPts val="0"/>
                        </a:spcAft>
                      </a:pPr>
                      <a:r>
                        <a:rPr lang="en-US"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33</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extLst>
                  <a:ext uri="{0D108BD9-81ED-4DB2-BD59-A6C34878D82A}">
                    <a16:rowId xmlns:a16="http://schemas.microsoft.com/office/drawing/2014/main" val="965181017"/>
                  </a:ext>
                </a:extLst>
              </a:tr>
              <a:tr h="126294">
                <a:tc vMerge="1">
                  <a:txBody>
                    <a:bodyPr/>
                    <a:lstStyle/>
                    <a:p>
                      <a:endParaRPr kumimoji="1" lang="ja-JP" altLang="en-US"/>
                    </a:p>
                  </a:txBody>
                  <a:tcPr/>
                </a:tc>
                <a:tc vMerge="1">
                  <a:txBody>
                    <a:bodyPr/>
                    <a:lstStyle/>
                    <a:p>
                      <a:endParaRPr kumimoji="1" lang="ja-JP" altLang="en-US"/>
                    </a:p>
                  </a:txBody>
                  <a:tcPr/>
                </a:tc>
                <a:tc>
                  <a:txBody>
                    <a:bodyPr/>
                    <a:lstStyle/>
                    <a:p>
                      <a:pPr algn="ctr">
                        <a:lnSpc>
                          <a:spcPct val="100000"/>
                        </a:lnSpc>
                        <a:spcAft>
                          <a:spcPts val="0"/>
                        </a:spcAft>
                      </a:pPr>
                      <a:r>
                        <a:rPr lang="ja-JP" sz="900" kern="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ヌ</a:t>
                      </a:r>
                      <a:endParaRPr lang="ja-JP" sz="9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just">
                        <a:lnSpc>
                          <a:spcPct val="100000"/>
                        </a:lnSpc>
                        <a:spcAft>
                          <a:spcPts val="0"/>
                        </a:spcAft>
                      </a:pPr>
                      <a:r>
                        <a:rPr lang="ja-JP" sz="900" kern="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樹脂加工施設</a:t>
                      </a:r>
                      <a:endParaRPr lang="ja-JP" sz="9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just">
                        <a:lnSpc>
                          <a:spcPct val="100000"/>
                        </a:lnSpc>
                        <a:spcAft>
                          <a:spcPts val="0"/>
                        </a:spcAft>
                      </a:pPr>
                      <a:r>
                        <a:rPr lang="ja-JP" sz="800" kern="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すべて</a:t>
                      </a:r>
                      <a:endParaRPr lang="ja-JP" sz="8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ctr">
                        <a:lnSpc>
                          <a:spcPct val="100000"/>
                        </a:lnSpc>
                        <a:spcAft>
                          <a:spcPts val="0"/>
                        </a:spcAft>
                      </a:pPr>
                      <a:r>
                        <a:rPr lang="en-US"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4</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extLst>
                  <a:ext uri="{0D108BD9-81ED-4DB2-BD59-A6C34878D82A}">
                    <a16:rowId xmlns:a16="http://schemas.microsoft.com/office/drawing/2014/main" val="2545628404"/>
                  </a:ext>
                </a:extLst>
              </a:tr>
              <a:tr h="126294">
                <a:tc vMerge="1">
                  <a:txBody>
                    <a:bodyPr/>
                    <a:lstStyle/>
                    <a:p>
                      <a:endParaRPr kumimoji="1" lang="ja-JP" altLang="en-US"/>
                    </a:p>
                  </a:txBody>
                  <a:tcPr/>
                </a:tc>
                <a:tc vMerge="1">
                  <a:txBody>
                    <a:bodyPr/>
                    <a:lstStyle/>
                    <a:p>
                      <a:endParaRPr kumimoji="1" lang="ja-JP" altLang="en-US"/>
                    </a:p>
                  </a:txBody>
                  <a:tcPr/>
                </a:tc>
                <a:tc>
                  <a:txBody>
                    <a:bodyPr/>
                    <a:lstStyle/>
                    <a:p>
                      <a:pPr algn="ctr">
                        <a:lnSpc>
                          <a:spcPct val="100000"/>
                        </a:lnSpc>
                        <a:spcAft>
                          <a:spcPts val="0"/>
                        </a:spcAft>
                      </a:pPr>
                      <a:r>
                        <a:rPr lang="ja-JP" sz="900" kern="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ル</a:t>
                      </a:r>
                      <a:endParaRPr lang="ja-JP" sz="9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just">
                        <a:lnSpc>
                          <a:spcPct val="100000"/>
                        </a:lnSpc>
                        <a:spcAft>
                          <a:spcPts val="0"/>
                        </a:spcAft>
                      </a:pPr>
                      <a:r>
                        <a:rPr lang="ja-JP" sz="900" kern="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混合施設</a:t>
                      </a:r>
                      <a:endParaRPr lang="ja-JP" sz="9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just">
                        <a:lnSpc>
                          <a:spcPct val="100000"/>
                        </a:lnSpc>
                        <a:spcAft>
                          <a:spcPts val="0"/>
                        </a:spcAft>
                      </a:pPr>
                      <a:r>
                        <a:rPr lang="ja-JP" sz="800" kern="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すべて</a:t>
                      </a:r>
                      <a:endParaRPr lang="ja-JP" sz="8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ctr">
                        <a:lnSpc>
                          <a:spcPct val="100000"/>
                        </a:lnSpc>
                        <a:spcAft>
                          <a:spcPts val="0"/>
                        </a:spcAft>
                      </a:pPr>
                      <a:r>
                        <a:rPr lang="en-US"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7</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extLst>
                  <a:ext uri="{0D108BD9-81ED-4DB2-BD59-A6C34878D82A}">
                    <a16:rowId xmlns:a16="http://schemas.microsoft.com/office/drawing/2014/main" val="3973464071"/>
                  </a:ext>
                </a:extLst>
              </a:tr>
              <a:tr h="126294">
                <a:tc vMerge="1">
                  <a:txBody>
                    <a:bodyPr/>
                    <a:lstStyle/>
                    <a:p>
                      <a:endParaRPr kumimoji="1" lang="ja-JP" altLang="en-US"/>
                    </a:p>
                  </a:txBody>
                  <a:tcPr/>
                </a:tc>
                <a:tc vMerge="1">
                  <a:txBody>
                    <a:bodyPr/>
                    <a:lstStyle/>
                    <a:p>
                      <a:endParaRPr kumimoji="1" lang="ja-JP" altLang="en-US"/>
                    </a:p>
                  </a:txBody>
                  <a:tcPr/>
                </a:tc>
                <a:tc>
                  <a:txBody>
                    <a:bodyPr/>
                    <a:lstStyle/>
                    <a:p>
                      <a:pPr algn="ctr">
                        <a:lnSpc>
                          <a:spcPct val="100000"/>
                        </a:lnSpc>
                        <a:spcAft>
                          <a:spcPts val="0"/>
                        </a:spcAft>
                      </a:pPr>
                      <a:r>
                        <a:rPr lang="ja-JP" sz="900" kern="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ヲ</a:t>
                      </a:r>
                      <a:endParaRPr lang="ja-JP" sz="9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just">
                        <a:lnSpc>
                          <a:spcPct val="100000"/>
                        </a:lnSpc>
                        <a:spcAft>
                          <a:spcPts val="0"/>
                        </a:spcAft>
                      </a:pPr>
                      <a:r>
                        <a:rPr lang="ja-JP" sz="900" kern="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滅菌施設</a:t>
                      </a:r>
                      <a:endParaRPr lang="ja-JP" sz="9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just">
                        <a:lnSpc>
                          <a:spcPct val="100000"/>
                        </a:lnSpc>
                        <a:spcAft>
                          <a:spcPts val="0"/>
                        </a:spcAft>
                      </a:pPr>
                      <a:r>
                        <a:rPr lang="ja-JP" sz="800" kern="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すべて</a:t>
                      </a:r>
                      <a:endParaRPr lang="ja-JP" sz="8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ctr">
                        <a:lnSpc>
                          <a:spcPct val="100000"/>
                        </a:lnSpc>
                        <a:spcAft>
                          <a:spcPts val="0"/>
                        </a:spcAft>
                      </a:pPr>
                      <a:r>
                        <a:rPr lang="en-US"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 0 *</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extLst>
                  <a:ext uri="{0D108BD9-81ED-4DB2-BD59-A6C34878D82A}">
                    <a16:rowId xmlns:a16="http://schemas.microsoft.com/office/drawing/2014/main" val="1503434438"/>
                  </a:ext>
                </a:extLst>
              </a:tr>
              <a:tr h="126294">
                <a:tc vMerge="1">
                  <a:txBody>
                    <a:bodyPr/>
                    <a:lstStyle/>
                    <a:p>
                      <a:pPr algn="l">
                        <a:lnSpc>
                          <a:spcPts val="1200"/>
                        </a:lnSpc>
                        <a:spcAft>
                          <a:spcPts val="0"/>
                        </a:spcAft>
                      </a:pP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vMerge="1">
                  <a:txBody>
                    <a:bodyPr/>
                    <a:lstStyle/>
                    <a:p>
                      <a:pPr algn="l">
                        <a:lnSpc>
                          <a:spcPts val="1200"/>
                        </a:lnSpc>
                        <a:spcAft>
                          <a:spcPts val="0"/>
                        </a:spcAft>
                      </a:pPr>
                      <a:endParaRPr lang="ja-JP"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ctr">
                        <a:lnSpc>
                          <a:spcPct val="100000"/>
                        </a:lnSpc>
                        <a:spcAft>
                          <a:spcPts val="0"/>
                        </a:spcAft>
                      </a:pPr>
                      <a:r>
                        <a:rPr lang="ja-JP" sz="900" kern="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ワ</a:t>
                      </a:r>
                      <a:endParaRPr lang="ja-JP" sz="9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just">
                        <a:lnSpc>
                          <a:spcPct val="100000"/>
                        </a:lnSpc>
                        <a:spcAft>
                          <a:spcPts val="0"/>
                        </a:spcAft>
                      </a:pPr>
                      <a:r>
                        <a:rPr lang="ja-JP" sz="900" kern="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消毒施設</a:t>
                      </a:r>
                      <a:endParaRPr lang="ja-JP" sz="9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just">
                        <a:lnSpc>
                          <a:spcPct val="100000"/>
                        </a:lnSpc>
                        <a:spcAft>
                          <a:spcPts val="0"/>
                        </a:spcAft>
                      </a:pP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すべて</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ctr">
                        <a:lnSpc>
                          <a:spcPct val="100000"/>
                        </a:lnSpc>
                        <a:spcAft>
                          <a:spcPts val="0"/>
                        </a:spcAft>
                      </a:pPr>
                      <a:r>
                        <a:rPr lang="en-US"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 0 *</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extLst>
                  <a:ext uri="{0D108BD9-81ED-4DB2-BD59-A6C34878D82A}">
                    <a16:rowId xmlns:a16="http://schemas.microsoft.com/office/drawing/2014/main" val="2345284694"/>
                  </a:ext>
                </a:extLst>
              </a:tr>
              <a:tr h="252000">
                <a:tc rowSpan="6">
                  <a:txBody>
                    <a:bodyPr/>
                    <a:lstStyle/>
                    <a:p>
                      <a:pPr algn="l">
                        <a:lnSpc>
                          <a:spcPct val="100000"/>
                        </a:lnSpc>
                        <a:spcAft>
                          <a:spcPts val="0"/>
                        </a:spcAft>
                      </a:pPr>
                      <a:r>
                        <a:rPr lang="en-US"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8</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rowSpan="6">
                  <a:txBody>
                    <a:bodyPr/>
                    <a:lstStyle/>
                    <a:p>
                      <a:pPr algn="l">
                        <a:lnSpc>
                          <a:spcPct val="100000"/>
                        </a:lnSpc>
                        <a:spcAft>
                          <a:spcPts val="0"/>
                        </a:spcAft>
                      </a:pPr>
                      <a:r>
                        <a:rPr lang="ja-JP" altLang="en-US"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鉄鋼若しくは非鉄金属の製造、金属製品の製造又は機械若しくは機械器具の製造</a:t>
                      </a:r>
                      <a:endParaRPr lang="ja-JP"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ctr">
                        <a:lnSpc>
                          <a:spcPct val="100000"/>
                        </a:lnSpc>
                        <a:spcAft>
                          <a:spcPts val="0"/>
                        </a:spcAft>
                      </a:pPr>
                      <a:r>
                        <a:rPr lang="ja-JP" sz="900" kern="0" dirty="0">
                          <a:effectLst/>
                          <a:latin typeface="BIZ UDPゴシック" panose="020B0400000000000000" pitchFamily="50" charset="-128"/>
                          <a:ea typeface="BIZ UDPゴシック" panose="020B0400000000000000" pitchFamily="50" charset="-128"/>
                          <a:cs typeface="ＭＳ Ｐゴシック" panose="020B0600070205080204" pitchFamily="50" charset="-128"/>
                        </a:rPr>
                        <a:t>イ</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l">
                        <a:lnSpc>
                          <a:spcPct val="100000"/>
                        </a:lnSpc>
                        <a:spcAft>
                          <a:spcPts val="0"/>
                        </a:spcAft>
                      </a:pPr>
                      <a:r>
                        <a:rPr lang="ja-JP" sz="9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法に掲げる焙焼炉</a:t>
                      </a:r>
                      <a:r>
                        <a:rPr lang="ja-JP" altLang="en-US" sz="900" kern="100" dirty="0">
                          <a:solidFill>
                            <a:schemeClr val="dk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sz="9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焼結炉</a:t>
                      </a:r>
                      <a:r>
                        <a:rPr lang="ja-JP" altLang="en-US" sz="9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a:t>
                      </a:r>
                      <a:r>
                        <a:rPr lang="ja-JP" sz="9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煆焼炉</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l">
                        <a:lnSpc>
                          <a:spcPct val="100000"/>
                        </a:lnSpc>
                        <a:spcAft>
                          <a:spcPts val="0"/>
                        </a:spcAft>
                      </a:pP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処理能力（</a:t>
                      </a:r>
                      <a:r>
                        <a:rPr lang="en-US"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1t/</a:t>
                      </a: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時以上）</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ctr">
                        <a:lnSpc>
                          <a:spcPct val="100000"/>
                        </a:lnSpc>
                        <a:spcAft>
                          <a:spcPts val="0"/>
                        </a:spcAft>
                      </a:pPr>
                      <a:r>
                        <a:rPr lang="en-US"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0</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extLst>
                  <a:ext uri="{0D108BD9-81ED-4DB2-BD59-A6C34878D82A}">
                    <a16:rowId xmlns:a16="http://schemas.microsoft.com/office/drawing/2014/main" val="3089568856"/>
                  </a:ext>
                </a:extLst>
              </a:tr>
              <a:tr h="449045">
                <a:tc vMerge="1">
                  <a:txBody>
                    <a:bodyPr/>
                    <a:lstStyle/>
                    <a:p>
                      <a:pPr algn="just">
                        <a:lnSpc>
                          <a:spcPts val="1200"/>
                        </a:lnSpc>
                        <a:spcAft>
                          <a:spcPts val="0"/>
                        </a:spcAft>
                      </a:pPr>
                      <a:endParaRPr lang="ja-JP" sz="1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vMerge="1">
                  <a:txBody>
                    <a:bodyPr/>
                    <a:lstStyle/>
                    <a:p>
                      <a:pPr algn="l">
                        <a:lnSpc>
                          <a:spcPts val="1200"/>
                        </a:lnSpc>
                        <a:spcAft>
                          <a:spcPts val="0"/>
                        </a:spcAft>
                      </a:pPr>
                      <a:endParaRPr lang="ja-JP" sz="1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ctr">
                        <a:lnSpc>
                          <a:spcPct val="100000"/>
                        </a:lnSpc>
                        <a:spcAft>
                          <a:spcPts val="0"/>
                        </a:spcAft>
                      </a:pPr>
                      <a:r>
                        <a:rPr lang="ja-JP" sz="9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ロ</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l">
                        <a:lnSpc>
                          <a:spcPct val="100000"/>
                        </a:lnSpc>
                        <a:spcAft>
                          <a:spcPts val="0"/>
                        </a:spcAft>
                      </a:pPr>
                      <a:r>
                        <a:rPr lang="ja-JP" sz="9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法に掲げる溶解炉</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just">
                        <a:lnSpc>
                          <a:spcPct val="100000"/>
                        </a:lnSpc>
                        <a:spcAft>
                          <a:spcPts val="0"/>
                        </a:spcAft>
                      </a:pP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火格子面積（</a:t>
                      </a:r>
                      <a:r>
                        <a:rPr lang="en-US"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1m</a:t>
                      </a:r>
                      <a:r>
                        <a:rPr lang="en-US" sz="800" kern="0" baseline="3000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2</a:t>
                      </a: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以上）</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ct val="100000"/>
                        </a:lnSpc>
                        <a:spcAft>
                          <a:spcPts val="0"/>
                        </a:spcAft>
                      </a:pP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燃焼能力（重油換算</a:t>
                      </a:r>
                      <a:r>
                        <a:rPr lang="en-US"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50L/</a:t>
                      </a: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時以上）</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ct val="100000"/>
                        </a:lnSpc>
                        <a:spcAft>
                          <a:spcPts val="0"/>
                        </a:spcAft>
                      </a:pP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変圧器の定格容量（</a:t>
                      </a:r>
                      <a:r>
                        <a:rPr lang="en-US"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200kVA</a:t>
                      </a: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以上）</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ct val="100000"/>
                        </a:lnSpc>
                        <a:spcAft>
                          <a:spcPts val="0"/>
                        </a:spcAft>
                      </a:pP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羽口面断面積（</a:t>
                      </a:r>
                      <a:r>
                        <a:rPr lang="en-US"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0.5m</a:t>
                      </a:r>
                      <a:r>
                        <a:rPr lang="en-US" sz="800" kern="0" baseline="3000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2</a:t>
                      </a: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以上）</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ctr">
                        <a:lnSpc>
                          <a:spcPct val="100000"/>
                        </a:lnSpc>
                        <a:spcAft>
                          <a:spcPts val="0"/>
                        </a:spcAft>
                      </a:pPr>
                      <a:r>
                        <a:rPr lang="en-US"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195</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extLst>
                  <a:ext uri="{0D108BD9-81ED-4DB2-BD59-A6C34878D82A}">
                    <a16:rowId xmlns:a16="http://schemas.microsoft.com/office/drawing/2014/main" val="2538192841"/>
                  </a:ext>
                </a:extLst>
              </a:tr>
              <a:tr h="126294">
                <a:tc vMerge="1">
                  <a:txBody>
                    <a:bodyPr/>
                    <a:lstStyle/>
                    <a:p>
                      <a:endParaRPr kumimoji="1" lang="ja-JP" altLang="en-US"/>
                    </a:p>
                  </a:txBody>
                  <a:tcPr/>
                </a:tc>
                <a:tc vMerge="1">
                  <a:txBody>
                    <a:bodyPr/>
                    <a:lstStyle/>
                    <a:p>
                      <a:endParaRPr kumimoji="1" lang="ja-JP" altLang="en-US"/>
                    </a:p>
                  </a:txBody>
                  <a:tcPr/>
                </a:tc>
                <a:tc>
                  <a:txBody>
                    <a:bodyPr/>
                    <a:lstStyle/>
                    <a:p>
                      <a:pPr algn="ctr">
                        <a:lnSpc>
                          <a:spcPct val="100000"/>
                        </a:lnSpc>
                        <a:spcAft>
                          <a:spcPts val="0"/>
                        </a:spcAft>
                      </a:pPr>
                      <a:r>
                        <a:rPr lang="ja-JP" sz="9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ハ</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just">
                        <a:lnSpc>
                          <a:spcPct val="100000"/>
                        </a:lnSpc>
                        <a:spcAft>
                          <a:spcPts val="0"/>
                        </a:spcAft>
                      </a:pPr>
                      <a:r>
                        <a:rPr lang="ja-JP" sz="9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法に掲げる電気炉</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just">
                        <a:lnSpc>
                          <a:spcPct val="100000"/>
                        </a:lnSpc>
                        <a:spcAft>
                          <a:spcPts val="0"/>
                        </a:spcAft>
                      </a:pP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変圧器の定格容量（</a:t>
                      </a:r>
                      <a:r>
                        <a:rPr lang="en-US"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1000kVA</a:t>
                      </a: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以上）</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ctr">
                        <a:lnSpc>
                          <a:spcPct val="100000"/>
                        </a:lnSpc>
                        <a:spcAft>
                          <a:spcPts val="0"/>
                        </a:spcAft>
                      </a:pPr>
                      <a:r>
                        <a:rPr lang="en-US"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5</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extLst>
                  <a:ext uri="{0D108BD9-81ED-4DB2-BD59-A6C34878D82A}">
                    <a16:rowId xmlns:a16="http://schemas.microsoft.com/office/drawing/2014/main" val="3546478801"/>
                  </a:ext>
                </a:extLst>
              </a:tr>
              <a:tr h="449045">
                <a:tc vMerge="1">
                  <a:txBody>
                    <a:bodyPr/>
                    <a:lstStyle/>
                    <a:p>
                      <a:endParaRPr kumimoji="1" lang="ja-JP" altLang="en-US"/>
                    </a:p>
                  </a:txBody>
                  <a:tcPr/>
                </a:tc>
                <a:tc vMerge="1">
                  <a:txBody>
                    <a:bodyPr/>
                    <a:lstStyle/>
                    <a:p>
                      <a:endParaRPr kumimoji="1" lang="ja-JP" altLang="en-US"/>
                    </a:p>
                  </a:txBody>
                  <a:tcPr/>
                </a:tc>
                <a:tc>
                  <a:txBody>
                    <a:bodyPr/>
                    <a:lstStyle/>
                    <a:p>
                      <a:pPr algn="ctr">
                        <a:lnSpc>
                          <a:spcPct val="100000"/>
                        </a:lnSpc>
                        <a:spcAft>
                          <a:spcPts val="0"/>
                        </a:spcAft>
                      </a:pPr>
                      <a:r>
                        <a:rPr lang="ja-JP" sz="9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ニ</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l">
                        <a:lnSpc>
                          <a:spcPct val="100000"/>
                        </a:lnSpc>
                        <a:spcAft>
                          <a:spcPts val="0"/>
                        </a:spcAft>
                      </a:pPr>
                      <a:r>
                        <a:rPr lang="ja-JP" sz="9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法に掲げる焙焼炉</a:t>
                      </a:r>
                      <a:r>
                        <a:rPr lang="ja-JP" altLang="en-US" sz="9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a:t>
                      </a:r>
                      <a:r>
                        <a:rPr lang="ja-JP" sz="9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焼結炉</a:t>
                      </a:r>
                      <a:r>
                        <a:rPr lang="ja-JP" altLang="en-US" sz="9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a:t>
                      </a:r>
                      <a:r>
                        <a:rPr lang="ja-JP" sz="9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溶鉱炉</a:t>
                      </a:r>
                      <a:r>
                        <a:rPr lang="ja-JP" altLang="en-US" sz="9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a:t>
                      </a:r>
                      <a:r>
                        <a:rPr lang="ja-JP" sz="9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転炉</a:t>
                      </a:r>
                      <a:r>
                        <a:rPr lang="ja-JP" altLang="en-US" sz="9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a:t>
                      </a:r>
                      <a:r>
                        <a:rPr lang="ja-JP" sz="9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溶解炉</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l">
                        <a:lnSpc>
                          <a:spcPct val="100000"/>
                        </a:lnSpc>
                        <a:spcAft>
                          <a:spcPts val="0"/>
                        </a:spcAft>
                      </a:pP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処理能力（</a:t>
                      </a:r>
                      <a:r>
                        <a:rPr lang="en-US"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0.5t/</a:t>
                      </a: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時以上）</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ct val="100000"/>
                        </a:lnSpc>
                        <a:spcAft>
                          <a:spcPts val="0"/>
                        </a:spcAft>
                      </a:pP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火格子面積（</a:t>
                      </a:r>
                      <a:r>
                        <a:rPr lang="en-US"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0.5m</a:t>
                      </a:r>
                      <a:r>
                        <a:rPr lang="en-US" sz="800" kern="0" baseline="3000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2</a:t>
                      </a: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以上）</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ct val="100000"/>
                        </a:lnSpc>
                        <a:spcAft>
                          <a:spcPts val="0"/>
                        </a:spcAft>
                      </a:pP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羽口面断面積（</a:t>
                      </a:r>
                      <a:r>
                        <a:rPr lang="en-US"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0.2m</a:t>
                      </a:r>
                      <a:r>
                        <a:rPr lang="en-US" sz="800" kern="0" baseline="3000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2</a:t>
                      </a: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以上）</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ct val="100000"/>
                        </a:lnSpc>
                        <a:spcAft>
                          <a:spcPts val="0"/>
                        </a:spcAft>
                      </a:pP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燃焼能力（重油換算</a:t>
                      </a:r>
                      <a:r>
                        <a:rPr lang="en-US"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20L/</a:t>
                      </a: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時以上）</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ctr">
                        <a:lnSpc>
                          <a:spcPct val="100000"/>
                        </a:lnSpc>
                        <a:spcAft>
                          <a:spcPts val="0"/>
                        </a:spcAft>
                      </a:pPr>
                      <a:r>
                        <a:rPr lang="en-US"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3</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extLst>
                  <a:ext uri="{0D108BD9-81ED-4DB2-BD59-A6C34878D82A}">
                    <a16:rowId xmlns:a16="http://schemas.microsoft.com/office/drawing/2014/main" val="1828846343"/>
                  </a:ext>
                </a:extLst>
              </a:tr>
              <a:tr h="224522">
                <a:tc vMerge="1">
                  <a:txBody>
                    <a:bodyPr/>
                    <a:lstStyle/>
                    <a:p>
                      <a:pPr algn="l">
                        <a:lnSpc>
                          <a:spcPct val="100000"/>
                        </a:lnSpc>
                        <a:spcAft>
                          <a:spcPts val="0"/>
                        </a:spcAft>
                      </a:pP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vMerge="1">
                  <a:txBody>
                    <a:bodyPr/>
                    <a:lstStyle/>
                    <a:p>
                      <a:pPr algn="l">
                        <a:lnSpc>
                          <a:spcPct val="100000"/>
                        </a:lnSpc>
                        <a:spcAft>
                          <a:spcPts val="0"/>
                        </a:spcAft>
                      </a:pPr>
                      <a:endParaRPr lang="ja-JP"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ctr">
                        <a:lnSpc>
                          <a:spcPct val="100000"/>
                        </a:lnSpc>
                        <a:spcAft>
                          <a:spcPts val="0"/>
                        </a:spcAft>
                      </a:pPr>
                      <a:r>
                        <a:rPr lang="ja-JP" sz="9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ホ</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l">
                        <a:lnSpc>
                          <a:spcPct val="100000"/>
                        </a:lnSpc>
                        <a:spcAft>
                          <a:spcPts val="0"/>
                        </a:spcAft>
                      </a:pPr>
                      <a:r>
                        <a:rPr lang="ja-JP" sz="9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法に掲げる溶解炉</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just">
                        <a:lnSpc>
                          <a:spcPct val="100000"/>
                        </a:lnSpc>
                        <a:spcAft>
                          <a:spcPts val="0"/>
                        </a:spcAft>
                      </a:pP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燃焼能力（重油換算</a:t>
                      </a:r>
                      <a:r>
                        <a:rPr lang="en-US"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10L/</a:t>
                      </a: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時以上）</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ct val="100000"/>
                        </a:lnSpc>
                        <a:spcAft>
                          <a:spcPts val="0"/>
                        </a:spcAft>
                      </a:pP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変圧器の定格容量（</a:t>
                      </a:r>
                      <a:r>
                        <a:rPr lang="en-US"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40kVA</a:t>
                      </a: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以上）</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ctr">
                        <a:lnSpc>
                          <a:spcPct val="100000"/>
                        </a:lnSpc>
                        <a:spcAft>
                          <a:spcPts val="0"/>
                        </a:spcAft>
                      </a:pPr>
                      <a:r>
                        <a:rPr lang="en-US"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77</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extLst>
                  <a:ext uri="{0D108BD9-81ED-4DB2-BD59-A6C34878D82A}">
                    <a16:rowId xmlns:a16="http://schemas.microsoft.com/office/drawing/2014/main" val="1704051801"/>
                  </a:ext>
                </a:extLst>
              </a:tr>
              <a:tr h="224522">
                <a:tc vMerge="1">
                  <a:txBody>
                    <a:bodyPr/>
                    <a:lstStyle/>
                    <a:p>
                      <a:pPr algn="l">
                        <a:lnSpc>
                          <a:spcPct val="100000"/>
                        </a:lnSpc>
                        <a:spcAft>
                          <a:spcPts val="0"/>
                        </a:spcAft>
                      </a:pP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vMerge="1">
                  <a:txBody>
                    <a:bodyPr/>
                    <a:lstStyle/>
                    <a:p>
                      <a:pPr algn="l">
                        <a:lnSpc>
                          <a:spcPct val="100000"/>
                        </a:lnSpc>
                        <a:spcAft>
                          <a:spcPts val="0"/>
                        </a:spcAft>
                      </a:pPr>
                      <a:endParaRPr lang="ja-JP"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ctr">
                        <a:lnSpc>
                          <a:spcPct val="100000"/>
                        </a:lnSpc>
                        <a:spcAft>
                          <a:spcPts val="0"/>
                        </a:spcAft>
                      </a:pPr>
                      <a:r>
                        <a:rPr lang="ja-JP" sz="9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ヘ</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l">
                        <a:lnSpc>
                          <a:spcPct val="100000"/>
                        </a:lnSpc>
                        <a:spcAft>
                          <a:spcPts val="0"/>
                        </a:spcAft>
                      </a:pPr>
                      <a:r>
                        <a:rPr lang="ja-JP" sz="9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法に掲げる溶解炉</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just">
                        <a:lnSpc>
                          <a:spcPct val="100000"/>
                        </a:lnSpc>
                        <a:spcAft>
                          <a:spcPts val="0"/>
                        </a:spcAft>
                      </a:pP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燃焼能力（重油換算</a:t>
                      </a:r>
                      <a:r>
                        <a:rPr lang="en-US"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4L/</a:t>
                      </a: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時以上）</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ct val="100000"/>
                        </a:lnSpc>
                        <a:spcAft>
                          <a:spcPts val="0"/>
                        </a:spcAft>
                      </a:pP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変圧器の定格容量（</a:t>
                      </a:r>
                      <a:r>
                        <a:rPr lang="en-US"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20kVA</a:t>
                      </a: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以上）</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ctr">
                        <a:lnSpc>
                          <a:spcPct val="100000"/>
                        </a:lnSpc>
                        <a:spcAft>
                          <a:spcPts val="0"/>
                        </a:spcAft>
                      </a:pPr>
                      <a:r>
                        <a:rPr lang="en-US"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 0 *</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extLst>
                  <a:ext uri="{0D108BD9-81ED-4DB2-BD59-A6C34878D82A}">
                    <a16:rowId xmlns:a16="http://schemas.microsoft.com/office/drawing/2014/main" val="102129020"/>
                  </a:ext>
                </a:extLst>
              </a:tr>
            </a:tbl>
          </a:graphicData>
        </a:graphic>
      </p:graphicFrame>
      <p:sp>
        <p:nvSpPr>
          <p:cNvPr id="12" name="スライド番号プレースホルダー 3">
            <a:extLst>
              <a:ext uri="{FF2B5EF4-FFF2-40B4-BE49-F238E27FC236}">
                <a16:creationId xmlns:a16="http://schemas.microsoft.com/office/drawing/2014/main" id="{0892E356-9489-47CD-898B-C71B85D939EF}"/>
              </a:ext>
            </a:extLst>
          </p:cNvPr>
          <p:cNvSpPr txBox="1">
            <a:spLocks/>
          </p:cNvSpPr>
          <p:nvPr/>
        </p:nvSpPr>
        <p:spPr>
          <a:xfrm>
            <a:off x="9350787" y="6517055"/>
            <a:ext cx="555213" cy="365125"/>
          </a:xfrm>
          <a:prstGeom prst="rect">
            <a:avLst/>
          </a:prstGeom>
        </p:spPr>
        <p:txBody>
          <a:bodyPr vert="horz" lIns="91440" tIns="45720" rIns="91440" bIns="45720" rtlCol="0" anchor="ctr">
            <a:normAutofit/>
          </a:bodyP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fld id="{519954A3-9DFD-4C44-94BA-B95130A3BA1C}" type="slidenum">
              <a:rPr lang="en-US" smtClean="0">
                <a:solidFill>
                  <a:srgbClr val="000000"/>
                </a:solidFill>
                <a:latin typeface="BIZ UDPゴシック" panose="020B0400000000000000" pitchFamily="50" charset="-128"/>
                <a:ea typeface="BIZ UDPゴシック" panose="020B0400000000000000" pitchFamily="50" charset="-128"/>
              </a:rPr>
              <a:pPr>
                <a:spcAft>
                  <a:spcPts val="600"/>
                </a:spcAft>
              </a:pPr>
              <a:t>4</a:t>
            </a:fld>
            <a:endParaRPr lang="en-US" dirty="0">
              <a:solidFill>
                <a:srgbClr val="000000"/>
              </a:solidFill>
              <a:latin typeface="BIZ UDPゴシック" panose="020B0400000000000000" pitchFamily="50" charset="-128"/>
              <a:ea typeface="BIZ UDPゴシック" panose="020B0400000000000000" pitchFamily="50" charset="-128"/>
            </a:endParaRPr>
          </a:p>
        </p:txBody>
      </p:sp>
      <p:sp>
        <p:nvSpPr>
          <p:cNvPr id="15" name="タイトル 1">
            <a:extLst>
              <a:ext uri="{FF2B5EF4-FFF2-40B4-BE49-F238E27FC236}">
                <a16:creationId xmlns:a16="http://schemas.microsoft.com/office/drawing/2014/main" id="{38A201FA-4EB6-4A52-96B3-E26351E91C78}"/>
              </a:ext>
            </a:extLst>
          </p:cNvPr>
          <p:cNvSpPr>
            <a:spLocks noGrp="1"/>
          </p:cNvSpPr>
          <p:nvPr>
            <p:ph type="title"/>
          </p:nvPr>
        </p:nvSpPr>
        <p:spPr>
          <a:xfrm>
            <a:off x="1083470" y="609600"/>
            <a:ext cx="6984793" cy="1320800"/>
          </a:xfrm>
        </p:spPr>
        <p:txBody>
          <a:bodyPr>
            <a:normAutofit/>
          </a:bodyPr>
          <a:lstStyle/>
          <a:p>
            <a:r>
              <a:rPr lang="ja-JP" altLang="en-US" sz="2800" dirty="0">
                <a:latin typeface="BIZ UDPゴシック" panose="020B0400000000000000" pitchFamily="50" charset="-128"/>
                <a:ea typeface="BIZ UDPゴシック" panose="020B0400000000000000" pitchFamily="50" charset="-128"/>
              </a:rPr>
              <a:t>条例における現行の対象施設②</a:t>
            </a:r>
            <a:endParaRPr kumimoji="1" lang="ja-JP" altLang="en-US" sz="2800" dirty="0"/>
          </a:p>
        </p:txBody>
      </p:sp>
    </p:spTree>
    <p:extLst>
      <p:ext uri="{BB962C8B-B14F-4D97-AF65-F5344CB8AC3E}">
        <p14:creationId xmlns:p14="http://schemas.microsoft.com/office/powerpoint/2010/main" val="3107426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80B86A7-A1EC-475B-9166-88902B033A3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90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C2C29CB1-9F74-4879-A6AF-AEA67B6F1F4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84609"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7E2C7115-5336-410C-AD71-0F0952A2E5A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541404" y="4013200"/>
            <a:ext cx="364596"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12" name="表 11">
            <a:extLst>
              <a:ext uri="{FF2B5EF4-FFF2-40B4-BE49-F238E27FC236}">
                <a16:creationId xmlns:a16="http://schemas.microsoft.com/office/drawing/2014/main" id="{D4B9FD22-F5E4-47AF-A99C-6DD54175EAB9}"/>
              </a:ext>
            </a:extLst>
          </p:cNvPr>
          <p:cNvGraphicFramePr>
            <a:graphicFrameLocks noGrp="1"/>
          </p:cNvGraphicFramePr>
          <p:nvPr/>
        </p:nvGraphicFramePr>
        <p:xfrm>
          <a:off x="572457" y="1249094"/>
          <a:ext cx="4701357" cy="5507719"/>
        </p:xfrm>
        <a:graphic>
          <a:graphicData uri="http://schemas.openxmlformats.org/drawingml/2006/table">
            <a:tbl>
              <a:tblPr firstRow="1" firstCol="1" bandRow="1">
                <a:tableStyleId>{5C22544A-7EE6-4342-B048-85BDC9FD1C3A}</a:tableStyleId>
              </a:tblPr>
              <a:tblGrid>
                <a:gridCol w="208280">
                  <a:extLst>
                    <a:ext uri="{9D8B030D-6E8A-4147-A177-3AD203B41FA5}">
                      <a16:colId xmlns:a16="http://schemas.microsoft.com/office/drawing/2014/main" val="1879744770"/>
                    </a:ext>
                  </a:extLst>
                </a:gridCol>
                <a:gridCol w="561947">
                  <a:extLst>
                    <a:ext uri="{9D8B030D-6E8A-4147-A177-3AD203B41FA5}">
                      <a16:colId xmlns:a16="http://schemas.microsoft.com/office/drawing/2014/main" val="2867043341"/>
                    </a:ext>
                  </a:extLst>
                </a:gridCol>
                <a:gridCol w="151130">
                  <a:extLst>
                    <a:ext uri="{9D8B030D-6E8A-4147-A177-3AD203B41FA5}">
                      <a16:colId xmlns:a16="http://schemas.microsoft.com/office/drawing/2014/main" val="1273024589"/>
                    </a:ext>
                  </a:extLst>
                </a:gridCol>
                <a:gridCol w="1152000">
                  <a:extLst>
                    <a:ext uri="{9D8B030D-6E8A-4147-A177-3AD203B41FA5}">
                      <a16:colId xmlns:a16="http://schemas.microsoft.com/office/drawing/2014/main" val="3837837326"/>
                    </a:ext>
                  </a:extLst>
                </a:gridCol>
                <a:gridCol w="2124000">
                  <a:extLst>
                    <a:ext uri="{9D8B030D-6E8A-4147-A177-3AD203B41FA5}">
                      <a16:colId xmlns:a16="http://schemas.microsoft.com/office/drawing/2014/main" val="2116176162"/>
                    </a:ext>
                  </a:extLst>
                </a:gridCol>
                <a:gridCol w="504000">
                  <a:extLst>
                    <a:ext uri="{9D8B030D-6E8A-4147-A177-3AD203B41FA5}">
                      <a16:colId xmlns:a16="http://schemas.microsoft.com/office/drawing/2014/main" val="3082165267"/>
                    </a:ext>
                  </a:extLst>
                </a:gridCol>
              </a:tblGrid>
              <a:tr h="280399">
                <a:tc gridSpan="3">
                  <a:txBody>
                    <a:bodyPr/>
                    <a:lstStyle/>
                    <a:p>
                      <a:pPr algn="ctr">
                        <a:lnSpc>
                          <a:spcPct val="100000"/>
                        </a:lnSpc>
                        <a:spcAft>
                          <a:spcPts val="0"/>
                        </a:spcAft>
                      </a:pPr>
                      <a:r>
                        <a:rPr lang="ja-JP" altLang="en-US"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項・用途</a:t>
                      </a:r>
                      <a:endParaRPr lang="en-US"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43224" marR="43224" marT="0" marB="0" anchor="ctr"/>
                </a:tc>
                <a:tc hMerge="1">
                  <a:txBody>
                    <a:bodyPr/>
                    <a:lstStyle/>
                    <a:p>
                      <a:pPr algn="l">
                        <a:lnSpc>
                          <a:spcPts val="1200"/>
                        </a:lnSpc>
                        <a:spcAft>
                          <a:spcPts val="0"/>
                        </a:spcAft>
                      </a:pPr>
                      <a:endParaRPr lang="ja-JP" sz="1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43224" marR="43224" marT="0" marB="0" anchor="ctr"/>
                </a:tc>
                <a:tc hMerge="1">
                  <a:txBody>
                    <a:bodyPr/>
                    <a:lstStyle/>
                    <a:p>
                      <a:pPr algn="ctr">
                        <a:lnSpc>
                          <a:spcPts val="1200"/>
                        </a:lnSpc>
                        <a:spcAft>
                          <a:spcPts val="0"/>
                        </a:spcAft>
                      </a:pPr>
                      <a:endParaRPr lang="ja-JP" sz="1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43224" marR="43224" marT="0" marB="0" anchor="ctr"/>
                </a:tc>
                <a:tc>
                  <a:txBody>
                    <a:bodyPr/>
                    <a:lstStyle/>
                    <a:p>
                      <a:pPr algn="ctr">
                        <a:lnSpc>
                          <a:spcPct val="100000"/>
                        </a:lnSpc>
                        <a:spcAft>
                          <a:spcPts val="0"/>
                        </a:spcAft>
                      </a:pPr>
                      <a:r>
                        <a:rPr lang="ja-JP" altLang="en-US"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施設種類</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43224" marR="43224" marT="0" marB="0" anchor="ctr"/>
                </a:tc>
                <a:tc>
                  <a:txBody>
                    <a:bodyPr/>
                    <a:lstStyle/>
                    <a:p>
                      <a:pPr algn="ctr">
                        <a:lnSpc>
                          <a:spcPct val="100000"/>
                        </a:lnSpc>
                        <a:spcAft>
                          <a:spcPts val="0"/>
                        </a:spcAft>
                      </a:pPr>
                      <a:r>
                        <a:rPr lang="ja-JP" altLang="en-US"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規模</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43224" marR="43224" marT="0" marB="0" anchor="ctr"/>
                </a:tc>
                <a:tc>
                  <a:txBody>
                    <a:bodyPr/>
                    <a:lstStyle/>
                    <a:p>
                      <a:pPr algn="ctr">
                        <a:lnSpc>
                          <a:spcPct val="100000"/>
                        </a:lnSpc>
                        <a:spcAft>
                          <a:spcPts val="0"/>
                        </a:spcAft>
                      </a:pPr>
                      <a:r>
                        <a:rPr lang="ja-JP" altLang="en-US"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施設数</a:t>
                      </a:r>
                      <a:r>
                        <a:rPr lang="ja-JP" altLang="en-US" sz="7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altLang="ja-JP" sz="7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H29</a:t>
                      </a:r>
                      <a:r>
                        <a:rPr lang="ja-JP" altLang="en-US" sz="7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末）</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43224" marR="43224" marT="0" marB="0" anchor="ctr"/>
                </a:tc>
                <a:extLst>
                  <a:ext uri="{0D108BD9-81ED-4DB2-BD59-A6C34878D82A}">
                    <a16:rowId xmlns:a16="http://schemas.microsoft.com/office/drawing/2014/main" val="2202742494"/>
                  </a:ext>
                </a:extLst>
              </a:tr>
              <a:tr h="127819">
                <a:tc rowSpan="28">
                  <a:txBody>
                    <a:bodyPr/>
                    <a:lstStyle/>
                    <a:p>
                      <a:pPr algn="ctr"/>
                      <a:r>
                        <a:rPr kumimoji="1" lang="en-US" altLang="ja-JP" sz="900" dirty="0">
                          <a:latin typeface="BIZ UDPゴシック" panose="020B0400000000000000" pitchFamily="50" charset="-128"/>
                          <a:ea typeface="BIZ UDPゴシック" panose="020B0400000000000000" pitchFamily="50" charset="-128"/>
                        </a:rPr>
                        <a:t>8</a:t>
                      </a:r>
                      <a:endParaRPr kumimoji="1" lang="ja-JP" altLang="en-US" sz="900" dirty="0">
                        <a:latin typeface="BIZ UDPゴシック" panose="020B0400000000000000" pitchFamily="50" charset="-128"/>
                        <a:ea typeface="BIZ UDPゴシック" panose="020B0400000000000000" pitchFamily="50" charset="-128"/>
                      </a:endParaRPr>
                    </a:p>
                  </a:txBody>
                  <a:tcPr marL="45720" marR="45720" anchor="ctr"/>
                </a:tc>
                <a:tc rowSpan="28">
                  <a:txBody>
                    <a:bodyPr/>
                    <a:lstStyle/>
                    <a:p>
                      <a:pPr algn="ctr"/>
                      <a:r>
                        <a:rPr kumimoji="1" lang="ja-JP" altLang="en-US" sz="900" dirty="0">
                          <a:latin typeface="BIZ UDPゴシック" panose="020B0400000000000000" pitchFamily="50" charset="-128"/>
                          <a:ea typeface="BIZ UDPゴシック" panose="020B0400000000000000" pitchFamily="50" charset="-128"/>
                        </a:rPr>
                        <a:t>鉄鋼若しくは非鉄金属の製造、金属製品の製造又は機械若しくは機械器具の製造</a:t>
                      </a:r>
                    </a:p>
                  </a:txBody>
                  <a:tcPr marL="45720" marR="45720" anchor="ctr"/>
                </a:tc>
                <a:tc>
                  <a:txBody>
                    <a:bodyPr/>
                    <a:lstStyle/>
                    <a:p>
                      <a:pPr algn="ctr">
                        <a:lnSpc>
                          <a:spcPct val="100000"/>
                        </a:lnSpc>
                        <a:spcAft>
                          <a:spcPts val="0"/>
                        </a:spcAft>
                      </a:pPr>
                      <a:r>
                        <a:rPr lang="ja-JP" sz="9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ト</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just">
                        <a:lnSpc>
                          <a:spcPct val="100000"/>
                        </a:lnSpc>
                        <a:spcAft>
                          <a:spcPts val="0"/>
                        </a:spcAft>
                      </a:pPr>
                      <a:r>
                        <a:rPr lang="ja-JP" sz="9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条例に掲げる焙焼炉</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just">
                        <a:lnSpc>
                          <a:spcPct val="100000"/>
                        </a:lnSpc>
                        <a:spcAft>
                          <a:spcPts val="0"/>
                        </a:spcAft>
                      </a:pP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処理能力（</a:t>
                      </a:r>
                      <a:r>
                        <a:rPr lang="en-US"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1t/</a:t>
                      </a: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時未満）</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ctr">
                        <a:lnSpc>
                          <a:spcPct val="100000"/>
                        </a:lnSpc>
                        <a:spcAft>
                          <a:spcPts val="0"/>
                        </a:spcAft>
                      </a:pPr>
                      <a:r>
                        <a:rPr lang="en-US"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 0 *</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extLst>
                  <a:ext uri="{0D108BD9-81ED-4DB2-BD59-A6C34878D82A}">
                    <a16:rowId xmlns:a16="http://schemas.microsoft.com/office/drawing/2014/main" val="1648475296"/>
                  </a:ext>
                </a:extLst>
              </a:tr>
              <a:tr h="127819">
                <a:tc vMerge="1">
                  <a:txBody>
                    <a:bodyPr/>
                    <a:lstStyle/>
                    <a:p>
                      <a:endParaRPr kumimoji="1" lang="ja-JP" altLang="en-US"/>
                    </a:p>
                  </a:txBody>
                  <a:tcPr/>
                </a:tc>
                <a:tc vMerge="1">
                  <a:txBody>
                    <a:bodyPr/>
                    <a:lstStyle/>
                    <a:p>
                      <a:endParaRPr kumimoji="1" lang="ja-JP" altLang="en-US"/>
                    </a:p>
                  </a:txBody>
                  <a:tcPr/>
                </a:tc>
                <a:tc>
                  <a:txBody>
                    <a:bodyPr/>
                    <a:lstStyle/>
                    <a:p>
                      <a:pPr algn="ctr">
                        <a:lnSpc>
                          <a:spcPct val="100000"/>
                        </a:lnSpc>
                        <a:spcAft>
                          <a:spcPts val="0"/>
                        </a:spcAft>
                      </a:pPr>
                      <a:r>
                        <a:rPr lang="ja-JP" sz="900" kern="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チ</a:t>
                      </a:r>
                      <a:endParaRPr lang="ja-JP" sz="9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just">
                        <a:lnSpc>
                          <a:spcPct val="100000"/>
                        </a:lnSpc>
                        <a:spcAft>
                          <a:spcPts val="0"/>
                        </a:spcAft>
                      </a:pPr>
                      <a:r>
                        <a:rPr lang="ja-JP" sz="9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条例に掲げる焼結炉</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just">
                        <a:lnSpc>
                          <a:spcPct val="100000"/>
                        </a:lnSpc>
                        <a:spcAft>
                          <a:spcPts val="0"/>
                        </a:spcAft>
                      </a:pPr>
                      <a:r>
                        <a:rPr lang="ja-JP" sz="800" kern="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処理能力（</a:t>
                      </a:r>
                      <a:r>
                        <a:rPr lang="en-US" sz="800" kern="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1t/</a:t>
                      </a:r>
                      <a:r>
                        <a:rPr lang="ja-JP" sz="800" kern="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時未満）</a:t>
                      </a:r>
                      <a:endParaRPr lang="ja-JP" sz="8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ctr">
                        <a:lnSpc>
                          <a:spcPct val="100000"/>
                        </a:lnSpc>
                        <a:spcAft>
                          <a:spcPts val="0"/>
                        </a:spcAft>
                      </a:pPr>
                      <a:r>
                        <a:rPr lang="en-US"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3</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extLst>
                  <a:ext uri="{0D108BD9-81ED-4DB2-BD59-A6C34878D82A}">
                    <a16:rowId xmlns:a16="http://schemas.microsoft.com/office/drawing/2014/main" val="1183574844"/>
                  </a:ext>
                </a:extLst>
              </a:tr>
              <a:tr h="127819">
                <a:tc vMerge="1">
                  <a:txBody>
                    <a:bodyPr/>
                    <a:lstStyle/>
                    <a:p>
                      <a:endParaRPr kumimoji="1" lang="ja-JP" altLang="en-US"/>
                    </a:p>
                  </a:txBody>
                  <a:tcPr/>
                </a:tc>
                <a:tc vMerge="1">
                  <a:txBody>
                    <a:bodyPr/>
                    <a:lstStyle/>
                    <a:p>
                      <a:endParaRPr kumimoji="1" lang="ja-JP" altLang="en-US"/>
                    </a:p>
                  </a:txBody>
                  <a:tcPr/>
                </a:tc>
                <a:tc>
                  <a:txBody>
                    <a:bodyPr/>
                    <a:lstStyle/>
                    <a:p>
                      <a:pPr algn="ctr">
                        <a:lnSpc>
                          <a:spcPct val="100000"/>
                        </a:lnSpc>
                        <a:spcAft>
                          <a:spcPts val="0"/>
                        </a:spcAft>
                      </a:pPr>
                      <a:r>
                        <a:rPr lang="ja-JP" sz="900" kern="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リ</a:t>
                      </a:r>
                      <a:endParaRPr lang="ja-JP" sz="9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just">
                        <a:lnSpc>
                          <a:spcPct val="100000"/>
                        </a:lnSpc>
                        <a:spcAft>
                          <a:spcPts val="0"/>
                        </a:spcAft>
                      </a:pPr>
                      <a:r>
                        <a:rPr lang="ja-JP" sz="9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条例に掲げる煆焼炉</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just">
                        <a:lnSpc>
                          <a:spcPct val="100000"/>
                        </a:lnSpc>
                        <a:spcAft>
                          <a:spcPts val="0"/>
                        </a:spcAft>
                      </a:pP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処理能力（</a:t>
                      </a:r>
                      <a:r>
                        <a:rPr lang="en-US"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1t/</a:t>
                      </a: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時未満）</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ctr">
                        <a:lnSpc>
                          <a:spcPct val="100000"/>
                        </a:lnSpc>
                        <a:spcAft>
                          <a:spcPts val="0"/>
                        </a:spcAft>
                      </a:pPr>
                      <a:r>
                        <a:rPr lang="en-US"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0</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extLst>
                  <a:ext uri="{0D108BD9-81ED-4DB2-BD59-A6C34878D82A}">
                    <a16:rowId xmlns:a16="http://schemas.microsoft.com/office/drawing/2014/main" val="1497456311"/>
                  </a:ext>
                </a:extLst>
              </a:tr>
              <a:tr h="454466">
                <a:tc vMerge="1">
                  <a:txBody>
                    <a:bodyPr/>
                    <a:lstStyle/>
                    <a:p>
                      <a:endParaRPr kumimoji="1" lang="ja-JP" altLang="en-US"/>
                    </a:p>
                  </a:txBody>
                  <a:tcPr/>
                </a:tc>
                <a:tc vMerge="1">
                  <a:txBody>
                    <a:bodyPr/>
                    <a:lstStyle/>
                    <a:p>
                      <a:endParaRPr kumimoji="1" lang="ja-JP" altLang="en-US"/>
                    </a:p>
                  </a:txBody>
                  <a:tcPr/>
                </a:tc>
                <a:tc>
                  <a:txBody>
                    <a:bodyPr/>
                    <a:lstStyle/>
                    <a:p>
                      <a:pPr algn="ctr">
                        <a:lnSpc>
                          <a:spcPct val="100000"/>
                        </a:lnSpc>
                        <a:spcAft>
                          <a:spcPts val="0"/>
                        </a:spcAft>
                      </a:pPr>
                      <a:r>
                        <a:rPr lang="ja-JP" sz="9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ヌ</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l">
                        <a:lnSpc>
                          <a:spcPct val="100000"/>
                        </a:lnSpc>
                        <a:spcAft>
                          <a:spcPts val="0"/>
                        </a:spcAft>
                      </a:pPr>
                      <a:r>
                        <a:rPr lang="ja-JP" sz="9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条例に掲げる溶解炉</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just">
                        <a:lnSpc>
                          <a:spcPct val="100000"/>
                        </a:lnSpc>
                        <a:spcAft>
                          <a:spcPts val="0"/>
                        </a:spcAft>
                      </a:pP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変圧器の定格容量（</a:t>
                      </a:r>
                      <a:r>
                        <a:rPr lang="en-US"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100</a:t>
                      </a: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以上</a:t>
                      </a:r>
                      <a:r>
                        <a:rPr lang="en-US"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200kVA</a:t>
                      </a: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未満）</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ct val="100000"/>
                        </a:lnSpc>
                        <a:spcAft>
                          <a:spcPts val="0"/>
                        </a:spcAft>
                      </a:pP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火格子面積（</a:t>
                      </a:r>
                      <a:r>
                        <a:rPr lang="en-US"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0.5</a:t>
                      </a: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以上</a:t>
                      </a:r>
                      <a:r>
                        <a:rPr lang="en-US"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1m</a:t>
                      </a:r>
                      <a:r>
                        <a:rPr lang="en-US" sz="800" kern="0" baseline="3000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2</a:t>
                      </a: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未満）</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ct val="100000"/>
                        </a:lnSpc>
                        <a:spcAft>
                          <a:spcPts val="0"/>
                        </a:spcAft>
                      </a:pP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羽口面断面積（</a:t>
                      </a:r>
                      <a:r>
                        <a:rPr lang="en-US"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0.5m</a:t>
                      </a:r>
                      <a:r>
                        <a:rPr lang="en-US" sz="800" kern="0" baseline="3000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2</a:t>
                      </a: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未満）</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ct val="100000"/>
                        </a:lnSpc>
                        <a:spcAft>
                          <a:spcPts val="0"/>
                        </a:spcAft>
                      </a:pP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燃焼能力（重油換算</a:t>
                      </a:r>
                      <a:r>
                        <a:rPr lang="en-US"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30</a:t>
                      </a: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以上</a:t>
                      </a:r>
                      <a:r>
                        <a:rPr lang="en-US"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50L/</a:t>
                      </a: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時未満）</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ctr">
                        <a:lnSpc>
                          <a:spcPct val="100000"/>
                        </a:lnSpc>
                        <a:spcAft>
                          <a:spcPts val="0"/>
                        </a:spcAft>
                      </a:pPr>
                      <a:r>
                        <a:rPr lang="en-US"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22</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extLst>
                  <a:ext uri="{0D108BD9-81ED-4DB2-BD59-A6C34878D82A}">
                    <a16:rowId xmlns:a16="http://schemas.microsoft.com/office/drawing/2014/main" val="1597815263"/>
                  </a:ext>
                </a:extLst>
              </a:tr>
              <a:tr h="340849">
                <a:tc vMerge="1">
                  <a:txBody>
                    <a:bodyPr/>
                    <a:lstStyle/>
                    <a:p>
                      <a:pPr algn="just">
                        <a:lnSpc>
                          <a:spcPts val="1200"/>
                        </a:lnSpc>
                        <a:spcAft>
                          <a:spcPts val="0"/>
                        </a:spcAft>
                      </a:pPr>
                      <a:endParaRPr lang="ja-JP" sz="1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vMerge="1">
                  <a:txBody>
                    <a:bodyPr/>
                    <a:lstStyle/>
                    <a:p>
                      <a:pPr algn="l">
                        <a:lnSpc>
                          <a:spcPts val="1200"/>
                        </a:lnSpc>
                        <a:spcAft>
                          <a:spcPts val="0"/>
                        </a:spcAft>
                      </a:pPr>
                      <a:endParaRPr lang="ja-JP" sz="1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ctr">
                        <a:lnSpc>
                          <a:spcPct val="100000"/>
                        </a:lnSpc>
                        <a:spcAft>
                          <a:spcPts val="0"/>
                        </a:spcAft>
                      </a:pPr>
                      <a:r>
                        <a:rPr lang="ja-JP" sz="900" kern="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ル</a:t>
                      </a:r>
                      <a:endParaRPr lang="ja-JP" sz="9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l">
                        <a:lnSpc>
                          <a:spcPct val="100000"/>
                        </a:lnSpc>
                        <a:spcAft>
                          <a:spcPts val="0"/>
                        </a:spcAft>
                      </a:pPr>
                      <a:r>
                        <a:rPr lang="ja-JP" sz="9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条例に掲げる溶解炉</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just">
                        <a:lnSpc>
                          <a:spcPct val="100000"/>
                        </a:lnSpc>
                        <a:spcAft>
                          <a:spcPts val="0"/>
                        </a:spcAft>
                      </a:pP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火格子面積（</a:t>
                      </a:r>
                      <a:r>
                        <a:rPr lang="en-US"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0.5m</a:t>
                      </a:r>
                      <a:r>
                        <a:rPr lang="en-US" sz="800" kern="0" baseline="3000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2</a:t>
                      </a: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以上）</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ct val="100000"/>
                        </a:lnSpc>
                        <a:spcAft>
                          <a:spcPts val="0"/>
                        </a:spcAft>
                      </a:pP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燃焼能力（重油換算</a:t>
                      </a:r>
                      <a:r>
                        <a:rPr lang="en-US"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30L/</a:t>
                      </a: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時以上）</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ct val="100000"/>
                        </a:lnSpc>
                        <a:spcAft>
                          <a:spcPts val="0"/>
                        </a:spcAft>
                      </a:pP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変圧器の定格容量（</a:t>
                      </a:r>
                      <a:r>
                        <a:rPr lang="en-US"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100kVA</a:t>
                      </a: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以上）</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ctr">
                        <a:lnSpc>
                          <a:spcPct val="100000"/>
                        </a:lnSpc>
                        <a:spcAft>
                          <a:spcPts val="0"/>
                        </a:spcAft>
                      </a:pPr>
                      <a:r>
                        <a:rPr lang="en-US"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3</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extLst>
                  <a:ext uri="{0D108BD9-81ED-4DB2-BD59-A6C34878D82A}">
                    <a16:rowId xmlns:a16="http://schemas.microsoft.com/office/drawing/2014/main" val="2225177924"/>
                  </a:ext>
                </a:extLst>
              </a:tr>
              <a:tr h="127819">
                <a:tc vMerge="1">
                  <a:txBody>
                    <a:bodyPr/>
                    <a:lstStyle/>
                    <a:p>
                      <a:endParaRPr kumimoji="1" lang="ja-JP" altLang="en-US"/>
                    </a:p>
                  </a:txBody>
                  <a:tcPr/>
                </a:tc>
                <a:tc vMerge="1">
                  <a:txBody>
                    <a:bodyPr/>
                    <a:lstStyle/>
                    <a:p>
                      <a:endParaRPr kumimoji="1" lang="ja-JP" altLang="en-US"/>
                    </a:p>
                  </a:txBody>
                  <a:tcPr/>
                </a:tc>
                <a:tc>
                  <a:txBody>
                    <a:bodyPr/>
                    <a:lstStyle/>
                    <a:p>
                      <a:pPr algn="ctr">
                        <a:lnSpc>
                          <a:spcPct val="100000"/>
                        </a:lnSpc>
                        <a:spcAft>
                          <a:spcPts val="0"/>
                        </a:spcAft>
                      </a:pPr>
                      <a:r>
                        <a:rPr lang="ja-JP" sz="900" kern="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ヲ</a:t>
                      </a:r>
                      <a:endParaRPr lang="ja-JP" sz="9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just">
                        <a:lnSpc>
                          <a:spcPct val="100000"/>
                        </a:lnSpc>
                        <a:spcAft>
                          <a:spcPts val="0"/>
                        </a:spcAft>
                      </a:pPr>
                      <a:r>
                        <a:rPr lang="ja-JP" sz="9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条例に掲げる電気炉</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just">
                        <a:lnSpc>
                          <a:spcPct val="100000"/>
                        </a:lnSpc>
                        <a:spcAft>
                          <a:spcPts val="0"/>
                        </a:spcAft>
                      </a:pP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変圧器の定格容量（</a:t>
                      </a:r>
                      <a:r>
                        <a:rPr lang="en-US"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1000kVA</a:t>
                      </a: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未満）</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ctr">
                        <a:lnSpc>
                          <a:spcPct val="100000"/>
                        </a:lnSpc>
                        <a:spcAft>
                          <a:spcPts val="0"/>
                        </a:spcAft>
                      </a:pPr>
                      <a:r>
                        <a:rPr lang="en-US"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 0 *</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extLst>
                  <a:ext uri="{0D108BD9-81ED-4DB2-BD59-A6C34878D82A}">
                    <a16:rowId xmlns:a16="http://schemas.microsoft.com/office/drawing/2014/main" val="2912043058"/>
                  </a:ext>
                </a:extLst>
              </a:tr>
              <a:tr h="127819">
                <a:tc vMerge="1">
                  <a:txBody>
                    <a:bodyPr/>
                    <a:lstStyle/>
                    <a:p>
                      <a:endParaRPr kumimoji="1" lang="ja-JP" altLang="en-US"/>
                    </a:p>
                  </a:txBody>
                  <a:tcPr/>
                </a:tc>
                <a:tc vMerge="1">
                  <a:txBody>
                    <a:bodyPr/>
                    <a:lstStyle/>
                    <a:p>
                      <a:endParaRPr kumimoji="1" lang="ja-JP" altLang="en-US"/>
                    </a:p>
                  </a:txBody>
                  <a:tcPr/>
                </a:tc>
                <a:tc>
                  <a:txBody>
                    <a:bodyPr/>
                    <a:lstStyle/>
                    <a:p>
                      <a:pPr algn="ctr">
                        <a:lnSpc>
                          <a:spcPct val="100000"/>
                        </a:lnSpc>
                        <a:spcAft>
                          <a:spcPts val="0"/>
                        </a:spcAft>
                      </a:pPr>
                      <a:r>
                        <a:rPr lang="ja-JP" sz="900" kern="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ワ</a:t>
                      </a:r>
                      <a:endParaRPr lang="ja-JP" sz="9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just">
                        <a:lnSpc>
                          <a:spcPct val="100000"/>
                        </a:lnSpc>
                        <a:spcAft>
                          <a:spcPts val="0"/>
                        </a:spcAft>
                      </a:pPr>
                      <a:r>
                        <a:rPr lang="ja-JP" sz="9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条例に掲げる電気炉</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just">
                        <a:lnSpc>
                          <a:spcPct val="100000"/>
                        </a:lnSpc>
                        <a:spcAft>
                          <a:spcPts val="0"/>
                        </a:spcAft>
                      </a:pPr>
                      <a:r>
                        <a:rPr lang="ja-JP" sz="800" kern="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すべて</a:t>
                      </a:r>
                      <a:endParaRPr lang="ja-JP" sz="8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ctr">
                        <a:lnSpc>
                          <a:spcPct val="100000"/>
                        </a:lnSpc>
                        <a:spcAft>
                          <a:spcPts val="0"/>
                        </a:spcAft>
                      </a:pPr>
                      <a:r>
                        <a:rPr lang="en-US"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32</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extLst>
                  <a:ext uri="{0D108BD9-81ED-4DB2-BD59-A6C34878D82A}">
                    <a16:rowId xmlns:a16="http://schemas.microsoft.com/office/drawing/2014/main" val="2621930995"/>
                  </a:ext>
                </a:extLst>
              </a:tr>
              <a:tr h="127819">
                <a:tc vMerge="1">
                  <a:txBody>
                    <a:bodyPr/>
                    <a:lstStyle/>
                    <a:p>
                      <a:endParaRPr kumimoji="1" lang="ja-JP" altLang="en-US"/>
                    </a:p>
                  </a:txBody>
                  <a:tcPr/>
                </a:tc>
                <a:tc vMerge="1">
                  <a:txBody>
                    <a:bodyPr/>
                    <a:lstStyle/>
                    <a:p>
                      <a:endParaRPr kumimoji="1" lang="ja-JP" altLang="en-US"/>
                    </a:p>
                  </a:txBody>
                  <a:tcPr/>
                </a:tc>
                <a:tc>
                  <a:txBody>
                    <a:bodyPr/>
                    <a:lstStyle/>
                    <a:p>
                      <a:pPr algn="ctr">
                        <a:lnSpc>
                          <a:spcPct val="100000"/>
                        </a:lnSpc>
                        <a:spcAft>
                          <a:spcPts val="0"/>
                        </a:spcAft>
                      </a:pPr>
                      <a:r>
                        <a:rPr lang="ja-JP" sz="900" kern="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カ</a:t>
                      </a:r>
                      <a:endParaRPr lang="ja-JP" sz="9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just">
                        <a:lnSpc>
                          <a:spcPct val="100000"/>
                        </a:lnSpc>
                        <a:spcAft>
                          <a:spcPts val="0"/>
                        </a:spcAft>
                      </a:pPr>
                      <a:r>
                        <a:rPr lang="ja-JP" sz="9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金属溶解・精錬施設</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just">
                        <a:lnSpc>
                          <a:spcPct val="100000"/>
                        </a:lnSpc>
                        <a:spcAft>
                          <a:spcPts val="0"/>
                        </a:spcAft>
                      </a:pP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すべて</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ctr">
                        <a:lnSpc>
                          <a:spcPct val="100000"/>
                        </a:lnSpc>
                        <a:spcAft>
                          <a:spcPts val="0"/>
                        </a:spcAft>
                      </a:pPr>
                      <a:r>
                        <a:rPr lang="en-US"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247</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extLst>
                  <a:ext uri="{0D108BD9-81ED-4DB2-BD59-A6C34878D82A}">
                    <a16:rowId xmlns:a16="http://schemas.microsoft.com/office/drawing/2014/main" val="3114220572"/>
                  </a:ext>
                </a:extLst>
              </a:tr>
              <a:tr h="340849">
                <a:tc vMerge="1">
                  <a:txBody>
                    <a:bodyPr/>
                    <a:lstStyle/>
                    <a:p>
                      <a:endParaRPr kumimoji="1" lang="ja-JP" altLang="en-US"/>
                    </a:p>
                  </a:txBody>
                  <a:tcPr/>
                </a:tc>
                <a:tc vMerge="1">
                  <a:txBody>
                    <a:bodyPr/>
                    <a:lstStyle/>
                    <a:p>
                      <a:endParaRPr kumimoji="1" lang="ja-JP" altLang="en-US"/>
                    </a:p>
                  </a:txBody>
                  <a:tcPr/>
                </a:tc>
                <a:tc>
                  <a:txBody>
                    <a:bodyPr/>
                    <a:lstStyle/>
                    <a:p>
                      <a:pPr algn="ctr">
                        <a:lnSpc>
                          <a:spcPct val="100000"/>
                        </a:lnSpc>
                        <a:spcAft>
                          <a:spcPts val="0"/>
                        </a:spcAft>
                      </a:pPr>
                      <a:r>
                        <a:rPr lang="ja-JP" sz="900" kern="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ヨ</a:t>
                      </a:r>
                      <a:endParaRPr lang="ja-JP" sz="9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l">
                        <a:lnSpc>
                          <a:spcPct val="100000"/>
                        </a:lnSpc>
                        <a:spcAft>
                          <a:spcPts val="0"/>
                        </a:spcAft>
                      </a:pPr>
                      <a:r>
                        <a:rPr lang="ja-JP" sz="9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法に掲げる乾燥炉</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just">
                        <a:lnSpc>
                          <a:spcPct val="100000"/>
                        </a:lnSpc>
                        <a:spcAft>
                          <a:spcPts val="0"/>
                        </a:spcAft>
                      </a:pP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火格子面積（</a:t>
                      </a:r>
                      <a:r>
                        <a:rPr lang="en-US"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1m</a:t>
                      </a:r>
                      <a:r>
                        <a:rPr lang="en-US" sz="800" kern="0" baseline="3000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2</a:t>
                      </a: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以上）</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ct val="100000"/>
                        </a:lnSpc>
                        <a:spcAft>
                          <a:spcPts val="0"/>
                        </a:spcAft>
                      </a:pP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燃焼能力（重油換算</a:t>
                      </a:r>
                      <a:r>
                        <a:rPr lang="en-US"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50L/</a:t>
                      </a: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時以上）</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ct val="100000"/>
                        </a:lnSpc>
                        <a:spcAft>
                          <a:spcPts val="0"/>
                        </a:spcAft>
                      </a:pP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変圧器の定格容量（</a:t>
                      </a:r>
                      <a:r>
                        <a:rPr lang="en-US"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200kVA</a:t>
                      </a: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以上）</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ctr">
                        <a:lnSpc>
                          <a:spcPct val="100000"/>
                        </a:lnSpc>
                        <a:spcAft>
                          <a:spcPts val="0"/>
                        </a:spcAft>
                      </a:pPr>
                      <a:r>
                        <a:rPr lang="en-US"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98</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extLst>
                  <a:ext uri="{0D108BD9-81ED-4DB2-BD59-A6C34878D82A}">
                    <a16:rowId xmlns:a16="http://schemas.microsoft.com/office/drawing/2014/main" val="2105691935"/>
                  </a:ext>
                </a:extLst>
              </a:tr>
              <a:tr h="454466">
                <a:tc vMerge="1">
                  <a:txBody>
                    <a:bodyPr/>
                    <a:lstStyle/>
                    <a:p>
                      <a:pPr algn="l">
                        <a:lnSpc>
                          <a:spcPct val="100000"/>
                        </a:lnSpc>
                        <a:spcAft>
                          <a:spcPts val="0"/>
                        </a:spcAft>
                      </a:pP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vMerge="1">
                  <a:txBody>
                    <a:bodyPr/>
                    <a:lstStyle/>
                    <a:p>
                      <a:pPr algn="l">
                        <a:lnSpc>
                          <a:spcPct val="100000"/>
                        </a:lnSpc>
                        <a:spcAft>
                          <a:spcPts val="0"/>
                        </a:spcAft>
                      </a:pPr>
                      <a:endParaRPr lang="ja-JP"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ctr">
                        <a:lnSpc>
                          <a:spcPct val="100000"/>
                        </a:lnSpc>
                        <a:spcAft>
                          <a:spcPts val="0"/>
                        </a:spcAft>
                      </a:pPr>
                      <a:r>
                        <a:rPr lang="ja-JP" sz="9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タ</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l">
                        <a:lnSpc>
                          <a:spcPct val="100000"/>
                        </a:lnSpc>
                        <a:spcAft>
                          <a:spcPts val="0"/>
                        </a:spcAft>
                      </a:pPr>
                      <a:r>
                        <a:rPr lang="ja-JP" sz="9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法に掲げる乾燥炉</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just">
                        <a:lnSpc>
                          <a:spcPct val="100000"/>
                        </a:lnSpc>
                        <a:spcAft>
                          <a:spcPts val="0"/>
                        </a:spcAft>
                      </a:pP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処理能力（</a:t>
                      </a:r>
                      <a:r>
                        <a:rPr lang="en-US"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0.5t/</a:t>
                      </a: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時以上）</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ct val="100000"/>
                        </a:lnSpc>
                        <a:spcAft>
                          <a:spcPts val="0"/>
                        </a:spcAft>
                      </a:pP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火格子面積（</a:t>
                      </a:r>
                      <a:r>
                        <a:rPr lang="en-US"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0.5m</a:t>
                      </a:r>
                      <a:r>
                        <a:rPr lang="en-US" sz="800" kern="0" baseline="3000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2</a:t>
                      </a: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以上）</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ct val="100000"/>
                        </a:lnSpc>
                        <a:spcAft>
                          <a:spcPts val="0"/>
                        </a:spcAft>
                      </a:pP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羽口面断面積（</a:t>
                      </a:r>
                      <a:r>
                        <a:rPr lang="en-US"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0.2m</a:t>
                      </a:r>
                      <a:r>
                        <a:rPr lang="en-US" sz="800" kern="0" baseline="3000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2</a:t>
                      </a: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以上）</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ct val="100000"/>
                        </a:lnSpc>
                        <a:spcAft>
                          <a:spcPts val="0"/>
                        </a:spcAft>
                      </a:pP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燃焼能力（重油換算</a:t>
                      </a:r>
                      <a:r>
                        <a:rPr lang="en-US"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20L/</a:t>
                      </a: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時以上）</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ctr">
                        <a:lnSpc>
                          <a:spcPct val="100000"/>
                        </a:lnSpc>
                        <a:spcAft>
                          <a:spcPts val="0"/>
                        </a:spcAft>
                      </a:pPr>
                      <a:r>
                        <a:rPr lang="en-US"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5</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extLst>
                  <a:ext uri="{0D108BD9-81ED-4DB2-BD59-A6C34878D82A}">
                    <a16:rowId xmlns:a16="http://schemas.microsoft.com/office/drawing/2014/main" val="301585865"/>
                  </a:ext>
                </a:extLst>
              </a:tr>
              <a:tr h="340849">
                <a:tc vMerge="1">
                  <a:txBody>
                    <a:bodyPr/>
                    <a:lstStyle/>
                    <a:p>
                      <a:pPr algn="l">
                        <a:lnSpc>
                          <a:spcPct val="100000"/>
                        </a:lnSpc>
                        <a:spcAft>
                          <a:spcPts val="0"/>
                        </a:spcAft>
                      </a:pP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vMerge="1">
                  <a:txBody>
                    <a:bodyPr/>
                    <a:lstStyle/>
                    <a:p>
                      <a:pPr algn="l">
                        <a:lnSpc>
                          <a:spcPct val="100000"/>
                        </a:lnSpc>
                        <a:spcAft>
                          <a:spcPts val="0"/>
                        </a:spcAft>
                      </a:pPr>
                      <a:endParaRPr lang="ja-JP"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ctr">
                        <a:lnSpc>
                          <a:spcPct val="100000"/>
                        </a:lnSpc>
                        <a:spcAft>
                          <a:spcPts val="0"/>
                        </a:spcAft>
                      </a:pPr>
                      <a:r>
                        <a:rPr lang="ja-JP" sz="9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レ</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l">
                        <a:lnSpc>
                          <a:spcPct val="100000"/>
                        </a:lnSpc>
                        <a:spcAft>
                          <a:spcPts val="0"/>
                        </a:spcAft>
                      </a:pPr>
                      <a:r>
                        <a:rPr lang="ja-JP" sz="9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条例に掲げる乾燥炉</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just">
                        <a:lnSpc>
                          <a:spcPct val="100000"/>
                        </a:lnSpc>
                        <a:spcAft>
                          <a:spcPts val="0"/>
                        </a:spcAft>
                      </a:pP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火格子面積（</a:t>
                      </a:r>
                      <a:r>
                        <a:rPr lang="en-US"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0.5</a:t>
                      </a: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以上</a:t>
                      </a:r>
                      <a:r>
                        <a:rPr lang="en-US"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1m</a:t>
                      </a:r>
                      <a:r>
                        <a:rPr lang="en-US" sz="800" kern="0" baseline="3000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2</a:t>
                      </a: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未満）</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ct val="100000"/>
                        </a:lnSpc>
                        <a:spcAft>
                          <a:spcPts val="0"/>
                        </a:spcAft>
                      </a:pP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燃焼能力（重油換算</a:t>
                      </a:r>
                      <a:r>
                        <a:rPr lang="en-US"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30</a:t>
                      </a: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以上</a:t>
                      </a:r>
                      <a:r>
                        <a:rPr lang="en-US"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50L/</a:t>
                      </a: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時未満）</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ct val="100000"/>
                        </a:lnSpc>
                        <a:spcAft>
                          <a:spcPts val="0"/>
                        </a:spcAft>
                      </a:pP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変圧器の定格容量（</a:t>
                      </a:r>
                      <a:r>
                        <a:rPr lang="en-US"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100</a:t>
                      </a: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以上</a:t>
                      </a:r>
                      <a:r>
                        <a:rPr lang="en-US"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200kVA</a:t>
                      </a: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未満）</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ctr">
                        <a:lnSpc>
                          <a:spcPct val="100000"/>
                        </a:lnSpc>
                        <a:spcAft>
                          <a:spcPts val="0"/>
                        </a:spcAft>
                      </a:pPr>
                      <a:r>
                        <a:rPr lang="en-US"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58</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extLst>
                  <a:ext uri="{0D108BD9-81ED-4DB2-BD59-A6C34878D82A}">
                    <a16:rowId xmlns:a16="http://schemas.microsoft.com/office/drawing/2014/main" val="610454583"/>
                  </a:ext>
                </a:extLst>
              </a:tr>
              <a:tr h="127819">
                <a:tc vMerge="1">
                  <a:txBody>
                    <a:bodyPr/>
                    <a:lstStyle/>
                    <a:p>
                      <a:pPr algn="l">
                        <a:lnSpc>
                          <a:spcPct val="100000"/>
                        </a:lnSpc>
                        <a:spcAft>
                          <a:spcPts val="0"/>
                        </a:spcAft>
                      </a:pP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vMerge="1">
                  <a:txBody>
                    <a:bodyPr/>
                    <a:lstStyle/>
                    <a:p>
                      <a:pPr algn="l">
                        <a:lnSpc>
                          <a:spcPct val="100000"/>
                        </a:lnSpc>
                        <a:spcAft>
                          <a:spcPts val="0"/>
                        </a:spcAft>
                      </a:pPr>
                      <a:endParaRPr lang="ja-JP"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ctr">
                        <a:lnSpc>
                          <a:spcPct val="100000"/>
                        </a:lnSpc>
                        <a:spcAft>
                          <a:spcPts val="0"/>
                        </a:spcAft>
                      </a:pPr>
                      <a:r>
                        <a:rPr lang="ja-JP" sz="900" kern="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ソ</a:t>
                      </a:r>
                      <a:endParaRPr lang="ja-JP" sz="9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just">
                        <a:lnSpc>
                          <a:spcPct val="100000"/>
                        </a:lnSpc>
                        <a:spcAft>
                          <a:spcPts val="0"/>
                        </a:spcAft>
                      </a:pPr>
                      <a:r>
                        <a:rPr lang="ja-JP" sz="9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乾燥・焼付施設</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just">
                        <a:lnSpc>
                          <a:spcPct val="100000"/>
                        </a:lnSpc>
                        <a:spcAft>
                          <a:spcPts val="0"/>
                        </a:spcAft>
                      </a:pPr>
                      <a:r>
                        <a:rPr lang="ja-JP" sz="800" kern="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すべて</a:t>
                      </a:r>
                      <a:endParaRPr lang="ja-JP" sz="8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ctr">
                        <a:lnSpc>
                          <a:spcPct val="100000"/>
                        </a:lnSpc>
                        <a:spcAft>
                          <a:spcPts val="0"/>
                        </a:spcAft>
                      </a:pPr>
                      <a:r>
                        <a:rPr lang="en-US"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480</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extLst>
                  <a:ext uri="{0D108BD9-81ED-4DB2-BD59-A6C34878D82A}">
                    <a16:rowId xmlns:a16="http://schemas.microsoft.com/office/drawing/2014/main" val="975219315"/>
                  </a:ext>
                </a:extLst>
              </a:tr>
              <a:tr h="127819">
                <a:tc vMerge="1">
                  <a:txBody>
                    <a:bodyPr/>
                    <a:lstStyle/>
                    <a:p>
                      <a:pPr algn="l">
                        <a:lnSpc>
                          <a:spcPct val="100000"/>
                        </a:lnSpc>
                        <a:spcAft>
                          <a:spcPts val="0"/>
                        </a:spcAft>
                      </a:pP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vMerge="1">
                  <a:txBody>
                    <a:bodyPr/>
                    <a:lstStyle/>
                    <a:p>
                      <a:pPr algn="l">
                        <a:lnSpc>
                          <a:spcPct val="100000"/>
                        </a:lnSpc>
                        <a:spcAft>
                          <a:spcPts val="0"/>
                        </a:spcAft>
                      </a:pPr>
                      <a:endParaRPr lang="ja-JP"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ctr">
                        <a:lnSpc>
                          <a:spcPct val="100000"/>
                        </a:lnSpc>
                        <a:spcAft>
                          <a:spcPts val="0"/>
                        </a:spcAft>
                      </a:pPr>
                      <a:r>
                        <a:rPr lang="ja-JP" sz="900" kern="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ツ</a:t>
                      </a:r>
                      <a:endParaRPr lang="ja-JP" sz="9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just">
                        <a:lnSpc>
                          <a:spcPct val="100000"/>
                        </a:lnSpc>
                        <a:spcAft>
                          <a:spcPts val="0"/>
                        </a:spcAft>
                      </a:pPr>
                      <a:r>
                        <a:rPr lang="ja-JP" sz="9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焼成施設</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just">
                        <a:lnSpc>
                          <a:spcPct val="100000"/>
                        </a:lnSpc>
                        <a:spcAft>
                          <a:spcPts val="0"/>
                        </a:spcAft>
                      </a:pP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すべて</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ctr">
                        <a:lnSpc>
                          <a:spcPct val="100000"/>
                        </a:lnSpc>
                        <a:spcAft>
                          <a:spcPts val="0"/>
                        </a:spcAft>
                      </a:pPr>
                      <a:r>
                        <a:rPr lang="en-US"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28</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extLst>
                  <a:ext uri="{0D108BD9-81ED-4DB2-BD59-A6C34878D82A}">
                    <a16:rowId xmlns:a16="http://schemas.microsoft.com/office/drawing/2014/main" val="2967020574"/>
                  </a:ext>
                </a:extLst>
              </a:tr>
              <a:tr h="127819">
                <a:tc vMerge="1">
                  <a:txBody>
                    <a:bodyPr/>
                    <a:lstStyle/>
                    <a:p>
                      <a:pPr algn="l">
                        <a:lnSpc>
                          <a:spcPct val="100000"/>
                        </a:lnSpc>
                        <a:spcAft>
                          <a:spcPts val="0"/>
                        </a:spcAft>
                      </a:pP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vMerge="1">
                  <a:txBody>
                    <a:bodyPr/>
                    <a:lstStyle/>
                    <a:p>
                      <a:pPr algn="l">
                        <a:lnSpc>
                          <a:spcPct val="100000"/>
                        </a:lnSpc>
                        <a:spcAft>
                          <a:spcPts val="0"/>
                        </a:spcAft>
                      </a:pPr>
                      <a:endParaRPr lang="ja-JP"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ctr">
                        <a:lnSpc>
                          <a:spcPct val="100000"/>
                        </a:lnSpc>
                        <a:spcAft>
                          <a:spcPts val="0"/>
                        </a:spcAft>
                      </a:pPr>
                      <a:r>
                        <a:rPr lang="ja-JP" sz="900" kern="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ネ</a:t>
                      </a:r>
                      <a:endParaRPr lang="ja-JP" sz="9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just">
                        <a:lnSpc>
                          <a:spcPct val="100000"/>
                        </a:lnSpc>
                        <a:spcAft>
                          <a:spcPts val="0"/>
                        </a:spcAft>
                      </a:pPr>
                      <a:r>
                        <a:rPr lang="ja-JP" sz="9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電気めっき施設</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just">
                        <a:lnSpc>
                          <a:spcPct val="100000"/>
                        </a:lnSpc>
                        <a:spcAft>
                          <a:spcPts val="0"/>
                        </a:spcAft>
                      </a:pPr>
                      <a:r>
                        <a:rPr lang="ja-JP" sz="800" kern="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すべて</a:t>
                      </a:r>
                      <a:endParaRPr lang="ja-JP" sz="8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ctr">
                        <a:lnSpc>
                          <a:spcPct val="100000"/>
                        </a:lnSpc>
                        <a:spcAft>
                          <a:spcPts val="0"/>
                        </a:spcAft>
                      </a:pPr>
                      <a:r>
                        <a:rPr lang="en-US"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853</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extLst>
                  <a:ext uri="{0D108BD9-81ED-4DB2-BD59-A6C34878D82A}">
                    <a16:rowId xmlns:a16="http://schemas.microsoft.com/office/drawing/2014/main" val="3799892627"/>
                  </a:ext>
                </a:extLst>
              </a:tr>
              <a:tr h="127819">
                <a:tc vMerge="1">
                  <a:txBody>
                    <a:bodyPr/>
                    <a:lstStyle/>
                    <a:p>
                      <a:pPr algn="l">
                        <a:lnSpc>
                          <a:spcPct val="100000"/>
                        </a:lnSpc>
                        <a:spcAft>
                          <a:spcPts val="0"/>
                        </a:spcAft>
                      </a:pP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vMerge="1">
                  <a:txBody>
                    <a:bodyPr/>
                    <a:lstStyle/>
                    <a:p>
                      <a:pPr algn="l">
                        <a:lnSpc>
                          <a:spcPct val="100000"/>
                        </a:lnSpc>
                        <a:spcAft>
                          <a:spcPts val="0"/>
                        </a:spcAft>
                      </a:pPr>
                      <a:endParaRPr lang="ja-JP"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ctr">
                        <a:lnSpc>
                          <a:spcPct val="100000"/>
                        </a:lnSpc>
                        <a:spcAft>
                          <a:spcPts val="0"/>
                        </a:spcAft>
                      </a:pPr>
                      <a:r>
                        <a:rPr lang="ja-JP" sz="900" kern="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ナ</a:t>
                      </a:r>
                      <a:endParaRPr lang="ja-JP" sz="9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just">
                        <a:lnSpc>
                          <a:spcPct val="100000"/>
                        </a:lnSpc>
                        <a:spcAft>
                          <a:spcPts val="0"/>
                        </a:spcAft>
                      </a:pPr>
                      <a:r>
                        <a:rPr lang="ja-JP" sz="9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溶融めっき施設</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just">
                        <a:lnSpc>
                          <a:spcPct val="100000"/>
                        </a:lnSpc>
                        <a:spcAft>
                          <a:spcPts val="0"/>
                        </a:spcAft>
                      </a:pPr>
                      <a:r>
                        <a:rPr lang="ja-JP" sz="800" kern="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すべて</a:t>
                      </a:r>
                      <a:endParaRPr lang="ja-JP" sz="8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ctr">
                        <a:lnSpc>
                          <a:spcPct val="100000"/>
                        </a:lnSpc>
                        <a:spcAft>
                          <a:spcPts val="0"/>
                        </a:spcAft>
                      </a:pPr>
                      <a:r>
                        <a:rPr lang="en-US"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37</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extLst>
                  <a:ext uri="{0D108BD9-81ED-4DB2-BD59-A6C34878D82A}">
                    <a16:rowId xmlns:a16="http://schemas.microsoft.com/office/drawing/2014/main" val="2870575259"/>
                  </a:ext>
                </a:extLst>
              </a:tr>
              <a:tr h="127819">
                <a:tc vMerge="1">
                  <a:txBody>
                    <a:bodyPr/>
                    <a:lstStyle/>
                    <a:p>
                      <a:pPr algn="l">
                        <a:lnSpc>
                          <a:spcPct val="100000"/>
                        </a:lnSpc>
                        <a:spcAft>
                          <a:spcPts val="0"/>
                        </a:spcAft>
                      </a:pP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vMerge="1">
                  <a:txBody>
                    <a:bodyPr/>
                    <a:lstStyle/>
                    <a:p>
                      <a:pPr algn="l">
                        <a:lnSpc>
                          <a:spcPct val="100000"/>
                        </a:lnSpc>
                        <a:spcAft>
                          <a:spcPts val="0"/>
                        </a:spcAft>
                      </a:pPr>
                      <a:endParaRPr lang="ja-JP"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ctr">
                        <a:lnSpc>
                          <a:spcPct val="100000"/>
                        </a:lnSpc>
                        <a:spcAft>
                          <a:spcPts val="0"/>
                        </a:spcAft>
                      </a:pPr>
                      <a:r>
                        <a:rPr lang="ja-JP" sz="9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ラ</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just">
                        <a:lnSpc>
                          <a:spcPct val="100000"/>
                        </a:lnSpc>
                        <a:spcAft>
                          <a:spcPts val="0"/>
                        </a:spcAft>
                      </a:pPr>
                      <a:r>
                        <a:rPr lang="ja-JP" sz="9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ソルトバス</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just">
                        <a:lnSpc>
                          <a:spcPct val="100000"/>
                        </a:lnSpc>
                        <a:spcAft>
                          <a:spcPts val="0"/>
                        </a:spcAft>
                      </a:pPr>
                      <a:r>
                        <a:rPr lang="ja-JP" sz="800" kern="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すべて</a:t>
                      </a:r>
                      <a:endParaRPr lang="ja-JP" sz="8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ctr">
                        <a:lnSpc>
                          <a:spcPct val="100000"/>
                        </a:lnSpc>
                        <a:spcAft>
                          <a:spcPts val="0"/>
                        </a:spcAft>
                      </a:pPr>
                      <a:r>
                        <a:rPr lang="en-US"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39</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extLst>
                  <a:ext uri="{0D108BD9-81ED-4DB2-BD59-A6C34878D82A}">
                    <a16:rowId xmlns:a16="http://schemas.microsoft.com/office/drawing/2014/main" val="1765417330"/>
                  </a:ext>
                </a:extLst>
              </a:tr>
              <a:tr h="127819">
                <a:tc vMerge="1">
                  <a:txBody>
                    <a:bodyPr/>
                    <a:lstStyle/>
                    <a:p>
                      <a:pPr algn="l">
                        <a:lnSpc>
                          <a:spcPct val="100000"/>
                        </a:lnSpc>
                        <a:spcAft>
                          <a:spcPts val="0"/>
                        </a:spcAft>
                      </a:pP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vMerge="1">
                  <a:txBody>
                    <a:bodyPr/>
                    <a:lstStyle/>
                    <a:p>
                      <a:pPr algn="l">
                        <a:lnSpc>
                          <a:spcPct val="100000"/>
                        </a:lnSpc>
                        <a:spcAft>
                          <a:spcPts val="0"/>
                        </a:spcAft>
                      </a:pPr>
                      <a:endParaRPr lang="ja-JP"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ctr">
                        <a:lnSpc>
                          <a:spcPct val="100000"/>
                        </a:lnSpc>
                        <a:spcAft>
                          <a:spcPts val="0"/>
                        </a:spcAft>
                      </a:pPr>
                      <a:r>
                        <a:rPr lang="ja-JP" sz="900" kern="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ム</a:t>
                      </a:r>
                      <a:endParaRPr lang="ja-JP" sz="9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just">
                        <a:lnSpc>
                          <a:spcPct val="100000"/>
                        </a:lnSpc>
                        <a:spcAft>
                          <a:spcPts val="0"/>
                        </a:spcAft>
                      </a:pPr>
                      <a:r>
                        <a:rPr lang="ja-JP" sz="9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樹脂加工施設</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just">
                        <a:lnSpc>
                          <a:spcPct val="100000"/>
                        </a:lnSpc>
                        <a:spcAft>
                          <a:spcPts val="0"/>
                        </a:spcAft>
                      </a:pPr>
                      <a:r>
                        <a:rPr lang="ja-JP" sz="800" kern="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すべて</a:t>
                      </a:r>
                      <a:endParaRPr lang="ja-JP" sz="8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ctr">
                        <a:lnSpc>
                          <a:spcPct val="100000"/>
                        </a:lnSpc>
                        <a:spcAft>
                          <a:spcPts val="0"/>
                        </a:spcAft>
                      </a:pPr>
                      <a:r>
                        <a:rPr lang="en-US"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16</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extLst>
                  <a:ext uri="{0D108BD9-81ED-4DB2-BD59-A6C34878D82A}">
                    <a16:rowId xmlns:a16="http://schemas.microsoft.com/office/drawing/2014/main" val="1803060146"/>
                  </a:ext>
                </a:extLst>
              </a:tr>
              <a:tr h="127819">
                <a:tc vMerge="1">
                  <a:txBody>
                    <a:bodyPr/>
                    <a:lstStyle/>
                    <a:p>
                      <a:pPr algn="l">
                        <a:lnSpc>
                          <a:spcPct val="100000"/>
                        </a:lnSpc>
                        <a:spcAft>
                          <a:spcPts val="0"/>
                        </a:spcAft>
                      </a:pP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vMerge="1">
                  <a:txBody>
                    <a:bodyPr/>
                    <a:lstStyle/>
                    <a:p>
                      <a:pPr algn="l">
                        <a:lnSpc>
                          <a:spcPct val="100000"/>
                        </a:lnSpc>
                        <a:spcAft>
                          <a:spcPts val="0"/>
                        </a:spcAft>
                      </a:pPr>
                      <a:endParaRPr lang="ja-JP"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ctr">
                        <a:lnSpc>
                          <a:spcPct val="100000"/>
                        </a:lnSpc>
                        <a:spcAft>
                          <a:spcPts val="0"/>
                        </a:spcAft>
                      </a:pPr>
                      <a:r>
                        <a:rPr lang="ja-JP" sz="900" kern="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ウ</a:t>
                      </a:r>
                      <a:endParaRPr lang="ja-JP" sz="9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just">
                        <a:lnSpc>
                          <a:spcPct val="100000"/>
                        </a:lnSpc>
                        <a:spcAft>
                          <a:spcPts val="0"/>
                        </a:spcAft>
                      </a:pPr>
                      <a:r>
                        <a:rPr lang="ja-JP" sz="900" kern="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化成皮膜施設</a:t>
                      </a:r>
                      <a:endParaRPr lang="ja-JP" sz="9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just">
                        <a:lnSpc>
                          <a:spcPct val="100000"/>
                        </a:lnSpc>
                        <a:spcAft>
                          <a:spcPts val="0"/>
                        </a:spcAft>
                      </a:pPr>
                      <a:r>
                        <a:rPr lang="ja-JP" sz="800" kern="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すべて</a:t>
                      </a:r>
                      <a:endParaRPr lang="ja-JP" sz="8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ctr">
                        <a:lnSpc>
                          <a:spcPct val="100000"/>
                        </a:lnSpc>
                        <a:spcAft>
                          <a:spcPts val="0"/>
                        </a:spcAft>
                      </a:pPr>
                      <a:r>
                        <a:rPr lang="en-US"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278</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extLst>
                  <a:ext uri="{0D108BD9-81ED-4DB2-BD59-A6C34878D82A}">
                    <a16:rowId xmlns:a16="http://schemas.microsoft.com/office/drawing/2014/main" val="3074279650"/>
                  </a:ext>
                </a:extLst>
              </a:tr>
              <a:tr h="127819">
                <a:tc vMerge="1">
                  <a:txBody>
                    <a:bodyPr/>
                    <a:lstStyle/>
                    <a:p>
                      <a:pPr algn="l">
                        <a:lnSpc>
                          <a:spcPct val="100000"/>
                        </a:lnSpc>
                        <a:spcAft>
                          <a:spcPts val="0"/>
                        </a:spcAft>
                      </a:pP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vMerge="1">
                  <a:txBody>
                    <a:bodyPr/>
                    <a:lstStyle/>
                    <a:p>
                      <a:pPr algn="l">
                        <a:lnSpc>
                          <a:spcPct val="100000"/>
                        </a:lnSpc>
                        <a:spcAft>
                          <a:spcPts val="0"/>
                        </a:spcAft>
                      </a:pPr>
                      <a:endParaRPr lang="ja-JP"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ctr">
                        <a:lnSpc>
                          <a:spcPct val="100000"/>
                        </a:lnSpc>
                        <a:spcAft>
                          <a:spcPts val="0"/>
                        </a:spcAft>
                      </a:pPr>
                      <a:r>
                        <a:rPr lang="ja-JP" sz="9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ヰ</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just">
                        <a:lnSpc>
                          <a:spcPct val="100000"/>
                        </a:lnSpc>
                        <a:spcAft>
                          <a:spcPts val="0"/>
                        </a:spcAft>
                      </a:pPr>
                      <a:r>
                        <a:rPr lang="ja-JP" sz="9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酸洗施設</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just">
                        <a:lnSpc>
                          <a:spcPct val="100000"/>
                        </a:lnSpc>
                        <a:spcAft>
                          <a:spcPts val="0"/>
                        </a:spcAft>
                      </a:pPr>
                      <a:r>
                        <a:rPr lang="ja-JP" sz="800" kern="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すべて</a:t>
                      </a:r>
                      <a:endParaRPr lang="ja-JP" sz="8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ctr">
                        <a:lnSpc>
                          <a:spcPct val="100000"/>
                        </a:lnSpc>
                        <a:spcAft>
                          <a:spcPts val="0"/>
                        </a:spcAft>
                      </a:pPr>
                      <a:r>
                        <a:rPr lang="en-US"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331</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extLst>
                  <a:ext uri="{0D108BD9-81ED-4DB2-BD59-A6C34878D82A}">
                    <a16:rowId xmlns:a16="http://schemas.microsoft.com/office/drawing/2014/main" val="3274178162"/>
                  </a:ext>
                </a:extLst>
              </a:tr>
              <a:tr h="127819">
                <a:tc vMerge="1">
                  <a:txBody>
                    <a:bodyPr/>
                    <a:lstStyle/>
                    <a:p>
                      <a:pPr algn="l">
                        <a:lnSpc>
                          <a:spcPct val="100000"/>
                        </a:lnSpc>
                        <a:spcAft>
                          <a:spcPts val="0"/>
                        </a:spcAft>
                      </a:pP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vMerge="1">
                  <a:txBody>
                    <a:bodyPr/>
                    <a:lstStyle/>
                    <a:p>
                      <a:pPr algn="l">
                        <a:lnSpc>
                          <a:spcPct val="100000"/>
                        </a:lnSpc>
                        <a:spcAft>
                          <a:spcPts val="0"/>
                        </a:spcAft>
                      </a:pPr>
                      <a:endParaRPr lang="ja-JP"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ctr">
                        <a:lnSpc>
                          <a:spcPct val="100000"/>
                        </a:lnSpc>
                        <a:spcAft>
                          <a:spcPts val="0"/>
                        </a:spcAft>
                      </a:pPr>
                      <a:r>
                        <a:rPr lang="ja-JP" sz="9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ノ</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just">
                        <a:lnSpc>
                          <a:spcPct val="100000"/>
                        </a:lnSpc>
                        <a:spcAft>
                          <a:spcPts val="0"/>
                        </a:spcAft>
                      </a:pPr>
                      <a:r>
                        <a:rPr lang="ja-JP" sz="900" kern="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エッチング施設</a:t>
                      </a:r>
                      <a:endParaRPr lang="ja-JP" sz="9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just">
                        <a:lnSpc>
                          <a:spcPct val="100000"/>
                        </a:lnSpc>
                        <a:spcAft>
                          <a:spcPts val="0"/>
                        </a:spcAft>
                      </a:pPr>
                      <a:r>
                        <a:rPr lang="ja-JP" sz="800" kern="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すべて</a:t>
                      </a:r>
                      <a:endParaRPr lang="ja-JP" sz="8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ctr">
                        <a:lnSpc>
                          <a:spcPct val="100000"/>
                        </a:lnSpc>
                        <a:spcAft>
                          <a:spcPts val="0"/>
                        </a:spcAft>
                      </a:pPr>
                      <a:r>
                        <a:rPr lang="en-US"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104</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extLst>
                  <a:ext uri="{0D108BD9-81ED-4DB2-BD59-A6C34878D82A}">
                    <a16:rowId xmlns:a16="http://schemas.microsoft.com/office/drawing/2014/main" val="3865627943"/>
                  </a:ext>
                </a:extLst>
              </a:tr>
              <a:tr h="127819">
                <a:tc vMerge="1">
                  <a:txBody>
                    <a:bodyPr/>
                    <a:lstStyle/>
                    <a:p>
                      <a:pPr algn="l">
                        <a:lnSpc>
                          <a:spcPct val="100000"/>
                        </a:lnSpc>
                        <a:spcAft>
                          <a:spcPts val="0"/>
                        </a:spcAft>
                      </a:pP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vMerge="1">
                  <a:txBody>
                    <a:bodyPr/>
                    <a:lstStyle/>
                    <a:p>
                      <a:pPr algn="l">
                        <a:lnSpc>
                          <a:spcPct val="100000"/>
                        </a:lnSpc>
                        <a:spcAft>
                          <a:spcPts val="0"/>
                        </a:spcAft>
                      </a:pPr>
                      <a:endParaRPr lang="ja-JP"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ctr">
                        <a:lnSpc>
                          <a:spcPct val="100000"/>
                        </a:lnSpc>
                        <a:spcAft>
                          <a:spcPts val="0"/>
                        </a:spcAft>
                      </a:pPr>
                      <a:r>
                        <a:rPr lang="ja-JP" sz="9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オ</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just">
                        <a:lnSpc>
                          <a:spcPct val="100000"/>
                        </a:lnSpc>
                        <a:spcAft>
                          <a:spcPts val="0"/>
                        </a:spcAft>
                      </a:pPr>
                      <a:r>
                        <a:rPr lang="ja-JP" sz="900" kern="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電解研摩施設</a:t>
                      </a:r>
                      <a:endParaRPr lang="ja-JP" sz="9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just">
                        <a:lnSpc>
                          <a:spcPct val="100000"/>
                        </a:lnSpc>
                        <a:spcAft>
                          <a:spcPts val="0"/>
                        </a:spcAft>
                      </a:pPr>
                      <a:r>
                        <a:rPr lang="ja-JP" sz="800" kern="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すべて</a:t>
                      </a:r>
                      <a:endParaRPr lang="ja-JP" sz="8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ctr">
                        <a:lnSpc>
                          <a:spcPct val="100000"/>
                        </a:lnSpc>
                        <a:spcAft>
                          <a:spcPts val="0"/>
                        </a:spcAft>
                      </a:pPr>
                      <a:r>
                        <a:rPr lang="en-US"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21</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extLst>
                  <a:ext uri="{0D108BD9-81ED-4DB2-BD59-A6C34878D82A}">
                    <a16:rowId xmlns:a16="http://schemas.microsoft.com/office/drawing/2014/main" val="1881515214"/>
                  </a:ext>
                </a:extLst>
              </a:tr>
              <a:tr h="127819">
                <a:tc vMerge="1">
                  <a:txBody>
                    <a:bodyPr/>
                    <a:lstStyle/>
                    <a:p>
                      <a:pPr algn="l">
                        <a:lnSpc>
                          <a:spcPct val="100000"/>
                        </a:lnSpc>
                        <a:spcAft>
                          <a:spcPts val="0"/>
                        </a:spcAft>
                      </a:pP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vMerge="1">
                  <a:txBody>
                    <a:bodyPr/>
                    <a:lstStyle/>
                    <a:p>
                      <a:pPr algn="l">
                        <a:lnSpc>
                          <a:spcPct val="100000"/>
                        </a:lnSpc>
                        <a:spcAft>
                          <a:spcPts val="0"/>
                        </a:spcAft>
                      </a:pPr>
                      <a:endParaRPr lang="ja-JP"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ctr">
                        <a:lnSpc>
                          <a:spcPct val="100000"/>
                        </a:lnSpc>
                        <a:spcAft>
                          <a:spcPts val="0"/>
                        </a:spcAft>
                      </a:pPr>
                      <a:r>
                        <a:rPr lang="ja-JP" sz="9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ク</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just">
                        <a:lnSpc>
                          <a:spcPct val="100000"/>
                        </a:lnSpc>
                        <a:spcAft>
                          <a:spcPts val="0"/>
                        </a:spcAft>
                      </a:pPr>
                      <a:r>
                        <a:rPr lang="ja-JP" sz="9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鋳型造形施設</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just">
                        <a:lnSpc>
                          <a:spcPct val="100000"/>
                        </a:lnSpc>
                        <a:spcAft>
                          <a:spcPts val="0"/>
                        </a:spcAft>
                      </a:pP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すべて</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ctr">
                        <a:lnSpc>
                          <a:spcPct val="100000"/>
                        </a:lnSpc>
                        <a:spcAft>
                          <a:spcPts val="0"/>
                        </a:spcAft>
                      </a:pPr>
                      <a:r>
                        <a:rPr lang="en-US"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120</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extLst>
                  <a:ext uri="{0D108BD9-81ED-4DB2-BD59-A6C34878D82A}">
                    <a16:rowId xmlns:a16="http://schemas.microsoft.com/office/drawing/2014/main" val="2844187927"/>
                  </a:ext>
                </a:extLst>
              </a:tr>
              <a:tr h="127819">
                <a:tc vMerge="1">
                  <a:txBody>
                    <a:bodyPr/>
                    <a:lstStyle/>
                    <a:p>
                      <a:pPr algn="l">
                        <a:lnSpc>
                          <a:spcPct val="100000"/>
                        </a:lnSpc>
                        <a:spcAft>
                          <a:spcPts val="0"/>
                        </a:spcAft>
                      </a:pP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vMerge="1">
                  <a:txBody>
                    <a:bodyPr/>
                    <a:lstStyle/>
                    <a:p>
                      <a:pPr algn="l">
                        <a:lnSpc>
                          <a:spcPct val="100000"/>
                        </a:lnSpc>
                        <a:spcAft>
                          <a:spcPts val="0"/>
                        </a:spcAft>
                      </a:pPr>
                      <a:endParaRPr lang="ja-JP"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ctr">
                        <a:lnSpc>
                          <a:spcPct val="100000"/>
                        </a:lnSpc>
                        <a:spcAft>
                          <a:spcPts val="0"/>
                        </a:spcAft>
                      </a:pPr>
                      <a:r>
                        <a:rPr lang="ja-JP" sz="9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ヤ</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just">
                        <a:lnSpc>
                          <a:spcPct val="100000"/>
                        </a:lnSpc>
                        <a:spcAft>
                          <a:spcPts val="0"/>
                        </a:spcAft>
                      </a:pPr>
                      <a:r>
                        <a:rPr lang="ja-JP" sz="900" kern="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混合施設</a:t>
                      </a:r>
                      <a:endParaRPr lang="ja-JP" sz="9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just">
                        <a:lnSpc>
                          <a:spcPct val="100000"/>
                        </a:lnSpc>
                        <a:spcAft>
                          <a:spcPts val="0"/>
                        </a:spcAft>
                      </a:pP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すべて</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ctr">
                        <a:lnSpc>
                          <a:spcPct val="100000"/>
                        </a:lnSpc>
                        <a:spcAft>
                          <a:spcPts val="0"/>
                        </a:spcAft>
                      </a:pPr>
                      <a:r>
                        <a:rPr lang="en-US"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11</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extLst>
                  <a:ext uri="{0D108BD9-81ED-4DB2-BD59-A6C34878D82A}">
                    <a16:rowId xmlns:a16="http://schemas.microsoft.com/office/drawing/2014/main" val="492705494"/>
                  </a:ext>
                </a:extLst>
              </a:tr>
              <a:tr h="127819">
                <a:tc vMerge="1">
                  <a:txBody>
                    <a:bodyPr/>
                    <a:lstStyle/>
                    <a:p>
                      <a:pPr algn="l">
                        <a:lnSpc>
                          <a:spcPct val="100000"/>
                        </a:lnSpc>
                        <a:spcAft>
                          <a:spcPts val="0"/>
                        </a:spcAft>
                      </a:pP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vMerge="1">
                  <a:txBody>
                    <a:bodyPr/>
                    <a:lstStyle/>
                    <a:p>
                      <a:pPr algn="l">
                        <a:lnSpc>
                          <a:spcPct val="100000"/>
                        </a:lnSpc>
                        <a:spcAft>
                          <a:spcPts val="0"/>
                        </a:spcAft>
                      </a:pPr>
                      <a:endParaRPr lang="ja-JP"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ctr">
                        <a:lnSpc>
                          <a:spcPct val="100000"/>
                        </a:lnSpc>
                        <a:spcAft>
                          <a:spcPts val="0"/>
                        </a:spcAft>
                      </a:pPr>
                      <a:r>
                        <a:rPr lang="ja-JP" sz="9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マ</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just">
                        <a:lnSpc>
                          <a:spcPct val="100000"/>
                        </a:lnSpc>
                        <a:spcAft>
                          <a:spcPts val="0"/>
                        </a:spcAft>
                      </a:pPr>
                      <a:r>
                        <a:rPr lang="ja-JP" sz="900" kern="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配合施設</a:t>
                      </a:r>
                      <a:endParaRPr lang="ja-JP" sz="9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just">
                        <a:lnSpc>
                          <a:spcPct val="100000"/>
                        </a:lnSpc>
                        <a:spcAft>
                          <a:spcPts val="0"/>
                        </a:spcAft>
                      </a:pP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すべて</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ctr">
                        <a:lnSpc>
                          <a:spcPct val="100000"/>
                        </a:lnSpc>
                        <a:spcAft>
                          <a:spcPts val="0"/>
                        </a:spcAft>
                      </a:pPr>
                      <a:r>
                        <a:rPr lang="en-US"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8</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extLst>
                  <a:ext uri="{0D108BD9-81ED-4DB2-BD59-A6C34878D82A}">
                    <a16:rowId xmlns:a16="http://schemas.microsoft.com/office/drawing/2014/main" val="4115499634"/>
                  </a:ext>
                </a:extLst>
              </a:tr>
              <a:tr h="127819">
                <a:tc vMerge="1">
                  <a:txBody>
                    <a:bodyPr/>
                    <a:lstStyle/>
                    <a:p>
                      <a:pPr algn="l">
                        <a:lnSpc>
                          <a:spcPct val="100000"/>
                        </a:lnSpc>
                        <a:spcAft>
                          <a:spcPts val="0"/>
                        </a:spcAft>
                      </a:pP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vMerge="1">
                  <a:txBody>
                    <a:bodyPr/>
                    <a:lstStyle/>
                    <a:p>
                      <a:pPr algn="l">
                        <a:lnSpc>
                          <a:spcPct val="100000"/>
                        </a:lnSpc>
                        <a:spcAft>
                          <a:spcPts val="0"/>
                        </a:spcAft>
                      </a:pPr>
                      <a:endParaRPr lang="ja-JP"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ctr">
                        <a:lnSpc>
                          <a:spcPct val="100000"/>
                        </a:lnSpc>
                        <a:spcAft>
                          <a:spcPts val="0"/>
                        </a:spcAft>
                      </a:pPr>
                      <a:r>
                        <a:rPr lang="ja-JP" sz="9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ケ</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just">
                        <a:lnSpc>
                          <a:spcPct val="100000"/>
                        </a:lnSpc>
                        <a:spcAft>
                          <a:spcPts val="0"/>
                        </a:spcAft>
                      </a:pPr>
                      <a:r>
                        <a:rPr lang="ja-JP" sz="9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混練施設</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just">
                        <a:lnSpc>
                          <a:spcPct val="100000"/>
                        </a:lnSpc>
                        <a:spcAft>
                          <a:spcPts val="0"/>
                        </a:spcAft>
                      </a:pP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すべて</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ctr">
                        <a:lnSpc>
                          <a:spcPct val="100000"/>
                        </a:lnSpc>
                        <a:spcAft>
                          <a:spcPts val="0"/>
                        </a:spcAft>
                      </a:pPr>
                      <a:r>
                        <a:rPr lang="en-US"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10</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extLst>
                  <a:ext uri="{0D108BD9-81ED-4DB2-BD59-A6C34878D82A}">
                    <a16:rowId xmlns:a16="http://schemas.microsoft.com/office/drawing/2014/main" val="4275933069"/>
                  </a:ext>
                </a:extLst>
              </a:tr>
              <a:tr h="127819">
                <a:tc vMerge="1">
                  <a:txBody>
                    <a:bodyPr/>
                    <a:lstStyle/>
                    <a:p>
                      <a:pPr algn="l">
                        <a:lnSpc>
                          <a:spcPct val="100000"/>
                        </a:lnSpc>
                        <a:spcAft>
                          <a:spcPts val="0"/>
                        </a:spcAft>
                      </a:pP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vMerge="1">
                  <a:txBody>
                    <a:bodyPr/>
                    <a:lstStyle/>
                    <a:p>
                      <a:pPr algn="l">
                        <a:lnSpc>
                          <a:spcPct val="100000"/>
                        </a:lnSpc>
                        <a:spcAft>
                          <a:spcPts val="0"/>
                        </a:spcAft>
                      </a:pPr>
                      <a:endParaRPr lang="ja-JP"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ctr">
                        <a:lnSpc>
                          <a:spcPct val="100000"/>
                        </a:lnSpc>
                        <a:spcAft>
                          <a:spcPts val="0"/>
                        </a:spcAft>
                      </a:pPr>
                      <a:r>
                        <a:rPr lang="ja-JP" sz="9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フ</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just">
                        <a:lnSpc>
                          <a:spcPct val="100000"/>
                        </a:lnSpc>
                        <a:spcAft>
                          <a:spcPts val="0"/>
                        </a:spcAft>
                      </a:pPr>
                      <a:r>
                        <a:rPr lang="ja-JP" sz="900" kern="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反応施設</a:t>
                      </a:r>
                      <a:endParaRPr lang="ja-JP" sz="9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just">
                        <a:lnSpc>
                          <a:spcPct val="100000"/>
                        </a:lnSpc>
                        <a:spcAft>
                          <a:spcPts val="0"/>
                        </a:spcAft>
                      </a:pP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すべて</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ctr">
                        <a:lnSpc>
                          <a:spcPct val="100000"/>
                        </a:lnSpc>
                        <a:spcAft>
                          <a:spcPts val="0"/>
                        </a:spcAft>
                      </a:pPr>
                      <a:r>
                        <a:rPr lang="en-US"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16</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extLst>
                  <a:ext uri="{0D108BD9-81ED-4DB2-BD59-A6C34878D82A}">
                    <a16:rowId xmlns:a16="http://schemas.microsoft.com/office/drawing/2014/main" val="2780154427"/>
                  </a:ext>
                </a:extLst>
              </a:tr>
              <a:tr h="127819">
                <a:tc vMerge="1">
                  <a:txBody>
                    <a:bodyPr/>
                    <a:lstStyle/>
                    <a:p>
                      <a:pPr algn="l">
                        <a:lnSpc>
                          <a:spcPct val="100000"/>
                        </a:lnSpc>
                        <a:spcAft>
                          <a:spcPts val="0"/>
                        </a:spcAft>
                      </a:pP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vMerge="1">
                  <a:txBody>
                    <a:bodyPr/>
                    <a:lstStyle/>
                    <a:p>
                      <a:pPr algn="l">
                        <a:lnSpc>
                          <a:spcPct val="100000"/>
                        </a:lnSpc>
                        <a:spcAft>
                          <a:spcPts val="0"/>
                        </a:spcAft>
                      </a:pPr>
                      <a:endParaRPr lang="ja-JP"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ctr">
                        <a:lnSpc>
                          <a:spcPct val="100000"/>
                        </a:lnSpc>
                        <a:spcAft>
                          <a:spcPts val="0"/>
                        </a:spcAft>
                      </a:pPr>
                      <a:r>
                        <a:rPr lang="ja-JP" sz="9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コ</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just">
                        <a:lnSpc>
                          <a:spcPct val="100000"/>
                        </a:lnSpc>
                        <a:spcAft>
                          <a:spcPts val="0"/>
                        </a:spcAft>
                      </a:pPr>
                      <a:r>
                        <a:rPr lang="ja-JP" sz="9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滅菌施設</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just">
                        <a:lnSpc>
                          <a:spcPct val="100000"/>
                        </a:lnSpc>
                        <a:spcAft>
                          <a:spcPts val="0"/>
                        </a:spcAft>
                      </a:pP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すべて</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ctr">
                        <a:lnSpc>
                          <a:spcPct val="100000"/>
                        </a:lnSpc>
                        <a:spcAft>
                          <a:spcPts val="0"/>
                        </a:spcAft>
                      </a:pPr>
                      <a:r>
                        <a:rPr lang="en-US"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2</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extLst>
                  <a:ext uri="{0D108BD9-81ED-4DB2-BD59-A6C34878D82A}">
                    <a16:rowId xmlns:a16="http://schemas.microsoft.com/office/drawing/2014/main" val="3630715179"/>
                  </a:ext>
                </a:extLst>
              </a:tr>
              <a:tr h="127819">
                <a:tc vMerge="1">
                  <a:txBody>
                    <a:bodyPr/>
                    <a:lstStyle/>
                    <a:p>
                      <a:pPr algn="l">
                        <a:lnSpc>
                          <a:spcPct val="100000"/>
                        </a:lnSpc>
                        <a:spcAft>
                          <a:spcPts val="0"/>
                        </a:spcAft>
                      </a:pP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vMerge="1">
                  <a:txBody>
                    <a:bodyPr/>
                    <a:lstStyle/>
                    <a:p>
                      <a:pPr algn="l">
                        <a:lnSpc>
                          <a:spcPct val="100000"/>
                        </a:lnSpc>
                        <a:spcAft>
                          <a:spcPts val="0"/>
                        </a:spcAft>
                      </a:pPr>
                      <a:endParaRPr lang="ja-JP"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ctr">
                        <a:lnSpc>
                          <a:spcPct val="100000"/>
                        </a:lnSpc>
                        <a:spcAft>
                          <a:spcPts val="0"/>
                        </a:spcAft>
                      </a:pPr>
                      <a:r>
                        <a:rPr lang="ja-JP" sz="9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エ</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just">
                        <a:lnSpc>
                          <a:spcPct val="100000"/>
                        </a:lnSpc>
                        <a:spcAft>
                          <a:spcPts val="0"/>
                        </a:spcAft>
                      </a:pPr>
                      <a:r>
                        <a:rPr lang="ja-JP" sz="9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消毒施設</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just">
                        <a:lnSpc>
                          <a:spcPct val="100000"/>
                        </a:lnSpc>
                        <a:spcAft>
                          <a:spcPts val="0"/>
                        </a:spcAft>
                      </a:pP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すべて</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ctr">
                        <a:lnSpc>
                          <a:spcPct val="100000"/>
                        </a:lnSpc>
                        <a:spcAft>
                          <a:spcPts val="0"/>
                        </a:spcAft>
                      </a:pPr>
                      <a:r>
                        <a:rPr lang="en-US"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 0 *</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extLst>
                  <a:ext uri="{0D108BD9-81ED-4DB2-BD59-A6C34878D82A}">
                    <a16:rowId xmlns:a16="http://schemas.microsoft.com/office/drawing/2014/main" val="2089823881"/>
                  </a:ext>
                </a:extLst>
              </a:tr>
            </a:tbl>
          </a:graphicData>
        </a:graphic>
      </p:graphicFrame>
      <p:graphicFrame>
        <p:nvGraphicFramePr>
          <p:cNvPr id="14" name="表 13">
            <a:extLst>
              <a:ext uri="{FF2B5EF4-FFF2-40B4-BE49-F238E27FC236}">
                <a16:creationId xmlns:a16="http://schemas.microsoft.com/office/drawing/2014/main" id="{FF94DD42-7830-4B46-B293-13D6B6CCE2C5}"/>
              </a:ext>
            </a:extLst>
          </p:cNvPr>
          <p:cNvGraphicFramePr>
            <a:graphicFrameLocks noGrp="1"/>
          </p:cNvGraphicFramePr>
          <p:nvPr>
            <p:extLst>
              <p:ext uri="{D42A27DB-BD31-4B8C-83A1-F6EECF244321}">
                <p14:modId xmlns:p14="http://schemas.microsoft.com/office/powerpoint/2010/main" val="1373604918"/>
              </p:ext>
            </p:extLst>
          </p:nvPr>
        </p:nvGraphicFramePr>
        <p:xfrm>
          <a:off x="5369442" y="1234109"/>
          <a:ext cx="4417631" cy="3698456"/>
        </p:xfrm>
        <a:graphic>
          <a:graphicData uri="http://schemas.openxmlformats.org/drawingml/2006/table">
            <a:tbl>
              <a:tblPr firstRow="1" firstCol="1" bandRow="1">
                <a:tableStyleId>{5C22544A-7EE6-4342-B048-85BDC9FD1C3A}</a:tableStyleId>
              </a:tblPr>
              <a:tblGrid>
                <a:gridCol w="211420">
                  <a:extLst>
                    <a:ext uri="{9D8B030D-6E8A-4147-A177-3AD203B41FA5}">
                      <a16:colId xmlns:a16="http://schemas.microsoft.com/office/drawing/2014/main" val="1879744770"/>
                    </a:ext>
                  </a:extLst>
                </a:gridCol>
                <a:gridCol w="550032">
                  <a:extLst>
                    <a:ext uri="{9D8B030D-6E8A-4147-A177-3AD203B41FA5}">
                      <a16:colId xmlns:a16="http://schemas.microsoft.com/office/drawing/2014/main" val="2867043341"/>
                    </a:ext>
                  </a:extLst>
                </a:gridCol>
                <a:gridCol w="151130">
                  <a:extLst>
                    <a:ext uri="{9D8B030D-6E8A-4147-A177-3AD203B41FA5}">
                      <a16:colId xmlns:a16="http://schemas.microsoft.com/office/drawing/2014/main" val="1273024589"/>
                    </a:ext>
                  </a:extLst>
                </a:gridCol>
                <a:gridCol w="916154">
                  <a:extLst>
                    <a:ext uri="{9D8B030D-6E8A-4147-A177-3AD203B41FA5}">
                      <a16:colId xmlns:a16="http://schemas.microsoft.com/office/drawing/2014/main" val="3837837326"/>
                    </a:ext>
                  </a:extLst>
                </a:gridCol>
                <a:gridCol w="2078965">
                  <a:extLst>
                    <a:ext uri="{9D8B030D-6E8A-4147-A177-3AD203B41FA5}">
                      <a16:colId xmlns:a16="http://schemas.microsoft.com/office/drawing/2014/main" val="2116176162"/>
                    </a:ext>
                  </a:extLst>
                </a:gridCol>
                <a:gridCol w="509930">
                  <a:extLst>
                    <a:ext uri="{9D8B030D-6E8A-4147-A177-3AD203B41FA5}">
                      <a16:colId xmlns:a16="http://schemas.microsoft.com/office/drawing/2014/main" val="3082165267"/>
                    </a:ext>
                  </a:extLst>
                </a:gridCol>
              </a:tblGrid>
              <a:tr h="451550">
                <a:tc gridSpan="3">
                  <a:txBody>
                    <a:bodyPr/>
                    <a:lstStyle/>
                    <a:p>
                      <a:pPr algn="ctr">
                        <a:lnSpc>
                          <a:spcPct val="100000"/>
                        </a:lnSpc>
                        <a:spcAft>
                          <a:spcPts val="0"/>
                        </a:spcAft>
                      </a:pPr>
                      <a:r>
                        <a:rPr lang="ja-JP" altLang="en-US"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項・用途</a:t>
                      </a:r>
                      <a:endParaRPr lang="en-US"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43224" marR="43224" marT="0" marB="0" anchor="ctr"/>
                </a:tc>
                <a:tc hMerge="1">
                  <a:txBody>
                    <a:bodyPr/>
                    <a:lstStyle/>
                    <a:p>
                      <a:pPr algn="l">
                        <a:lnSpc>
                          <a:spcPts val="1200"/>
                        </a:lnSpc>
                        <a:spcAft>
                          <a:spcPts val="0"/>
                        </a:spcAft>
                      </a:pPr>
                      <a:endParaRPr lang="ja-JP" sz="1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43224" marR="43224" marT="0" marB="0" anchor="ctr"/>
                </a:tc>
                <a:tc hMerge="1">
                  <a:txBody>
                    <a:bodyPr/>
                    <a:lstStyle/>
                    <a:p>
                      <a:pPr algn="ctr">
                        <a:lnSpc>
                          <a:spcPts val="1200"/>
                        </a:lnSpc>
                        <a:spcAft>
                          <a:spcPts val="0"/>
                        </a:spcAft>
                      </a:pPr>
                      <a:endParaRPr lang="ja-JP" sz="1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43224" marR="43224" marT="0" marB="0" anchor="ctr"/>
                </a:tc>
                <a:tc>
                  <a:txBody>
                    <a:bodyPr/>
                    <a:lstStyle/>
                    <a:p>
                      <a:pPr algn="ctr">
                        <a:lnSpc>
                          <a:spcPct val="100000"/>
                        </a:lnSpc>
                        <a:spcAft>
                          <a:spcPts val="0"/>
                        </a:spcAft>
                      </a:pPr>
                      <a:r>
                        <a:rPr lang="ja-JP" altLang="en-US"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施設種類</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43224" marR="43224" marT="0" marB="0" anchor="ctr"/>
                </a:tc>
                <a:tc>
                  <a:txBody>
                    <a:bodyPr/>
                    <a:lstStyle/>
                    <a:p>
                      <a:pPr algn="ctr">
                        <a:lnSpc>
                          <a:spcPct val="100000"/>
                        </a:lnSpc>
                        <a:spcAft>
                          <a:spcPts val="0"/>
                        </a:spcAft>
                      </a:pPr>
                      <a:r>
                        <a:rPr lang="ja-JP" altLang="en-US"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規模</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43224" marR="43224" marT="0" marB="0" anchor="ctr"/>
                </a:tc>
                <a:tc>
                  <a:txBody>
                    <a:bodyPr/>
                    <a:lstStyle/>
                    <a:p>
                      <a:pPr algn="ctr">
                        <a:lnSpc>
                          <a:spcPct val="100000"/>
                        </a:lnSpc>
                        <a:spcAft>
                          <a:spcPts val="0"/>
                        </a:spcAft>
                      </a:pPr>
                      <a:r>
                        <a:rPr lang="ja-JP" altLang="en-US"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施設数</a:t>
                      </a:r>
                      <a:r>
                        <a:rPr lang="ja-JP" altLang="en-US" sz="7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altLang="ja-JP" sz="7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H29</a:t>
                      </a:r>
                      <a:r>
                        <a:rPr lang="ja-JP" altLang="en-US" sz="7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末）</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43224" marR="43224" marT="0" marB="0" anchor="ctr"/>
                </a:tc>
                <a:extLst>
                  <a:ext uri="{0D108BD9-81ED-4DB2-BD59-A6C34878D82A}">
                    <a16:rowId xmlns:a16="http://schemas.microsoft.com/office/drawing/2014/main" val="2202742494"/>
                  </a:ext>
                </a:extLst>
              </a:tr>
              <a:tr h="449639">
                <a:tc rowSpan="7">
                  <a:txBody>
                    <a:bodyPr/>
                    <a:lstStyle/>
                    <a:p>
                      <a:pPr algn="l">
                        <a:lnSpc>
                          <a:spcPct val="100000"/>
                        </a:lnSpc>
                        <a:spcAft>
                          <a:spcPts val="0"/>
                        </a:spcAft>
                      </a:pPr>
                      <a:r>
                        <a:rPr lang="en-US"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9</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rowSpan="7">
                  <a:txBody>
                    <a:bodyPr/>
                    <a:lstStyle/>
                    <a:p>
                      <a:pPr algn="l">
                        <a:lnSpc>
                          <a:spcPct val="100000"/>
                        </a:lnSpc>
                        <a:spcAft>
                          <a:spcPts val="0"/>
                        </a:spcAft>
                      </a:pPr>
                      <a:r>
                        <a:rPr lang="ja-JP" altLang="en-US"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その他の製品製造</a:t>
                      </a:r>
                      <a:endParaRPr lang="ja-JP"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ctr">
                        <a:lnSpc>
                          <a:spcPct val="100000"/>
                        </a:lnSpc>
                        <a:spcAft>
                          <a:spcPts val="0"/>
                        </a:spcAft>
                      </a:pPr>
                      <a:r>
                        <a:rPr lang="ja-JP" sz="900" kern="0">
                          <a:effectLst/>
                          <a:latin typeface="BIZ UDPゴシック" panose="020B0400000000000000" pitchFamily="50" charset="-128"/>
                          <a:ea typeface="BIZ UDPゴシック" panose="020B0400000000000000" pitchFamily="50" charset="-128"/>
                          <a:cs typeface="ＭＳ Ｐゴシック" panose="020B0600070205080204" pitchFamily="50" charset="-128"/>
                        </a:rPr>
                        <a:t>イ</a:t>
                      </a:r>
                      <a:endParaRPr lang="ja-JP" sz="9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l">
                        <a:lnSpc>
                          <a:spcPct val="100000"/>
                        </a:lnSpc>
                        <a:spcAft>
                          <a:spcPts val="0"/>
                        </a:spcAft>
                      </a:pPr>
                      <a:r>
                        <a:rPr lang="ja-JP" sz="9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法に掲げる乾燥炉</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just">
                        <a:lnSpc>
                          <a:spcPct val="100000"/>
                        </a:lnSpc>
                        <a:spcAft>
                          <a:spcPts val="0"/>
                        </a:spcAft>
                      </a:pP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火格子面積（</a:t>
                      </a:r>
                      <a:r>
                        <a:rPr lang="en-US"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1m</a:t>
                      </a:r>
                      <a:r>
                        <a:rPr lang="en-US" sz="800" kern="0" baseline="3000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2</a:t>
                      </a: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以上）</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ct val="100000"/>
                        </a:lnSpc>
                        <a:spcAft>
                          <a:spcPts val="0"/>
                        </a:spcAft>
                      </a:pP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燃焼能力（重油換算</a:t>
                      </a:r>
                      <a:r>
                        <a:rPr lang="en-US"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50L/</a:t>
                      </a: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時以上）</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ct val="100000"/>
                        </a:lnSpc>
                        <a:spcAft>
                          <a:spcPts val="0"/>
                        </a:spcAft>
                      </a:pP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変圧器の定格容量（</a:t>
                      </a:r>
                      <a:r>
                        <a:rPr lang="en-US"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200kVA</a:t>
                      </a: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以上）</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ctr">
                        <a:lnSpc>
                          <a:spcPct val="100000"/>
                        </a:lnSpc>
                        <a:spcAft>
                          <a:spcPts val="0"/>
                        </a:spcAft>
                      </a:pPr>
                      <a:r>
                        <a:rPr lang="en-US"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1</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extLst>
                  <a:ext uri="{0D108BD9-81ED-4DB2-BD59-A6C34878D82A}">
                    <a16:rowId xmlns:a16="http://schemas.microsoft.com/office/drawing/2014/main" val="4046551086"/>
                  </a:ext>
                </a:extLst>
              </a:tr>
              <a:tr h="449639">
                <a:tc vMerge="1">
                  <a:txBody>
                    <a:bodyPr/>
                    <a:lstStyle/>
                    <a:p>
                      <a:pPr algn="l">
                        <a:lnSpc>
                          <a:spcPts val="1200"/>
                        </a:lnSpc>
                        <a:spcAft>
                          <a:spcPts val="0"/>
                        </a:spcAft>
                      </a:pP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vMerge="1">
                  <a:txBody>
                    <a:bodyPr/>
                    <a:lstStyle/>
                    <a:p>
                      <a:pPr algn="l">
                        <a:lnSpc>
                          <a:spcPts val="1200"/>
                        </a:lnSpc>
                        <a:spcAft>
                          <a:spcPts val="0"/>
                        </a:spcAft>
                      </a:pPr>
                      <a:endParaRPr lang="ja-JP"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ctr">
                        <a:lnSpc>
                          <a:spcPct val="100000"/>
                        </a:lnSpc>
                        <a:spcAft>
                          <a:spcPts val="0"/>
                        </a:spcAft>
                      </a:pPr>
                      <a:r>
                        <a:rPr lang="ja-JP" sz="900" kern="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ロ</a:t>
                      </a:r>
                      <a:endParaRPr lang="ja-JP" sz="9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l">
                        <a:lnSpc>
                          <a:spcPct val="100000"/>
                        </a:lnSpc>
                        <a:spcAft>
                          <a:spcPts val="0"/>
                        </a:spcAft>
                      </a:pPr>
                      <a:r>
                        <a:rPr lang="ja-JP" sz="9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条例に掲げる乾燥炉</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just">
                        <a:lnSpc>
                          <a:spcPct val="100000"/>
                        </a:lnSpc>
                        <a:spcAft>
                          <a:spcPts val="0"/>
                        </a:spcAft>
                      </a:pP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火格子面積（</a:t>
                      </a:r>
                      <a:r>
                        <a:rPr lang="en-US"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0.5</a:t>
                      </a: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以上</a:t>
                      </a:r>
                      <a:r>
                        <a:rPr lang="en-US"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1m2</a:t>
                      </a: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未満）</a:t>
                      </a:r>
                      <a:endParaRPr lang="en-US" alt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endParaRPr>
                    </a:p>
                    <a:p>
                      <a:pPr algn="just">
                        <a:lnSpc>
                          <a:spcPct val="100000"/>
                        </a:lnSpc>
                        <a:spcAft>
                          <a:spcPts val="0"/>
                        </a:spcAft>
                      </a:pP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燃焼能力（重油換算</a:t>
                      </a:r>
                      <a:r>
                        <a:rPr lang="en-US"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30</a:t>
                      </a: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以上</a:t>
                      </a:r>
                      <a:r>
                        <a:rPr lang="en-US"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50L/</a:t>
                      </a: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時未満）</a:t>
                      </a:r>
                      <a:endParaRPr lang="en-US" alt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endParaRPr>
                    </a:p>
                    <a:p>
                      <a:pPr algn="just">
                        <a:lnSpc>
                          <a:spcPct val="100000"/>
                        </a:lnSpc>
                        <a:spcAft>
                          <a:spcPts val="0"/>
                        </a:spcAft>
                      </a:pP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変圧器の定格容量（</a:t>
                      </a:r>
                      <a:r>
                        <a:rPr lang="en-US"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100</a:t>
                      </a: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以上</a:t>
                      </a:r>
                      <a:r>
                        <a:rPr lang="en-US"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200kVA</a:t>
                      </a: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未満）</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ctr">
                        <a:lnSpc>
                          <a:spcPct val="100000"/>
                        </a:lnSpc>
                        <a:spcAft>
                          <a:spcPts val="0"/>
                        </a:spcAft>
                      </a:pPr>
                      <a:r>
                        <a:rPr lang="en-US"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 0 *</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extLst>
                  <a:ext uri="{0D108BD9-81ED-4DB2-BD59-A6C34878D82A}">
                    <a16:rowId xmlns:a16="http://schemas.microsoft.com/office/drawing/2014/main" val="3771252757"/>
                  </a:ext>
                </a:extLst>
              </a:tr>
              <a:tr h="152014">
                <a:tc vMerge="1">
                  <a:txBody>
                    <a:bodyPr/>
                    <a:lstStyle/>
                    <a:p>
                      <a:pPr algn="l">
                        <a:lnSpc>
                          <a:spcPts val="1200"/>
                        </a:lnSpc>
                        <a:spcAft>
                          <a:spcPts val="0"/>
                        </a:spcAft>
                      </a:pP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vMerge="1">
                  <a:txBody>
                    <a:bodyPr/>
                    <a:lstStyle/>
                    <a:p>
                      <a:pPr algn="l">
                        <a:lnSpc>
                          <a:spcPts val="1200"/>
                        </a:lnSpc>
                        <a:spcAft>
                          <a:spcPts val="0"/>
                        </a:spcAft>
                      </a:pPr>
                      <a:endParaRPr lang="ja-JP"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ctr">
                        <a:lnSpc>
                          <a:spcPct val="100000"/>
                        </a:lnSpc>
                        <a:spcAft>
                          <a:spcPts val="0"/>
                        </a:spcAft>
                      </a:pPr>
                      <a:r>
                        <a:rPr lang="ja-JP" sz="900" kern="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ハ</a:t>
                      </a:r>
                      <a:endParaRPr lang="ja-JP" sz="9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just">
                        <a:lnSpc>
                          <a:spcPct val="100000"/>
                        </a:lnSpc>
                        <a:spcAft>
                          <a:spcPts val="0"/>
                        </a:spcAft>
                      </a:pPr>
                      <a:r>
                        <a:rPr lang="ja-JP" sz="9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乾燥・焼付施設</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just">
                        <a:lnSpc>
                          <a:spcPct val="100000"/>
                        </a:lnSpc>
                        <a:spcAft>
                          <a:spcPts val="0"/>
                        </a:spcAft>
                      </a:pP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すべて</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ctr">
                        <a:lnSpc>
                          <a:spcPct val="100000"/>
                        </a:lnSpc>
                        <a:spcAft>
                          <a:spcPts val="0"/>
                        </a:spcAft>
                      </a:pPr>
                      <a:r>
                        <a:rPr lang="en-US"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15</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extLst>
                  <a:ext uri="{0D108BD9-81ED-4DB2-BD59-A6C34878D82A}">
                    <a16:rowId xmlns:a16="http://schemas.microsoft.com/office/drawing/2014/main" val="3389923820"/>
                  </a:ext>
                </a:extLst>
              </a:tr>
              <a:tr h="152014">
                <a:tc vMerge="1">
                  <a:txBody>
                    <a:bodyPr/>
                    <a:lstStyle/>
                    <a:p>
                      <a:pPr algn="l">
                        <a:lnSpc>
                          <a:spcPts val="1200"/>
                        </a:lnSpc>
                        <a:spcAft>
                          <a:spcPts val="0"/>
                        </a:spcAft>
                      </a:pP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vMerge="1">
                  <a:txBody>
                    <a:bodyPr/>
                    <a:lstStyle/>
                    <a:p>
                      <a:pPr algn="l">
                        <a:lnSpc>
                          <a:spcPts val="1200"/>
                        </a:lnSpc>
                        <a:spcAft>
                          <a:spcPts val="0"/>
                        </a:spcAft>
                      </a:pPr>
                      <a:endParaRPr lang="ja-JP"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ctr">
                        <a:lnSpc>
                          <a:spcPct val="100000"/>
                        </a:lnSpc>
                        <a:spcAft>
                          <a:spcPts val="0"/>
                        </a:spcAft>
                      </a:pPr>
                      <a:r>
                        <a:rPr lang="ja-JP" sz="900" kern="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ニ</a:t>
                      </a:r>
                      <a:endParaRPr lang="ja-JP" sz="9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just">
                        <a:lnSpc>
                          <a:spcPct val="100000"/>
                        </a:lnSpc>
                        <a:spcAft>
                          <a:spcPts val="0"/>
                        </a:spcAft>
                      </a:pPr>
                      <a:r>
                        <a:rPr lang="ja-JP" sz="900" kern="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電気めっき施設</a:t>
                      </a:r>
                      <a:endParaRPr lang="ja-JP" sz="9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just">
                        <a:lnSpc>
                          <a:spcPct val="100000"/>
                        </a:lnSpc>
                        <a:spcAft>
                          <a:spcPts val="0"/>
                        </a:spcAft>
                      </a:pP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すべて</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ctr">
                        <a:lnSpc>
                          <a:spcPct val="100000"/>
                        </a:lnSpc>
                        <a:spcAft>
                          <a:spcPts val="0"/>
                        </a:spcAft>
                      </a:pPr>
                      <a:r>
                        <a:rPr lang="en-US"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19</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extLst>
                  <a:ext uri="{0D108BD9-81ED-4DB2-BD59-A6C34878D82A}">
                    <a16:rowId xmlns:a16="http://schemas.microsoft.com/office/drawing/2014/main" val="1377809723"/>
                  </a:ext>
                </a:extLst>
              </a:tr>
              <a:tr h="152014">
                <a:tc vMerge="1">
                  <a:txBody>
                    <a:bodyPr/>
                    <a:lstStyle/>
                    <a:p>
                      <a:pPr algn="l">
                        <a:lnSpc>
                          <a:spcPts val="1200"/>
                        </a:lnSpc>
                        <a:spcAft>
                          <a:spcPts val="0"/>
                        </a:spcAft>
                      </a:pP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vMerge="1">
                  <a:txBody>
                    <a:bodyPr/>
                    <a:lstStyle/>
                    <a:p>
                      <a:pPr algn="l">
                        <a:lnSpc>
                          <a:spcPts val="1200"/>
                        </a:lnSpc>
                        <a:spcAft>
                          <a:spcPts val="0"/>
                        </a:spcAft>
                      </a:pPr>
                      <a:endParaRPr lang="ja-JP"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ctr">
                        <a:lnSpc>
                          <a:spcPct val="100000"/>
                        </a:lnSpc>
                        <a:spcAft>
                          <a:spcPts val="0"/>
                        </a:spcAft>
                      </a:pPr>
                      <a:r>
                        <a:rPr lang="ja-JP" sz="900" kern="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ホ</a:t>
                      </a:r>
                      <a:endParaRPr lang="ja-JP" sz="9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just">
                        <a:lnSpc>
                          <a:spcPct val="100000"/>
                        </a:lnSpc>
                        <a:spcAft>
                          <a:spcPts val="0"/>
                        </a:spcAft>
                      </a:pPr>
                      <a:r>
                        <a:rPr lang="ja-JP" sz="900" kern="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エッチング施設</a:t>
                      </a:r>
                      <a:endParaRPr lang="ja-JP" sz="9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just">
                        <a:lnSpc>
                          <a:spcPct val="100000"/>
                        </a:lnSpc>
                        <a:spcAft>
                          <a:spcPts val="0"/>
                        </a:spcAft>
                      </a:pP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すべて</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ctr">
                        <a:lnSpc>
                          <a:spcPct val="100000"/>
                        </a:lnSpc>
                        <a:spcAft>
                          <a:spcPts val="0"/>
                        </a:spcAft>
                      </a:pPr>
                      <a:r>
                        <a:rPr lang="en-US"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12</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extLst>
                  <a:ext uri="{0D108BD9-81ED-4DB2-BD59-A6C34878D82A}">
                    <a16:rowId xmlns:a16="http://schemas.microsoft.com/office/drawing/2014/main" val="1448759091"/>
                  </a:ext>
                </a:extLst>
              </a:tr>
              <a:tr h="152014">
                <a:tc vMerge="1">
                  <a:txBody>
                    <a:bodyPr/>
                    <a:lstStyle/>
                    <a:p>
                      <a:pPr algn="l">
                        <a:lnSpc>
                          <a:spcPts val="1200"/>
                        </a:lnSpc>
                        <a:spcAft>
                          <a:spcPts val="0"/>
                        </a:spcAft>
                      </a:pP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vMerge="1">
                  <a:txBody>
                    <a:bodyPr/>
                    <a:lstStyle/>
                    <a:p>
                      <a:pPr algn="l">
                        <a:lnSpc>
                          <a:spcPts val="1200"/>
                        </a:lnSpc>
                        <a:spcAft>
                          <a:spcPts val="0"/>
                        </a:spcAft>
                      </a:pPr>
                      <a:endParaRPr lang="ja-JP"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ctr">
                        <a:lnSpc>
                          <a:spcPct val="100000"/>
                        </a:lnSpc>
                        <a:spcAft>
                          <a:spcPts val="0"/>
                        </a:spcAft>
                      </a:pPr>
                      <a:r>
                        <a:rPr lang="ja-JP" sz="900" kern="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ヘ</a:t>
                      </a:r>
                      <a:endParaRPr lang="ja-JP" sz="9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just">
                        <a:lnSpc>
                          <a:spcPct val="100000"/>
                        </a:lnSpc>
                        <a:spcAft>
                          <a:spcPts val="0"/>
                        </a:spcAft>
                      </a:pPr>
                      <a:r>
                        <a:rPr lang="ja-JP" sz="900" kern="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滅菌施設</a:t>
                      </a:r>
                      <a:endParaRPr lang="ja-JP" sz="9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just">
                        <a:lnSpc>
                          <a:spcPct val="100000"/>
                        </a:lnSpc>
                        <a:spcAft>
                          <a:spcPts val="0"/>
                        </a:spcAft>
                      </a:pP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すべて</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ctr">
                        <a:lnSpc>
                          <a:spcPct val="100000"/>
                        </a:lnSpc>
                        <a:spcAft>
                          <a:spcPts val="0"/>
                        </a:spcAft>
                      </a:pPr>
                      <a:r>
                        <a:rPr lang="en-US"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3</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extLst>
                  <a:ext uri="{0D108BD9-81ED-4DB2-BD59-A6C34878D82A}">
                    <a16:rowId xmlns:a16="http://schemas.microsoft.com/office/drawing/2014/main" val="3164284070"/>
                  </a:ext>
                </a:extLst>
              </a:tr>
              <a:tr h="152014">
                <a:tc vMerge="1">
                  <a:txBody>
                    <a:bodyPr/>
                    <a:lstStyle/>
                    <a:p>
                      <a:pPr algn="l">
                        <a:lnSpc>
                          <a:spcPts val="1200"/>
                        </a:lnSpc>
                        <a:spcAft>
                          <a:spcPts val="0"/>
                        </a:spcAft>
                      </a:pP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vMerge="1">
                  <a:txBody>
                    <a:bodyPr/>
                    <a:lstStyle/>
                    <a:p>
                      <a:pPr algn="l">
                        <a:lnSpc>
                          <a:spcPts val="1200"/>
                        </a:lnSpc>
                        <a:spcAft>
                          <a:spcPts val="0"/>
                        </a:spcAft>
                      </a:pPr>
                      <a:endParaRPr lang="ja-JP"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ctr">
                        <a:lnSpc>
                          <a:spcPct val="100000"/>
                        </a:lnSpc>
                        <a:spcAft>
                          <a:spcPts val="0"/>
                        </a:spcAft>
                      </a:pPr>
                      <a:r>
                        <a:rPr lang="ja-JP" sz="900" kern="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ト</a:t>
                      </a:r>
                      <a:endParaRPr lang="ja-JP" sz="9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just">
                        <a:lnSpc>
                          <a:spcPct val="100000"/>
                        </a:lnSpc>
                        <a:spcAft>
                          <a:spcPts val="0"/>
                        </a:spcAft>
                      </a:pPr>
                      <a:r>
                        <a:rPr lang="ja-JP" sz="9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消毒施設</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just">
                        <a:lnSpc>
                          <a:spcPct val="100000"/>
                        </a:lnSpc>
                        <a:spcAft>
                          <a:spcPts val="0"/>
                        </a:spcAft>
                      </a:pP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すべて</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ctr">
                        <a:lnSpc>
                          <a:spcPct val="100000"/>
                        </a:lnSpc>
                        <a:spcAft>
                          <a:spcPts val="0"/>
                        </a:spcAft>
                      </a:pPr>
                      <a:r>
                        <a:rPr lang="en-US"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 0 *</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extLst>
                  <a:ext uri="{0D108BD9-81ED-4DB2-BD59-A6C34878D82A}">
                    <a16:rowId xmlns:a16="http://schemas.microsoft.com/office/drawing/2014/main" val="2975626550"/>
                  </a:ext>
                </a:extLst>
              </a:tr>
              <a:tr h="313812">
                <a:tc rowSpan="3">
                  <a:txBody>
                    <a:bodyPr/>
                    <a:lstStyle/>
                    <a:p>
                      <a:pPr algn="l">
                        <a:lnSpc>
                          <a:spcPct val="100000"/>
                        </a:lnSpc>
                        <a:spcAft>
                          <a:spcPts val="0"/>
                        </a:spcAft>
                      </a:pPr>
                      <a:r>
                        <a:rPr lang="en-US"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10</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rowSpan="3">
                  <a:txBody>
                    <a:bodyPr/>
                    <a:lstStyle/>
                    <a:p>
                      <a:pPr algn="just">
                        <a:lnSpc>
                          <a:spcPts val="1200"/>
                        </a:lnSpc>
                        <a:spcAft>
                          <a:spcPts val="0"/>
                        </a:spcAft>
                      </a:pPr>
                      <a:r>
                        <a:rPr lang="ja-JP" sz="900" kern="0" dirty="0">
                          <a:effectLst/>
                          <a:latin typeface="BIZ UDPゴシック" panose="020B0400000000000000" pitchFamily="50" charset="-128"/>
                          <a:ea typeface="BIZ UDPゴシック" panose="020B0400000000000000" pitchFamily="50" charset="-128"/>
                          <a:cs typeface="ＭＳ Ｐゴシック" panose="020B0600070205080204" pitchFamily="50" charset="-128"/>
                        </a:rPr>
                        <a:t>すべて</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ctr">
                        <a:lnSpc>
                          <a:spcPts val="1200"/>
                        </a:lnSpc>
                        <a:spcAft>
                          <a:spcPts val="0"/>
                        </a:spcAft>
                      </a:pPr>
                      <a:r>
                        <a:rPr lang="ja-JP" sz="900" kern="0">
                          <a:effectLst/>
                          <a:latin typeface="BIZ UDPゴシック" panose="020B0400000000000000" pitchFamily="50" charset="-128"/>
                          <a:ea typeface="BIZ UDPゴシック" panose="020B0400000000000000" pitchFamily="50" charset="-128"/>
                          <a:cs typeface="ＭＳ Ｐゴシック" panose="020B0600070205080204" pitchFamily="50" charset="-128"/>
                        </a:rPr>
                        <a:t>イ</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l">
                        <a:lnSpc>
                          <a:spcPts val="1200"/>
                        </a:lnSpc>
                        <a:spcAft>
                          <a:spcPts val="0"/>
                        </a:spcAft>
                      </a:pPr>
                      <a:r>
                        <a:rPr lang="ja-JP" sz="9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法律に掲げる</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l">
                        <a:lnSpc>
                          <a:spcPts val="1200"/>
                        </a:lnSpc>
                        <a:spcAft>
                          <a:spcPts val="0"/>
                        </a:spcAft>
                      </a:pPr>
                      <a:r>
                        <a:rPr lang="ja-JP" sz="9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廃棄物焼却炉</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l">
                        <a:lnSpc>
                          <a:spcPts val="1200"/>
                        </a:lnSpc>
                        <a:spcAft>
                          <a:spcPts val="0"/>
                        </a:spcAft>
                      </a:pP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火格子面積（</a:t>
                      </a:r>
                      <a:r>
                        <a:rPr lang="en-US"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2m</a:t>
                      </a:r>
                      <a:r>
                        <a:rPr lang="en-US" sz="800" kern="0" baseline="3000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2</a:t>
                      </a: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以上）</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ts val="1200"/>
                        </a:lnSpc>
                        <a:spcAft>
                          <a:spcPts val="0"/>
                        </a:spcAft>
                      </a:pP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焼却能力（</a:t>
                      </a:r>
                      <a:r>
                        <a:rPr lang="en-US"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200kg/</a:t>
                      </a: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時以上）</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ctr">
                        <a:lnSpc>
                          <a:spcPct val="100000"/>
                        </a:lnSpc>
                        <a:spcAft>
                          <a:spcPts val="0"/>
                        </a:spcAft>
                      </a:pPr>
                      <a:r>
                        <a:rPr lang="en-US"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1,336</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extLst>
                  <a:ext uri="{0D108BD9-81ED-4DB2-BD59-A6C34878D82A}">
                    <a16:rowId xmlns:a16="http://schemas.microsoft.com/office/drawing/2014/main" val="1302474106"/>
                  </a:ext>
                </a:extLst>
              </a:tr>
              <a:tr h="228600">
                <a:tc vMerge="1">
                  <a:txBody>
                    <a:bodyPr/>
                    <a:lstStyle/>
                    <a:p>
                      <a:pPr algn="l">
                        <a:lnSpc>
                          <a:spcPct val="100000"/>
                        </a:lnSpc>
                        <a:spcAft>
                          <a:spcPts val="0"/>
                        </a:spcAft>
                      </a:pP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vMerge="1">
                  <a:txBody>
                    <a:bodyPr/>
                    <a:lstStyle/>
                    <a:p>
                      <a:endParaRPr kumimoji="1" lang="ja-JP" altLang="en-US"/>
                    </a:p>
                  </a:txBody>
                  <a:tcPr/>
                </a:tc>
                <a:tc>
                  <a:txBody>
                    <a:bodyPr/>
                    <a:lstStyle/>
                    <a:p>
                      <a:pPr algn="ctr">
                        <a:lnSpc>
                          <a:spcPts val="1200"/>
                        </a:lnSpc>
                        <a:spcAft>
                          <a:spcPts val="0"/>
                        </a:spcAft>
                      </a:pPr>
                      <a:r>
                        <a:rPr lang="ja-JP" sz="900" kern="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ロ</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l">
                        <a:lnSpc>
                          <a:spcPts val="1200"/>
                        </a:lnSpc>
                        <a:spcAft>
                          <a:spcPts val="0"/>
                        </a:spcAft>
                      </a:pPr>
                      <a:r>
                        <a:rPr lang="ja-JP" sz="9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条例に掲げる</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l">
                        <a:lnSpc>
                          <a:spcPts val="1200"/>
                        </a:lnSpc>
                        <a:spcAft>
                          <a:spcPts val="0"/>
                        </a:spcAft>
                      </a:pPr>
                      <a:r>
                        <a:rPr lang="ja-JP" sz="9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廃棄物焼却炉</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just">
                        <a:lnSpc>
                          <a:spcPts val="1200"/>
                        </a:lnSpc>
                        <a:spcAft>
                          <a:spcPts val="0"/>
                        </a:spcAft>
                      </a:pP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火格子面積（</a:t>
                      </a:r>
                      <a:r>
                        <a:rPr lang="en-US"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1</a:t>
                      </a: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以上</a:t>
                      </a:r>
                      <a:r>
                        <a:rPr lang="en-US"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2m</a:t>
                      </a:r>
                      <a:r>
                        <a:rPr lang="en-US" sz="800" kern="0" baseline="3000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2</a:t>
                      </a: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未満）</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ts val="1200"/>
                        </a:lnSpc>
                        <a:spcAft>
                          <a:spcPts val="0"/>
                        </a:spcAft>
                      </a:pP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焼却能力（</a:t>
                      </a:r>
                      <a:r>
                        <a:rPr lang="en-US"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100</a:t>
                      </a: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以上</a:t>
                      </a:r>
                      <a:r>
                        <a:rPr lang="en-US"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200kg/</a:t>
                      </a: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時未満）</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ctr">
                        <a:lnSpc>
                          <a:spcPct val="100000"/>
                        </a:lnSpc>
                        <a:spcAft>
                          <a:spcPts val="0"/>
                        </a:spcAft>
                      </a:pPr>
                      <a:r>
                        <a:rPr lang="en-US"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10</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extLst>
                  <a:ext uri="{0D108BD9-81ED-4DB2-BD59-A6C34878D82A}">
                    <a16:rowId xmlns:a16="http://schemas.microsoft.com/office/drawing/2014/main" val="388479267"/>
                  </a:ext>
                </a:extLst>
              </a:tr>
              <a:tr h="152014">
                <a:tc vMerge="1">
                  <a:txBody>
                    <a:bodyPr/>
                    <a:lstStyle/>
                    <a:p>
                      <a:pPr algn="l">
                        <a:lnSpc>
                          <a:spcPct val="100000"/>
                        </a:lnSpc>
                        <a:spcAft>
                          <a:spcPts val="0"/>
                        </a:spcAft>
                      </a:pP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vMerge="1">
                  <a:txBody>
                    <a:bodyPr/>
                    <a:lstStyle/>
                    <a:p>
                      <a:endParaRPr kumimoji="1" lang="ja-JP" altLang="en-US"/>
                    </a:p>
                  </a:txBody>
                  <a:tcPr/>
                </a:tc>
                <a:tc>
                  <a:txBody>
                    <a:bodyPr/>
                    <a:lstStyle/>
                    <a:p>
                      <a:pPr algn="ctr">
                        <a:lnSpc>
                          <a:spcPts val="1200"/>
                        </a:lnSpc>
                        <a:spcAft>
                          <a:spcPts val="0"/>
                        </a:spcAft>
                      </a:pPr>
                      <a:r>
                        <a:rPr lang="ja-JP" sz="900" kern="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ハ</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just">
                        <a:lnSpc>
                          <a:spcPts val="1200"/>
                        </a:lnSpc>
                        <a:spcAft>
                          <a:spcPts val="0"/>
                        </a:spcAft>
                      </a:pPr>
                      <a:r>
                        <a:rPr lang="ja-JP" sz="900" kern="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廃棄物焼却炉</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just">
                        <a:lnSpc>
                          <a:spcPts val="1200"/>
                        </a:lnSpc>
                        <a:spcAft>
                          <a:spcPts val="0"/>
                        </a:spcAft>
                      </a:pP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焼却能力（</a:t>
                      </a:r>
                      <a:r>
                        <a:rPr lang="en-US"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50kg/</a:t>
                      </a: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時以上）</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ctr">
                        <a:lnSpc>
                          <a:spcPct val="100000"/>
                        </a:lnSpc>
                        <a:spcAft>
                          <a:spcPts val="0"/>
                        </a:spcAft>
                      </a:pPr>
                      <a:r>
                        <a:rPr lang="en-US"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11</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extLst>
                  <a:ext uri="{0D108BD9-81ED-4DB2-BD59-A6C34878D82A}">
                    <a16:rowId xmlns:a16="http://schemas.microsoft.com/office/drawing/2014/main" val="2185096865"/>
                  </a:ext>
                </a:extLst>
              </a:tr>
              <a:tr h="152014">
                <a:tc rowSpan="2">
                  <a:txBody>
                    <a:bodyPr/>
                    <a:lstStyle/>
                    <a:p>
                      <a:pPr algn="l">
                        <a:lnSpc>
                          <a:spcPct val="100000"/>
                        </a:lnSpc>
                        <a:spcAft>
                          <a:spcPts val="0"/>
                        </a:spcAft>
                      </a:pPr>
                      <a:r>
                        <a:rPr lang="en-US"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11</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rowSpan="2">
                  <a:txBody>
                    <a:bodyPr/>
                    <a:lstStyle/>
                    <a:p>
                      <a:r>
                        <a:rPr kumimoji="1" lang="ja-JP" altLang="en-US" sz="900" dirty="0">
                          <a:latin typeface="BIZ UDPゴシック" panose="020B0400000000000000" pitchFamily="50" charset="-128"/>
                          <a:ea typeface="BIZ UDPゴシック" panose="020B0400000000000000" pitchFamily="50" charset="-128"/>
                        </a:rPr>
                        <a:t>医療業</a:t>
                      </a:r>
                    </a:p>
                  </a:txBody>
                  <a:tcPr marL="62865" marR="62865" marT="0" marB="0" anchor="ctr"/>
                </a:tc>
                <a:tc>
                  <a:txBody>
                    <a:bodyPr/>
                    <a:lstStyle/>
                    <a:p>
                      <a:pPr algn="ctr">
                        <a:lnSpc>
                          <a:spcPts val="1200"/>
                        </a:lnSpc>
                        <a:spcAft>
                          <a:spcPts val="0"/>
                        </a:spcAft>
                      </a:pPr>
                      <a:r>
                        <a:rPr lang="ja-JP" sz="900" kern="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イ</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just">
                        <a:lnSpc>
                          <a:spcPts val="1200"/>
                        </a:lnSpc>
                        <a:spcAft>
                          <a:spcPts val="0"/>
                        </a:spcAft>
                      </a:pPr>
                      <a:r>
                        <a:rPr lang="ja-JP" sz="900" kern="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滅菌施設</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just">
                        <a:lnSpc>
                          <a:spcPts val="1200"/>
                        </a:lnSpc>
                        <a:spcAft>
                          <a:spcPts val="0"/>
                        </a:spcAft>
                      </a:pPr>
                      <a:r>
                        <a:rPr lang="ja-JP" sz="800" kern="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すべて</a:t>
                      </a:r>
                      <a:endParaRPr lang="ja-JP" sz="8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ctr">
                        <a:lnSpc>
                          <a:spcPct val="100000"/>
                        </a:lnSpc>
                        <a:spcAft>
                          <a:spcPts val="0"/>
                        </a:spcAft>
                      </a:pPr>
                      <a:r>
                        <a:rPr lang="en-US"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86</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extLst>
                  <a:ext uri="{0D108BD9-81ED-4DB2-BD59-A6C34878D82A}">
                    <a16:rowId xmlns:a16="http://schemas.microsoft.com/office/drawing/2014/main" val="2811538559"/>
                  </a:ext>
                </a:extLst>
              </a:tr>
              <a:tr h="152014">
                <a:tc vMerge="1">
                  <a:txBody>
                    <a:bodyPr/>
                    <a:lstStyle/>
                    <a:p>
                      <a:pPr algn="l">
                        <a:lnSpc>
                          <a:spcPct val="100000"/>
                        </a:lnSpc>
                        <a:spcAft>
                          <a:spcPts val="0"/>
                        </a:spcAft>
                      </a:pP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vMerge="1">
                  <a:txBody>
                    <a:bodyPr/>
                    <a:lstStyle/>
                    <a:p>
                      <a:endParaRPr kumimoji="1" lang="ja-JP" altLang="en-US"/>
                    </a:p>
                  </a:txBody>
                  <a:tcPr/>
                </a:tc>
                <a:tc>
                  <a:txBody>
                    <a:bodyPr/>
                    <a:lstStyle/>
                    <a:p>
                      <a:pPr algn="ctr">
                        <a:lnSpc>
                          <a:spcPts val="1200"/>
                        </a:lnSpc>
                        <a:spcAft>
                          <a:spcPts val="0"/>
                        </a:spcAft>
                      </a:pPr>
                      <a:r>
                        <a:rPr lang="ja-JP" sz="900" kern="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ロ</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just">
                        <a:lnSpc>
                          <a:spcPts val="1200"/>
                        </a:lnSpc>
                        <a:spcAft>
                          <a:spcPts val="0"/>
                        </a:spcAft>
                      </a:pPr>
                      <a:r>
                        <a:rPr lang="ja-JP" sz="900" kern="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消毒施設</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just">
                        <a:lnSpc>
                          <a:spcPts val="1200"/>
                        </a:lnSpc>
                        <a:spcAft>
                          <a:spcPts val="0"/>
                        </a:spcAft>
                      </a:pP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すべて</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ctr">
                        <a:lnSpc>
                          <a:spcPct val="100000"/>
                        </a:lnSpc>
                        <a:spcAft>
                          <a:spcPts val="0"/>
                        </a:spcAft>
                      </a:pPr>
                      <a:r>
                        <a:rPr lang="en-US"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11</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extLst>
                  <a:ext uri="{0D108BD9-81ED-4DB2-BD59-A6C34878D82A}">
                    <a16:rowId xmlns:a16="http://schemas.microsoft.com/office/drawing/2014/main" val="3704287562"/>
                  </a:ext>
                </a:extLst>
              </a:tr>
              <a:tr h="152014">
                <a:tc rowSpan="2">
                  <a:txBody>
                    <a:bodyPr/>
                    <a:lstStyle/>
                    <a:p>
                      <a:pPr algn="l">
                        <a:lnSpc>
                          <a:spcPct val="100000"/>
                        </a:lnSpc>
                        <a:spcAft>
                          <a:spcPts val="0"/>
                        </a:spcAft>
                      </a:pPr>
                      <a:r>
                        <a:rPr lang="en-US"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12</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rowSpan="2">
                  <a:txBody>
                    <a:bodyPr/>
                    <a:lstStyle/>
                    <a:p>
                      <a:pPr algn="just">
                        <a:lnSpc>
                          <a:spcPts val="1200"/>
                        </a:lnSpc>
                        <a:spcAft>
                          <a:spcPts val="0"/>
                        </a:spcAft>
                      </a:pPr>
                      <a:r>
                        <a:rPr lang="ja-JP" altLang="en-US" sz="9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消毒</a:t>
                      </a:r>
                      <a:r>
                        <a:rPr lang="ja-JP" sz="9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業</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ctr">
                        <a:lnSpc>
                          <a:spcPts val="1200"/>
                        </a:lnSpc>
                        <a:spcAft>
                          <a:spcPts val="0"/>
                        </a:spcAft>
                      </a:pPr>
                      <a:r>
                        <a:rPr lang="ja-JP" sz="900" kern="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イ</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just">
                        <a:lnSpc>
                          <a:spcPts val="1200"/>
                        </a:lnSpc>
                        <a:spcAft>
                          <a:spcPts val="0"/>
                        </a:spcAft>
                      </a:pPr>
                      <a:r>
                        <a:rPr lang="ja-JP" sz="900" kern="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滅菌施設</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just">
                        <a:lnSpc>
                          <a:spcPts val="1200"/>
                        </a:lnSpc>
                        <a:spcAft>
                          <a:spcPts val="0"/>
                        </a:spcAft>
                      </a:pP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すべて</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ctr">
                        <a:lnSpc>
                          <a:spcPct val="100000"/>
                        </a:lnSpc>
                        <a:spcAft>
                          <a:spcPts val="0"/>
                        </a:spcAft>
                      </a:pPr>
                      <a:r>
                        <a:rPr lang="en-US"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8</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extLst>
                  <a:ext uri="{0D108BD9-81ED-4DB2-BD59-A6C34878D82A}">
                    <a16:rowId xmlns:a16="http://schemas.microsoft.com/office/drawing/2014/main" val="4254239105"/>
                  </a:ext>
                </a:extLst>
              </a:tr>
              <a:tr h="152014">
                <a:tc vMerge="1">
                  <a:txBody>
                    <a:bodyPr/>
                    <a:lstStyle/>
                    <a:p>
                      <a:pPr algn="l">
                        <a:lnSpc>
                          <a:spcPct val="100000"/>
                        </a:lnSpc>
                        <a:spcAft>
                          <a:spcPts val="0"/>
                        </a:spcAft>
                      </a:pP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vMerge="1">
                  <a:txBody>
                    <a:bodyPr/>
                    <a:lstStyle/>
                    <a:p>
                      <a:endParaRPr kumimoji="1" lang="ja-JP" altLang="en-US"/>
                    </a:p>
                  </a:txBody>
                  <a:tcPr/>
                </a:tc>
                <a:tc>
                  <a:txBody>
                    <a:bodyPr/>
                    <a:lstStyle/>
                    <a:p>
                      <a:pPr algn="ctr">
                        <a:lnSpc>
                          <a:spcPts val="1200"/>
                        </a:lnSpc>
                        <a:spcAft>
                          <a:spcPts val="0"/>
                        </a:spcAft>
                      </a:pPr>
                      <a:r>
                        <a:rPr lang="ja-JP" sz="900" kern="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ロ</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just">
                        <a:lnSpc>
                          <a:spcPts val="1200"/>
                        </a:lnSpc>
                        <a:spcAft>
                          <a:spcPts val="0"/>
                        </a:spcAft>
                      </a:pPr>
                      <a:r>
                        <a:rPr lang="ja-JP" sz="900" kern="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消毒施設</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just">
                        <a:lnSpc>
                          <a:spcPts val="1200"/>
                        </a:lnSpc>
                        <a:spcAft>
                          <a:spcPts val="0"/>
                        </a:spcAft>
                      </a:pP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すべて</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ctr">
                        <a:lnSpc>
                          <a:spcPct val="100000"/>
                        </a:lnSpc>
                        <a:spcAft>
                          <a:spcPts val="0"/>
                        </a:spcAft>
                      </a:pPr>
                      <a:r>
                        <a:rPr lang="en-US"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 0 *</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extLst>
                  <a:ext uri="{0D108BD9-81ED-4DB2-BD59-A6C34878D82A}">
                    <a16:rowId xmlns:a16="http://schemas.microsoft.com/office/drawing/2014/main" val="2704852936"/>
                  </a:ext>
                </a:extLst>
              </a:tr>
              <a:tr h="168905">
                <a:tc>
                  <a:txBody>
                    <a:bodyPr/>
                    <a:lstStyle/>
                    <a:p>
                      <a:pPr algn="l">
                        <a:lnSpc>
                          <a:spcPct val="100000"/>
                        </a:lnSpc>
                        <a:spcAft>
                          <a:spcPts val="0"/>
                        </a:spcAft>
                      </a:pPr>
                      <a:r>
                        <a:rPr lang="en-US"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13</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tc>
                  <a:txBody>
                    <a:bodyPr/>
                    <a:lstStyle/>
                    <a:p>
                      <a:pPr algn="just">
                        <a:lnSpc>
                          <a:spcPts val="1200"/>
                        </a:lnSpc>
                        <a:spcAft>
                          <a:spcPts val="0"/>
                        </a:spcAft>
                      </a:pPr>
                      <a:r>
                        <a:rPr lang="ja-JP" altLang="en-US" sz="9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洗濯</a:t>
                      </a:r>
                      <a:r>
                        <a:rPr lang="ja-JP" sz="9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業</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endParaRPr lang="ja-JP" sz="1000">
                        <a:effectLst/>
                        <a:latin typeface="BIZ UDPゴシック" panose="020B0400000000000000" pitchFamily="50" charset="-128"/>
                        <a:ea typeface="BIZ UDPゴシック" panose="020B0400000000000000" pitchFamily="50" charset="-128"/>
                      </a:endParaRPr>
                    </a:p>
                  </a:txBody>
                  <a:tcPr marL="62865" marR="62865" marT="0" marB="0" anchor="ctr"/>
                </a:tc>
                <a:tc>
                  <a:txBody>
                    <a:bodyPr/>
                    <a:lstStyle/>
                    <a:p>
                      <a:pPr algn="just">
                        <a:lnSpc>
                          <a:spcPts val="1200"/>
                        </a:lnSpc>
                        <a:spcAft>
                          <a:spcPts val="0"/>
                        </a:spcAft>
                      </a:pPr>
                      <a:r>
                        <a:rPr lang="ja-JP" sz="900" kern="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消毒施設</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just">
                        <a:lnSpc>
                          <a:spcPts val="1200"/>
                        </a:lnSpc>
                        <a:spcAft>
                          <a:spcPts val="0"/>
                        </a:spcAft>
                      </a:pPr>
                      <a:r>
                        <a:rPr lang="ja-JP" sz="800"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すべて</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tc>
                <a:tc>
                  <a:txBody>
                    <a:bodyPr/>
                    <a:lstStyle/>
                    <a:p>
                      <a:pPr algn="ctr">
                        <a:lnSpc>
                          <a:spcPct val="100000"/>
                        </a:lnSpc>
                        <a:spcAft>
                          <a:spcPts val="0"/>
                        </a:spcAft>
                      </a:pPr>
                      <a:r>
                        <a:rPr lang="en-US"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1</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15752" marR="15752" marT="0" marB="0" anchor="ctr"/>
                </a:tc>
                <a:extLst>
                  <a:ext uri="{0D108BD9-81ED-4DB2-BD59-A6C34878D82A}">
                    <a16:rowId xmlns:a16="http://schemas.microsoft.com/office/drawing/2014/main" val="4120285479"/>
                  </a:ext>
                </a:extLst>
              </a:tr>
            </a:tbl>
          </a:graphicData>
        </a:graphic>
      </p:graphicFrame>
      <p:sp>
        <p:nvSpPr>
          <p:cNvPr id="15" name="スライド番号プレースホルダー 3">
            <a:extLst>
              <a:ext uri="{FF2B5EF4-FFF2-40B4-BE49-F238E27FC236}">
                <a16:creationId xmlns:a16="http://schemas.microsoft.com/office/drawing/2014/main" id="{222E0E19-A798-4E1C-97AB-7725775679E5}"/>
              </a:ext>
            </a:extLst>
          </p:cNvPr>
          <p:cNvSpPr txBox="1">
            <a:spLocks/>
          </p:cNvSpPr>
          <p:nvPr/>
        </p:nvSpPr>
        <p:spPr>
          <a:xfrm>
            <a:off x="9350787" y="6477299"/>
            <a:ext cx="555213" cy="365125"/>
          </a:xfrm>
          <a:prstGeom prst="rect">
            <a:avLst/>
          </a:prstGeom>
        </p:spPr>
        <p:txBody>
          <a:bodyPr vert="horz" lIns="91440" tIns="45720" rIns="91440" bIns="45720" rtlCol="0" anchor="ctr">
            <a:normAutofit/>
          </a:bodyP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fld id="{519954A3-9DFD-4C44-94BA-B95130A3BA1C}" type="slidenum">
              <a:rPr lang="en-US" smtClean="0">
                <a:solidFill>
                  <a:srgbClr val="000000"/>
                </a:solidFill>
                <a:latin typeface="BIZ UDPゴシック" panose="020B0400000000000000" pitchFamily="50" charset="-128"/>
                <a:ea typeface="BIZ UDPゴシック" panose="020B0400000000000000" pitchFamily="50" charset="-128"/>
              </a:rPr>
              <a:pPr>
                <a:spcAft>
                  <a:spcPts val="600"/>
                </a:spcAft>
              </a:pPr>
              <a:t>5</a:t>
            </a:fld>
            <a:endParaRPr lang="en-US" dirty="0">
              <a:solidFill>
                <a:srgbClr val="000000"/>
              </a:solidFill>
              <a:latin typeface="BIZ UDPゴシック" panose="020B0400000000000000" pitchFamily="50" charset="-128"/>
              <a:ea typeface="BIZ UDPゴシック" panose="020B0400000000000000" pitchFamily="50" charset="-128"/>
            </a:endParaRPr>
          </a:p>
        </p:txBody>
      </p:sp>
      <p:sp>
        <p:nvSpPr>
          <p:cNvPr id="17" name="タイトル 1">
            <a:extLst>
              <a:ext uri="{FF2B5EF4-FFF2-40B4-BE49-F238E27FC236}">
                <a16:creationId xmlns:a16="http://schemas.microsoft.com/office/drawing/2014/main" id="{D2BE4D8F-9E3D-426F-8D6C-4794B97BBF9A}"/>
              </a:ext>
            </a:extLst>
          </p:cNvPr>
          <p:cNvSpPr>
            <a:spLocks noGrp="1"/>
          </p:cNvSpPr>
          <p:nvPr>
            <p:ph type="title"/>
          </p:nvPr>
        </p:nvSpPr>
        <p:spPr>
          <a:xfrm>
            <a:off x="1083470" y="609600"/>
            <a:ext cx="6984793" cy="1320800"/>
          </a:xfrm>
        </p:spPr>
        <p:txBody>
          <a:bodyPr>
            <a:normAutofit/>
          </a:bodyPr>
          <a:lstStyle/>
          <a:p>
            <a:r>
              <a:rPr lang="ja-JP" altLang="en-US" sz="2800" dirty="0">
                <a:latin typeface="BIZ UDPゴシック" panose="020B0400000000000000" pitchFamily="50" charset="-128"/>
                <a:ea typeface="BIZ UDPゴシック" panose="020B0400000000000000" pitchFamily="50" charset="-128"/>
              </a:rPr>
              <a:t>条例における現行の対象施設③</a:t>
            </a:r>
            <a:endParaRPr kumimoji="1" lang="ja-JP" altLang="en-US" sz="2800" dirty="0"/>
          </a:p>
        </p:txBody>
      </p:sp>
      <p:sp>
        <p:nvSpPr>
          <p:cNvPr id="2" name="テキスト ボックス 1">
            <a:extLst>
              <a:ext uri="{FF2B5EF4-FFF2-40B4-BE49-F238E27FC236}">
                <a16:creationId xmlns:a16="http://schemas.microsoft.com/office/drawing/2014/main" id="{EDEFFF54-5BBE-4DFB-B710-2FAF69D68E0B}"/>
              </a:ext>
            </a:extLst>
          </p:cNvPr>
          <p:cNvSpPr txBox="1"/>
          <p:nvPr/>
        </p:nvSpPr>
        <p:spPr>
          <a:xfrm>
            <a:off x="5369442" y="5057320"/>
            <a:ext cx="4417631" cy="1631216"/>
          </a:xfrm>
          <a:prstGeom prst="rect">
            <a:avLst/>
          </a:prstGeom>
          <a:noFill/>
        </p:spPr>
        <p:txBody>
          <a:bodyPr wrap="square" rtlCol="0">
            <a:spAutoFit/>
          </a:bodyPr>
          <a:lstStyle/>
          <a:p>
            <a:r>
              <a:rPr lang="ja-JP" altLang="en-US" sz="1000" dirty="0">
                <a:latin typeface="BIZ UDPゴシック" panose="020B0400000000000000" pitchFamily="50" charset="-128"/>
                <a:ea typeface="BIZ UDPゴシック" panose="020B0400000000000000" pitchFamily="50" charset="-128"/>
              </a:rPr>
              <a:t>備考　次に掲げる施設は、除く。</a:t>
            </a:r>
          </a:p>
          <a:p>
            <a:r>
              <a:rPr lang="ja-JP" altLang="en-US" sz="1000" dirty="0">
                <a:latin typeface="BIZ UDPゴシック" panose="020B0400000000000000" pitchFamily="50" charset="-128"/>
                <a:ea typeface="BIZ UDPゴシック" panose="020B0400000000000000" pitchFamily="50" charset="-128"/>
              </a:rPr>
              <a:t>１　実験の用に供するもの</a:t>
            </a:r>
          </a:p>
          <a:p>
            <a:r>
              <a:rPr lang="ja-JP" altLang="en-US" sz="1000" dirty="0">
                <a:latin typeface="BIZ UDPゴシック" panose="020B0400000000000000" pitchFamily="50" charset="-128"/>
                <a:ea typeface="BIZ UDPゴシック" panose="020B0400000000000000" pitchFamily="50" charset="-128"/>
              </a:rPr>
              <a:t>２　移動式のもの</a:t>
            </a:r>
          </a:p>
          <a:p>
            <a:r>
              <a:rPr lang="ja-JP" altLang="en-US" sz="1000" dirty="0">
                <a:latin typeface="BIZ UDPゴシック" panose="020B0400000000000000" pitchFamily="50" charset="-128"/>
                <a:ea typeface="BIZ UDPゴシック" panose="020B0400000000000000" pitchFamily="50" charset="-128"/>
              </a:rPr>
              <a:t>３　法規則別表第三の第三欄に掲げる施設で同表の第二欄に掲げる物質又は塩化水素のみを発生し、及び排出するもの</a:t>
            </a:r>
          </a:p>
          <a:p>
            <a:r>
              <a:rPr lang="ja-JP" altLang="en-US" sz="1000" dirty="0">
                <a:latin typeface="BIZ UDPゴシック" panose="020B0400000000000000" pitchFamily="50" charset="-128"/>
                <a:ea typeface="BIZ UDPゴシック" panose="020B0400000000000000" pitchFamily="50" charset="-128"/>
              </a:rPr>
              <a:t>４　</a:t>
            </a:r>
            <a:r>
              <a:rPr lang="en-US" altLang="ja-JP" sz="1000" dirty="0">
                <a:latin typeface="BIZ UDPゴシック" panose="020B0400000000000000" pitchFamily="50" charset="-128"/>
                <a:ea typeface="BIZ UDPゴシック" panose="020B0400000000000000" pitchFamily="50" charset="-128"/>
              </a:rPr>
              <a:t>10</a:t>
            </a:r>
            <a:r>
              <a:rPr lang="ja-JP" altLang="en-US" sz="1000" dirty="0">
                <a:latin typeface="BIZ UDPゴシック" panose="020B0400000000000000" pitchFamily="50" charset="-128"/>
                <a:ea typeface="BIZ UDPゴシック" panose="020B0400000000000000" pitchFamily="50" charset="-128"/>
              </a:rPr>
              <a:t>の項のロ及びハ以外の施設</a:t>
            </a:r>
            <a:r>
              <a:rPr lang="en-US" altLang="ja-JP" sz="1000" dirty="0">
                <a:latin typeface="BIZ UDPゴシック" panose="020B0400000000000000" pitchFamily="50" charset="-128"/>
                <a:ea typeface="BIZ UDPゴシック" panose="020B0400000000000000" pitchFamily="50" charset="-128"/>
              </a:rPr>
              <a:t>(</a:t>
            </a:r>
            <a:r>
              <a:rPr lang="ja-JP" altLang="en-US" sz="1000" dirty="0">
                <a:latin typeface="BIZ UDPゴシック" panose="020B0400000000000000" pitchFamily="50" charset="-128"/>
                <a:ea typeface="BIZ UDPゴシック" panose="020B0400000000000000" pitchFamily="50" charset="-128"/>
              </a:rPr>
              <a:t>前号に掲げる施設を除く。</a:t>
            </a:r>
            <a:r>
              <a:rPr lang="en-US" altLang="ja-JP" sz="1000" dirty="0">
                <a:latin typeface="BIZ UDPゴシック" panose="020B0400000000000000" pitchFamily="50" charset="-128"/>
                <a:ea typeface="BIZ UDPゴシック" panose="020B0400000000000000" pitchFamily="50" charset="-128"/>
              </a:rPr>
              <a:t>)</a:t>
            </a:r>
            <a:r>
              <a:rPr lang="ja-JP" altLang="en-US" sz="1000" dirty="0">
                <a:latin typeface="BIZ UDPゴシック" panose="020B0400000000000000" pitchFamily="50" charset="-128"/>
                <a:ea typeface="BIZ UDPゴシック" panose="020B0400000000000000" pitchFamily="50" charset="-128"/>
              </a:rPr>
              <a:t>で塩化水素のみを発生し、及び排出するもの</a:t>
            </a:r>
          </a:p>
          <a:p>
            <a:r>
              <a:rPr lang="ja-JP" altLang="en-US" sz="1000" dirty="0">
                <a:latin typeface="BIZ UDPゴシック" panose="020B0400000000000000" pitchFamily="50" charset="-128"/>
                <a:ea typeface="BIZ UDPゴシック" panose="020B0400000000000000" pitchFamily="50" charset="-128"/>
              </a:rPr>
              <a:t>５　法規則別表第三の三の中欄に掲げる施設で水銀及びその化合物のみを発生し、及び排出するもの</a:t>
            </a:r>
          </a:p>
          <a:p>
            <a:endParaRPr kumimoji="1" lang="ja-JP" altLang="en-US" sz="10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1882673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80B86A7-A1EC-475B-9166-88902B033A3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90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B504CA35-5B5B-4B65-9934-8BBB398D1587}"/>
              </a:ext>
            </a:extLst>
          </p:cNvPr>
          <p:cNvSpPr>
            <a:spLocks noGrp="1"/>
          </p:cNvSpPr>
          <p:nvPr>
            <p:ph type="title"/>
          </p:nvPr>
        </p:nvSpPr>
        <p:spPr>
          <a:xfrm>
            <a:off x="1083470" y="609600"/>
            <a:ext cx="8113539" cy="814466"/>
          </a:xfrm>
        </p:spPr>
        <p:txBody>
          <a:bodyPr>
            <a:normAutofit/>
          </a:bodyPr>
          <a:lstStyle/>
          <a:p>
            <a:r>
              <a:rPr kumimoji="1" lang="ja-JP" altLang="en-US" sz="2800" dirty="0">
                <a:latin typeface="BIZ UDPゴシック" panose="020B0400000000000000" pitchFamily="50" charset="-128"/>
                <a:ea typeface="BIZ UDPゴシック" panose="020B0400000000000000" pitchFamily="50" charset="-128"/>
              </a:rPr>
              <a:t>施設の届出及び選定に係る基本的考え方</a:t>
            </a:r>
          </a:p>
        </p:txBody>
      </p:sp>
      <p:sp>
        <p:nvSpPr>
          <p:cNvPr id="11" name="Isosceles Triangle 10">
            <a:extLst>
              <a:ext uri="{FF2B5EF4-FFF2-40B4-BE49-F238E27FC236}">
                <a16:creationId xmlns:a16="http://schemas.microsoft.com/office/drawing/2014/main" id="{C2C29CB1-9F74-4879-A6AF-AEA67B6F1F4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84609"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7E2C7115-5336-410C-AD71-0F0952A2E5A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541404" y="4013200"/>
            <a:ext cx="364596"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スライド番号プレースホルダー 3">
            <a:extLst>
              <a:ext uri="{FF2B5EF4-FFF2-40B4-BE49-F238E27FC236}">
                <a16:creationId xmlns:a16="http://schemas.microsoft.com/office/drawing/2014/main" id="{DBB912E5-E182-4B0A-9AF3-40FE238D5497}"/>
              </a:ext>
            </a:extLst>
          </p:cNvPr>
          <p:cNvSpPr txBox="1">
            <a:spLocks/>
          </p:cNvSpPr>
          <p:nvPr/>
        </p:nvSpPr>
        <p:spPr>
          <a:xfrm>
            <a:off x="9350787" y="6477299"/>
            <a:ext cx="555213" cy="365125"/>
          </a:xfrm>
          <a:prstGeom prst="rect">
            <a:avLst/>
          </a:prstGeom>
        </p:spPr>
        <p:txBody>
          <a:bodyPr vert="horz" lIns="91440" tIns="45720" rIns="91440" bIns="45720" rtlCol="0" anchor="ctr">
            <a:normAutofit/>
          </a:bodyP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fld id="{519954A3-9DFD-4C44-94BA-B95130A3BA1C}" type="slidenum">
              <a:rPr lang="en-US" smtClean="0">
                <a:solidFill>
                  <a:srgbClr val="000000"/>
                </a:solidFill>
                <a:latin typeface="BIZ UDPゴシック" panose="020B0400000000000000" pitchFamily="50" charset="-128"/>
                <a:ea typeface="BIZ UDPゴシック" panose="020B0400000000000000" pitchFamily="50" charset="-128"/>
              </a:rPr>
              <a:pPr>
                <a:spcAft>
                  <a:spcPts val="600"/>
                </a:spcAft>
              </a:pPr>
              <a:t>6</a:t>
            </a:fld>
            <a:endParaRPr lang="en-US" dirty="0">
              <a:solidFill>
                <a:srgbClr val="000000"/>
              </a:solidFill>
              <a:latin typeface="BIZ UDPゴシック" panose="020B0400000000000000" pitchFamily="50" charset="-128"/>
              <a:ea typeface="BIZ UDPゴシック" panose="020B0400000000000000" pitchFamily="50" charset="-128"/>
            </a:endParaRPr>
          </a:p>
        </p:txBody>
      </p:sp>
      <p:sp>
        <p:nvSpPr>
          <p:cNvPr id="10" name="コンテンツ プレースホルダー 2">
            <a:extLst>
              <a:ext uri="{FF2B5EF4-FFF2-40B4-BE49-F238E27FC236}">
                <a16:creationId xmlns:a16="http://schemas.microsoft.com/office/drawing/2014/main" id="{8183AC0C-903B-4C3F-97FA-74AC674158D1}"/>
              </a:ext>
            </a:extLst>
          </p:cNvPr>
          <p:cNvSpPr txBox="1">
            <a:spLocks/>
          </p:cNvSpPr>
          <p:nvPr/>
        </p:nvSpPr>
        <p:spPr>
          <a:xfrm>
            <a:off x="788354" y="1622508"/>
            <a:ext cx="8753050" cy="4953104"/>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lnSpc>
                <a:spcPct val="150000"/>
              </a:lnSpc>
              <a:buNone/>
            </a:pPr>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届出に係る基本的考え方</a:t>
            </a:r>
            <a:r>
              <a:rPr lang="en-US" altLang="ja-JP" sz="1600" dirty="0">
                <a:latin typeface="BIZ UDPゴシック" panose="020B0400000000000000" pitchFamily="50" charset="-128"/>
                <a:ea typeface="BIZ UDPゴシック" panose="020B0400000000000000" pitchFamily="50" charset="-128"/>
              </a:rPr>
              <a:t>】</a:t>
            </a:r>
          </a:p>
          <a:p>
            <a:pPr marL="0" indent="0">
              <a:lnSpc>
                <a:spcPct val="150000"/>
              </a:lnSpc>
              <a:buNone/>
            </a:pPr>
            <a:r>
              <a:rPr lang="ja-JP" altLang="en-US" sz="1600" dirty="0">
                <a:latin typeface="BIZ UDPゴシック" panose="020B0400000000000000" pitchFamily="50" charset="-128"/>
                <a:ea typeface="BIZ UDPゴシック" panose="020B0400000000000000" pitchFamily="50" charset="-128"/>
              </a:rPr>
              <a:t>・法の有害物質規制ではばい煙中に有害物質の排出が無くても対象施設であれば届出を求めるが、条例では「</a:t>
            </a:r>
            <a:r>
              <a:rPr lang="ja-JP" altLang="en-US" sz="1600" u="sng" dirty="0">
                <a:latin typeface="BIZ UDPゴシック" panose="020B0400000000000000" pitchFamily="50" charset="-128"/>
                <a:ea typeface="BIZ UDPゴシック" panose="020B0400000000000000" pitchFamily="50" charset="-128"/>
              </a:rPr>
              <a:t>全ての規制対象施設の中から有害物質が理論上排出するおそれがある施設を原則規制対象とし届出を求める</a:t>
            </a:r>
            <a:r>
              <a:rPr lang="ja-JP" altLang="en-US" sz="1600" dirty="0">
                <a:latin typeface="BIZ UDPゴシック" panose="020B0400000000000000" pitchFamily="50" charset="-128"/>
                <a:ea typeface="BIZ UDPゴシック" panose="020B0400000000000000" pitchFamily="50" charset="-128"/>
              </a:rPr>
              <a:t>」という考えであり、</a:t>
            </a:r>
            <a:r>
              <a:rPr lang="ja-JP" altLang="en-US" sz="1600" u="sng" dirty="0">
                <a:latin typeface="BIZ UDPゴシック" panose="020B0400000000000000" pitchFamily="50" charset="-128"/>
                <a:ea typeface="BIZ UDPゴシック" panose="020B0400000000000000" pitchFamily="50" charset="-128"/>
              </a:rPr>
              <a:t>引き続きこの考え方を継続する</a:t>
            </a:r>
            <a:r>
              <a:rPr lang="ja-JP" altLang="en-US" sz="1600" dirty="0">
                <a:latin typeface="BIZ UDPゴシック" panose="020B0400000000000000" pitchFamily="50" charset="-128"/>
                <a:ea typeface="BIZ UDPゴシック" panose="020B0400000000000000" pitchFamily="50" charset="-128"/>
              </a:rPr>
              <a:t>。</a:t>
            </a:r>
            <a:endParaRPr lang="en-US" altLang="ja-JP" sz="1600" dirty="0">
              <a:latin typeface="BIZ UDPゴシック" panose="020B0400000000000000" pitchFamily="50" charset="-128"/>
              <a:ea typeface="BIZ UDPゴシック" panose="020B0400000000000000" pitchFamily="50" charset="-128"/>
            </a:endParaRPr>
          </a:p>
          <a:p>
            <a:pPr marL="0" indent="0">
              <a:lnSpc>
                <a:spcPct val="150000"/>
              </a:lnSpc>
              <a:buNone/>
            </a:pPr>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選定に係る基本的考え方</a:t>
            </a:r>
            <a:r>
              <a:rPr lang="en-US" altLang="ja-JP" sz="1600" dirty="0">
                <a:latin typeface="BIZ UDPゴシック" panose="020B0400000000000000" pitchFamily="50" charset="-128"/>
                <a:ea typeface="BIZ UDPゴシック" panose="020B0400000000000000" pitchFamily="50" charset="-128"/>
              </a:rPr>
              <a:t>】</a:t>
            </a:r>
          </a:p>
          <a:p>
            <a:pPr marL="0" indent="0">
              <a:lnSpc>
                <a:spcPct val="150000"/>
              </a:lnSpc>
              <a:buNone/>
            </a:pPr>
            <a:r>
              <a:rPr lang="ja-JP" altLang="en-US" sz="1600" dirty="0">
                <a:latin typeface="BIZ UDPゴシック" panose="020B0400000000000000" pitchFamily="50" charset="-128"/>
                <a:ea typeface="BIZ UDPゴシック" panose="020B0400000000000000" pitchFamily="50" charset="-128"/>
              </a:rPr>
              <a:t>・実態調査の結果から、物の燃焼、合成、分解その他の処理（機械的処理を除く。）に伴い、</a:t>
            </a:r>
            <a:r>
              <a:rPr lang="ja-JP" altLang="en-US" sz="1600" u="sng" dirty="0">
                <a:latin typeface="BIZ UDPゴシック" panose="020B0400000000000000" pitchFamily="50" charset="-128"/>
                <a:ea typeface="BIZ UDPゴシック" panose="020B0400000000000000" pitchFamily="50" charset="-128"/>
              </a:rPr>
              <a:t>新規追加物質の一定量を大気に排出する可能性のある施設を現行の規制対象施設に追加する</a:t>
            </a:r>
            <a:r>
              <a:rPr lang="ja-JP" altLang="en-US" sz="1600" dirty="0">
                <a:latin typeface="BIZ UDPゴシック" panose="020B0400000000000000" pitchFamily="50" charset="-128"/>
                <a:ea typeface="BIZ UDPゴシック" panose="020B0400000000000000" pitchFamily="50" charset="-128"/>
              </a:rPr>
              <a:t>。</a:t>
            </a:r>
            <a:endParaRPr lang="en-US" altLang="ja-JP" sz="1600" dirty="0">
              <a:latin typeface="BIZ UDPゴシック" panose="020B0400000000000000" pitchFamily="50" charset="-128"/>
              <a:ea typeface="BIZ UDPゴシック" panose="020B0400000000000000" pitchFamily="50" charset="-128"/>
            </a:endParaRPr>
          </a:p>
          <a:p>
            <a:pPr marL="0" indent="0">
              <a:lnSpc>
                <a:spcPct val="150000"/>
              </a:lnSpc>
              <a:buNone/>
            </a:pPr>
            <a:r>
              <a:rPr lang="ja-JP" altLang="en-US" sz="1600" dirty="0">
                <a:latin typeface="BIZ UDPゴシック" panose="020B0400000000000000" pitchFamily="50" charset="-128"/>
                <a:ea typeface="BIZ UDPゴシック" panose="020B0400000000000000" pitchFamily="50" charset="-128"/>
              </a:rPr>
              <a:t>・対象施設に係る</a:t>
            </a:r>
            <a:r>
              <a:rPr lang="ja-JP" altLang="en-US" sz="1600" u="sng" dirty="0">
                <a:latin typeface="BIZ UDPゴシック" panose="020B0400000000000000" pitchFamily="50" charset="-128"/>
                <a:ea typeface="BIZ UDPゴシック" panose="020B0400000000000000" pitchFamily="50" charset="-128"/>
              </a:rPr>
              <a:t>業種（用途）は各種製造業を主とし、その他新規追加物質の一定量を大気に排出する可能性のある施設の設置割合が高い業種（用途）を選定する</a:t>
            </a:r>
            <a:r>
              <a:rPr lang="ja-JP" altLang="en-US" sz="1600" dirty="0">
                <a:latin typeface="BIZ UDPゴシック" panose="020B0400000000000000" pitchFamily="50" charset="-128"/>
                <a:ea typeface="BIZ UDPゴシック" panose="020B0400000000000000" pitchFamily="50" charset="-128"/>
              </a:rPr>
              <a:t>。</a:t>
            </a:r>
            <a:endParaRPr lang="en-US" altLang="ja-JP" sz="1600" dirty="0">
              <a:latin typeface="BIZ UDPゴシック" panose="020B0400000000000000" pitchFamily="50" charset="-128"/>
              <a:ea typeface="BIZ UDPゴシック" panose="020B0400000000000000" pitchFamily="50" charset="-128"/>
            </a:endParaRPr>
          </a:p>
          <a:p>
            <a:pPr marL="0" indent="0">
              <a:lnSpc>
                <a:spcPct val="150000"/>
              </a:lnSpc>
              <a:buNone/>
            </a:pPr>
            <a:r>
              <a:rPr lang="ja-JP" altLang="en-US" sz="1600" dirty="0">
                <a:latin typeface="BIZ UDPゴシック" panose="020B0400000000000000" pitchFamily="50" charset="-128"/>
                <a:ea typeface="BIZ UDPゴシック" panose="020B0400000000000000" pitchFamily="50" charset="-128"/>
              </a:rPr>
              <a:t>・現行の規制対象施設については、過去一度も届出のない施設や物質の見直しにより届出の可能性がない施設は除外する。</a:t>
            </a:r>
            <a:endParaRPr lang="en-US" altLang="ja-JP" sz="1600" dirty="0">
              <a:latin typeface="BIZ UDPゴシック" panose="020B0400000000000000" pitchFamily="50" charset="-128"/>
              <a:ea typeface="BIZ UDPゴシック" panose="020B0400000000000000" pitchFamily="50" charset="-128"/>
            </a:endParaRPr>
          </a:p>
        </p:txBody>
      </p:sp>
      <p:sp>
        <p:nvSpPr>
          <p:cNvPr id="12" name="コンテンツ プレースホルダー 2">
            <a:extLst>
              <a:ext uri="{FF2B5EF4-FFF2-40B4-BE49-F238E27FC236}">
                <a16:creationId xmlns:a16="http://schemas.microsoft.com/office/drawing/2014/main" id="{5AE47988-D01B-4364-B9E8-A77411C74F33}"/>
              </a:ext>
            </a:extLst>
          </p:cNvPr>
          <p:cNvSpPr>
            <a:spLocks noGrp="1"/>
          </p:cNvSpPr>
          <p:nvPr>
            <p:ph idx="1"/>
          </p:nvPr>
        </p:nvSpPr>
        <p:spPr>
          <a:xfrm>
            <a:off x="894635" y="1151946"/>
            <a:ext cx="8760953" cy="470562"/>
          </a:xfrm>
        </p:spPr>
        <p:txBody>
          <a:bodyPr>
            <a:normAutofit/>
          </a:bodyPr>
          <a:lstStyle/>
          <a:p>
            <a:pPr marL="0" indent="0">
              <a:buNone/>
            </a:pPr>
            <a:r>
              <a:rPr kumimoji="1" lang="ja-JP" altLang="en-US" sz="1600" dirty="0">
                <a:latin typeface="BIZ UDPゴシック" panose="020B0400000000000000" pitchFamily="50" charset="-128"/>
                <a:ea typeface="BIZ UDPゴシック" panose="020B0400000000000000" pitchFamily="50" charset="-128"/>
              </a:rPr>
              <a:t>〇施設の届出及び選定に係る基本的考え方は以下の通りとする。</a:t>
            </a:r>
          </a:p>
        </p:txBody>
      </p:sp>
    </p:spTree>
    <p:extLst>
      <p:ext uri="{BB962C8B-B14F-4D97-AF65-F5344CB8AC3E}">
        <p14:creationId xmlns:p14="http://schemas.microsoft.com/office/powerpoint/2010/main" val="5909166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80B86A7-A1EC-475B-9166-88902B033A3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90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C2C29CB1-9F74-4879-A6AF-AEA67B6F1F4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84609"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7E2C7115-5336-410C-AD71-0F0952A2E5A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541404" y="4013200"/>
            <a:ext cx="364596"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スライド番号プレースホルダー 3">
            <a:extLst>
              <a:ext uri="{FF2B5EF4-FFF2-40B4-BE49-F238E27FC236}">
                <a16:creationId xmlns:a16="http://schemas.microsoft.com/office/drawing/2014/main" id="{807F8B38-5574-49E9-9523-B05647AB23E3}"/>
              </a:ext>
            </a:extLst>
          </p:cNvPr>
          <p:cNvSpPr txBox="1">
            <a:spLocks/>
          </p:cNvSpPr>
          <p:nvPr/>
        </p:nvSpPr>
        <p:spPr>
          <a:xfrm>
            <a:off x="9350787" y="6477299"/>
            <a:ext cx="555213" cy="365125"/>
          </a:xfrm>
          <a:prstGeom prst="rect">
            <a:avLst/>
          </a:prstGeom>
        </p:spPr>
        <p:txBody>
          <a:bodyPr vert="horz" lIns="91440" tIns="45720" rIns="91440" bIns="45720" rtlCol="0" anchor="ctr">
            <a:normAutofit/>
          </a:bodyP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fld id="{519954A3-9DFD-4C44-94BA-B95130A3BA1C}" type="slidenum">
              <a:rPr lang="en-US" smtClean="0">
                <a:solidFill>
                  <a:srgbClr val="000000"/>
                </a:solidFill>
                <a:latin typeface="BIZ UDPゴシック" panose="020B0400000000000000" pitchFamily="50" charset="-128"/>
                <a:ea typeface="BIZ UDPゴシック" panose="020B0400000000000000" pitchFamily="50" charset="-128"/>
              </a:rPr>
              <a:pPr>
                <a:spcAft>
                  <a:spcPts val="600"/>
                </a:spcAft>
              </a:pPr>
              <a:t>7</a:t>
            </a:fld>
            <a:endParaRPr lang="en-US" dirty="0">
              <a:solidFill>
                <a:srgbClr val="000000"/>
              </a:solidFill>
              <a:latin typeface="BIZ UDPゴシック" panose="020B0400000000000000" pitchFamily="50" charset="-128"/>
              <a:ea typeface="BIZ UDPゴシック" panose="020B0400000000000000" pitchFamily="50" charset="-128"/>
            </a:endParaRPr>
          </a:p>
        </p:txBody>
      </p:sp>
      <p:sp>
        <p:nvSpPr>
          <p:cNvPr id="12" name="タイトル 1">
            <a:extLst>
              <a:ext uri="{FF2B5EF4-FFF2-40B4-BE49-F238E27FC236}">
                <a16:creationId xmlns:a16="http://schemas.microsoft.com/office/drawing/2014/main" id="{D209C215-09AE-4E52-8232-B2137FE961C0}"/>
              </a:ext>
            </a:extLst>
          </p:cNvPr>
          <p:cNvSpPr txBox="1">
            <a:spLocks/>
          </p:cNvSpPr>
          <p:nvPr/>
        </p:nvSpPr>
        <p:spPr>
          <a:xfrm>
            <a:off x="1083470" y="609600"/>
            <a:ext cx="8457934" cy="814466"/>
          </a:xfrm>
          <a:prstGeom prst="rect">
            <a:avLst/>
          </a:prstGeom>
        </p:spPr>
        <p:txBody>
          <a:bodyPr vert="horz" lIns="91440" tIns="45720" rIns="91440" bIns="45720" rtlCol="0" anchor="t">
            <a:normAutofit fontScale="92500"/>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2800" dirty="0">
                <a:latin typeface="BIZ UDPゴシック" panose="020B0400000000000000" pitchFamily="50" charset="-128"/>
                <a:ea typeface="BIZ UDPゴシック" panose="020B0400000000000000" pitchFamily="50" charset="-128"/>
              </a:rPr>
              <a:t>検討にあたっての情報整理①　施設の実態調査について</a:t>
            </a:r>
          </a:p>
        </p:txBody>
      </p:sp>
      <p:sp>
        <p:nvSpPr>
          <p:cNvPr id="14" name="コンテンツ プレースホルダー 2">
            <a:extLst>
              <a:ext uri="{FF2B5EF4-FFF2-40B4-BE49-F238E27FC236}">
                <a16:creationId xmlns:a16="http://schemas.microsoft.com/office/drawing/2014/main" id="{D6C7CFAF-5E5C-4D94-B29C-176C31B990CD}"/>
              </a:ext>
            </a:extLst>
          </p:cNvPr>
          <p:cNvSpPr txBox="1">
            <a:spLocks/>
          </p:cNvSpPr>
          <p:nvPr/>
        </p:nvSpPr>
        <p:spPr>
          <a:xfrm>
            <a:off x="1152950" y="1354205"/>
            <a:ext cx="8753049" cy="814466"/>
          </a:xfrm>
          <a:prstGeom prst="rect">
            <a:avLst/>
          </a:prstGeom>
          <a:ln>
            <a:noFill/>
          </a:ln>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lnSpc>
                <a:spcPct val="150000"/>
              </a:lnSpc>
              <a:buNone/>
            </a:pPr>
            <a:r>
              <a:rPr lang="ja-JP" altLang="en-US" sz="1600" dirty="0">
                <a:latin typeface="BIZ UDPゴシック" panose="020B0400000000000000" pitchFamily="50" charset="-128"/>
                <a:ea typeface="BIZ UDPゴシック" panose="020B0400000000000000" pitchFamily="50" charset="-128"/>
              </a:rPr>
              <a:t>○府内</a:t>
            </a:r>
            <a:r>
              <a:rPr lang="en-US" altLang="ja-JP" sz="1600" dirty="0">
                <a:latin typeface="BIZ UDPゴシック" panose="020B0400000000000000" pitchFamily="50" charset="-128"/>
                <a:ea typeface="BIZ UDPゴシック" panose="020B0400000000000000" pitchFamily="50" charset="-128"/>
              </a:rPr>
              <a:t>PRTR</a:t>
            </a:r>
            <a:r>
              <a:rPr lang="ja-JP" altLang="en-US" sz="1600" dirty="0">
                <a:latin typeface="BIZ UDPゴシック" panose="020B0400000000000000" pitchFamily="50" charset="-128"/>
                <a:ea typeface="BIZ UDPゴシック" panose="020B0400000000000000" pitchFamily="50" charset="-128"/>
              </a:rPr>
              <a:t>届出事業所に対し、新規追加物質</a:t>
            </a:r>
            <a:r>
              <a:rPr lang="en-US" altLang="ja-JP" sz="1600" dirty="0">
                <a:latin typeface="BIZ UDPゴシック" panose="020B0400000000000000" pitchFamily="50" charset="-128"/>
                <a:ea typeface="BIZ UDPゴシック" panose="020B0400000000000000" pitchFamily="50" charset="-128"/>
              </a:rPr>
              <a:t>10</a:t>
            </a:r>
            <a:r>
              <a:rPr lang="ja-JP" altLang="en-US" sz="1600" dirty="0">
                <a:latin typeface="BIZ UDPゴシック" panose="020B0400000000000000" pitchFamily="50" charset="-128"/>
                <a:ea typeface="BIZ UDPゴシック" panose="020B0400000000000000" pitchFamily="50" charset="-128"/>
              </a:rPr>
              <a:t>種の排出施設の実態に係るアンケートを実施</a:t>
            </a:r>
            <a:endParaRPr lang="en-US" altLang="ja-JP" sz="1600" dirty="0">
              <a:latin typeface="BIZ UDPゴシック" panose="020B0400000000000000" pitchFamily="50" charset="-128"/>
              <a:ea typeface="BIZ UDPゴシック" panose="020B0400000000000000" pitchFamily="50" charset="-128"/>
            </a:endParaRPr>
          </a:p>
          <a:p>
            <a:pPr marL="0" indent="0">
              <a:lnSpc>
                <a:spcPct val="150000"/>
              </a:lnSpc>
              <a:buNone/>
            </a:pPr>
            <a:endParaRPr lang="en-US" altLang="ja-JP" sz="1600" dirty="0">
              <a:latin typeface="BIZ UDPゴシック" panose="020B0400000000000000" pitchFamily="50" charset="-128"/>
              <a:ea typeface="BIZ UDPゴシック" panose="020B0400000000000000" pitchFamily="50" charset="-128"/>
            </a:endParaRPr>
          </a:p>
        </p:txBody>
      </p:sp>
      <p:graphicFrame>
        <p:nvGraphicFramePr>
          <p:cNvPr id="2" name="表 2">
            <a:extLst>
              <a:ext uri="{FF2B5EF4-FFF2-40B4-BE49-F238E27FC236}">
                <a16:creationId xmlns:a16="http://schemas.microsoft.com/office/drawing/2014/main" id="{74796F5F-5362-475A-902B-118205141B6F}"/>
              </a:ext>
            </a:extLst>
          </p:cNvPr>
          <p:cNvGraphicFramePr>
            <a:graphicFrameLocks noGrp="1"/>
          </p:cNvGraphicFramePr>
          <p:nvPr>
            <p:extLst>
              <p:ext uri="{D42A27DB-BD31-4B8C-83A1-F6EECF244321}">
                <p14:modId xmlns:p14="http://schemas.microsoft.com/office/powerpoint/2010/main" val="1548291605"/>
              </p:ext>
            </p:extLst>
          </p:nvPr>
        </p:nvGraphicFramePr>
        <p:xfrm>
          <a:off x="1354262" y="2033666"/>
          <a:ext cx="7882086" cy="4308627"/>
        </p:xfrm>
        <a:graphic>
          <a:graphicData uri="http://schemas.openxmlformats.org/drawingml/2006/table">
            <a:tbl>
              <a:tblPr firstRow="1" bandRow="1">
                <a:tableStyleId>{5C22544A-7EE6-4342-B048-85BDC9FD1C3A}</a:tableStyleId>
              </a:tblPr>
              <a:tblGrid>
                <a:gridCol w="1385058">
                  <a:extLst>
                    <a:ext uri="{9D8B030D-6E8A-4147-A177-3AD203B41FA5}">
                      <a16:colId xmlns:a16="http://schemas.microsoft.com/office/drawing/2014/main" val="2916500473"/>
                    </a:ext>
                  </a:extLst>
                </a:gridCol>
                <a:gridCol w="6497028">
                  <a:extLst>
                    <a:ext uri="{9D8B030D-6E8A-4147-A177-3AD203B41FA5}">
                      <a16:colId xmlns:a16="http://schemas.microsoft.com/office/drawing/2014/main" val="3511097889"/>
                    </a:ext>
                  </a:extLst>
                </a:gridCol>
              </a:tblGrid>
              <a:tr h="572838">
                <a:tc>
                  <a:txBody>
                    <a:bodyPr/>
                    <a:lstStyle/>
                    <a:p>
                      <a:pPr algn="ctr">
                        <a:lnSpc>
                          <a:spcPct val="150000"/>
                        </a:lnSpc>
                      </a:pPr>
                      <a:r>
                        <a:rPr kumimoji="1" lang="ja-JP" altLang="en-US" sz="1400" dirty="0"/>
                        <a:t>項目</a:t>
                      </a:r>
                    </a:p>
                  </a:txBody>
                  <a:tcPr anchor="ctr"/>
                </a:tc>
                <a:tc>
                  <a:txBody>
                    <a:bodyPr/>
                    <a:lstStyle/>
                    <a:p>
                      <a:pPr algn="ctr">
                        <a:lnSpc>
                          <a:spcPct val="150000"/>
                        </a:lnSpc>
                      </a:pPr>
                      <a:r>
                        <a:rPr kumimoji="1" lang="ja-JP" altLang="en-US" sz="1400" dirty="0"/>
                        <a:t>内容</a:t>
                      </a:r>
                    </a:p>
                  </a:txBody>
                  <a:tcPr anchor="ctr"/>
                </a:tc>
                <a:extLst>
                  <a:ext uri="{0D108BD9-81ED-4DB2-BD59-A6C34878D82A}">
                    <a16:rowId xmlns:a16="http://schemas.microsoft.com/office/drawing/2014/main" val="2192819497"/>
                  </a:ext>
                </a:extLst>
              </a:tr>
              <a:tr h="910707">
                <a:tc>
                  <a:txBody>
                    <a:bodyPr/>
                    <a:lstStyle/>
                    <a:p>
                      <a:pPr algn="ctr">
                        <a:lnSpc>
                          <a:spcPct val="150000"/>
                        </a:lnSpc>
                      </a:pPr>
                      <a:r>
                        <a:rPr kumimoji="1" lang="ja-JP" altLang="en-US" sz="1400" dirty="0"/>
                        <a:t>対象事業所</a:t>
                      </a:r>
                    </a:p>
                  </a:txBody>
                  <a:tcPr anchor="ctr"/>
                </a:tc>
                <a:tc>
                  <a:txBody>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lang="ja-JP" altLang="en-US" sz="1400" dirty="0">
                          <a:latin typeface="BIZ UDPゴシック" panose="020B0400000000000000" pitchFamily="50" charset="-128"/>
                          <a:ea typeface="BIZ UDPゴシック" panose="020B0400000000000000" pitchFamily="50" charset="-128"/>
                        </a:rPr>
                        <a:t>調査対象物質に係る</a:t>
                      </a:r>
                      <a:r>
                        <a:rPr lang="en-US" altLang="ja-JP" sz="1400" dirty="0">
                          <a:latin typeface="BIZ UDPゴシック" panose="020B0400000000000000" pitchFamily="50" charset="-128"/>
                          <a:ea typeface="BIZ UDPゴシック" panose="020B0400000000000000" pitchFamily="50" charset="-128"/>
                        </a:rPr>
                        <a:t>2019</a:t>
                      </a:r>
                      <a:r>
                        <a:rPr lang="ja-JP" altLang="en-US" sz="1400" dirty="0">
                          <a:latin typeface="BIZ UDPゴシック" panose="020B0400000000000000" pitchFamily="50" charset="-128"/>
                          <a:ea typeface="BIZ UDPゴシック" panose="020B0400000000000000" pitchFamily="50" charset="-128"/>
                        </a:rPr>
                        <a:t>年度府内大気排出量の届出があった事業所のうち、研究機関等を除く府内</a:t>
                      </a:r>
                      <a:r>
                        <a:rPr lang="en-US" altLang="ja-JP" sz="1400" dirty="0">
                          <a:latin typeface="BIZ UDPゴシック" panose="020B0400000000000000" pitchFamily="50" charset="-128"/>
                          <a:ea typeface="BIZ UDPゴシック" panose="020B0400000000000000" pitchFamily="50" charset="-128"/>
                        </a:rPr>
                        <a:t>108</a:t>
                      </a:r>
                      <a:r>
                        <a:rPr lang="ja-JP" altLang="en-US" sz="1400" dirty="0">
                          <a:latin typeface="BIZ UDPゴシック" panose="020B0400000000000000" pitchFamily="50" charset="-128"/>
                          <a:ea typeface="BIZ UDPゴシック" panose="020B0400000000000000" pitchFamily="50" charset="-128"/>
                        </a:rPr>
                        <a:t>事業所（有効回答数</a:t>
                      </a:r>
                      <a:r>
                        <a:rPr lang="en-US" altLang="ja-JP" sz="1400" dirty="0">
                          <a:latin typeface="BIZ UDPゴシック" panose="020B0400000000000000" pitchFamily="50" charset="-128"/>
                          <a:ea typeface="BIZ UDPゴシック" panose="020B0400000000000000" pitchFamily="50" charset="-128"/>
                        </a:rPr>
                        <a:t>70</a:t>
                      </a:r>
                      <a:r>
                        <a:rPr lang="ja-JP" altLang="en-US" sz="1400" dirty="0">
                          <a:latin typeface="BIZ UDPゴシック" panose="020B0400000000000000" pitchFamily="50" charset="-128"/>
                          <a:ea typeface="BIZ UDPゴシック" panose="020B0400000000000000" pitchFamily="50" charset="-128"/>
                        </a:rPr>
                        <a:t>）</a:t>
                      </a:r>
                      <a:endParaRPr lang="en-US" altLang="ja-JP" sz="1400" dirty="0">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438055856"/>
                  </a:ext>
                </a:extLst>
              </a:tr>
              <a:tr h="1803474">
                <a:tc>
                  <a:txBody>
                    <a:bodyPr/>
                    <a:lstStyle/>
                    <a:p>
                      <a:pPr algn="ctr">
                        <a:lnSpc>
                          <a:spcPct val="150000"/>
                        </a:lnSpc>
                      </a:pPr>
                      <a:r>
                        <a:rPr kumimoji="1" lang="ja-JP" altLang="en-US" sz="1400" dirty="0"/>
                        <a:t>対象物質</a:t>
                      </a:r>
                    </a:p>
                  </a:txBody>
                  <a:tcPr anchor="ctr"/>
                </a:tc>
                <a:tc>
                  <a:txBody>
                    <a:bodyPr/>
                    <a:lstStyle/>
                    <a:p>
                      <a:pPr marL="0" indent="0">
                        <a:lnSpc>
                          <a:spcPct val="150000"/>
                        </a:lnSpc>
                        <a:buNone/>
                      </a:pPr>
                      <a:r>
                        <a:rPr lang="ja-JP" altLang="ja-JP" sz="1400" dirty="0">
                          <a:latin typeface="BIZ UDPゴシック" panose="020B0400000000000000" pitchFamily="50" charset="-128"/>
                          <a:ea typeface="BIZ UDPゴシック" panose="020B0400000000000000" pitchFamily="50" charset="-128"/>
                        </a:rPr>
                        <a:t>アクリロニトリル</a:t>
                      </a:r>
                      <a:r>
                        <a:rPr lang="ja-JP" altLang="en-US" sz="1400" dirty="0">
                          <a:latin typeface="BIZ UDPゴシック" panose="020B0400000000000000" pitchFamily="50" charset="-128"/>
                          <a:ea typeface="BIZ UDPゴシック" panose="020B0400000000000000" pitchFamily="50" charset="-128"/>
                        </a:rPr>
                        <a:t>、</a:t>
                      </a:r>
                      <a:r>
                        <a:rPr lang="ja-JP" altLang="ja-JP" sz="1400" dirty="0">
                          <a:latin typeface="BIZ UDPゴシック" panose="020B0400000000000000" pitchFamily="50" charset="-128"/>
                          <a:ea typeface="BIZ UDPゴシック" panose="020B0400000000000000" pitchFamily="50" charset="-128"/>
                        </a:rPr>
                        <a:t>クロロホルム</a:t>
                      </a:r>
                      <a:r>
                        <a:rPr lang="ja-JP" altLang="en-US" sz="1400" dirty="0">
                          <a:latin typeface="BIZ UDPゴシック" panose="020B0400000000000000" pitchFamily="50" charset="-128"/>
                          <a:ea typeface="BIZ UDPゴシック" panose="020B0400000000000000" pitchFamily="50" charset="-128"/>
                        </a:rPr>
                        <a:t>、</a:t>
                      </a:r>
                      <a:r>
                        <a:rPr lang="en-US" altLang="ja-JP" sz="1400" dirty="0">
                          <a:latin typeface="BIZ UDPゴシック" panose="020B0400000000000000" pitchFamily="50" charset="-128"/>
                          <a:ea typeface="BIZ UDPゴシック" panose="020B0400000000000000" pitchFamily="50" charset="-128"/>
                        </a:rPr>
                        <a:t>1,2-</a:t>
                      </a:r>
                      <a:r>
                        <a:rPr lang="ja-JP" altLang="ja-JP" sz="1400" dirty="0">
                          <a:latin typeface="BIZ UDPゴシック" panose="020B0400000000000000" pitchFamily="50" charset="-128"/>
                          <a:ea typeface="BIZ UDPゴシック" panose="020B0400000000000000" pitchFamily="50" charset="-128"/>
                        </a:rPr>
                        <a:t>ジクロロエタン</a:t>
                      </a:r>
                      <a:r>
                        <a:rPr lang="ja-JP" altLang="en-US" sz="1400" dirty="0">
                          <a:latin typeface="BIZ UDPゴシック" panose="020B0400000000000000" pitchFamily="50" charset="-128"/>
                          <a:ea typeface="BIZ UDPゴシック" panose="020B0400000000000000" pitchFamily="50" charset="-128"/>
                        </a:rPr>
                        <a:t>、</a:t>
                      </a:r>
                      <a:r>
                        <a:rPr lang="ja-JP" altLang="ja-JP" sz="1400" dirty="0">
                          <a:latin typeface="BIZ UDPゴシック" panose="020B0400000000000000" pitchFamily="50" charset="-128"/>
                          <a:ea typeface="BIZ UDPゴシック" panose="020B0400000000000000" pitchFamily="50" charset="-128"/>
                        </a:rPr>
                        <a:t>塩化メチレン（ジクロロメタン）</a:t>
                      </a:r>
                      <a:r>
                        <a:rPr lang="ja-JP" altLang="en-US" sz="1400" dirty="0">
                          <a:latin typeface="BIZ UDPゴシック" panose="020B0400000000000000" pitchFamily="50" charset="-128"/>
                          <a:ea typeface="BIZ UDPゴシック" panose="020B0400000000000000" pitchFamily="50" charset="-128"/>
                        </a:rPr>
                        <a:t>、</a:t>
                      </a:r>
                      <a:r>
                        <a:rPr lang="ja-JP" altLang="ja-JP" sz="1400" dirty="0">
                          <a:latin typeface="BIZ UDPゴシック" panose="020B0400000000000000" pitchFamily="50" charset="-128"/>
                          <a:ea typeface="BIZ UDPゴシック" panose="020B0400000000000000" pitchFamily="50" charset="-128"/>
                        </a:rPr>
                        <a:t>テトラクロロエチレン</a:t>
                      </a:r>
                      <a:r>
                        <a:rPr lang="ja-JP" altLang="en-US" sz="1400" dirty="0">
                          <a:latin typeface="BIZ UDPゴシック" panose="020B0400000000000000" pitchFamily="50" charset="-128"/>
                          <a:ea typeface="BIZ UDPゴシック" panose="020B0400000000000000" pitchFamily="50" charset="-128"/>
                        </a:rPr>
                        <a:t>、</a:t>
                      </a:r>
                      <a:r>
                        <a:rPr lang="ja-JP" altLang="ja-JP" sz="1400" dirty="0">
                          <a:latin typeface="BIZ UDPゴシック" panose="020B0400000000000000" pitchFamily="50" charset="-128"/>
                          <a:ea typeface="BIZ UDPゴシック" panose="020B0400000000000000" pitchFamily="50" charset="-128"/>
                        </a:rPr>
                        <a:t>トリクロロエチレン</a:t>
                      </a:r>
                      <a:r>
                        <a:rPr lang="ja-JP" altLang="en-US" sz="1400" dirty="0">
                          <a:latin typeface="BIZ UDPゴシック" panose="020B0400000000000000" pitchFamily="50" charset="-128"/>
                          <a:ea typeface="BIZ UDPゴシック" panose="020B0400000000000000" pitchFamily="50" charset="-128"/>
                        </a:rPr>
                        <a:t>、</a:t>
                      </a:r>
                      <a:r>
                        <a:rPr lang="en-US" altLang="ja-JP" sz="1400" dirty="0">
                          <a:latin typeface="BIZ UDPゴシック" panose="020B0400000000000000" pitchFamily="50" charset="-128"/>
                          <a:ea typeface="BIZ UDPゴシック" panose="020B0400000000000000" pitchFamily="50" charset="-128"/>
                        </a:rPr>
                        <a:t>1,3-</a:t>
                      </a:r>
                      <a:r>
                        <a:rPr lang="ja-JP" altLang="ja-JP" sz="1400" dirty="0">
                          <a:latin typeface="BIZ UDPゴシック" panose="020B0400000000000000" pitchFamily="50" charset="-128"/>
                          <a:ea typeface="BIZ UDPゴシック" panose="020B0400000000000000" pitchFamily="50" charset="-128"/>
                        </a:rPr>
                        <a:t>ブタジエン</a:t>
                      </a:r>
                      <a:r>
                        <a:rPr lang="ja-JP" altLang="en-US" sz="1400" dirty="0">
                          <a:latin typeface="BIZ UDPゴシック" panose="020B0400000000000000" pitchFamily="50" charset="-128"/>
                          <a:ea typeface="BIZ UDPゴシック" panose="020B0400000000000000" pitchFamily="50" charset="-128"/>
                        </a:rPr>
                        <a:t>、</a:t>
                      </a:r>
                      <a:r>
                        <a:rPr lang="ja-JP" altLang="ja-JP" sz="1400" dirty="0">
                          <a:latin typeface="BIZ UDPゴシック" panose="020B0400000000000000" pitchFamily="50" charset="-128"/>
                          <a:ea typeface="BIZ UDPゴシック" panose="020B0400000000000000" pitchFamily="50" charset="-128"/>
                        </a:rPr>
                        <a:t>アセトアルデヒド</a:t>
                      </a:r>
                      <a:r>
                        <a:rPr lang="ja-JP" altLang="en-US" sz="1400" dirty="0">
                          <a:latin typeface="BIZ UDPゴシック" panose="020B0400000000000000" pitchFamily="50" charset="-128"/>
                          <a:ea typeface="BIZ UDPゴシック" panose="020B0400000000000000" pitchFamily="50" charset="-128"/>
                        </a:rPr>
                        <a:t>、</a:t>
                      </a:r>
                      <a:r>
                        <a:rPr lang="ja-JP" altLang="ja-JP" sz="1400" dirty="0">
                          <a:latin typeface="BIZ UDPゴシック" panose="020B0400000000000000" pitchFamily="50" charset="-128"/>
                          <a:ea typeface="BIZ UDPゴシック" panose="020B0400000000000000" pitchFamily="50" charset="-128"/>
                        </a:rPr>
                        <a:t>トルエン</a:t>
                      </a:r>
                      <a:r>
                        <a:rPr lang="ja-JP" altLang="en-US" sz="1400" dirty="0">
                          <a:latin typeface="BIZ UDPゴシック" panose="020B0400000000000000" pitchFamily="50" charset="-128"/>
                          <a:ea typeface="BIZ UDPゴシック" panose="020B0400000000000000" pitchFamily="50" charset="-128"/>
                        </a:rPr>
                        <a:t>、</a:t>
                      </a:r>
                      <a:r>
                        <a:rPr lang="ja-JP" altLang="ja-JP" sz="1400" dirty="0">
                          <a:latin typeface="BIZ UDPゴシック" panose="020B0400000000000000" pitchFamily="50" charset="-128"/>
                          <a:ea typeface="BIZ UDPゴシック" panose="020B0400000000000000" pitchFamily="50" charset="-128"/>
                        </a:rPr>
                        <a:t>クロム及び三価クロム化合物</a:t>
                      </a:r>
                      <a:r>
                        <a:rPr lang="ja-JP" altLang="en-US" sz="1400" dirty="0">
                          <a:latin typeface="BIZ UDPゴシック" panose="020B0400000000000000" pitchFamily="50" charset="-128"/>
                          <a:ea typeface="BIZ UDPゴシック" panose="020B0400000000000000" pitchFamily="50" charset="-128"/>
                        </a:rPr>
                        <a:t>　の</a:t>
                      </a:r>
                      <a:r>
                        <a:rPr lang="en-US" altLang="ja-JP" sz="1400" dirty="0">
                          <a:latin typeface="BIZ UDPゴシック" panose="020B0400000000000000" pitchFamily="50" charset="-128"/>
                          <a:ea typeface="BIZ UDPゴシック" panose="020B0400000000000000" pitchFamily="50" charset="-128"/>
                        </a:rPr>
                        <a:t>10</a:t>
                      </a:r>
                      <a:r>
                        <a:rPr lang="ja-JP" altLang="en-US" sz="1400" dirty="0">
                          <a:latin typeface="BIZ UDPゴシック" panose="020B0400000000000000" pitchFamily="50" charset="-128"/>
                          <a:ea typeface="BIZ UDPゴシック" panose="020B0400000000000000" pitchFamily="50" charset="-128"/>
                        </a:rPr>
                        <a:t>種類</a:t>
                      </a:r>
                      <a:endParaRPr lang="en-US" altLang="ja-JP" sz="1400" dirty="0">
                        <a:latin typeface="BIZ UDPゴシック" panose="020B0400000000000000" pitchFamily="50" charset="-128"/>
                        <a:ea typeface="BIZ UDPゴシック" panose="020B0400000000000000" pitchFamily="50" charset="-128"/>
                      </a:endParaRPr>
                    </a:p>
                    <a:p>
                      <a:pPr marL="0" indent="0">
                        <a:lnSpc>
                          <a:spcPct val="150000"/>
                        </a:lnSpc>
                        <a:buNone/>
                      </a:pPr>
                      <a:r>
                        <a:rPr lang="ja-JP" altLang="en-US" sz="1400" dirty="0">
                          <a:latin typeface="BIZ UDPゴシック" panose="020B0400000000000000" pitchFamily="50" charset="-128"/>
                          <a:ea typeface="BIZ UDPゴシック" panose="020B0400000000000000" pitchFamily="50" charset="-128"/>
                        </a:rPr>
                        <a:t>　</a:t>
                      </a:r>
                      <a:r>
                        <a:rPr lang="en-US" altLang="ja-JP" sz="1400" dirty="0">
                          <a:latin typeface="BIZ UDPゴシック" panose="020B0400000000000000" pitchFamily="50" charset="-128"/>
                          <a:ea typeface="BIZ UDPゴシック" panose="020B0400000000000000" pitchFamily="50" charset="-128"/>
                        </a:rPr>
                        <a:t>※</a:t>
                      </a:r>
                      <a:r>
                        <a:rPr lang="ja-JP" altLang="ja-JP" sz="1400" dirty="0">
                          <a:latin typeface="BIZ UDPゴシック" panose="020B0400000000000000" pitchFamily="50" charset="-128"/>
                          <a:ea typeface="BIZ UDPゴシック" panose="020B0400000000000000" pitchFamily="50" charset="-128"/>
                        </a:rPr>
                        <a:t>塩化メチル（クロロメタン）</a:t>
                      </a:r>
                      <a:r>
                        <a:rPr lang="ja-JP" altLang="en-US" sz="1400" dirty="0">
                          <a:latin typeface="BIZ UDPゴシック" panose="020B0400000000000000" pitchFamily="50" charset="-128"/>
                          <a:ea typeface="BIZ UDPゴシック" panose="020B0400000000000000" pitchFamily="50" charset="-128"/>
                        </a:rPr>
                        <a:t>は届出なし。</a:t>
                      </a:r>
                      <a:endParaRPr kumimoji="1" lang="ja-JP" altLang="en-US" sz="1400" dirty="0"/>
                    </a:p>
                  </a:txBody>
                  <a:tcPr anchor="ctr"/>
                </a:tc>
                <a:extLst>
                  <a:ext uri="{0D108BD9-81ED-4DB2-BD59-A6C34878D82A}">
                    <a16:rowId xmlns:a16="http://schemas.microsoft.com/office/drawing/2014/main" val="2649318854"/>
                  </a:ext>
                </a:extLst>
              </a:tr>
              <a:tr h="510804">
                <a:tc>
                  <a:txBody>
                    <a:bodyPr/>
                    <a:lstStyle/>
                    <a:p>
                      <a:pPr algn="ctr">
                        <a:lnSpc>
                          <a:spcPct val="150000"/>
                        </a:lnSpc>
                      </a:pPr>
                      <a:r>
                        <a:rPr kumimoji="1" lang="ja-JP" altLang="en-US" sz="1400" dirty="0"/>
                        <a:t>調査項目</a:t>
                      </a:r>
                    </a:p>
                  </a:txBody>
                  <a:tcPr anchor="ctr"/>
                </a:tc>
                <a:tc>
                  <a:txBody>
                    <a:bodyPr/>
                    <a:lstStyle/>
                    <a:p>
                      <a:pPr>
                        <a:lnSpc>
                          <a:spcPct val="150000"/>
                        </a:lnSpc>
                      </a:pPr>
                      <a:r>
                        <a:rPr lang="ja-JP" altLang="en-US" sz="1400" u="sng" dirty="0">
                          <a:latin typeface="BIZ UDPゴシック" panose="020B0400000000000000" pitchFamily="50" charset="-128"/>
                          <a:ea typeface="BIZ UDPゴシック" panose="020B0400000000000000" pitchFamily="50" charset="-128"/>
                        </a:rPr>
                        <a:t>調査対象物質の主な排出源</a:t>
                      </a:r>
                      <a:r>
                        <a:rPr lang="ja-JP" altLang="en-US" sz="1400" dirty="0">
                          <a:latin typeface="BIZ UDPゴシック" panose="020B0400000000000000" pitchFamily="50" charset="-128"/>
                          <a:ea typeface="BIZ UDPゴシック" panose="020B0400000000000000" pitchFamily="50" charset="-128"/>
                        </a:rPr>
                        <a:t>、実測値　等</a:t>
                      </a:r>
                      <a:endParaRPr kumimoji="1" lang="ja-JP" altLang="en-US" sz="1400" dirty="0"/>
                    </a:p>
                  </a:txBody>
                  <a:tcPr anchor="ctr"/>
                </a:tc>
                <a:extLst>
                  <a:ext uri="{0D108BD9-81ED-4DB2-BD59-A6C34878D82A}">
                    <a16:rowId xmlns:a16="http://schemas.microsoft.com/office/drawing/2014/main" val="1574979961"/>
                  </a:ext>
                </a:extLst>
              </a:tr>
              <a:tr h="510804">
                <a:tc>
                  <a:txBody>
                    <a:bodyPr/>
                    <a:lstStyle/>
                    <a:p>
                      <a:pPr algn="ctr">
                        <a:lnSpc>
                          <a:spcPct val="150000"/>
                        </a:lnSpc>
                      </a:pPr>
                      <a:r>
                        <a:rPr kumimoji="1" lang="ja-JP" altLang="en-US" sz="1400" dirty="0"/>
                        <a:t>調査日</a:t>
                      </a:r>
                    </a:p>
                  </a:txBody>
                  <a:tcPr anchor="ctr"/>
                </a:tc>
                <a:tc>
                  <a:txBody>
                    <a:bodyPr/>
                    <a:lstStyle/>
                    <a:p>
                      <a:pPr>
                        <a:lnSpc>
                          <a:spcPct val="150000"/>
                        </a:lnSpc>
                      </a:pPr>
                      <a:r>
                        <a:rPr lang="ja-JP" altLang="en-US" sz="1400" dirty="0">
                          <a:latin typeface="BIZ UDPゴシック" panose="020B0400000000000000" pitchFamily="50" charset="-128"/>
                          <a:ea typeface="BIZ UDPゴシック" panose="020B0400000000000000" pitchFamily="50" charset="-128"/>
                        </a:rPr>
                        <a:t>令和３年６月</a:t>
                      </a:r>
                      <a:r>
                        <a:rPr lang="en-US" altLang="ja-JP" sz="1400" dirty="0">
                          <a:latin typeface="BIZ UDPゴシック" panose="020B0400000000000000" pitchFamily="50" charset="-128"/>
                          <a:ea typeface="BIZ UDPゴシック" panose="020B0400000000000000" pitchFamily="50" charset="-128"/>
                        </a:rPr>
                        <a:t>18</a:t>
                      </a:r>
                      <a:r>
                        <a:rPr lang="ja-JP" altLang="en-US" sz="1400" dirty="0">
                          <a:latin typeface="BIZ UDPゴシック" panose="020B0400000000000000" pitchFamily="50" charset="-128"/>
                          <a:ea typeface="BIZ UDPゴシック" panose="020B0400000000000000" pitchFamily="50" charset="-128"/>
                        </a:rPr>
                        <a:t>日～</a:t>
                      </a:r>
                      <a:r>
                        <a:rPr lang="en-US" altLang="ja-JP" sz="1400" dirty="0">
                          <a:latin typeface="BIZ UDPゴシック" panose="020B0400000000000000" pitchFamily="50" charset="-128"/>
                          <a:ea typeface="BIZ UDPゴシック" panose="020B0400000000000000" pitchFamily="50" charset="-128"/>
                        </a:rPr>
                        <a:t>30</a:t>
                      </a:r>
                      <a:r>
                        <a:rPr lang="ja-JP" altLang="en-US" sz="1400" dirty="0">
                          <a:latin typeface="BIZ UDPゴシック" panose="020B0400000000000000" pitchFamily="50" charset="-128"/>
                          <a:ea typeface="BIZ UDPゴシック" panose="020B0400000000000000" pitchFamily="50" charset="-128"/>
                        </a:rPr>
                        <a:t>日</a:t>
                      </a:r>
                      <a:endParaRPr kumimoji="1" lang="ja-JP" altLang="en-US" sz="1400" dirty="0"/>
                    </a:p>
                  </a:txBody>
                  <a:tcPr anchor="ctr"/>
                </a:tc>
                <a:extLst>
                  <a:ext uri="{0D108BD9-81ED-4DB2-BD59-A6C34878D82A}">
                    <a16:rowId xmlns:a16="http://schemas.microsoft.com/office/drawing/2014/main" val="4129240646"/>
                  </a:ext>
                </a:extLst>
              </a:tr>
            </a:tbl>
          </a:graphicData>
        </a:graphic>
      </p:graphicFrame>
    </p:spTree>
    <p:extLst>
      <p:ext uri="{BB962C8B-B14F-4D97-AF65-F5344CB8AC3E}">
        <p14:creationId xmlns:p14="http://schemas.microsoft.com/office/powerpoint/2010/main" val="2672421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80B86A7-A1EC-475B-9166-88902B033A3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90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C2C29CB1-9F74-4879-A6AF-AEA67B6F1F4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84609"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コンテンツ プレースホルダー 2">
            <a:extLst>
              <a:ext uri="{FF2B5EF4-FFF2-40B4-BE49-F238E27FC236}">
                <a16:creationId xmlns:a16="http://schemas.microsoft.com/office/drawing/2014/main" id="{3672B7A5-81CF-4B9F-91CE-1B20A3D64E72}"/>
              </a:ext>
            </a:extLst>
          </p:cNvPr>
          <p:cNvSpPr>
            <a:spLocks noGrp="1"/>
          </p:cNvSpPr>
          <p:nvPr>
            <p:ph idx="1"/>
          </p:nvPr>
        </p:nvSpPr>
        <p:spPr>
          <a:xfrm>
            <a:off x="919703" y="1263262"/>
            <a:ext cx="6984793" cy="552184"/>
          </a:xfrm>
        </p:spPr>
        <p:txBody>
          <a:bodyPr>
            <a:normAutofit/>
          </a:bodyPr>
          <a:lstStyle/>
          <a:p>
            <a:pPr marL="0" indent="0">
              <a:buNone/>
            </a:pPr>
            <a:r>
              <a:rPr lang="ja-JP" altLang="en-US" dirty="0">
                <a:latin typeface="BIZ UDPゴシック" panose="020B0400000000000000" pitchFamily="50" charset="-128"/>
                <a:ea typeface="BIZ UDPゴシック" panose="020B0400000000000000" pitchFamily="50" charset="-128"/>
              </a:rPr>
              <a:t>〇実態調査の結果</a:t>
            </a: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排出源として複数回答があった施設</a:t>
            </a:r>
            <a:r>
              <a:rPr lang="en-US" altLang="ja-JP" dirty="0">
                <a:latin typeface="BIZ UDPゴシック" panose="020B0400000000000000" pitchFamily="50" charset="-128"/>
                <a:ea typeface="BIZ UDPゴシック" panose="020B0400000000000000" pitchFamily="50" charset="-128"/>
              </a:rPr>
              <a:t>】</a:t>
            </a:r>
          </a:p>
        </p:txBody>
      </p:sp>
      <p:sp>
        <p:nvSpPr>
          <p:cNvPr id="13" name="Isosceles Triangle 12">
            <a:extLst>
              <a:ext uri="{FF2B5EF4-FFF2-40B4-BE49-F238E27FC236}">
                <a16:creationId xmlns:a16="http://schemas.microsoft.com/office/drawing/2014/main" id="{7E2C7115-5336-410C-AD71-0F0952A2E5A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541404" y="4013200"/>
            <a:ext cx="364596"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タイトル 1">
            <a:extLst>
              <a:ext uri="{FF2B5EF4-FFF2-40B4-BE49-F238E27FC236}">
                <a16:creationId xmlns:a16="http://schemas.microsoft.com/office/drawing/2014/main" id="{0FE4CC05-0B8C-4CAB-BD4C-0089BC4590C1}"/>
              </a:ext>
            </a:extLst>
          </p:cNvPr>
          <p:cNvSpPr txBox="1">
            <a:spLocks/>
          </p:cNvSpPr>
          <p:nvPr/>
        </p:nvSpPr>
        <p:spPr>
          <a:xfrm>
            <a:off x="1083470" y="609600"/>
            <a:ext cx="8457934" cy="552183"/>
          </a:xfrm>
          <a:prstGeom prst="rect">
            <a:avLst/>
          </a:prstGeom>
        </p:spPr>
        <p:txBody>
          <a:bodyPr vert="horz" lIns="91440" tIns="45720" rIns="91440" bIns="45720" rtlCol="0" anchor="t">
            <a:normAutofit fontScale="92500"/>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2800" dirty="0">
                <a:latin typeface="BIZ UDPゴシック" panose="020B0400000000000000" pitchFamily="50" charset="-128"/>
                <a:ea typeface="BIZ UDPゴシック" panose="020B0400000000000000" pitchFamily="50" charset="-128"/>
              </a:rPr>
              <a:t>検討にあたっての情報整理①　施設の実態調査について</a:t>
            </a:r>
          </a:p>
        </p:txBody>
      </p:sp>
      <p:sp>
        <p:nvSpPr>
          <p:cNvPr id="10" name="スライド番号プレースホルダー 3">
            <a:extLst>
              <a:ext uri="{FF2B5EF4-FFF2-40B4-BE49-F238E27FC236}">
                <a16:creationId xmlns:a16="http://schemas.microsoft.com/office/drawing/2014/main" id="{807F8B38-5574-49E9-9523-B05647AB23E3}"/>
              </a:ext>
            </a:extLst>
          </p:cNvPr>
          <p:cNvSpPr txBox="1">
            <a:spLocks/>
          </p:cNvSpPr>
          <p:nvPr/>
        </p:nvSpPr>
        <p:spPr>
          <a:xfrm>
            <a:off x="9350787" y="6477299"/>
            <a:ext cx="555213" cy="365125"/>
          </a:xfrm>
          <a:prstGeom prst="rect">
            <a:avLst/>
          </a:prstGeom>
        </p:spPr>
        <p:txBody>
          <a:bodyPr vert="horz" lIns="91440" tIns="45720" rIns="91440" bIns="45720" rtlCol="0" anchor="ctr">
            <a:normAutofit/>
          </a:bodyP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fld id="{519954A3-9DFD-4C44-94BA-B95130A3BA1C}" type="slidenum">
              <a:rPr lang="en-US" smtClean="0">
                <a:solidFill>
                  <a:srgbClr val="000000"/>
                </a:solidFill>
                <a:latin typeface="BIZ UDPゴシック" panose="020B0400000000000000" pitchFamily="50" charset="-128"/>
                <a:ea typeface="BIZ UDPゴシック" panose="020B0400000000000000" pitchFamily="50" charset="-128"/>
              </a:rPr>
              <a:pPr>
                <a:spcAft>
                  <a:spcPts val="600"/>
                </a:spcAft>
              </a:pPr>
              <a:t>8</a:t>
            </a:fld>
            <a:endParaRPr lang="en-US" dirty="0">
              <a:solidFill>
                <a:srgbClr val="000000"/>
              </a:solidFill>
              <a:latin typeface="BIZ UDPゴシック" panose="020B0400000000000000" pitchFamily="50" charset="-128"/>
              <a:ea typeface="BIZ UDPゴシック" panose="020B0400000000000000" pitchFamily="50" charset="-128"/>
            </a:endParaRPr>
          </a:p>
        </p:txBody>
      </p:sp>
      <p:graphicFrame>
        <p:nvGraphicFramePr>
          <p:cNvPr id="12" name="表 11">
            <a:extLst>
              <a:ext uri="{FF2B5EF4-FFF2-40B4-BE49-F238E27FC236}">
                <a16:creationId xmlns:a16="http://schemas.microsoft.com/office/drawing/2014/main" id="{6F0C1AB4-896F-4A1E-BEA1-5B57B375C18A}"/>
              </a:ext>
            </a:extLst>
          </p:cNvPr>
          <p:cNvGraphicFramePr>
            <a:graphicFrameLocks noGrp="1"/>
          </p:cNvGraphicFramePr>
          <p:nvPr>
            <p:extLst>
              <p:ext uri="{D42A27DB-BD31-4B8C-83A1-F6EECF244321}">
                <p14:modId xmlns:p14="http://schemas.microsoft.com/office/powerpoint/2010/main" val="3604034012"/>
              </p:ext>
            </p:extLst>
          </p:nvPr>
        </p:nvGraphicFramePr>
        <p:xfrm>
          <a:off x="1083470" y="1746980"/>
          <a:ext cx="8222841" cy="4761192"/>
        </p:xfrm>
        <a:graphic>
          <a:graphicData uri="http://schemas.openxmlformats.org/drawingml/2006/table">
            <a:tbl>
              <a:tblPr firstRow="1" firstCol="1" bandRow="1">
                <a:tableStyleId>{21E4AEA4-8DFA-4A89-87EB-49C32662AFE0}</a:tableStyleId>
              </a:tblPr>
              <a:tblGrid>
                <a:gridCol w="2448000">
                  <a:extLst>
                    <a:ext uri="{9D8B030D-6E8A-4147-A177-3AD203B41FA5}">
                      <a16:colId xmlns:a16="http://schemas.microsoft.com/office/drawing/2014/main" val="2014325612"/>
                    </a:ext>
                  </a:extLst>
                </a:gridCol>
                <a:gridCol w="1721848">
                  <a:extLst>
                    <a:ext uri="{9D8B030D-6E8A-4147-A177-3AD203B41FA5}">
                      <a16:colId xmlns:a16="http://schemas.microsoft.com/office/drawing/2014/main" val="265690902"/>
                    </a:ext>
                  </a:extLst>
                </a:gridCol>
                <a:gridCol w="2814917">
                  <a:extLst>
                    <a:ext uri="{9D8B030D-6E8A-4147-A177-3AD203B41FA5}">
                      <a16:colId xmlns:a16="http://schemas.microsoft.com/office/drawing/2014/main" val="3605737598"/>
                    </a:ext>
                  </a:extLst>
                </a:gridCol>
                <a:gridCol w="1238076">
                  <a:extLst>
                    <a:ext uri="{9D8B030D-6E8A-4147-A177-3AD203B41FA5}">
                      <a16:colId xmlns:a16="http://schemas.microsoft.com/office/drawing/2014/main" val="1629035728"/>
                    </a:ext>
                  </a:extLst>
                </a:gridCol>
              </a:tblGrid>
              <a:tr h="259766">
                <a:tc>
                  <a:txBody>
                    <a:bodyPr/>
                    <a:lstStyle/>
                    <a:p>
                      <a:pPr algn="ctr"/>
                      <a:r>
                        <a:rPr kumimoji="1" lang="ja-JP" altLang="en-US" sz="1050" dirty="0">
                          <a:latin typeface="BIZ UDPゴシック" panose="020B0400000000000000" pitchFamily="50" charset="-128"/>
                          <a:ea typeface="BIZ UDPゴシック" panose="020B0400000000000000" pitchFamily="50" charset="-128"/>
                        </a:rPr>
                        <a:t>物質名</a:t>
                      </a:r>
                    </a:p>
                  </a:txBody>
                  <a:tcPr anchor="ctr"/>
                </a:tc>
                <a:tc>
                  <a:txBody>
                    <a:bodyPr/>
                    <a:lstStyle/>
                    <a:p>
                      <a:pPr algn="ctr"/>
                      <a:r>
                        <a:rPr kumimoji="1" lang="ja-JP" altLang="en-US" sz="1050" dirty="0">
                          <a:latin typeface="BIZ UDPゴシック" panose="020B0400000000000000" pitchFamily="50" charset="-128"/>
                          <a:ea typeface="BIZ UDPゴシック" panose="020B0400000000000000" pitchFamily="50" charset="-128"/>
                        </a:rPr>
                        <a:t>主な排出施設</a:t>
                      </a:r>
                    </a:p>
                  </a:txBody>
                  <a:tcPr anchor="ctr"/>
                </a:tc>
                <a:tc>
                  <a:txBody>
                    <a:bodyPr/>
                    <a:lstStyle/>
                    <a:p>
                      <a:pPr algn="ctr"/>
                      <a:r>
                        <a:rPr kumimoji="1" lang="ja-JP" altLang="en-US" sz="1050" dirty="0">
                          <a:latin typeface="BIZ UDPゴシック" panose="020B0400000000000000" pitchFamily="50" charset="-128"/>
                          <a:ea typeface="BIZ UDPゴシック" panose="020B0400000000000000" pitchFamily="50" charset="-128"/>
                        </a:rPr>
                        <a:t>業種</a:t>
                      </a:r>
                    </a:p>
                  </a:txBody>
                  <a:tcPr anchor="ctr"/>
                </a:tc>
                <a:tc>
                  <a:txBody>
                    <a:bodyPr/>
                    <a:lstStyle/>
                    <a:p>
                      <a:pPr algn="ctr"/>
                      <a:r>
                        <a:rPr kumimoji="1" lang="ja-JP" altLang="en-US" sz="1050" dirty="0">
                          <a:latin typeface="BIZ UDPゴシック" panose="020B0400000000000000" pitchFamily="50" charset="-128"/>
                          <a:ea typeface="BIZ UDPゴシック" panose="020B0400000000000000" pitchFamily="50" charset="-128"/>
                        </a:rPr>
                        <a:t>事業所数</a:t>
                      </a:r>
                    </a:p>
                  </a:txBody>
                  <a:tcPr anchor="ctr"/>
                </a:tc>
                <a:extLst>
                  <a:ext uri="{0D108BD9-81ED-4DB2-BD59-A6C34878D82A}">
                    <a16:rowId xmlns:a16="http://schemas.microsoft.com/office/drawing/2014/main" val="2345223728"/>
                  </a:ext>
                </a:extLst>
              </a:tr>
              <a:tr h="259766">
                <a:tc>
                  <a:txBody>
                    <a:bodyPr/>
                    <a:lstStyle/>
                    <a:p>
                      <a:pPr algn="ctr" fontAlgn="ctr">
                        <a:lnSpc>
                          <a:spcPts val="1100"/>
                        </a:lnSpc>
                      </a:pPr>
                      <a:r>
                        <a:rPr lang="ja-JP" altLang="en-US" sz="1050" u="none" strike="noStrike" dirty="0">
                          <a:effectLst/>
                          <a:latin typeface="BIZ UDPゴシック" panose="020B0400000000000000" pitchFamily="50" charset="-128"/>
                          <a:ea typeface="BIZ UDPゴシック" panose="020B0400000000000000" pitchFamily="50" charset="-128"/>
                        </a:rPr>
                        <a:t>アクリロニトリル</a:t>
                      </a:r>
                      <a:endParaRPr lang="ja-JP" altLang="en-US" sz="10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36000" marR="36000" marT="36000" marB="36000" anchor="ctr"/>
                </a:tc>
                <a:tc>
                  <a:txBody>
                    <a:bodyPr/>
                    <a:lstStyle/>
                    <a:p>
                      <a:pPr algn="ctr"/>
                      <a:r>
                        <a:rPr kumimoji="1" lang="ja-JP" altLang="en-US" sz="1050" dirty="0">
                          <a:latin typeface="BIZ UDPゴシック" panose="020B0400000000000000" pitchFamily="50" charset="-128"/>
                          <a:ea typeface="BIZ UDPゴシック" panose="020B0400000000000000" pitchFamily="50" charset="-128"/>
                        </a:rPr>
                        <a:t>反応施設等</a:t>
                      </a:r>
                    </a:p>
                  </a:txBody>
                  <a:tcPr anchor="ctr"/>
                </a:tc>
                <a:tc>
                  <a:txBody>
                    <a:bodyPr/>
                    <a:lstStyle/>
                    <a:p>
                      <a:pPr algn="ctr"/>
                      <a:r>
                        <a:rPr kumimoji="1" lang="ja-JP" altLang="en-US" sz="1050" dirty="0">
                          <a:latin typeface="BIZ UDPゴシック" panose="020B0400000000000000" pitchFamily="50" charset="-128"/>
                          <a:ea typeface="BIZ UDPゴシック" panose="020B0400000000000000" pitchFamily="50" charset="-128"/>
                        </a:rPr>
                        <a:t>化学工業</a:t>
                      </a:r>
                    </a:p>
                  </a:txBody>
                  <a:tcPr anchor="ctr"/>
                </a:tc>
                <a:tc>
                  <a:txBody>
                    <a:bodyPr/>
                    <a:lstStyle/>
                    <a:p>
                      <a:pPr algn="ctr"/>
                      <a:r>
                        <a:rPr kumimoji="1" lang="en-US" altLang="ja-JP" sz="1050" dirty="0">
                          <a:latin typeface="BIZ UDPゴシック" panose="020B0400000000000000" pitchFamily="50" charset="-128"/>
                          <a:ea typeface="BIZ UDPゴシック" panose="020B0400000000000000" pitchFamily="50" charset="-128"/>
                        </a:rPr>
                        <a:t>2</a:t>
                      </a:r>
                      <a:endParaRPr kumimoji="1" lang="ja-JP" altLang="en-US" sz="1050" dirty="0">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4186852140"/>
                  </a:ext>
                </a:extLst>
              </a:tr>
              <a:tr h="259766">
                <a:tc rowSpan="3">
                  <a:txBody>
                    <a:bodyPr/>
                    <a:lstStyle/>
                    <a:p>
                      <a:pPr algn="ctr" fontAlgn="ctr">
                        <a:lnSpc>
                          <a:spcPts val="1100"/>
                        </a:lnSpc>
                      </a:pPr>
                      <a:r>
                        <a:rPr lang="ja-JP" altLang="en-US" sz="1050" u="none" strike="noStrike" dirty="0">
                          <a:effectLst/>
                          <a:latin typeface="BIZ UDPゴシック" panose="020B0400000000000000" pitchFamily="50" charset="-128"/>
                          <a:ea typeface="BIZ UDPゴシック" panose="020B0400000000000000" pitchFamily="50" charset="-128"/>
                        </a:rPr>
                        <a:t>クロロホルム</a:t>
                      </a:r>
                      <a:endParaRPr lang="ja-JP" altLang="en-US" sz="10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36000" marR="36000" marT="36000" marB="36000" anchor="ctr"/>
                </a:tc>
                <a:tc>
                  <a:txBody>
                    <a:bodyPr/>
                    <a:lstStyle/>
                    <a:p>
                      <a:pPr algn="ctr"/>
                      <a:r>
                        <a:rPr kumimoji="1" lang="ja-JP" altLang="en-US" sz="1050" dirty="0">
                          <a:latin typeface="BIZ UDPゴシック" panose="020B0400000000000000" pitchFamily="50" charset="-128"/>
                          <a:ea typeface="BIZ UDPゴシック" panose="020B0400000000000000" pitchFamily="50" charset="-128"/>
                        </a:rPr>
                        <a:t>反応施設等</a:t>
                      </a:r>
                    </a:p>
                  </a:txBody>
                  <a:tcPr anchor="ctr"/>
                </a:tc>
                <a:tc>
                  <a:txBody>
                    <a:bodyPr/>
                    <a:lstStyle/>
                    <a:p>
                      <a:pPr algn="ctr"/>
                      <a:r>
                        <a:rPr kumimoji="1" lang="ja-JP" altLang="en-US" sz="1050" dirty="0">
                          <a:latin typeface="BIZ UDPゴシック" panose="020B0400000000000000" pitchFamily="50" charset="-128"/>
                          <a:ea typeface="BIZ UDPゴシック" panose="020B0400000000000000" pitchFamily="50" charset="-128"/>
                        </a:rPr>
                        <a:t>化学工業、</a:t>
                      </a:r>
                      <a:r>
                        <a:rPr kumimoji="1" lang="zh-TW" altLang="en-US" sz="1050" dirty="0">
                          <a:latin typeface="BIZ UDPゴシック" panose="020B0400000000000000" pitchFamily="50" charset="-128"/>
                          <a:ea typeface="BIZ UDPゴシック" panose="020B0400000000000000" pitchFamily="50" charset="-128"/>
                        </a:rPr>
                        <a:t>医薬品製造業</a:t>
                      </a:r>
                      <a:endParaRPr kumimoji="1" lang="ja-JP" altLang="en-US" sz="1050" dirty="0">
                        <a:latin typeface="BIZ UDPゴシック" panose="020B0400000000000000" pitchFamily="50" charset="-128"/>
                        <a:ea typeface="BIZ UDPゴシック" panose="020B0400000000000000" pitchFamily="50" charset="-128"/>
                      </a:endParaRPr>
                    </a:p>
                  </a:txBody>
                  <a:tcPr anchor="ctr"/>
                </a:tc>
                <a:tc>
                  <a:txBody>
                    <a:bodyPr/>
                    <a:lstStyle/>
                    <a:p>
                      <a:pPr algn="ctr"/>
                      <a:r>
                        <a:rPr kumimoji="1" lang="en-US" altLang="ja-JP" sz="1050" dirty="0">
                          <a:latin typeface="BIZ UDPゴシック" panose="020B0400000000000000" pitchFamily="50" charset="-128"/>
                          <a:ea typeface="BIZ UDPゴシック" panose="020B0400000000000000" pitchFamily="50" charset="-128"/>
                        </a:rPr>
                        <a:t>2</a:t>
                      </a:r>
                      <a:endParaRPr kumimoji="1" lang="ja-JP" altLang="en-US" sz="1050" dirty="0">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51251809"/>
                  </a:ext>
                </a:extLst>
              </a:tr>
              <a:tr h="259766">
                <a:tc vMerge="1">
                  <a:txBody>
                    <a:bodyPr/>
                    <a:lstStyle/>
                    <a:p>
                      <a:pPr algn="ctr" fontAlgn="ctr">
                        <a:lnSpc>
                          <a:spcPts val="1100"/>
                        </a:lnSpc>
                      </a:pPr>
                      <a:endParaRPr lang="ja-JP" altLang="en-US" sz="10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36000" marR="36000" marT="36000" marB="36000" anchor="ctr"/>
                </a:tc>
                <a:tc>
                  <a:txBody>
                    <a:bodyPr/>
                    <a:lstStyle/>
                    <a:p>
                      <a:pPr algn="ctr"/>
                      <a:r>
                        <a:rPr kumimoji="1" lang="ja-JP" altLang="en-US" sz="1050" dirty="0">
                          <a:latin typeface="BIZ UDPゴシック" panose="020B0400000000000000" pitchFamily="50" charset="-128"/>
                          <a:ea typeface="BIZ UDPゴシック" panose="020B0400000000000000" pitchFamily="50" charset="-128"/>
                        </a:rPr>
                        <a:t>貯蔵施設</a:t>
                      </a:r>
                    </a:p>
                  </a:txBody>
                  <a:tcPr anchor="ctr"/>
                </a:tc>
                <a:tc>
                  <a:txBody>
                    <a:bodyPr/>
                    <a:lstStyle/>
                    <a:p>
                      <a:pPr algn="ctr"/>
                      <a:r>
                        <a:rPr kumimoji="1" lang="ja-JP" altLang="en-US" sz="1050" dirty="0">
                          <a:latin typeface="BIZ UDPゴシック" panose="020B0400000000000000" pitchFamily="50" charset="-128"/>
                          <a:ea typeface="BIZ UDPゴシック" panose="020B0400000000000000" pitchFamily="50" charset="-128"/>
                        </a:rPr>
                        <a:t>倉庫業</a:t>
                      </a:r>
                    </a:p>
                  </a:txBody>
                  <a:tcPr anchor="ctr"/>
                </a:tc>
                <a:tc>
                  <a:txBody>
                    <a:bodyPr/>
                    <a:lstStyle/>
                    <a:p>
                      <a:pPr algn="ctr"/>
                      <a:r>
                        <a:rPr kumimoji="1" lang="ja-JP" altLang="en-US" sz="1050" dirty="0">
                          <a:latin typeface="BIZ UDPゴシック" panose="020B0400000000000000" pitchFamily="50" charset="-128"/>
                          <a:ea typeface="BIZ UDPゴシック" panose="020B0400000000000000" pitchFamily="50" charset="-128"/>
                        </a:rPr>
                        <a:t>２</a:t>
                      </a:r>
                    </a:p>
                  </a:txBody>
                  <a:tcPr anchor="ctr"/>
                </a:tc>
                <a:extLst>
                  <a:ext uri="{0D108BD9-81ED-4DB2-BD59-A6C34878D82A}">
                    <a16:rowId xmlns:a16="http://schemas.microsoft.com/office/drawing/2014/main" val="2919123020"/>
                  </a:ext>
                </a:extLst>
              </a:tr>
              <a:tr h="259766">
                <a:tc vMerge="1">
                  <a:txBody>
                    <a:bodyPr/>
                    <a:lstStyle/>
                    <a:p>
                      <a:pPr algn="ctr" fontAlgn="ctr">
                        <a:lnSpc>
                          <a:spcPts val="1100"/>
                        </a:lnSpc>
                      </a:pPr>
                      <a:endParaRPr lang="ja-JP" altLang="en-US" sz="10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36000" marR="36000" marT="36000" marB="36000" anchor="ctr"/>
                </a:tc>
                <a:tc>
                  <a:txBody>
                    <a:bodyPr/>
                    <a:lstStyle/>
                    <a:p>
                      <a:pPr algn="ctr"/>
                      <a:r>
                        <a:rPr kumimoji="1" lang="ja-JP" altLang="en-US" sz="1050" dirty="0">
                          <a:latin typeface="BIZ UDPゴシック" panose="020B0400000000000000" pitchFamily="50" charset="-128"/>
                          <a:ea typeface="BIZ UDPゴシック" panose="020B0400000000000000" pitchFamily="50" charset="-128"/>
                        </a:rPr>
                        <a:t>精製施設等</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50" dirty="0">
                          <a:latin typeface="BIZ UDPゴシック" panose="020B0400000000000000" pitchFamily="50" charset="-128"/>
                          <a:ea typeface="BIZ UDPゴシック" panose="020B0400000000000000" pitchFamily="50" charset="-128"/>
                        </a:rPr>
                        <a:t>化学工業、</a:t>
                      </a:r>
                      <a:r>
                        <a:rPr kumimoji="1" lang="zh-TW" altLang="en-US" sz="1050" dirty="0">
                          <a:latin typeface="BIZ UDPゴシック" panose="020B0400000000000000" pitchFamily="50" charset="-128"/>
                          <a:ea typeface="BIZ UDPゴシック" panose="020B0400000000000000" pitchFamily="50" charset="-128"/>
                        </a:rPr>
                        <a:t>医薬品製造業</a:t>
                      </a:r>
                      <a:endParaRPr kumimoji="1" lang="ja-JP" altLang="en-US" sz="1050" dirty="0">
                        <a:latin typeface="BIZ UDPゴシック" panose="020B0400000000000000" pitchFamily="50" charset="-128"/>
                        <a:ea typeface="BIZ UDPゴシック" panose="020B0400000000000000" pitchFamily="50" charset="-128"/>
                      </a:endParaRPr>
                    </a:p>
                  </a:txBody>
                  <a:tcPr anchor="ctr"/>
                </a:tc>
                <a:tc>
                  <a:txBody>
                    <a:bodyPr/>
                    <a:lstStyle/>
                    <a:p>
                      <a:pPr algn="ctr"/>
                      <a:r>
                        <a:rPr kumimoji="1" lang="en-US" altLang="ja-JP" sz="1050" dirty="0">
                          <a:latin typeface="BIZ UDPゴシック" panose="020B0400000000000000" pitchFamily="50" charset="-128"/>
                          <a:ea typeface="BIZ UDPゴシック" panose="020B0400000000000000" pitchFamily="50" charset="-128"/>
                        </a:rPr>
                        <a:t>2</a:t>
                      </a:r>
                      <a:endParaRPr kumimoji="1" lang="ja-JP" altLang="en-US" sz="1050" dirty="0">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1480600133"/>
                  </a:ext>
                </a:extLst>
              </a:tr>
              <a:tr h="259766">
                <a:tc>
                  <a:txBody>
                    <a:bodyPr/>
                    <a:lstStyle/>
                    <a:p>
                      <a:pPr algn="ctr" fontAlgn="ctr">
                        <a:lnSpc>
                          <a:spcPts val="1100"/>
                        </a:lnSpc>
                      </a:pPr>
                      <a:r>
                        <a:rPr lang="ja-JP" altLang="en-US" sz="1050" u="none" strike="noStrike" dirty="0">
                          <a:effectLst/>
                          <a:latin typeface="BIZ UDPゴシック" panose="020B0400000000000000" pitchFamily="50" charset="-128"/>
                          <a:ea typeface="BIZ UDPゴシック" panose="020B0400000000000000" pitchFamily="50" charset="-128"/>
                        </a:rPr>
                        <a:t>塩化メチレン（ジクロロメタン）</a:t>
                      </a:r>
                      <a:endParaRPr lang="ja-JP" altLang="en-US" sz="10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36000" marR="36000" marT="36000" marB="36000" anchor="ctr"/>
                </a:tc>
                <a:tc>
                  <a:txBody>
                    <a:bodyPr/>
                    <a:lstStyle/>
                    <a:p>
                      <a:pPr algn="ctr"/>
                      <a:r>
                        <a:rPr kumimoji="1" lang="ja-JP" altLang="en-US" sz="1050" dirty="0">
                          <a:latin typeface="BIZ UDPゴシック" panose="020B0400000000000000" pitchFamily="50" charset="-128"/>
                          <a:ea typeface="BIZ UDPゴシック" panose="020B0400000000000000" pitchFamily="50" charset="-128"/>
                        </a:rPr>
                        <a:t>洗浄施設</a:t>
                      </a:r>
                    </a:p>
                  </a:txBody>
                  <a:tcPr anchor="ctr"/>
                </a:tc>
                <a:tc>
                  <a:txBody>
                    <a:bodyPr/>
                    <a:lstStyle/>
                    <a:p>
                      <a:pPr algn="ctr"/>
                      <a:r>
                        <a:rPr kumimoji="1" lang="ja-JP" altLang="en-US" sz="1050" dirty="0">
                          <a:latin typeface="BIZ UDPゴシック" panose="020B0400000000000000" pitchFamily="50" charset="-128"/>
                          <a:ea typeface="BIZ UDPゴシック" panose="020B0400000000000000" pitchFamily="50" charset="-128"/>
                        </a:rPr>
                        <a:t>化学工業、（</a:t>
                      </a:r>
                      <a:r>
                        <a:rPr kumimoji="1" lang="zh-TW" altLang="en-US" sz="1050" dirty="0">
                          <a:latin typeface="BIZ UDPゴシック" panose="020B0400000000000000" pitchFamily="50" charset="-128"/>
                          <a:ea typeface="BIZ UDPゴシック" panose="020B0400000000000000" pitchFamily="50" charset="-128"/>
                        </a:rPr>
                        <a:t>電気</a:t>
                      </a:r>
                      <a:r>
                        <a:rPr kumimoji="1" lang="ja-JP" altLang="en-US" sz="1050" dirty="0">
                          <a:latin typeface="BIZ UDPゴシック" panose="020B0400000000000000" pitchFamily="50" charset="-128"/>
                          <a:ea typeface="BIZ UDPゴシック" panose="020B0400000000000000" pitchFamily="50" charset="-128"/>
                        </a:rPr>
                        <a:t>・</a:t>
                      </a:r>
                      <a:r>
                        <a:rPr kumimoji="1" lang="zh-TW" altLang="en-US" sz="1050" dirty="0">
                          <a:latin typeface="BIZ UDPゴシック" panose="020B0400000000000000" pitchFamily="50" charset="-128"/>
                          <a:ea typeface="BIZ UDPゴシック" panose="020B0400000000000000" pitchFamily="50" charset="-128"/>
                        </a:rPr>
                        <a:t>一般</a:t>
                      </a:r>
                      <a:r>
                        <a:rPr kumimoji="1" lang="ja-JP" altLang="en-US" sz="1050" dirty="0">
                          <a:latin typeface="BIZ UDPゴシック" panose="020B0400000000000000" pitchFamily="50" charset="-128"/>
                          <a:ea typeface="BIZ UDPゴシック" panose="020B0400000000000000" pitchFamily="50" charset="-128"/>
                        </a:rPr>
                        <a:t>）</a:t>
                      </a:r>
                      <a:r>
                        <a:rPr kumimoji="1" lang="zh-TW" altLang="en-US" sz="1050" dirty="0">
                          <a:latin typeface="BIZ UDPゴシック" panose="020B0400000000000000" pitchFamily="50" charset="-128"/>
                          <a:ea typeface="BIZ UDPゴシック" panose="020B0400000000000000" pitchFamily="50" charset="-128"/>
                        </a:rPr>
                        <a:t>機械</a:t>
                      </a:r>
                      <a:r>
                        <a:rPr kumimoji="1" lang="zh-TW" altLang="en-US" sz="1050">
                          <a:latin typeface="BIZ UDPゴシック" panose="020B0400000000000000" pitchFamily="50" charset="-128"/>
                          <a:ea typeface="BIZ UDPゴシック" panose="020B0400000000000000" pitchFamily="50" charset="-128"/>
                        </a:rPr>
                        <a:t>器具製造業</a:t>
                      </a:r>
                      <a:endParaRPr kumimoji="1" lang="ja-JP" altLang="en-US" sz="1050" dirty="0">
                        <a:latin typeface="BIZ UDPゴシック" panose="020B0400000000000000" pitchFamily="50" charset="-128"/>
                        <a:ea typeface="BIZ UDPゴシック" panose="020B0400000000000000" pitchFamily="50" charset="-128"/>
                      </a:endParaRPr>
                    </a:p>
                  </a:txBody>
                  <a:tcPr anchor="ctr"/>
                </a:tc>
                <a:tc>
                  <a:txBody>
                    <a:bodyPr/>
                    <a:lstStyle/>
                    <a:p>
                      <a:pPr algn="ctr"/>
                      <a:r>
                        <a:rPr kumimoji="1" lang="ja-JP" altLang="en-US" sz="1050" dirty="0">
                          <a:latin typeface="BIZ UDPゴシック" panose="020B0400000000000000" pitchFamily="50" charset="-128"/>
                          <a:ea typeface="BIZ UDPゴシック" panose="020B0400000000000000" pitchFamily="50" charset="-128"/>
                        </a:rPr>
                        <a:t>３</a:t>
                      </a:r>
                    </a:p>
                  </a:txBody>
                  <a:tcPr anchor="ctr"/>
                </a:tc>
                <a:extLst>
                  <a:ext uri="{0D108BD9-81ED-4DB2-BD59-A6C34878D82A}">
                    <a16:rowId xmlns:a16="http://schemas.microsoft.com/office/drawing/2014/main" val="691371157"/>
                  </a:ext>
                </a:extLst>
              </a:tr>
              <a:tr h="259766">
                <a:tc rowSpan="2">
                  <a:txBody>
                    <a:bodyPr/>
                    <a:lstStyle/>
                    <a:p>
                      <a:pPr algn="ctr" fontAlgn="ctr">
                        <a:lnSpc>
                          <a:spcPts val="1100"/>
                        </a:lnSpc>
                      </a:pPr>
                      <a:r>
                        <a:rPr lang="ja-JP" altLang="en-US" sz="1050" u="none" strike="noStrike" dirty="0">
                          <a:effectLst/>
                          <a:latin typeface="BIZ UDPゴシック" panose="020B0400000000000000" pitchFamily="50" charset="-128"/>
                          <a:ea typeface="BIZ UDPゴシック" panose="020B0400000000000000" pitchFamily="50" charset="-128"/>
                        </a:rPr>
                        <a:t>テトラクロロエチレン</a:t>
                      </a:r>
                      <a:endParaRPr lang="ja-JP" altLang="en-US" sz="10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36000" marR="36000" marT="36000" marB="3600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50" dirty="0">
                          <a:latin typeface="BIZ UDPゴシック" panose="020B0400000000000000" pitchFamily="50" charset="-128"/>
                          <a:ea typeface="BIZ UDPゴシック" panose="020B0400000000000000" pitchFamily="50" charset="-128"/>
                        </a:rPr>
                        <a:t>洗浄施設</a:t>
                      </a:r>
                    </a:p>
                  </a:txBody>
                  <a:tcPr anchor="ctr"/>
                </a:tc>
                <a:tc>
                  <a:txBody>
                    <a:bodyPr/>
                    <a:lstStyle/>
                    <a:p>
                      <a:pPr algn="ctr"/>
                      <a:r>
                        <a:rPr kumimoji="1" lang="ja-JP" altLang="en-US" sz="1050" dirty="0">
                          <a:latin typeface="BIZ UDPゴシック" panose="020B0400000000000000" pitchFamily="50" charset="-128"/>
                          <a:ea typeface="BIZ UDPゴシック" panose="020B0400000000000000" pitchFamily="50" charset="-128"/>
                        </a:rPr>
                        <a:t>非鉄・金属製品製造業、鉄鋼業等</a:t>
                      </a:r>
                    </a:p>
                  </a:txBody>
                  <a:tcPr anchor="ctr"/>
                </a:tc>
                <a:tc>
                  <a:txBody>
                    <a:bodyPr/>
                    <a:lstStyle/>
                    <a:p>
                      <a:pPr algn="ctr"/>
                      <a:r>
                        <a:rPr kumimoji="1" lang="ja-JP" altLang="en-US" sz="1050" dirty="0">
                          <a:latin typeface="BIZ UDPゴシック" panose="020B0400000000000000" pitchFamily="50" charset="-128"/>
                          <a:ea typeface="BIZ UDPゴシック" panose="020B0400000000000000" pitchFamily="50" charset="-128"/>
                        </a:rPr>
                        <a:t>５</a:t>
                      </a:r>
                    </a:p>
                  </a:txBody>
                  <a:tcPr anchor="ctr"/>
                </a:tc>
                <a:extLst>
                  <a:ext uri="{0D108BD9-81ED-4DB2-BD59-A6C34878D82A}">
                    <a16:rowId xmlns:a16="http://schemas.microsoft.com/office/drawing/2014/main" val="3008095946"/>
                  </a:ext>
                </a:extLst>
              </a:tr>
              <a:tr h="259766">
                <a:tc vMerge="1">
                  <a:txBody>
                    <a:bodyPr/>
                    <a:lstStyle/>
                    <a:p>
                      <a:pPr algn="ctr" fontAlgn="ctr">
                        <a:lnSpc>
                          <a:spcPts val="1100"/>
                        </a:lnSpc>
                      </a:pPr>
                      <a:endParaRPr lang="ja-JP" altLang="en-US" sz="10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36000" marR="36000" marT="36000" marB="3600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50" dirty="0">
                          <a:latin typeface="BIZ UDPゴシック" panose="020B0400000000000000" pitchFamily="50" charset="-128"/>
                          <a:ea typeface="BIZ UDPゴシック" panose="020B0400000000000000" pitchFamily="50" charset="-128"/>
                        </a:rPr>
                        <a:t>クリーニング施設</a:t>
                      </a:r>
                    </a:p>
                  </a:txBody>
                  <a:tcPr anchor="ctr"/>
                </a:tc>
                <a:tc>
                  <a:txBody>
                    <a:bodyPr/>
                    <a:lstStyle/>
                    <a:p>
                      <a:pPr algn="ctr"/>
                      <a:r>
                        <a:rPr kumimoji="1" lang="ja-JP" altLang="en-US" sz="1050" dirty="0">
                          <a:latin typeface="BIZ UDPゴシック" panose="020B0400000000000000" pitchFamily="50" charset="-128"/>
                          <a:ea typeface="BIZ UDPゴシック" panose="020B0400000000000000" pitchFamily="50" charset="-128"/>
                        </a:rPr>
                        <a:t>洗濯業</a:t>
                      </a:r>
                    </a:p>
                  </a:txBody>
                  <a:tcPr anchor="ctr"/>
                </a:tc>
                <a:tc>
                  <a:txBody>
                    <a:bodyPr/>
                    <a:lstStyle/>
                    <a:p>
                      <a:pPr algn="ctr"/>
                      <a:r>
                        <a:rPr kumimoji="1" lang="ja-JP" altLang="en-US" sz="1050" dirty="0">
                          <a:latin typeface="BIZ UDPゴシック" panose="020B0400000000000000" pitchFamily="50" charset="-128"/>
                          <a:ea typeface="BIZ UDPゴシック" panose="020B0400000000000000" pitchFamily="50" charset="-128"/>
                        </a:rPr>
                        <a:t>２</a:t>
                      </a:r>
                    </a:p>
                  </a:txBody>
                  <a:tcPr anchor="ctr"/>
                </a:tc>
                <a:extLst>
                  <a:ext uri="{0D108BD9-81ED-4DB2-BD59-A6C34878D82A}">
                    <a16:rowId xmlns:a16="http://schemas.microsoft.com/office/drawing/2014/main" val="456166369"/>
                  </a:ext>
                </a:extLst>
              </a:tr>
              <a:tr h="259766">
                <a:tc>
                  <a:txBody>
                    <a:bodyPr/>
                    <a:lstStyle/>
                    <a:p>
                      <a:pPr algn="ctr" fontAlgn="ctr">
                        <a:lnSpc>
                          <a:spcPts val="1100"/>
                        </a:lnSpc>
                      </a:pPr>
                      <a:r>
                        <a:rPr lang="ja-JP" altLang="en-US" sz="1050" u="none" strike="noStrike" dirty="0">
                          <a:effectLst/>
                          <a:latin typeface="BIZ UDPゴシック" panose="020B0400000000000000" pitchFamily="50" charset="-128"/>
                          <a:ea typeface="BIZ UDPゴシック" panose="020B0400000000000000" pitchFamily="50" charset="-128"/>
                        </a:rPr>
                        <a:t>トリクロロエチレン</a:t>
                      </a:r>
                      <a:endParaRPr lang="ja-JP" altLang="en-US" sz="10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36000" marR="36000" marT="36000" marB="36000" anchor="ctr"/>
                </a:tc>
                <a:tc>
                  <a:txBody>
                    <a:bodyPr/>
                    <a:lstStyle/>
                    <a:p>
                      <a:pPr algn="ctr"/>
                      <a:r>
                        <a:rPr kumimoji="1" lang="ja-JP" altLang="en-US" sz="1050" dirty="0">
                          <a:latin typeface="BIZ UDPゴシック" panose="020B0400000000000000" pitchFamily="50" charset="-128"/>
                          <a:ea typeface="BIZ UDPゴシック" panose="020B0400000000000000" pitchFamily="50" charset="-128"/>
                        </a:rPr>
                        <a:t>洗浄施設</a:t>
                      </a:r>
                    </a:p>
                  </a:txBody>
                  <a:tcPr anchor="ctr"/>
                </a:tc>
                <a:tc>
                  <a:txBody>
                    <a:bodyPr/>
                    <a:lstStyle/>
                    <a:p>
                      <a:pPr algn="ctr"/>
                      <a:r>
                        <a:rPr kumimoji="1" lang="zh-TW" altLang="en-US" sz="1050" dirty="0">
                          <a:latin typeface="BIZ UDPゴシック" panose="020B0400000000000000" pitchFamily="50" charset="-128"/>
                          <a:ea typeface="BIZ UDPゴシック" panose="020B0400000000000000" pitchFamily="50" charset="-128"/>
                        </a:rPr>
                        <a:t>金属製品製造業</a:t>
                      </a:r>
                      <a:r>
                        <a:rPr kumimoji="1" lang="ja-JP" altLang="en-US" sz="1050" dirty="0">
                          <a:latin typeface="BIZ UDPゴシック" panose="020B0400000000000000" pitchFamily="50" charset="-128"/>
                          <a:ea typeface="BIZ UDPゴシック" panose="020B0400000000000000" pitchFamily="50" charset="-128"/>
                        </a:rPr>
                        <a:t>、</a:t>
                      </a:r>
                      <a:r>
                        <a:rPr kumimoji="1" lang="zh-TW" altLang="en-US" sz="1050" dirty="0">
                          <a:latin typeface="BIZ UDPゴシック" panose="020B0400000000000000" pitchFamily="50" charset="-128"/>
                          <a:ea typeface="BIZ UDPゴシック" panose="020B0400000000000000" pitchFamily="50" charset="-128"/>
                        </a:rPr>
                        <a:t>輸送用機械器具製造業</a:t>
                      </a:r>
                      <a:endParaRPr kumimoji="1" lang="ja-JP" altLang="en-US" sz="1050" dirty="0">
                        <a:latin typeface="BIZ UDPゴシック" panose="020B0400000000000000" pitchFamily="50" charset="-128"/>
                        <a:ea typeface="BIZ UDPゴシック" panose="020B0400000000000000" pitchFamily="50" charset="-128"/>
                      </a:endParaRPr>
                    </a:p>
                  </a:txBody>
                  <a:tcPr anchor="ctr"/>
                </a:tc>
                <a:tc>
                  <a:txBody>
                    <a:bodyPr/>
                    <a:lstStyle/>
                    <a:p>
                      <a:pPr algn="ctr"/>
                      <a:r>
                        <a:rPr kumimoji="1" lang="en-US" altLang="ja-JP" sz="1050" dirty="0">
                          <a:latin typeface="BIZ UDPゴシック" panose="020B0400000000000000" pitchFamily="50" charset="-128"/>
                          <a:ea typeface="BIZ UDPゴシック" panose="020B0400000000000000" pitchFamily="50" charset="-128"/>
                        </a:rPr>
                        <a:t>9</a:t>
                      </a:r>
                      <a:endParaRPr kumimoji="1" lang="ja-JP" altLang="en-US" sz="1050" dirty="0">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922544779"/>
                  </a:ext>
                </a:extLst>
              </a:tr>
              <a:tr h="288234">
                <a:tc rowSpan="9">
                  <a:txBody>
                    <a:bodyPr/>
                    <a:lstStyle/>
                    <a:p>
                      <a:pPr algn="ctr" fontAlgn="ctr">
                        <a:lnSpc>
                          <a:spcPts val="1100"/>
                        </a:lnSpc>
                      </a:pPr>
                      <a:r>
                        <a:rPr lang="ja-JP" altLang="en-US" sz="1050" u="none" strike="noStrike" dirty="0">
                          <a:effectLst/>
                          <a:latin typeface="BIZ UDPゴシック" panose="020B0400000000000000" pitchFamily="50" charset="-128"/>
                          <a:ea typeface="BIZ UDPゴシック" panose="020B0400000000000000" pitchFamily="50" charset="-128"/>
                        </a:rPr>
                        <a:t>トルエン</a:t>
                      </a:r>
                      <a:endParaRPr lang="ja-JP" altLang="en-US" sz="10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36000" marR="36000" marT="36000" marB="36000" anchor="ctr"/>
                </a:tc>
                <a:tc>
                  <a:txBody>
                    <a:bodyPr/>
                    <a:lstStyle/>
                    <a:p>
                      <a:pPr algn="ctr"/>
                      <a:r>
                        <a:rPr kumimoji="1" lang="ja-JP" altLang="en-US" sz="1050" dirty="0">
                          <a:latin typeface="BIZ UDPゴシック" panose="020B0400000000000000" pitchFamily="50" charset="-128"/>
                          <a:ea typeface="BIZ UDPゴシック" panose="020B0400000000000000" pitchFamily="50" charset="-128"/>
                        </a:rPr>
                        <a:t>乾燥炉</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50" dirty="0">
                          <a:latin typeface="BIZ UDPゴシック" panose="020B0400000000000000" pitchFamily="50" charset="-128"/>
                          <a:ea typeface="BIZ UDPゴシック" panose="020B0400000000000000" pitchFamily="50" charset="-128"/>
                        </a:rPr>
                        <a:t>出版業、金属製品製造業等</a:t>
                      </a:r>
                    </a:p>
                  </a:txBody>
                  <a:tcPr anchor="ctr"/>
                </a:tc>
                <a:tc>
                  <a:txBody>
                    <a:bodyPr/>
                    <a:lstStyle/>
                    <a:p>
                      <a:pPr algn="ctr"/>
                      <a:r>
                        <a:rPr kumimoji="1" lang="ja-JP" altLang="en-US" sz="1050" dirty="0">
                          <a:latin typeface="BIZ UDPゴシック" panose="020B0400000000000000" pitchFamily="50" charset="-128"/>
                          <a:ea typeface="BIZ UDPゴシック" panose="020B0400000000000000" pitchFamily="50" charset="-128"/>
                        </a:rPr>
                        <a:t>１</a:t>
                      </a:r>
                      <a:r>
                        <a:rPr kumimoji="1" lang="en-US" altLang="ja-JP" sz="1050" dirty="0">
                          <a:latin typeface="BIZ UDPゴシック" panose="020B0400000000000000" pitchFamily="50" charset="-128"/>
                          <a:ea typeface="BIZ UDPゴシック" panose="020B0400000000000000" pitchFamily="50" charset="-128"/>
                        </a:rPr>
                        <a:t>1</a:t>
                      </a:r>
                      <a:endParaRPr kumimoji="1" lang="ja-JP" altLang="en-US" sz="1050" dirty="0">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448855692"/>
                  </a:ext>
                </a:extLst>
              </a:tr>
              <a:tr h="288234">
                <a:tc vMerge="1">
                  <a:txBody>
                    <a:bodyPr/>
                    <a:lstStyle/>
                    <a:p>
                      <a:pPr algn="ctr" fontAlgn="ctr">
                        <a:lnSpc>
                          <a:spcPts val="1100"/>
                        </a:lnSpc>
                      </a:pPr>
                      <a:endParaRPr lang="ja-JP" altLang="en-US" sz="10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36000" marR="36000" marT="36000" marB="36000" anchor="ctr"/>
                </a:tc>
                <a:tc>
                  <a:txBody>
                    <a:bodyPr/>
                    <a:lstStyle/>
                    <a:p>
                      <a:pPr algn="ctr"/>
                      <a:r>
                        <a:rPr kumimoji="1" lang="zh-TW" altLang="en-US" sz="1050" dirty="0">
                          <a:latin typeface="BIZ UDPゴシック" panose="020B0400000000000000" pitchFamily="50" charset="-128"/>
                          <a:ea typeface="BIZ UDPゴシック" panose="020B0400000000000000" pitchFamily="50" charset="-128"/>
                        </a:rPr>
                        <a:t>吹付塗装施設</a:t>
                      </a:r>
                      <a:endParaRPr kumimoji="1" lang="en-US" altLang="ja-JP" sz="1050" dirty="0">
                        <a:latin typeface="BIZ UDPゴシック" panose="020B0400000000000000" pitchFamily="50" charset="-128"/>
                        <a:ea typeface="BIZ UDPゴシック" panose="020B0400000000000000" pitchFamily="50" charset="-128"/>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50" dirty="0">
                          <a:latin typeface="BIZ UDPゴシック" panose="020B0400000000000000" pitchFamily="50" charset="-128"/>
                          <a:ea typeface="BIZ UDPゴシック" panose="020B0400000000000000" pitchFamily="50" charset="-128"/>
                        </a:rPr>
                        <a:t>化学工業、</a:t>
                      </a:r>
                      <a:r>
                        <a:rPr kumimoji="1" lang="zh-TW" altLang="en-US" sz="1050" dirty="0">
                          <a:latin typeface="BIZ UDPゴシック" panose="020B0400000000000000" pitchFamily="50" charset="-128"/>
                          <a:ea typeface="BIZ UDPゴシック" panose="020B0400000000000000" pitchFamily="50" charset="-128"/>
                        </a:rPr>
                        <a:t>一般機械器具製造業</a:t>
                      </a:r>
                      <a:r>
                        <a:rPr kumimoji="1" lang="ja-JP" altLang="en-US" sz="1050" dirty="0">
                          <a:latin typeface="BIZ UDPゴシック" panose="020B0400000000000000" pitchFamily="50" charset="-128"/>
                          <a:ea typeface="BIZ UDPゴシック" panose="020B0400000000000000" pitchFamily="50" charset="-128"/>
                        </a:rPr>
                        <a:t>等</a:t>
                      </a:r>
                    </a:p>
                  </a:txBody>
                  <a:tcPr anchor="ctr"/>
                </a:tc>
                <a:tc>
                  <a:txBody>
                    <a:bodyPr/>
                    <a:lstStyle/>
                    <a:p>
                      <a:pPr algn="ctr"/>
                      <a:r>
                        <a:rPr kumimoji="1" lang="ja-JP" altLang="en-US" sz="1050" dirty="0">
                          <a:latin typeface="BIZ UDPゴシック" panose="020B0400000000000000" pitchFamily="50" charset="-128"/>
                          <a:ea typeface="BIZ UDPゴシック" panose="020B0400000000000000" pitchFamily="50" charset="-128"/>
                        </a:rPr>
                        <a:t>８</a:t>
                      </a:r>
                    </a:p>
                  </a:txBody>
                  <a:tcPr anchor="ctr"/>
                </a:tc>
                <a:extLst>
                  <a:ext uri="{0D108BD9-81ED-4DB2-BD59-A6C34878D82A}">
                    <a16:rowId xmlns:a16="http://schemas.microsoft.com/office/drawing/2014/main" val="1517832967"/>
                  </a:ext>
                </a:extLst>
              </a:tr>
              <a:tr h="288234">
                <a:tc vMerge="1">
                  <a:txBody>
                    <a:bodyPr/>
                    <a:lstStyle/>
                    <a:p>
                      <a:pPr algn="ctr" fontAlgn="ctr">
                        <a:lnSpc>
                          <a:spcPts val="1100"/>
                        </a:lnSpc>
                      </a:pPr>
                      <a:endParaRPr lang="ja-JP" altLang="en-US" sz="10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36000" marR="36000" marT="36000" marB="3600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50" dirty="0">
                          <a:latin typeface="BIZ UDPゴシック" panose="020B0400000000000000" pitchFamily="50" charset="-128"/>
                          <a:ea typeface="BIZ UDPゴシック" panose="020B0400000000000000" pitchFamily="50" charset="-128"/>
                        </a:rPr>
                        <a:t>印刷施設</a:t>
                      </a:r>
                    </a:p>
                  </a:txBody>
                  <a:tcPr anchor="ctr"/>
                </a:tc>
                <a:tc>
                  <a:txBody>
                    <a:bodyPr/>
                    <a:lstStyle/>
                    <a:p>
                      <a:pPr algn="ctr"/>
                      <a:r>
                        <a:rPr kumimoji="1" lang="ja-JP" altLang="en-US" sz="1050" dirty="0">
                          <a:latin typeface="BIZ UDPゴシック" panose="020B0400000000000000" pitchFamily="50" charset="-128"/>
                          <a:ea typeface="BIZ UDPゴシック" panose="020B0400000000000000" pitchFamily="50" charset="-128"/>
                        </a:rPr>
                        <a:t>出版業、</a:t>
                      </a:r>
                      <a:r>
                        <a:rPr kumimoji="1" lang="zh-TW" altLang="en-US" sz="1050" dirty="0">
                          <a:latin typeface="BIZ UDPゴシック" panose="020B0400000000000000" pitchFamily="50" charset="-128"/>
                          <a:ea typeface="BIZ UDPゴシック" panose="020B0400000000000000" pitchFamily="50" charset="-128"/>
                        </a:rPr>
                        <a:t>金属製品製造業</a:t>
                      </a:r>
                      <a:r>
                        <a:rPr kumimoji="1" lang="ja-JP" altLang="en-US" sz="1050" dirty="0">
                          <a:latin typeface="BIZ UDPゴシック" panose="020B0400000000000000" pitchFamily="50" charset="-128"/>
                          <a:ea typeface="BIZ UDPゴシック" panose="020B0400000000000000" pitchFamily="50" charset="-128"/>
                        </a:rPr>
                        <a:t>等</a:t>
                      </a:r>
                    </a:p>
                  </a:txBody>
                  <a:tcPr anchor="ctr"/>
                </a:tc>
                <a:tc>
                  <a:txBody>
                    <a:bodyPr/>
                    <a:lstStyle/>
                    <a:p>
                      <a:pPr algn="ctr"/>
                      <a:r>
                        <a:rPr kumimoji="1" lang="ja-JP" altLang="en-US" sz="1050" dirty="0">
                          <a:latin typeface="BIZ UDPゴシック" panose="020B0400000000000000" pitchFamily="50" charset="-128"/>
                          <a:ea typeface="BIZ UDPゴシック" panose="020B0400000000000000" pitchFamily="50" charset="-128"/>
                        </a:rPr>
                        <a:t>７</a:t>
                      </a:r>
                    </a:p>
                  </a:txBody>
                  <a:tcPr anchor="ctr"/>
                </a:tc>
                <a:extLst>
                  <a:ext uri="{0D108BD9-81ED-4DB2-BD59-A6C34878D82A}">
                    <a16:rowId xmlns:a16="http://schemas.microsoft.com/office/drawing/2014/main" val="982238978"/>
                  </a:ext>
                </a:extLst>
              </a:tr>
              <a:tr h="259766">
                <a:tc vMerge="1">
                  <a:txBody>
                    <a:bodyPr/>
                    <a:lstStyle/>
                    <a:p>
                      <a:pPr algn="ctr" fontAlgn="ctr">
                        <a:lnSpc>
                          <a:spcPts val="1100"/>
                        </a:lnSpc>
                      </a:pPr>
                      <a:endParaRPr lang="ja-JP" altLang="en-US" sz="10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36000" marR="36000" marT="36000" marB="36000" anchor="ctr"/>
                </a:tc>
                <a:tc>
                  <a:txBody>
                    <a:bodyPr/>
                    <a:lstStyle/>
                    <a:p>
                      <a:pPr algn="ctr"/>
                      <a:r>
                        <a:rPr kumimoji="1" lang="ja-JP" altLang="en-US" sz="1050" dirty="0">
                          <a:latin typeface="BIZ UDPゴシック" panose="020B0400000000000000" pitchFamily="50" charset="-128"/>
                          <a:ea typeface="BIZ UDPゴシック" panose="020B0400000000000000" pitchFamily="50" charset="-128"/>
                        </a:rPr>
                        <a:t>貯蔵施設</a:t>
                      </a:r>
                      <a:endParaRPr kumimoji="1" lang="en-US" altLang="ja-JP" sz="1050" dirty="0">
                        <a:latin typeface="BIZ UDPゴシック" panose="020B0400000000000000" pitchFamily="50" charset="-128"/>
                        <a:ea typeface="BIZ UDPゴシック" panose="020B0400000000000000" pitchFamily="50" charset="-128"/>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50" dirty="0">
                          <a:latin typeface="BIZ UDPゴシック" panose="020B0400000000000000" pitchFamily="50" charset="-128"/>
                          <a:ea typeface="BIZ UDPゴシック" panose="020B0400000000000000" pitchFamily="50" charset="-128"/>
                        </a:rPr>
                        <a:t>化学工業、石油製品製造業</a:t>
                      </a:r>
                    </a:p>
                  </a:txBody>
                  <a:tcPr anchor="ctr"/>
                </a:tc>
                <a:tc>
                  <a:txBody>
                    <a:bodyPr/>
                    <a:lstStyle/>
                    <a:p>
                      <a:pPr algn="ctr"/>
                      <a:r>
                        <a:rPr kumimoji="1" lang="ja-JP" altLang="en-US" sz="1050" dirty="0">
                          <a:latin typeface="BIZ UDPゴシック" panose="020B0400000000000000" pitchFamily="50" charset="-128"/>
                          <a:ea typeface="BIZ UDPゴシック" panose="020B0400000000000000" pitchFamily="50" charset="-128"/>
                        </a:rPr>
                        <a:t>５</a:t>
                      </a:r>
                    </a:p>
                  </a:txBody>
                  <a:tcPr anchor="ctr"/>
                </a:tc>
                <a:extLst>
                  <a:ext uri="{0D108BD9-81ED-4DB2-BD59-A6C34878D82A}">
                    <a16:rowId xmlns:a16="http://schemas.microsoft.com/office/drawing/2014/main" val="3360582561"/>
                  </a:ext>
                </a:extLst>
              </a:tr>
              <a:tr h="259766">
                <a:tc vMerge="1">
                  <a:txBody>
                    <a:bodyPr/>
                    <a:lstStyle/>
                    <a:p>
                      <a:pPr algn="ctr" fontAlgn="ctr">
                        <a:lnSpc>
                          <a:spcPts val="1100"/>
                        </a:lnSpc>
                      </a:pPr>
                      <a:endParaRPr lang="ja-JP" altLang="en-US" sz="10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36000" marR="36000" marT="36000" marB="36000" anchor="ctr"/>
                </a:tc>
                <a:tc>
                  <a:txBody>
                    <a:bodyPr/>
                    <a:lstStyle/>
                    <a:p>
                      <a:pPr algn="ctr"/>
                      <a:r>
                        <a:rPr kumimoji="1" lang="ja-JP" altLang="en-US" sz="1050" dirty="0">
                          <a:latin typeface="BIZ UDPゴシック" panose="020B0400000000000000" pitchFamily="50" charset="-128"/>
                          <a:ea typeface="BIZ UDPゴシック" panose="020B0400000000000000" pitchFamily="50" charset="-128"/>
                        </a:rPr>
                        <a:t>混合施設等</a:t>
                      </a:r>
                    </a:p>
                  </a:txBody>
                  <a:tcPr anchor="ctr"/>
                </a:tc>
                <a:tc>
                  <a:txBody>
                    <a:bodyPr/>
                    <a:lstStyle/>
                    <a:p>
                      <a:pPr algn="ctr"/>
                      <a:r>
                        <a:rPr kumimoji="1" lang="ja-JP" altLang="en-US" sz="1050" dirty="0">
                          <a:latin typeface="BIZ UDPゴシック" panose="020B0400000000000000" pitchFamily="50" charset="-128"/>
                          <a:ea typeface="BIZ UDPゴシック" panose="020B0400000000000000" pitchFamily="50" charset="-128"/>
                        </a:rPr>
                        <a:t>化学工業、繊維工業</a:t>
                      </a:r>
                    </a:p>
                  </a:txBody>
                  <a:tcPr anchor="ctr"/>
                </a:tc>
                <a:tc>
                  <a:txBody>
                    <a:bodyPr/>
                    <a:lstStyle/>
                    <a:p>
                      <a:pPr algn="ctr"/>
                      <a:r>
                        <a:rPr kumimoji="1" lang="ja-JP" altLang="en-US" sz="1050" dirty="0">
                          <a:latin typeface="BIZ UDPゴシック" panose="020B0400000000000000" pitchFamily="50" charset="-128"/>
                          <a:ea typeface="BIZ UDPゴシック" panose="020B0400000000000000" pitchFamily="50" charset="-128"/>
                        </a:rPr>
                        <a:t>５</a:t>
                      </a:r>
                    </a:p>
                  </a:txBody>
                  <a:tcPr anchor="ctr"/>
                </a:tc>
                <a:extLst>
                  <a:ext uri="{0D108BD9-81ED-4DB2-BD59-A6C34878D82A}">
                    <a16:rowId xmlns:a16="http://schemas.microsoft.com/office/drawing/2014/main" val="2914758130"/>
                  </a:ext>
                </a:extLst>
              </a:tr>
              <a:tr h="259766">
                <a:tc vMerge="1">
                  <a:txBody>
                    <a:bodyPr/>
                    <a:lstStyle/>
                    <a:p>
                      <a:pPr algn="ctr" fontAlgn="ctr">
                        <a:lnSpc>
                          <a:spcPts val="1100"/>
                        </a:lnSpc>
                      </a:pPr>
                      <a:endParaRPr lang="ja-JP" altLang="en-US" sz="10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36000" marR="36000" marT="36000" marB="36000" anchor="ctr"/>
                </a:tc>
                <a:tc>
                  <a:txBody>
                    <a:bodyPr/>
                    <a:lstStyle/>
                    <a:p>
                      <a:pPr algn="ctr"/>
                      <a:r>
                        <a:rPr kumimoji="1" lang="ja-JP" altLang="en-US" sz="1050" dirty="0">
                          <a:latin typeface="BIZ UDPゴシック" panose="020B0400000000000000" pitchFamily="50" charset="-128"/>
                          <a:ea typeface="BIZ UDPゴシック" panose="020B0400000000000000" pitchFamily="50" charset="-128"/>
                        </a:rPr>
                        <a:t>反応施設等</a:t>
                      </a:r>
                      <a:endParaRPr kumimoji="1" lang="en-US" altLang="ja-JP" sz="1050" dirty="0">
                        <a:latin typeface="BIZ UDPゴシック" panose="020B0400000000000000" pitchFamily="50" charset="-128"/>
                        <a:ea typeface="BIZ UDPゴシック" panose="020B0400000000000000" pitchFamily="50" charset="-128"/>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50" dirty="0">
                          <a:latin typeface="BIZ UDPゴシック" panose="020B0400000000000000" pitchFamily="50" charset="-128"/>
                          <a:ea typeface="BIZ UDPゴシック" panose="020B0400000000000000" pitchFamily="50" charset="-128"/>
                        </a:rPr>
                        <a:t>化学工業、</a:t>
                      </a:r>
                      <a:r>
                        <a:rPr kumimoji="1" lang="zh-TW" altLang="en-US" sz="1050" dirty="0">
                          <a:latin typeface="BIZ UDPゴシック" panose="020B0400000000000000" pitchFamily="50" charset="-128"/>
                          <a:ea typeface="BIZ UDPゴシック" panose="020B0400000000000000" pitchFamily="50" charset="-128"/>
                        </a:rPr>
                        <a:t>医薬品製造業</a:t>
                      </a:r>
                      <a:endParaRPr kumimoji="1" lang="ja-JP" altLang="en-US" sz="1050" dirty="0">
                        <a:latin typeface="BIZ UDPゴシック" panose="020B0400000000000000" pitchFamily="50" charset="-128"/>
                        <a:ea typeface="BIZ UDPゴシック" panose="020B0400000000000000" pitchFamily="50" charset="-128"/>
                      </a:endParaRPr>
                    </a:p>
                  </a:txBody>
                  <a:tcPr anchor="ctr"/>
                </a:tc>
                <a:tc>
                  <a:txBody>
                    <a:bodyPr/>
                    <a:lstStyle/>
                    <a:p>
                      <a:pPr algn="ctr"/>
                      <a:r>
                        <a:rPr kumimoji="1" lang="ja-JP" altLang="en-US" sz="1050" dirty="0">
                          <a:latin typeface="BIZ UDPゴシック" panose="020B0400000000000000" pitchFamily="50" charset="-128"/>
                          <a:ea typeface="BIZ UDPゴシック" panose="020B0400000000000000" pitchFamily="50" charset="-128"/>
                        </a:rPr>
                        <a:t>３</a:t>
                      </a:r>
                    </a:p>
                  </a:txBody>
                  <a:tcPr anchor="ctr"/>
                </a:tc>
                <a:extLst>
                  <a:ext uri="{0D108BD9-81ED-4DB2-BD59-A6C34878D82A}">
                    <a16:rowId xmlns:a16="http://schemas.microsoft.com/office/drawing/2014/main" val="1515667197"/>
                  </a:ext>
                </a:extLst>
              </a:tr>
              <a:tr h="259766">
                <a:tc vMerge="1">
                  <a:txBody>
                    <a:bodyPr/>
                    <a:lstStyle/>
                    <a:p>
                      <a:pPr algn="ctr" fontAlgn="ctr">
                        <a:lnSpc>
                          <a:spcPts val="1100"/>
                        </a:lnSpc>
                      </a:pPr>
                      <a:endParaRPr lang="ja-JP" altLang="en-US" sz="10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36000" marR="36000" marT="36000" marB="36000" anchor="ctr"/>
                </a:tc>
                <a:tc>
                  <a:txBody>
                    <a:bodyPr/>
                    <a:lstStyle/>
                    <a:p>
                      <a:pPr algn="ctr"/>
                      <a:r>
                        <a:rPr kumimoji="1" lang="ja-JP" altLang="en-US" sz="1050" dirty="0">
                          <a:latin typeface="BIZ UDPゴシック" panose="020B0400000000000000" pitchFamily="50" charset="-128"/>
                          <a:ea typeface="BIZ UDPゴシック" panose="020B0400000000000000" pitchFamily="50" charset="-128"/>
                        </a:rPr>
                        <a:t>精製施設等</a:t>
                      </a:r>
                    </a:p>
                  </a:txBody>
                  <a:tcPr anchor="ctr"/>
                </a:tc>
                <a:tc>
                  <a:txBody>
                    <a:bodyPr/>
                    <a:lstStyle/>
                    <a:p>
                      <a:pPr algn="ctr"/>
                      <a:r>
                        <a:rPr kumimoji="1" lang="zh-TW" altLang="en-US" sz="1050" dirty="0">
                          <a:latin typeface="BIZ UDPゴシック" panose="020B0400000000000000" pitchFamily="50" charset="-128"/>
                          <a:ea typeface="BIZ UDPゴシック" panose="020B0400000000000000" pitchFamily="50" charset="-128"/>
                        </a:rPr>
                        <a:t>化学工業</a:t>
                      </a:r>
                      <a:r>
                        <a:rPr kumimoji="1" lang="ja-JP" altLang="en-US" sz="1050" dirty="0">
                          <a:latin typeface="BIZ UDPゴシック" panose="020B0400000000000000" pitchFamily="50" charset="-128"/>
                          <a:ea typeface="BIZ UDPゴシック" panose="020B0400000000000000" pitchFamily="50" charset="-128"/>
                        </a:rPr>
                        <a:t>、</a:t>
                      </a:r>
                      <a:r>
                        <a:rPr kumimoji="1" lang="zh-TW" altLang="en-US" sz="1050" dirty="0">
                          <a:latin typeface="BIZ UDPゴシック" panose="020B0400000000000000" pitchFamily="50" charset="-128"/>
                          <a:ea typeface="BIZ UDPゴシック" panose="020B0400000000000000" pitchFamily="50" charset="-128"/>
                        </a:rPr>
                        <a:t>医薬品製造業</a:t>
                      </a:r>
                      <a:endParaRPr kumimoji="1" lang="ja-JP" altLang="en-US" sz="1050" dirty="0">
                        <a:latin typeface="BIZ UDPゴシック" panose="020B0400000000000000" pitchFamily="50" charset="-128"/>
                        <a:ea typeface="BIZ UDPゴシック" panose="020B0400000000000000" pitchFamily="50" charset="-128"/>
                      </a:endParaRPr>
                    </a:p>
                  </a:txBody>
                  <a:tcPr anchor="ctr"/>
                </a:tc>
                <a:tc>
                  <a:txBody>
                    <a:bodyPr/>
                    <a:lstStyle/>
                    <a:p>
                      <a:pPr algn="ctr"/>
                      <a:r>
                        <a:rPr kumimoji="1" lang="ja-JP" altLang="en-US" sz="1050" dirty="0">
                          <a:latin typeface="BIZ UDPゴシック" panose="020B0400000000000000" pitchFamily="50" charset="-128"/>
                          <a:ea typeface="BIZ UDPゴシック" panose="020B0400000000000000" pitchFamily="50" charset="-128"/>
                        </a:rPr>
                        <a:t>３</a:t>
                      </a:r>
                    </a:p>
                  </a:txBody>
                  <a:tcPr anchor="ctr"/>
                </a:tc>
                <a:extLst>
                  <a:ext uri="{0D108BD9-81ED-4DB2-BD59-A6C34878D82A}">
                    <a16:rowId xmlns:a16="http://schemas.microsoft.com/office/drawing/2014/main" val="1594077314"/>
                  </a:ext>
                </a:extLst>
              </a:tr>
              <a:tr h="259766">
                <a:tc vMerge="1">
                  <a:txBody>
                    <a:bodyPr/>
                    <a:lstStyle/>
                    <a:p>
                      <a:pPr algn="ctr" fontAlgn="ctr">
                        <a:lnSpc>
                          <a:spcPts val="1100"/>
                        </a:lnSpc>
                      </a:pPr>
                      <a:endParaRPr lang="ja-JP" altLang="en-US" sz="10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36000" marR="36000" marT="36000" marB="36000" anchor="ctr"/>
                </a:tc>
                <a:tc>
                  <a:txBody>
                    <a:bodyPr/>
                    <a:lstStyle/>
                    <a:p>
                      <a:pPr algn="ctr"/>
                      <a:r>
                        <a:rPr kumimoji="1" lang="ja-JP" altLang="en-US" sz="1050" dirty="0">
                          <a:latin typeface="BIZ UDPゴシック" panose="020B0400000000000000" pitchFamily="50" charset="-128"/>
                          <a:ea typeface="BIZ UDPゴシック" panose="020B0400000000000000" pitchFamily="50" charset="-128"/>
                        </a:rPr>
                        <a:t>合成施設等</a:t>
                      </a:r>
                    </a:p>
                  </a:txBody>
                  <a:tcPr anchor="ctr"/>
                </a:tc>
                <a:tc>
                  <a:txBody>
                    <a:bodyPr/>
                    <a:lstStyle/>
                    <a:p>
                      <a:pPr algn="ctr"/>
                      <a:r>
                        <a:rPr kumimoji="1" lang="ja-JP" altLang="en-US" sz="1050" dirty="0">
                          <a:latin typeface="BIZ UDPゴシック" panose="020B0400000000000000" pitchFamily="50" charset="-128"/>
                          <a:ea typeface="BIZ UDPゴシック" panose="020B0400000000000000" pitchFamily="50" charset="-128"/>
                        </a:rPr>
                        <a:t>化学工業</a:t>
                      </a:r>
                    </a:p>
                  </a:txBody>
                  <a:tcPr anchor="ctr"/>
                </a:tc>
                <a:tc>
                  <a:txBody>
                    <a:bodyPr/>
                    <a:lstStyle/>
                    <a:p>
                      <a:pPr algn="ctr"/>
                      <a:r>
                        <a:rPr kumimoji="1" lang="en-US" altLang="ja-JP" sz="1050" dirty="0">
                          <a:latin typeface="BIZ UDPゴシック" panose="020B0400000000000000" pitchFamily="50" charset="-128"/>
                          <a:ea typeface="BIZ UDPゴシック" panose="020B0400000000000000" pitchFamily="50" charset="-128"/>
                        </a:rPr>
                        <a:t>2</a:t>
                      </a:r>
                      <a:endParaRPr kumimoji="1" lang="ja-JP" altLang="en-US" sz="1050" dirty="0">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549395090"/>
                  </a:ext>
                </a:extLst>
              </a:tr>
              <a:tr h="259766">
                <a:tc vMerge="1">
                  <a:txBody>
                    <a:bodyPr/>
                    <a:lstStyle/>
                    <a:p>
                      <a:pPr algn="ctr" fontAlgn="ctr">
                        <a:lnSpc>
                          <a:spcPts val="1100"/>
                        </a:lnSpc>
                      </a:pPr>
                      <a:endParaRPr lang="ja-JP" altLang="en-US" sz="10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36000" marR="36000" marT="36000" marB="36000" anchor="ctr"/>
                </a:tc>
                <a:tc>
                  <a:txBody>
                    <a:bodyPr/>
                    <a:lstStyle/>
                    <a:p>
                      <a:pPr algn="ctr"/>
                      <a:r>
                        <a:rPr kumimoji="1" lang="ja-JP" altLang="en-US" sz="1050" dirty="0">
                          <a:latin typeface="BIZ UDPゴシック" panose="020B0400000000000000" pitchFamily="50" charset="-128"/>
                          <a:ea typeface="BIZ UDPゴシック" panose="020B0400000000000000" pitchFamily="50" charset="-128"/>
                        </a:rPr>
                        <a:t>塗装施設</a:t>
                      </a:r>
                    </a:p>
                  </a:txBody>
                  <a:tcPr anchor="ctr"/>
                </a:tc>
                <a:tc>
                  <a:txBody>
                    <a:bodyPr/>
                    <a:lstStyle/>
                    <a:p>
                      <a:pPr algn="ctr"/>
                      <a:r>
                        <a:rPr kumimoji="1" lang="zh-TW" altLang="en-US" sz="1050" dirty="0">
                          <a:latin typeface="BIZ UDPゴシック" panose="020B0400000000000000" pitchFamily="50" charset="-128"/>
                          <a:ea typeface="BIZ UDPゴシック" panose="020B0400000000000000" pitchFamily="50" charset="-128"/>
                        </a:rPr>
                        <a:t>金属製品製造業</a:t>
                      </a:r>
                    </a:p>
                  </a:txBody>
                  <a:tcPr anchor="ctr"/>
                </a:tc>
                <a:tc>
                  <a:txBody>
                    <a:bodyPr/>
                    <a:lstStyle/>
                    <a:p>
                      <a:pPr algn="ctr"/>
                      <a:r>
                        <a:rPr kumimoji="1" lang="en-US" altLang="ja-JP" sz="1050" dirty="0">
                          <a:latin typeface="BIZ UDPゴシック" panose="020B0400000000000000" pitchFamily="50" charset="-128"/>
                          <a:ea typeface="BIZ UDPゴシック" panose="020B0400000000000000" pitchFamily="50" charset="-128"/>
                        </a:rPr>
                        <a:t>2</a:t>
                      </a:r>
                      <a:endParaRPr kumimoji="1" lang="ja-JP" altLang="en-US" sz="1050" dirty="0">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1846251474"/>
                  </a:ext>
                </a:extLst>
              </a:tr>
            </a:tbl>
          </a:graphicData>
        </a:graphic>
      </p:graphicFrame>
      <p:sp>
        <p:nvSpPr>
          <p:cNvPr id="5" name="テキスト ボックス 4">
            <a:extLst>
              <a:ext uri="{FF2B5EF4-FFF2-40B4-BE49-F238E27FC236}">
                <a16:creationId xmlns:a16="http://schemas.microsoft.com/office/drawing/2014/main" id="{381BD894-96AD-4E03-A9D5-CEBA16349083}"/>
              </a:ext>
            </a:extLst>
          </p:cNvPr>
          <p:cNvSpPr txBox="1"/>
          <p:nvPr/>
        </p:nvSpPr>
        <p:spPr>
          <a:xfrm>
            <a:off x="940523" y="6571249"/>
            <a:ext cx="8024954" cy="461665"/>
          </a:xfrm>
          <a:prstGeom prst="rect">
            <a:avLst/>
          </a:prstGeom>
          <a:noFill/>
        </p:spPr>
        <p:txBody>
          <a:bodyPr wrap="none" rtlCol="0">
            <a:spAutoFit/>
          </a:bodyPr>
          <a:lstStyle/>
          <a:p>
            <a:pPr lvl="0" algn="ctr" fontAlgn="ctr">
              <a:defRPr/>
            </a:pPr>
            <a:r>
              <a:rPr lang="en-US" altLang="ja-JP" sz="1200" dirty="0">
                <a:latin typeface="BIZ UDPゴシック" panose="020B0400000000000000" pitchFamily="50" charset="-128"/>
                <a:ea typeface="BIZ UDPゴシック" panose="020B0400000000000000" pitchFamily="50" charset="-128"/>
              </a:rPr>
              <a:t>※1,2-</a:t>
            </a:r>
            <a:r>
              <a:rPr lang="ja-JP" altLang="en-US" sz="1200" dirty="0">
                <a:latin typeface="BIZ UDPゴシック" panose="020B0400000000000000" pitchFamily="50" charset="-128"/>
                <a:ea typeface="BIZ UDPゴシック" panose="020B0400000000000000" pitchFamily="50" charset="-128"/>
              </a:rPr>
              <a:t>ジクロロエタン、</a:t>
            </a:r>
            <a:r>
              <a:rPr lang="en-US" altLang="ja-JP" sz="1200" dirty="0">
                <a:latin typeface="BIZ UDPゴシック" panose="020B0400000000000000" pitchFamily="50" charset="-128"/>
                <a:ea typeface="BIZ UDPゴシック" panose="020B0400000000000000" pitchFamily="50" charset="-128"/>
              </a:rPr>
              <a:t>1,3-</a:t>
            </a:r>
            <a:r>
              <a:rPr lang="ja-JP" altLang="en-US" sz="1200" dirty="0">
                <a:latin typeface="BIZ UDPゴシック" panose="020B0400000000000000" pitchFamily="50" charset="-128"/>
                <a:ea typeface="BIZ UDPゴシック" panose="020B0400000000000000" pitchFamily="50" charset="-128"/>
              </a:rPr>
              <a:t>ブタジエン、アセトアルデヒド、クロム及び三価クロム化合物は複数回答があった施設なし。</a:t>
            </a:r>
            <a:endParaRPr lang="ja-JP" altLang="en-US" sz="1200" dirty="0">
              <a:solidFill>
                <a:srgbClr val="000000"/>
              </a:solidFill>
              <a:latin typeface="BIZ UDPゴシック" panose="020B0400000000000000" pitchFamily="50" charset="-128"/>
              <a:ea typeface="BIZ UDPゴシック" panose="020B0400000000000000" pitchFamily="50" charset="-128"/>
            </a:endParaRPr>
          </a:p>
          <a:p>
            <a:endParaRPr kumimoji="1" lang="ja-JP" altLang="en-US" sz="12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9613839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80B86A7-A1EC-475B-9166-88902B033A3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90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C2C29CB1-9F74-4879-A6AF-AEA67B6F1F4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84609"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7E2C7115-5336-410C-AD71-0F0952A2E5A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541404" y="4013200"/>
            <a:ext cx="364596"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5" name="テキスト ボックス 4">
            <a:extLst>
              <a:ext uri="{FF2B5EF4-FFF2-40B4-BE49-F238E27FC236}">
                <a16:creationId xmlns:a16="http://schemas.microsoft.com/office/drawing/2014/main" id="{EFE030E5-AA5B-4A33-AD61-547125514277}"/>
              </a:ext>
            </a:extLst>
          </p:cNvPr>
          <p:cNvSpPr txBox="1"/>
          <p:nvPr/>
        </p:nvSpPr>
        <p:spPr>
          <a:xfrm>
            <a:off x="969705" y="983409"/>
            <a:ext cx="8356134" cy="2893100"/>
          </a:xfrm>
          <a:prstGeom prst="rect">
            <a:avLst/>
          </a:prstGeom>
          <a:noFill/>
        </p:spPr>
        <p:txBody>
          <a:bodyPr wrap="square" rtlCol="0">
            <a:spAutoFit/>
          </a:bodyPr>
          <a:lstStyle/>
          <a:p>
            <a:r>
              <a:rPr lang="ja-JP" altLang="en-US" sz="1400" dirty="0">
                <a:latin typeface="BIZ UDPゴシック" panose="020B0400000000000000" pitchFamily="50" charset="-128"/>
                <a:ea typeface="BIZ UDPゴシック" panose="020B0400000000000000" pitchFamily="50" charset="-128"/>
              </a:rPr>
              <a:t>〇</a:t>
            </a:r>
            <a:r>
              <a:rPr lang="ja-JP" altLang="en-US" sz="1400" u="sng" dirty="0">
                <a:latin typeface="BIZ UDPゴシック" panose="020B0400000000000000" pitchFamily="50" charset="-128"/>
                <a:ea typeface="BIZ UDPゴシック" panose="020B0400000000000000" pitchFamily="50" charset="-128"/>
              </a:rPr>
              <a:t>トルエンは、塗料・接着剤・印刷インキ中に使用</a:t>
            </a:r>
            <a:r>
              <a:rPr lang="ja-JP" altLang="en-US" sz="1400" dirty="0">
                <a:latin typeface="BIZ UDPゴシック" panose="020B0400000000000000" pitchFamily="50" charset="-128"/>
                <a:ea typeface="BIZ UDPゴシック" panose="020B0400000000000000" pitchFamily="50" charset="-128"/>
              </a:rPr>
              <a:t>され、また化学物質の合成原料等の多様な用途に使用される。その他</a:t>
            </a:r>
            <a:r>
              <a:rPr lang="ja-JP" altLang="en-US" sz="1400" u="sng" dirty="0">
                <a:latin typeface="BIZ UDPゴシック" panose="020B0400000000000000" pitchFamily="50" charset="-128"/>
                <a:ea typeface="BIZ UDPゴシック" panose="020B0400000000000000" pitchFamily="50" charset="-128"/>
              </a:rPr>
              <a:t>シンナー（希釈溶剤）やガソリンに含有</a:t>
            </a:r>
            <a:r>
              <a:rPr lang="ja-JP" altLang="en-US" sz="1400" dirty="0">
                <a:latin typeface="BIZ UDPゴシック" panose="020B0400000000000000" pitchFamily="50" charset="-128"/>
                <a:ea typeface="BIZ UDPゴシック" panose="020B0400000000000000" pitchFamily="50" charset="-128"/>
              </a:rPr>
              <a:t>しており、その排出量は府域・全国とも</a:t>
            </a:r>
            <a:r>
              <a:rPr lang="en-US" altLang="ja-JP" sz="1400" dirty="0">
                <a:latin typeface="BIZ UDPゴシック" panose="020B0400000000000000" pitchFamily="50" charset="-128"/>
                <a:ea typeface="BIZ UDPゴシック" panose="020B0400000000000000" pitchFamily="50" charset="-128"/>
              </a:rPr>
              <a:t>PRTR</a:t>
            </a:r>
            <a:r>
              <a:rPr lang="ja-JP" altLang="en-US" sz="1400" dirty="0">
                <a:latin typeface="BIZ UDPゴシック" panose="020B0400000000000000" pitchFamily="50" charset="-128"/>
                <a:ea typeface="BIZ UDPゴシック" panose="020B0400000000000000" pitchFamily="50" charset="-128"/>
              </a:rPr>
              <a:t>法の対象物質で最も多い物質である。</a:t>
            </a:r>
            <a:endParaRPr lang="en-US" altLang="ja-JP" sz="1400" dirty="0">
              <a:latin typeface="BIZ UDPゴシック" panose="020B0400000000000000" pitchFamily="50" charset="-128"/>
              <a:ea typeface="BIZ UDPゴシック" panose="020B0400000000000000" pitchFamily="50" charset="-128"/>
            </a:endParaRPr>
          </a:p>
          <a:p>
            <a:endParaRPr lang="en-US" altLang="ja-JP" sz="1400" dirty="0">
              <a:latin typeface="BIZ UDPゴシック" panose="020B0400000000000000" pitchFamily="50" charset="-128"/>
              <a:ea typeface="BIZ UDPゴシック" panose="020B0400000000000000" pitchFamily="50" charset="-128"/>
            </a:endParaRPr>
          </a:p>
          <a:p>
            <a:r>
              <a:rPr lang="en-US" altLang="ja-JP" sz="1400" dirty="0">
                <a:latin typeface="BIZ UDPゴシック" panose="020B0400000000000000" pitchFamily="50" charset="-128"/>
                <a:ea typeface="BIZ UDPゴシック" panose="020B0400000000000000" pitchFamily="50" charset="-128"/>
              </a:rPr>
              <a:t>【</a:t>
            </a:r>
            <a:r>
              <a:rPr lang="ja-JP" altLang="ja-JP" sz="1400" dirty="0">
                <a:latin typeface="BIZ UDPゴシック" panose="020B0400000000000000" pitchFamily="50" charset="-128"/>
                <a:ea typeface="BIZ UDPゴシック" panose="020B0400000000000000" pitchFamily="50" charset="-128"/>
              </a:rPr>
              <a:t>物性、特徴</a:t>
            </a:r>
            <a:r>
              <a:rPr lang="en-US" altLang="ja-JP" sz="1400" dirty="0">
                <a:latin typeface="BIZ UDPゴシック" panose="020B0400000000000000" pitchFamily="50" charset="-128"/>
                <a:ea typeface="BIZ UDPゴシック" panose="020B0400000000000000" pitchFamily="50" charset="-128"/>
              </a:rPr>
              <a:t>】</a:t>
            </a:r>
            <a:endParaRPr lang="ja-JP" altLang="ja-JP" sz="1400" dirty="0">
              <a:latin typeface="BIZ UDPゴシック" panose="020B0400000000000000" pitchFamily="50" charset="-128"/>
              <a:ea typeface="BIZ UDPゴシック" panose="020B0400000000000000" pitchFamily="50" charset="-128"/>
            </a:endParaRPr>
          </a:p>
          <a:p>
            <a:r>
              <a:rPr lang="ja-JP" altLang="ja-JP" sz="1400" dirty="0">
                <a:latin typeface="BIZ UDPゴシック" panose="020B0400000000000000" pitchFamily="50" charset="-128"/>
                <a:ea typeface="BIZ UDPゴシック" panose="020B0400000000000000" pitchFamily="50" charset="-128"/>
              </a:rPr>
              <a:t>　・融点</a:t>
            </a:r>
            <a:r>
              <a:rPr lang="en-US" altLang="ja-JP" sz="1400" dirty="0">
                <a:latin typeface="BIZ UDPゴシック" panose="020B0400000000000000" pitchFamily="50" charset="-128"/>
                <a:ea typeface="BIZ UDPゴシック" panose="020B0400000000000000" pitchFamily="50" charset="-128"/>
              </a:rPr>
              <a:t>-95</a:t>
            </a:r>
            <a:r>
              <a:rPr lang="ja-JP" altLang="ja-JP" sz="1400" dirty="0">
                <a:latin typeface="BIZ UDPゴシック" panose="020B0400000000000000" pitchFamily="50" charset="-128"/>
                <a:ea typeface="BIZ UDPゴシック" panose="020B0400000000000000" pitchFamily="50" charset="-128"/>
              </a:rPr>
              <a:t>℃、沸点</a:t>
            </a:r>
            <a:r>
              <a:rPr lang="en-US" altLang="ja-JP" sz="1400" dirty="0">
                <a:latin typeface="BIZ UDPゴシック" panose="020B0400000000000000" pitchFamily="50" charset="-128"/>
                <a:ea typeface="BIZ UDPゴシック" panose="020B0400000000000000" pitchFamily="50" charset="-128"/>
              </a:rPr>
              <a:t>110.6</a:t>
            </a:r>
            <a:r>
              <a:rPr lang="ja-JP" altLang="ja-JP" sz="1400" dirty="0">
                <a:latin typeface="BIZ UDPゴシック" panose="020B0400000000000000" pitchFamily="50" charset="-128"/>
                <a:ea typeface="BIZ UDPゴシック" panose="020B0400000000000000" pitchFamily="50" charset="-128"/>
              </a:rPr>
              <a:t>℃で常温気体の揮発性有機化合物。</a:t>
            </a:r>
          </a:p>
          <a:p>
            <a:r>
              <a:rPr lang="ja-JP" altLang="en-US" sz="1400" dirty="0">
                <a:latin typeface="BIZ UDPゴシック" panose="020B0400000000000000" pitchFamily="50" charset="-128"/>
                <a:ea typeface="BIZ UDPゴシック" panose="020B0400000000000000" pitchFamily="50" charset="-128"/>
              </a:rPr>
              <a:t>　・</a:t>
            </a:r>
            <a:r>
              <a:rPr lang="ja-JP" altLang="ja-JP" sz="1400" dirty="0">
                <a:latin typeface="BIZ UDPゴシック" panose="020B0400000000000000" pitchFamily="50" charset="-128"/>
                <a:ea typeface="BIZ UDPゴシック" panose="020B0400000000000000" pitchFamily="50" charset="-128"/>
              </a:rPr>
              <a:t>発がん性：確認できず（</a:t>
            </a:r>
            <a:r>
              <a:rPr lang="en-US" altLang="ja-JP" sz="1400" dirty="0">
                <a:latin typeface="BIZ UDPゴシック" panose="020B0400000000000000" pitchFamily="50" charset="-128"/>
                <a:ea typeface="BIZ UDPゴシック" panose="020B0400000000000000" pitchFamily="50" charset="-128"/>
              </a:rPr>
              <a:t>IARC</a:t>
            </a:r>
            <a:r>
              <a:rPr lang="ja-JP" altLang="ja-JP" sz="1400" dirty="0">
                <a:latin typeface="BIZ UDPゴシック" panose="020B0400000000000000" pitchFamily="50" charset="-128"/>
                <a:ea typeface="BIZ UDPゴシック" panose="020B0400000000000000" pitchFamily="50" charset="-128"/>
              </a:rPr>
              <a:t>グループ３）</a:t>
            </a:r>
          </a:p>
          <a:p>
            <a:r>
              <a:rPr lang="ja-JP" altLang="en-US" sz="1400" dirty="0">
                <a:latin typeface="BIZ UDPゴシック" panose="020B0400000000000000" pitchFamily="50" charset="-128"/>
                <a:ea typeface="BIZ UDPゴシック" panose="020B0400000000000000" pitchFamily="50" charset="-128"/>
              </a:rPr>
              <a:t>　・</a:t>
            </a:r>
            <a:r>
              <a:rPr lang="ja-JP" altLang="ja-JP" sz="1400" dirty="0">
                <a:latin typeface="BIZ UDPゴシック" panose="020B0400000000000000" pitchFamily="50" charset="-128"/>
                <a:ea typeface="BIZ UDPゴシック" panose="020B0400000000000000" pitchFamily="50" charset="-128"/>
              </a:rPr>
              <a:t>毒性：特定標的臓器毒性１、吸引性呼吸器有害性１（</a:t>
            </a:r>
            <a:r>
              <a:rPr lang="en-US" altLang="ja-JP" sz="1400" dirty="0">
                <a:latin typeface="BIZ UDPゴシック" panose="020B0400000000000000" pitchFamily="50" charset="-128"/>
                <a:ea typeface="BIZ UDPゴシック" panose="020B0400000000000000" pitchFamily="50" charset="-128"/>
              </a:rPr>
              <a:t>GHS</a:t>
            </a:r>
            <a:r>
              <a:rPr lang="ja-JP" altLang="ja-JP" sz="1400" dirty="0">
                <a:latin typeface="BIZ UDPゴシック" panose="020B0400000000000000" pitchFamily="50" charset="-128"/>
                <a:ea typeface="BIZ UDPゴシック" panose="020B0400000000000000" pitchFamily="50" charset="-128"/>
              </a:rPr>
              <a:t>分類）</a:t>
            </a:r>
          </a:p>
          <a:p>
            <a:r>
              <a:rPr lang="ja-JP" altLang="ja-JP" sz="1400" dirty="0">
                <a:latin typeface="BIZ UDPゴシック" panose="020B0400000000000000" pitchFamily="50" charset="-128"/>
                <a:ea typeface="BIZ UDPゴシック" panose="020B0400000000000000" pitchFamily="50" charset="-128"/>
              </a:rPr>
              <a:t>　　　変異原性１、生殖発生毒性３、生殖毒性２（化管法選定時）</a:t>
            </a:r>
          </a:p>
          <a:p>
            <a:endParaRPr kumimoji="1" lang="en-US" altLang="ja-JP" sz="1400" dirty="0">
              <a:latin typeface="BIZ UDPゴシック" panose="020B0400000000000000" pitchFamily="50" charset="-128"/>
              <a:ea typeface="BIZ UDPゴシック" panose="020B0400000000000000" pitchFamily="50" charset="-128"/>
            </a:endParaRPr>
          </a:p>
          <a:p>
            <a:r>
              <a:rPr kumimoji="1" lang="en-US" altLang="ja-JP" sz="1400" dirty="0">
                <a:latin typeface="BIZ UDPゴシック" panose="020B0400000000000000" pitchFamily="50" charset="-128"/>
                <a:ea typeface="BIZ UDPゴシック" panose="020B0400000000000000" pitchFamily="50" charset="-128"/>
              </a:rPr>
              <a:t>【</a:t>
            </a:r>
            <a:r>
              <a:rPr kumimoji="1" lang="ja-JP" altLang="en-US" sz="1400" dirty="0">
                <a:latin typeface="BIZ UDPゴシック" panose="020B0400000000000000" pitchFamily="50" charset="-128"/>
                <a:ea typeface="BIZ UDPゴシック" panose="020B0400000000000000" pitchFamily="50" charset="-128"/>
              </a:rPr>
              <a:t>府域</a:t>
            </a:r>
            <a:r>
              <a:rPr kumimoji="1" lang="en-US" altLang="ja-JP" sz="1400" dirty="0">
                <a:latin typeface="BIZ UDPゴシック" panose="020B0400000000000000" pitchFamily="50" charset="-128"/>
                <a:ea typeface="BIZ UDPゴシック" panose="020B0400000000000000" pitchFamily="50" charset="-128"/>
              </a:rPr>
              <a:t>PRTR</a:t>
            </a:r>
            <a:r>
              <a:rPr kumimoji="1" lang="ja-JP" altLang="en-US" sz="1400" dirty="0">
                <a:latin typeface="BIZ UDPゴシック" panose="020B0400000000000000" pitchFamily="50" charset="-128"/>
                <a:ea typeface="BIZ UDPゴシック" panose="020B0400000000000000" pitchFamily="50" charset="-128"/>
              </a:rPr>
              <a:t>大気排出量・大気環境濃度</a:t>
            </a:r>
            <a:r>
              <a:rPr kumimoji="1" lang="en-US" altLang="ja-JP" sz="1400" dirty="0">
                <a:latin typeface="BIZ UDPゴシック" panose="020B0400000000000000" pitchFamily="50" charset="-128"/>
                <a:ea typeface="BIZ UDPゴシック" panose="020B0400000000000000" pitchFamily="50" charset="-128"/>
              </a:rPr>
              <a:t>】</a:t>
            </a:r>
          </a:p>
          <a:p>
            <a:r>
              <a:rPr kumimoji="1" lang="ja-JP" altLang="en-US" sz="1400" dirty="0">
                <a:latin typeface="BIZ UDPゴシック" panose="020B0400000000000000" pitchFamily="50" charset="-128"/>
                <a:ea typeface="BIZ UDPゴシック" panose="020B0400000000000000" pitchFamily="50" charset="-128"/>
              </a:rPr>
              <a:t>　・大気排出量、大気環境濃度ともに近年減少傾向。</a:t>
            </a:r>
          </a:p>
          <a:p>
            <a:r>
              <a:rPr kumimoji="1" lang="ja-JP" altLang="en-US" sz="1400" dirty="0">
                <a:latin typeface="BIZ UDPゴシック" panose="020B0400000000000000" pitchFamily="50" charset="-128"/>
                <a:ea typeface="BIZ UDPゴシック" panose="020B0400000000000000" pitchFamily="50" charset="-128"/>
              </a:rPr>
              <a:t>　・</a:t>
            </a:r>
            <a:r>
              <a:rPr kumimoji="1" lang="ja-JP" altLang="en-US" sz="1400" u="sng" dirty="0">
                <a:latin typeface="BIZ UDPゴシック" panose="020B0400000000000000" pitchFamily="50" charset="-128"/>
                <a:ea typeface="BIZ UDPゴシック" panose="020B0400000000000000" pitchFamily="50" charset="-128"/>
              </a:rPr>
              <a:t>届出対象物質（</a:t>
            </a:r>
            <a:r>
              <a:rPr kumimoji="1" lang="en-US" altLang="ja-JP" sz="1400" u="sng" dirty="0">
                <a:latin typeface="BIZ UDPゴシック" panose="020B0400000000000000" pitchFamily="50" charset="-128"/>
                <a:ea typeface="BIZ UDPゴシック" panose="020B0400000000000000" pitchFamily="50" charset="-128"/>
              </a:rPr>
              <a:t>486</a:t>
            </a:r>
            <a:r>
              <a:rPr kumimoji="1" lang="ja-JP" altLang="en-US" sz="1400" u="sng" dirty="0">
                <a:latin typeface="BIZ UDPゴシック" panose="020B0400000000000000" pitchFamily="50" charset="-128"/>
                <a:ea typeface="BIZ UDPゴシック" panose="020B0400000000000000" pitchFamily="50" charset="-128"/>
              </a:rPr>
              <a:t>種）の中で最も多い大気排出量で、全体の</a:t>
            </a:r>
            <a:r>
              <a:rPr kumimoji="1" lang="en-US" altLang="ja-JP" sz="1400" u="sng" dirty="0">
                <a:latin typeface="BIZ UDPゴシック" panose="020B0400000000000000" pitchFamily="50" charset="-128"/>
                <a:ea typeface="BIZ UDPゴシック" panose="020B0400000000000000" pitchFamily="50" charset="-128"/>
              </a:rPr>
              <a:t>11.2%</a:t>
            </a:r>
            <a:r>
              <a:rPr kumimoji="1" lang="ja-JP" altLang="en-US" sz="1400" u="sng" dirty="0">
                <a:latin typeface="BIZ UDPゴシック" panose="020B0400000000000000" pitchFamily="50" charset="-128"/>
                <a:ea typeface="BIZ UDPゴシック" panose="020B0400000000000000" pitchFamily="50" charset="-128"/>
              </a:rPr>
              <a:t>を占める</a:t>
            </a:r>
            <a:r>
              <a:rPr kumimoji="1" lang="ja-JP" altLang="en-US" sz="1400" dirty="0">
                <a:latin typeface="BIZ UDPゴシック" panose="020B0400000000000000" pitchFamily="50" charset="-128"/>
                <a:ea typeface="BIZ UDPゴシック" panose="020B0400000000000000" pitchFamily="50" charset="-128"/>
              </a:rPr>
              <a:t>。</a:t>
            </a:r>
            <a:endParaRPr kumimoji="1" lang="en-US" altLang="ja-JP" sz="1400" dirty="0">
              <a:latin typeface="BIZ UDPゴシック" panose="020B0400000000000000" pitchFamily="50" charset="-128"/>
              <a:ea typeface="BIZ UDPゴシック" panose="020B0400000000000000" pitchFamily="50" charset="-128"/>
            </a:endParaRPr>
          </a:p>
        </p:txBody>
      </p:sp>
      <p:sp>
        <p:nvSpPr>
          <p:cNvPr id="12" name="タイトル 1">
            <a:extLst>
              <a:ext uri="{FF2B5EF4-FFF2-40B4-BE49-F238E27FC236}">
                <a16:creationId xmlns:a16="http://schemas.microsoft.com/office/drawing/2014/main" id="{0F903E6B-8E6D-4155-BAF8-3A0DC96C4CD5}"/>
              </a:ext>
            </a:extLst>
          </p:cNvPr>
          <p:cNvSpPr txBox="1">
            <a:spLocks/>
          </p:cNvSpPr>
          <p:nvPr/>
        </p:nvSpPr>
        <p:spPr>
          <a:xfrm>
            <a:off x="999639" y="416962"/>
            <a:ext cx="8326200" cy="814466"/>
          </a:xfrm>
          <a:prstGeom prst="rect">
            <a:avLst/>
          </a:prstGeom>
        </p:spPr>
        <p:txBody>
          <a:bodyPr vert="horz" lIns="91440" tIns="45720" rIns="91440" bIns="45720" rtlCol="0" anchor="t">
            <a:norm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2800" dirty="0">
                <a:latin typeface="BIZ UDPゴシック" panose="020B0400000000000000" pitchFamily="50" charset="-128"/>
                <a:ea typeface="BIZ UDPゴシック" panose="020B0400000000000000" pitchFamily="50" charset="-128"/>
              </a:rPr>
              <a:t>検討にあたっての情報整理②　トルエンについて</a:t>
            </a:r>
          </a:p>
        </p:txBody>
      </p:sp>
      <p:pic>
        <p:nvPicPr>
          <p:cNvPr id="10" name="図 9">
            <a:extLst>
              <a:ext uri="{FF2B5EF4-FFF2-40B4-BE49-F238E27FC236}">
                <a16:creationId xmlns:a16="http://schemas.microsoft.com/office/drawing/2014/main" id="{D660CB15-3344-48F2-8FD2-0935D7D36F9B}"/>
              </a:ext>
            </a:extLst>
          </p:cNvPr>
          <p:cNvPicPr>
            <a:picLocks noChangeAspect="1"/>
          </p:cNvPicPr>
          <p:nvPr/>
        </p:nvPicPr>
        <p:blipFill>
          <a:blip r:embed="rId2"/>
          <a:stretch>
            <a:fillRect/>
          </a:stretch>
        </p:blipFill>
        <p:spPr>
          <a:xfrm>
            <a:off x="850105" y="4551649"/>
            <a:ext cx="5367339" cy="2173550"/>
          </a:xfrm>
          <a:prstGeom prst="rect">
            <a:avLst/>
          </a:prstGeom>
        </p:spPr>
      </p:pic>
      <p:sp>
        <p:nvSpPr>
          <p:cNvPr id="16" name="テキスト ボックス 15">
            <a:extLst>
              <a:ext uri="{FF2B5EF4-FFF2-40B4-BE49-F238E27FC236}">
                <a16:creationId xmlns:a16="http://schemas.microsoft.com/office/drawing/2014/main" id="{FA49A3D1-2C05-4865-8B01-D28237CE6888}"/>
              </a:ext>
            </a:extLst>
          </p:cNvPr>
          <p:cNvSpPr txBox="1"/>
          <p:nvPr/>
        </p:nvSpPr>
        <p:spPr>
          <a:xfrm>
            <a:off x="1384479" y="4320816"/>
            <a:ext cx="4456919" cy="461665"/>
          </a:xfrm>
          <a:prstGeom prst="rect">
            <a:avLst/>
          </a:prstGeom>
          <a:solidFill>
            <a:schemeClr val="bg1"/>
          </a:solidFill>
        </p:spPr>
        <p:txBody>
          <a:bodyPr wrap="square" rtlCol="0">
            <a:spAutoFit/>
          </a:bodyPr>
          <a:lstStyle/>
          <a:p>
            <a:pPr algn="ctr"/>
            <a:r>
              <a:rPr lang="ja-JP" altLang="en-US" sz="1200" dirty="0">
                <a:latin typeface="BIZ UDPゴシック" panose="020B0400000000000000" pitchFamily="50" charset="-128"/>
                <a:ea typeface="BIZ UDPゴシック" panose="020B0400000000000000" pitchFamily="50" charset="-128"/>
              </a:rPr>
              <a:t>府域におけるトルエンの大気排出量（届出排出量＋届出外排出量）と環境濃度の経年変化</a:t>
            </a:r>
            <a:endParaRPr kumimoji="1" lang="ja-JP" altLang="en-US" sz="1200" dirty="0">
              <a:latin typeface="BIZ UDPゴシック" panose="020B0400000000000000" pitchFamily="50" charset="-128"/>
              <a:ea typeface="BIZ UDPゴシック" panose="020B0400000000000000" pitchFamily="50" charset="-128"/>
            </a:endParaRPr>
          </a:p>
        </p:txBody>
      </p:sp>
      <p:pic>
        <p:nvPicPr>
          <p:cNvPr id="15" name="図 14">
            <a:extLst>
              <a:ext uri="{FF2B5EF4-FFF2-40B4-BE49-F238E27FC236}">
                <a16:creationId xmlns:a16="http://schemas.microsoft.com/office/drawing/2014/main" id="{5EB2FBAD-86F4-4719-81A6-E630B623365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000760" y="4318377"/>
            <a:ext cx="3540644" cy="2404383"/>
          </a:xfrm>
          <a:prstGeom prst="rect">
            <a:avLst/>
          </a:prstGeom>
          <a:noFill/>
        </p:spPr>
      </p:pic>
      <p:sp>
        <p:nvSpPr>
          <p:cNvPr id="17" name="テキスト ボックス 16">
            <a:extLst>
              <a:ext uri="{FF2B5EF4-FFF2-40B4-BE49-F238E27FC236}">
                <a16:creationId xmlns:a16="http://schemas.microsoft.com/office/drawing/2014/main" id="{37CD2947-D47E-445E-BEA7-439FD9F5A878}"/>
              </a:ext>
            </a:extLst>
          </p:cNvPr>
          <p:cNvSpPr txBox="1"/>
          <p:nvPr/>
        </p:nvSpPr>
        <p:spPr>
          <a:xfrm>
            <a:off x="6940706" y="4181686"/>
            <a:ext cx="1877437" cy="276999"/>
          </a:xfrm>
          <a:prstGeom prst="rect">
            <a:avLst/>
          </a:prstGeom>
          <a:noFill/>
        </p:spPr>
        <p:txBody>
          <a:bodyPr wrap="none" rtlCol="0">
            <a:spAutoFit/>
          </a:bodyPr>
          <a:lstStyle/>
          <a:p>
            <a:r>
              <a:rPr lang="ja-JP" altLang="ja-JP" sz="1200" dirty="0">
                <a:latin typeface="BIZ UDPゴシック" panose="020B0400000000000000" pitchFamily="50" charset="-128"/>
                <a:ea typeface="BIZ UDPゴシック" panose="020B0400000000000000" pitchFamily="50" charset="-128"/>
              </a:rPr>
              <a:t>届出排出量の上位５物質</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18" name="スライド番号プレースホルダー 3">
            <a:extLst>
              <a:ext uri="{FF2B5EF4-FFF2-40B4-BE49-F238E27FC236}">
                <a16:creationId xmlns:a16="http://schemas.microsoft.com/office/drawing/2014/main" id="{807F8B38-5574-49E9-9523-B05647AB23E3}"/>
              </a:ext>
            </a:extLst>
          </p:cNvPr>
          <p:cNvSpPr txBox="1">
            <a:spLocks/>
          </p:cNvSpPr>
          <p:nvPr/>
        </p:nvSpPr>
        <p:spPr>
          <a:xfrm>
            <a:off x="9350787" y="6477299"/>
            <a:ext cx="555213" cy="365125"/>
          </a:xfrm>
          <a:prstGeom prst="rect">
            <a:avLst/>
          </a:prstGeom>
        </p:spPr>
        <p:txBody>
          <a:bodyPr vert="horz" lIns="91440" tIns="45720" rIns="91440" bIns="45720" rtlCol="0" anchor="ctr">
            <a:normAutofit/>
          </a:bodyP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fld id="{519954A3-9DFD-4C44-94BA-B95130A3BA1C}" type="slidenum">
              <a:rPr lang="en-US" smtClean="0">
                <a:solidFill>
                  <a:srgbClr val="000000"/>
                </a:solidFill>
                <a:latin typeface="BIZ UDPゴシック" panose="020B0400000000000000" pitchFamily="50" charset="-128"/>
                <a:ea typeface="BIZ UDPゴシック" panose="020B0400000000000000" pitchFamily="50" charset="-128"/>
              </a:rPr>
              <a:pPr>
                <a:spcAft>
                  <a:spcPts val="600"/>
                </a:spcAft>
              </a:pPr>
              <a:t>9</a:t>
            </a:fld>
            <a:endParaRPr lang="en-US" dirty="0">
              <a:solidFill>
                <a:srgbClr val="000000"/>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001752112"/>
      </p:ext>
    </p:extLst>
  </p:cSld>
  <p:clrMapOvr>
    <a:masterClrMapping/>
  </p:clrMapOvr>
</p:sld>
</file>

<file path=ppt/theme/theme1.xml><?xml version="1.0" encoding="utf-8"?>
<a:theme xmlns:a="http://schemas.openxmlformats.org/drawingml/2006/main" name="ファセット">
  <a:themeElements>
    <a:clrScheme name="ファセット">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ファセット">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ファセット">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12678</Words>
  <Application>Microsoft Office PowerPoint</Application>
  <PresentationFormat>A4 210 x 297 mm</PresentationFormat>
  <Paragraphs>2659</Paragraphs>
  <Slides>31</Slides>
  <Notes>0</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31</vt:i4>
      </vt:variant>
    </vt:vector>
  </HeadingPairs>
  <TitlesOfParts>
    <vt:vector size="42" baseType="lpstr">
      <vt:lpstr>BIZ UDPゴシック</vt:lpstr>
      <vt:lpstr>微軟正黑體</vt:lpstr>
      <vt:lpstr>ＭＳ Ｐゴシック</vt:lpstr>
      <vt:lpstr>メイリオ</vt:lpstr>
      <vt:lpstr>游ゴシック</vt:lpstr>
      <vt:lpstr>Arial</vt:lpstr>
      <vt:lpstr>Times New Roman</vt:lpstr>
      <vt:lpstr>Trebuchet MS</vt:lpstr>
      <vt:lpstr>Wingdings</vt:lpstr>
      <vt:lpstr>Wingdings 3</vt:lpstr>
      <vt:lpstr>ファセット</vt:lpstr>
      <vt:lpstr>有害物質排出規制に係る検討について【対象施設】</vt:lpstr>
      <vt:lpstr>対象施設に関するこれまでの議論</vt:lpstr>
      <vt:lpstr>条例における現行の対象施設①</vt:lpstr>
      <vt:lpstr>条例における現行の対象施設②</vt:lpstr>
      <vt:lpstr>条例における現行の対象施設③</vt:lpstr>
      <vt:lpstr>施設の届出及び選定に係る基本的考え方</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対象施設見直しに係る検討事項</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対象施設の見直し案①</vt:lpstr>
      <vt:lpstr>対象施設の見直し案②</vt:lpstr>
      <vt:lpstr>対象施設の見直し案③</vt:lpstr>
      <vt:lpstr>（参考）法の指定物質の対象施設及び抑制基準</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2021-09-09T11:31:38Z</dcterms:created>
  <dcterms:modified xsi:type="dcterms:W3CDTF">2021-09-09T11:31:42Z</dcterms:modified>
</cp:coreProperties>
</file>