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autoCompressPictures="0">
  <p:sldMasterIdLst>
    <p:sldMasterId id="2147483669" r:id="rId1"/>
  </p:sldMasterIdLst>
  <p:notesMasterIdLst>
    <p:notesMasterId r:id="rId36"/>
  </p:notesMasterIdLst>
  <p:handoutMasterIdLst>
    <p:handoutMasterId r:id="rId37"/>
  </p:handoutMasterIdLst>
  <p:sldIdLst>
    <p:sldId id="257" r:id="rId2"/>
    <p:sldId id="326" r:id="rId3"/>
    <p:sldId id="359" r:id="rId4"/>
    <p:sldId id="360" r:id="rId5"/>
    <p:sldId id="361" r:id="rId6"/>
    <p:sldId id="315" r:id="rId7"/>
    <p:sldId id="347" r:id="rId8"/>
    <p:sldId id="322" r:id="rId9"/>
    <p:sldId id="332" r:id="rId10"/>
    <p:sldId id="319" r:id="rId11"/>
    <p:sldId id="331" r:id="rId12"/>
    <p:sldId id="321" r:id="rId13"/>
    <p:sldId id="329" r:id="rId14"/>
    <p:sldId id="330" r:id="rId15"/>
    <p:sldId id="353" r:id="rId16"/>
    <p:sldId id="355" r:id="rId17"/>
    <p:sldId id="338" r:id="rId18"/>
    <p:sldId id="339" r:id="rId19"/>
    <p:sldId id="340" r:id="rId20"/>
    <p:sldId id="337" r:id="rId21"/>
    <p:sldId id="333" r:id="rId22"/>
    <p:sldId id="334" r:id="rId23"/>
    <p:sldId id="335" r:id="rId24"/>
    <p:sldId id="341" r:id="rId25"/>
    <p:sldId id="336" r:id="rId26"/>
    <p:sldId id="342" r:id="rId27"/>
    <p:sldId id="358" r:id="rId28"/>
    <p:sldId id="349" r:id="rId29"/>
    <p:sldId id="352" r:id="rId30"/>
    <p:sldId id="350" r:id="rId31"/>
    <p:sldId id="348" r:id="rId32"/>
    <p:sldId id="354" r:id="rId33"/>
    <p:sldId id="356" r:id="rId34"/>
    <p:sldId id="357" r:id="rId35"/>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238" autoAdjust="0"/>
  </p:normalViewPr>
  <p:slideViewPr>
    <p:cSldViewPr snapToGrid="0">
      <p:cViewPr varScale="1">
        <p:scale>
          <a:sx n="72" d="100"/>
          <a:sy n="72" d="100"/>
        </p:scale>
        <p:origin x="115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C88658D3-820C-4A15-B271-1639FD22586C}"/>
              </a:ext>
            </a:extLst>
          </p:cNvPr>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a:extLst>
              <a:ext uri="{FF2B5EF4-FFF2-40B4-BE49-F238E27FC236}">
                <a16:creationId xmlns:a16="http://schemas.microsoft.com/office/drawing/2014/main" id="{D718745C-0B19-4D09-B0CB-4A875CA2D07C}"/>
              </a:ext>
            </a:extLst>
          </p:cNvPr>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6F9C584F-74AE-47DC-A83F-A551590D61A1}" type="datetimeFigureOut">
              <a:rPr kumimoji="1" lang="ja-JP" altLang="en-US" smtClean="0"/>
              <a:t>2022/2/8</a:t>
            </a:fld>
            <a:endParaRPr kumimoji="1" lang="ja-JP" altLang="en-US" dirty="0"/>
          </a:p>
        </p:txBody>
      </p:sp>
      <p:sp>
        <p:nvSpPr>
          <p:cNvPr id="4" name="フッター プレースホルダー 3">
            <a:extLst>
              <a:ext uri="{FF2B5EF4-FFF2-40B4-BE49-F238E27FC236}">
                <a16:creationId xmlns:a16="http://schemas.microsoft.com/office/drawing/2014/main" id="{DA3AFB1A-1CF8-474D-947A-5CDA9800225B}"/>
              </a:ext>
            </a:extLst>
          </p:cNvPr>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dirty="0"/>
          </a:p>
        </p:txBody>
      </p:sp>
      <p:sp>
        <p:nvSpPr>
          <p:cNvPr id="5" name="スライド番号プレースホルダー 4">
            <a:extLst>
              <a:ext uri="{FF2B5EF4-FFF2-40B4-BE49-F238E27FC236}">
                <a16:creationId xmlns:a16="http://schemas.microsoft.com/office/drawing/2014/main" id="{73DB8E78-91E5-4FFF-B1AC-6B22ED00B280}"/>
              </a:ext>
            </a:extLst>
          </p:cNvPr>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842FA6BE-E03D-422C-8DEF-25CE055DB854}" type="slidenum">
              <a:rPr kumimoji="1" lang="ja-JP" altLang="en-US" smtClean="0"/>
              <a:t>‹#›</a:t>
            </a:fld>
            <a:endParaRPr kumimoji="1" lang="ja-JP" altLang="en-US" dirty="0"/>
          </a:p>
        </p:txBody>
      </p:sp>
    </p:spTree>
    <p:extLst>
      <p:ext uri="{BB962C8B-B14F-4D97-AF65-F5344CB8AC3E}">
        <p14:creationId xmlns:p14="http://schemas.microsoft.com/office/powerpoint/2010/main" val="37772334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FA5CA084-FE37-49B5-B8C7-FCA1579D17A1}" type="datetimeFigureOut">
              <a:rPr kumimoji="1" lang="ja-JP" altLang="en-US" smtClean="0"/>
              <a:t>2022/2/8</a:t>
            </a:fld>
            <a:endParaRPr kumimoji="1" lang="ja-JP" altLang="en-US" dirty="0"/>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CB4B1ED3-4897-46F3-9949-886ECDDD896F}" type="slidenum">
              <a:rPr kumimoji="1" lang="ja-JP" altLang="en-US" smtClean="0"/>
              <a:t>‹#›</a:t>
            </a:fld>
            <a:endParaRPr kumimoji="1" lang="ja-JP" altLang="en-US" dirty="0"/>
          </a:p>
        </p:txBody>
      </p:sp>
    </p:spTree>
    <p:extLst>
      <p:ext uri="{BB962C8B-B14F-4D97-AF65-F5344CB8AC3E}">
        <p14:creationId xmlns:p14="http://schemas.microsoft.com/office/powerpoint/2010/main" val="189414482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9171" y="-8468"/>
            <a:ext cx="9935592"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224813" y="2404534"/>
            <a:ext cx="6312279" cy="1646302"/>
          </a:xfrm>
        </p:spPr>
        <p:txBody>
          <a:bodyPr anchor="b">
            <a:noAutofit/>
          </a:bodyPr>
          <a:lstStyle>
            <a:lvl1pPr algn="r">
              <a:defRPr sz="5400">
                <a:solidFill>
                  <a:schemeClr val="accent1"/>
                </a:solidFill>
              </a:defRPr>
            </a:lvl1pPr>
          </a:lstStyle>
          <a:p>
            <a:r>
              <a:rPr lang="ja-JP" altLang="en-US"/>
              <a:t>マスター タイトルの書式設定</a:t>
            </a:r>
            <a:endParaRPr lang="en-US"/>
          </a:p>
        </p:txBody>
      </p:sp>
      <p:sp>
        <p:nvSpPr>
          <p:cNvPr id="3" name="Subtitle 2"/>
          <p:cNvSpPr>
            <a:spLocks noGrp="1"/>
          </p:cNvSpPr>
          <p:nvPr>
            <p:ph type="subTitle" idx="1"/>
          </p:nvPr>
        </p:nvSpPr>
        <p:spPr>
          <a:xfrm>
            <a:off x="1224813" y="4050837"/>
            <a:ext cx="631227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AD899286-43CA-4458-AEE9-B2408FE5E034}" type="datetime1">
              <a:rPr lang="en-US" altLang="ja-JP" smtClean="0"/>
              <a:t>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57423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90" cy="3403600"/>
          </a:xfrm>
        </p:spPr>
        <p:txBody>
          <a:bodyPr anchor="ctr">
            <a:normAutofit/>
          </a:bodyPr>
          <a:lstStyle>
            <a:lvl1pPr algn="l">
              <a:defRPr sz="4400" b="0" cap="none"/>
            </a:lvl1pPr>
          </a:lstStyle>
          <a:p>
            <a:r>
              <a:rPr lang="ja-JP" altLang="en-US"/>
              <a:t>マスター タイトルの書式設定</a:t>
            </a:r>
            <a:endParaRPr lang="en-US"/>
          </a:p>
        </p:txBody>
      </p:sp>
      <p:sp>
        <p:nvSpPr>
          <p:cNvPr id="3" name="Text Placeholder 2"/>
          <p:cNvSpPr>
            <a:spLocks noGrp="1"/>
          </p:cNvSpPr>
          <p:nvPr>
            <p:ph type="body" idx="1"/>
          </p:nvPr>
        </p:nvSpPr>
        <p:spPr>
          <a:xfrm>
            <a:off x="660400" y="4470400"/>
            <a:ext cx="6876690"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035609E-B970-4986-AB71-738187B6D8BC}" type="datetime1">
              <a:rPr lang="en-US" altLang="ja-JP" smtClean="0"/>
              <a:t>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62040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839460" y="609600"/>
            <a:ext cx="6578197" cy="3022600"/>
          </a:xfrm>
        </p:spPr>
        <p:txBody>
          <a:bodyPr anchor="ctr">
            <a:normAutofit/>
          </a:bodyPr>
          <a:lstStyle>
            <a:lvl1pPr algn="l">
              <a:defRPr sz="4400" b="0" cap="none"/>
            </a:lvl1pPr>
          </a:lstStyle>
          <a:p>
            <a:r>
              <a:rPr lang="ja-JP" altLang="en-US"/>
              <a:t>マスター タイトルの書式設定</a:t>
            </a:r>
            <a:endParaRPr lang="en-US"/>
          </a:p>
        </p:txBody>
      </p:sp>
      <p:sp>
        <p:nvSpPr>
          <p:cNvPr id="23" name="Text Placeholder 9"/>
          <p:cNvSpPr>
            <a:spLocks noGrp="1"/>
          </p:cNvSpPr>
          <p:nvPr>
            <p:ph type="body" sz="quarter" idx="13"/>
          </p:nvPr>
        </p:nvSpPr>
        <p:spPr>
          <a:xfrm>
            <a:off x="1192830" y="3632200"/>
            <a:ext cx="58714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60400" y="4470400"/>
            <a:ext cx="6876691"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4D04534-739B-48C6-BFB9-3A4354136C1C}" type="datetime1">
              <a:rPr lang="en-US" altLang="ja-JP" smtClean="0"/>
              <a:t>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22939" y="790378"/>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310009" y="2886556"/>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40773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60400" y="1931988"/>
            <a:ext cx="6876691" cy="2595460"/>
          </a:xfrm>
        </p:spPr>
        <p:txBody>
          <a:bodyPr anchor="b">
            <a:normAutofit/>
          </a:bodyPr>
          <a:lstStyle>
            <a:lvl1pPr algn="l">
              <a:defRPr sz="4400" b="0" cap="none"/>
            </a:lvl1pPr>
          </a:lstStyle>
          <a:p>
            <a:r>
              <a:rPr lang="ja-JP" altLang="en-US"/>
              <a:t>マスター タイトルの書式設定</a:t>
            </a:r>
            <a:endParaRPr lang="en-US"/>
          </a:p>
        </p:txBody>
      </p:sp>
      <p:sp>
        <p:nvSpPr>
          <p:cNvPr id="3" name="Text Placeholder 2"/>
          <p:cNvSpPr>
            <a:spLocks noGrp="1"/>
          </p:cNvSpPr>
          <p:nvPr>
            <p:ph type="body" idx="1"/>
          </p:nvPr>
        </p:nvSpPr>
        <p:spPr>
          <a:xfrm>
            <a:off x="660400" y="4527448"/>
            <a:ext cx="6876691"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37A2161-ACDB-4735-A7E1-A167784375DF}" type="datetime1">
              <a:rPr lang="en-US" altLang="ja-JP" smtClean="0"/>
              <a:t>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756951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839460" y="609600"/>
            <a:ext cx="6578197" cy="3022600"/>
          </a:xfrm>
        </p:spPr>
        <p:txBody>
          <a:bodyPr anchor="ctr">
            <a:normAutofit/>
          </a:bodyPr>
          <a:lstStyle>
            <a:lvl1pPr algn="l">
              <a:defRPr sz="4400" b="0" cap="none"/>
            </a:lvl1pPr>
          </a:lstStyle>
          <a:p>
            <a:r>
              <a:rPr lang="ja-JP" altLang="en-US"/>
              <a:t>マスター タイトルの書式設定</a:t>
            </a:r>
            <a:endParaRPr lang="en-US"/>
          </a:p>
        </p:txBody>
      </p:sp>
      <p:sp>
        <p:nvSpPr>
          <p:cNvPr id="23" name="Text Placeholder 9"/>
          <p:cNvSpPr>
            <a:spLocks noGrp="1"/>
          </p:cNvSpPr>
          <p:nvPr>
            <p:ph type="body" sz="quarter" idx="13"/>
          </p:nvPr>
        </p:nvSpPr>
        <p:spPr>
          <a:xfrm>
            <a:off x="660397" y="4013200"/>
            <a:ext cx="6876692"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60400" y="4527448"/>
            <a:ext cx="687669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A1DED1C-9B30-4281-817D-EAC542599844}" type="datetime1">
              <a:rPr lang="en-US" altLang="ja-JP" smtClean="0"/>
              <a:t>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22939" y="790378"/>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310009" y="2886556"/>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876071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67169" y="609600"/>
            <a:ext cx="6869920" cy="3022600"/>
          </a:xfrm>
        </p:spPr>
        <p:txBody>
          <a:bodyPr anchor="ctr">
            <a:normAutofit/>
          </a:bodyPr>
          <a:lstStyle>
            <a:lvl1pPr algn="l">
              <a:defRPr sz="4400" b="0" cap="none"/>
            </a:lvl1pPr>
          </a:lstStyle>
          <a:p>
            <a:r>
              <a:rPr lang="ja-JP" altLang="en-US"/>
              <a:t>マスター タイトルの書式設定</a:t>
            </a:r>
            <a:endParaRPr lang="en-US"/>
          </a:p>
        </p:txBody>
      </p:sp>
      <p:sp>
        <p:nvSpPr>
          <p:cNvPr id="23" name="Text Placeholder 9"/>
          <p:cNvSpPr>
            <a:spLocks noGrp="1"/>
          </p:cNvSpPr>
          <p:nvPr>
            <p:ph type="body" sz="quarter" idx="13"/>
          </p:nvPr>
        </p:nvSpPr>
        <p:spPr>
          <a:xfrm>
            <a:off x="660397" y="4013200"/>
            <a:ext cx="6876692"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60400" y="4527448"/>
            <a:ext cx="687669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1E9EF03-60E5-459D-BFD0-0BE87EBE20C1}" type="datetime1">
              <a:rPr lang="en-US" altLang="ja-JP" smtClean="0"/>
              <a:t>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291384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ECD0D8F6-577B-4C1B-9F38-4B586E825DD5}" type="datetime1">
              <a:rPr lang="en-US" altLang="ja-JP" smtClean="0"/>
              <a:t>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39371354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75421" y="609603"/>
            <a:ext cx="1060380" cy="5251451"/>
          </a:xfrm>
        </p:spPr>
        <p:txBody>
          <a:bodyPr vert="eaVert" anchor="ctr"/>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60400" y="609603"/>
            <a:ext cx="5627945" cy="525145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40B42724-BD6F-4569-8A5D-9194E3A4454F}" type="datetime1">
              <a:rPr lang="en-US" altLang="ja-JP" smtClean="0"/>
              <a:t>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68623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9C37A21-5411-4C20-8150-A11B89F5BDA2}" type="datetime1">
              <a:rPr lang="en-US" altLang="ja-JP" smtClean="0"/>
              <a:t>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794306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60400" y="2700871"/>
            <a:ext cx="6876691" cy="1826581"/>
          </a:xfrm>
        </p:spPr>
        <p:txBody>
          <a:bodyPr anchor="b"/>
          <a:lstStyle>
            <a:lvl1pPr algn="l">
              <a:defRPr sz="4000" b="0" cap="none"/>
            </a:lvl1pPr>
          </a:lstStyle>
          <a:p>
            <a:r>
              <a:rPr lang="ja-JP" altLang="en-US"/>
              <a:t>マスター タイトルの書式設定</a:t>
            </a:r>
            <a:endParaRPr lang="en-US"/>
          </a:p>
        </p:txBody>
      </p:sp>
      <p:sp>
        <p:nvSpPr>
          <p:cNvPr id="3" name="Text Placeholder 2"/>
          <p:cNvSpPr>
            <a:spLocks noGrp="1"/>
          </p:cNvSpPr>
          <p:nvPr>
            <p:ph type="body" idx="1"/>
          </p:nvPr>
        </p:nvSpPr>
        <p:spPr>
          <a:xfrm>
            <a:off x="660400" y="4527448"/>
            <a:ext cx="6876691"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7C1B916-456A-48B0-BB5C-772318EC46BB}" type="datetime1">
              <a:rPr lang="en-US" altLang="ja-JP" smtClean="0"/>
              <a:t>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940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90" cy="1320800"/>
          </a:xfrm>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60402" y="2160589"/>
            <a:ext cx="3345451"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4191637" y="2160590"/>
            <a:ext cx="3345453"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F97165D4-D20A-43FA-BC05-0D041581D3CD}" type="datetime1">
              <a:rPr lang="en-US" altLang="ja-JP" smtClean="0"/>
              <a:t>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1261510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60401" y="609600"/>
            <a:ext cx="6876689" cy="1320800"/>
          </a:xfrm>
        </p:spPr>
        <p:txBody>
          <a:bodyPr/>
          <a:lstStyle>
            <a:lvl1pPr>
              <a:defRPr/>
            </a:lvl1pPr>
          </a:lstStyle>
          <a:p>
            <a:r>
              <a:rPr lang="ja-JP" altLang="en-US"/>
              <a:t>マスター タイトルの書式設定</a:t>
            </a:r>
            <a:endParaRPr lang="en-US"/>
          </a:p>
        </p:txBody>
      </p:sp>
      <p:sp>
        <p:nvSpPr>
          <p:cNvPr id="3" name="Text Placeholder 2"/>
          <p:cNvSpPr>
            <a:spLocks noGrp="1"/>
          </p:cNvSpPr>
          <p:nvPr>
            <p:ph type="body" idx="1"/>
          </p:nvPr>
        </p:nvSpPr>
        <p:spPr>
          <a:xfrm>
            <a:off x="660399" y="2160983"/>
            <a:ext cx="334822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60399" y="2737249"/>
            <a:ext cx="3348228"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4188860" y="2160983"/>
            <a:ext cx="334822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188860" y="2737249"/>
            <a:ext cx="3348228"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F276A167-90C6-41C4-B849-36D78258E96D}" type="datetime1">
              <a:rPr lang="en-US" altLang="ja-JP" smtClean="0"/>
              <a:t>2/8/2022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40185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60399" y="609600"/>
            <a:ext cx="6876690" cy="1320800"/>
          </a:xfrm>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0EFF8C82-DE96-4E35-844E-8DEEE08A44E4}" type="datetime1">
              <a:rPr lang="en-US" altLang="ja-JP" smtClean="0"/>
              <a:t>2/8/2022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03150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19640F-F021-4698-97D7-F9EC9A3B813E}" type="datetime1">
              <a:rPr lang="en-US" altLang="ja-JP" smtClean="0"/>
              <a:t>2/8/2022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10106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0399" y="1498604"/>
            <a:ext cx="3022697" cy="1278466"/>
          </a:xfrm>
        </p:spPr>
        <p:txBody>
          <a:bodyPr anchor="b">
            <a:normAutofit/>
          </a:bodyPr>
          <a:lstStyle>
            <a:lvl1pPr>
              <a:defRPr sz="2000"/>
            </a:lvl1pPr>
          </a:lstStyle>
          <a:p>
            <a:r>
              <a:rPr lang="ja-JP" altLang="en-US"/>
              <a:t>マスター タイトルの書式設定</a:t>
            </a:r>
            <a:endParaRPr lang="en-US"/>
          </a:p>
        </p:txBody>
      </p:sp>
      <p:sp>
        <p:nvSpPr>
          <p:cNvPr id="3" name="Content Placeholder 2"/>
          <p:cNvSpPr>
            <a:spLocks noGrp="1"/>
          </p:cNvSpPr>
          <p:nvPr>
            <p:ph idx="1"/>
          </p:nvPr>
        </p:nvSpPr>
        <p:spPr>
          <a:xfrm>
            <a:off x="3868883" y="514928"/>
            <a:ext cx="3668207"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60399" y="2777069"/>
            <a:ext cx="3022697"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B1EB0C4-350B-446E-80CC-4FC9865CE783}" type="datetime1">
              <a:rPr lang="en-US" altLang="ja-JP" smtClean="0"/>
              <a:t>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2130394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60399" y="4800600"/>
            <a:ext cx="6876690" cy="566738"/>
          </a:xfrm>
        </p:spPr>
        <p:txBody>
          <a:bodyPr anchor="b">
            <a:normAutofit/>
          </a:bodyPr>
          <a:lstStyle>
            <a:lvl1pPr algn="l">
              <a:defRPr sz="2400" b="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660399" y="609600"/>
            <a:ext cx="6876690"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dirty="0"/>
              <a:t>図を追加</a:t>
            </a:r>
            <a:endParaRPr lang="en-US" dirty="0"/>
          </a:p>
        </p:txBody>
      </p:sp>
      <p:sp>
        <p:nvSpPr>
          <p:cNvPr id="4" name="Text Placeholder 3"/>
          <p:cNvSpPr>
            <a:spLocks noGrp="1"/>
          </p:cNvSpPr>
          <p:nvPr>
            <p:ph type="body" sz="half" idx="2"/>
          </p:nvPr>
        </p:nvSpPr>
        <p:spPr>
          <a:xfrm>
            <a:off x="660399" y="5367338"/>
            <a:ext cx="6876690"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701F751-6B80-4CB7-A0CE-9ED5F82DB15C}" type="datetime1">
              <a:rPr lang="en-US" altLang="ja-JP" smtClean="0"/>
              <a:t>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68258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9171" y="-8468"/>
            <a:ext cx="9935593"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60401" y="609600"/>
            <a:ext cx="6876689" cy="1320800"/>
          </a:xfrm>
          <a:prstGeom prst="rect">
            <a:avLst/>
          </a:prstGeom>
        </p:spPr>
        <p:txBody>
          <a:bodyPr vert="horz" lIns="91440" tIns="45720" rIns="91440" bIns="45720" rtlCol="0" anchor="t">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60399" y="2160590"/>
            <a:ext cx="6876690"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5855696" y="6041366"/>
            <a:ext cx="741143"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7312EC-6A4A-4307-AAB1-1BCA3EEC624C}" type="datetime1">
              <a:rPr lang="en-US" altLang="ja-JP" smtClean="0"/>
              <a:t>2/8/2022</a:t>
            </a:fld>
            <a:endParaRPr lang="en-US" dirty="0"/>
          </a:p>
        </p:txBody>
      </p:sp>
      <p:sp>
        <p:nvSpPr>
          <p:cNvPr id="5" name="Footer Placeholder 4"/>
          <p:cNvSpPr>
            <a:spLocks noGrp="1"/>
          </p:cNvSpPr>
          <p:nvPr>
            <p:ph type="ftr" sz="quarter" idx="3"/>
          </p:nvPr>
        </p:nvSpPr>
        <p:spPr>
          <a:xfrm>
            <a:off x="660400" y="6041366"/>
            <a:ext cx="5008221"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981732" y="6041366"/>
            <a:ext cx="555358"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48025523"/>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Lst>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Isosceles Triangle 12">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タイトル 1">
            <a:extLst>
              <a:ext uri="{FF2B5EF4-FFF2-40B4-BE49-F238E27FC236}">
                <a16:creationId xmlns:a16="http://schemas.microsoft.com/office/drawing/2014/main" id="{39E83425-D51E-42CE-BC08-115E590DBAA2}"/>
              </a:ext>
            </a:extLst>
          </p:cNvPr>
          <p:cNvSpPr txBox="1">
            <a:spLocks/>
          </p:cNvSpPr>
          <p:nvPr/>
        </p:nvSpPr>
        <p:spPr>
          <a:xfrm>
            <a:off x="1055073" y="2833077"/>
            <a:ext cx="7431258" cy="1687806"/>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sz="4000" dirty="0">
                <a:latin typeface="BIZ UDPゴシック" panose="020B0400000000000000" pitchFamily="50" charset="-128"/>
                <a:ea typeface="BIZ UDPゴシック" panose="020B0400000000000000" pitchFamily="50" charset="-128"/>
              </a:rPr>
              <a:t>粉じん規制に係るあり方（案）</a:t>
            </a:r>
            <a:endParaRPr lang="en-US" altLang="ja-JP" sz="4000" dirty="0">
              <a:latin typeface="BIZ UDPゴシック" panose="020B0400000000000000" pitchFamily="50" charset="-128"/>
              <a:ea typeface="BIZ UDPゴシック" panose="020B0400000000000000" pitchFamily="50" charset="-128"/>
            </a:endParaRPr>
          </a:p>
        </p:txBody>
      </p:sp>
      <p:sp>
        <p:nvSpPr>
          <p:cNvPr id="14" name="テキスト ボックス 13">
            <a:extLst>
              <a:ext uri="{FF2B5EF4-FFF2-40B4-BE49-F238E27FC236}">
                <a16:creationId xmlns:a16="http://schemas.microsoft.com/office/drawing/2014/main" id="{8728B353-79E7-4790-8AE5-BCA8082CC6B2}"/>
              </a:ext>
            </a:extLst>
          </p:cNvPr>
          <p:cNvSpPr txBox="1"/>
          <p:nvPr/>
        </p:nvSpPr>
        <p:spPr>
          <a:xfrm>
            <a:off x="7315200" y="520505"/>
            <a:ext cx="1197764" cy="369332"/>
          </a:xfrm>
          <a:prstGeom prst="rect">
            <a:avLst/>
          </a:prstGeom>
          <a:noFill/>
          <a:ln>
            <a:solidFill>
              <a:schemeClr val="tx1"/>
            </a:solidFill>
          </a:ln>
        </p:spPr>
        <p:txBody>
          <a:bodyPr wrap="none" rtlCol="0">
            <a:spAutoFit/>
          </a:bodyPr>
          <a:lstStyle/>
          <a:p>
            <a:r>
              <a:rPr kumimoji="1" lang="ja-JP" altLang="en-US" dirty="0">
                <a:latin typeface="BIZ UDPゴシック" panose="020B0400000000000000" pitchFamily="50" charset="-128"/>
                <a:ea typeface="BIZ UDPゴシック" panose="020B0400000000000000" pitchFamily="50" charset="-128"/>
              </a:rPr>
              <a:t>資料１－</a:t>
            </a:r>
            <a:r>
              <a:rPr kumimoji="1" lang="en-US" altLang="ja-JP" dirty="0">
                <a:latin typeface="BIZ UDPゴシック" panose="020B0400000000000000" pitchFamily="50" charset="-128"/>
                <a:ea typeface="BIZ UDPゴシック" panose="020B0400000000000000" pitchFamily="50" charset="-128"/>
              </a:rPr>
              <a:t>2</a:t>
            </a:r>
            <a:endParaRPr kumimoji="1" lang="ja-JP" altLang="en-US" dirty="0">
              <a:latin typeface="BIZ UDPゴシック" panose="020B0400000000000000" pitchFamily="50" charset="-128"/>
              <a:ea typeface="BIZ UDPゴシック" panose="020B0400000000000000" pitchFamily="50" charset="-128"/>
            </a:endParaRPr>
          </a:p>
        </p:txBody>
      </p:sp>
      <p:sp>
        <p:nvSpPr>
          <p:cNvPr id="4" name="スライド番号プレースホルダー 3">
            <a:extLst>
              <a:ext uri="{FF2B5EF4-FFF2-40B4-BE49-F238E27FC236}">
                <a16:creationId xmlns:a16="http://schemas.microsoft.com/office/drawing/2014/main" id="{A3076C18-B732-4295-8F7B-6C7C03225696}"/>
              </a:ext>
            </a:extLst>
          </p:cNvPr>
          <p:cNvSpPr>
            <a:spLocks noGrp="1"/>
          </p:cNvSpPr>
          <p:nvPr>
            <p:ph type="sldNum" sz="quarter" idx="12"/>
          </p:nvPr>
        </p:nvSpPr>
        <p:spPr>
          <a:xfrm>
            <a:off x="9350787" y="6041364"/>
            <a:ext cx="555213" cy="365125"/>
          </a:xfrm>
        </p:spPr>
        <p:txBody>
          <a:bodyPr>
            <a:normAutofit/>
          </a:body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1</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4237659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a:extLst>
              <a:ext uri="{FF2B5EF4-FFF2-40B4-BE49-F238E27FC236}">
                <a16:creationId xmlns:a16="http://schemas.microsoft.com/office/drawing/2014/main" id="{D454DA33-2E73-4B19-90C7-F5DC5D403F31}"/>
              </a:ext>
            </a:extLst>
          </p:cNvPr>
          <p:cNvSpPr>
            <a:spLocks noGrp="1"/>
          </p:cNvSpPr>
          <p:nvPr>
            <p:ph type="title"/>
          </p:nvPr>
        </p:nvSpPr>
        <p:spPr>
          <a:xfrm>
            <a:off x="1083472" y="609600"/>
            <a:ext cx="8006740" cy="1320800"/>
          </a:xfrm>
        </p:spPr>
        <p:txBody>
          <a:bodyPr>
            <a:normAutofit/>
          </a:bodyPr>
          <a:lstStyle/>
          <a:p>
            <a:r>
              <a:rPr lang="ja-JP" altLang="en-US" sz="2400" dirty="0">
                <a:latin typeface="BIZ UDPゴシック" panose="020B0400000000000000" pitchFamily="50" charset="-128"/>
                <a:ea typeface="BIZ UDPゴシック" panose="020B0400000000000000" pitchFamily="50" charset="-128"/>
              </a:rPr>
              <a:t>論点②　　対象施設の見直しの必要性について</a:t>
            </a:r>
            <a:endParaRPr lang="en-US" altLang="ja-JP" sz="24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スライド番号プレースホルダー 3">
            <a:extLst>
              <a:ext uri="{FF2B5EF4-FFF2-40B4-BE49-F238E27FC236}">
                <a16:creationId xmlns:a16="http://schemas.microsoft.com/office/drawing/2014/main" id="{212592F9-DD98-4532-9ED9-2D3EBAC43E0F}"/>
              </a:ext>
            </a:extLst>
          </p:cNvPr>
          <p:cNvSpPr>
            <a:spLocks noGrp="1"/>
          </p:cNvSpPr>
          <p:nvPr>
            <p:ph type="sldNum" sz="quarter" idx="12"/>
          </p:nvPr>
        </p:nvSpPr>
        <p:spPr>
          <a:xfrm>
            <a:off x="9350787" y="6041364"/>
            <a:ext cx="555213" cy="365125"/>
          </a:xfrm>
        </p:spPr>
        <p:txBody>
          <a:bodyPr>
            <a:normAutofit/>
          </a:body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10</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
        <p:nvSpPr>
          <p:cNvPr id="10" name="テキスト ボックス 9">
            <a:extLst>
              <a:ext uri="{FF2B5EF4-FFF2-40B4-BE49-F238E27FC236}">
                <a16:creationId xmlns:a16="http://schemas.microsoft.com/office/drawing/2014/main" id="{7B8D08ED-F7B4-4D73-973B-112059F6554F}"/>
              </a:ext>
            </a:extLst>
          </p:cNvPr>
          <p:cNvSpPr txBox="1"/>
          <p:nvPr/>
        </p:nvSpPr>
        <p:spPr>
          <a:xfrm>
            <a:off x="1083472" y="1566193"/>
            <a:ext cx="8267315" cy="4592026"/>
          </a:xfrm>
          <a:prstGeom prst="rect">
            <a:avLst/>
          </a:prstGeom>
          <a:noFill/>
          <a:ln>
            <a:solidFill>
              <a:schemeClr val="tx1"/>
            </a:solidFill>
          </a:ln>
        </p:spPr>
        <p:txBody>
          <a:bodyPr wrap="square" rtlCol="0">
            <a:spAutoFit/>
          </a:bodyPr>
          <a:lstStyle/>
          <a:p>
            <a:pPr>
              <a:lnSpc>
                <a:spcPct val="200000"/>
              </a:lnSpc>
              <a:spcBef>
                <a:spcPts val="600"/>
              </a:spcBef>
              <a:spcAft>
                <a:spcPts val="600"/>
              </a:spcAft>
            </a:pPr>
            <a:r>
              <a:rPr lang="en-US" altLang="ja-JP" sz="2000" dirty="0">
                <a:latin typeface="BIZ UDPゴシック" panose="020B0400000000000000" pitchFamily="50" charset="-128"/>
                <a:ea typeface="BIZ UDPゴシック" panose="020B0400000000000000" pitchFamily="50" charset="-128"/>
              </a:rPr>
              <a:t>【</a:t>
            </a:r>
            <a:r>
              <a:rPr lang="ja-JP" altLang="en-US" sz="2000" dirty="0">
                <a:latin typeface="BIZ UDPゴシック" panose="020B0400000000000000" pitchFamily="50" charset="-128"/>
                <a:ea typeface="BIZ UDPゴシック" panose="020B0400000000000000" pitchFamily="50" charset="-128"/>
              </a:rPr>
              <a:t>方向性</a:t>
            </a:r>
            <a:r>
              <a:rPr lang="en-US" altLang="ja-JP" sz="2000" dirty="0">
                <a:latin typeface="BIZ UDPゴシック" panose="020B0400000000000000" pitchFamily="50" charset="-128"/>
                <a:ea typeface="BIZ UDPゴシック" panose="020B0400000000000000" pitchFamily="50" charset="-128"/>
              </a:rPr>
              <a:t>】</a:t>
            </a:r>
          </a:p>
          <a:p>
            <a:pPr marL="342900" indent="-342900">
              <a:lnSpc>
                <a:spcPct val="200000"/>
              </a:lnSpc>
              <a:spcBef>
                <a:spcPts val="600"/>
              </a:spcBef>
              <a:spcAft>
                <a:spcPts val="600"/>
              </a:spcAft>
              <a:buFont typeface="Wingdings" panose="05000000000000000000" pitchFamily="2" charset="2"/>
              <a:buChar char="l"/>
            </a:pPr>
            <a:r>
              <a:rPr lang="ja-JP" altLang="en-US" sz="2000" dirty="0">
                <a:latin typeface="BIZ UDPゴシック" panose="020B0400000000000000" pitchFamily="50" charset="-128"/>
                <a:ea typeface="BIZ UDPゴシック" panose="020B0400000000000000" pitchFamily="50" charset="-128"/>
              </a:rPr>
              <a:t>過去一度も届出の実績がない粉じん発生施設については、今後届出される可能性があることから引き続き規制対象と位置付けるべき。</a:t>
            </a:r>
          </a:p>
          <a:p>
            <a:pPr marL="342900" indent="-342900">
              <a:lnSpc>
                <a:spcPct val="200000"/>
              </a:lnSpc>
              <a:spcBef>
                <a:spcPts val="600"/>
              </a:spcBef>
              <a:spcAft>
                <a:spcPts val="600"/>
              </a:spcAft>
              <a:buFont typeface="Wingdings" panose="05000000000000000000" pitchFamily="2" charset="2"/>
              <a:buChar char="l"/>
            </a:pPr>
            <a:r>
              <a:rPr lang="ja-JP" altLang="en-US" sz="2000" dirty="0">
                <a:latin typeface="BIZ UDPゴシック" panose="020B0400000000000000" pitchFamily="50" charset="-128"/>
                <a:ea typeface="BIZ UDPゴシック" panose="020B0400000000000000" pitchFamily="50" charset="-128"/>
              </a:rPr>
              <a:t>工事・建設作業に伴う粉じんは粉じんの発生過程は様々であるとともに一時的かつ局所的な問題であることから、府域で一律の届出や設備構造基準による規制は効果的・効率的ではないと考えられるため、引き続き規制以外の手法で対策をとるべき。</a:t>
            </a:r>
          </a:p>
        </p:txBody>
      </p:sp>
    </p:spTree>
    <p:extLst>
      <p:ext uri="{BB962C8B-B14F-4D97-AF65-F5344CB8AC3E}">
        <p14:creationId xmlns:p14="http://schemas.microsoft.com/office/powerpoint/2010/main" val="38983800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タイトル 1">
            <a:extLst>
              <a:ext uri="{FF2B5EF4-FFF2-40B4-BE49-F238E27FC236}">
                <a16:creationId xmlns:a16="http://schemas.microsoft.com/office/drawing/2014/main" id="{22887FBE-9130-4CF7-B6D9-3632201FE558}"/>
              </a:ext>
            </a:extLst>
          </p:cNvPr>
          <p:cNvSpPr>
            <a:spLocks noGrp="1"/>
          </p:cNvSpPr>
          <p:nvPr>
            <p:ph type="title"/>
          </p:nvPr>
        </p:nvSpPr>
        <p:spPr>
          <a:xfrm>
            <a:off x="1083472" y="609600"/>
            <a:ext cx="8006740" cy="1320800"/>
          </a:xfrm>
        </p:spPr>
        <p:txBody>
          <a:bodyPr>
            <a:normAutofit/>
          </a:bodyPr>
          <a:lstStyle/>
          <a:p>
            <a:r>
              <a:rPr lang="ja-JP" altLang="en-US" sz="2400" dirty="0">
                <a:latin typeface="BIZ UDPゴシック" panose="020B0400000000000000" pitchFamily="50" charset="-128"/>
                <a:ea typeface="BIZ UDPゴシック" panose="020B0400000000000000" pitchFamily="50" charset="-128"/>
              </a:rPr>
              <a:t>論点②　　対象施設の見直しの必要性について</a:t>
            </a:r>
            <a:endParaRPr lang="en-US" altLang="ja-JP" sz="2400" dirty="0">
              <a:latin typeface="BIZ UDPゴシック" panose="020B0400000000000000" pitchFamily="50" charset="-128"/>
              <a:ea typeface="BIZ UDPゴシック" panose="020B0400000000000000" pitchFamily="50" charset="-128"/>
            </a:endParaRPr>
          </a:p>
        </p:txBody>
      </p:sp>
      <p:sp>
        <p:nvSpPr>
          <p:cNvPr id="10" name="コンテンツ プレースホルダー 2">
            <a:extLst>
              <a:ext uri="{FF2B5EF4-FFF2-40B4-BE49-F238E27FC236}">
                <a16:creationId xmlns:a16="http://schemas.microsoft.com/office/drawing/2014/main" id="{3A3ACC9B-AE8B-4F6E-867E-32058524C35E}"/>
              </a:ext>
            </a:extLst>
          </p:cNvPr>
          <p:cNvSpPr>
            <a:spLocks noGrp="1"/>
          </p:cNvSpPr>
          <p:nvPr>
            <p:ph idx="1"/>
          </p:nvPr>
        </p:nvSpPr>
        <p:spPr>
          <a:xfrm>
            <a:off x="684610" y="1270000"/>
            <a:ext cx="8666177" cy="4596228"/>
          </a:xfrm>
        </p:spPr>
        <p:txBody>
          <a:bodyPr>
            <a:noAutofit/>
          </a:bodyPr>
          <a:lstStyle/>
          <a:p>
            <a:pPr marL="0" indent="0">
              <a:lnSpc>
                <a:spcPct val="150000"/>
              </a:lnSpc>
              <a:buNone/>
            </a:pPr>
            <a:r>
              <a:rPr kumimoji="1" lang="en-US" altLang="ja-JP" sz="1600" dirty="0">
                <a:solidFill>
                  <a:schemeClr val="tx1"/>
                </a:solidFill>
                <a:latin typeface="BIZ UDPゴシック" panose="020B0400000000000000" pitchFamily="50" charset="-128"/>
                <a:ea typeface="BIZ UDPゴシック" panose="020B0400000000000000" pitchFamily="50" charset="-128"/>
              </a:rPr>
              <a:t>【</a:t>
            </a:r>
            <a:r>
              <a:rPr kumimoji="1" lang="ja-JP" altLang="en-US" sz="1600" dirty="0">
                <a:solidFill>
                  <a:schemeClr val="tx1"/>
                </a:solidFill>
                <a:latin typeface="BIZ UDPゴシック" panose="020B0400000000000000" pitchFamily="50" charset="-128"/>
                <a:ea typeface="BIZ UDPゴシック" panose="020B0400000000000000" pitchFamily="50" charset="-128"/>
              </a:rPr>
              <a:t>考え方</a:t>
            </a:r>
            <a:r>
              <a:rPr kumimoji="1" lang="en-US" altLang="ja-JP" sz="1600" dirty="0">
                <a:solidFill>
                  <a:schemeClr val="tx1"/>
                </a:solidFill>
                <a:latin typeface="BIZ UDPゴシック" panose="020B0400000000000000" pitchFamily="50" charset="-128"/>
                <a:ea typeface="BIZ UDPゴシック" panose="020B0400000000000000" pitchFamily="50" charset="-128"/>
              </a:rPr>
              <a:t>】</a:t>
            </a:r>
          </a:p>
          <a:p>
            <a:pPr marL="0" indent="0">
              <a:lnSpc>
                <a:spcPct val="1500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・現行条例届出施設のうち、一般粉じん規制に係る「第８項ヲ　スカーファ」及び特定粉じん規制に係る「第</a:t>
            </a:r>
            <a:r>
              <a:rPr lang="en-US" altLang="ja-JP" sz="1600" dirty="0">
                <a:solidFill>
                  <a:schemeClr val="tx1"/>
                </a:solidFill>
                <a:latin typeface="BIZ UDPゴシック" panose="020B0400000000000000" pitchFamily="50" charset="-128"/>
                <a:ea typeface="BIZ UDPゴシック" panose="020B0400000000000000" pitchFamily="50" charset="-128"/>
              </a:rPr>
              <a:t>1</a:t>
            </a:r>
            <a:r>
              <a:rPr lang="ja-JP" altLang="en-US" sz="1600" dirty="0">
                <a:solidFill>
                  <a:schemeClr val="tx1"/>
                </a:solidFill>
                <a:latin typeface="BIZ UDPゴシック" panose="020B0400000000000000" pitchFamily="50" charset="-128"/>
                <a:ea typeface="BIZ UDPゴシック" panose="020B0400000000000000" pitchFamily="50" charset="-128"/>
              </a:rPr>
              <a:t>項　混合施設」「第</a:t>
            </a:r>
            <a:r>
              <a:rPr lang="en-US" altLang="ja-JP" sz="1600" dirty="0">
                <a:solidFill>
                  <a:schemeClr val="tx1"/>
                </a:solidFill>
                <a:latin typeface="BIZ UDPゴシック" panose="020B0400000000000000" pitchFamily="50" charset="-128"/>
                <a:ea typeface="BIZ UDPゴシック" panose="020B0400000000000000" pitchFamily="50" charset="-128"/>
              </a:rPr>
              <a:t>2</a:t>
            </a:r>
            <a:r>
              <a:rPr lang="ja-JP" altLang="en-US" sz="1600" dirty="0">
                <a:solidFill>
                  <a:schemeClr val="tx1"/>
                </a:solidFill>
                <a:latin typeface="BIZ UDPゴシック" panose="020B0400000000000000" pitchFamily="50" charset="-128"/>
                <a:ea typeface="BIZ UDPゴシック" panose="020B0400000000000000" pitchFamily="50" charset="-128"/>
              </a:rPr>
              <a:t>項イ　法に掲げるコンベア」「第</a:t>
            </a:r>
            <a:r>
              <a:rPr lang="en-US" altLang="ja-JP" sz="1600" dirty="0">
                <a:solidFill>
                  <a:schemeClr val="tx1"/>
                </a:solidFill>
                <a:latin typeface="BIZ UDPゴシック" panose="020B0400000000000000" pitchFamily="50" charset="-128"/>
                <a:ea typeface="BIZ UDPゴシック" panose="020B0400000000000000" pitchFamily="50" charset="-128"/>
              </a:rPr>
              <a:t>2</a:t>
            </a:r>
            <a:r>
              <a:rPr lang="ja-JP" altLang="en-US" sz="1600" dirty="0">
                <a:solidFill>
                  <a:schemeClr val="tx1"/>
                </a:solidFill>
                <a:latin typeface="BIZ UDPゴシック" panose="020B0400000000000000" pitchFamily="50" charset="-128"/>
                <a:ea typeface="BIZ UDPゴシック" panose="020B0400000000000000" pitchFamily="50" charset="-128"/>
              </a:rPr>
              <a:t>項ロ　粉粒塊輸送用コンベア」「第</a:t>
            </a:r>
            <a:r>
              <a:rPr lang="en-US" altLang="ja-JP" sz="1600" dirty="0">
                <a:solidFill>
                  <a:schemeClr val="tx1"/>
                </a:solidFill>
                <a:latin typeface="BIZ UDPゴシック" panose="020B0400000000000000" pitchFamily="50" charset="-128"/>
                <a:ea typeface="BIZ UDPゴシック" panose="020B0400000000000000" pitchFamily="50" charset="-128"/>
              </a:rPr>
              <a:t>2</a:t>
            </a:r>
            <a:r>
              <a:rPr lang="ja-JP" altLang="en-US" sz="1600" dirty="0">
                <a:solidFill>
                  <a:schemeClr val="tx1"/>
                </a:solidFill>
                <a:latin typeface="BIZ UDPゴシック" panose="020B0400000000000000" pitchFamily="50" charset="-128"/>
                <a:ea typeface="BIZ UDPゴシック" panose="020B0400000000000000" pitchFamily="50" charset="-128"/>
              </a:rPr>
              <a:t>項ハ　法に掲げるふるい」「第</a:t>
            </a:r>
            <a:r>
              <a:rPr lang="en-US" altLang="ja-JP" sz="1600" dirty="0">
                <a:solidFill>
                  <a:schemeClr val="tx1"/>
                </a:solidFill>
                <a:latin typeface="BIZ UDPゴシック" panose="020B0400000000000000" pitchFamily="50" charset="-128"/>
                <a:ea typeface="BIZ UDPゴシック" panose="020B0400000000000000" pitchFamily="50" charset="-128"/>
              </a:rPr>
              <a:t>2</a:t>
            </a:r>
            <a:r>
              <a:rPr lang="ja-JP" altLang="en-US" sz="1600" dirty="0">
                <a:solidFill>
                  <a:schemeClr val="tx1"/>
                </a:solidFill>
                <a:latin typeface="BIZ UDPゴシック" panose="020B0400000000000000" pitchFamily="50" charset="-128"/>
                <a:ea typeface="BIZ UDPゴシック" panose="020B0400000000000000" pitchFamily="50" charset="-128"/>
              </a:rPr>
              <a:t>項ホ　選別施設」については過去に一度も届出の実績がない。</a:t>
            </a:r>
          </a:p>
          <a:p>
            <a:pPr marL="0" indent="0">
              <a:lnSpc>
                <a:spcPct val="1500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・これらの施設は事業者へのヒアリング等により現在も国内で使用されていることが確認され、今後届出の可能性はあることから、見直し後の粉じん規制において対象外とする「第</a:t>
            </a:r>
            <a:r>
              <a:rPr lang="en-US" altLang="ja-JP" sz="1600" dirty="0">
                <a:solidFill>
                  <a:schemeClr val="tx1"/>
                </a:solidFill>
                <a:latin typeface="BIZ UDPゴシック" panose="020B0400000000000000" pitchFamily="50" charset="-128"/>
                <a:ea typeface="BIZ UDPゴシック" panose="020B0400000000000000" pitchFamily="50" charset="-128"/>
              </a:rPr>
              <a:t>2</a:t>
            </a:r>
            <a:r>
              <a:rPr lang="ja-JP" altLang="en-US" sz="1600" dirty="0">
                <a:solidFill>
                  <a:schemeClr val="tx1"/>
                </a:solidFill>
                <a:latin typeface="BIZ UDPゴシック" panose="020B0400000000000000" pitchFamily="50" charset="-128"/>
                <a:ea typeface="BIZ UDPゴシック" panose="020B0400000000000000" pitchFamily="50" charset="-128"/>
              </a:rPr>
              <a:t>項イ　法に掲げるコンベア」 「第</a:t>
            </a:r>
            <a:r>
              <a:rPr lang="en-US" altLang="ja-JP" sz="1600" dirty="0">
                <a:solidFill>
                  <a:schemeClr val="tx1"/>
                </a:solidFill>
                <a:latin typeface="BIZ UDPゴシック" panose="020B0400000000000000" pitchFamily="50" charset="-128"/>
                <a:ea typeface="BIZ UDPゴシック" panose="020B0400000000000000" pitchFamily="50" charset="-128"/>
              </a:rPr>
              <a:t>2</a:t>
            </a:r>
            <a:r>
              <a:rPr lang="ja-JP" altLang="en-US" sz="1600" dirty="0">
                <a:solidFill>
                  <a:schemeClr val="tx1"/>
                </a:solidFill>
                <a:latin typeface="BIZ UDPゴシック" panose="020B0400000000000000" pitchFamily="50" charset="-128"/>
                <a:ea typeface="BIZ UDPゴシック" panose="020B0400000000000000" pitchFamily="50" charset="-128"/>
              </a:rPr>
              <a:t>項ハ　法に掲げるふるい」を除き引き続き規制対象とするべき。</a:t>
            </a:r>
          </a:p>
          <a:p>
            <a:pPr marL="0" indent="0">
              <a:lnSpc>
                <a:spcPct val="1500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・工事・建設作業に伴う粉じんについては、現在は市町村環境部局が中心となり、通報等に基づき散水や飛散防止幕の設置等状況に応じた適切な対策を事業者側に促すことで対応しているケースが多い。</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lnSpc>
                <a:spcPct val="1500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工事・建設作業に伴う粉じん苦情件数は増加しているものの、粉じんの発生過程は様々であるとともに一時的かつ局所的な問題であることから、府域で一律の届出や基準による規制によって対応するよりも、引き続きケースバイケースで柔軟に対応していくのが効果的・効率的と考える。</a:t>
            </a:r>
          </a:p>
        </p:txBody>
      </p:sp>
      <p:sp>
        <p:nvSpPr>
          <p:cNvPr id="7" name="スライド番号プレースホルダー 3">
            <a:extLst>
              <a:ext uri="{FF2B5EF4-FFF2-40B4-BE49-F238E27FC236}">
                <a16:creationId xmlns:a16="http://schemas.microsoft.com/office/drawing/2014/main" id="{A3076C18-B732-4295-8F7B-6C7C03225696}"/>
              </a:ext>
            </a:extLst>
          </p:cNvPr>
          <p:cNvSpPr>
            <a:spLocks noGrp="1"/>
          </p:cNvSpPr>
          <p:nvPr>
            <p:ph type="sldNum" sz="quarter" idx="12"/>
          </p:nvPr>
        </p:nvSpPr>
        <p:spPr>
          <a:xfrm>
            <a:off x="9350787" y="6041364"/>
            <a:ext cx="555213" cy="365125"/>
          </a:xfrm>
        </p:spPr>
        <p:txBody>
          <a:bodyPr>
            <a:normAutofit/>
          </a:body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11</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1649097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タイトル 1">
            <a:extLst>
              <a:ext uri="{FF2B5EF4-FFF2-40B4-BE49-F238E27FC236}">
                <a16:creationId xmlns:a16="http://schemas.microsoft.com/office/drawing/2014/main" id="{9EA91C82-2EBD-454C-BB42-B075CD20E1B0}"/>
              </a:ext>
            </a:extLst>
          </p:cNvPr>
          <p:cNvSpPr>
            <a:spLocks noGrp="1"/>
          </p:cNvSpPr>
          <p:nvPr>
            <p:ph type="title"/>
          </p:nvPr>
        </p:nvSpPr>
        <p:spPr>
          <a:xfrm>
            <a:off x="1083472" y="609600"/>
            <a:ext cx="7710904" cy="1320800"/>
          </a:xfrm>
        </p:spPr>
        <p:txBody>
          <a:bodyPr>
            <a:normAutofit/>
          </a:bodyPr>
          <a:lstStyle/>
          <a:p>
            <a:r>
              <a:rPr lang="ja-JP" altLang="en-US" sz="2400" dirty="0">
                <a:latin typeface="BIZ UDPゴシック" panose="020B0400000000000000" pitchFamily="50" charset="-128"/>
                <a:ea typeface="BIZ UDPゴシック" panose="020B0400000000000000" pitchFamily="50" charset="-128"/>
              </a:rPr>
              <a:t>論点③　　施設の規模要件の見直しについて</a:t>
            </a:r>
          </a:p>
        </p:txBody>
      </p:sp>
      <p:sp>
        <p:nvSpPr>
          <p:cNvPr id="14" name="テキスト ボックス 13">
            <a:extLst>
              <a:ext uri="{FF2B5EF4-FFF2-40B4-BE49-F238E27FC236}">
                <a16:creationId xmlns:a16="http://schemas.microsoft.com/office/drawing/2014/main" id="{BB3AC313-9BF0-404A-BFC3-0D3C2AD3EC45}"/>
              </a:ext>
            </a:extLst>
          </p:cNvPr>
          <p:cNvSpPr txBox="1"/>
          <p:nvPr/>
        </p:nvSpPr>
        <p:spPr>
          <a:xfrm>
            <a:off x="993410" y="1930400"/>
            <a:ext cx="8452685" cy="4130361"/>
          </a:xfrm>
          <a:prstGeom prst="rect">
            <a:avLst/>
          </a:prstGeom>
          <a:noFill/>
          <a:ln>
            <a:solidFill>
              <a:schemeClr val="tx1"/>
            </a:solidFill>
          </a:ln>
        </p:spPr>
        <p:txBody>
          <a:bodyPr wrap="square" rtlCol="0">
            <a:spAutoFit/>
          </a:bodyPr>
          <a:lstStyle/>
          <a:p>
            <a:pPr>
              <a:lnSpc>
                <a:spcPct val="200000"/>
              </a:lnSpc>
              <a:spcBef>
                <a:spcPts val="600"/>
              </a:spcBef>
              <a:spcAft>
                <a:spcPts val="600"/>
              </a:spcAft>
            </a:pPr>
            <a:r>
              <a:rPr lang="en-US" altLang="ja-JP" sz="2000" dirty="0">
                <a:latin typeface="BIZ UDPゴシック" panose="020B0400000000000000" pitchFamily="50" charset="-128"/>
                <a:ea typeface="BIZ UDPゴシック" panose="020B0400000000000000" pitchFamily="50" charset="-128"/>
              </a:rPr>
              <a:t>【</a:t>
            </a:r>
            <a:r>
              <a:rPr lang="ja-JP" altLang="en-US" sz="2000" dirty="0">
                <a:latin typeface="BIZ UDPゴシック" panose="020B0400000000000000" pitchFamily="50" charset="-128"/>
                <a:ea typeface="BIZ UDPゴシック" panose="020B0400000000000000" pitchFamily="50" charset="-128"/>
              </a:rPr>
              <a:t>方向性</a:t>
            </a:r>
            <a:r>
              <a:rPr lang="en-US" altLang="ja-JP" sz="2000" dirty="0">
                <a:latin typeface="BIZ UDPゴシック" panose="020B0400000000000000" pitchFamily="50" charset="-128"/>
                <a:ea typeface="BIZ UDPゴシック" panose="020B0400000000000000" pitchFamily="50" charset="-128"/>
              </a:rPr>
              <a:t>】</a:t>
            </a:r>
          </a:p>
          <a:p>
            <a:pPr marL="342900" indent="-342900">
              <a:lnSpc>
                <a:spcPct val="200000"/>
              </a:lnSpc>
              <a:spcBef>
                <a:spcPts val="600"/>
              </a:spcBef>
              <a:spcAft>
                <a:spcPts val="600"/>
              </a:spcAft>
              <a:buFont typeface="Wingdings" panose="05000000000000000000" pitchFamily="2" charset="2"/>
              <a:buChar char="l"/>
            </a:pPr>
            <a:r>
              <a:rPr lang="ja-JP" altLang="en-US" sz="2000" dirty="0">
                <a:latin typeface="BIZ UDPゴシック" panose="020B0400000000000000" pitchFamily="50" charset="-128"/>
                <a:ea typeface="BIZ UDPゴシック" panose="020B0400000000000000" pitchFamily="50" charset="-128"/>
              </a:rPr>
              <a:t>粉粒塊輸送用コンベアについては、法の規模要件の種類であるベルトの幅およびバケットの内容積の採用を検討するべき。</a:t>
            </a:r>
            <a:endParaRPr lang="en-US" altLang="ja-JP" sz="2000" dirty="0">
              <a:latin typeface="BIZ UDPゴシック" panose="020B0400000000000000" pitchFamily="50" charset="-128"/>
              <a:ea typeface="BIZ UDPゴシック" panose="020B0400000000000000" pitchFamily="50" charset="-128"/>
            </a:endParaRPr>
          </a:p>
          <a:p>
            <a:pPr marL="342900" indent="-342900">
              <a:lnSpc>
                <a:spcPct val="200000"/>
              </a:lnSpc>
              <a:spcBef>
                <a:spcPts val="600"/>
              </a:spcBef>
              <a:spcAft>
                <a:spcPts val="600"/>
              </a:spcAft>
              <a:buFont typeface="Wingdings" panose="05000000000000000000" pitchFamily="2" charset="2"/>
              <a:buChar char="l"/>
            </a:pPr>
            <a:r>
              <a:rPr lang="ja-JP" altLang="en-US" sz="2000" dirty="0">
                <a:latin typeface="BIZ UDPゴシック" panose="020B0400000000000000" pitchFamily="50" charset="-128"/>
                <a:ea typeface="BIZ UDPゴシック" panose="020B0400000000000000" pitchFamily="50" charset="-128"/>
              </a:rPr>
              <a:t>見直し後の具体的な規模要件は</a:t>
            </a:r>
            <a:r>
              <a:rPr lang="ja-JP" altLang="en-US" sz="2000" u="sng" dirty="0">
                <a:latin typeface="BIZ UDPゴシック" panose="020B0400000000000000" pitchFamily="50" charset="-128"/>
                <a:ea typeface="BIZ UDPゴシック" panose="020B0400000000000000" pitchFamily="50" charset="-128"/>
              </a:rPr>
              <a:t>ベルトの幅</a:t>
            </a:r>
            <a:r>
              <a:rPr lang="en-US" altLang="ja-JP" sz="2000" u="sng" dirty="0">
                <a:latin typeface="BIZ UDPゴシック" panose="020B0400000000000000" pitchFamily="50" charset="-128"/>
                <a:ea typeface="BIZ UDPゴシック" panose="020B0400000000000000" pitchFamily="50" charset="-128"/>
              </a:rPr>
              <a:t>40cm</a:t>
            </a:r>
            <a:r>
              <a:rPr lang="ja-JP" altLang="en-US" sz="2000" u="sng" dirty="0">
                <a:latin typeface="BIZ UDPゴシック" panose="020B0400000000000000" pitchFamily="50" charset="-128"/>
                <a:ea typeface="BIZ UDPゴシック" panose="020B0400000000000000" pitchFamily="50" charset="-128"/>
              </a:rPr>
              <a:t>以上、バケットの内容積</a:t>
            </a:r>
            <a:r>
              <a:rPr lang="en-US" altLang="ja-JP" sz="2000" u="sng" dirty="0">
                <a:latin typeface="BIZ UDPゴシック" panose="020B0400000000000000" pitchFamily="50" charset="-128"/>
                <a:ea typeface="BIZ UDPゴシック" panose="020B0400000000000000" pitchFamily="50" charset="-128"/>
              </a:rPr>
              <a:t>0.01m</a:t>
            </a:r>
            <a:r>
              <a:rPr lang="en-US" altLang="ja-JP" sz="2000" u="sng" baseline="30000" dirty="0">
                <a:latin typeface="BIZ UDPゴシック" panose="020B0400000000000000" pitchFamily="50" charset="-128"/>
                <a:ea typeface="BIZ UDPゴシック" panose="020B0400000000000000" pitchFamily="50" charset="-128"/>
              </a:rPr>
              <a:t>3</a:t>
            </a:r>
            <a:r>
              <a:rPr lang="ja-JP" altLang="en-US" sz="2000" u="sng" dirty="0">
                <a:latin typeface="BIZ UDPゴシック" panose="020B0400000000000000" pitchFamily="50" charset="-128"/>
                <a:ea typeface="BIZ UDPゴシック" panose="020B0400000000000000" pitchFamily="50" charset="-128"/>
              </a:rPr>
              <a:t>以上</a:t>
            </a:r>
            <a:r>
              <a:rPr lang="ja-JP" altLang="en-US" sz="2000" dirty="0">
                <a:latin typeface="BIZ UDPゴシック" panose="020B0400000000000000" pitchFamily="50" charset="-128"/>
                <a:ea typeface="BIZ UDPゴシック" panose="020B0400000000000000" pitchFamily="50" charset="-128"/>
              </a:rPr>
              <a:t>とすることが妥当である。</a:t>
            </a:r>
            <a:endParaRPr lang="en-US" altLang="ja-JP" sz="2000" dirty="0">
              <a:latin typeface="BIZ UDPゴシック" panose="020B0400000000000000" pitchFamily="50" charset="-128"/>
              <a:ea typeface="BIZ UDPゴシック" panose="020B0400000000000000" pitchFamily="50" charset="-128"/>
            </a:endParaRPr>
          </a:p>
          <a:p>
            <a:pPr>
              <a:lnSpc>
                <a:spcPct val="200000"/>
              </a:lnSpc>
              <a:spcBef>
                <a:spcPts val="600"/>
              </a:spcBef>
              <a:spcAft>
                <a:spcPts val="600"/>
              </a:spcAft>
            </a:pPr>
            <a:endParaRPr lang="ja-JP" altLang="en-US" sz="2000" dirty="0">
              <a:latin typeface="BIZ UDPゴシック" panose="020B0400000000000000" pitchFamily="50" charset="-128"/>
              <a:ea typeface="BIZ UDPゴシック" panose="020B0400000000000000" pitchFamily="50" charset="-128"/>
            </a:endParaRPr>
          </a:p>
        </p:txBody>
      </p:sp>
      <p:sp>
        <p:nvSpPr>
          <p:cNvPr id="4" name="スライド番号プレースホルダー 3">
            <a:extLst>
              <a:ext uri="{FF2B5EF4-FFF2-40B4-BE49-F238E27FC236}">
                <a16:creationId xmlns:a16="http://schemas.microsoft.com/office/drawing/2014/main" id="{8812ECBA-063D-486C-8C29-DAB6C6008A19}"/>
              </a:ext>
            </a:extLst>
          </p:cNvPr>
          <p:cNvSpPr>
            <a:spLocks noGrp="1"/>
          </p:cNvSpPr>
          <p:nvPr>
            <p:ph type="sldNum" sz="quarter" idx="12"/>
          </p:nvPr>
        </p:nvSpPr>
        <p:spPr>
          <a:xfrm>
            <a:off x="9350787" y="6041362"/>
            <a:ext cx="555213" cy="365125"/>
          </a:xfrm>
        </p:spPr>
        <p:txBody>
          <a:bodyPr>
            <a:normAutofit/>
          </a:body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12</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554313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コンテンツ プレースホルダー 2">
            <a:extLst>
              <a:ext uri="{FF2B5EF4-FFF2-40B4-BE49-F238E27FC236}">
                <a16:creationId xmlns:a16="http://schemas.microsoft.com/office/drawing/2014/main" id="{AED798A3-2E1E-448C-AC0A-B50A532DE0E0}"/>
              </a:ext>
            </a:extLst>
          </p:cNvPr>
          <p:cNvSpPr txBox="1">
            <a:spLocks/>
          </p:cNvSpPr>
          <p:nvPr/>
        </p:nvSpPr>
        <p:spPr>
          <a:xfrm>
            <a:off x="1018684" y="1270000"/>
            <a:ext cx="8553241" cy="4771364"/>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lnSpc>
                <a:spcPct val="150000"/>
              </a:lnSpc>
              <a:buFont typeface="Wingdings 3" charset="2"/>
              <a:buNone/>
            </a:pPr>
            <a:r>
              <a:rPr lang="en-US" altLang="ja-JP" sz="1600" dirty="0">
                <a:solidFill>
                  <a:schemeClr val="tx1"/>
                </a:solidFill>
                <a:latin typeface="BIZ UDPゴシック" panose="020B0400000000000000" pitchFamily="50" charset="-128"/>
                <a:ea typeface="BIZ UDPゴシック" panose="020B0400000000000000" pitchFamily="50" charset="-128"/>
              </a:rPr>
              <a:t>【</a:t>
            </a:r>
            <a:r>
              <a:rPr lang="ja-JP" altLang="en-US" sz="1600" dirty="0">
                <a:solidFill>
                  <a:schemeClr val="tx1"/>
                </a:solidFill>
                <a:latin typeface="BIZ UDPゴシック" panose="020B0400000000000000" pitchFamily="50" charset="-128"/>
                <a:ea typeface="BIZ UDPゴシック" panose="020B0400000000000000" pitchFamily="50" charset="-128"/>
              </a:rPr>
              <a:t>考え方①</a:t>
            </a:r>
            <a:r>
              <a:rPr lang="en-US" altLang="ja-JP" sz="1600" dirty="0">
                <a:solidFill>
                  <a:schemeClr val="tx1"/>
                </a:solidFill>
                <a:latin typeface="BIZ UDPゴシック" panose="020B0400000000000000" pitchFamily="50" charset="-128"/>
                <a:ea typeface="BIZ UDPゴシック" panose="020B0400000000000000" pitchFamily="50" charset="-128"/>
              </a:rPr>
              <a:t>】</a:t>
            </a:r>
          </a:p>
          <a:p>
            <a:pPr marL="0" indent="0">
              <a:lnSpc>
                <a:spcPct val="150000"/>
              </a:lnSpc>
              <a:buFont typeface="Wingdings 3" charset="2"/>
              <a:buNone/>
            </a:pPr>
            <a:r>
              <a:rPr lang="ja-JP" altLang="en-US" sz="1600" dirty="0">
                <a:solidFill>
                  <a:schemeClr val="tx1"/>
                </a:solidFill>
                <a:latin typeface="BIZ UDPゴシック" panose="020B0400000000000000" pitchFamily="50" charset="-128"/>
                <a:ea typeface="BIZ UDPゴシック" panose="020B0400000000000000" pitchFamily="50" charset="-128"/>
              </a:rPr>
              <a:t>・粉粒塊輸送用コンベアの規模要件は、法ではベルトの幅及びバケットの内容積であるが、条例では輸送能力と種類が異なり、メーカーのカタログやホームページ等では前者の情報のみしか得られない場合があり、届出指導が困難なケースがある。</a:t>
            </a:r>
          </a:p>
          <a:p>
            <a:pPr marL="0" indent="0">
              <a:lnSpc>
                <a:spcPct val="150000"/>
              </a:lnSpc>
              <a:buFont typeface="Wingdings 3" charset="2"/>
              <a:buNone/>
            </a:pPr>
            <a:r>
              <a:rPr lang="ja-JP" altLang="en-US" sz="1600" dirty="0">
                <a:solidFill>
                  <a:schemeClr val="tx1"/>
                </a:solidFill>
                <a:latin typeface="BIZ UDPゴシック" panose="020B0400000000000000" pitchFamily="50" charset="-128"/>
                <a:ea typeface="BIZ UDPゴシック" panose="020B0400000000000000" pitchFamily="50" charset="-128"/>
              </a:rPr>
              <a:t>・ベルトの幅及びバケットの内容積については、カタログ等で情報が得られなかった場合でも実測値により比較的容易に届出指導を行うことができる。</a:t>
            </a:r>
          </a:p>
          <a:p>
            <a:pPr marL="0" indent="0">
              <a:lnSpc>
                <a:spcPct val="150000"/>
              </a:lnSpc>
              <a:buFont typeface="Wingdings 3" charset="2"/>
              <a:buNone/>
            </a:pPr>
            <a:r>
              <a:rPr lang="ja-JP" altLang="en-US" sz="1600" dirty="0">
                <a:solidFill>
                  <a:schemeClr val="tx1"/>
                </a:solidFill>
                <a:latin typeface="BIZ UDPゴシック" panose="020B0400000000000000" pitchFamily="50" charset="-128"/>
                <a:ea typeface="BIZ UDPゴシック" panose="020B0400000000000000" pitchFamily="50" charset="-128"/>
              </a:rPr>
              <a:t>・一方、現行条例の規模要件である輸送能力は、１時間あたりの運搬物の重さを要件にしているが、運搬物の種類により重さは大きく変わるとともに、同じ容積でも比重が軽く飛散性が高い運搬物が規模要件から外れるケースが考えられる。</a:t>
            </a:r>
          </a:p>
          <a:p>
            <a:pPr marL="0" indent="0">
              <a:lnSpc>
                <a:spcPct val="150000"/>
              </a:lnSpc>
              <a:buFont typeface="Wingdings 3" charset="2"/>
              <a:buNone/>
            </a:pPr>
            <a:r>
              <a:rPr lang="ja-JP" altLang="en-US" sz="1600" dirty="0">
                <a:solidFill>
                  <a:schemeClr val="tx1"/>
                </a:solidFill>
                <a:latin typeface="BIZ UDPゴシック" panose="020B0400000000000000" pitchFamily="50" charset="-128"/>
                <a:ea typeface="BIZ UDPゴシック" panose="020B0400000000000000" pitchFamily="50" charset="-128"/>
              </a:rPr>
              <a:t>・また、他府県の規制の状況においても、規定している都道府県は全て法と同じ規模要件の種類である。</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lnSpc>
                <a:spcPct val="150000"/>
              </a:lnSpc>
              <a:buFont typeface="Wingdings 3" charset="2"/>
              <a:buNone/>
            </a:pPr>
            <a:endParaRPr lang="ja-JP" altLang="en-US" sz="1600" dirty="0">
              <a:solidFill>
                <a:schemeClr val="tx1"/>
              </a:solidFill>
              <a:latin typeface="BIZ UDPゴシック" panose="020B0400000000000000" pitchFamily="50" charset="-128"/>
              <a:ea typeface="BIZ UDPゴシック" panose="020B0400000000000000" pitchFamily="50" charset="-128"/>
            </a:endParaRPr>
          </a:p>
          <a:p>
            <a:pPr marL="0" indent="0">
              <a:lnSpc>
                <a:spcPct val="150000"/>
              </a:lnSpc>
              <a:buFont typeface="Wingdings 3" charset="2"/>
              <a:buNone/>
            </a:pPr>
            <a:endParaRPr lang="ja-JP" altLang="en-US" sz="1600" dirty="0">
              <a:solidFill>
                <a:schemeClr val="tx1"/>
              </a:solidFill>
              <a:latin typeface="BIZ UDPゴシック" panose="020B0400000000000000" pitchFamily="50" charset="-128"/>
              <a:ea typeface="BIZ UDPゴシック" panose="020B0400000000000000" pitchFamily="50" charset="-128"/>
            </a:endParaRPr>
          </a:p>
        </p:txBody>
      </p:sp>
      <p:sp>
        <p:nvSpPr>
          <p:cNvPr id="12" name="タイトル 1">
            <a:extLst>
              <a:ext uri="{FF2B5EF4-FFF2-40B4-BE49-F238E27FC236}">
                <a16:creationId xmlns:a16="http://schemas.microsoft.com/office/drawing/2014/main" id="{DFD8B852-794E-45FB-8D62-25A74AF58DCF}"/>
              </a:ext>
            </a:extLst>
          </p:cNvPr>
          <p:cNvSpPr>
            <a:spLocks noGrp="1"/>
          </p:cNvSpPr>
          <p:nvPr>
            <p:ph type="title"/>
          </p:nvPr>
        </p:nvSpPr>
        <p:spPr>
          <a:xfrm>
            <a:off x="1083472" y="609600"/>
            <a:ext cx="7710904" cy="1320800"/>
          </a:xfrm>
        </p:spPr>
        <p:txBody>
          <a:bodyPr>
            <a:normAutofit/>
          </a:bodyPr>
          <a:lstStyle/>
          <a:p>
            <a:r>
              <a:rPr lang="ja-JP" altLang="en-US" sz="2400" dirty="0">
                <a:latin typeface="BIZ UDPゴシック" panose="020B0400000000000000" pitchFamily="50" charset="-128"/>
                <a:ea typeface="BIZ UDPゴシック" panose="020B0400000000000000" pitchFamily="50" charset="-128"/>
              </a:rPr>
              <a:t>論点③　　施設の規模要件の見直しについて</a:t>
            </a:r>
          </a:p>
        </p:txBody>
      </p:sp>
      <p:sp>
        <p:nvSpPr>
          <p:cNvPr id="8" name="スライド番号プレースホルダー 3">
            <a:extLst>
              <a:ext uri="{FF2B5EF4-FFF2-40B4-BE49-F238E27FC236}">
                <a16:creationId xmlns:a16="http://schemas.microsoft.com/office/drawing/2014/main" id="{A3076C18-B732-4295-8F7B-6C7C03225696}"/>
              </a:ext>
            </a:extLst>
          </p:cNvPr>
          <p:cNvSpPr txBox="1">
            <a:spLocks/>
          </p:cNvSpPr>
          <p:nvPr/>
        </p:nvSpPr>
        <p:spPr>
          <a:xfrm>
            <a:off x="9350787" y="6041364"/>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13</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2576645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コンテンツ プレースホルダー 2">
            <a:extLst>
              <a:ext uri="{FF2B5EF4-FFF2-40B4-BE49-F238E27FC236}">
                <a16:creationId xmlns:a16="http://schemas.microsoft.com/office/drawing/2014/main" id="{CAFA07F8-8474-4BB6-9B8A-E4159C80302E}"/>
              </a:ext>
            </a:extLst>
          </p:cNvPr>
          <p:cNvSpPr txBox="1">
            <a:spLocks/>
          </p:cNvSpPr>
          <p:nvPr/>
        </p:nvSpPr>
        <p:spPr>
          <a:xfrm>
            <a:off x="988163" y="1264184"/>
            <a:ext cx="8553241" cy="4516295"/>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lnSpc>
                <a:spcPct val="150000"/>
              </a:lnSpc>
              <a:buFont typeface="Wingdings 3" charset="2"/>
              <a:buNone/>
            </a:pPr>
            <a:r>
              <a:rPr lang="en-US" altLang="ja-JP" sz="1600" dirty="0">
                <a:solidFill>
                  <a:schemeClr val="tx1"/>
                </a:solidFill>
                <a:latin typeface="BIZ UDPゴシック" panose="020B0400000000000000" pitchFamily="50" charset="-128"/>
                <a:ea typeface="BIZ UDPゴシック" panose="020B0400000000000000" pitchFamily="50" charset="-128"/>
              </a:rPr>
              <a:t>【</a:t>
            </a:r>
            <a:r>
              <a:rPr lang="ja-JP" altLang="en-US" sz="1600" dirty="0">
                <a:solidFill>
                  <a:schemeClr val="tx1"/>
                </a:solidFill>
                <a:latin typeface="BIZ UDPゴシック" panose="020B0400000000000000" pitchFamily="50" charset="-128"/>
                <a:ea typeface="BIZ UDPゴシック" panose="020B0400000000000000" pitchFamily="50" charset="-128"/>
              </a:rPr>
              <a:t>考え方②</a:t>
            </a:r>
            <a:r>
              <a:rPr lang="en-US" altLang="ja-JP" sz="1600" dirty="0">
                <a:solidFill>
                  <a:schemeClr val="tx1"/>
                </a:solidFill>
                <a:latin typeface="BIZ UDPゴシック" panose="020B0400000000000000" pitchFamily="50" charset="-128"/>
                <a:ea typeface="BIZ UDPゴシック" panose="020B0400000000000000" pitchFamily="50" charset="-128"/>
              </a:rPr>
              <a:t>】</a:t>
            </a:r>
          </a:p>
          <a:p>
            <a:pPr marL="0" indent="0">
              <a:lnSpc>
                <a:spcPct val="150000"/>
              </a:lnSpc>
              <a:buFont typeface="Wingdings 3" charset="2"/>
              <a:buNone/>
            </a:pPr>
            <a:r>
              <a:rPr lang="ja-JP" altLang="en-US" sz="1600" dirty="0">
                <a:solidFill>
                  <a:schemeClr val="tx1"/>
                </a:solidFill>
                <a:latin typeface="BIZ UDPゴシック" panose="020B0400000000000000" pitchFamily="50" charset="-128"/>
                <a:ea typeface="BIZ UDPゴシック" panose="020B0400000000000000" pitchFamily="50" charset="-128"/>
              </a:rPr>
              <a:t>・</a:t>
            </a:r>
            <a:r>
              <a:rPr lang="ja-JP" altLang="en-US" sz="1600" u="sng" dirty="0">
                <a:solidFill>
                  <a:schemeClr val="tx1"/>
                </a:solidFill>
                <a:latin typeface="BIZ UDPゴシック" panose="020B0400000000000000" pitchFamily="50" charset="-128"/>
                <a:ea typeface="BIZ UDPゴシック" panose="020B0400000000000000" pitchFamily="50" charset="-128"/>
              </a:rPr>
              <a:t>メーカーのカタログ値や現在の届出状況等から検討した結果、現行の規模要件である輸送能力</a:t>
            </a:r>
            <a:r>
              <a:rPr lang="en-US" altLang="ja-JP" sz="1600" u="sng" dirty="0">
                <a:solidFill>
                  <a:schemeClr val="tx1"/>
                </a:solidFill>
                <a:latin typeface="BIZ UDPゴシック" panose="020B0400000000000000" pitchFamily="50" charset="-128"/>
                <a:ea typeface="BIZ UDPゴシック" panose="020B0400000000000000" pitchFamily="50" charset="-128"/>
              </a:rPr>
              <a:t>30t/h</a:t>
            </a:r>
            <a:r>
              <a:rPr lang="ja-JP" altLang="en-US" sz="1600" u="sng" dirty="0">
                <a:solidFill>
                  <a:schemeClr val="tx1"/>
                </a:solidFill>
                <a:latin typeface="BIZ UDPゴシック" panose="020B0400000000000000" pitchFamily="50" charset="-128"/>
                <a:ea typeface="BIZ UDPゴシック" panose="020B0400000000000000" pitchFamily="50" charset="-128"/>
              </a:rPr>
              <a:t>に該当するのはベルト幅</a:t>
            </a:r>
            <a:r>
              <a:rPr lang="en-US" altLang="ja-JP" sz="1600" u="sng" dirty="0">
                <a:solidFill>
                  <a:schemeClr val="tx1"/>
                </a:solidFill>
                <a:latin typeface="BIZ UDPゴシック" panose="020B0400000000000000" pitchFamily="50" charset="-128"/>
                <a:ea typeface="BIZ UDPゴシック" panose="020B0400000000000000" pitchFamily="50" charset="-128"/>
              </a:rPr>
              <a:t>40cm</a:t>
            </a:r>
            <a:r>
              <a:rPr lang="ja-JP" altLang="en-US" sz="1600" u="sng" dirty="0">
                <a:solidFill>
                  <a:schemeClr val="tx1"/>
                </a:solidFill>
                <a:latin typeface="BIZ UDPゴシック" panose="020B0400000000000000" pitchFamily="50" charset="-128"/>
                <a:ea typeface="BIZ UDPゴシック" panose="020B0400000000000000" pitchFamily="50" charset="-128"/>
              </a:rPr>
              <a:t>、バケットの内容積</a:t>
            </a:r>
            <a:r>
              <a:rPr lang="en-US" altLang="ja-JP" sz="1600" u="sng" dirty="0">
                <a:solidFill>
                  <a:schemeClr val="tx1"/>
                </a:solidFill>
                <a:latin typeface="BIZ UDPゴシック" panose="020B0400000000000000" pitchFamily="50" charset="-128"/>
                <a:ea typeface="BIZ UDPゴシック" panose="020B0400000000000000" pitchFamily="50" charset="-128"/>
              </a:rPr>
              <a:t>0.01m</a:t>
            </a:r>
            <a:r>
              <a:rPr lang="en-US" altLang="ja-JP" sz="1600" u="sng" baseline="30000" dirty="0">
                <a:solidFill>
                  <a:schemeClr val="tx1"/>
                </a:solidFill>
                <a:latin typeface="BIZ UDPゴシック" panose="020B0400000000000000" pitchFamily="50" charset="-128"/>
                <a:ea typeface="BIZ UDPゴシック" panose="020B0400000000000000" pitchFamily="50" charset="-128"/>
              </a:rPr>
              <a:t>3</a:t>
            </a:r>
            <a:r>
              <a:rPr lang="ja-JP" altLang="en-US" sz="1600" u="sng" dirty="0">
                <a:solidFill>
                  <a:schemeClr val="tx1"/>
                </a:solidFill>
                <a:latin typeface="BIZ UDPゴシック" panose="020B0400000000000000" pitchFamily="50" charset="-128"/>
                <a:ea typeface="BIZ UDPゴシック" panose="020B0400000000000000" pitchFamily="50" charset="-128"/>
              </a:rPr>
              <a:t>と考えられる</a:t>
            </a:r>
            <a:r>
              <a:rPr lang="ja-JP" altLang="en-US" sz="1600" dirty="0">
                <a:solidFill>
                  <a:schemeClr val="tx1"/>
                </a:solidFill>
                <a:latin typeface="BIZ UDPゴシック" panose="020B0400000000000000" pitchFamily="50" charset="-128"/>
                <a:ea typeface="BIZ UDPゴシック" panose="020B0400000000000000" pitchFamily="50" charset="-128"/>
              </a:rPr>
              <a:t>。</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lnSpc>
                <a:spcPct val="150000"/>
              </a:lnSpc>
              <a:buFont typeface="Wingdings 3" charset="2"/>
              <a:buNone/>
            </a:pPr>
            <a:r>
              <a:rPr lang="ja-JP" altLang="en-US" sz="1600" dirty="0">
                <a:solidFill>
                  <a:schemeClr val="tx1"/>
                </a:solidFill>
                <a:latin typeface="BIZ UDPゴシック" panose="020B0400000000000000" pitchFamily="50" charset="-128"/>
                <a:ea typeface="BIZ UDPゴシック" panose="020B0400000000000000" pitchFamily="50" charset="-128"/>
              </a:rPr>
              <a:t>・これは</a:t>
            </a:r>
            <a:r>
              <a:rPr lang="ja-JP" altLang="en-US" sz="1600" u="sng" dirty="0">
                <a:solidFill>
                  <a:schemeClr val="tx1"/>
                </a:solidFill>
                <a:latin typeface="BIZ UDPゴシック" panose="020B0400000000000000" pitchFamily="50" charset="-128"/>
                <a:ea typeface="BIZ UDPゴシック" panose="020B0400000000000000" pitchFamily="50" charset="-128"/>
              </a:rPr>
              <a:t>他の都道府県と比べると規模要件の裾切基準を設けている自治体の中で最も厳しい基準と位置付けられる。</a:t>
            </a:r>
            <a:endParaRPr lang="en-US" altLang="ja-JP" sz="1600" dirty="0">
              <a:solidFill>
                <a:schemeClr val="tx1"/>
              </a:solidFill>
              <a:latin typeface="BIZ UDPゴシック" panose="020B0400000000000000" pitchFamily="50" charset="-128"/>
              <a:ea typeface="BIZ UDPゴシック" panose="020B0400000000000000" pitchFamily="50" charset="-128"/>
            </a:endParaRPr>
          </a:p>
        </p:txBody>
      </p:sp>
      <p:sp>
        <p:nvSpPr>
          <p:cNvPr id="14" name="タイトル 1">
            <a:extLst>
              <a:ext uri="{FF2B5EF4-FFF2-40B4-BE49-F238E27FC236}">
                <a16:creationId xmlns:a16="http://schemas.microsoft.com/office/drawing/2014/main" id="{B1981BB0-14FD-48E5-B783-E61D60B24DBB}"/>
              </a:ext>
            </a:extLst>
          </p:cNvPr>
          <p:cNvSpPr>
            <a:spLocks noGrp="1"/>
          </p:cNvSpPr>
          <p:nvPr>
            <p:ph type="title"/>
          </p:nvPr>
        </p:nvSpPr>
        <p:spPr>
          <a:xfrm>
            <a:off x="1083472" y="609600"/>
            <a:ext cx="7710904" cy="1320800"/>
          </a:xfrm>
        </p:spPr>
        <p:txBody>
          <a:bodyPr>
            <a:normAutofit/>
          </a:bodyPr>
          <a:lstStyle/>
          <a:p>
            <a:r>
              <a:rPr lang="ja-JP" altLang="en-US" sz="2400" dirty="0">
                <a:latin typeface="BIZ UDPゴシック" panose="020B0400000000000000" pitchFamily="50" charset="-128"/>
                <a:ea typeface="BIZ UDPゴシック" panose="020B0400000000000000" pitchFamily="50" charset="-128"/>
              </a:rPr>
              <a:t>論点③　　施設の規模要件の見直しについて</a:t>
            </a:r>
          </a:p>
        </p:txBody>
      </p:sp>
      <p:sp>
        <p:nvSpPr>
          <p:cNvPr id="7" name="スライド番号プレースホルダー 3">
            <a:extLst>
              <a:ext uri="{FF2B5EF4-FFF2-40B4-BE49-F238E27FC236}">
                <a16:creationId xmlns:a16="http://schemas.microsoft.com/office/drawing/2014/main" id="{A3076C18-B732-4295-8F7B-6C7C03225696}"/>
              </a:ext>
            </a:extLst>
          </p:cNvPr>
          <p:cNvSpPr txBox="1">
            <a:spLocks/>
          </p:cNvSpPr>
          <p:nvPr/>
        </p:nvSpPr>
        <p:spPr>
          <a:xfrm>
            <a:off x="9350787" y="6041364"/>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14</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254568245"/>
              </p:ext>
            </p:extLst>
          </p:nvPr>
        </p:nvGraphicFramePr>
        <p:xfrm>
          <a:off x="1376252" y="4388095"/>
          <a:ext cx="7125344" cy="1743738"/>
        </p:xfrm>
        <a:graphic>
          <a:graphicData uri="http://schemas.openxmlformats.org/drawingml/2006/table">
            <a:tbl>
              <a:tblPr firstRow="1" lastRow="1" bandRow="1">
                <a:tableStyleId>{21E4AEA4-8DFA-4A89-87EB-49C32662AFE0}</a:tableStyleId>
              </a:tblPr>
              <a:tblGrid>
                <a:gridCol w="1781336">
                  <a:extLst>
                    <a:ext uri="{9D8B030D-6E8A-4147-A177-3AD203B41FA5}">
                      <a16:colId xmlns:a16="http://schemas.microsoft.com/office/drawing/2014/main" val="2751447797"/>
                    </a:ext>
                  </a:extLst>
                </a:gridCol>
                <a:gridCol w="1781336">
                  <a:extLst>
                    <a:ext uri="{9D8B030D-6E8A-4147-A177-3AD203B41FA5}">
                      <a16:colId xmlns:a16="http://schemas.microsoft.com/office/drawing/2014/main" val="474966747"/>
                    </a:ext>
                  </a:extLst>
                </a:gridCol>
                <a:gridCol w="1781336">
                  <a:extLst>
                    <a:ext uri="{9D8B030D-6E8A-4147-A177-3AD203B41FA5}">
                      <a16:colId xmlns:a16="http://schemas.microsoft.com/office/drawing/2014/main" val="2225598396"/>
                    </a:ext>
                  </a:extLst>
                </a:gridCol>
                <a:gridCol w="1781336">
                  <a:extLst>
                    <a:ext uri="{9D8B030D-6E8A-4147-A177-3AD203B41FA5}">
                      <a16:colId xmlns:a16="http://schemas.microsoft.com/office/drawing/2014/main" val="2851738837"/>
                    </a:ext>
                  </a:extLst>
                </a:gridCol>
              </a:tblGrid>
              <a:tr h="290623">
                <a:tc>
                  <a:txBody>
                    <a:bodyPr/>
                    <a:lstStyle/>
                    <a:p>
                      <a:pPr algn="ctr"/>
                      <a:r>
                        <a:rPr kumimoji="1" lang="ja-JP" altLang="en-US" sz="1200" dirty="0"/>
                        <a:t>ベルト幅（</a:t>
                      </a:r>
                      <a:r>
                        <a:rPr kumimoji="1" lang="en-US" altLang="ja-JP" sz="1200" dirty="0"/>
                        <a:t>cm</a:t>
                      </a:r>
                      <a:r>
                        <a:rPr kumimoji="1" lang="ja-JP" altLang="en-US" sz="1200" dirty="0"/>
                        <a:t>）</a:t>
                      </a: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200" dirty="0"/>
                        <a:t>自治体数</a:t>
                      </a: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200" dirty="0"/>
                        <a:t>バケット内容積（</a:t>
                      </a:r>
                      <a:r>
                        <a:rPr kumimoji="1" lang="en-US" altLang="ja-JP" sz="1200" dirty="0"/>
                        <a:t>m</a:t>
                      </a:r>
                      <a:r>
                        <a:rPr kumimoji="1" lang="en-US" altLang="ja-JP" sz="1200" baseline="30000" dirty="0"/>
                        <a:t>3</a:t>
                      </a:r>
                      <a:r>
                        <a:rPr kumimoji="1" lang="ja-JP" altLang="en-US" sz="1200" dirty="0"/>
                        <a:t>）</a:t>
                      </a: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200" dirty="0"/>
                        <a:t>自治体数</a:t>
                      </a:r>
                      <a:endParaRPr kumimoji="1" lang="ja-JP" altLang="en-US" sz="12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825830019"/>
                  </a:ext>
                </a:extLst>
              </a:tr>
              <a:tr h="290623">
                <a:tc>
                  <a:txBody>
                    <a:bodyPr/>
                    <a:lstStyle/>
                    <a:p>
                      <a:pPr algn="ctr" fontAlgn="ctr"/>
                      <a:r>
                        <a:rPr lang="en-US" sz="1200" u="none" strike="noStrike" dirty="0">
                          <a:effectLst/>
                        </a:rPr>
                        <a:t>40</a:t>
                      </a:r>
                      <a:endParaRPr 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ctr"/>
                      <a:r>
                        <a:rPr lang="en-US" altLang="ja-JP" sz="1200" u="none" strike="noStrike" dirty="0">
                          <a:effectLst/>
                        </a:rPr>
                        <a:t>1</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ctr"/>
                      <a:r>
                        <a:rPr lang="en-US" altLang="ja-JP" sz="1200" u="none" strike="noStrike" dirty="0">
                          <a:effectLst/>
                        </a:rPr>
                        <a:t>0.01</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ctr"/>
                      <a:r>
                        <a:rPr lang="en-US" altLang="ja-JP" sz="1200" u="none" strike="noStrike" dirty="0">
                          <a:effectLst/>
                        </a:rPr>
                        <a:t>3</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1963580646"/>
                  </a:ext>
                </a:extLst>
              </a:tr>
              <a:tr h="290623">
                <a:tc>
                  <a:txBody>
                    <a:bodyPr/>
                    <a:lstStyle/>
                    <a:p>
                      <a:pPr algn="ctr" fontAlgn="ctr"/>
                      <a:r>
                        <a:rPr lang="en-US" sz="1200" u="none" strike="noStrike" dirty="0">
                          <a:effectLst/>
                        </a:rPr>
                        <a:t>50</a:t>
                      </a:r>
                      <a:endParaRPr 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ctr"/>
                      <a:r>
                        <a:rPr lang="en-US" altLang="ja-JP" sz="1200" u="none" strike="noStrike" dirty="0">
                          <a:effectLst/>
                        </a:rPr>
                        <a:t>7</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ctr"/>
                      <a:r>
                        <a:rPr lang="en-US" altLang="ja-JP" sz="1200" u="none" strike="noStrike" dirty="0">
                          <a:effectLst/>
                        </a:rPr>
                        <a:t>0.015</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ctr"/>
                      <a:r>
                        <a:rPr lang="en-US" altLang="ja-JP" sz="1200" u="none" strike="noStrike" dirty="0">
                          <a:effectLst/>
                        </a:rPr>
                        <a:t>1</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1514783927"/>
                  </a:ext>
                </a:extLst>
              </a:tr>
              <a:tr h="290623">
                <a:tc>
                  <a:txBody>
                    <a:bodyPr/>
                    <a:lstStyle/>
                    <a:p>
                      <a:pPr algn="ctr" fontAlgn="ctr"/>
                      <a:r>
                        <a:rPr lang="en-US" sz="1200" u="none" strike="noStrike" dirty="0">
                          <a:effectLst/>
                        </a:rPr>
                        <a:t>60</a:t>
                      </a:r>
                      <a:endParaRPr 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ctr"/>
                      <a:r>
                        <a:rPr lang="en-US" altLang="ja-JP" sz="1200" u="none" strike="noStrike" dirty="0">
                          <a:effectLst/>
                        </a:rPr>
                        <a:t>3</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ctr"/>
                      <a:r>
                        <a:rPr lang="en-US" altLang="ja-JP" sz="1200" u="none" strike="noStrike" dirty="0">
                          <a:effectLst/>
                        </a:rPr>
                        <a:t>0.02</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ctr"/>
                      <a:r>
                        <a:rPr lang="en-US" altLang="ja-JP" sz="1200" u="none" strike="noStrike" dirty="0">
                          <a:effectLst/>
                        </a:rPr>
                        <a:t>3</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1695011503"/>
                  </a:ext>
                </a:extLst>
              </a:tr>
              <a:tr h="290623">
                <a:tc>
                  <a:txBody>
                    <a:bodyPr/>
                    <a:lstStyle/>
                    <a:p>
                      <a:pPr algn="ctr" fontAlgn="ctr"/>
                      <a:r>
                        <a:rPr lang="ja-JP" altLang="en-US" sz="1200" u="none" strike="noStrike" dirty="0">
                          <a:effectLst/>
                        </a:rPr>
                        <a:t>規模要件なし（全て）</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ctr"/>
                      <a:r>
                        <a:rPr lang="en-US" altLang="ja-JP" sz="1200" u="none" strike="noStrike" dirty="0">
                          <a:effectLst/>
                        </a:rPr>
                        <a:t>2</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ctr"/>
                      <a:r>
                        <a:rPr lang="ja-JP" altLang="en-US" sz="1200" u="none" strike="noStrike" dirty="0">
                          <a:effectLst/>
                        </a:rPr>
                        <a:t>規模要件なし（全て）</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ctr"/>
                      <a:r>
                        <a:rPr lang="en-US" altLang="ja-JP" sz="1200" u="none" strike="noStrike" dirty="0">
                          <a:effectLst/>
                        </a:rPr>
                        <a:t>2</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3099192225"/>
                  </a:ext>
                </a:extLst>
              </a:tr>
              <a:tr h="290623">
                <a:tc>
                  <a:txBody>
                    <a:bodyPr/>
                    <a:lstStyle/>
                    <a:p>
                      <a:pPr algn="ctr" fontAlgn="ctr"/>
                      <a:r>
                        <a:rPr lang="ja-JP" altLang="en-US" sz="1200" u="none" strike="noStrike" dirty="0">
                          <a:effectLst/>
                        </a:rPr>
                        <a:t>合計</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ctr"/>
                      <a:r>
                        <a:rPr lang="en-US" altLang="ja-JP" sz="1200" u="none" strike="noStrike" dirty="0">
                          <a:effectLst/>
                        </a:rPr>
                        <a:t>13</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ctr"/>
                      <a:r>
                        <a:rPr lang="ja-JP" altLang="en-US" sz="1200" u="none" strike="noStrike" dirty="0">
                          <a:effectLst/>
                        </a:rPr>
                        <a:t>合計</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ctr"/>
                      <a:r>
                        <a:rPr lang="ja-JP" altLang="en-US" sz="1200" u="none" strike="noStrike" dirty="0">
                          <a:effectLst/>
                        </a:rPr>
                        <a:t>９</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3720137607"/>
                  </a:ext>
                </a:extLst>
              </a:tr>
            </a:tbl>
          </a:graphicData>
        </a:graphic>
      </p:graphicFrame>
      <p:sp>
        <p:nvSpPr>
          <p:cNvPr id="15" name="テキスト ボックス 14">
            <a:extLst>
              <a:ext uri="{FF2B5EF4-FFF2-40B4-BE49-F238E27FC236}">
                <a16:creationId xmlns:a16="http://schemas.microsoft.com/office/drawing/2014/main" id="{A223732B-5270-4A4C-83E9-A5CBEB991A6E}"/>
              </a:ext>
            </a:extLst>
          </p:cNvPr>
          <p:cNvSpPr txBox="1"/>
          <p:nvPr/>
        </p:nvSpPr>
        <p:spPr>
          <a:xfrm>
            <a:off x="1050630" y="3867464"/>
            <a:ext cx="2852063" cy="338554"/>
          </a:xfrm>
          <a:prstGeom prst="rect">
            <a:avLst/>
          </a:prstGeom>
          <a:noFill/>
        </p:spPr>
        <p:txBody>
          <a:bodyPr wrap="none" rtlCol="0">
            <a:spAutoFit/>
          </a:bodyPr>
          <a:lstStyle/>
          <a:p>
            <a:r>
              <a:rPr kumimoji="1" lang="ja-JP" altLang="en-US" sz="1600" dirty="0">
                <a:latin typeface="BIZ UDPゴシック" panose="020B0400000000000000" pitchFamily="50" charset="-128"/>
                <a:ea typeface="BIZ UDPゴシック" panose="020B0400000000000000" pitchFamily="50" charset="-128"/>
              </a:rPr>
              <a:t>〇各都道府県の条例規制状況</a:t>
            </a:r>
          </a:p>
        </p:txBody>
      </p:sp>
    </p:spTree>
    <p:extLst>
      <p:ext uri="{BB962C8B-B14F-4D97-AF65-F5344CB8AC3E}">
        <p14:creationId xmlns:p14="http://schemas.microsoft.com/office/powerpoint/2010/main" val="3594689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タイトル 1">
            <a:extLst>
              <a:ext uri="{FF2B5EF4-FFF2-40B4-BE49-F238E27FC236}">
                <a16:creationId xmlns:a16="http://schemas.microsoft.com/office/drawing/2014/main" id="{B7E2D762-10F2-4E1A-8BD3-781FBEFEFC49}"/>
              </a:ext>
            </a:extLst>
          </p:cNvPr>
          <p:cNvSpPr>
            <a:spLocks noGrp="1"/>
          </p:cNvSpPr>
          <p:nvPr>
            <p:ph type="title"/>
          </p:nvPr>
        </p:nvSpPr>
        <p:spPr>
          <a:xfrm>
            <a:off x="660401" y="609600"/>
            <a:ext cx="8117839" cy="883024"/>
          </a:xfrm>
        </p:spPr>
        <p:txBody>
          <a:bodyPr>
            <a:normAutofit/>
          </a:bodyPr>
          <a:lstStyle/>
          <a:p>
            <a:r>
              <a:rPr kumimoji="1" lang="ja-JP" altLang="en-US" sz="2800" dirty="0">
                <a:latin typeface="BIZ UDPゴシック" panose="020B0400000000000000" pitchFamily="50" charset="-128"/>
                <a:ea typeface="BIZ UDPゴシック" panose="020B0400000000000000" pitchFamily="50" charset="-128"/>
              </a:rPr>
              <a:t>（参考）ベルトコンベアの規模要件</a:t>
            </a:r>
            <a:r>
              <a:rPr lang="ja-JP" altLang="en-US" sz="2800" dirty="0">
                <a:latin typeface="BIZ UDPゴシック" panose="020B0400000000000000" pitchFamily="50" charset="-128"/>
                <a:ea typeface="BIZ UDPゴシック" panose="020B0400000000000000" pitchFamily="50" charset="-128"/>
              </a:rPr>
              <a:t>の算出根拠</a:t>
            </a:r>
            <a:endParaRPr kumimoji="1" lang="ja-JP" altLang="en-US" sz="2800" dirty="0">
              <a:latin typeface="BIZ UDPゴシック" panose="020B0400000000000000" pitchFamily="50" charset="-128"/>
              <a:ea typeface="BIZ UDPゴシック" panose="020B0400000000000000" pitchFamily="50" charset="-128"/>
            </a:endParaRPr>
          </a:p>
        </p:txBody>
      </p:sp>
      <p:sp>
        <p:nvSpPr>
          <p:cNvPr id="10" name="テキスト ボックス 9">
            <a:extLst>
              <a:ext uri="{FF2B5EF4-FFF2-40B4-BE49-F238E27FC236}">
                <a16:creationId xmlns:a16="http://schemas.microsoft.com/office/drawing/2014/main" id="{D6AEBFB6-7DA5-44C3-8197-8730A72C0229}"/>
              </a:ext>
            </a:extLst>
          </p:cNvPr>
          <p:cNvSpPr txBox="1"/>
          <p:nvPr/>
        </p:nvSpPr>
        <p:spPr>
          <a:xfrm>
            <a:off x="787535" y="1280896"/>
            <a:ext cx="3385863" cy="830997"/>
          </a:xfrm>
          <a:prstGeom prst="rect">
            <a:avLst/>
          </a:prstGeom>
          <a:noFill/>
        </p:spPr>
        <p:txBody>
          <a:bodyPr wrap="none" rtlCol="0">
            <a:spAutoFit/>
          </a:bodyPr>
          <a:lstStyle/>
          <a:p>
            <a:r>
              <a:rPr kumimoji="1" lang="ja-JP" altLang="en-US" sz="1600" dirty="0">
                <a:latin typeface="BIZ UDPゴシック" panose="020B0400000000000000" pitchFamily="50" charset="-128"/>
                <a:ea typeface="BIZ UDPゴシック" panose="020B0400000000000000" pitchFamily="50" charset="-128"/>
              </a:rPr>
              <a:t>〇メーカーカタログ値</a:t>
            </a:r>
            <a:endParaRPr kumimoji="1" lang="en-US" altLang="ja-JP" sz="1600" dirty="0">
              <a:latin typeface="BIZ UDPゴシック" panose="020B0400000000000000" pitchFamily="50" charset="-128"/>
              <a:ea typeface="BIZ UDPゴシック" panose="020B0400000000000000" pitchFamily="50" charset="-128"/>
            </a:endParaRPr>
          </a:p>
          <a:p>
            <a:r>
              <a:rPr kumimoji="1" lang="ja-JP" altLang="en-US" sz="1600" dirty="0">
                <a:latin typeface="BIZ UDPゴシック" panose="020B0400000000000000" pitchFamily="50" charset="-128"/>
                <a:ea typeface="BIZ UDPゴシック" panose="020B0400000000000000" pitchFamily="50" charset="-128"/>
              </a:rPr>
              <a:t>　・主要２社</a:t>
            </a:r>
            <a:r>
              <a:rPr kumimoji="1" lang="en-US" altLang="ja-JP" sz="1600" dirty="0">
                <a:latin typeface="BIZ UDPゴシック" panose="020B0400000000000000" pitchFamily="50" charset="-128"/>
                <a:ea typeface="BIZ UDPゴシック" panose="020B0400000000000000" pitchFamily="50" charset="-128"/>
              </a:rPr>
              <a:t>92</a:t>
            </a:r>
            <a:r>
              <a:rPr kumimoji="1" lang="ja-JP" altLang="en-US" sz="1600" dirty="0">
                <a:latin typeface="BIZ UDPゴシック" panose="020B0400000000000000" pitchFamily="50" charset="-128"/>
                <a:ea typeface="BIZ UDPゴシック" panose="020B0400000000000000" pitchFamily="50" charset="-128"/>
              </a:rPr>
              <a:t>施設をプロット</a:t>
            </a:r>
            <a:endParaRPr kumimoji="1" lang="en-US" altLang="ja-JP" sz="1600" dirty="0">
              <a:latin typeface="BIZ UDPゴシック" panose="020B0400000000000000" pitchFamily="50" charset="-128"/>
              <a:ea typeface="BIZ UDPゴシック" panose="020B0400000000000000" pitchFamily="50" charset="-128"/>
            </a:endParaRPr>
          </a:p>
          <a:p>
            <a:r>
              <a:rPr kumimoji="1" lang="ja-JP" altLang="en-US" sz="1600" dirty="0">
                <a:latin typeface="BIZ UDPゴシック" panose="020B0400000000000000" pitchFamily="50" charset="-128"/>
                <a:ea typeface="BIZ UDPゴシック" panose="020B0400000000000000" pitchFamily="50" charset="-128"/>
              </a:rPr>
              <a:t>　・運搬物を土（比重</a:t>
            </a:r>
            <a:r>
              <a:rPr kumimoji="1" lang="en-US" altLang="ja-JP" sz="1600" dirty="0">
                <a:latin typeface="BIZ UDPゴシック" panose="020B0400000000000000" pitchFamily="50" charset="-128"/>
                <a:ea typeface="BIZ UDPゴシック" panose="020B0400000000000000" pitchFamily="50" charset="-128"/>
              </a:rPr>
              <a:t>1.4</a:t>
            </a:r>
            <a:r>
              <a:rPr kumimoji="1" lang="ja-JP" altLang="en-US" sz="1600" dirty="0">
                <a:latin typeface="BIZ UDPゴシック" panose="020B0400000000000000" pitchFamily="50" charset="-128"/>
                <a:ea typeface="BIZ UDPゴシック" panose="020B0400000000000000" pitchFamily="50" charset="-128"/>
              </a:rPr>
              <a:t>）として計算</a:t>
            </a:r>
          </a:p>
        </p:txBody>
      </p:sp>
      <p:sp>
        <p:nvSpPr>
          <p:cNvPr id="16" name="スライド番号プレースホルダー 3">
            <a:extLst>
              <a:ext uri="{FF2B5EF4-FFF2-40B4-BE49-F238E27FC236}">
                <a16:creationId xmlns:a16="http://schemas.microsoft.com/office/drawing/2014/main" id="{7AF257E5-B75D-4000-A238-B321E9BCB2A0}"/>
              </a:ext>
            </a:extLst>
          </p:cNvPr>
          <p:cNvSpPr>
            <a:spLocks noGrp="1"/>
          </p:cNvSpPr>
          <p:nvPr>
            <p:ph type="sldNum" sz="quarter" idx="12"/>
          </p:nvPr>
        </p:nvSpPr>
        <p:spPr>
          <a:xfrm>
            <a:off x="9350787" y="6041364"/>
            <a:ext cx="555213" cy="365125"/>
          </a:xfrm>
        </p:spPr>
        <p:txBody>
          <a:bodyPr>
            <a:normAutofit/>
          </a:body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15</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pic>
        <p:nvPicPr>
          <p:cNvPr id="3" name="図 2">
            <a:extLst>
              <a:ext uri="{FF2B5EF4-FFF2-40B4-BE49-F238E27FC236}">
                <a16:creationId xmlns:a16="http://schemas.microsoft.com/office/drawing/2014/main" id="{84E02DB5-29CD-478D-8E81-C9068D6DFF2C}"/>
              </a:ext>
            </a:extLst>
          </p:cNvPr>
          <p:cNvPicPr>
            <a:picLocks noChangeAspect="1"/>
          </p:cNvPicPr>
          <p:nvPr/>
        </p:nvPicPr>
        <p:blipFill>
          <a:blip r:embed="rId2"/>
          <a:stretch>
            <a:fillRect/>
          </a:stretch>
        </p:blipFill>
        <p:spPr>
          <a:xfrm>
            <a:off x="684610" y="2473160"/>
            <a:ext cx="7847619" cy="3866667"/>
          </a:xfrm>
          <a:prstGeom prst="rect">
            <a:avLst/>
          </a:prstGeom>
        </p:spPr>
      </p:pic>
      <p:sp>
        <p:nvSpPr>
          <p:cNvPr id="7" name="吹き出し: 線 6">
            <a:extLst>
              <a:ext uri="{FF2B5EF4-FFF2-40B4-BE49-F238E27FC236}">
                <a16:creationId xmlns:a16="http://schemas.microsoft.com/office/drawing/2014/main" id="{27A221F9-29CB-4B7B-AB6C-0DC8ED1D51A2}"/>
              </a:ext>
            </a:extLst>
          </p:cNvPr>
          <p:cNvSpPr/>
          <p:nvPr/>
        </p:nvSpPr>
        <p:spPr>
          <a:xfrm>
            <a:off x="2076449" y="3429000"/>
            <a:ext cx="1628775" cy="441198"/>
          </a:xfrm>
          <a:prstGeom prst="borderCallout1">
            <a:avLst>
              <a:gd name="adj1" fmla="val 98041"/>
              <a:gd name="adj2" fmla="val 21875"/>
              <a:gd name="adj3" fmla="val 501015"/>
              <a:gd name="adj4" fmla="val 11136"/>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50" dirty="0">
                <a:latin typeface="BIZ UDPゴシック" panose="020B0400000000000000" pitchFamily="50" charset="-128"/>
                <a:ea typeface="BIZ UDPゴシック" panose="020B0400000000000000" pitchFamily="50" charset="-128"/>
              </a:rPr>
              <a:t>輸送能力</a:t>
            </a:r>
            <a:r>
              <a:rPr kumimoji="1" lang="en-US" altLang="ja-JP" sz="1050" dirty="0">
                <a:latin typeface="BIZ UDPゴシック" panose="020B0400000000000000" pitchFamily="50" charset="-128"/>
                <a:ea typeface="BIZ UDPゴシック" panose="020B0400000000000000" pitchFamily="50" charset="-128"/>
              </a:rPr>
              <a:t>30t/h</a:t>
            </a:r>
            <a:r>
              <a:rPr kumimoji="1" lang="ja-JP" altLang="en-US" sz="1050" dirty="0">
                <a:latin typeface="BIZ UDPゴシック" panose="020B0400000000000000" pitchFamily="50" charset="-128"/>
                <a:ea typeface="BIZ UDPゴシック" panose="020B0400000000000000" pitchFamily="50" charset="-128"/>
              </a:rPr>
              <a:t>に対応するベルト幅：</a:t>
            </a:r>
            <a:r>
              <a:rPr kumimoji="1" lang="en-US" altLang="ja-JP" sz="1050" dirty="0">
                <a:latin typeface="BIZ UDPゴシック" panose="020B0400000000000000" pitchFamily="50" charset="-128"/>
                <a:ea typeface="BIZ UDPゴシック" panose="020B0400000000000000" pitchFamily="50" charset="-128"/>
              </a:rPr>
              <a:t>39.7cm</a:t>
            </a:r>
            <a:endParaRPr kumimoji="1" lang="ja-JP" altLang="en-US" sz="1050" dirty="0">
              <a:latin typeface="BIZ UDPゴシック" panose="020B0400000000000000" pitchFamily="50" charset="-128"/>
              <a:ea typeface="BIZ UDPゴシック" panose="020B0400000000000000" pitchFamily="50" charset="-128"/>
            </a:endParaRPr>
          </a:p>
        </p:txBody>
      </p:sp>
      <p:sp>
        <p:nvSpPr>
          <p:cNvPr id="17" name="楕円 16">
            <a:extLst>
              <a:ext uri="{FF2B5EF4-FFF2-40B4-BE49-F238E27FC236}">
                <a16:creationId xmlns:a16="http://schemas.microsoft.com/office/drawing/2014/main" id="{C6E29FC9-AFE1-4C11-B4FF-5E5F1686ECB0}"/>
              </a:ext>
            </a:extLst>
          </p:cNvPr>
          <p:cNvSpPr/>
          <p:nvPr/>
        </p:nvSpPr>
        <p:spPr>
          <a:xfrm>
            <a:off x="2076449" y="5666154"/>
            <a:ext cx="188449" cy="186006"/>
          </a:xfrm>
          <a:prstGeom prst="ellipse">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5" name="テキスト ボックス 4">
            <a:extLst>
              <a:ext uri="{FF2B5EF4-FFF2-40B4-BE49-F238E27FC236}">
                <a16:creationId xmlns:a16="http://schemas.microsoft.com/office/drawing/2014/main" id="{79B3674D-2A5E-4521-8FF9-DA5CA9AE3D12}"/>
              </a:ext>
            </a:extLst>
          </p:cNvPr>
          <p:cNvSpPr txBox="1"/>
          <p:nvPr/>
        </p:nvSpPr>
        <p:spPr>
          <a:xfrm>
            <a:off x="8326006" y="6067649"/>
            <a:ext cx="1148071" cy="276999"/>
          </a:xfrm>
          <a:prstGeom prst="rect">
            <a:avLst/>
          </a:prstGeom>
          <a:noFill/>
        </p:spPr>
        <p:txBody>
          <a:bodyPr wrap="none" rtlCol="0">
            <a:spAutoFit/>
          </a:bodyPr>
          <a:lstStyle/>
          <a:p>
            <a:r>
              <a:rPr kumimoji="1" lang="ja-JP" altLang="en-US" sz="1200" dirty="0">
                <a:latin typeface="BIZ UDPゴシック" panose="020B0400000000000000" pitchFamily="50" charset="-128"/>
                <a:ea typeface="BIZ UDPゴシック" panose="020B0400000000000000" pitchFamily="50" charset="-128"/>
              </a:rPr>
              <a:t>ベルト幅（</a:t>
            </a:r>
            <a:r>
              <a:rPr kumimoji="1" lang="en-US" altLang="ja-JP" sz="1200" dirty="0">
                <a:latin typeface="BIZ UDPゴシック" panose="020B0400000000000000" pitchFamily="50" charset="-128"/>
                <a:ea typeface="BIZ UDPゴシック" panose="020B0400000000000000" pitchFamily="50" charset="-128"/>
              </a:rPr>
              <a:t>cm)</a:t>
            </a:r>
            <a:endParaRPr kumimoji="1" lang="ja-JP" altLang="en-US" sz="1200" dirty="0">
              <a:latin typeface="BIZ UDPゴシック" panose="020B0400000000000000" pitchFamily="50" charset="-128"/>
              <a:ea typeface="BIZ UDPゴシック" panose="020B0400000000000000" pitchFamily="50" charset="-128"/>
            </a:endParaRPr>
          </a:p>
        </p:txBody>
      </p:sp>
      <p:sp>
        <p:nvSpPr>
          <p:cNvPr id="14" name="テキスト ボックス 13">
            <a:extLst>
              <a:ext uri="{FF2B5EF4-FFF2-40B4-BE49-F238E27FC236}">
                <a16:creationId xmlns:a16="http://schemas.microsoft.com/office/drawing/2014/main" id="{ED7E5276-E994-4421-8527-D5C72D3AE9A6}"/>
              </a:ext>
            </a:extLst>
          </p:cNvPr>
          <p:cNvSpPr txBox="1"/>
          <p:nvPr/>
        </p:nvSpPr>
        <p:spPr>
          <a:xfrm>
            <a:off x="390276" y="2294601"/>
            <a:ext cx="1234633" cy="276999"/>
          </a:xfrm>
          <a:prstGeom prst="rect">
            <a:avLst/>
          </a:prstGeom>
          <a:noFill/>
        </p:spPr>
        <p:txBody>
          <a:bodyPr wrap="none" rtlCol="0">
            <a:spAutoFit/>
          </a:bodyPr>
          <a:lstStyle/>
          <a:p>
            <a:r>
              <a:rPr kumimoji="1" lang="ja-JP" altLang="en-US" sz="1200" dirty="0">
                <a:latin typeface="BIZ UDPゴシック" panose="020B0400000000000000" pitchFamily="50" charset="-128"/>
                <a:ea typeface="BIZ UDPゴシック" panose="020B0400000000000000" pitchFamily="50" charset="-128"/>
              </a:rPr>
              <a:t>輸送能力（</a:t>
            </a:r>
            <a:r>
              <a:rPr kumimoji="1" lang="en-US" altLang="ja-JP" sz="1200" dirty="0">
                <a:latin typeface="BIZ UDPゴシック" panose="020B0400000000000000" pitchFamily="50" charset="-128"/>
                <a:ea typeface="BIZ UDPゴシック" panose="020B0400000000000000" pitchFamily="50" charset="-128"/>
              </a:rPr>
              <a:t>t/h)</a:t>
            </a:r>
            <a:endParaRPr kumimoji="1" lang="ja-JP" altLang="en-US" sz="12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8853672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タイトル 1">
            <a:extLst>
              <a:ext uri="{FF2B5EF4-FFF2-40B4-BE49-F238E27FC236}">
                <a16:creationId xmlns:a16="http://schemas.microsoft.com/office/drawing/2014/main" id="{A1E0018E-18B5-441F-9C12-1DE7E2C44D27}"/>
              </a:ext>
            </a:extLst>
          </p:cNvPr>
          <p:cNvSpPr txBox="1">
            <a:spLocks/>
          </p:cNvSpPr>
          <p:nvPr/>
        </p:nvSpPr>
        <p:spPr>
          <a:xfrm>
            <a:off x="660401" y="609600"/>
            <a:ext cx="8496299" cy="883024"/>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800" dirty="0">
                <a:latin typeface="BIZ UDPゴシック" panose="020B0400000000000000" pitchFamily="50" charset="-128"/>
                <a:ea typeface="BIZ UDPゴシック" panose="020B0400000000000000" pitchFamily="50" charset="-128"/>
              </a:rPr>
              <a:t>（参考）バケットコンベアの規模要件の算出根拠</a:t>
            </a:r>
          </a:p>
        </p:txBody>
      </p:sp>
      <p:sp>
        <p:nvSpPr>
          <p:cNvPr id="12" name="テキスト ボックス 11">
            <a:extLst>
              <a:ext uri="{FF2B5EF4-FFF2-40B4-BE49-F238E27FC236}">
                <a16:creationId xmlns:a16="http://schemas.microsoft.com/office/drawing/2014/main" id="{0BD24EFA-47D6-4AB3-9851-01C6D13815BA}"/>
              </a:ext>
            </a:extLst>
          </p:cNvPr>
          <p:cNvSpPr txBox="1"/>
          <p:nvPr/>
        </p:nvSpPr>
        <p:spPr>
          <a:xfrm>
            <a:off x="787535" y="1280896"/>
            <a:ext cx="3385863" cy="830997"/>
          </a:xfrm>
          <a:prstGeom prst="rect">
            <a:avLst/>
          </a:prstGeom>
          <a:noFill/>
        </p:spPr>
        <p:txBody>
          <a:bodyPr wrap="none" rtlCol="0">
            <a:spAutoFit/>
          </a:bodyPr>
          <a:lstStyle/>
          <a:p>
            <a:r>
              <a:rPr kumimoji="1" lang="ja-JP" altLang="en-US" sz="1600" dirty="0">
                <a:latin typeface="BIZ UDPゴシック" panose="020B0400000000000000" pitchFamily="50" charset="-128"/>
                <a:ea typeface="BIZ UDPゴシック" panose="020B0400000000000000" pitchFamily="50" charset="-128"/>
              </a:rPr>
              <a:t>〇メーカーカタログ値</a:t>
            </a:r>
            <a:endParaRPr kumimoji="1" lang="en-US" altLang="ja-JP" sz="1600" dirty="0">
              <a:latin typeface="BIZ UDPゴシック" panose="020B0400000000000000" pitchFamily="50" charset="-128"/>
              <a:ea typeface="BIZ UDPゴシック" panose="020B0400000000000000" pitchFamily="50" charset="-128"/>
            </a:endParaRPr>
          </a:p>
          <a:p>
            <a:r>
              <a:rPr kumimoji="1" lang="ja-JP" altLang="en-US" sz="1600" dirty="0">
                <a:latin typeface="BIZ UDPゴシック" panose="020B0400000000000000" pitchFamily="50" charset="-128"/>
                <a:ea typeface="BIZ UDPゴシック" panose="020B0400000000000000" pitchFamily="50" charset="-128"/>
              </a:rPr>
              <a:t>　・主要</a:t>
            </a:r>
            <a:r>
              <a:rPr kumimoji="1" lang="en-US" altLang="ja-JP" sz="1600" dirty="0">
                <a:latin typeface="BIZ UDPゴシック" panose="020B0400000000000000" pitchFamily="50" charset="-128"/>
                <a:ea typeface="BIZ UDPゴシック" panose="020B0400000000000000" pitchFamily="50" charset="-128"/>
              </a:rPr>
              <a:t>2</a:t>
            </a:r>
            <a:r>
              <a:rPr kumimoji="1" lang="ja-JP" altLang="en-US" sz="1600" dirty="0">
                <a:latin typeface="BIZ UDPゴシック" panose="020B0400000000000000" pitchFamily="50" charset="-128"/>
                <a:ea typeface="BIZ UDPゴシック" panose="020B0400000000000000" pitchFamily="50" charset="-128"/>
              </a:rPr>
              <a:t>社</a:t>
            </a:r>
            <a:r>
              <a:rPr kumimoji="1" lang="en-US" altLang="ja-JP" sz="1600" dirty="0">
                <a:latin typeface="BIZ UDPゴシック" panose="020B0400000000000000" pitchFamily="50" charset="-128"/>
                <a:ea typeface="BIZ UDPゴシック" panose="020B0400000000000000" pitchFamily="50" charset="-128"/>
              </a:rPr>
              <a:t>21</a:t>
            </a:r>
            <a:r>
              <a:rPr kumimoji="1" lang="ja-JP" altLang="en-US" sz="1600" dirty="0">
                <a:latin typeface="BIZ UDPゴシック" panose="020B0400000000000000" pitchFamily="50" charset="-128"/>
                <a:ea typeface="BIZ UDPゴシック" panose="020B0400000000000000" pitchFamily="50" charset="-128"/>
              </a:rPr>
              <a:t>施設をプロット</a:t>
            </a:r>
            <a:endParaRPr kumimoji="1" lang="en-US" altLang="ja-JP" sz="1600" dirty="0">
              <a:latin typeface="BIZ UDPゴシック" panose="020B0400000000000000" pitchFamily="50" charset="-128"/>
              <a:ea typeface="BIZ UDPゴシック" panose="020B0400000000000000" pitchFamily="50" charset="-128"/>
            </a:endParaRPr>
          </a:p>
          <a:p>
            <a:r>
              <a:rPr kumimoji="1" lang="ja-JP" altLang="en-US" sz="1600" dirty="0">
                <a:latin typeface="BIZ UDPゴシック" panose="020B0400000000000000" pitchFamily="50" charset="-128"/>
                <a:ea typeface="BIZ UDPゴシック" panose="020B0400000000000000" pitchFamily="50" charset="-128"/>
              </a:rPr>
              <a:t>　・運搬物を土（比重</a:t>
            </a:r>
            <a:r>
              <a:rPr kumimoji="1" lang="en-US" altLang="ja-JP" sz="1600" dirty="0">
                <a:latin typeface="BIZ UDPゴシック" panose="020B0400000000000000" pitchFamily="50" charset="-128"/>
                <a:ea typeface="BIZ UDPゴシック" panose="020B0400000000000000" pitchFamily="50" charset="-128"/>
              </a:rPr>
              <a:t>1.4</a:t>
            </a:r>
            <a:r>
              <a:rPr kumimoji="1" lang="ja-JP" altLang="en-US" sz="1600" dirty="0">
                <a:latin typeface="BIZ UDPゴシック" panose="020B0400000000000000" pitchFamily="50" charset="-128"/>
                <a:ea typeface="BIZ UDPゴシック" panose="020B0400000000000000" pitchFamily="50" charset="-128"/>
              </a:rPr>
              <a:t>）として計算</a:t>
            </a:r>
          </a:p>
        </p:txBody>
      </p:sp>
      <p:sp>
        <p:nvSpPr>
          <p:cNvPr id="14" name="テキスト ボックス 13">
            <a:extLst>
              <a:ext uri="{FF2B5EF4-FFF2-40B4-BE49-F238E27FC236}">
                <a16:creationId xmlns:a16="http://schemas.microsoft.com/office/drawing/2014/main" id="{B17120E9-A8DB-4F13-8B09-CE31C78AEAE5}"/>
              </a:ext>
            </a:extLst>
          </p:cNvPr>
          <p:cNvSpPr txBox="1"/>
          <p:nvPr/>
        </p:nvSpPr>
        <p:spPr>
          <a:xfrm>
            <a:off x="7673392" y="5971401"/>
            <a:ext cx="1566454" cy="276999"/>
          </a:xfrm>
          <a:prstGeom prst="rect">
            <a:avLst/>
          </a:prstGeom>
          <a:noFill/>
        </p:spPr>
        <p:txBody>
          <a:bodyPr wrap="none" rtlCol="0">
            <a:spAutoFit/>
          </a:bodyPr>
          <a:lstStyle/>
          <a:p>
            <a:r>
              <a:rPr kumimoji="1" lang="ja-JP" altLang="en-US" sz="1200" dirty="0">
                <a:latin typeface="BIZ UDPゴシック" panose="020B0400000000000000" pitchFamily="50" charset="-128"/>
                <a:ea typeface="BIZ UDPゴシック" panose="020B0400000000000000" pitchFamily="50" charset="-128"/>
              </a:rPr>
              <a:t>バケット内容積（</a:t>
            </a:r>
            <a:r>
              <a:rPr kumimoji="1" lang="en-US" altLang="ja-JP" sz="1200" dirty="0">
                <a:latin typeface="BIZ UDPゴシック" panose="020B0400000000000000" pitchFamily="50" charset="-128"/>
                <a:ea typeface="BIZ UDPゴシック" panose="020B0400000000000000" pitchFamily="50" charset="-128"/>
              </a:rPr>
              <a:t>m</a:t>
            </a:r>
            <a:r>
              <a:rPr kumimoji="1" lang="en-US" altLang="ja-JP" sz="1200" baseline="30000" dirty="0">
                <a:latin typeface="BIZ UDPゴシック" panose="020B0400000000000000" pitchFamily="50" charset="-128"/>
                <a:ea typeface="BIZ UDPゴシック" panose="020B0400000000000000" pitchFamily="50" charset="-128"/>
              </a:rPr>
              <a:t>3</a:t>
            </a:r>
            <a:r>
              <a:rPr kumimoji="1" lang="en-US" altLang="ja-JP" sz="1200" dirty="0">
                <a:latin typeface="BIZ UDPゴシック" panose="020B0400000000000000" pitchFamily="50" charset="-128"/>
                <a:ea typeface="BIZ UDPゴシック" panose="020B0400000000000000" pitchFamily="50" charset="-128"/>
              </a:rPr>
              <a:t>)</a:t>
            </a:r>
            <a:endParaRPr kumimoji="1" lang="ja-JP" altLang="en-US" sz="1200" dirty="0">
              <a:latin typeface="BIZ UDPゴシック" panose="020B0400000000000000" pitchFamily="50" charset="-128"/>
              <a:ea typeface="BIZ UDPゴシック" panose="020B0400000000000000" pitchFamily="50" charset="-128"/>
            </a:endParaRPr>
          </a:p>
        </p:txBody>
      </p:sp>
      <p:sp>
        <p:nvSpPr>
          <p:cNvPr id="15" name="テキスト ボックス 14">
            <a:extLst>
              <a:ext uri="{FF2B5EF4-FFF2-40B4-BE49-F238E27FC236}">
                <a16:creationId xmlns:a16="http://schemas.microsoft.com/office/drawing/2014/main" id="{4E666E31-0690-414C-88EC-525AE4019716}"/>
              </a:ext>
            </a:extLst>
          </p:cNvPr>
          <p:cNvSpPr txBox="1"/>
          <p:nvPr/>
        </p:nvSpPr>
        <p:spPr>
          <a:xfrm>
            <a:off x="551251" y="2292317"/>
            <a:ext cx="1234633" cy="276999"/>
          </a:xfrm>
          <a:prstGeom prst="rect">
            <a:avLst/>
          </a:prstGeom>
          <a:noFill/>
        </p:spPr>
        <p:txBody>
          <a:bodyPr wrap="none" rtlCol="0">
            <a:spAutoFit/>
          </a:bodyPr>
          <a:lstStyle/>
          <a:p>
            <a:r>
              <a:rPr kumimoji="1" lang="ja-JP" altLang="en-US" sz="1200" dirty="0">
                <a:latin typeface="BIZ UDPゴシック" panose="020B0400000000000000" pitchFamily="50" charset="-128"/>
                <a:ea typeface="BIZ UDPゴシック" panose="020B0400000000000000" pitchFamily="50" charset="-128"/>
              </a:rPr>
              <a:t>輸送能力（</a:t>
            </a:r>
            <a:r>
              <a:rPr kumimoji="1" lang="en-US" altLang="ja-JP" sz="1200" dirty="0">
                <a:latin typeface="BIZ UDPゴシック" panose="020B0400000000000000" pitchFamily="50" charset="-128"/>
                <a:ea typeface="BIZ UDPゴシック" panose="020B0400000000000000" pitchFamily="50" charset="-128"/>
              </a:rPr>
              <a:t>t/h)</a:t>
            </a:r>
            <a:endParaRPr kumimoji="1" lang="ja-JP" altLang="en-US" sz="1200" dirty="0">
              <a:latin typeface="BIZ UDPゴシック" panose="020B0400000000000000" pitchFamily="50" charset="-128"/>
              <a:ea typeface="BIZ UDPゴシック" panose="020B0400000000000000" pitchFamily="50" charset="-128"/>
            </a:endParaRPr>
          </a:p>
        </p:txBody>
      </p:sp>
      <p:sp>
        <p:nvSpPr>
          <p:cNvPr id="17" name="スライド番号プレースホルダー 3">
            <a:extLst>
              <a:ext uri="{FF2B5EF4-FFF2-40B4-BE49-F238E27FC236}">
                <a16:creationId xmlns:a16="http://schemas.microsoft.com/office/drawing/2014/main" id="{A1A0EEDE-9EB5-4CF1-9B23-20D68186F4A0}"/>
              </a:ext>
            </a:extLst>
          </p:cNvPr>
          <p:cNvSpPr>
            <a:spLocks noGrp="1"/>
          </p:cNvSpPr>
          <p:nvPr>
            <p:ph type="sldNum" sz="quarter" idx="12"/>
          </p:nvPr>
        </p:nvSpPr>
        <p:spPr>
          <a:xfrm>
            <a:off x="9350787" y="6041364"/>
            <a:ext cx="555213" cy="365125"/>
          </a:xfrm>
        </p:spPr>
        <p:txBody>
          <a:bodyPr>
            <a:normAutofit/>
          </a:body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16</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pic>
        <p:nvPicPr>
          <p:cNvPr id="2" name="図 1">
            <a:extLst>
              <a:ext uri="{FF2B5EF4-FFF2-40B4-BE49-F238E27FC236}">
                <a16:creationId xmlns:a16="http://schemas.microsoft.com/office/drawing/2014/main" id="{D2CB6628-B791-4F78-8637-70C109965109}"/>
              </a:ext>
            </a:extLst>
          </p:cNvPr>
          <p:cNvPicPr>
            <a:picLocks noChangeAspect="1"/>
          </p:cNvPicPr>
          <p:nvPr/>
        </p:nvPicPr>
        <p:blipFill>
          <a:blip r:embed="rId2"/>
          <a:stretch>
            <a:fillRect/>
          </a:stretch>
        </p:blipFill>
        <p:spPr>
          <a:xfrm>
            <a:off x="1652525" y="2377389"/>
            <a:ext cx="5961905" cy="3990476"/>
          </a:xfrm>
          <a:prstGeom prst="rect">
            <a:avLst/>
          </a:prstGeom>
        </p:spPr>
      </p:pic>
      <p:sp>
        <p:nvSpPr>
          <p:cNvPr id="16" name="吹き出し: 線 15">
            <a:extLst>
              <a:ext uri="{FF2B5EF4-FFF2-40B4-BE49-F238E27FC236}">
                <a16:creationId xmlns:a16="http://schemas.microsoft.com/office/drawing/2014/main" id="{8FEE64BC-9A1B-4C90-97FD-66D831B9B97E}"/>
              </a:ext>
            </a:extLst>
          </p:cNvPr>
          <p:cNvSpPr/>
          <p:nvPr/>
        </p:nvSpPr>
        <p:spPr>
          <a:xfrm>
            <a:off x="3666529" y="2858477"/>
            <a:ext cx="1628775" cy="441198"/>
          </a:xfrm>
          <a:prstGeom prst="borderCallout1">
            <a:avLst>
              <a:gd name="adj1" fmla="val 98041"/>
              <a:gd name="adj2" fmla="val 21875"/>
              <a:gd name="adj3" fmla="val 469351"/>
              <a:gd name="adj4" fmla="val 11136"/>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50" dirty="0">
                <a:latin typeface="BIZ UDPゴシック" panose="020B0400000000000000" pitchFamily="50" charset="-128"/>
                <a:ea typeface="BIZ UDPゴシック" panose="020B0400000000000000" pitchFamily="50" charset="-128"/>
              </a:rPr>
              <a:t>輸送能力</a:t>
            </a:r>
            <a:r>
              <a:rPr kumimoji="1" lang="en-US" altLang="ja-JP" sz="1050" dirty="0">
                <a:latin typeface="BIZ UDPゴシック" panose="020B0400000000000000" pitchFamily="50" charset="-128"/>
                <a:ea typeface="BIZ UDPゴシック" panose="020B0400000000000000" pitchFamily="50" charset="-128"/>
              </a:rPr>
              <a:t>30t/h</a:t>
            </a:r>
            <a:r>
              <a:rPr kumimoji="1" lang="ja-JP" altLang="en-US" sz="1050" dirty="0">
                <a:latin typeface="BIZ UDPゴシック" panose="020B0400000000000000" pitchFamily="50" charset="-128"/>
                <a:ea typeface="BIZ UDPゴシック" panose="020B0400000000000000" pitchFamily="50" charset="-128"/>
              </a:rPr>
              <a:t>に対応する内容積：</a:t>
            </a:r>
            <a:r>
              <a:rPr kumimoji="1" lang="en-US" altLang="ja-JP" sz="1050" dirty="0">
                <a:latin typeface="BIZ UDPゴシック" panose="020B0400000000000000" pitchFamily="50" charset="-128"/>
                <a:ea typeface="BIZ UDPゴシック" panose="020B0400000000000000" pitchFamily="50" charset="-128"/>
              </a:rPr>
              <a:t>0.00884m</a:t>
            </a:r>
            <a:r>
              <a:rPr kumimoji="1" lang="en-US" altLang="ja-JP" sz="1050" baseline="30000" dirty="0">
                <a:latin typeface="BIZ UDPゴシック" panose="020B0400000000000000" pitchFamily="50" charset="-128"/>
                <a:ea typeface="BIZ UDPゴシック" panose="020B0400000000000000" pitchFamily="50" charset="-128"/>
              </a:rPr>
              <a:t>3</a:t>
            </a:r>
            <a:endParaRPr kumimoji="1" lang="ja-JP" altLang="en-US" sz="1050" baseline="30000" dirty="0">
              <a:latin typeface="BIZ UDPゴシック" panose="020B0400000000000000" pitchFamily="50" charset="-128"/>
              <a:ea typeface="BIZ UDPゴシック" panose="020B0400000000000000" pitchFamily="50" charset="-128"/>
            </a:endParaRPr>
          </a:p>
        </p:txBody>
      </p:sp>
      <p:sp>
        <p:nvSpPr>
          <p:cNvPr id="18" name="楕円 17">
            <a:extLst>
              <a:ext uri="{FF2B5EF4-FFF2-40B4-BE49-F238E27FC236}">
                <a16:creationId xmlns:a16="http://schemas.microsoft.com/office/drawing/2014/main" id="{E991D5C8-199D-44C6-BE34-0468FF7C50B8}"/>
              </a:ext>
            </a:extLst>
          </p:cNvPr>
          <p:cNvSpPr/>
          <p:nvPr/>
        </p:nvSpPr>
        <p:spPr>
          <a:xfrm>
            <a:off x="3755925" y="4920567"/>
            <a:ext cx="188449" cy="186006"/>
          </a:xfrm>
          <a:prstGeom prst="ellipse">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6203931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8" name="表 7">
            <a:extLst>
              <a:ext uri="{FF2B5EF4-FFF2-40B4-BE49-F238E27FC236}">
                <a16:creationId xmlns:a16="http://schemas.microsoft.com/office/drawing/2014/main" id="{6B4C34A2-2843-4CDA-A3DE-CC3DD19E6EED}"/>
              </a:ext>
            </a:extLst>
          </p:cNvPr>
          <p:cNvGraphicFramePr>
            <a:graphicFrameLocks noGrp="1"/>
          </p:cNvGraphicFramePr>
          <p:nvPr>
            <p:extLst>
              <p:ext uri="{D42A27DB-BD31-4B8C-83A1-F6EECF244321}">
                <p14:modId xmlns:p14="http://schemas.microsoft.com/office/powerpoint/2010/main" val="3594014781"/>
              </p:ext>
            </p:extLst>
          </p:nvPr>
        </p:nvGraphicFramePr>
        <p:xfrm>
          <a:off x="1057689" y="1678609"/>
          <a:ext cx="7790621" cy="3247455"/>
        </p:xfrm>
        <a:graphic>
          <a:graphicData uri="http://schemas.openxmlformats.org/drawingml/2006/table">
            <a:tbl>
              <a:tblPr firstRow="1" firstCol="1">
                <a:tableStyleId>{21E4AEA4-8DFA-4A89-87EB-49C32662AFE0}</a:tableStyleId>
              </a:tblPr>
              <a:tblGrid>
                <a:gridCol w="1924773">
                  <a:extLst>
                    <a:ext uri="{9D8B030D-6E8A-4147-A177-3AD203B41FA5}">
                      <a16:colId xmlns:a16="http://schemas.microsoft.com/office/drawing/2014/main" val="3712217764"/>
                    </a:ext>
                  </a:extLst>
                </a:gridCol>
                <a:gridCol w="5865848">
                  <a:extLst>
                    <a:ext uri="{9D8B030D-6E8A-4147-A177-3AD203B41FA5}">
                      <a16:colId xmlns:a16="http://schemas.microsoft.com/office/drawing/2014/main" val="4232862945"/>
                    </a:ext>
                  </a:extLst>
                </a:gridCol>
              </a:tblGrid>
              <a:tr h="215900">
                <a:tc>
                  <a:txBody>
                    <a:bodyPr/>
                    <a:lstStyle/>
                    <a:p>
                      <a:pPr algn="ctr">
                        <a:lnSpc>
                          <a:spcPct val="150000"/>
                        </a:lnSpc>
                        <a:spcAft>
                          <a:spcPts val="0"/>
                        </a:spcAft>
                      </a:pPr>
                      <a:r>
                        <a:rPr lang="ja-JP" sz="1100" kern="100">
                          <a:effectLst/>
                          <a:latin typeface="BIZ UDPゴシック" panose="020B0400000000000000" pitchFamily="50" charset="-128"/>
                          <a:ea typeface="BIZ UDPゴシック" panose="020B0400000000000000" pitchFamily="50" charset="-128"/>
                        </a:rPr>
                        <a:t>施設</a:t>
                      </a:r>
                    </a:p>
                  </a:txBody>
                  <a:tcPr marL="62865" marR="62865" marT="17780" marB="17780" anchor="ctr"/>
                </a:tc>
                <a:tc>
                  <a:txBody>
                    <a:bodyPr/>
                    <a:lstStyle/>
                    <a:p>
                      <a:pPr algn="ctr">
                        <a:lnSpc>
                          <a:spcPct val="150000"/>
                        </a:lnSpc>
                        <a:spcAft>
                          <a:spcPts val="0"/>
                        </a:spcAft>
                      </a:pPr>
                      <a:r>
                        <a:rPr lang="ja-JP" sz="1100" kern="100">
                          <a:effectLst/>
                          <a:latin typeface="BIZ UDPゴシック" panose="020B0400000000000000" pitchFamily="50" charset="-128"/>
                          <a:ea typeface="BIZ UDPゴシック" panose="020B0400000000000000" pitchFamily="50" charset="-128"/>
                        </a:rPr>
                        <a:t>構造、使用、管理基準</a:t>
                      </a:r>
                    </a:p>
                  </a:txBody>
                  <a:tcPr marL="62865" marR="62865" marT="17780" marB="17780" anchor="ctr"/>
                </a:tc>
                <a:extLst>
                  <a:ext uri="{0D108BD9-81ED-4DB2-BD59-A6C34878D82A}">
                    <a16:rowId xmlns:a16="http://schemas.microsoft.com/office/drawing/2014/main" val="1358553012"/>
                  </a:ext>
                </a:extLst>
              </a:tr>
              <a:tr h="107950">
                <a:tc>
                  <a:txBody>
                    <a:bodyPr/>
                    <a:lstStyle/>
                    <a:p>
                      <a:pPr algn="just">
                        <a:lnSpc>
                          <a:spcPct val="150000"/>
                        </a:lnSpc>
                        <a:spcAft>
                          <a:spcPts val="0"/>
                        </a:spcAft>
                      </a:pPr>
                      <a:r>
                        <a:rPr lang="ja-JP" sz="1100" kern="100" dirty="0">
                          <a:effectLst/>
                          <a:latin typeface="BIZ UDPゴシック" panose="020B0400000000000000" pitchFamily="50" charset="-128"/>
                          <a:ea typeface="BIZ UDPゴシック" panose="020B0400000000000000" pitchFamily="50" charset="-128"/>
                        </a:rPr>
                        <a:t>一般粉じんを建築物の外部に強制的に排出する施設</a:t>
                      </a:r>
                    </a:p>
                  </a:txBody>
                  <a:tcPr marL="62865" marR="62865" marT="17780" marB="17780"/>
                </a:tc>
                <a:tc>
                  <a:txBody>
                    <a:bodyPr/>
                    <a:lstStyle/>
                    <a:p>
                      <a:pPr marL="342900" lvl="0" indent="-342900" algn="just" fontAlgn="base">
                        <a:lnSpc>
                          <a:spcPct val="150000"/>
                        </a:lnSpc>
                        <a:spcAft>
                          <a:spcPts val="0"/>
                        </a:spcAft>
                        <a:buFont typeface="+mj-ea"/>
                        <a:buAutoNum type="circleNumDbPlain"/>
                        <a:tabLst>
                          <a:tab pos="228600" algn="l"/>
                        </a:tabLst>
                      </a:pPr>
                      <a:r>
                        <a:rPr lang="ja-JP" sz="1100" kern="100" dirty="0">
                          <a:effectLst/>
                          <a:latin typeface="BIZ UDPゴシック" panose="020B0400000000000000" pitchFamily="50" charset="-128"/>
                          <a:ea typeface="BIZ UDPゴシック" panose="020B0400000000000000" pitchFamily="50" charset="-128"/>
                        </a:rPr>
                        <a:t>処理装置が設置され、適正に稼働されていること。</a:t>
                      </a:r>
                    </a:p>
                    <a:p>
                      <a:pPr marL="342900" lvl="0" indent="-342900" algn="just" fontAlgn="base">
                        <a:lnSpc>
                          <a:spcPct val="150000"/>
                        </a:lnSpc>
                        <a:spcAft>
                          <a:spcPts val="0"/>
                        </a:spcAft>
                        <a:buFont typeface="+mj-ea"/>
                        <a:buAutoNum type="circleNumDbPlain"/>
                        <a:tabLst>
                          <a:tab pos="228600" algn="l"/>
                        </a:tabLst>
                      </a:pPr>
                      <a:r>
                        <a:rPr lang="ja-JP" sz="1100" kern="100" dirty="0">
                          <a:effectLst/>
                          <a:latin typeface="BIZ UDPゴシック" panose="020B0400000000000000" pitchFamily="50" charset="-128"/>
                          <a:ea typeface="BIZ UDPゴシック" panose="020B0400000000000000" pitchFamily="50" charset="-128"/>
                        </a:rPr>
                        <a:t>前号と同等以上の効果を有する措置が講じられていること。</a:t>
                      </a:r>
                    </a:p>
                  </a:txBody>
                  <a:tcPr marL="62865" marR="62865" marT="17780" marB="17780" anchor="ctr"/>
                </a:tc>
                <a:extLst>
                  <a:ext uri="{0D108BD9-81ED-4DB2-BD59-A6C34878D82A}">
                    <a16:rowId xmlns:a16="http://schemas.microsoft.com/office/drawing/2014/main" val="318791362"/>
                  </a:ext>
                </a:extLst>
              </a:tr>
              <a:tr h="107950">
                <a:tc>
                  <a:txBody>
                    <a:bodyPr/>
                    <a:lstStyle/>
                    <a:p>
                      <a:pPr algn="just">
                        <a:lnSpc>
                          <a:spcPct val="150000"/>
                        </a:lnSpc>
                        <a:spcAft>
                          <a:spcPts val="0"/>
                        </a:spcAft>
                      </a:pPr>
                      <a:r>
                        <a:rPr lang="ja-JP" sz="1100" kern="100" dirty="0">
                          <a:effectLst/>
                          <a:latin typeface="BIZ UDPゴシック" panose="020B0400000000000000" pitchFamily="50" charset="-128"/>
                          <a:ea typeface="BIZ UDPゴシック" panose="020B0400000000000000" pitchFamily="50" charset="-128"/>
                        </a:rPr>
                        <a:t>上記以外の施設</a:t>
                      </a:r>
                    </a:p>
                  </a:txBody>
                  <a:tcPr marL="62865" marR="62865" marT="17780" marB="17780"/>
                </a:tc>
                <a:tc>
                  <a:txBody>
                    <a:bodyPr/>
                    <a:lstStyle/>
                    <a:p>
                      <a:pPr algn="just">
                        <a:lnSpc>
                          <a:spcPct val="150000"/>
                        </a:lnSpc>
                        <a:spcAft>
                          <a:spcPts val="0"/>
                        </a:spcAft>
                      </a:pPr>
                      <a:r>
                        <a:rPr lang="ja-JP" sz="1100" kern="100" dirty="0">
                          <a:effectLst/>
                          <a:latin typeface="BIZ UDPゴシック" panose="020B0400000000000000" pitchFamily="50" charset="-128"/>
                          <a:ea typeface="BIZ UDPゴシック" panose="020B0400000000000000" pitchFamily="50" charset="-128"/>
                        </a:rPr>
                        <a:t>　次の各号の一に該当すること。</a:t>
                      </a:r>
                    </a:p>
                    <a:p>
                      <a:pPr marL="342900" lvl="0" indent="-342900" algn="just" fontAlgn="base">
                        <a:lnSpc>
                          <a:spcPct val="150000"/>
                        </a:lnSpc>
                        <a:spcAft>
                          <a:spcPts val="0"/>
                        </a:spcAft>
                        <a:buFont typeface="+mj-ea"/>
                        <a:buAutoNum type="circleNumDbPlain"/>
                        <a:tabLst>
                          <a:tab pos="228600" algn="l"/>
                        </a:tabLst>
                      </a:pPr>
                      <a:r>
                        <a:rPr lang="ja-JP" sz="1100" kern="100" dirty="0">
                          <a:effectLst/>
                          <a:latin typeface="BIZ UDPゴシック" panose="020B0400000000000000" pitchFamily="50" charset="-128"/>
                          <a:ea typeface="BIZ UDPゴシック" panose="020B0400000000000000" pitchFamily="50" charset="-128"/>
                        </a:rPr>
                        <a:t>散水設備によって散水が行われていること。</a:t>
                      </a:r>
                    </a:p>
                    <a:p>
                      <a:pPr marL="342900" lvl="0" indent="-342900" algn="just" fontAlgn="base">
                        <a:lnSpc>
                          <a:spcPct val="150000"/>
                        </a:lnSpc>
                        <a:spcAft>
                          <a:spcPts val="0"/>
                        </a:spcAft>
                        <a:buFont typeface="+mj-ea"/>
                        <a:buAutoNum type="circleNumDbPlain"/>
                        <a:tabLst>
                          <a:tab pos="228600" algn="l"/>
                        </a:tabLst>
                      </a:pPr>
                      <a:r>
                        <a:rPr lang="ja-JP" sz="1100" kern="100" dirty="0">
                          <a:effectLst/>
                          <a:latin typeface="BIZ UDPゴシック" panose="020B0400000000000000" pitchFamily="50" charset="-128"/>
                          <a:ea typeface="BIZ UDPゴシック" panose="020B0400000000000000" pitchFamily="50" charset="-128"/>
                        </a:rPr>
                        <a:t>防じんカバーでおおわれていること。</a:t>
                      </a:r>
                    </a:p>
                    <a:p>
                      <a:pPr marL="342900" lvl="0" indent="-342900" algn="just" fontAlgn="base">
                        <a:lnSpc>
                          <a:spcPct val="150000"/>
                        </a:lnSpc>
                        <a:spcAft>
                          <a:spcPts val="0"/>
                        </a:spcAft>
                        <a:buFont typeface="+mj-ea"/>
                        <a:buAutoNum type="circleNumDbPlain"/>
                        <a:tabLst>
                          <a:tab pos="228600" algn="l"/>
                        </a:tabLst>
                      </a:pPr>
                      <a:r>
                        <a:rPr lang="ja-JP" sz="1100" kern="100" dirty="0">
                          <a:effectLst/>
                          <a:latin typeface="BIZ UDPゴシック" panose="020B0400000000000000" pitchFamily="50" charset="-128"/>
                          <a:ea typeface="BIZ UDPゴシック" panose="020B0400000000000000" pitchFamily="50" charset="-128"/>
                        </a:rPr>
                        <a:t>粉粒塊堆積場にあっては、薬液の散布又は表層の締固めが行われていること。</a:t>
                      </a:r>
                    </a:p>
                    <a:p>
                      <a:pPr marL="342900" lvl="0" indent="-342900" algn="just" fontAlgn="base">
                        <a:lnSpc>
                          <a:spcPct val="150000"/>
                        </a:lnSpc>
                        <a:spcAft>
                          <a:spcPts val="0"/>
                        </a:spcAft>
                        <a:buFont typeface="+mj-ea"/>
                        <a:buAutoNum type="circleNumDbPlain"/>
                        <a:tabLst>
                          <a:tab pos="228600" algn="l"/>
                        </a:tabLst>
                      </a:pPr>
                      <a:r>
                        <a:rPr lang="ja-JP" sz="1100" kern="100" dirty="0">
                          <a:effectLst/>
                          <a:latin typeface="BIZ UDPゴシック" panose="020B0400000000000000" pitchFamily="50" charset="-128"/>
                          <a:ea typeface="BIZ UDPゴシック" panose="020B0400000000000000" pitchFamily="50" charset="-128"/>
                        </a:rPr>
                        <a:t>粉粒塊輸送用コンベア施設にあっては、コンベアの積込部及び積降部に処理装置が設置され、適正に稼働されていること並びにコンベアの積込部及び積降部以外の一般粉じんが飛散するおそれのある部分に①又は②の措置が講じられていること。</a:t>
                      </a:r>
                    </a:p>
                    <a:p>
                      <a:pPr marL="342900" lvl="0" indent="-342900" algn="just" fontAlgn="base">
                        <a:lnSpc>
                          <a:spcPct val="150000"/>
                        </a:lnSpc>
                        <a:spcAft>
                          <a:spcPts val="0"/>
                        </a:spcAft>
                        <a:buFont typeface="+mj-ea"/>
                        <a:buAutoNum type="circleNumDbPlain"/>
                        <a:tabLst>
                          <a:tab pos="228600" algn="l"/>
                        </a:tabLst>
                      </a:pPr>
                      <a:r>
                        <a:rPr lang="ja-JP" sz="1100" kern="100" dirty="0">
                          <a:effectLst/>
                          <a:latin typeface="BIZ UDPゴシック" panose="020B0400000000000000" pitchFamily="50" charset="-128"/>
                          <a:ea typeface="BIZ UDPゴシック" panose="020B0400000000000000" pitchFamily="50" charset="-128"/>
                        </a:rPr>
                        <a:t>粉粒塊堆積場及び粉粒塊輸送用コンベア施設以外の施設にあっては、処理装置が設置され、適正に稼働されていること。</a:t>
                      </a:r>
                    </a:p>
                    <a:p>
                      <a:pPr marL="342900" lvl="0" indent="-342900" algn="just" fontAlgn="base">
                        <a:lnSpc>
                          <a:spcPct val="150000"/>
                        </a:lnSpc>
                        <a:spcAft>
                          <a:spcPts val="0"/>
                        </a:spcAft>
                        <a:buFont typeface="+mj-ea"/>
                        <a:buAutoNum type="circleNumDbPlain"/>
                        <a:tabLst>
                          <a:tab pos="228600" algn="l"/>
                        </a:tabLst>
                      </a:pPr>
                      <a:r>
                        <a:rPr lang="ja-JP" sz="1100" kern="100" dirty="0">
                          <a:effectLst/>
                          <a:latin typeface="BIZ UDPゴシック" panose="020B0400000000000000" pitchFamily="50" charset="-128"/>
                          <a:ea typeface="BIZ UDPゴシック" panose="020B0400000000000000" pitchFamily="50" charset="-128"/>
                        </a:rPr>
                        <a:t>前各号と同等以上の効果を有する措置が講じられていること。</a:t>
                      </a:r>
                    </a:p>
                  </a:txBody>
                  <a:tcPr marL="62865" marR="62865" marT="17780" marB="17780"/>
                </a:tc>
                <a:extLst>
                  <a:ext uri="{0D108BD9-81ED-4DB2-BD59-A6C34878D82A}">
                    <a16:rowId xmlns:a16="http://schemas.microsoft.com/office/drawing/2014/main" val="1410952910"/>
                  </a:ext>
                </a:extLst>
              </a:tr>
            </a:tbl>
          </a:graphicData>
        </a:graphic>
      </p:graphicFrame>
      <p:sp>
        <p:nvSpPr>
          <p:cNvPr id="10" name="テキスト ボックス 9">
            <a:extLst>
              <a:ext uri="{FF2B5EF4-FFF2-40B4-BE49-F238E27FC236}">
                <a16:creationId xmlns:a16="http://schemas.microsoft.com/office/drawing/2014/main" id="{15FD1000-BBAD-42B5-9142-A5EA8163C7ED}"/>
              </a:ext>
            </a:extLst>
          </p:cNvPr>
          <p:cNvSpPr txBox="1"/>
          <p:nvPr/>
        </p:nvSpPr>
        <p:spPr>
          <a:xfrm>
            <a:off x="1083470" y="5066268"/>
            <a:ext cx="5965095" cy="738664"/>
          </a:xfrm>
          <a:prstGeom prst="rect">
            <a:avLst/>
          </a:prstGeom>
          <a:noFill/>
        </p:spPr>
        <p:txBody>
          <a:bodyPr wrap="none" rtlCol="0">
            <a:spAutoFit/>
          </a:bodyPr>
          <a:lstStyle/>
          <a:p>
            <a:r>
              <a:rPr lang="ja-JP" altLang="ja-JP" sz="1050" dirty="0">
                <a:latin typeface="BIZ UDPゴシック" panose="020B0400000000000000" pitchFamily="50" charset="-128"/>
                <a:ea typeface="BIZ UDPゴシック" panose="020B0400000000000000" pitchFamily="50" charset="-128"/>
              </a:rPr>
              <a:t>備考　処理装置は次のものとする。</a:t>
            </a:r>
          </a:p>
          <a:p>
            <a:r>
              <a:rPr lang="ja-JP" altLang="ja-JP" sz="1050" dirty="0">
                <a:latin typeface="BIZ UDPゴシック" panose="020B0400000000000000" pitchFamily="50" charset="-128"/>
                <a:ea typeface="BIZ UDPゴシック" panose="020B0400000000000000" pitchFamily="50" charset="-128"/>
              </a:rPr>
              <a:t>１　吹付塗装施設に設置するものは、水洗ブース又はこれと同等以上の性能を有するもの。</a:t>
            </a:r>
          </a:p>
          <a:p>
            <a:r>
              <a:rPr lang="ja-JP" altLang="ja-JP" sz="1050" dirty="0">
                <a:latin typeface="BIZ UDPゴシック" panose="020B0400000000000000" pitchFamily="50" charset="-128"/>
                <a:ea typeface="BIZ UDPゴシック" panose="020B0400000000000000" pitchFamily="50" charset="-128"/>
              </a:rPr>
              <a:t>２　吹付塗装施設以外の施設に設置するものは、集じん機又はこれと同等以上の性能を有するもの。</a:t>
            </a:r>
          </a:p>
          <a:p>
            <a:endParaRPr kumimoji="1" lang="ja-JP" altLang="en-US" sz="1050" dirty="0">
              <a:latin typeface="BIZ UDPゴシック" panose="020B0400000000000000" pitchFamily="50" charset="-128"/>
              <a:ea typeface="BIZ UDPゴシック" panose="020B0400000000000000" pitchFamily="50" charset="-128"/>
            </a:endParaRPr>
          </a:p>
        </p:txBody>
      </p:sp>
      <p:sp>
        <p:nvSpPr>
          <p:cNvPr id="14" name="タイトル 1">
            <a:extLst>
              <a:ext uri="{FF2B5EF4-FFF2-40B4-BE49-F238E27FC236}">
                <a16:creationId xmlns:a16="http://schemas.microsoft.com/office/drawing/2014/main" id="{93C43960-B32E-4F5D-AEDA-8DF2F3A2AB47}"/>
              </a:ext>
            </a:extLst>
          </p:cNvPr>
          <p:cNvSpPr>
            <a:spLocks noGrp="1"/>
          </p:cNvSpPr>
          <p:nvPr>
            <p:ph type="title"/>
          </p:nvPr>
        </p:nvSpPr>
        <p:spPr>
          <a:xfrm>
            <a:off x="1083472" y="609602"/>
            <a:ext cx="8267315" cy="734351"/>
          </a:xfrm>
        </p:spPr>
        <p:txBody>
          <a:bodyPr>
            <a:normAutofit/>
          </a:bodyPr>
          <a:lstStyle/>
          <a:p>
            <a:r>
              <a:rPr lang="ja-JP" altLang="en-US" sz="2400" dirty="0">
                <a:latin typeface="BIZ UDPゴシック" panose="020B0400000000000000" pitchFamily="50" charset="-128"/>
                <a:ea typeface="BIZ UDPゴシック" panose="020B0400000000000000" pitchFamily="50" charset="-128"/>
              </a:rPr>
              <a:t>粉じん規制の見直し案</a:t>
            </a:r>
            <a:r>
              <a:rPr lang="en-US" altLang="ja-JP" sz="2400" dirty="0">
                <a:latin typeface="BIZ UDPゴシック" panose="020B0400000000000000" pitchFamily="50" charset="-128"/>
                <a:ea typeface="BIZ UDPゴシック" panose="020B0400000000000000" pitchFamily="50" charset="-128"/>
              </a:rPr>
              <a:t>【</a:t>
            </a:r>
            <a:r>
              <a:rPr lang="ja-JP" altLang="en-US" sz="2400" dirty="0">
                <a:latin typeface="BIZ UDPゴシック" panose="020B0400000000000000" pitchFamily="50" charset="-128"/>
                <a:ea typeface="BIZ UDPゴシック" panose="020B0400000000000000" pitchFamily="50" charset="-128"/>
              </a:rPr>
              <a:t>基準①</a:t>
            </a:r>
            <a:r>
              <a:rPr lang="en-US" altLang="ja-JP" sz="2400" dirty="0">
                <a:latin typeface="BIZ UDPゴシック" panose="020B0400000000000000" pitchFamily="50" charset="-128"/>
                <a:ea typeface="BIZ UDPゴシック" panose="020B0400000000000000" pitchFamily="50" charset="-128"/>
              </a:rPr>
              <a:t>】</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15" name="テキスト ボックス 14">
            <a:extLst>
              <a:ext uri="{FF2B5EF4-FFF2-40B4-BE49-F238E27FC236}">
                <a16:creationId xmlns:a16="http://schemas.microsoft.com/office/drawing/2014/main" id="{9D6D9D91-D839-4F0F-9912-3458D371D30E}"/>
              </a:ext>
            </a:extLst>
          </p:cNvPr>
          <p:cNvSpPr txBox="1"/>
          <p:nvPr/>
        </p:nvSpPr>
        <p:spPr>
          <a:xfrm>
            <a:off x="684610" y="1124611"/>
            <a:ext cx="2919389" cy="646331"/>
          </a:xfrm>
          <a:prstGeom prst="rect">
            <a:avLst/>
          </a:prstGeom>
          <a:noFill/>
        </p:spPr>
        <p:txBody>
          <a:bodyPr wrap="none" rtlCol="0">
            <a:spAutoFit/>
          </a:bodyPr>
          <a:lstStyle/>
          <a:p>
            <a:r>
              <a:rPr kumimoji="1" lang="en-US" altLang="ja-JP" dirty="0">
                <a:latin typeface="BIZ UDPゴシック" panose="020B0400000000000000" pitchFamily="50" charset="-128"/>
                <a:ea typeface="BIZ UDPゴシック" panose="020B0400000000000000" pitchFamily="50" charset="-128"/>
              </a:rPr>
              <a:t>【</a:t>
            </a:r>
            <a:r>
              <a:rPr kumimoji="1" lang="ja-JP" altLang="en-US" dirty="0">
                <a:latin typeface="BIZ UDPゴシック" panose="020B0400000000000000" pitchFamily="50" charset="-128"/>
                <a:ea typeface="BIZ UDPゴシック" panose="020B0400000000000000" pitchFamily="50" charset="-128"/>
              </a:rPr>
              <a:t>現行</a:t>
            </a:r>
            <a:r>
              <a:rPr kumimoji="1" lang="en-US" altLang="ja-JP" dirty="0">
                <a:latin typeface="BIZ UDPゴシック" panose="020B0400000000000000" pitchFamily="50" charset="-128"/>
                <a:ea typeface="BIZ UDPゴシック" panose="020B0400000000000000" pitchFamily="50" charset="-128"/>
              </a:rPr>
              <a:t>】</a:t>
            </a:r>
            <a:r>
              <a:rPr kumimoji="1" lang="ja-JP" altLang="en-US" dirty="0">
                <a:latin typeface="BIZ UDPゴシック" panose="020B0400000000000000" pitchFamily="50" charset="-128"/>
                <a:ea typeface="BIZ UDPゴシック" panose="020B0400000000000000" pitchFamily="50" charset="-128"/>
              </a:rPr>
              <a:t>一般粉</a:t>
            </a:r>
            <a:r>
              <a:rPr kumimoji="1" lang="ja-JP" altLang="en-US" dirty="0" err="1">
                <a:latin typeface="BIZ UDPゴシック" panose="020B0400000000000000" pitchFamily="50" charset="-128"/>
                <a:ea typeface="BIZ UDPゴシック" panose="020B0400000000000000" pitchFamily="50" charset="-128"/>
              </a:rPr>
              <a:t>じん</a:t>
            </a:r>
            <a:r>
              <a:rPr kumimoji="1" lang="ja-JP" altLang="en-US" dirty="0">
                <a:latin typeface="BIZ UDPゴシック" panose="020B0400000000000000" pitchFamily="50" charset="-128"/>
                <a:ea typeface="BIZ UDPゴシック" panose="020B0400000000000000" pitchFamily="50" charset="-128"/>
              </a:rPr>
              <a:t>規制基準</a:t>
            </a:r>
          </a:p>
          <a:p>
            <a:endParaRPr kumimoji="1" lang="ja-JP" altLang="en-US" dirty="0">
              <a:latin typeface="BIZ UDPゴシック" panose="020B0400000000000000" pitchFamily="50" charset="-128"/>
              <a:ea typeface="BIZ UDPゴシック" panose="020B0400000000000000" pitchFamily="50" charset="-128"/>
            </a:endParaRPr>
          </a:p>
        </p:txBody>
      </p:sp>
      <p:sp>
        <p:nvSpPr>
          <p:cNvPr id="12" name="スライド番号プレースホルダー 3">
            <a:extLst>
              <a:ext uri="{FF2B5EF4-FFF2-40B4-BE49-F238E27FC236}">
                <a16:creationId xmlns:a16="http://schemas.microsoft.com/office/drawing/2014/main" id="{A3076C18-B732-4295-8F7B-6C7C03225696}"/>
              </a:ext>
            </a:extLst>
          </p:cNvPr>
          <p:cNvSpPr txBox="1">
            <a:spLocks/>
          </p:cNvSpPr>
          <p:nvPr/>
        </p:nvSpPr>
        <p:spPr>
          <a:xfrm>
            <a:off x="9350787" y="6041364"/>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17</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290105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スライド番号プレースホルダー 3">
            <a:extLst>
              <a:ext uri="{FF2B5EF4-FFF2-40B4-BE49-F238E27FC236}">
                <a16:creationId xmlns:a16="http://schemas.microsoft.com/office/drawing/2014/main" id="{CD3870E3-7439-4A7E-954F-4FE1A1460BAB}"/>
              </a:ext>
            </a:extLst>
          </p:cNvPr>
          <p:cNvSpPr>
            <a:spLocks noGrp="1"/>
          </p:cNvSpPr>
          <p:nvPr>
            <p:ph type="sldNum" sz="quarter" idx="12"/>
          </p:nvPr>
        </p:nvSpPr>
        <p:spPr>
          <a:xfrm>
            <a:off x="6979913" y="6041362"/>
            <a:ext cx="555213" cy="365125"/>
          </a:xfrm>
        </p:spPr>
        <p:txBody>
          <a:bodyPr>
            <a:normAutofit/>
          </a:bodyPr>
          <a:lstStyle/>
          <a:p>
            <a:pPr>
              <a:spcAft>
                <a:spcPts val="600"/>
              </a:spcAft>
            </a:pPr>
            <a:fld id="{519954A3-9DFD-4C44-94BA-B95130A3BA1C}" type="slidenum">
              <a:rPr lang="en-US" smtClean="0">
                <a:latin typeface="BIZ UDPゴシック" panose="020B0400000000000000" pitchFamily="50" charset="-128"/>
                <a:ea typeface="BIZ UDPゴシック" panose="020B0400000000000000" pitchFamily="50" charset="-128"/>
              </a:rPr>
              <a:pPr>
                <a:spcAft>
                  <a:spcPts val="600"/>
                </a:spcAft>
              </a:pPr>
              <a:t>18</a:t>
            </a:fld>
            <a:endParaRPr lang="en-US" dirty="0">
              <a:latin typeface="BIZ UDPゴシック" panose="020B0400000000000000" pitchFamily="50" charset="-128"/>
              <a:ea typeface="BIZ UDPゴシック" panose="020B0400000000000000" pitchFamily="50" charset="-128"/>
            </a:endParaRPr>
          </a:p>
        </p:txBody>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8" name="表 7">
            <a:extLst>
              <a:ext uri="{FF2B5EF4-FFF2-40B4-BE49-F238E27FC236}">
                <a16:creationId xmlns:a16="http://schemas.microsoft.com/office/drawing/2014/main" id="{7383D1DD-5482-4AAF-8B53-A22E685D37AC}"/>
              </a:ext>
            </a:extLst>
          </p:cNvPr>
          <p:cNvGraphicFramePr>
            <a:graphicFrameLocks noGrp="1"/>
          </p:cNvGraphicFramePr>
          <p:nvPr>
            <p:extLst>
              <p:ext uri="{D42A27DB-BD31-4B8C-83A1-F6EECF244321}">
                <p14:modId xmlns:p14="http://schemas.microsoft.com/office/powerpoint/2010/main" val="3875023100"/>
              </p:ext>
            </p:extLst>
          </p:nvPr>
        </p:nvGraphicFramePr>
        <p:xfrm>
          <a:off x="1295250" y="1947507"/>
          <a:ext cx="8081133" cy="1478280"/>
        </p:xfrm>
        <a:graphic>
          <a:graphicData uri="http://schemas.openxmlformats.org/drawingml/2006/table">
            <a:tbl>
              <a:tblPr firstRow="1" firstCol="1" bandRow="1">
                <a:tableStyleId>{21E4AEA4-8DFA-4A89-87EB-49C32662AFE0}</a:tableStyleId>
              </a:tblPr>
              <a:tblGrid>
                <a:gridCol w="1335408">
                  <a:extLst>
                    <a:ext uri="{9D8B030D-6E8A-4147-A177-3AD203B41FA5}">
                      <a16:colId xmlns:a16="http://schemas.microsoft.com/office/drawing/2014/main" val="3909652238"/>
                    </a:ext>
                  </a:extLst>
                </a:gridCol>
                <a:gridCol w="6745725">
                  <a:extLst>
                    <a:ext uri="{9D8B030D-6E8A-4147-A177-3AD203B41FA5}">
                      <a16:colId xmlns:a16="http://schemas.microsoft.com/office/drawing/2014/main" val="887363599"/>
                    </a:ext>
                  </a:extLst>
                </a:gridCol>
              </a:tblGrid>
              <a:tr h="180975">
                <a:tc>
                  <a:txBody>
                    <a:bodyPr/>
                    <a:lstStyle/>
                    <a:p>
                      <a:pPr algn="ctr">
                        <a:lnSpc>
                          <a:spcPts val="1200"/>
                        </a:lnSpc>
                        <a:spcAft>
                          <a:spcPts val="0"/>
                        </a:spcAft>
                      </a:pPr>
                      <a:r>
                        <a:rPr lang="ja-JP" sz="1050" kern="0" dirty="0">
                          <a:effectLst/>
                          <a:latin typeface="BIZ UDPゴシック" panose="020B0400000000000000" pitchFamily="50" charset="-128"/>
                          <a:ea typeface="BIZ UDPゴシック" panose="020B0400000000000000" pitchFamily="50" charset="-128"/>
                        </a:rPr>
                        <a:t>物　質</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17780" marB="17780" anchor="ctr"/>
                </a:tc>
                <a:tc>
                  <a:txBody>
                    <a:bodyPr/>
                    <a:lstStyle/>
                    <a:p>
                      <a:pPr algn="ctr">
                        <a:lnSpc>
                          <a:spcPts val="1200"/>
                        </a:lnSpc>
                        <a:spcAft>
                          <a:spcPts val="0"/>
                        </a:spcAft>
                      </a:pPr>
                      <a:r>
                        <a:rPr lang="ja-JP" sz="1050" kern="0" dirty="0">
                          <a:effectLst/>
                          <a:latin typeface="BIZ UDPゴシック" panose="020B0400000000000000" pitchFamily="50" charset="-128"/>
                          <a:ea typeface="BIZ UDPゴシック" panose="020B0400000000000000" pitchFamily="50" charset="-128"/>
                        </a:rPr>
                        <a:t>規　制　基　準</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17780" marB="17780" anchor="ctr"/>
                </a:tc>
                <a:extLst>
                  <a:ext uri="{0D108BD9-81ED-4DB2-BD59-A6C34878D82A}">
                    <a16:rowId xmlns:a16="http://schemas.microsoft.com/office/drawing/2014/main" val="3763484581"/>
                  </a:ext>
                </a:extLst>
              </a:tr>
              <a:tr h="333375">
                <a:tc>
                  <a:txBody>
                    <a:bodyPr/>
                    <a:lstStyle/>
                    <a:p>
                      <a:pPr algn="just">
                        <a:lnSpc>
                          <a:spcPts val="1200"/>
                        </a:lnSpc>
                        <a:spcAft>
                          <a:spcPts val="0"/>
                        </a:spcAft>
                      </a:pPr>
                      <a:r>
                        <a:rPr lang="ja-JP" sz="1050" kern="0" dirty="0">
                          <a:effectLst/>
                          <a:latin typeface="BIZ UDPゴシック" panose="020B0400000000000000" pitchFamily="50" charset="-128"/>
                          <a:ea typeface="BIZ UDPゴシック" panose="020B0400000000000000" pitchFamily="50" charset="-128"/>
                        </a:rPr>
                        <a:t>ベンゼン</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17780" marB="17780" anchor="ctr"/>
                </a:tc>
                <a:tc>
                  <a:txBody>
                    <a:bodyPr/>
                    <a:lstStyle/>
                    <a:p>
                      <a:pPr algn="just">
                        <a:lnSpc>
                          <a:spcPts val="1200"/>
                        </a:lnSpc>
                        <a:spcAft>
                          <a:spcPts val="0"/>
                        </a:spcAft>
                      </a:pPr>
                      <a:r>
                        <a:rPr lang="ja-JP" sz="1050" kern="0" dirty="0">
                          <a:effectLst/>
                          <a:latin typeface="BIZ UDPゴシック" panose="020B0400000000000000" pitchFamily="50" charset="-128"/>
                          <a:ea typeface="BIZ UDPゴシック" panose="020B0400000000000000" pitchFamily="50" charset="-128"/>
                        </a:rPr>
                        <a:t>大気中への排出を抑制するのに適した汚染防止措置として、次のいずれかに該当すること。</a:t>
                      </a:r>
                      <a:endParaRPr lang="ja-JP" sz="1050" kern="100" dirty="0">
                        <a:effectLst/>
                        <a:latin typeface="BIZ UDPゴシック" panose="020B0400000000000000" pitchFamily="50" charset="-128"/>
                        <a:ea typeface="BIZ UDPゴシック" panose="020B0400000000000000" pitchFamily="50" charset="-128"/>
                      </a:endParaRPr>
                    </a:p>
                    <a:p>
                      <a:pPr marL="333375" indent="-333375" algn="just">
                        <a:lnSpc>
                          <a:spcPts val="1200"/>
                        </a:lnSpc>
                        <a:spcAft>
                          <a:spcPts val="0"/>
                        </a:spcAft>
                      </a:pPr>
                      <a:r>
                        <a:rPr lang="ja-JP" sz="1050" kern="0" dirty="0">
                          <a:effectLst/>
                          <a:latin typeface="BIZ UDPゴシック" panose="020B0400000000000000" pitchFamily="50" charset="-128"/>
                          <a:ea typeface="BIZ UDPゴシック" panose="020B0400000000000000" pitchFamily="50" charset="-128"/>
                        </a:rPr>
                        <a:t>①</a:t>
                      </a:r>
                      <a:r>
                        <a:rPr lang="en-US" sz="700" kern="0" dirty="0">
                          <a:effectLst/>
                          <a:latin typeface="BIZ UDPゴシック" panose="020B0400000000000000" pitchFamily="50" charset="-128"/>
                          <a:ea typeface="BIZ UDPゴシック" panose="020B0400000000000000" pitchFamily="50" charset="-128"/>
                        </a:rPr>
                        <a:t>    </a:t>
                      </a:r>
                      <a:r>
                        <a:rPr lang="ja-JP" sz="1050" kern="0" dirty="0">
                          <a:effectLst/>
                          <a:latin typeface="BIZ UDPゴシック" panose="020B0400000000000000" pitchFamily="50" charset="-128"/>
                          <a:ea typeface="BIZ UDPゴシック" panose="020B0400000000000000" pitchFamily="50" charset="-128"/>
                        </a:rPr>
                        <a:t>燃焼式処理装置、吸着式処理装置又は薬液による吸収式処理装置を設け、適正に稼働させること。</a:t>
                      </a:r>
                      <a:endParaRPr lang="ja-JP" sz="1050" kern="100" dirty="0">
                        <a:effectLst/>
                        <a:latin typeface="BIZ UDPゴシック" panose="020B0400000000000000" pitchFamily="50" charset="-128"/>
                        <a:ea typeface="BIZ UDPゴシック" panose="020B0400000000000000" pitchFamily="50" charset="-128"/>
                      </a:endParaRPr>
                    </a:p>
                    <a:p>
                      <a:pPr algn="just">
                        <a:lnSpc>
                          <a:spcPts val="1200"/>
                        </a:lnSpc>
                        <a:spcAft>
                          <a:spcPts val="0"/>
                        </a:spcAft>
                      </a:pPr>
                      <a:r>
                        <a:rPr lang="ja-JP" sz="1050" kern="0" dirty="0">
                          <a:effectLst/>
                          <a:latin typeface="BIZ UDPゴシック" panose="020B0400000000000000" pitchFamily="50" charset="-128"/>
                          <a:ea typeface="BIZ UDPゴシック" panose="020B0400000000000000" pitchFamily="50" charset="-128"/>
                        </a:rPr>
                        <a:t>②</a:t>
                      </a:r>
                      <a:r>
                        <a:rPr lang="en-US" sz="700" kern="0" dirty="0">
                          <a:effectLst/>
                          <a:latin typeface="BIZ UDPゴシック" panose="020B0400000000000000" pitchFamily="50" charset="-128"/>
                          <a:ea typeface="BIZ UDPゴシック" panose="020B0400000000000000" pitchFamily="50" charset="-128"/>
                        </a:rPr>
                        <a:t>    </a:t>
                      </a:r>
                      <a:r>
                        <a:rPr lang="ja-JP" sz="1050" kern="0" dirty="0">
                          <a:effectLst/>
                          <a:latin typeface="BIZ UDPゴシック" panose="020B0400000000000000" pitchFamily="50" charset="-128"/>
                          <a:ea typeface="BIZ UDPゴシック" panose="020B0400000000000000" pitchFamily="50" charset="-128"/>
                        </a:rPr>
                        <a:t>①と同等以上の性能を有する処理装置を設け、適正に稼働させること。</a:t>
                      </a:r>
                      <a:endParaRPr lang="ja-JP" sz="1050" kern="100" dirty="0">
                        <a:effectLst/>
                        <a:latin typeface="BIZ UDPゴシック" panose="020B0400000000000000" pitchFamily="50" charset="-128"/>
                        <a:ea typeface="BIZ UDPゴシック" panose="020B0400000000000000" pitchFamily="50" charset="-128"/>
                      </a:endParaRPr>
                    </a:p>
                    <a:p>
                      <a:pPr algn="just">
                        <a:lnSpc>
                          <a:spcPts val="1200"/>
                        </a:lnSpc>
                        <a:spcAft>
                          <a:spcPts val="0"/>
                        </a:spcAft>
                      </a:pPr>
                      <a:r>
                        <a:rPr lang="ja-JP" sz="1050" kern="0" dirty="0">
                          <a:effectLst/>
                          <a:latin typeface="BIZ UDPゴシック" panose="020B0400000000000000" pitchFamily="50" charset="-128"/>
                          <a:ea typeface="BIZ UDPゴシック" panose="020B0400000000000000" pitchFamily="50" charset="-128"/>
                        </a:rPr>
                        <a:t>③</a:t>
                      </a:r>
                      <a:r>
                        <a:rPr lang="en-US" sz="700" kern="0" dirty="0">
                          <a:effectLst/>
                          <a:latin typeface="BIZ UDPゴシック" panose="020B0400000000000000" pitchFamily="50" charset="-128"/>
                          <a:ea typeface="BIZ UDPゴシック" panose="020B0400000000000000" pitchFamily="50" charset="-128"/>
                        </a:rPr>
                        <a:t>    </a:t>
                      </a:r>
                      <a:r>
                        <a:rPr lang="ja-JP" sz="1050" kern="0" dirty="0">
                          <a:effectLst/>
                          <a:latin typeface="BIZ UDPゴシック" panose="020B0400000000000000" pitchFamily="50" charset="-128"/>
                          <a:ea typeface="BIZ UDPゴシック" panose="020B0400000000000000" pitchFamily="50" charset="-128"/>
                        </a:rPr>
                        <a:t>①と同等以上の排出抑制のできる構造とし、適正に管理すること。</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17780" marB="17780" anchor="ctr"/>
                </a:tc>
                <a:extLst>
                  <a:ext uri="{0D108BD9-81ED-4DB2-BD59-A6C34878D82A}">
                    <a16:rowId xmlns:a16="http://schemas.microsoft.com/office/drawing/2014/main" val="4261055496"/>
                  </a:ext>
                </a:extLst>
              </a:tr>
              <a:tr h="323850">
                <a:tc>
                  <a:txBody>
                    <a:bodyPr/>
                    <a:lstStyle/>
                    <a:p>
                      <a:pPr algn="just">
                        <a:lnSpc>
                          <a:spcPts val="1200"/>
                        </a:lnSpc>
                        <a:spcAft>
                          <a:spcPts val="0"/>
                        </a:spcAft>
                      </a:pPr>
                      <a:r>
                        <a:rPr lang="ja-JP" sz="1050" kern="0" dirty="0">
                          <a:effectLst/>
                          <a:latin typeface="BIZ UDPゴシック" panose="020B0400000000000000" pitchFamily="50" charset="-128"/>
                          <a:ea typeface="BIZ UDPゴシック" panose="020B0400000000000000" pitchFamily="50" charset="-128"/>
                        </a:rPr>
                        <a:t>ニッケル化合物、ヒ素及びその化合物、六価クロム化合物</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17780" marB="17780" anchor="ctr"/>
                </a:tc>
                <a:tc>
                  <a:txBody>
                    <a:bodyPr/>
                    <a:lstStyle/>
                    <a:p>
                      <a:pPr algn="just">
                        <a:lnSpc>
                          <a:spcPts val="1200"/>
                        </a:lnSpc>
                        <a:spcAft>
                          <a:spcPts val="0"/>
                        </a:spcAft>
                      </a:pPr>
                      <a:r>
                        <a:rPr lang="ja-JP" sz="1050" kern="0" dirty="0">
                          <a:effectLst/>
                          <a:latin typeface="BIZ UDPゴシック" panose="020B0400000000000000" pitchFamily="50" charset="-128"/>
                          <a:ea typeface="BIZ UDPゴシック" panose="020B0400000000000000" pitchFamily="50" charset="-128"/>
                        </a:rPr>
                        <a:t>大気中への排出を抑制するのに適した汚染防止措置として、次のいずれかに該当すること。</a:t>
                      </a:r>
                      <a:endParaRPr lang="ja-JP" sz="1050" kern="100" dirty="0">
                        <a:effectLst/>
                        <a:latin typeface="BIZ UDPゴシック" panose="020B0400000000000000" pitchFamily="50" charset="-128"/>
                        <a:ea typeface="BIZ UDPゴシック" panose="020B0400000000000000" pitchFamily="50" charset="-128"/>
                      </a:endParaRPr>
                    </a:p>
                    <a:p>
                      <a:pPr marL="0" lvl="0" indent="0" algn="just">
                        <a:lnSpc>
                          <a:spcPts val="1200"/>
                        </a:lnSpc>
                        <a:spcAft>
                          <a:spcPts val="0"/>
                        </a:spcAft>
                        <a:buFont typeface="+mj-ea"/>
                        <a:buNone/>
                      </a:pPr>
                      <a:r>
                        <a:rPr lang="ja-JP" altLang="en-US" sz="1050" kern="0" dirty="0">
                          <a:effectLst/>
                          <a:latin typeface="BIZ UDPゴシック" panose="020B0400000000000000" pitchFamily="50" charset="-128"/>
                          <a:ea typeface="BIZ UDPゴシック" panose="020B0400000000000000" pitchFamily="50" charset="-128"/>
                        </a:rPr>
                        <a:t>①　ろ</a:t>
                      </a:r>
                      <a:r>
                        <a:rPr lang="ja-JP" sz="1050" kern="0" dirty="0">
                          <a:effectLst/>
                          <a:latin typeface="BIZ UDPゴシック" panose="020B0400000000000000" pitchFamily="50" charset="-128"/>
                          <a:ea typeface="BIZ UDPゴシック" panose="020B0400000000000000" pitchFamily="50" charset="-128"/>
                        </a:rPr>
                        <a:t>過集じん装置、洗浄集じん装置又は電気集じん装置を設け、適正に稼働させること。</a:t>
                      </a:r>
                      <a:endParaRPr lang="ja-JP" sz="1050" kern="100" dirty="0">
                        <a:effectLst/>
                        <a:latin typeface="BIZ UDPゴシック" panose="020B0400000000000000" pitchFamily="50" charset="-128"/>
                        <a:ea typeface="BIZ UDPゴシック" panose="020B0400000000000000" pitchFamily="50" charset="-128"/>
                      </a:endParaRPr>
                    </a:p>
                    <a:p>
                      <a:pPr algn="just">
                        <a:lnSpc>
                          <a:spcPts val="1200"/>
                        </a:lnSpc>
                        <a:spcAft>
                          <a:spcPts val="0"/>
                        </a:spcAft>
                      </a:pPr>
                      <a:r>
                        <a:rPr lang="ja-JP" sz="1050" kern="0" dirty="0">
                          <a:effectLst/>
                          <a:latin typeface="BIZ UDPゴシック" panose="020B0400000000000000" pitchFamily="50" charset="-128"/>
                          <a:ea typeface="BIZ UDPゴシック" panose="020B0400000000000000" pitchFamily="50" charset="-128"/>
                        </a:rPr>
                        <a:t>②</a:t>
                      </a:r>
                      <a:r>
                        <a:rPr lang="en-US" sz="700" kern="0" dirty="0">
                          <a:effectLst/>
                          <a:latin typeface="BIZ UDPゴシック" panose="020B0400000000000000" pitchFamily="50" charset="-128"/>
                          <a:ea typeface="BIZ UDPゴシック" panose="020B0400000000000000" pitchFamily="50" charset="-128"/>
                        </a:rPr>
                        <a:t>    </a:t>
                      </a:r>
                      <a:r>
                        <a:rPr lang="ja-JP" sz="1050" kern="0" dirty="0">
                          <a:effectLst/>
                          <a:latin typeface="BIZ UDPゴシック" panose="020B0400000000000000" pitchFamily="50" charset="-128"/>
                          <a:ea typeface="BIZ UDPゴシック" panose="020B0400000000000000" pitchFamily="50" charset="-128"/>
                        </a:rPr>
                        <a:t>①と同等以上の性能を有する処理装置を設け、適正に稼働させること。</a:t>
                      </a:r>
                      <a:endParaRPr lang="ja-JP" sz="1050" kern="100" dirty="0">
                        <a:effectLst/>
                        <a:latin typeface="BIZ UDPゴシック" panose="020B0400000000000000" pitchFamily="50" charset="-128"/>
                        <a:ea typeface="BIZ UDPゴシック" panose="020B0400000000000000" pitchFamily="50" charset="-128"/>
                      </a:endParaRPr>
                    </a:p>
                    <a:p>
                      <a:pPr algn="just">
                        <a:lnSpc>
                          <a:spcPts val="1200"/>
                        </a:lnSpc>
                        <a:spcAft>
                          <a:spcPts val="0"/>
                        </a:spcAft>
                      </a:pPr>
                      <a:r>
                        <a:rPr lang="ja-JP" sz="1050" kern="0" dirty="0">
                          <a:effectLst/>
                          <a:latin typeface="BIZ UDPゴシック" panose="020B0400000000000000" pitchFamily="50" charset="-128"/>
                          <a:ea typeface="BIZ UDPゴシック" panose="020B0400000000000000" pitchFamily="50" charset="-128"/>
                        </a:rPr>
                        <a:t>③</a:t>
                      </a:r>
                      <a:r>
                        <a:rPr lang="en-US" sz="700" kern="0" dirty="0">
                          <a:effectLst/>
                          <a:latin typeface="BIZ UDPゴシック" panose="020B0400000000000000" pitchFamily="50" charset="-128"/>
                          <a:ea typeface="BIZ UDPゴシック" panose="020B0400000000000000" pitchFamily="50" charset="-128"/>
                        </a:rPr>
                        <a:t>    </a:t>
                      </a:r>
                      <a:r>
                        <a:rPr lang="ja-JP" sz="1050" kern="0" dirty="0">
                          <a:effectLst/>
                          <a:latin typeface="BIZ UDPゴシック" panose="020B0400000000000000" pitchFamily="50" charset="-128"/>
                          <a:ea typeface="BIZ UDPゴシック" panose="020B0400000000000000" pitchFamily="50" charset="-128"/>
                        </a:rPr>
                        <a:t>①と同等以上の排出抑制のできる構造とし、適正に管理すること。</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17780" marB="17780" anchor="ctr"/>
                </a:tc>
                <a:extLst>
                  <a:ext uri="{0D108BD9-81ED-4DB2-BD59-A6C34878D82A}">
                    <a16:rowId xmlns:a16="http://schemas.microsoft.com/office/drawing/2014/main" val="1850880918"/>
                  </a:ext>
                </a:extLst>
              </a:tr>
            </a:tbl>
          </a:graphicData>
        </a:graphic>
      </p:graphicFrame>
      <p:sp>
        <p:nvSpPr>
          <p:cNvPr id="12" name="テキスト ボックス 11">
            <a:extLst>
              <a:ext uri="{FF2B5EF4-FFF2-40B4-BE49-F238E27FC236}">
                <a16:creationId xmlns:a16="http://schemas.microsoft.com/office/drawing/2014/main" id="{79A5C06E-B078-461B-9644-A7617C15168F}"/>
              </a:ext>
            </a:extLst>
          </p:cNvPr>
          <p:cNvSpPr txBox="1"/>
          <p:nvPr/>
        </p:nvSpPr>
        <p:spPr>
          <a:xfrm>
            <a:off x="965180" y="1545269"/>
            <a:ext cx="1996059" cy="369332"/>
          </a:xfrm>
          <a:prstGeom prst="rect">
            <a:avLst/>
          </a:prstGeom>
          <a:noFill/>
        </p:spPr>
        <p:txBody>
          <a:bodyPr wrap="none" rtlCol="0">
            <a:spAutoFit/>
          </a:bodyPr>
          <a:lstStyle/>
          <a:p>
            <a:r>
              <a:rPr kumimoji="1" lang="ja-JP" altLang="en-US" dirty="0">
                <a:latin typeface="BIZ UDPゴシック" panose="020B0400000000000000" pitchFamily="50" charset="-128"/>
                <a:ea typeface="BIZ UDPゴシック" panose="020B0400000000000000" pitchFamily="50" charset="-128"/>
              </a:rPr>
              <a:t>〇指定特定粉じん</a:t>
            </a:r>
          </a:p>
        </p:txBody>
      </p:sp>
      <p:sp>
        <p:nvSpPr>
          <p:cNvPr id="14" name="テキスト ボックス 13">
            <a:extLst>
              <a:ext uri="{FF2B5EF4-FFF2-40B4-BE49-F238E27FC236}">
                <a16:creationId xmlns:a16="http://schemas.microsoft.com/office/drawing/2014/main" id="{2F9459F6-714C-4E24-9A72-AE5F6455A4BC}"/>
              </a:ext>
            </a:extLst>
          </p:cNvPr>
          <p:cNvSpPr txBox="1"/>
          <p:nvPr/>
        </p:nvSpPr>
        <p:spPr>
          <a:xfrm>
            <a:off x="965180" y="3650817"/>
            <a:ext cx="2443298" cy="369332"/>
          </a:xfrm>
          <a:prstGeom prst="rect">
            <a:avLst/>
          </a:prstGeom>
          <a:noFill/>
        </p:spPr>
        <p:txBody>
          <a:bodyPr wrap="none" rtlCol="0">
            <a:spAutoFit/>
          </a:bodyPr>
          <a:lstStyle/>
          <a:p>
            <a:r>
              <a:rPr kumimoji="1" lang="ja-JP" altLang="en-US" dirty="0">
                <a:latin typeface="BIZ UDPゴシック" panose="020B0400000000000000" pitchFamily="50" charset="-128"/>
                <a:ea typeface="BIZ UDPゴシック" panose="020B0400000000000000" pitchFamily="50" charset="-128"/>
              </a:rPr>
              <a:t>〇その他の特定粉じん</a:t>
            </a:r>
          </a:p>
        </p:txBody>
      </p:sp>
      <p:graphicFrame>
        <p:nvGraphicFramePr>
          <p:cNvPr id="15" name="表 14">
            <a:extLst>
              <a:ext uri="{FF2B5EF4-FFF2-40B4-BE49-F238E27FC236}">
                <a16:creationId xmlns:a16="http://schemas.microsoft.com/office/drawing/2014/main" id="{E6382A2E-9A84-4E77-979C-8CA23CC63BC4}"/>
              </a:ext>
            </a:extLst>
          </p:cNvPr>
          <p:cNvGraphicFramePr>
            <a:graphicFrameLocks noGrp="1"/>
          </p:cNvGraphicFramePr>
          <p:nvPr>
            <p:extLst>
              <p:ext uri="{D42A27DB-BD31-4B8C-83A1-F6EECF244321}">
                <p14:modId xmlns:p14="http://schemas.microsoft.com/office/powerpoint/2010/main" val="3262406977"/>
              </p:ext>
            </p:extLst>
          </p:nvPr>
        </p:nvGraphicFramePr>
        <p:xfrm>
          <a:off x="1174345" y="3951901"/>
          <a:ext cx="8081133" cy="2521585"/>
        </p:xfrm>
        <a:graphic>
          <a:graphicData uri="http://schemas.openxmlformats.org/drawingml/2006/table">
            <a:tbl>
              <a:tblPr firstRow="1" firstCol="1" bandRow="1">
                <a:tableStyleId>{21E4AEA4-8DFA-4A89-87EB-49C32662AFE0}</a:tableStyleId>
              </a:tblPr>
              <a:tblGrid>
                <a:gridCol w="996093">
                  <a:extLst>
                    <a:ext uri="{9D8B030D-6E8A-4147-A177-3AD203B41FA5}">
                      <a16:colId xmlns:a16="http://schemas.microsoft.com/office/drawing/2014/main" val="1901309423"/>
                    </a:ext>
                  </a:extLst>
                </a:gridCol>
                <a:gridCol w="7085040">
                  <a:extLst>
                    <a:ext uri="{9D8B030D-6E8A-4147-A177-3AD203B41FA5}">
                      <a16:colId xmlns:a16="http://schemas.microsoft.com/office/drawing/2014/main" val="2716465852"/>
                    </a:ext>
                  </a:extLst>
                </a:gridCol>
              </a:tblGrid>
              <a:tr h="352425">
                <a:tc>
                  <a:txBody>
                    <a:bodyPr/>
                    <a:lstStyle/>
                    <a:p>
                      <a:pPr algn="ctr">
                        <a:lnSpc>
                          <a:spcPts val="1200"/>
                        </a:lnSpc>
                        <a:spcAft>
                          <a:spcPts val="0"/>
                        </a:spcAft>
                      </a:pPr>
                      <a:r>
                        <a:rPr lang="ja-JP" sz="1050" kern="0" dirty="0">
                          <a:effectLst/>
                          <a:latin typeface="BIZ UDPゴシック" panose="020B0400000000000000" pitchFamily="50" charset="-128"/>
                          <a:ea typeface="BIZ UDPゴシック" panose="020B0400000000000000" pitchFamily="50" charset="-128"/>
                        </a:rPr>
                        <a:t>物　質</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17780" marB="17780" anchor="ctr"/>
                </a:tc>
                <a:tc>
                  <a:txBody>
                    <a:bodyPr/>
                    <a:lstStyle/>
                    <a:p>
                      <a:pPr algn="ctr">
                        <a:lnSpc>
                          <a:spcPts val="1200"/>
                        </a:lnSpc>
                        <a:spcAft>
                          <a:spcPts val="0"/>
                        </a:spcAft>
                      </a:pPr>
                      <a:r>
                        <a:rPr lang="ja-JP" sz="1050" kern="0" dirty="0">
                          <a:effectLst/>
                          <a:latin typeface="BIZ UDPゴシック" panose="020B0400000000000000" pitchFamily="50" charset="-128"/>
                          <a:ea typeface="BIZ UDPゴシック" panose="020B0400000000000000" pitchFamily="50" charset="-128"/>
                        </a:rPr>
                        <a:t>規　制　基　準</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17780" marB="17780" anchor="ctr"/>
                </a:tc>
                <a:extLst>
                  <a:ext uri="{0D108BD9-81ED-4DB2-BD59-A6C34878D82A}">
                    <a16:rowId xmlns:a16="http://schemas.microsoft.com/office/drawing/2014/main" val="1888661362"/>
                  </a:ext>
                </a:extLst>
              </a:tr>
              <a:tr h="352425">
                <a:tc>
                  <a:txBody>
                    <a:bodyPr/>
                    <a:lstStyle/>
                    <a:p>
                      <a:pPr algn="just">
                        <a:lnSpc>
                          <a:spcPts val="1200"/>
                        </a:lnSpc>
                        <a:spcAft>
                          <a:spcPts val="0"/>
                        </a:spcAft>
                      </a:pPr>
                      <a:r>
                        <a:rPr lang="ja-JP" sz="1050" kern="0" dirty="0">
                          <a:effectLst/>
                          <a:latin typeface="BIZ UDPゴシック" panose="020B0400000000000000" pitchFamily="50" charset="-128"/>
                          <a:ea typeface="BIZ UDPゴシック" panose="020B0400000000000000" pitchFamily="50" charset="-128"/>
                        </a:rPr>
                        <a:t>上記に掲げる以外の物質</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17780" marB="17780" anchor="ctr"/>
                </a:tc>
                <a:tc>
                  <a:txBody>
                    <a:bodyPr/>
                    <a:lstStyle/>
                    <a:p>
                      <a:pPr algn="just">
                        <a:lnSpc>
                          <a:spcPts val="1200"/>
                        </a:lnSpc>
                        <a:spcAft>
                          <a:spcPts val="0"/>
                        </a:spcAft>
                      </a:pPr>
                      <a:r>
                        <a:rPr lang="ja-JP" sz="1050" kern="0" dirty="0">
                          <a:effectLst/>
                          <a:latin typeface="BIZ UDPゴシック" panose="020B0400000000000000" pitchFamily="50" charset="-128"/>
                          <a:ea typeface="BIZ UDPゴシック" panose="020B0400000000000000" pitchFamily="50" charset="-128"/>
                        </a:rPr>
                        <a:t>温度が摂氏零度で圧力が１気圧の状態に換算した排出ガス１</a:t>
                      </a:r>
                      <a:r>
                        <a:rPr lang="en-US" sz="1050" kern="0" dirty="0">
                          <a:effectLst/>
                          <a:latin typeface="BIZ UDPゴシック" panose="020B0400000000000000" pitchFamily="50" charset="-128"/>
                          <a:ea typeface="BIZ UDPゴシック" panose="020B0400000000000000" pitchFamily="50" charset="-128"/>
                        </a:rPr>
                        <a:t>m</a:t>
                      </a:r>
                      <a:r>
                        <a:rPr lang="ja-JP" sz="1050" kern="0" baseline="30000" dirty="0">
                          <a:effectLst/>
                          <a:latin typeface="BIZ UDPゴシック" panose="020B0400000000000000" pitchFamily="50" charset="-128"/>
                          <a:ea typeface="BIZ UDPゴシック" panose="020B0400000000000000" pitchFamily="50" charset="-128"/>
                        </a:rPr>
                        <a:t>３</a:t>
                      </a:r>
                      <a:r>
                        <a:rPr lang="ja-JP" sz="1050" kern="0" dirty="0">
                          <a:effectLst/>
                          <a:latin typeface="BIZ UDPゴシック" panose="020B0400000000000000" pitchFamily="50" charset="-128"/>
                          <a:ea typeface="BIZ UDPゴシック" panose="020B0400000000000000" pitchFamily="50" charset="-128"/>
                        </a:rPr>
                        <a:t>につき、次の式により算出した有害物質等の種類ごとの量とする。　</a:t>
                      </a:r>
                      <a:endParaRPr lang="ja-JP" sz="1050" kern="100" dirty="0">
                        <a:effectLst/>
                        <a:latin typeface="BIZ UDPゴシック" panose="020B0400000000000000" pitchFamily="50" charset="-128"/>
                        <a:ea typeface="BIZ UDPゴシック" panose="020B0400000000000000" pitchFamily="50" charset="-128"/>
                      </a:endParaRPr>
                    </a:p>
                    <a:p>
                      <a:pPr indent="866775" algn="just">
                        <a:lnSpc>
                          <a:spcPts val="1200"/>
                        </a:lnSpc>
                        <a:spcAft>
                          <a:spcPts val="0"/>
                        </a:spcAft>
                      </a:pPr>
                      <a:r>
                        <a:rPr lang="en-US" sz="1050" kern="0" dirty="0">
                          <a:effectLst/>
                          <a:latin typeface="BIZ UDPゴシック" panose="020B0400000000000000" pitchFamily="50" charset="-128"/>
                          <a:ea typeface="BIZ UDPゴシック" panose="020B0400000000000000" pitchFamily="50" charset="-128"/>
                        </a:rPr>
                        <a:t>C </a:t>
                      </a:r>
                      <a:r>
                        <a:rPr lang="ja-JP" sz="1050" kern="0" dirty="0">
                          <a:effectLst/>
                          <a:latin typeface="BIZ UDPゴシック" panose="020B0400000000000000" pitchFamily="50" charset="-128"/>
                          <a:ea typeface="BIZ UDPゴシック" panose="020B0400000000000000" pitchFamily="50" charset="-128"/>
                        </a:rPr>
                        <a:t>＝（</a:t>
                      </a:r>
                      <a:r>
                        <a:rPr lang="en-US" sz="1050" kern="0" dirty="0">
                          <a:effectLst/>
                          <a:latin typeface="BIZ UDPゴシック" panose="020B0400000000000000" pitchFamily="50" charset="-128"/>
                          <a:ea typeface="BIZ UDPゴシック" panose="020B0400000000000000" pitchFamily="50" charset="-128"/>
                        </a:rPr>
                        <a:t>K</a:t>
                      </a:r>
                      <a:r>
                        <a:rPr lang="ja-JP" sz="1050" kern="0" dirty="0">
                          <a:effectLst/>
                          <a:latin typeface="BIZ UDPゴシック" panose="020B0400000000000000" pitchFamily="50" charset="-128"/>
                          <a:ea typeface="BIZ UDPゴシック" panose="020B0400000000000000" pitchFamily="50" charset="-128"/>
                        </a:rPr>
                        <a:t>・</a:t>
                      </a:r>
                      <a:r>
                        <a:rPr lang="en-US" sz="1050" kern="0" dirty="0">
                          <a:effectLst/>
                          <a:latin typeface="BIZ UDPゴシック" panose="020B0400000000000000" pitchFamily="50" charset="-128"/>
                          <a:ea typeface="BIZ UDPゴシック" panose="020B0400000000000000" pitchFamily="50" charset="-128"/>
                        </a:rPr>
                        <a:t>S</a:t>
                      </a:r>
                      <a:r>
                        <a:rPr lang="ja-JP" sz="1050" kern="0" dirty="0">
                          <a:effectLst/>
                          <a:latin typeface="BIZ UDPゴシック" panose="020B0400000000000000" pitchFamily="50" charset="-128"/>
                          <a:ea typeface="BIZ UDPゴシック" panose="020B0400000000000000" pitchFamily="50" charset="-128"/>
                        </a:rPr>
                        <a:t>）／</a:t>
                      </a:r>
                      <a:r>
                        <a:rPr lang="en-US" sz="1050" kern="0" dirty="0">
                          <a:effectLst/>
                          <a:latin typeface="BIZ UDPゴシック" panose="020B0400000000000000" pitchFamily="50" charset="-128"/>
                          <a:ea typeface="BIZ UDPゴシック" panose="020B0400000000000000" pitchFamily="50" charset="-128"/>
                        </a:rPr>
                        <a:t>Q</a:t>
                      </a:r>
                      <a:endParaRPr lang="ja-JP" sz="1050" kern="100" dirty="0">
                        <a:effectLst/>
                        <a:latin typeface="BIZ UDPゴシック" panose="020B0400000000000000" pitchFamily="50" charset="-128"/>
                        <a:ea typeface="BIZ UDPゴシック" panose="020B0400000000000000" pitchFamily="50" charset="-128"/>
                      </a:endParaRPr>
                    </a:p>
                    <a:p>
                      <a:pPr indent="266700" algn="just">
                        <a:lnSpc>
                          <a:spcPts val="1200"/>
                        </a:lnSpc>
                        <a:spcAft>
                          <a:spcPts val="0"/>
                        </a:spcAft>
                        <a:tabLst>
                          <a:tab pos="387350" algn="l"/>
                        </a:tabLst>
                      </a:pPr>
                      <a:r>
                        <a:rPr lang="en-US" sz="1050" kern="0" dirty="0">
                          <a:effectLst/>
                          <a:latin typeface="BIZ UDPゴシック" panose="020B0400000000000000" pitchFamily="50" charset="-128"/>
                          <a:ea typeface="BIZ UDPゴシック" panose="020B0400000000000000" pitchFamily="50" charset="-128"/>
                        </a:rPr>
                        <a:t>C	</a:t>
                      </a:r>
                      <a:r>
                        <a:rPr lang="ja-JP" sz="1050" kern="0" dirty="0">
                          <a:effectLst/>
                          <a:latin typeface="BIZ UDPゴシック" panose="020B0400000000000000" pitchFamily="50" charset="-128"/>
                          <a:ea typeface="BIZ UDPゴシック" panose="020B0400000000000000" pitchFamily="50" charset="-128"/>
                        </a:rPr>
                        <a:t>：有害物質等の種類ごとの量</a:t>
                      </a:r>
                      <a:r>
                        <a:rPr lang="en-US" sz="1050" kern="0" dirty="0">
                          <a:effectLst/>
                          <a:latin typeface="BIZ UDPゴシック" panose="020B0400000000000000" pitchFamily="50" charset="-128"/>
                          <a:ea typeface="BIZ UDPゴシック" panose="020B0400000000000000" pitchFamily="50" charset="-128"/>
                        </a:rPr>
                        <a:t>(mg)</a:t>
                      </a:r>
                      <a:endParaRPr lang="ja-JP" sz="1050" kern="100" dirty="0">
                        <a:effectLst/>
                        <a:latin typeface="BIZ UDPゴシック" panose="020B0400000000000000" pitchFamily="50" charset="-128"/>
                        <a:ea typeface="BIZ UDPゴシック" panose="020B0400000000000000" pitchFamily="50" charset="-128"/>
                      </a:endParaRPr>
                    </a:p>
                    <a:p>
                      <a:pPr indent="266700" algn="just">
                        <a:lnSpc>
                          <a:spcPts val="1200"/>
                        </a:lnSpc>
                        <a:spcAft>
                          <a:spcPts val="0"/>
                        </a:spcAft>
                        <a:tabLst>
                          <a:tab pos="387350" algn="l"/>
                        </a:tabLst>
                      </a:pPr>
                      <a:r>
                        <a:rPr lang="en-US" sz="1050" kern="0" dirty="0">
                          <a:effectLst/>
                          <a:latin typeface="BIZ UDPゴシック" panose="020B0400000000000000" pitchFamily="50" charset="-128"/>
                          <a:ea typeface="BIZ UDPゴシック" panose="020B0400000000000000" pitchFamily="50" charset="-128"/>
                        </a:rPr>
                        <a:t>S	</a:t>
                      </a:r>
                      <a:r>
                        <a:rPr lang="ja-JP" sz="1050" kern="0" dirty="0">
                          <a:effectLst/>
                          <a:latin typeface="BIZ UDPゴシック" panose="020B0400000000000000" pitchFamily="50" charset="-128"/>
                          <a:ea typeface="BIZ UDPゴシック" panose="020B0400000000000000" pitchFamily="50" charset="-128"/>
                        </a:rPr>
                        <a:t>：附表１に掲げる場合ごとに定めた算式により算出される値</a:t>
                      </a:r>
                      <a:endParaRPr lang="ja-JP" sz="1050" kern="100" dirty="0">
                        <a:effectLst/>
                        <a:latin typeface="BIZ UDPゴシック" panose="020B0400000000000000" pitchFamily="50" charset="-128"/>
                        <a:ea typeface="BIZ UDPゴシック" panose="020B0400000000000000" pitchFamily="50" charset="-128"/>
                      </a:endParaRPr>
                    </a:p>
                    <a:p>
                      <a:pPr indent="266700" algn="just">
                        <a:lnSpc>
                          <a:spcPts val="1200"/>
                        </a:lnSpc>
                        <a:spcAft>
                          <a:spcPts val="0"/>
                        </a:spcAft>
                        <a:tabLst>
                          <a:tab pos="387350" algn="l"/>
                        </a:tabLst>
                      </a:pPr>
                      <a:r>
                        <a:rPr lang="en-US" sz="1050" kern="0" dirty="0">
                          <a:effectLst/>
                          <a:latin typeface="BIZ UDPゴシック" panose="020B0400000000000000" pitchFamily="50" charset="-128"/>
                          <a:ea typeface="BIZ UDPゴシック" panose="020B0400000000000000" pitchFamily="50" charset="-128"/>
                        </a:rPr>
                        <a:t>K	</a:t>
                      </a:r>
                      <a:r>
                        <a:rPr lang="ja-JP" sz="1050" kern="0" dirty="0">
                          <a:effectLst/>
                          <a:latin typeface="BIZ UDPゴシック" panose="020B0400000000000000" pitchFamily="50" charset="-128"/>
                          <a:ea typeface="BIZ UDPゴシック" panose="020B0400000000000000" pitchFamily="50" charset="-128"/>
                        </a:rPr>
                        <a:t>：附表２に掲げる有害物質の種類ごとに定める値</a:t>
                      </a:r>
                      <a:endParaRPr lang="ja-JP" sz="1050" kern="100" dirty="0">
                        <a:effectLst/>
                        <a:latin typeface="BIZ UDPゴシック" panose="020B0400000000000000" pitchFamily="50" charset="-128"/>
                        <a:ea typeface="BIZ UDPゴシック" panose="020B0400000000000000" pitchFamily="50" charset="-128"/>
                      </a:endParaRPr>
                    </a:p>
                    <a:p>
                      <a:pPr indent="266700" algn="just">
                        <a:lnSpc>
                          <a:spcPts val="1200"/>
                        </a:lnSpc>
                        <a:spcAft>
                          <a:spcPts val="0"/>
                        </a:spcAft>
                        <a:tabLst>
                          <a:tab pos="387350" algn="l"/>
                        </a:tabLst>
                      </a:pPr>
                      <a:r>
                        <a:rPr lang="en-US" sz="1050" kern="0" dirty="0">
                          <a:effectLst/>
                          <a:latin typeface="BIZ UDPゴシック" panose="020B0400000000000000" pitchFamily="50" charset="-128"/>
                          <a:ea typeface="BIZ UDPゴシック" panose="020B0400000000000000" pitchFamily="50" charset="-128"/>
                        </a:rPr>
                        <a:t>Q	</a:t>
                      </a:r>
                      <a:r>
                        <a:rPr lang="ja-JP" sz="1050" kern="0" dirty="0">
                          <a:effectLst/>
                          <a:latin typeface="BIZ UDPゴシック" panose="020B0400000000000000" pitchFamily="50" charset="-128"/>
                          <a:ea typeface="BIZ UDPゴシック" panose="020B0400000000000000" pitchFamily="50" charset="-128"/>
                        </a:rPr>
                        <a:t>：乾き排出ガス量</a:t>
                      </a:r>
                      <a:r>
                        <a:rPr lang="en-US" sz="1050" kern="0" dirty="0">
                          <a:effectLst/>
                          <a:latin typeface="BIZ UDPゴシック" panose="020B0400000000000000" pitchFamily="50" charset="-128"/>
                          <a:ea typeface="BIZ UDPゴシック" panose="020B0400000000000000" pitchFamily="50" charset="-128"/>
                        </a:rPr>
                        <a:t>(Nm</a:t>
                      </a:r>
                      <a:r>
                        <a:rPr lang="ja-JP" sz="1050" kern="0" baseline="30000" dirty="0">
                          <a:effectLst/>
                          <a:latin typeface="BIZ UDPゴシック" panose="020B0400000000000000" pitchFamily="50" charset="-128"/>
                          <a:ea typeface="BIZ UDPゴシック" panose="020B0400000000000000" pitchFamily="50" charset="-128"/>
                        </a:rPr>
                        <a:t>３</a:t>
                      </a:r>
                      <a:r>
                        <a:rPr lang="en-US" sz="1050" kern="0" dirty="0">
                          <a:effectLst/>
                          <a:latin typeface="BIZ UDPゴシック" panose="020B0400000000000000" pitchFamily="50" charset="-128"/>
                          <a:ea typeface="BIZ UDPゴシック" panose="020B0400000000000000" pitchFamily="50" charset="-128"/>
                        </a:rPr>
                        <a:t>/</a:t>
                      </a:r>
                      <a:r>
                        <a:rPr lang="ja-JP" sz="1050" kern="0" dirty="0">
                          <a:effectLst/>
                          <a:latin typeface="BIZ UDPゴシック" panose="020B0400000000000000" pitchFamily="50" charset="-128"/>
                          <a:ea typeface="BIZ UDPゴシック" panose="020B0400000000000000" pitchFamily="50" charset="-128"/>
                        </a:rPr>
                        <a:t>分</a:t>
                      </a:r>
                      <a:r>
                        <a:rPr lang="en-US" sz="1050" kern="0" dirty="0">
                          <a:effectLst/>
                          <a:latin typeface="BIZ UDPゴシック" panose="020B0400000000000000" pitchFamily="50" charset="-128"/>
                          <a:ea typeface="BIZ UDPゴシック" panose="020B0400000000000000" pitchFamily="50" charset="-128"/>
                        </a:rPr>
                        <a:t>)</a:t>
                      </a:r>
                      <a:endParaRPr lang="ja-JP" sz="1050" kern="100" dirty="0">
                        <a:effectLst/>
                        <a:latin typeface="BIZ UDPゴシック" panose="020B0400000000000000" pitchFamily="50" charset="-128"/>
                        <a:ea typeface="BIZ UDPゴシック" panose="020B0400000000000000" pitchFamily="50" charset="-128"/>
                      </a:endParaRPr>
                    </a:p>
                    <a:p>
                      <a:pPr marL="133350" indent="-133350" algn="just">
                        <a:lnSpc>
                          <a:spcPts val="1200"/>
                        </a:lnSpc>
                        <a:spcBef>
                          <a:spcPts val="600"/>
                        </a:spcBef>
                        <a:spcAft>
                          <a:spcPts val="0"/>
                        </a:spcAft>
                      </a:pPr>
                      <a:r>
                        <a:rPr lang="ja-JP" sz="1050" kern="0" dirty="0">
                          <a:effectLst/>
                          <a:latin typeface="BIZ UDPゴシック" panose="020B0400000000000000" pitchFamily="50" charset="-128"/>
                          <a:ea typeface="BIZ UDPゴシック" panose="020B0400000000000000" pitchFamily="50" charset="-128"/>
                        </a:rPr>
                        <a:t>※有害物質等の量は、</a:t>
                      </a:r>
                      <a:r>
                        <a:rPr lang="en-US" sz="1050" kern="0" dirty="0">
                          <a:effectLst/>
                          <a:latin typeface="BIZ UDPゴシック" panose="020B0400000000000000" pitchFamily="50" charset="-128"/>
                          <a:ea typeface="BIZ UDPゴシック" panose="020B0400000000000000" pitchFamily="50" charset="-128"/>
                        </a:rPr>
                        <a:t>30</a:t>
                      </a:r>
                      <a:r>
                        <a:rPr lang="ja-JP" sz="1050" kern="0" dirty="0">
                          <a:effectLst/>
                          <a:latin typeface="BIZ UDPゴシック" panose="020B0400000000000000" pitchFamily="50" charset="-128"/>
                          <a:ea typeface="BIZ UDPゴシック" panose="020B0400000000000000" pitchFamily="50" charset="-128"/>
                        </a:rPr>
                        <a:t>分間値とする。</a:t>
                      </a:r>
                      <a:endParaRPr lang="ja-JP" sz="1050" kern="100" dirty="0">
                        <a:effectLst/>
                        <a:latin typeface="BIZ UDPゴシック" panose="020B0400000000000000" pitchFamily="50" charset="-128"/>
                        <a:ea typeface="BIZ UDPゴシック" panose="020B0400000000000000" pitchFamily="50" charset="-128"/>
                      </a:endParaRPr>
                    </a:p>
                    <a:p>
                      <a:pPr marL="133350" indent="-133350" algn="just">
                        <a:lnSpc>
                          <a:spcPts val="1200"/>
                        </a:lnSpc>
                        <a:spcAft>
                          <a:spcPts val="0"/>
                        </a:spcAft>
                      </a:pPr>
                      <a:r>
                        <a:rPr lang="ja-JP" sz="1050" kern="0" dirty="0">
                          <a:effectLst/>
                          <a:latin typeface="BIZ UDPゴシック" panose="020B0400000000000000" pitchFamily="50" charset="-128"/>
                          <a:ea typeface="BIZ UDPゴシック" panose="020B0400000000000000" pitchFamily="50" charset="-128"/>
                        </a:rPr>
                        <a:t>※有害物質等の量が、著しく変動する施設にあっては、１工程の平均の量とする。</a:t>
                      </a:r>
                      <a:endParaRPr lang="ja-JP" sz="1050" kern="100" dirty="0">
                        <a:effectLst/>
                        <a:latin typeface="BIZ UDPゴシック" panose="020B0400000000000000" pitchFamily="50" charset="-128"/>
                        <a:ea typeface="BIZ UDPゴシック" panose="020B0400000000000000" pitchFamily="50" charset="-128"/>
                      </a:endParaRPr>
                    </a:p>
                    <a:p>
                      <a:pPr marL="133350" indent="-133350" algn="just">
                        <a:lnSpc>
                          <a:spcPts val="1200"/>
                        </a:lnSpc>
                        <a:spcAft>
                          <a:spcPts val="0"/>
                        </a:spcAft>
                      </a:pPr>
                      <a:r>
                        <a:rPr lang="ja-JP" sz="1050" kern="0" dirty="0">
                          <a:effectLst/>
                          <a:latin typeface="BIZ UDPゴシック" panose="020B0400000000000000" pitchFamily="50" charset="-128"/>
                          <a:ea typeface="BIZ UDPゴシック" panose="020B0400000000000000" pitchFamily="50" charset="-128"/>
                        </a:rPr>
                        <a:t>※塩化水素については、法で規制対象とする廃棄物焼却炉については適用しない。</a:t>
                      </a:r>
                      <a:endParaRPr lang="ja-JP" sz="1050" kern="100" dirty="0">
                        <a:effectLst/>
                        <a:latin typeface="BIZ UDPゴシック" panose="020B0400000000000000" pitchFamily="50" charset="-128"/>
                        <a:ea typeface="BIZ UDPゴシック" panose="020B0400000000000000" pitchFamily="50" charset="-128"/>
                      </a:endParaRPr>
                    </a:p>
                    <a:p>
                      <a:pPr marL="133350" indent="-133350" algn="just">
                        <a:lnSpc>
                          <a:spcPts val="1200"/>
                        </a:lnSpc>
                        <a:spcAft>
                          <a:spcPts val="0"/>
                        </a:spcAft>
                      </a:pPr>
                      <a:r>
                        <a:rPr lang="ja-JP" sz="1050" kern="0" dirty="0">
                          <a:effectLst/>
                          <a:latin typeface="BIZ UDPゴシック" panose="020B0400000000000000" pitchFamily="50" charset="-128"/>
                          <a:ea typeface="BIZ UDPゴシック" panose="020B0400000000000000" pitchFamily="50" charset="-128"/>
                        </a:rPr>
                        <a:t>※この規制基準は、別表第三第二号の表に掲げる施設のうち法規則別表第三の第三欄に掲げるものにおいて発生し、大気中に排出される同表第二欄に掲げる有害物質については適用しない。</a:t>
                      </a:r>
                      <a:endParaRPr lang="ja-JP" sz="1050" kern="100" dirty="0">
                        <a:effectLst/>
                        <a:latin typeface="BIZ UDPゴシック" panose="020B0400000000000000" pitchFamily="50" charset="-128"/>
                        <a:ea typeface="BIZ UDPゴシック" panose="020B0400000000000000" pitchFamily="50" charset="-128"/>
                      </a:endParaRPr>
                    </a:p>
                    <a:p>
                      <a:pPr marL="266700" indent="-266700" algn="just">
                        <a:lnSpc>
                          <a:spcPts val="1200"/>
                        </a:lnSpc>
                        <a:spcBef>
                          <a:spcPts val="600"/>
                        </a:spcBef>
                        <a:spcAft>
                          <a:spcPts val="0"/>
                        </a:spcAft>
                      </a:pPr>
                      <a:r>
                        <a:rPr lang="ja-JP" sz="1050" kern="0" dirty="0">
                          <a:effectLst/>
                          <a:latin typeface="BIZ UDPゴシック" panose="020B0400000000000000" pitchFamily="50" charset="-128"/>
                          <a:ea typeface="BIZ UDPゴシック" panose="020B0400000000000000" pitchFamily="50" charset="-128"/>
                        </a:rPr>
                        <a:t>注）ただし</a:t>
                      </a:r>
                      <a:r>
                        <a:rPr lang="en-US" sz="1050" kern="0" dirty="0">
                          <a:effectLst/>
                          <a:latin typeface="BIZ UDPゴシック" panose="020B0400000000000000" pitchFamily="50" charset="-128"/>
                          <a:ea typeface="BIZ UDPゴシック" panose="020B0400000000000000" pitchFamily="50" charset="-128"/>
                        </a:rPr>
                        <a:t>S</a:t>
                      </a:r>
                      <a:r>
                        <a:rPr lang="ja-JP" sz="1050" kern="0" dirty="0">
                          <a:effectLst/>
                          <a:latin typeface="BIZ UDPゴシック" panose="020B0400000000000000" pitchFamily="50" charset="-128"/>
                          <a:ea typeface="BIZ UDPゴシック" panose="020B0400000000000000" pitchFamily="50" charset="-128"/>
                        </a:rPr>
                        <a:t>は周辺建築物の立地状況が変わった場合、それに応じて変更するものとする。</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17780" marB="17780" anchor="ctr"/>
                </a:tc>
                <a:extLst>
                  <a:ext uri="{0D108BD9-81ED-4DB2-BD59-A6C34878D82A}">
                    <a16:rowId xmlns:a16="http://schemas.microsoft.com/office/drawing/2014/main" val="1773565092"/>
                  </a:ext>
                </a:extLst>
              </a:tr>
            </a:tbl>
          </a:graphicData>
        </a:graphic>
      </p:graphicFrame>
      <p:sp>
        <p:nvSpPr>
          <p:cNvPr id="16" name="タイトル 1">
            <a:extLst>
              <a:ext uri="{FF2B5EF4-FFF2-40B4-BE49-F238E27FC236}">
                <a16:creationId xmlns:a16="http://schemas.microsoft.com/office/drawing/2014/main" id="{4872D4EF-63CE-49A9-8FC9-DD440B0903AA}"/>
              </a:ext>
            </a:extLst>
          </p:cNvPr>
          <p:cNvSpPr>
            <a:spLocks noGrp="1"/>
          </p:cNvSpPr>
          <p:nvPr>
            <p:ph type="title"/>
          </p:nvPr>
        </p:nvSpPr>
        <p:spPr>
          <a:xfrm>
            <a:off x="1083472" y="609602"/>
            <a:ext cx="8267315" cy="734351"/>
          </a:xfrm>
        </p:spPr>
        <p:txBody>
          <a:bodyPr>
            <a:normAutofit/>
          </a:bodyPr>
          <a:lstStyle/>
          <a:p>
            <a:r>
              <a:rPr lang="ja-JP" altLang="en-US" sz="2400" dirty="0">
                <a:latin typeface="BIZ UDPゴシック" panose="020B0400000000000000" pitchFamily="50" charset="-128"/>
                <a:ea typeface="BIZ UDPゴシック" panose="020B0400000000000000" pitchFamily="50" charset="-128"/>
              </a:rPr>
              <a:t>粉じん規制の見直し案</a:t>
            </a:r>
            <a:r>
              <a:rPr lang="en-US" altLang="ja-JP" sz="2400" dirty="0">
                <a:latin typeface="BIZ UDPゴシック" panose="020B0400000000000000" pitchFamily="50" charset="-128"/>
                <a:ea typeface="BIZ UDPゴシック" panose="020B0400000000000000" pitchFamily="50" charset="-128"/>
              </a:rPr>
              <a:t>【</a:t>
            </a:r>
            <a:r>
              <a:rPr lang="ja-JP" altLang="en-US" sz="2400" dirty="0">
                <a:latin typeface="BIZ UDPゴシック" panose="020B0400000000000000" pitchFamily="50" charset="-128"/>
                <a:ea typeface="BIZ UDPゴシック" panose="020B0400000000000000" pitchFamily="50" charset="-128"/>
              </a:rPr>
              <a:t>基準②</a:t>
            </a:r>
            <a:r>
              <a:rPr lang="en-US" altLang="ja-JP" sz="2400" dirty="0">
                <a:latin typeface="BIZ UDPゴシック" panose="020B0400000000000000" pitchFamily="50" charset="-128"/>
                <a:ea typeface="BIZ UDPゴシック" panose="020B0400000000000000" pitchFamily="50" charset="-128"/>
              </a:rPr>
              <a:t>】</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17" name="テキスト ボックス 16">
            <a:extLst>
              <a:ext uri="{FF2B5EF4-FFF2-40B4-BE49-F238E27FC236}">
                <a16:creationId xmlns:a16="http://schemas.microsoft.com/office/drawing/2014/main" id="{186C4094-7F01-48A7-BB75-6F1357B68D3F}"/>
              </a:ext>
            </a:extLst>
          </p:cNvPr>
          <p:cNvSpPr txBox="1"/>
          <p:nvPr/>
        </p:nvSpPr>
        <p:spPr>
          <a:xfrm>
            <a:off x="555213" y="1213362"/>
            <a:ext cx="2919389" cy="646331"/>
          </a:xfrm>
          <a:prstGeom prst="rect">
            <a:avLst/>
          </a:prstGeom>
          <a:noFill/>
        </p:spPr>
        <p:txBody>
          <a:bodyPr wrap="none" rtlCol="0">
            <a:spAutoFit/>
          </a:bodyPr>
          <a:lstStyle/>
          <a:p>
            <a:r>
              <a:rPr kumimoji="1" lang="en-US" altLang="ja-JP" dirty="0">
                <a:latin typeface="BIZ UDPゴシック" panose="020B0400000000000000" pitchFamily="50" charset="-128"/>
                <a:ea typeface="BIZ UDPゴシック" panose="020B0400000000000000" pitchFamily="50" charset="-128"/>
              </a:rPr>
              <a:t>【</a:t>
            </a:r>
            <a:r>
              <a:rPr kumimoji="1" lang="ja-JP" altLang="en-US" dirty="0">
                <a:latin typeface="BIZ UDPゴシック" panose="020B0400000000000000" pitchFamily="50" charset="-128"/>
                <a:ea typeface="BIZ UDPゴシック" panose="020B0400000000000000" pitchFamily="50" charset="-128"/>
              </a:rPr>
              <a:t>現行</a:t>
            </a:r>
            <a:r>
              <a:rPr kumimoji="1" lang="en-US" altLang="ja-JP" dirty="0">
                <a:latin typeface="BIZ UDPゴシック" panose="020B0400000000000000" pitchFamily="50" charset="-128"/>
                <a:ea typeface="BIZ UDPゴシック" panose="020B0400000000000000" pitchFamily="50" charset="-128"/>
              </a:rPr>
              <a:t>】</a:t>
            </a:r>
            <a:r>
              <a:rPr kumimoji="1" lang="ja-JP" altLang="en-US" dirty="0">
                <a:latin typeface="BIZ UDPゴシック" panose="020B0400000000000000" pitchFamily="50" charset="-128"/>
                <a:ea typeface="BIZ UDPゴシック" panose="020B0400000000000000" pitchFamily="50" charset="-128"/>
              </a:rPr>
              <a:t>特定粉</a:t>
            </a:r>
            <a:r>
              <a:rPr kumimoji="1" lang="ja-JP" altLang="en-US" dirty="0" err="1">
                <a:latin typeface="BIZ UDPゴシック" panose="020B0400000000000000" pitchFamily="50" charset="-128"/>
                <a:ea typeface="BIZ UDPゴシック" panose="020B0400000000000000" pitchFamily="50" charset="-128"/>
              </a:rPr>
              <a:t>じん</a:t>
            </a:r>
            <a:r>
              <a:rPr kumimoji="1" lang="ja-JP" altLang="en-US" dirty="0">
                <a:latin typeface="BIZ UDPゴシック" panose="020B0400000000000000" pitchFamily="50" charset="-128"/>
                <a:ea typeface="BIZ UDPゴシック" panose="020B0400000000000000" pitchFamily="50" charset="-128"/>
              </a:rPr>
              <a:t>規制基準</a:t>
            </a:r>
          </a:p>
          <a:p>
            <a:endParaRPr kumimoji="1" lang="ja-JP" altLang="en-US" dirty="0">
              <a:latin typeface="BIZ UDPゴシック" panose="020B0400000000000000" pitchFamily="50" charset="-128"/>
              <a:ea typeface="BIZ UDPゴシック" panose="020B0400000000000000" pitchFamily="50" charset="-128"/>
            </a:endParaRPr>
          </a:p>
        </p:txBody>
      </p:sp>
      <p:sp>
        <p:nvSpPr>
          <p:cNvPr id="18" name="スライド番号プレースホルダー 3">
            <a:extLst>
              <a:ext uri="{FF2B5EF4-FFF2-40B4-BE49-F238E27FC236}">
                <a16:creationId xmlns:a16="http://schemas.microsoft.com/office/drawing/2014/main" id="{A3076C18-B732-4295-8F7B-6C7C03225696}"/>
              </a:ext>
            </a:extLst>
          </p:cNvPr>
          <p:cNvSpPr txBox="1">
            <a:spLocks/>
          </p:cNvSpPr>
          <p:nvPr/>
        </p:nvSpPr>
        <p:spPr>
          <a:xfrm>
            <a:off x="9350787" y="6041364"/>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18</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7726357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スライド番号プレースホルダー 3">
            <a:extLst>
              <a:ext uri="{FF2B5EF4-FFF2-40B4-BE49-F238E27FC236}">
                <a16:creationId xmlns:a16="http://schemas.microsoft.com/office/drawing/2014/main" id="{1EBD0900-60C8-4254-B66A-3342751A4FCD}"/>
              </a:ext>
            </a:extLst>
          </p:cNvPr>
          <p:cNvSpPr>
            <a:spLocks noGrp="1"/>
          </p:cNvSpPr>
          <p:nvPr>
            <p:ph type="sldNum" sz="quarter" idx="12"/>
          </p:nvPr>
        </p:nvSpPr>
        <p:spPr>
          <a:xfrm>
            <a:off x="6979913" y="6041362"/>
            <a:ext cx="555213" cy="365125"/>
          </a:xfrm>
        </p:spPr>
        <p:txBody>
          <a:bodyPr>
            <a:normAutofit/>
          </a:bodyPr>
          <a:lstStyle/>
          <a:p>
            <a:pPr>
              <a:spcAft>
                <a:spcPts val="600"/>
              </a:spcAft>
            </a:pPr>
            <a:fld id="{519954A3-9DFD-4C44-94BA-B95130A3BA1C}" type="slidenum">
              <a:rPr lang="en-US" smtClean="0">
                <a:latin typeface="BIZ UDPゴシック" panose="020B0400000000000000" pitchFamily="50" charset="-128"/>
                <a:ea typeface="BIZ UDPゴシック" panose="020B0400000000000000" pitchFamily="50" charset="-128"/>
              </a:rPr>
              <a:pPr>
                <a:spcAft>
                  <a:spcPts val="600"/>
                </a:spcAft>
              </a:pPr>
              <a:t>19</a:t>
            </a:fld>
            <a:endParaRPr lang="en-US" dirty="0">
              <a:latin typeface="BIZ UDPゴシック" panose="020B0400000000000000" pitchFamily="50" charset="-128"/>
              <a:ea typeface="BIZ UDPゴシック" panose="020B0400000000000000" pitchFamily="50" charset="-128"/>
            </a:endParaRPr>
          </a:p>
        </p:txBody>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8" name="表 7">
            <a:extLst>
              <a:ext uri="{FF2B5EF4-FFF2-40B4-BE49-F238E27FC236}">
                <a16:creationId xmlns:a16="http://schemas.microsoft.com/office/drawing/2014/main" id="{24D77156-291F-4938-89C6-8A67164DB553}"/>
              </a:ext>
            </a:extLst>
          </p:cNvPr>
          <p:cNvGraphicFramePr>
            <a:graphicFrameLocks noGrp="1"/>
          </p:cNvGraphicFramePr>
          <p:nvPr>
            <p:extLst>
              <p:ext uri="{D42A27DB-BD31-4B8C-83A1-F6EECF244321}">
                <p14:modId xmlns:p14="http://schemas.microsoft.com/office/powerpoint/2010/main" val="1236718557"/>
              </p:ext>
            </p:extLst>
          </p:nvPr>
        </p:nvGraphicFramePr>
        <p:xfrm>
          <a:off x="1266271" y="2005791"/>
          <a:ext cx="7556259" cy="1829911"/>
        </p:xfrm>
        <a:graphic>
          <a:graphicData uri="http://schemas.openxmlformats.org/drawingml/2006/table">
            <a:tbl>
              <a:tblPr firstRow="1" bandRow="1">
                <a:tableStyleId>{21E4AEA4-8DFA-4A89-87EB-49C32662AFE0}</a:tableStyleId>
              </a:tblPr>
              <a:tblGrid>
                <a:gridCol w="4526584">
                  <a:extLst>
                    <a:ext uri="{9D8B030D-6E8A-4147-A177-3AD203B41FA5}">
                      <a16:colId xmlns:a16="http://schemas.microsoft.com/office/drawing/2014/main" val="2388445968"/>
                    </a:ext>
                  </a:extLst>
                </a:gridCol>
                <a:gridCol w="879404">
                  <a:extLst>
                    <a:ext uri="{9D8B030D-6E8A-4147-A177-3AD203B41FA5}">
                      <a16:colId xmlns:a16="http://schemas.microsoft.com/office/drawing/2014/main" val="3054834685"/>
                    </a:ext>
                  </a:extLst>
                </a:gridCol>
                <a:gridCol w="1541813">
                  <a:extLst>
                    <a:ext uri="{9D8B030D-6E8A-4147-A177-3AD203B41FA5}">
                      <a16:colId xmlns:a16="http://schemas.microsoft.com/office/drawing/2014/main" val="1466209551"/>
                    </a:ext>
                  </a:extLst>
                </a:gridCol>
                <a:gridCol w="608458">
                  <a:extLst>
                    <a:ext uri="{9D8B030D-6E8A-4147-A177-3AD203B41FA5}">
                      <a16:colId xmlns:a16="http://schemas.microsoft.com/office/drawing/2014/main" val="1568051223"/>
                    </a:ext>
                  </a:extLst>
                </a:gridCol>
              </a:tblGrid>
              <a:tr h="199849">
                <a:tc gridSpan="2">
                  <a:txBody>
                    <a:bodyPr/>
                    <a:lstStyle/>
                    <a:p>
                      <a:pPr algn="ctr">
                        <a:lnSpc>
                          <a:spcPts val="1200"/>
                        </a:lnSpc>
                        <a:spcAft>
                          <a:spcPts val="0"/>
                        </a:spcAft>
                      </a:pPr>
                      <a:r>
                        <a:rPr lang="ja-JP" sz="1050" kern="0">
                          <a:effectLst/>
                          <a:latin typeface="BIZ UDPゴシック" panose="020B0400000000000000" pitchFamily="50" charset="-128"/>
                          <a:ea typeface="BIZ UDPゴシック" panose="020B0400000000000000" pitchFamily="50" charset="-128"/>
                        </a:rPr>
                        <a:t>場　　合</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hMerge="1">
                  <a:txBody>
                    <a:bodyPr/>
                    <a:lstStyle/>
                    <a:p>
                      <a:pPr algn="ctr">
                        <a:lnSpc>
                          <a:spcPts val="1200"/>
                        </a:lnSpc>
                        <a:spcAft>
                          <a:spcPts val="0"/>
                        </a:spcAft>
                      </a:pP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gridSpan="2">
                  <a:txBody>
                    <a:bodyPr/>
                    <a:lstStyle/>
                    <a:p>
                      <a:r>
                        <a:rPr lang="ja-JP" sz="1050" kern="0">
                          <a:effectLst/>
                          <a:latin typeface="BIZ UDPゴシック" panose="020B0400000000000000" pitchFamily="50" charset="-128"/>
                          <a:ea typeface="BIZ UDPゴシック" panose="020B0400000000000000" pitchFamily="50" charset="-128"/>
                        </a:rPr>
                        <a:t>Ｓの算式</a:t>
                      </a:r>
                      <a:endParaRPr kumimoji="1" lang="ja-JP" altLang="en-US" sz="1050">
                        <a:latin typeface="BIZ UDPゴシック" panose="020B0400000000000000" pitchFamily="50" charset="-128"/>
                        <a:ea typeface="BIZ UDPゴシック" panose="020B0400000000000000" pitchFamily="50" charset="-128"/>
                      </a:endParaRPr>
                    </a:p>
                  </a:txBody>
                  <a:tcPr marL="31284" marR="31284" marT="0" marB="0" anchor="ctr"/>
                </a:tc>
                <a:tc hMerge="1">
                  <a:txBody>
                    <a:bodyPr/>
                    <a:lstStyle/>
                    <a:p>
                      <a:endParaRPr kumimoji="1" lang="ja-JP" altLang="en-US"/>
                    </a:p>
                  </a:txBody>
                  <a:tcPr/>
                </a:tc>
                <a:extLst>
                  <a:ext uri="{0D108BD9-81ED-4DB2-BD59-A6C34878D82A}">
                    <a16:rowId xmlns:a16="http://schemas.microsoft.com/office/drawing/2014/main" val="1692438710"/>
                  </a:ext>
                </a:extLst>
              </a:tr>
              <a:tr h="199849">
                <a:tc gridSpan="2">
                  <a:txBody>
                    <a:bodyPr/>
                    <a:lstStyle/>
                    <a:p>
                      <a:pPr algn="just">
                        <a:lnSpc>
                          <a:spcPts val="1200"/>
                        </a:lnSpc>
                        <a:spcAft>
                          <a:spcPts val="0"/>
                        </a:spcAft>
                      </a:pPr>
                      <a:r>
                        <a:rPr lang="en-US" sz="1050" kern="0" dirty="0">
                          <a:effectLst/>
                          <a:latin typeface="BIZ UDPゴシック" panose="020B0400000000000000" pitchFamily="50" charset="-128"/>
                          <a:ea typeface="BIZ UDPゴシック" panose="020B0400000000000000" pitchFamily="50" charset="-128"/>
                        </a:rPr>
                        <a:t>Ho</a:t>
                      </a:r>
                      <a:r>
                        <a:rPr lang="ja-JP" sz="1050" kern="0">
                          <a:effectLst/>
                          <a:latin typeface="BIZ UDPゴシック" panose="020B0400000000000000" pitchFamily="50" charset="-128"/>
                          <a:ea typeface="BIZ UDPゴシック" panose="020B0400000000000000" pitchFamily="50" charset="-128"/>
                        </a:rPr>
                        <a:t>＜</a:t>
                      </a:r>
                      <a:r>
                        <a:rPr lang="en-US" sz="1050" kern="0" dirty="0">
                          <a:effectLst/>
                          <a:latin typeface="BIZ UDPゴシック" panose="020B0400000000000000" pitchFamily="50" charset="-128"/>
                          <a:ea typeface="BIZ UDPゴシック" panose="020B0400000000000000" pitchFamily="50" charset="-128"/>
                        </a:rPr>
                        <a:t>6</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hMerge="1">
                  <a:txBody>
                    <a:bodyPr/>
                    <a:lstStyle/>
                    <a:p>
                      <a:pPr algn="just">
                        <a:lnSpc>
                          <a:spcPts val="1200"/>
                        </a:lnSpc>
                        <a:spcAft>
                          <a:spcPts val="0"/>
                        </a:spcAft>
                      </a:pP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a:txBody>
                    <a:bodyPr/>
                    <a:lstStyle/>
                    <a:p>
                      <a:r>
                        <a:rPr lang="en-US" sz="1050" kern="0" dirty="0">
                          <a:effectLst/>
                          <a:latin typeface="BIZ UDPゴシック" panose="020B0400000000000000" pitchFamily="50" charset="-128"/>
                          <a:ea typeface="BIZ UDPゴシック" panose="020B0400000000000000" pitchFamily="50" charset="-128"/>
                        </a:rPr>
                        <a:t>b</a:t>
                      </a:r>
                      <a:r>
                        <a:rPr lang="ja-JP" sz="1050" kern="0" baseline="30000" dirty="0">
                          <a:effectLst/>
                          <a:latin typeface="BIZ UDPゴシック" panose="020B0400000000000000" pitchFamily="50" charset="-128"/>
                          <a:ea typeface="BIZ UDPゴシック" panose="020B0400000000000000" pitchFamily="50" charset="-128"/>
                        </a:rPr>
                        <a:t>２</a:t>
                      </a:r>
                      <a:endParaRPr kumimoji="1" lang="ja-JP" altLang="en-US" sz="1050" dirty="0">
                        <a:latin typeface="BIZ UDPゴシック" panose="020B0400000000000000" pitchFamily="50" charset="-128"/>
                        <a:ea typeface="BIZ UDPゴシック" panose="020B0400000000000000" pitchFamily="50" charset="-128"/>
                      </a:endParaRPr>
                    </a:p>
                  </a:txBody>
                  <a:tcPr marL="31284" marR="31284" marT="0" marB="0" anchor="ctr"/>
                </a:tc>
                <a:tc>
                  <a:txBody>
                    <a:bodyPr/>
                    <a:lstStyle/>
                    <a:p>
                      <a:pPr algn="just">
                        <a:lnSpc>
                          <a:spcPts val="1200"/>
                        </a:lnSpc>
                        <a:spcAft>
                          <a:spcPts val="0"/>
                        </a:spcAft>
                      </a:pPr>
                      <a:r>
                        <a:rPr lang="en-US" sz="1050" kern="0" dirty="0">
                          <a:effectLst/>
                          <a:latin typeface="BIZ UDPゴシック" panose="020B0400000000000000" pitchFamily="50" charset="-128"/>
                          <a:ea typeface="BIZ UDPゴシック" panose="020B0400000000000000" pitchFamily="50" charset="-128"/>
                        </a:rPr>
                        <a:t>…</a:t>
                      </a:r>
                      <a:r>
                        <a:rPr lang="ja-JP" sz="1050" kern="0">
                          <a:effectLst/>
                          <a:latin typeface="BIZ UDPゴシック" panose="020B0400000000000000" pitchFamily="50" charset="-128"/>
                          <a:ea typeface="BIZ UDPゴシック" panose="020B0400000000000000" pitchFamily="50" charset="-128"/>
                        </a:rPr>
                        <a:t>①</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extLst>
                  <a:ext uri="{0D108BD9-81ED-4DB2-BD59-A6C34878D82A}">
                    <a16:rowId xmlns:a16="http://schemas.microsoft.com/office/drawing/2014/main" val="1699631437"/>
                  </a:ext>
                </a:extLst>
              </a:tr>
              <a:tr h="199849">
                <a:tc gridSpan="2">
                  <a:txBody>
                    <a:bodyPr/>
                    <a:lstStyle/>
                    <a:p>
                      <a:pPr algn="just">
                        <a:lnSpc>
                          <a:spcPts val="1200"/>
                        </a:lnSpc>
                        <a:spcAft>
                          <a:spcPts val="0"/>
                        </a:spcAft>
                      </a:pPr>
                      <a:r>
                        <a:rPr lang="en-US" sz="1050" kern="0" dirty="0">
                          <a:effectLst/>
                          <a:latin typeface="BIZ UDPゴシック" panose="020B0400000000000000" pitchFamily="50" charset="-128"/>
                          <a:ea typeface="BIZ UDPゴシック" panose="020B0400000000000000" pitchFamily="50" charset="-128"/>
                        </a:rPr>
                        <a:t>Ho</a:t>
                      </a:r>
                      <a:r>
                        <a:rPr lang="ja-JP" sz="1050" kern="0" dirty="0">
                          <a:effectLst/>
                          <a:latin typeface="BIZ UDPゴシック" panose="020B0400000000000000" pitchFamily="50" charset="-128"/>
                          <a:ea typeface="BIZ UDPゴシック" panose="020B0400000000000000" pitchFamily="50" charset="-128"/>
                        </a:rPr>
                        <a:t>≧</a:t>
                      </a:r>
                      <a:r>
                        <a:rPr lang="en-US" sz="1050" kern="0" dirty="0">
                          <a:effectLst/>
                          <a:latin typeface="BIZ UDPゴシック" panose="020B0400000000000000" pitchFamily="50" charset="-128"/>
                          <a:ea typeface="BIZ UDPゴシック" panose="020B0400000000000000" pitchFamily="50" charset="-128"/>
                        </a:rPr>
                        <a:t>6</a:t>
                      </a:r>
                      <a:r>
                        <a:rPr lang="ja-JP" sz="1050" kern="0" dirty="0">
                          <a:effectLst/>
                          <a:latin typeface="BIZ UDPゴシック" panose="020B0400000000000000" pitchFamily="50" charset="-128"/>
                          <a:ea typeface="BIZ UDPゴシック" panose="020B0400000000000000" pitchFamily="50" charset="-128"/>
                        </a:rPr>
                        <a:t>かつ</a:t>
                      </a:r>
                      <a:r>
                        <a:rPr lang="en-US" sz="1050" kern="0" dirty="0">
                          <a:effectLst/>
                          <a:latin typeface="BIZ UDPゴシック" panose="020B0400000000000000" pitchFamily="50" charset="-128"/>
                          <a:ea typeface="BIZ UDPゴシック" panose="020B0400000000000000" pitchFamily="50" charset="-128"/>
                        </a:rPr>
                        <a:t>4.7(Ho-6)</a:t>
                      </a:r>
                      <a:r>
                        <a:rPr lang="ja-JP" sz="1050" kern="0" dirty="0">
                          <a:effectLst/>
                          <a:latin typeface="BIZ UDPゴシック" panose="020B0400000000000000" pitchFamily="50" charset="-128"/>
                          <a:ea typeface="BIZ UDPゴシック" panose="020B0400000000000000" pitchFamily="50" charset="-128"/>
                        </a:rPr>
                        <a:t>≦</a:t>
                      </a:r>
                      <a:r>
                        <a:rPr lang="en-US" sz="1050" kern="0" dirty="0">
                          <a:effectLst/>
                          <a:latin typeface="BIZ UDPゴシック" panose="020B0400000000000000" pitchFamily="50" charset="-128"/>
                          <a:ea typeface="BIZ UDPゴシック" panose="020B0400000000000000" pitchFamily="50" charset="-128"/>
                        </a:rPr>
                        <a:t>b</a:t>
                      </a:r>
                      <a:r>
                        <a:rPr lang="ja-JP" sz="1050" kern="0" dirty="0">
                          <a:effectLst/>
                          <a:latin typeface="BIZ UDPゴシック" panose="020B0400000000000000" pitchFamily="50" charset="-128"/>
                          <a:ea typeface="BIZ UDPゴシック" panose="020B0400000000000000" pitchFamily="50" charset="-128"/>
                        </a:rPr>
                        <a:t>＜</a:t>
                      </a:r>
                      <a:r>
                        <a:rPr lang="en-US" sz="1050" kern="0" dirty="0">
                          <a:effectLst/>
                          <a:latin typeface="BIZ UDPゴシック" panose="020B0400000000000000" pitchFamily="50" charset="-128"/>
                          <a:ea typeface="BIZ UDPゴシック" panose="020B0400000000000000" pitchFamily="50" charset="-128"/>
                        </a:rPr>
                        <a:t>4.7Ho</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hMerge="1">
                  <a:txBody>
                    <a:bodyPr/>
                    <a:lstStyle/>
                    <a:p>
                      <a:pPr algn="just">
                        <a:lnSpc>
                          <a:spcPts val="1200"/>
                        </a:lnSpc>
                        <a:spcAft>
                          <a:spcPts val="0"/>
                        </a:spcAft>
                      </a:pP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a:txBody>
                    <a:bodyPr/>
                    <a:lstStyle/>
                    <a:p>
                      <a:r>
                        <a:rPr lang="en-US" sz="1050" kern="0" dirty="0">
                          <a:effectLst/>
                          <a:latin typeface="BIZ UDPゴシック" panose="020B0400000000000000" pitchFamily="50" charset="-128"/>
                          <a:ea typeface="BIZ UDPゴシック" panose="020B0400000000000000" pitchFamily="50" charset="-128"/>
                        </a:rPr>
                        <a:t>(Ho-6)</a:t>
                      </a:r>
                      <a:r>
                        <a:rPr lang="ja-JP" sz="1050" kern="0" baseline="30000">
                          <a:effectLst/>
                          <a:latin typeface="BIZ UDPゴシック" panose="020B0400000000000000" pitchFamily="50" charset="-128"/>
                          <a:ea typeface="BIZ UDPゴシック" panose="020B0400000000000000" pitchFamily="50" charset="-128"/>
                        </a:rPr>
                        <a:t>２</a:t>
                      </a:r>
                      <a:r>
                        <a:rPr lang="ja-JP" sz="1050" kern="0">
                          <a:effectLst/>
                          <a:latin typeface="BIZ UDPゴシック" panose="020B0400000000000000" pitchFamily="50" charset="-128"/>
                          <a:ea typeface="BIZ UDPゴシック" panose="020B0400000000000000" pitchFamily="50" charset="-128"/>
                        </a:rPr>
                        <a:t>＋</a:t>
                      </a:r>
                      <a:r>
                        <a:rPr lang="en-US" sz="1050" kern="0" dirty="0">
                          <a:effectLst/>
                          <a:latin typeface="BIZ UDPゴシック" panose="020B0400000000000000" pitchFamily="50" charset="-128"/>
                          <a:ea typeface="BIZ UDPゴシック" panose="020B0400000000000000" pitchFamily="50" charset="-128"/>
                        </a:rPr>
                        <a:t>b</a:t>
                      </a:r>
                      <a:r>
                        <a:rPr lang="ja-JP" sz="1050" kern="0" baseline="30000">
                          <a:effectLst/>
                          <a:latin typeface="BIZ UDPゴシック" panose="020B0400000000000000" pitchFamily="50" charset="-128"/>
                          <a:ea typeface="BIZ UDPゴシック" panose="020B0400000000000000" pitchFamily="50" charset="-128"/>
                        </a:rPr>
                        <a:t>２</a:t>
                      </a:r>
                      <a:endParaRPr kumimoji="1" lang="ja-JP" altLang="en-US" sz="1050">
                        <a:latin typeface="BIZ UDPゴシック" panose="020B0400000000000000" pitchFamily="50" charset="-128"/>
                        <a:ea typeface="BIZ UDPゴシック" panose="020B0400000000000000" pitchFamily="50" charset="-128"/>
                      </a:endParaRPr>
                    </a:p>
                  </a:txBody>
                  <a:tcPr marL="31284" marR="31284" marT="0" marB="0" anchor="ctr"/>
                </a:tc>
                <a:tc>
                  <a:txBody>
                    <a:bodyPr/>
                    <a:lstStyle/>
                    <a:p>
                      <a:pPr algn="just">
                        <a:lnSpc>
                          <a:spcPts val="1200"/>
                        </a:lnSpc>
                        <a:spcAft>
                          <a:spcPts val="0"/>
                        </a:spcAft>
                      </a:pPr>
                      <a:r>
                        <a:rPr lang="en-US" sz="1050" kern="0" dirty="0">
                          <a:effectLst/>
                          <a:latin typeface="BIZ UDPゴシック" panose="020B0400000000000000" pitchFamily="50" charset="-128"/>
                          <a:ea typeface="BIZ UDPゴシック" panose="020B0400000000000000" pitchFamily="50" charset="-128"/>
                        </a:rPr>
                        <a:t>…</a:t>
                      </a:r>
                      <a:r>
                        <a:rPr lang="ja-JP" sz="1050" kern="0">
                          <a:effectLst/>
                          <a:latin typeface="BIZ UDPゴシック" panose="020B0400000000000000" pitchFamily="50" charset="-128"/>
                          <a:ea typeface="BIZ UDPゴシック" panose="020B0400000000000000" pitchFamily="50" charset="-128"/>
                        </a:rPr>
                        <a:t>②</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extLst>
                  <a:ext uri="{0D108BD9-81ED-4DB2-BD59-A6C34878D82A}">
                    <a16:rowId xmlns:a16="http://schemas.microsoft.com/office/drawing/2014/main" val="4166976766"/>
                  </a:ext>
                </a:extLst>
              </a:tr>
              <a:tr h="269187">
                <a:tc gridSpan="2">
                  <a:txBody>
                    <a:bodyPr/>
                    <a:lstStyle/>
                    <a:p>
                      <a:pPr algn="just">
                        <a:lnSpc>
                          <a:spcPts val="1200"/>
                        </a:lnSpc>
                        <a:spcAft>
                          <a:spcPts val="0"/>
                        </a:spcAft>
                      </a:pPr>
                      <a:r>
                        <a:rPr lang="en-US" sz="1050" kern="0" dirty="0">
                          <a:effectLst/>
                          <a:latin typeface="BIZ UDPゴシック" panose="020B0400000000000000" pitchFamily="50" charset="-128"/>
                          <a:ea typeface="BIZ UDPゴシック" panose="020B0400000000000000" pitchFamily="50" charset="-128"/>
                        </a:rPr>
                        <a:t>Ho</a:t>
                      </a:r>
                      <a:r>
                        <a:rPr lang="ja-JP" sz="1050" kern="0" dirty="0">
                          <a:effectLst/>
                          <a:latin typeface="BIZ UDPゴシック" panose="020B0400000000000000" pitchFamily="50" charset="-128"/>
                          <a:ea typeface="BIZ UDPゴシック" panose="020B0400000000000000" pitchFamily="50" charset="-128"/>
                        </a:rPr>
                        <a:t>≧</a:t>
                      </a:r>
                      <a:r>
                        <a:rPr lang="en-US" sz="1050" kern="0" dirty="0">
                          <a:effectLst/>
                          <a:latin typeface="BIZ UDPゴシック" panose="020B0400000000000000" pitchFamily="50" charset="-128"/>
                          <a:ea typeface="BIZ UDPゴシック" panose="020B0400000000000000" pitchFamily="50" charset="-128"/>
                        </a:rPr>
                        <a:t>6</a:t>
                      </a:r>
                      <a:r>
                        <a:rPr lang="ja-JP" sz="1050" kern="0" dirty="0">
                          <a:effectLst/>
                          <a:latin typeface="BIZ UDPゴシック" panose="020B0400000000000000" pitchFamily="50" charset="-128"/>
                          <a:ea typeface="BIZ UDPゴシック" panose="020B0400000000000000" pitchFamily="50" charset="-128"/>
                        </a:rPr>
                        <a:t>かつ</a:t>
                      </a:r>
                      <a:r>
                        <a:rPr lang="en-US" sz="1050" kern="0" dirty="0">
                          <a:effectLst/>
                          <a:latin typeface="BIZ UDPゴシック" panose="020B0400000000000000" pitchFamily="50" charset="-128"/>
                          <a:ea typeface="BIZ UDPゴシック" panose="020B0400000000000000" pitchFamily="50" charset="-128"/>
                        </a:rPr>
                        <a:t>b</a:t>
                      </a:r>
                      <a:r>
                        <a:rPr lang="ja-JP" sz="1050" kern="0" dirty="0">
                          <a:effectLst/>
                          <a:latin typeface="BIZ UDPゴシック" panose="020B0400000000000000" pitchFamily="50" charset="-128"/>
                          <a:ea typeface="BIZ UDPゴシック" panose="020B0400000000000000" pitchFamily="50" charset="-128"/>
                        </a:rPr>
                        <a:t>≧</a:t>
                      </a:r>
                      <a:r>
                        <a:rPr lang="en-US" sz="1050" kern="0" dirty="0">
                          <a:effectLst/>
                          <a:latin typeface="BIZ UDPゴシック" panose="020B0400000000000000" pitchFamily="50" charset="-128"/>
                          <a:ea typeface="BIZ UDPゴシック" panose="020B0400000000000000" pitchFamily="50" charset="-128"/>
                        </a:rPr>
                        <a:t>4.7Ho</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hMerge="1">
                  <a:txBody>
                    <a:bodyPr/>
                    <a:lstStyle/>
                    <a:p>
                      <a:pPr algn="just">
                        <a:lnSpc>
                          <a:spcPts val="1200"/>
                        </a:lnSpc>
                        <a:spcAft>
                          <a:spcPts val="0"/>
                        </a:spcAft>
                      </a:pP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a:txBody>
                    <a:bodyPr/>
                    <a:lstStyle/>
                    <a:p>
                      <a:r>
                        <a:rPr lang="en-US" sz="1050" kern="0" dirty="0">
                          <a:effectLst/>
                          <a:latin typeface="BIZ UDPゴシック" panose="020B0400000000000000" pitchFamily="50" charset="-128"/>
                          <a:ea typeface="BIZ UDPゴシック" panose="020B0400000000000000" pitchFamily="50" charset="-128"/>
                        </a:rPr>
                        <a:t>(Ho-6)</a:t>
                      </a:r>
                      <a:r>
                        <a:rPr lang="ja-JP" sz="1050" kern="0" baseline="30000" dirty="0">
                          <a:effectLst/>
                          <a:latin typeface="BIZ UDPゴシック" panose="020B0400000000000000" pitchFamily="50" charset="-128"/>
                          <a:ea typeface="BIZ UDPゴシック" panose="020B0400000000000000" pitchFamily="50" charset="-128"/>
                        </a:rPr>
                        <a:t>２</a:t>
                      </a:r>
                      <a:r>
                        <a:rPr lang="ja-JP" sz="1050" kern="0" dirty="0">
                          <a:effectLst/>
                          <a:latin typeface="BIZ UDPゴシック" panose="020B0400000000000000" pitchFamily="50" charset="-128"/>
                          <a:ea typeface="BIZ UDPゴシック" panose="020B0400000000000000" pitchFamily="50" charset="-128"/>
                        </a:rPr>
                        <a:t>＋</a:t>
                      </a:r>
                      <a:r>
                        <a:rPr lang="en-US" sz="1050" kern="0" dirty="0">
                          <a:effectLst/>
                          <a:latin typeface="BIZ UDPゴシック" panose="020B0400000000000000" pitchFamily="50" charset="-128"/>
                          <a:ea typeface="BIZ UDPゴシック" panose="020B0400000000000000" pitchFamily="50" charset="-128"/>
                        </a:rPr>
                        <a:t>22.1Ho</a:t>
                      </a:r>
                      <a:r>
                        <a:rPr lang="ja-JP" sz="1050" kern="0" baseline="30000" dirty="0">
                          <a:effectLst/>
                          <a:latin typeface="BIZ UDPゴシック" panose="020B0400000000000000" pitchFamily="50" charset="-128"/>
                          <a:ea typeface="BIZ UDPゴシック" panose="020B0400000000000000" pitchFamily="50" charset="-128"/>
                        </a:rPr>
                        <a:t>２</a:t>
                      </a:r>
                      <a:endParaRPr kumimoji="1" lang="ja-JP" altLang="en-US" sz="1050" dirty="0">
                        <a:latin typeface="BIZ UDPゴシック" panose="020B0400000000000000" pitchFamily="50" charset="-128"/>
                        <a:ea typeface="BIZ UDPゴシック" panose="020B0400000000000000" pitchFamily="50" charset="-128"/>
                      </a:endParaRPr>
                    </a:p>
                  </a:txBody>
                  <a:tcPr marL="31284" marR="31284" marT="0" marB="0" anchor="ctr"/>
                </a:tc>
                <a:tc>
                  <a:txBody>
                    <a:bodyPr/>
                    <a:lstStyle/>
                    <a:p>
                      <a:pPr algn="just">
                        <a:lnSpc>
                          <a:spcPts val="1200"/>
                        </a:lnSpc>
                        <a:spcAft>
                          <a:spcPts val="0"/>
                        </a:spcAft>
                      </a:pPr>
                      <a:r>
                        <a:rPr lang="en-US" sz="1050" kern="0" dirty="0">
                          <a:effectLst/>
                          <a:latin typeface="BIZ UDPゴシック" panose="020B0400000000000000" pitchFamily="50" charset="-128"/>
                          <a:ea typeface="BIZ UDPゴシック" panose="020B0400000000000000" pitchFamily="50" charset="-128"/>
                        </a:rPr>
                        <a:t>…</a:t>
                      </a:r>
                      <a:r>
                        <a:rPr lang="ja-JP" sz="1050" kern="0">
                          <a:effectLst/>
                          <a:latin typeface="BIZ UDPゴシック" panose="020B0400000000000000" pitchFamily="50" charset="-128"/>
                          <a:ea typeface="BIZ UDPゴシック" panose="020B0400000000000000" pitchFamily="50" charset="-128"/>
                        </a:rPr>
                        <a:t>③</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extLst>
                  <a:ext uri="{0D108BD9-81ED-4DB2-BD59-A6C34878D82A}">
                    <a16:rowId xmlns:a16="http://schemas.microsoft.com/office/drawing/2014/main" val="3299980641"/>
                  </a:ext>
                </a:extLst>
              </a:tr>
              <a:tr h="199849">
                <a:tc rowSpan="2">
                  <a:txBody>
                    <a:bodyPr/>
                    <a:lstStyle/>
                    <a:p>
                      <a:pPr algn="just">
                        <a:lnSpc>
                          <a:spcPts val="1200"/>
                        </a:lnSpc>
                        <a:spcAft>
                          <a:spcPts val="0"/>
                        </a:spcAft>
                      </a:pPr>
                      <a:r>
                        <a:rPr lang="en-US" sz="1050" kern="0" dirty="0">
                          <a:effectLst/>
                          <a:latin typeface="BIZ UDPゴシック" panose="020B0400000000000000" pitchFamily="50" charset="-128"/>
                          <a:ea typeface="BIZ UDPゴシック" panose="020B0400000000000000" pitchFamily="50" charset="-128"/>
                        </a:rPr>
                        <a:t>Ho</a:t>
                      </a:r>
                      <a:r>
                        <a:rPr lang="ja-JP" sz="1050" kern="0" dirty="0">
                          <a:effectLst/>
                          <a:latin typeface="BIZ UDPゴシック" panose="020B0400000000000000" pitchFamily="50" charset="-128"/>
                          <a:ea typeface="BIZ UDPゴシック" panose="020B0400000000000000" pitchFamily="50" charset="-128"/>
                        </a:rPr>
                        <a:t>≧</a:t>
                      </a:r>
                      <a:r>
                        <a:rPr lang="en-US" sz="1050" kern="0" dirty="0">
                          <a:effectLst/>
                          <a:latin typeface="BIZ UDPゴシック" panose="020B0400000000000000" pitchFamily="50" charset="-128"/>
                          <a:ea typeface="BIZ UDPゴシック" panose="020B0400000000000000" pitchFamily="50" charset="-128"/>
                        </a:rPr>
                        <a:t>6</a:t>
                      </a:r>
                      <a:r>
                        <a:rPr lang="ja-JP" sz="1050" kern="0" dirty="0">
                          <a:effectLst/>
                          <a:latin typeface="BIZ UDPゴシック" panose="020B0400000000000000" pitchFamily="50" charset="-128"/>
                          <a:ea typeface="BIZ UDPゴシック" panose="020B0400000000000000" pitchFamily="50" charset="-128"/>
                        </a:rPr>
                        <a:t>かつ</a:t>
                      </a:r>
                      <a:r>
                        <a:rPr lang="en-US" sz="1050" kern="0" dirty="0">
                          <a:effectLst/>
                          <a:latin typeface="BIZ UDPゴシック" panose="020B0400000000000000" pitchFamily="50" charset="-128"/>
                          <a:ea typeface="BIZ UDPゴシック" panose="020B0400000000000000" pitchFamily="50" charset="-128"/>
                        </a:rPr>
                        <a:t>b</a:t>
                      </a:r>
                      <a:r>
                        <a:rPr lang="ja-JP" sz="1050" kern="0" dirty="0">
                          <a:effectLst/>
                          <a:latin typeface="BIZ UDPゴシック" panose="020B0400000000000000" pitchFamily="50" charset="-128"/>
                          <a:ea typeface="BIZ UDPゴシック" panose="020B0400000000000000" pitchFamily="50" charset="-128"/>
                        </a:rPr>
                        <a:t>＜</a:t>
                      </a:r>
                      <a:r>
                        <a:rPr lang="en-US" sz="1050" kern="0" dirty="0">
                          <a:effectLst/>
                          <a:latin typeface="BIZ UDPゴシック" panose="020B0400000000000000" pitchFamily="50" charset="-128"/>
                          <a:ea typeface="BIZ UDPゴシック" panose="020B0400000000000000" pitchFamily="50" charset="-128"/>
                        </a:rPr>
                        <a:t>4.7</a:t>
                      </a:r>
                      <a:r>
                        <a:rPr lang="ja-JP" sz="1050" kern="0" dirty="0">
                          <a:effectLst/>
                          <a:latin typeface="BIZ UDPゴシック" panose="020B0400000000000000" pitchFamily="50" charset="-128"/>
                          <a:ea typeface="BIZ UDPゴシック" panose="020B0400000000000000" pitchFamily="50" charset="-128"/>
                        </a:rPr>
                        <a:t>（</a:t>
                      </a:r>
                      <a:r>
                        <a:rPr lang="en-US" sz="1050" kern="0" dirty="0">
                          <a:effectLst/>
                          <a:latin typeface="BIZ UDPゴシック" panose="020B0400000000000000" pitchFamily="50" charset="-128"/>
                          <a:ea typeface="BIZ UDPゴシック" panose="020B0400000000000000" pitchFamily="50" charset="-128"/>
                        </a:rPr>
                        <a:t>Ho-6</a:t>
                      </a:r>
                      <a:r>
                        <a:rPr lang="ja-JP" sz="1050" kern="0" dirty="0">
                          <a:effectLst/>
                          <a:latin typeface="BIZ UDPゴシック" panose="020B0400000000000000" pitchFamily="50" charset="-128"/>
                          <a:ea typeface="BIZ UDPゴシック" panose="020B0400000000000000" pitchFamily="50" charset="-128"/>
                        </a:rPr>
                        <a:t>）であって、排出口の中心から</a:t>
                      </a:r>
                      <a:r>
                        <a:rPr lang="en-US" sz="1050" kern="0" dirty="0">
                          <a:effectLst/>
                          <a:latin typeface="BIZ UDPゴシック" panose="020B0400000000000000" pitchFamily="50" charset="-128"/>
                          <a:ea typeface="BIZ UDPゴシック" panose="020B0400000000000000" pitchFamily="50" charset="-128"/>
                        </a:rPr>
                        <a:t>4.7</a:t>
                      </a:r>
                      <a:r>
                        <a:rPr lang="ja-JP" sz="1050" kern="0" dirty="0">
                          <a:effectLst/>
                          <a:latin typeface="BIZ UDPゴシック" panose="020B0400000000000000" pitchFamily="50" charset="-128"/>
                          <a:ea typeface="BIZ UDPゴシック" panose="020B0400000000000000" pitchFamily="50" charset="-128"/>
                        </a:rPr>
                        <a:t>（</a:t>
                      </a:r>
                      <a:r>
                        <a:rPr lang="en-US" sz="1050" kern="0" dirty="0">
                          <a:effectLst/>
                          <a:latin typeface="BIZ UDPゴシック" panose="020B0400000000000000" pitchFamily="50" charset="-128"/>
                          <a:ea typeface="BIZ UDPゴシック" panose="020B0400000000000000" pitchFamily="50" charset="-128"/>
                        </a:rPr>
                        <a:t>Ho-6</a:t>
                      </a:r>
                      <a:r>
                        <a:rPr lang="ja-JP" sz="1050" kern="0" dirty="0">
                          <a:effectLst/>
                          <a:latin typeface="BIZ UDPゴシック" panose="020B0400000000000000" pitchFamily="50" charset="-128"/>
                          <a:ea typeface="BIZ UDPゴシック" panose="020B0400000000000000" pitchFamily="50" charset="-128"/>
                        </a:rPr>
                        <a:t>）の水平距離内に、排出口の中心を頂点とする側面が俯角</a:t>
                      </a:r>
                      <a:r>
                        <a:rPr lang="en-US" sz="1050" kern="0" dirty="0">
                          <a:effectLst/>
                          <a:latin typeface="BIZ UDPゴシック" panose="020B0400000000000000" pitchFamily="50" charset="-128"/>
                          <a:ea typeface="BIZ UDPゴシック" panose="020B0400000000000000" pitchFamily="50" charset="-128"/>
                        </a:rPr>
                        <a:t>12</a:t>
                      </a:r>
                      <a:r>
                        <a:rPr lang="ja-JP" sz="1050" kern="0" dirty="0">
                          <a:effectLst/>
                          <a:latin typeface="BIZ UDPゴシック" panose="020B0400000000000000" pitchFamily="50" charset="-128"/>
                          <a:ea typeface="BIZ UDPゴシック" panose="020B0400000000000000" pitchFamily="50" charset="-128"/>
                        </a:rPr>
                        <a:t>度をなす円錐面から上部に突出する他人の所有する建築物（倉庫等は除く。以下「建築物」という。）がある場合</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a:txBody>
                    <a:bodyPr/>
                    <a:lstStyle/>
                    <a:p>
                      <a:r>
                        <a:rPr lang="en-US" sz="1050" kern="0" dirty="0">
                          <a:effectLst/>
                          <a:latin typeface="BIZ UDPゴシック" panose="020B0400000000000000" pitchFamily="50" charset="-128"/>
                          <a:ea typeface="BIZ UDPゴシック" panose="020B0400000000000000" pitchFamily="50" charset="-128"/>
                        </a:rPr>
                        <a:t>Ho</a:t>
                      </a:r>
                      <a:r>
                        <a:rPr lang="ja-JP" sz="1050" kern="0">
                          <a:effectLst/>
                          <a:latin typeface="BIZ UDPゴシック" panose="020B0400000000000000" pitchFamily="50" charset="-128"/>
                          <a:ea typeface="BIZ UDPゴシック" panose="020B0400000000000000" pitchFamily="50" charset="-128"/>
                        </a:rPr>
                        <a:t>＞</a:t>
                      </a:r>
                      <a:r>
                        <a:rPr lang="en-US" sz="1050" kern="0" dirty="0">
                          <a:effectLst/>
                          <a:latin typeface="BIZ UDPゴシック" panose="020B0400000000000000" pitchFamily="50" charset="-128"/>
                          <a:ea typeface="BIZ UDPゴシック" panose="020B0400000000000000" pitchFamily="50" charset="-128"/>
                        </a:rPr>
                        <a:t>h</a:t>
                      </a:r>
                      <a:endParaRPr kumimoji="1" lang="ja-JP" altLang="en-US" sz="1050">
                        <a:latin typeface="BIZ UDPゴシック" panose="020B0400000000000000" pitchFamily="50" charset="-128"/>
                        <a:ea typeface="BIZ UDPゴシック" panose="020B0400000000000000" pitchFamily="50" charset="-128"/>
                      </a:endParaRPr>
                    </a:p>
                  </a:txBody>
                  <a:tcPr marL="31284" marR="31284" marT="0" marB="0" anchor="ctr"/>
                </a:tc>
                <a:tc>
                  <a:txBody>
                    <a:bodyPr/>
                    <a:lstStyle/>
                    <a:p>
                      <a:pPr algn="just">
                        <a:lnSpc>
                          <a:spcPts val="1200"/>
                        </a:lnSpc>
                        <a:spcAft>
                          <a:spcPts val="0"/>
                        </a:spcAft>
                      </a:pPr>
                      <a:r>
                        <a:rPr lang="en-US" sz="1050" kern="0" dirty="0">
                          <a:effectLst/>
                          <a:latin typeface="BIZ UDPゴシック" panose="020B0400000000000000" pitchFamily="50" charset="-128"/>
                          <a:ea typeface="BIZ UDPゴシック" panose="020B0400000000000000" pitchFamily="50" charset="-128"/>
                        </a:rPr>
                        <a:t>(Ho-h)</a:t>
                      </a:r>
                      <a:r>
                        <a:rPr lang="ja-JP" sz="1050" kern="0" baseline="30000">
                          <a:effectLst/>
                          <a:latin typeface="BIZ UDPゴシック" panose="020B0400000000000000" pitchFamily="50" charset="-128"/>
                          <a:ea typeface="BIZ UDPゴシック" panose="020B0400000000000000" pitchFamily="50" charset="-128"/>
                        </a:rPr>
                        <a:t>２</a:t>
                      </a:r>
                      <a:r>
                        <a:rPr lang="ja-JP" sz="1050" kern="0">
                          <a:effectLst/>
                          <a:latin typeface="BIZ UDPゴシック" panose="020B0400000000000000" pitchFamily="50" charset="-128"/>
                          <a:ea typeface="BIZ UDPゴシック" panose="020B0400000000000000" pitchFamily="50" charset="-128"/>
                        </a:rPr>
                        <a:t>＋</a:t>
                      </a:r>
                      <a:r>
                        <a:rPr lang="en-US" sz="1050" kern="0" dirty="0">
                          <a:effectLst/>
                          <a:latin typeface="BIZ UDPゴシック" panose="020B0400000000000000" pitchFamily="50" charset="-128"/>
                          <a:ea typeface="BIZ UDPゴシック" panose="020B0400000000000000" pitchFamily="50" charset="-128"/>
                        </a:rPr>
                        <a:t>d</a:t>
                      </a:r>
                      <a:r>
                        <a:rPr lang="ja-JP" sz="1050" kern="0" baseline="30000">
                          <a:effectLst/>
                          <a:latin typeface="BIZ UDPゴシック" panose="020B0400000000000000" pitchFamily="50" charset="-128"/>
                          <a:ea typeface="BIZ UDPゴシック" panose="020B0400000000000000" pitchFamily="50" charset="-128"/>
                        </a:rPr>
                        <a:t>２</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a:txBody>
                    <a:bodyPr/>
                    <a:lstStyle/>
                    <a:p>
                      <a:r>
                        <a:rPr lang="en-US" sz="1050" kern="0" dirty="0">
                          <a:effectLst/>
                          <a:latin typeface="BIZ UDPゴシック" panose="020B0400000000000000" pitchFamily="50" charset="-128"/>
                          <a:ea typeface="BIZ UDPゴシック" panose="020B0400000000000000" pitchFamily="50" charset="-128"/>
                        </a:rPr>
                        <a:t>…</a:t>
                      </a:r>
                      <a:r>
                        <a:rPr lang="ja-JP" sz="1050" kern="0">
                          <a:effectLst/>
                          <a:latin typeface="BIZ UDPゴシック" panose="020B0400000000000000" pitchFamily="50" charset="-128"/>
                          <a:ea typeface="BIZ UDPゴシック" panose="020B0400000000000000" pitchFamily="50" charset="-128"/>
                        </a:rPr>
                        <a:t>④</a:t>
                      </a:r>
                      <a:endParaRPr kumimoji="1" lang="ja-JP" altLang="en-US" sz="1050">
                        <a:latin typeface="BIZ UDPゴシック" panose="020B0400000000000000" pitchFamily="50" charset="-128"/>
                        <a:ea typeface="BIZ UDPゴシック" panose="020B0400000000000000" pitchFamily="50" charset="-128"/>
                      </a:endParaRPr>
                    </a:p>
                  </a:txBody>
                  <a:tcPr marL="31284" marR="31284" marT="0" marB="0" anchor="ctr"/>
                </a:tc>
                <a:extLst>
                  <a:ext uri="{0D108BD9-81ED-4DB2-BD59-A6C34878D82A}">
                    <a16:rowId xmlns:a16="http://schemas.microsoft.com/office/drawing/2014/main" val="2122470767"/>
                  </a:ext>
                </a:extLst>
              </a:tr>
              <a:tr h="561479">
                <a:tc vMerge="1">
                  <a:txBody>
                    <a:bodyPr/>
                    <a:lstStyle/>
                    <a:p>
                      <a:endParaRPr kumimoji="1" lang="ja-JP" altLang="en-US"/>
                    </a:p>
                  </a:txBody>
                  <a:tcPr/>
                </a:tc>
                <a:tc>
                  <a:txBody>
                    <a:bodyPr/>
                    <a:lstStyle/>
                    <a:p>
                      <a:r>
                        <a:rPr lang="en-US" sz="1050" kern="0" dirty="0">
                          <a:effectLst/>
                          <a:latin typeface="BIZ UDPゴシック" panose="020B0400000000000000" pitchFamily="50" charset="-128"/>
                          <a:ea typeface="BIZ UDPゴシック" panose="020B0400000000000000" pitchFamily="50" charset="-128"/>
                        </a:rPr>
                        <a:t>Ho</a:t>
                      </a:r>
                      <a:r>
                        <a:rPr lang="ja-JP" sz="1050" kern="0" dirty="0">
                          <a:effectLst/>
                          <a:latin typeface="BIZ UDPゴシック" panose="020B0400000000000000" pitchFamily="50" charset="-128"/>
                          <a:ea typeface="BIZ UDPゴシック" panose="020B0400000000000000" pitchFamily="50" charset="-128"/>
                        </a:rPr>
                        <a:t>≦</a:t>
                      </a:r>
                      <a:r>
                        <a:rPr lang="en-US" sz="1050" kern="0" dirty="0">
                          <a:effectLst/>
                          <a:latin typeface="BIZ UDPゴシック" panose="020B0400000000000000" pitchFamily="50" charset="-128"/>
                          <a:ea typeface="BIZ UDPゴシック" panose="020B0400000000000000" pitchFamily="50" charset="-128"/>
                        </a:rPr>
                        <a:t>h</a:t>
                      </a:r>
                      <a:endParaRPr kumimoji="1" lang="ja-JP" altLang="en-US" sz="1050" dirty="0">
                        <a:latin typeface="BIZ UDPゴシック" panose="020B0400000000000000" pitchFamily="50" charset="-128"/>
                        <a:ea typeface="BIZ UDPゴシック" panose="020B0400000000000000" pitchFamily="50" charset="-128"/>
                      </a:endParaRPr>
                    </a:p>
                  </a:txBody>
                  <a:tcPr marL="31284" marR="31284" marT="0" marB="0" anchor="ctr"/>
                </a:tc>
                <a:tc>
                  <a:txBody>
                    <a:bodyPr/>
                    <a:lstStyle/>
                    <a:p>
                      <a:r>
                        <a:rPr lang="en-US" sz="1050" kern="0" dirty="0">
                          <a:effectLst/>
                          <a:latin typeface="BIZ UDPゴシック" panose="020B0400000000000000" pitchFamily="50" charset="-128"/>
                          <a:ea typeface="BIZ UDPゴシック" panose="020B0400000000000000" pitchFamily="50" charset="-128"/>
                        </a:rPr>
                        <a:t>d</a:t>
                      </a:r>
                      <a:r>
                        <a:rPr lang="ja-JP" sz="1050" kern="0" baseline="30000" dirty="0">
                          <a:effectLst/>
                          <a:latin typeface="BIZ UDPゴシック" panose="020B0400000000000000" pitchFamily="50" charset="-128"/>
                          <a:ea typeface="BIZ UDPゴシック" panose="020B0400000000000000" pitchFamily="50" charset="-128"/>
                        </a:rPr>
                        <a:t>２</a:t>
                      </a:r>
                      <a:endParaRPr kumimoji="1" lang="ja-JP" altLang="en-US" sz="1050" dirty="0">
                        <a:latin typeface="BIZ UDPゴシック" panose="020B0400000000000000" pitchFamily="50" charset="-128"/>
                        <a:ea typeface="BIZ UDPゴシック" panose="020B0400000000000000" pitchFamily="50" charset="-128"/>
                      </a:endParaRPr>
                    </a:p>
                  </a:txBody>
                  <a:tcPr marL="31284" marR="31284" marT="0" marB="0" anchor="ctr"/>
                </a:tc>
                <a:tc>
                  <a:txBody>
                    <a:bodyPr/>
                    <a:lstStyle/>
                    <a:p>
                      <a:r>
                        <a:rPr lang="en-US" sz="1050" kern="0" dirty="0">
                          <a:effectLst/>
                          <a:latin typeface="BIZ UDPゴシック" panose="020B0400000000000000" pitchFamily="50" charset="-128"/>
                          <a:ea typeface="BIZ UDPゴシック" panose="020B0400000000000000" pitchFamily="50" charset="-128"/>
                        </a:rPr>
                        <a:t>…</a:t>
                      </a:r>
                      <a:r>
                        <a:rPr lang="ja-JP" sz="1050" kern="0" dirty="0">
                          <a:effectLst/>
                          <a:latin typeface="BIZ UDPゴシック" panose="020B0400000000000000" pitchFamily="50" charset="-128"/>
                          <a:ea typeface="BIZ UDPゴシック" panose="020B0400000000000000" pitchFamily="50" charset="-128"/>
                        </a:rPr>
                        <a:t>⑤</a:t>
                      </a:r>
                      <a:endParaRPr kumimoji="1" lang="ja-JP" altLang="en-US" sz="1050" dirty="0">
                        <a:latin typeface="BIZ UDPゴシック" panose="020B0400000000000000" pitchFamily="50" charset="-128"/>
                        <a:ea typeface="BIZ UDPゴシック" panose="020B0400000000000000" pitchFamily="50" charset="-128"/>
                      </a:endParaRPr>
                    </a:p>
                  </a:txBody>
                  <a:tcPr marL="31284" marR="31284" marT="0" marB="0" anchor="ctr"/>
                </a:tc>
                <a:extLst>
                  <a:ext uri="{0D108BD9-81ED-4DB2-BD59-A6C34878D82A}">
                    <a16:rowId xmlns:a16="http://schemas.microsoft.com/office/drawing/2014/main" val="3452913720"/>
                  </a:ext>
                </a:extLst>
              </a:tr>
              <a:tr h="199849">
                <a:tc gridSpan="2">
                  <a:txBody>
                    <a:bodyPr/>
                    <a:lstStyle/>
                    <a:p>
                      <a:pPr algn="just">
                        <a:lnSpc>
                          <a:spcPts val="1200"/>
                        </a:lnSpc>
                        <a:spcAft>
                          <a:spcPts val="0"/>
                        </a:spcAft>
                      </a:pPr>
                      <a:r>
                        <a:rPr lang="ja-JP" sz="1050" kern="0">
                          <a:effectLst/>
                          <a:latin typeface="BIZ UDPゴシック" panose="020B0400000000000000" pitchFamily="50" charset="-128"/>
                          <a:ea typeface="BIZ UDPゴシック" panose="020B0400000000000000" pitchFamily="50" charset="-128"/>
                        </a:rPr>
                        <a:t>上記以外の場合</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hMerge="1">
                  <a:txBody>
                    <a:bodyPr/>
                    <a:lstStyle/>
                    <a:p>
                      <a:endParaRPr kumimoji="1" lang="ja-JP" altLang="en-US"/>
                    </a:p>
                  </a:txBody>
                  <a:tcPr/>
                </a:tc>
                <a:tc>
                  <a:txBody>
                    <a:bodyPr/>
                    <a:lstStyle/>
                    <a:p>
                      <a:r>
                        <a:rPr lang="en-US" sz="1050" kern="0" dirty="0">
                          <a:effectLst/>
                          <a:latin typeface="BIZ UDPゴシック" panose="020B0400000000000000" pitchFamily="50" charset="-128"/>
                          <a:ea typeface="BIZ UDPゴシック" panose="020B0400000000000000" pitchFamily="50" charset="-128"/>
                        </a:rPr>
                        <a:t>23.1(Ho-6)</a:t>
                      </a:r>
                      <a:r>
                        <a:rPr lang="ja-JP" sz="1050" kern="0" baseline="30000" dirty="0">
                          <a:effectLst/>
                          <a:latin typeface="BIZ UDPゴシック" panose="020B0400000000000000" pitchFamily="50" charset="-128"/>
                          <a:ea typeface="BIZ UDPゴシック" panose="020B0400000000000000" pitchFamily="50" charset="-128"/>
                        </a:rPr>
                        <a:t>２</a:t>
                      </a:r>
                      <a:endParaRPr kumimoji="1" lang="ja-JP" altLang="en-US" sz="1050" dirty="0">
                        <a:latin typeface="BIZ UDPゴシック" panose="020B0400000000000000" pitchFamily="50" charset="-128"/>
                        <a:ea typeface="BIZ UDPゴシック" panose="020B0400000000000000" pitchFamily="50" charset="-128"/>
                      </a:endParaRPr>
                    </a:p>
                  </a:txBody>
                  <a:tcPr marL="31284" marR="31284" marT="0" marB="0" anchor="ctr"/>
                </a:tc>
                <a:tc>
                  <a:txBody>
                    <a:bodyPr/>
                    <a:lstStyle/>
                    <a:p>
                      <a:pPr algn="just">
                        <a:lnSpc>
                          <a:spcPts val="1200"/>
                        </a:lnSpc>
                        <a:spcAft>
                          <a:spcPts val="0"/>
                        </a:spcAft>
                      </a:pPr>
                      <a:r>
                        <a:rPr lang="en-US" sz="1050" kern="0" dirty="0">
                          <a:effectLst/>
                          <a:latin typeface="BIZ UDPゴシック" panose="020B0400000000000000" pitchFamily="50" charset="-128"/>
                          <a:ea typeface="BIZ UDPゴシック" panose="020B0400000000000000" pitchFamily="50" charset="-128"/>
                        </a:rPr>
                        <a:t>…</a:t>
                      </a:r>
                      <a:r>
                        <a:rPr lang="ja-JP" sz="1050" kern="0" dirty="0">
                          <a:effectLst/>
                          <a:latin typeface="BIZ UDPゴシック" panose="020B0400000000000000" pitchFamily="50" charset="-128"/>
                          <a:ea typeface="BIZ UDPゴシック" panose="020B0400000000000000" pitchFamily="50" charset="-128"/>
                        </a:rPr>
                        <a:t>⑥</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extLst>
                  <a:ext uri="{0D108BD9-81ED-4DB2-BD59-A6C34878D82A}">
                    <a16:rowId xmlns:a16="http://schemas.microsoft.com/office/drawing/2014/main" val="1645284335"/>
                  </a:ext>
                </a:extLst>
              </a:tr>
            </a:tbl>
          </a:graphicData>
        </a:graphic>
      </p:graphicFrame>
      <p:sp>
        <p:nvSpPr>
          <p:cNvPr id="10" name="テキスト ボックス 9">
            <a:extLst>
              <a:ext uri="{FF2B5EF4-FFF2-40B4-BE49-F238E27FC236}">
                <a16:creationId xmlns:a16="http://schemas.microsoft.com/office/drawing/2014/main" id="{5900657E-188A-49FB-A468-A579BBA304C2}"/>
              </a:ext>
            </a:extLst>
          </p:cNvPr>
          <p:cNvSpPr txBox="1"/>
          <p:nvPr/>
        </p:nvSpPr>
        <p:spPr>
          <a:xfrm>
            <a:off x="1237783" y="3835701"/>
            <a:ext cx="4057521" cy="923330"/>
          </a:xfrm>
          <a:prstGeom prst="rect">
            <a:avLst/>
          </a:prstGeom>
          <a:noFill/>
        </p:spPr>
        <p:txBody>
          <a:bodyPr wrap="none" rtlCol="0">
            <a:spAutoFit/>
          </a:bodyPr>
          <a:lstStyle/>
          <a:p>
            <a:r>
              <a:rPr lang="ja-JP" altLang="ja-JP" sz="900" dirty="0">
                <a:latin typeface="BIZ UDPゴシック" panose="020B0400000000000000" pitchFamily="50" charset="-128"/>
                <a:ea typeface="BIZ UDPゴシック" panose="020B0400000000000000" pitchFamily="50" charset="-128"/>
              </a:rPr>
              <a:t>備考</a:t>
            </a:r>
          </a:p>
          <a:p>
            <a:r>
              <a:rPr lang="en-US" altLang="ja-JP" sz="900" i="1" dirty="0">
                <a:latin typeface="BIZ UDPゴシック" panose="020B0400000000000000" pitchFamily="50" charset="-128"/>
                <a:ea typeface="BIZ UDPゴシック" panose="020B0400000000000000" pitchFamily="50" charset="-128"/>
              </a:rPr>
              <a:t>Ho	</a:t>
            </a:r>
            <a:r>
              <a:rPr lang="ja-JP" altLang="ja-JP" sz="900" dirty="0">
                <a:latin typeface="BIZ UDPゴシック" panose="020B0400000000000000" pitchFamily="50" charset="-128"/>
                <a:ea typeface="BIZ UDPゴシック" panose="020B0400000000000000" pitchFamily="50" charset="-128"/>
              </a:rPr>
              <a:t>：排出口の実高さ</a:t>
            </a:r>
            <a:r>
              <a:rPr lang="en-US" altLang="ja-JP" sz="900" dirty="0">
                <a:latin typeface="BIZ UDPゴシック" panose="020B0400000000000000" pitchFamily="50" charset="-128"/>
                <a:ea typeface="BIZ UDPゴシック" panose="020B0400000000000000" pitchFamily="50" charset="-128"/>
              </a:rPr>
              <a:t>(m)</a:t>
            </a:r>
            <a:endParaRPr lang="ja-JP" altLang="ja-JP" sz="900" dirty="0">
              <a:latin typeface="BIZ UDPゴシック" panose="020B0400000000000000" pitchFamily="50" charset="-128"/>
              <a:ea typeface="BIZ UDPゴシック" panose="020B0400000000000000" pitchFamily="50" charset="-128"/>
            </a:endParaRPr>
          </a:p>
          <a:p>
            <a:r>
              <a:rPr lang="en-US" altLang="ja-JP" sz="900" i="1" dirty="0">
                <a:latin typeface="BIZ UDPゴシック" panose="020B0400000000000000" pitchFamily="50" charset="-128"/>
                <a:ea typeface="BIZ UDPゴシック" panose="020B0400000000000000" pitchFamily="50" charset="-128"/>
              </a:rPr>
              <a:t>b</a:t>
            </a:r>
            <a:r>
              <a:rPr lang="en-US" altLang="ja-JP" sz="900" dirty="0">
                <a:latin typeface="BIZ UDPゴシック" panose="020B0400000000000000" pitchFamily="50" charset="-128"/>
                <a:ea typeface="BIZ UDPゴシック" panose="020B0400000000000000" pitchFamily="50" charset="-128"/>
              </a:rPr>
              <a:t> 	</a:t>
            </a:r>
            <a:r>
              <a:rPr lang="ja-JP" altLang="ja-JP" sz="900" dirty="0">
                <a:latin typeface="BIZ UDPゴシック" panose="020B0400000000000000" pitchFamily="50" charset="-128"/>
                <a:ea typeface="BIZ UDPゴシック" panose="020B0400000000000000" pitchFamily="50" charset="-128"/>
              </a:rPr>
              <a:t>：排出口の中心からその至近にある敷地境界線までの水平距離</a:t>
            </a:r>
            <a:r>
              <a:rPr lang="en-US" altLang="ja-JP" sz="900" dirty="0">
                <a:latin typeface="BIZ UDPゴシック" panose="020B0400000000000000" pitchFamily="50" charset="-128"/>
                <a:ea typeface="BIZ UDPゴシック" panose="020B0400000000000000" pitchFamily="50" charset="-128"/>
              </a:rPr>
              <a:t>(m)</a:t>
            </a:r>
            <a:endParaRPr lang="ja-JP" altLang="ja-JP" sz="900" dirty="0">
              <a:latin typeface="BIZ UDPゴシック" panose="020B0400000000000000" pitchFamily="50" charset="-128"/>
              <a:ea typeface="BIZ UDPゴシック" panose="020B0400000000000000" pitchFamily="50" charset="-128"/>
            </a:endParaRPr>
          </a:p>
          <a:p>
            <a:r>
              <a:rPr lang="en-US" altLang="ja-JP" sz="900" i="1" dirty="0">
                <a:latin typeface="BIZ UDPゴシック" panose="020B0400000000000000" pitchFamily="50" charset="-128"/>
                <a:ea typeface="BIZ UDPゴシック" panose="020B0400000000000000" pitchFamily="50" charset="-128"/>
              </a:rPr>
              <a:t>h	</a:t>
            </a:r>
            <a:r>
              <a:rPr lang="ja-JP" altLang="ja-JP" sz="900" dirty="0">
                <a:latin typeface="BIZ UDPゴシック" panose="020B0400000000000000" pitchFamily="50" charset="-128"/>
                <a:ea typeface="BIZ UDPゴシック" panose="020B0400000000000000" pitchFamily="50" charset="-128"/>
              </a:rPr>
              <a:t>：排出口の中心からその至近にある建築物の実高さ</a:t>
            </a:r>
            <a:r>
              <a:rPr lang="en-US" altLang="ja-JP" sz="900" dirty="0">
                <a:latin typeface="BIZ UDPゴシック" panose="020B0400000000000000" pitchFamily="50" charset="-128"/>
                <a:ea typeface="BIZ UDPゴシック" panose="020B0400000000000000" pitchFamily="50" charset="-128"/>
              </a:rPr>
              <a:t>(m)</a:t>
            </a:r>
            <a:endParaRPr lang="ja-JP" altLang="ja-JP" sz="900" dirty="0">
              <a:latin typeface="BIZ UDPゴシック" panose="020B0400000000000000" pitchFamily="50" charset="-128"/>
              <a:ea typeface="BIZ UDPゴシック" panose="020B0400000000000000" pitchFamily="50" charset="-128"/>
            </a:endParaRPr>
          </a:p>
          <a:p>
            <a:r>
              <a:rPr lang="en-US" altLang="ja-JP" sz="900" i="1" dirty="0">
                <a:latin typeface="BIZ UDPゴシック" panose="020B0400000000000000" pitchFamily="50" charset="-128"/>
                <a:ea typeface="BIZ UDPゴシック" panose="020B0400000000000000" pitchFamily="50" charset="-128"/>
              </a:rPr>
              <a:t>d	</a:t>
            </a:r>
            <a:r>
              <a:rPr lang="ja-JP" altLang="ja-JP" sz="900" dirty="0">
                <a:latin typeface="BIZ UDPゴシック" panose="020B0400000000000000" pitchFamily="50" charset="-128"/>
                <a:ea typeface="BIZ UDPゴシック" panose="020B0400000000000000" pitchFamily="50" charset="-128"/>
              </a:rPr>
              <a:t>：排出口の中心からその至近にある建築物までの水平距離</a:t>
            </a:r>
            <a:r>
              <a:rPr lang="en-US" altLang="ja-JP" sz="900" dirty="0">
                <a:latin typeface="BIZ UDPゴシック" panose="020B0400000000000000" pitchFamily="50" charset="-128"/>
                <a:ea typeface="BIZ UDPゴシック" panose="020B0400000000000000" pitchFamily="50" charset="-128"/>
              </a:rPr>
              <a:t>(m)</a:t>
            </a:r>
            <a:endParaRPr lang="ja-JP" altLang="ja-JP" sz="900" dirty="0">
              <a:latin typeface="BIZ UDPゴシック" panose="020B0400000000000000" pitchFamily="50" charset="-128"/>
              <a:ea typeface="BIZ UDPゴシック" panose="020B0400000000000000" pitchFamily="50" charset="-128"/>
            </a:endParaRPr>
          </a:p>
          <a:p>
            <a:endParaRPr kumimoji="1" lang="ja-JP" altLang="en-US" sz="900" dirty="0">
              <a:latin typeface="BIZ UDPゴシック" panose="020B0400000000000000" pitchFamily="50" charset="-128"/>
              <a:ea typeface="BIZ UDPゴシック" panose="020B0400000000000000" pitchFamily="50" charset="-128"/>
            </a:endParaRPr>
          </a:p>
        </p:txBody>
      </p:sp>
      <p:sp>
        <p:nvSpPr>
          <p:cNvPr id="12" name="テキスト ボックス 11">
            <a:extLst>
              <a:ext uri="{FF2B5EF4-FFF2-40B4-BE49-F238E27FC236}">
                <a16:creationId xmlns:a16="http://schemas.microsoft.com/office/drawing/2014/main" id="{603CCF96-3068-43CB-B180-879B88CD4C24}"/>
              </a:ext>
            </a:extLst>
          </p:cNvPr>
          <p:cNvSpPr txBox="1"/>
          <p:nvPr/>
        </p:nvSpPr>
        <p:spPr>
          <a:xfrm>
            <a:off x="953524" y="1742043"/>
            <a:ext cx="588623" cy="276999"/>
          </a:xfrm>
          <a:prstGeom prst="rect">
            <a:avLst/>
          </a:prstGeom>
          <a:noFill/>
        </p:spPr>
        <p:txBody>
          <a:bodyPr wrap="none" rtlCol="0">
            <a:spAutoFit/>
          </a:bodyPr>
          <a:lstStyle/>
          <a:p>
            <a:r>
              <a:rPr kumimoji="1" lang="ja-JP" altLang="en-US" sz="1200" dirty="0">
                <a:latin typeface="BIZ UDPゴシック" panose="020B0400000000000000" pitchFamily="50" charset="-128"/>
                <a:ea typeface="BIZ UDPゴシック" panose="020B0400000000000000" pitchFamily="50" charset="-128"/>
              </a:rPr>
              <a:t>附表１</a:t>
            </a:r>
          </a:p>
        </p:txBody>
      </p:sp>
      <p:graphicFrame>
        <p:nvGraphicFramePr>
          <p:cNvPr id="14" name="表 13">
            <a:extLst>
              <a:ext uri="{FF2B5EF4-FFF2-40B4-BE49-F238E27FC236}">
                <a16:creationId xmlns:a16="http://schemas.microsoft.com/office/drawing/2014/main" id="{BEA7817A-4DA1-4541-A0DD-D42F6BDC8698}"/>
              </a:ext>
            </a:extLst>
          </p:cNvPr>
          <p:cNvGraphicFramePr>
            <a:graphicFrameLocks noGrp="1"/>
          </p:cNvGraphicFramePr>
          <p:nvPr>
            <p:extLst>
              <p:ext uri="{D42A27DB-BD31-4B8C-83A1-F6EECF244321}">
                <p14:modId xmlns:p14="http://schemas.microsoft.com/office/powerpoint/2010/main" val="3965693719"/>
              </p:ext>
            </p:extLst>
          </p:nvPr>
        </p:nvGraphicFramePr>
        <p:xfrm>
          <a:off x="1168246" y="5010794"/>
          <a:ext cx="7272000" cy="1694904"/>
        </p:xfrm>
        <a:graphic>
          <a:graphicData uri="http://schemas.openxmlformats.org/drawingml/2006/table">
            <a:tbl>
              <a:tblPr firstRow="1" bandRow="1">
                <a:tableStyleId>{21E4AEA4-8DFA-4A89-87EB-49C32662AFE0}</a:tableStyleId>
              </a:tblPr>
              <a:tblGrid>
                <a:gridCol w="1764000">
                  <a:extLst>
                    <a:ext uri="{9D8B030D-6E8A-4147-A177-3AD203B41FA5}">
                      <a16:colId xmlns:a16="http://schemas.microsoft.com/office/drawing/2014/main" val="2693030885"/>
                    </a:ext>
                  </a:extLst>
                </a:gridCol>
                <a:gridCol w="1728000">
                  <a:extLst>
                    <a:ext uri="{9D8B030D-6E8A-4147-A177-3AD203B41FA5}">
                      <a16:colId xmlns:a16="http://schemas.microsoft.com/office/drawing/2014/main" val="3944545307"/>
                    </a:ext>
                  </a:extLst>
                </a:gridCol>
                <a:gridCol w="1764000">
                  <a:extLst>
                    <a:ext uri="{9D8B030D-6E8A-4147-A177-3AD203B41FA5}">
                      <a16:colId xmlns:a16="http://schemas.microsoft.com/office/drawing/2014/main" val="932348070"/>
                    </a:ext>
                  </a:extLst>
                </a:gridCol>
                <a:gridCol w="2016000">
                  <a:extLst>
                    <a:ext uri="{9D8B030D-6E8A-4147-A177-3AD203B41FA5}">
                      <a16:colId xmlns:a16="http://schemas.microsoft.com/office/drawing/2014/main" val="3356709074"/>
                    </a:ext>
                  </a:extLst>
                </a:gridCol>
              </a:tblGrid>
              <a:tr h="211863">
                <a:tc>
                  <a:txBody>
                    <a:bodyPr/>
                    <a:lstStyle/>
                    <a:p>
                      <a:pPr algn="ctr">
                        <a:lnSpc>
                          <a:spcPts val="1200"/>
                        </a:lnSpc>
                        <a:spcAft>
                          <a:spcPts val="0"/>
                        </a:spcAft>
                      </a:pPr>
                      <a:r>
                        <a:rPr lang="ja-JP" sz="1000" kern="0">
                          <a:effectLst/>
                          <a:latin typeface="BIZ UDPゴシック" panose="020B0400000000000000" pitchFamily="50" charset="-128"/>
                          <a:ea typeface="BIZ UDPゴシック" panose="020B0400000000000000" pitchFamily="50" charset="-128"/>
                        </a:rPr>
                        <a:t>物質</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K</a:t>
                      </a:r>
                      <a:r>
                        <a:rPr lang="ja-JP" sz="1000" kern="0">
                          <a:effectLst/>
                          <a:latin typeface="BIZ UDPゴシック" panose="020B0400000000000000" pitchFamily="50" charset="-128"/>
                          <a:ea typeface="BIZ UDPゴシック" panose="020B0400000000000000" pitchFamily="50" charset="-128"/>
                        </a:rPr>
                        <a:t>の値</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ts val="1200"/>
                        </a:lnSpc>
                        <a:spcAft>
                          <a:spcPts val="0"/>
                        </a:spcAft>
                      </a:pPr>
                      <a:r>
                        <a:rPr lang="ja-JP" sz="1000" kern="0">
                          <a:effectLst/>
                          <a:latin typeface="BIZ UDPゴシック" panose="020B0400000000000000" pitchFamily="50" charset="-128"/>
                          <a:ea typeface="BIZ UDPゴシック" panose="020B0400000000000000" pitchFamily="50" charset="-128"/>
                        </a:rPr>
                        <a:t>物質</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K</a:t>
                      </a:r>
                      <a:r>
                        <a:rPr lang="ja-JP" sz="1000" kern="0">
                          <a:effectLst/>
                          <a:latin typeface="BIZ UDPゴシック" panose="020B0400000000000000" pitchFamily="50" charset="-128"/>
                          <a:ea typeface="BIZ UDPゴシック" panose="020B0400000000000000" pitchFamily="50" charset="-128"/>
                        </a:rPr>
                        <a:t>の値</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3578251779"/>
                  </a:ext>
                </a:extLst>
              </a:tr>
              <a:tr h="211863">
                <a:tc>
                  <a:txBody>
                    <a:bodyPr/>
                    <a:lstStyle/>
                    <a:p>
                      <a:pPr algn="l">
                        <a:lnSpc>
                          <a:spcPts val="1200"/>
                        </a:lnSpc>
                        <a:spcAft>
                          <a:spcPts val="0"/>
                        </a:spcAft>
                      </a:pPr>
                      <a:r>
                        <a:rPr lang="ja-JP" sz="1000" kern="0">
                          <a:effectLst/>
                          <a:latin typeface="BIZ UDPゴシック" panose="020B0400000000000000" pitchFamily="50" charset="-128"/>
                          <a:ea typeface="BIZ UDPゴシック" panose="020B0400000000000000" pitchFamily="50" charset="-128"/>
                        </a:rPr>
                        <a:t>アニシジン</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r">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1.87</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1200"/>
                        </a:lnSpc>
                        <a:spcAft>
                          <a:spcPts val="0"/>
                        </a:spcAft>
                      </a:pPr>
                      <a:r>
                        <a:rPr lang="ja-JP" sz="1000" kern="0">
                          <a:effectLst/>
                          <a:latin typeface="BIZ UDPゴシック" panose="020B0400000000000000" pitchFamily="50" charset="-128"/>
                          <a:ea typeface="BIZ UDPゴシック" panose="020B0400000000000000" pitchFamily="50" charset="-128"/>
                        </a:rPr>
                        <a:t>銅及びその化合物</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r">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0.340</a:t>
                      </a:r>
                      <a:r>
                        <a:rPr lang="ja-JP" sz="1000" kern="0">
                          <a:effectLst/>
                          <a:latin typeface="BIZ UDPゴシック" panose="020B0400000000000000" pitchFamily="50" charset="-128"/>
                          <a:ea typeface="BIZ UDPゴシック" panose="020B0400000000000000" pitchFamily="50" charset="-128"/>
                        </a:rPr>
                        <a:t>（銅として）</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2429935589"/>
                  </a:ext>
                </a:extLst>
              </a:tr>
              <a:tr h="211863">
                <a:tc>
                  <a:txBody>
                    <a:bodyPr/>
                    <a:lstStyle/>
                    <a:p>
                      <a:pPr algn="l">
                        <a:lnSpc>
                          <a:spcPts val="1200"/>
                        </a:lnSpc>
                        <a:spcAft>
                          <a:spcPts val="0"/>
                        </a:spcAft>
                      </a:pPr>
                      <a:r>
                        <a:rPr lang="ja-JP" sz="1000" kern="0" spc="5" dirty="0">
                          <a:effectLst/>
                          <a:latin typeface="BIZ UDPゴシック" panose="020B0400000000000000" pitchFamily="50" charset="-128"/>
                          <a:ea typeface="BIZ UDPゴシック" panose="020B0400000000000000" pitchFamily="50" charset="-128"/>
                        </a:rPr>
                        <a:t>アンチモン及びその化合物</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r">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0.204</a:t>
                      </a:r>
                      <a:r>
                        <a:rPr lang="ja-JP" sz="1000" kern="0">
                          <a:effectLst/>
                          <a:latin typeface="BIZ UDPゴシック" panose="020B0400000000000000" pitchFamily="50" charset="-128"/>
                          <a:ea typeface="BIZ UDPゴシック" panose="020B0400000000000000" pitchFamily="50" charset="-128"/>
                        </a:rPr>
                        <a:t>（アンチモンとして）</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1200"/>
                        </a:lnSpc>
                        <a:spcAft>
                          <a:spcPts val="0"/>
                        </a:spcAft>
                      </a:pPr>
                      <a:r>
                        <a:rPr lang="ja-JP" sz="1000" kern="0">
                          <a:effectLst/>
                          <a:latin typeface="BIZ UDPゴシック" panose="020B0400000000000000" pitchFamily="50" charset="-128"/>
                          <a:ea typeface="BIZ UDPゴシック" panose="020B0400000000000000" pitchFamily="50" charset="-128"/>
                        </a:rPr>
                        <a:t>鉛及びその化合物</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r">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0.0680</a:t>
                      </a:r>
                      <a:r>
                        <a:rPr lang="ja-JP" sz="1000" kern="0">
                          <a:effectLst/>
                          <a:latin typeface="BIZ UDPゴシック" panose="020B0400000000000000" pitchFamily="50" charset="-128"/>
                          <a:ea typeface="BIZ UDPゴシック" panose="020B0400000000000000" pitchFamily="50" charset="-128"/>
                        </a:rPr>
                        <a:t>（鉛として）</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2800022368"/>
                  </a:ext>
                </a:extLst>
              </a:tr>
              <a:tr h="211863">
                <a:tc>
                  <a:txBody>
                    <a:bodyPr/>
                    <a:lstStyle/>
                    <a:p>
                      <a:pPr algn="l">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N</a:t>
                      </a:r>
                      <a:r>
                        <a:rPr lang="ja-JP" sz="1000" kern="0" dirty="0">
                          <a:effectLst/>
                          <a:latin typeface="BIZ UDPゴシック" panose="020B0400000000000000" pitchFamily="50" charset="-128"/>
                          <a:ea typeface="BIZ UDPゴシック" panose="020B0400000000000000" pitchFamily="50" charset="-128"/>
                        </a:rPr>
                        <a:t>－エチルアニリン</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r">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3.68</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1200"/>
                        </a:lnSpc>
                        <a:spcAft>
                          <a:spcPts val="0"/>
                        </a:spcAft>
                      </a:pPr>
                      <a:r>
                        <a:rPr lang="ja-JP" sz="1000" kern="0" spc="10" dirty="0">
                          <a:effectLst/>
                          <a:latin typeface="BIZ UDPゴシック" panose="020B0400000000000000" pitchFamily="50" charset="-128"/>
                          <a:ea typeface="BIZ UDPゴシック" panose="020B0400000000000000" pitchFamily="50" charset="-128"/>
                        </a:rPr>
                        <a:t>バナジウム及びその化合物</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r">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0.0340</a:t>
                      </a:r>
                      <a:r>
                        <a:rPr lang="ja-JP" sz="1000" kern="0" dirty="0">
                          <a:effectLst/>
                          <a:latin typeface="BIZ UDPゴシック" panose="020B0400000000000000" pitchFamily="50" charset="-128"/>
                          <a:ea typeface="BIZ UDPゴシック" panose="020B0400000000000000" pitchFamily="50" charset="-128"/>
                        </a:rPr>
                        <a:t>（五酸化ﾊﾞﾅｼﾞｳﾑとして）</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3013883342"/>
                  </a:ext>
                </a:extLst>
              </a:tr>
              <a:tr h="211863">
                <a:tc>
                  <a:txBody>
                    <a:bodyPr/>
                    <a:lstStyle/>
                    <a:p>
                      <a:pPr algn="l">
                        <a:lnSpc>
                          <a:spcPts val="1200"/>
                        </a:lnSpc>
                        <a:spcAft>
                          <a:spcPts val="0"/>
                        </a:spcAft>
                      </a:pPr>
                      <a:r>
                        <a:rPr lang="ja-JP" sz="1000" kern="0" spc="5" dirty="0">
                          <a:effectLst/>
                          <a:latin typeface="BIZ UDPゴシック" panose="020B0400000000000000" pitchFamily="50" charset="-128"/>
                          <a:ea typeface="BIZ UDPゴシック" panose="020B0400000000000000" pitchFamily="50" charset="-128"/>
                        </a:rPr>
                        <a:t>カドミウム及びその化合物</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r">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0.0170(</a:t>
                      </a:r>
                      <a:r>
                        <a:rPr lang="ja-JP" sz="1000" kern="0">
                          <a:effectLst/>
                          <a:latin typeface="BIZ UDPゴシック" panose="020B0400000000000000" pitchFamily="50" charset="-128"/>
                          <a:ea typeface="BIZ UDPゴシック" panose="020B0400000000000000" pitchFamily="50" charset="-128"/>
                        </a:rPr>
                        <a:t>カドミウムとして</a:t>
                      </a:r>
                      <a:r>
                        <a:rPr lang="en-US" sz="1000" kern="0" dirty="0">
                          <a:effectLst/>
                          <a:latin typeface="BIZ UDPゴシック" panose="020B0400000000000000" pitchFamily="50" charset="-128"/>
                          <a:ea typeface="BIZ UDPゴシック" panose="020B0400000000000000" pitchFamily="50" charset="-128"/>
                        </a:rPr>
                        <a:t>)</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1200"/>
                        </a:lnSpc>
                        <a:spcAft>
                          <a:spcPts val="0"/>
                        </a:spcAft>
                      </a:pPr>
                      <a:r>
                        <a:rPr lang="ja-JP" sz="1000" kern="0" spc="10">
                          <a:effectLst/>
                          <a:latin typeface="BIZ UDPゴシック" panose="020B0400000000000000" pitchFamily="50" charset="-128"/>
                          <a:ea typeface="BIZ UDPゴシック" panose="020B0400000000000000" pitchFamily="50" charset="-128"/>
                        </a:rPr>
                        <a:t>ベリリウム及びその化合物</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r">
                        <a:lnSpc>
                          <a:spcPts val="1200"/>
                        </a:lnSpc>
                        <a:spcAft>
                          <a:spcPts val="0"/>
                        </a:spcAft>
                      </a:pPr>
                      <a:r>
                        <a:rPr lang="en-US" sz="1000" kern="0" spc="5" dirty="0">
                          <a:effectLst/>
                          <a:latin typeface="BIZ UDPゴシック" panose="020B0400000000000000" pitchFamily="50" charset="-128"/>
                          <a:ea typeface="BIZ UDPゴシック" panose="020B0400000000000000" pitchFamily="50" charset="-128"/>
                        </a:rPr>
                        <a:t>0.00340</a:t>
                      </a:r>
                      <a:r>
                        <a:rPr lang="ja-JP" sz="1000" kern="0" spc="5">
                          <a:effectLst/>
                          <a:latin typeface="BIZ UDPゴシック" panose="020B0400000000000000" pitchFamily="50" charset="-128"/>
                          <a:ea typeface="BIZ UDPゴシック" panose="020B0400000000000000" pitchFamily="50" charset="-128"/>
                        </a:rPr>
                        <a:t>（ベリリウムとして）</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979104547"/>
                  </a:ext>
                </a:extLst>
              </a:tr>
              <a:tr h="211863">
                <a:tc>
                  <a:txBody>
                    <a:bodyPr/>
                    <a:lstStyle/>
                    <a:p>
                      <a:pPr algn="l">
                        <a:lnSpc>
                          <a:spcPts val="1200"/>
                        </a:lnSpc>
                        <a:spcAft>
                          <a:spcPts val="0"/>
                        </a:spcAft>
                      </a:pPr>
                      <a:r>
                        <a:rPr lang="ja-JP" sz="1000" kern="0" dirty="0">
                          <a:effectLst/>
                          <a:latin typeface="BIZ UDPゴシック" panose="020B0400000000000000" pitchFamily="50" charset="-128"/>
                          <a:ea typeface="BIZ UDPゴシック" panose="020B0400000000000000" pitchFamily="50" charset="-128"/>
                        </a:rPr>
                        <a:t>クロロニトロベンゼン</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r">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0.340</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1200"/>
                        </a:lnSpc>
                        <a:spcAft>
                          <a:spcPts val="0"/>
                        </a:spcAft>
                      </a:pPr>
                      <a:r>
                        <a:rPr lang="ja-JP" sz="1000" kern="0">
                          <a:effectLst/>
                          <a:latin typeface="BIZ UDPゴシック" panose="020B0400000000000000" pitchFamily="50" charset="-128"/>
                          <a:ea typeface="BIZ UDPゴシック" panose="020B0400000000000000" pitchFamily="50" charset="-128"/>
                        </a:rPr>
                        <a:t>ホルムアルデヒド</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r">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0.456</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705206424"/>
                  </a:ext>
                </a:extLst>
              </a:tr>
              <a:tr h="211863">
                <a:tc>
                  <a:txBody>
                    <a:bodyPr/>
                    <a:lstStyle/>
                    <a:p>
                      <a:pPr algn="l">
                        <a:lnSpc>
                          <a:spcPts val="1200"/>
                        </a:lnSpc>
                        <a:spcAft>
                          <a:spcPts val="0"/>
                        </a:spcAft>
                      </a:pPr>
                      <a:r>
                        <a:rPr lang="ja-JP" sz="1000" kern="0" dirty="0">
                          <a:effectLst/>
                          <a:latin typeface="BIZ UDPゴシック" panose="020B0400000000000000" pitchFamily="50" charset="-128"/>
                          <a:ea typeface="BIZ UDPゴシック" panose="020B0400000000000000" pitchFamily="50" charset="-128"/>
                        </a:rPr>
                        <a:t>臭素</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r">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0.728</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1200"/>
                        </a:lnSpc>
                        <a:spcAft>
                          <a:spcPts val="0"/>
                        </a:spcAft>
                      </a:pPr>
                      <a:r>
                        <a:rPr lang="ja-JP" sz="1000" kern="0">
                          <a:effectLst/>
                          <a:latin typeface="BIZ UDPゴシック" panose="020B0400000000000000" pitchFamily="50" charset="-128"/>
                          <a:ea typeface="BIZ UDPゴシック" panose="020B0400000000000000" pitchFamily="50" charset="-128"/>
                        </a:rPr>
                        <a:t>マンガン及びその化合物</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r">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0.136(</a:t>
                      </a:r>
                      <a:r>
                        <a:rPr lang="ja-JP" sz="1000" kern="0">
                          <a:effectLst/>
                          <a:latin typeface="BIZ UDPゴシック" panose="020B0400000000000000" pitchFamily="50" charset="-128"/>
                          <a:ea typeface="BIZ UDPゴシック" panose="020B0400000000000000" pitchFamily="50" charset="-128"/>
                        </a:rPr>
                        <a:t>マンガンとして</a:t>
                      </a:r>
                      <a:r>
                        <a:rPr lang="en-US" sz="1000" kern="0" dirty="0">
                          <a:effectLst/>
                          <a:latin typeface="BIZ UDPゴシック" panose="020B0400000000000000" pitchFamily="50" charset="-128"/>
                          <a:ea typeface="BIZ UDPゴシック" panose="020B0400000000000000" pitchFamily="50" charset="-128"/>
                        </a:rPr>
                        <a:t>)</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2629389285"/>
                  </a:ext>
                </a:extLst>
              </a:tr>
              <a:tr h="211863">
                <a:tc>
                  <a:txBody>
                    <a:bodyPr/>
                    <a:lstStyle/>
                    <a:p>
                      <a:pPr algn="l">
                        <a:lnSpc>
                          <a:spcPts val="1200"/>
                        </a:lnSpc>
                        <a:spcAft>
                          <a:spcPts val="0"/>
                        </a:spcAft>
                      </a:pPr>
                      <a:r>
                        <a:rPr lang="ja-JP" sz="1000" kern="0" dirty="0">
                          <a:effectLst/>
                          <a:latin typeface="BIZ UDPゴシック" panose="020B0400000000000000" pitchFamily="50" charset="-128"/>
                          <a:ea typeface="BIZ UDPゴシック" panose="020B0400000000000000" pitchFamily="50" charset="-128"/>
                        </a:rPr>
                        <a:t>水銀及びその化合物</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r">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0.0340(</a:t>
                      </a:r>
                      <a:r>
                        <a:rPr lang="ja-JP" sz="1000" kern="0" dirty="0">
                          <a:effectLst/>
                          <a:latin typeface="BIZ UDPゴシック" panose="020B0400000000000000" pitchFamily="50" charset="-128"/>
                          <a:ea typeface="BIZ UDPゴシック" panose="020B0400000000000000" pitchFamily="50" charset="-128"/>
                        </a:rPr>
                        <a:t>水銀として</a:t>
                      </a:r>
                      <a:r>
                        <a:rPr lang="en-US" sz="1000" kern="0" dirty="0">
                          <a:effectLst/>
                          <a:latin typeface="BIZ UDPゴシック" panose="020B0400000000000000" pitchFamily="50" charset="-128"/>
                          <a:ea typeface="BIZ UDPゴシック" panose="020B0400000000000000" pitchFamily="50" charset="-128"/>
                        </a:rPr>
                        <a:t>)</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1200"/>
                        </a:lnSpc>
                        <a:spcAft>
                          <a:spcPts val="0"/>
                        </a:spcAft>
                      </a:pPr>
                      <a:r>
                        <a:rPr lang="ja-JP" sz="1000" kern="0">
                          <a:effectLst/>
                          <a:latin typeface="BIZ UDPゴシック" panose="020B0400000000000000" pitchFamily="50" charset="-128"/>
                          <a:ea typeface="BIZ UDPゴシック" panose="020B0400000000000000" pitchFamily="50" charset="-128"/>
                        </a:rPr>
                        <a:t>Ｎ－メチルアニリン</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r">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3.26</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048758540"/>
                  </a:ext>
                </a:extLst>
              </a:tr>
            </a:tbl>
          </a:graphicData>
        </a:graphic>
      </p:graphicFrame>
      <p:sp>
        <p:nvSpPr>
          <p:cNvPr id="15" name="テキスト ボックス 14">
            <a:extLst>
              <a:ext uri="{FF2B5EF4-FFF2-40B4-BE49-F238E27FC236}">
                <a16:creationId xmlns:a16="http://schemas.microsoft.com/office/drawing/2014/main" id="{7C1F996A-2D6D-44CB-9575-3EC180388C67}"/>
              </a:ext>
            </a:extLst>
          </p:cNvPr>
          <p:cNvSpPr txBox="1"/>
          <p:nvPr/>
        </p:nvSpPr>
        <p:spPr>
          <a:xfrm>
            <a:off x="932685" y="4775235"/>
            <a:ext cx="609462" cy="276999"/>
          </a:xfrm>
          <a:prstGeom prst="rect">
            <a:avLst/>
          </a:prstGeom>
          <a:noFill/>
        </p:spPr>
        <p:txBody>
          <a:bodyPr wrap="none" rtlCol="0">
            <a:spAutoFit/>
          </a:bodyPr>
          <a:lstStyle/>
          <a:p>
            <a:r>
              <a:rPr kumimoji="1" lang="ja-JP" altLang="en-US" sz="1200" dirty="0">
                <a:latin typeface="BIZ UDPゴシック" panose="020B0400000000000000" pitchFamily="50" charset="-128"/>
                <a:ea typeface="BIZ UDPゴシック" panose="020B0400000000000000" pitchFamily="50" charset="-128"/>
              </a:rPr>
              <a:t>附表２</a:t>
            </a:r>
          </a:p>
        </p:txBody>
      </p:sp>
      <p:sp>
        <p:nvSpPr>
          <p:cNvPr id="16" name="タイトル 1">
            <a:extLst>
              <a:ext uri="{FF2B5EF4-FFF2-40B4-BE49-F238E27FC236}">
                <a16:creationId xmlns:a16="http://schemas.microsoft.com/office/drawing/2014/main" id="{6A8A4FA9-8E3B-4064-B3E9-23F92FE6B3B8}"/>
              </a:ext>
            </a:extLst>
          </p:cNvPr>
          <p:cNvSpPr>
            <a:spLocks noGrp="1"/>
          </p:cNvSpPr>
          <p:nvPr>
            <p:ph type="title"/>
          </p:nvPr>
        </p:nvSpPr>
        <p:spPr>
          <a:xfrm>
            <a:off x="1083472" y="609602"/>
            <a:ext cx="8267315" cy="734351"/>
          </a:xfrm>
        </p:spPr>
        <p:txBody>
          <a:bodyPr>
            <a:normAutofit/>
          </a:bodyPr>
          <a:lstStyle/>
          <a:p>
            <a:r>
              <a:rPr lang="ja-JP" altLang="en-US" sz="2400" dirty="0">
                <a:latin typeface="BIZ UDPゴシック" panose="020B0400000000000000" pitchFamily="50" charset="-128"/>
                <a:ea typeface="BIZ UDPゴシック" panose="020B0400000000000000" pitchFamily="50" charset="-128"/>
              </a:rPr>
              <a:t>粉じん規制の見直し案</a:t>
            </a:r>
            <a:r>
              <a:rPr lang="en-US" altLang="ja-JP" sz="2400" dirty="0">
                <a:latin typeface="BIZ UDPゴシック" panose="020B0400000000000000" pitchFamily="50" charset="-128"/>
                <a:ea typeface="BIZ UDPゴシック" panose="020B0400000000000000" pitchFamily="50" charset="-128"/>
              </a:rPr>
              <a:t>【</a:t>
            </a:r>
            <a:r>
              <a:rPr lang="ja-JP" altLang="en-US" sz="2400" dirty="0">
                <a:latin typeface="BIZ UDPゴシック" panose="020B0400000000000000" pitchFamily="50" charset="-128"/>
                <a:ea typeface="BIZ UDPゴシック" panose="020B0400000000000000" pitchFamily="50" charset="-128"/>
              </a:rPr>
              <a:t>基準③</a:t>
            </a:r>
            <a:r>
              <a:rPr lang="en-US" altLang="ja-JP" sz="2400" dirty="0">
                <a:latin typeface="BIZ UDPゴシック" panose="020B0400000000000000" pitchFamily="50" charset="-128"/>
                <a:ea typeface="BIZ UDPゴシック" panose="020B0400000000000000" pitchFamily="50" charset="-128"/>
              </a:rPr>
              <a:t>】</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17" name="テキスト ボックス 16">
            <a:extLst>
              <a:ext uri="{FF2B5EF4-FFF2-40B4-BE49-F238E27FC236}">
                <a16:creationId xmlns:a16="http://schemas.microsoft.com/office/drawing/2014/main" id="{BB1D1E91-C45A-4268-9172-8FC27327741D}"/>
              </a:ext>
            </a:extLst>
          </p:cNvPr>
          <p:cNvSpPr txBox="1"/>
          <p:nvPr/>
        </p:nvSpPr>
        <p:spPr>
          <a:xfrm>
            <a:off x="528259" y="1087610"/>
            <a:ext cx="3284874" cy="646331"/>
          </a:xfrm>
          <a:prstGeom prst="rect">
            <a:avLst/>
          </a:prstGeom>
          <a:noFill/>
        </p:spPr>
        <p:txBody>
          <a:bodyPr wrap="none" rtlCol="0">
            <a:spAutoFit/>
          </a:bodyPr>
          <a:lstStyle/>
          <a:p>
            <a:r>
              <a:rPr kumimoji="1" lang="en-US" altLang="ja-JP" dirty="0">
                <a:latin typeface="BIZ UDPゴシック" panose="020B0400000000000000" pitchFamily="50" charset="-128"/>
                <a:ea typeface="BIZ UDPゴシック" panose="020B0400000000000000" pitchFamily="50" charset="-128"/>
              </a:rPr>
              <a:t>【</a:t>
            </a:r>
            <a:r>
              <a:rPr kumimoji="1" lang="ja-JP" altLang="en-US" dirty="0">
                <a:latin typeface="BIZ UDPゴシック" panose="020B0400000000000000" pitchFamily="50" charset="-128"/>
                <a:ea typeface="BIZ UDPゴシック" panose="020B0400000000000000" pitchFamily="50" charset="-128"/>
              </a:rPr>
              <a:t>現行</a:t>
            </a:r>
            <a:r>
              <a:rPr kumimoji="1" lang="en-US" altLang="ja-JP" dirty="0">
                <a:latin typeface="BIZ UDPゴシック" panose="020B0400000000000000" pitchFamily="50" charset="-128"/>
                <a:ea typeface="BIZ UDPゴシック" panose="020B0400000000000000" pitchFamily="50" charset="-128"/>
              </a:rPr>
              <a:t>】</a:t>
            </a:r>
            <a:r>
              <a:rPr kumimoji="1" lang="ja-JP" altLang="en-US" dirty="0">
                <a:latin typeface="BIZ UDPゴシック" panose="020B0400000000000000" pitchFamily="50" charset="-128"/>
                <a:ea typeface="BIZ UDPゴシック" panose="020B0400000000000000" pitchFamily="50" charset="-128"/>
              </a:rPr>
              <a:t>特定粉</a:t>
            </a:r>
            <a:r>
              <a:rPr kumimoji="1" lang="ja-JP" altLang="en-US" dirty="0" err="1">
                <a:latin typeface="BIZ UDPゴシック" panose="020B0400000000000000" pitchFamily="50" charset="-128"/>
                <a:ea typeface="BIZ UDPゴシック" panose="020B0400000000000000" pitchFamily="50" charset="-128"/>
              </a:rPr>
              <a:t>じん</a:t>
            </a:r>
            <a:r>
              <a:rPr kumimoji="1" lang="ja-JP" altLang="en-US" dirty="0">
                <a:latin typeface="BIZ UDPゴシック" panose="020B0400000000000000" pitchFamily="50" charset="-128"/>
                <a:ea typeface="BIZ UDPゴシック" panose="020B0400000000000000" pitchFamily="50" charset="-128"/>
              </a:rPr>
              <a:t>規制基準　</a:t>
            </a:r>
            <a:endParaRPr kumimoji="1" lang="en-US" altLang="ja-JP" dirty="0">
              <a:latin typeface="BIZ UDPゴシック" panose="020B0400000000000000" pitchFamily="50" charset="-128"/>
              <a:ea typeface="BIZ UDPゴシック" panose="020B0400000000000000" pitchFamily="50" charset="-128"/>
            </a:endParaRPr>
          </a:p>
          <a:p>
            <a:r>
              <a:rPr kumimoji="1" lang="ja-JP" altLang="en-US" dirty="0">
                <a:latin typeface="BIZ UDPゴシック" panose="020B0400000000000000" pitchFamily="50" charset="-128"/>
                <a:ea typeface="BIZ UDPゴシック" panose="020B0400000000000000" pitchFamily="50" charset="-128"/>
              </a:rPr>
              <a:t>　〇その他の特定粉じん（続き）</a:t>
            </a:r>
          </a:p>
        </p:txBody>
      </p:sp>
      <p:sp>
        <p:nvSpPr>
          <p:cNvPr id="18" name="スライド番号プレースホルダー 3">
            <a:extLst>
              <a:ext uri="{FF2B5EF4-FFF2-40B4-BE49-F238E27FC236}">
                <a16:creationId xmlns:a16="http://schemas.microsoft.com/office/drawing/2014/main" id="{A3076C18-B732-4295-8F7B-6C7C03225696}"/>
              </a:ext>
            </a:extLst>
          </p:cNvPr>
          <p:cNvSpPr txBox="1">
            <a:spLocks/>
          </p:cNvSpPr>
          <p:nvPr/>
        </p:nvSpPr>
        <p:spPr>
          <a:xfrm>
            <a:off x="9350787" y="6041364"/>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19</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551186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a:extLst>
              <a:ext uri="{FF2B5EF4-FFF2-40B4-BE49-F238E27FC236}">
                <a16:creationId xmlns:a16="http://schemas.microsoft.com/office/drawing/2014/main" id="{0997AC4A-59E7-471A-A0B6-30629CB788BE}"/>
              </a:ext>
            </a:extLst>
          </p:cNvPr>
          <p:cNvSpPr>
            <a:spLocks noGrp="1"/>
          </p:cNvSpPr>
          <p:nvPr>
            <p:ph type="title"/>
          </p:nvPr>
        </p:nvSpPr>
        <p:spPr>
          <a:xfrm>
            <a:off x="1083470" y="609600"/>
            <a:ext cx="6984793" cy="1320800"/>
          </a:xfrm>
        </p:spPr>
        <p:txBody>
          <a:bodyPr>
            <a:normAutofit/>
          </a:bodyPr>
          <a:lstStyle/>
          <a:p>
            <a:r>
              <a:rPr lang="ja-JP" altLang="en-US" dirty="0">
                <a:latin typeface="BIZ UDPゴシック" panose="020B0400000000000000" pitchFamily="50" charset="-128"/>
                <a:ea typeface="BIZ UDPゴシック" panose="020B0400000000000000" pitchFamily="50" charset="-128"/>
              </a:rPr>
              <a:t>前回の部会で整理した</a:t>
            </a:r>
            <a:r>
              <a:rPr kumimoji="1" lang="ja-JP" altLang="en-US" dirty="0">
                <a:latin typeface="BIZ UDPゴシック" panose="020B0400000000000000" pitchFamily="50" charset="-128"/>
                <a:ea typeface="BIZ UDPゴシック" panose="020B0400000000000000" pitchFamily="50" charset="-128"/>
              </a:rPr>
              <a:t>論点</a:t>
            </a: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コンテンツ プレースホルダー 2">
            <a:extLst>
              <a:ext uri="{FF2B5EF4-FFF2-40B4-BE49-F238E27FC236}">
                <a16:creationId xmlns:a16="http://schemas.microsoft.com/office/drawing/2014/main" id="{7BA3942E-BFE2-447A-BD38-3EDA7D8689AB}"/>
              </a:ext>
            </a:extLst>
          </p:cNvPr>
          <p:cNvSpPr>
            <a:spLocks noGrp="1"/>
          </p:cNvSpPr>
          <p:nvPr>
            <p:ph idx="1"/>
          </p:nvPr>
        </p:nvSpPr>
        <p:spPr>
          <a:xfrm>
            <a:off x="743670" y="2377661"/>
            <a:ext cx="8797734" cy="4629426"/>
          </a:xfrm>
        </p:spPr>
        <p:txBody>
          <a:bodyPr>
            <a:noAutofit/>
          </a:bodyPr>
          <a:lstStyle/>
          <a:p>
            <a:pPr marL="0" indent="0">
              <a:buNone/>
            </a:pPr>
            <a:r>
              <a:rPr lang="ja-JP" altLang="en-US" sz="2400" dirty="0">
                <a:solidFill>
                  <a:schemeClr val="tx1"/>
                </a:solidFill>
                <a:latin typeface="BIZ UDPゴシック" panose="020B0400000000000000" pitchFamily="50" charset="-128"/>
                <a:ea typeface="BIZ UDPゴシック" panose="020B0400000000000000" pitchFamily="50" charset="-128"/>
              </a:rPr>
              <a:t>論点①　　　粉じん規制全体の考え方について</a:t>
            </a:r>
            <a:endParaRPr lang="en-US" altLang="ja-JP" sz="2400" dirty="0">
              <a:solidFill>
                <a:schemeClr val="tx1"/>
              </a:solidFill>
              <a:latin typeface="BIZ UDPゴシック" panose="020B0400000000000000" pitchFamily="50" charset="-128"/>
              <a:ea typeface="BIZ UDPゴシック" panose="020B0400000000000000" pitchFamily="50" charset="-128"/>
            </a:endParaRPr>
          </a:p>
          <a:p>
            <a:pPr marL="0" indent="0">
              <a:buNone/>
            </a:pPr>
            <a:endParaRPr lang="ja-JP" altLang="en-US" sz="2400" dirty="0">
              <a:solidFill>
                <a:schemeClr val="tx1"/>
              </a:solidFill>
              <a:latin typeface="BIZ UDPゴシック" panose="020B0400000000000000" pitchFamily="50" charset="-128"/>
              <a:ea typeface="BIZ UDPゴシック" panose="020B0400000000000000" pitchFamily="50" charset="-128"/>
            </a:endParaRPr>
          </a:p>
          <a:p>
            <a:pPr marL="0" indent="0">
              <a:buNone/>
            </a:pPr>
            <a:r>
              <a:rPr lang="ja-JP" altLang="en-US" sz="2400" dirty="0">
                <a:solidFill>
                  <a:schemeClr val="tx1"/>
                </a:solidFill>
                <a:latin typeface="BIZ UDPゴシック" panose="020B0400000000000000" pitchFamily="50" charset="-128"/>
                <a:ea typeface="BIZ UDPゴシック" panose="020B0400000000000000" pitchFamily="50" charset="-128"/>
              </a:rPr>
              <a:t>論点②　　　対象施設の見直しの必要性について</a:t>
            </a:r>
            <a:endParaRPr lang="en-US" altLang="ja-JP" sz="2400" dirty="0">
              <a:solidFill>
                <a:schemeClr val="tx1"/>
              </a:solidFill>
              <a:latin typeface="BIZ UDPゴシック" panose="020B0400000000000000" pitchFamily="50" charset="-128"/>
              <a:ea typeface="BIZ UDPゴシック" panose="020B0400000000000000" pitchFamily="50" charset="-128"/>
            </a:endParaRPr>
          </a:p>
          <a:p>
            <a:pPr marL="0" indent="0">
              <a:buNone/>
            </a:pPr>
            <a:endParaRPr lang="ja-JP" altLang="en-US" sz="2400" dirty="0">
              <a:solidFill>
                <a:schemeClr val="tx1"/>
              </a:solidFill>
              <a:latin typeface="BIZ UDPゴシック" panose="020B0400000000000000" pitchFamily="50" charset="-128"/>
              <a:ea typeface="BIZ UDPゴシック" panose="020B0400000000000000" pitchFamily="50" charset="-128"/>
            </a:endParaRPr>
          </a:p>
          <a:p>
            <a:pPr marL="0" indent="0">
              <a:buNone/>
            </a:pPr>
            <a:r>
              <a:rPr lang="ja-JP" altLang="en-US" sz="2400" dirty="0">
                <a:solidFill>
                  <a:schemeClr val="tx1"/>
                </a:solidFill>
                <a:latin typeface="BIZ UDPゴシック" panose="020B0400000000000000" pitchFamily="50" charset="-128"/>
                <a:ea typeface="BIZ UDPゴシック" panose="020B0400000000000000" pitchFamily="50" charset="-128"/>
              </a:rPr>
              <a:t>論点③　　　施設の規模要件の見直しについて</a:t>
            </a:r>
            <a:endParaRPr kumimoji="1" lang="ja-JP" altLang="en-US" sz="2400" dirty="0">
              <a:solidFill>
                <a:schemeClr val="tx1"/>
              </a:solidFill>
              <a:latin typeface="BIZ UDPゴシック" panose="020B0400000000000000" pitchFamily="50" charset="-128"/>
              <a:ea typeface="BIZ UDPゴシック" panose="020B0400000000000000" pitchFamily="50" charset="-128"/>
            </a:endParaRPr>
          </a:p>
        </p:txBody>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スライド番号プレースホルダー 3">
            <a:extLst>
              <a:ext uri="{FF2B5EF4-FFF2-40B4-BE49-F238E27FC236}">
                <a16:creationId xmlns:a16="http://schemas.microsoft.com/office/drawing/2014/main" id="{7990B9C9-05C6-4950-AA72-9BBA656AF05E}"/>
              </a:ext>
            </a:extLst>
          </p:cNvPr>
          <p:cNvSpPr>
            <a:spLocks noGrp="1"/>
          </p:cNvSpPr>
          <p:nvPr>
            <p:ph type="sldNum" sz="quarter" idx="12"/>
          </p:nvPr>
        </p:nvSpPr>
        <p:spPr>
          <a:xfrm>
            <a:off x="9350787" y="6041364"/>
            <a:ext cx="555213" cy="365125"/>
          </a:xfrm>
        </p:spPr>
        <p:txBody>
          <a:bodyPr>
            <a:normAutofit/>
          </a:body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2</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9591937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8" name="表 7">
            <a:extLst>
              <a:ext uri="{FF2B5EF4-FFF2-40B4-BE49-F238E27FC236}">
                <a16:creationId xmlns:a16="http://schemas.microsoft.com/office/drawing/2014/main" id="{7B7476D7-6E9C-4062-8082-1529902A7CC9}"/>
              </a:ext>
            </a:extLst>
          </p:cNvPr>
          <p:cNvGraphicFramePr>
            <a:graphicFrameLocks noGrp="1"/>
          </p:cNvGraphicFramePr>
          <p:nvPr>
            <p:extLst>
              <p:ext uri="{D42A27DB-BD31-4B8C-83A1-F6EECF244321}">
                <p14:modId xmlns:p14="http://schemas.microsoft.com/office/powerpoint/2010/main" val="1676033288"/>
              </p:ext>
            </p:extLst>
          </p:nvPr>
        </p:nvGraphicFramePr>
        <p:xfrm>
          <a:off x="875392" y="1805272"/>
          <a:ext cx="7790621" cy="3247455"/>
        </p:xfrm>
        <a:graphic>
          <a:graphicData uri="http://schemas.openxmlformats.org/drawingml/2006/table">
            <a:tbl>
              <a:tblPr firstRow="1" firstCol="1">
                <a:tableStyleId>{21E4AEA4-8DFA-4A89-87EB-49C32662AFE0}</a:tableStyleId>
              </a:tblPr>
              <a:tblGrid>
                <a:gridCol w="1924773">
                  <a:extLst>
                    <a:ext uri="{9D8B030D-6E8A-4147-A177-3AD203B41FA5}">
                      <a16:colId xmlns:a16="http://schemas.microsoft.com/office/drawing/2014/main" val="3712217764"/>
                    </a:ext>
                  </a:extLst>
                </a:gridCol>
                <a:gridCol w="5865848">
                  <a:extLst>
                    <a:ext uri="{9D8B030D-6E8A-4147-A177-3AD203B41FA5}">
                      <a16:colId xmlns:a16="http://schemas.microsoft.com/office/drawing/2014/main" val="4232862945"/>
                    </a:ext>
                  </a:extLst>
                </a:gridCol>
              </a:tblGrid>
              <a:tr h="215900">
                <a:tc>
                  <a:txBody>
                    <a:bodyPr/>
                    <a:lstStyle/>
                    <a:p>
                      <a:pPr algn="ctr">
                        <a:lnSpc>
                          <a:spcPct val="150000"/>
                        </a:lnSpc>
                        <a:spcAft>
                          <a:spcPts val="0"/>
                        </a:spcAft>
                      </a:pPr>
                      <a:r>
                        <a:rPr lang="ja-JP" sz="1100" kern="100">
                          <a:effectLst/>
                          <a:latin typeface="BIZ UDPゴシック" panose="020B0400000000000000" pitchFamily="50" charset="-128"/>
                          <a:ea typeface="BIZ UDPゴシック" panose="020B0400000000000000" pitchFamily="50" charset="-128"/>
                        </a:rPr>
                        <a:t>施設</a:t>
                      </a:r>
                    </a:p>
                  </a:txBody>
                  <a:tcPr marL="62865" marR="62865" marT="17780" marB="17780" anchor="ctr"/>
                </a:tc>
                <a:tc>
                  <a:txBody>
                    <a:bodyPr/>
                    <a:lstStyle/>
                    <a:p>
                      <a:pPr algn="ctr">
                        <a:lnSpc>
                          <a:spcPct val="150000"/>
                        </a:lnSpc>
                        <a:spcAft>
                          <a:spcPts val="0"/>
                        </a:spcAft>
                      </a:pPr>
                      <a:r>
                        <a:rPr lang="ja-JP" sz="1100" kern="100">
                          <a:effectLst/>
                          <a:latin typeface="BIZ UDPゴシック" panose="020B0400000000000000" pitchFamily="50" charset="-128"/>
                          <a:ea typeface="BIZ UDPゴシック" panose="020B0400000000000000" pitchFamily="50" charset="-128"/>
                        </a:rPr>
                        <a:t>構造、使用、管理基準</a:t>
                      </a:r>
                    </a:p>
                  </a:txBody>
                  <a:tcPr marL="62865" marR="62865" marT="17780" marB="17780" anchor="ctr"/>
                </a:tc>
                <a:extLst>
                  <a:ext uri="{0D108BD9-81ED-4DB2-BD59-A6C34878D82A}">
                    <a16:rowId xmlns:a16="http://schemas.microsoft.com/office/drawing/2014/main" val="1358553012"/>
                  </a:ext>
                </a:extLst>
              </a:tr>
              <a:tr h="107950">
                <a:tc>
                  <a:txBody>
                    <a:bodyPr/>
                    <a:lstStyle/>
                    <a:p>
                      <a:pPr algn="just">
                        <a:lnSpc>
                          <a:spcPct val="150000"/>
                        </a:lnSpc>
                        <a:spcAft>
                          <a:spcPts val="0"/>
                        </a:spcAft>
                      </a:pPr>
                      <a:r>
                        <a:rPr lang="ja-JP" sz="1100" kern="100" dirty="0">
                          <a:effectLst/>
                          <a:latin typeface="BIZ UDPゴシック" panose="020B0400000000000000" pitchFamily="50" charset="-128"/>
                          <a:ea typeface="BIZ UDPゴシック" panose="020B0400000000000000" pitchFamily="50" charset="-128"/>
                        </a:rPr>
                        <a:t>粉じんを建築物の外部に強制的に排出する施設</a:t>
                      </a:r>
                    </a:p>
                  </a:txBody>
                  <a:tcPr marL="62865" marR="62865" marT="17780" marB="17780"/>
                </a:tc>
                <a:tc>
                  <a:txBody>
                    <a:bodyPr/>
                    <a:lstStyle/>
                    <a:p>
                      <a:pPr marL="342900" lvl="0" indent="-342900" algn="just" fontAlgn="base">
                        <a:lnSpc>
                          <a:spcPct val="150000"/>
                        </a:lnSpc>
                        <a:spcAft>
                          <a:spcPts val="0"/>
                        </a:spcAft>
                        <a:buFont typeface="+mj-ea"/>
                        <a:buAutoNum type="circleNumDbPlain"/>
                        <a:tabLst>
                          <a:tab pos="228600" algn="l"/>
                        </a:tabLst>
                      </a:pPr>
                      <a:r>
                        <a:rPr lang="ja-JP" sz="1100" kern="100" dirty="0">
                          <a:effectLst/>
                          <a:latin typeface="BIZ UDPゴシック" panose="020B0400000000000000" pitchFamily="50" charset="-128"/>
                          <a:ea typeface="BIZ UDPゴシック" panose="020B0400000000000000" pitchFamily="50" charset="-128"/>
                        </a:rPr>
                        <a:t>処理装置が設置され、適正に稼働されていること。</a:t>
                      </a:r>
                    </a:p>
                    <a:p>
                      <a:pPr marL="342900" lvl="0" indent="-342900" algn="just" fontAlgn="base">
                        <a:lnSpc>
                          <a:spcPct val="150000"/>
                        </a:lnSpc>
                        <a:spcAft>
                          <a:spcPts val="0"/>
                        </a:spcAft>
                        <a:buFont typeface="+mj-ea"/>
                        <a:buAutoNum type="circleNumDbPlain"/>
                        <a:tabLst>
                          <a:tab pos="228600" algn="l"/>
                        </a:tabLst>
                      </a:pPr>
                      <a:r>
                        <a:rPr lang="ja-JP" sz="1100" kern="100" dirty="0">
                          <a:effectLst/>
                          <a:latin typeface="BIZ UDPゴシック" panose="020B0400000000000000" pitchFamily="50" charset="-128"/>
                          <a:ea typeface="BIZ UDPゴシック" panose="020B0400000000000000" pitchFamily="50" charset="-128"/>
                        </a:rPr>
                        <a:t>前号と同等以上の効果を有する措置が講じられていること。</a:t>
                      </a:r>
                    </a:p>
                  </a:txBody>
                  <a:tcPr marL="62865" marR="62865" marT="17780" marB="17780" anchor="ctr"/>
                </a:tc>
                <a:extLst>
                  <a:ext uri="{0D108BD9-81ED-4DB2-BD59-A6C34878D82A}">
                    <a16:rowId xmlns:a16="http://schemas.microsoft.com/office/drawing/2014/main" val="318791362"/>
                  </a:ext>
                </a:extLst>
              </a:tr>
              <a:tr h="107950">
                <a:tc>
                  <a:txBody>
                    <a:bodyPr/>
                    <a:lstStyle/>
                    <a:p>
                      <a:pPr algn="just">
                        <a:lnSpc>
                          <a:spcPct val="150000"/>
                        </a:lnSpc>
                        <a:spcAft>
                          <a:spcPts val="0"/>
                        </a:spcAft>
                      </a:pPr>
                      <a:r>
                        <a:rPr lang="ja-JP" sz="1100" kern="100" dirty="0">
                          <a:effectLst/>
                          <a:latin typeface="BIZ UDPゴシック" panose="020B0400000000000000" pitchFamily="50" charset="-128"/>
                          <a:ea typeface="BIZ UDPゴシック" panose="020B0400000000000000" pitchFamily="50" charset="-128"/>
                        </a:rPr>
                        <a:t>上記以外の施設</a:t>
                      </a:r>
                    </a:p>
                  </a:txBody>
                  <a:tcPr marL="62865" marR="62865" marT="17780" marB="17780"/>
                </a:tc>
                <a:tc>
                  <a:txBody>
                    <a:bodyPr/>
                    <a:lstStyle/>
                    <a:p>
                      <a:pPr algn="just">
                        <a:lnSpc>
                          <a:spcPct val="150000"/>
                        </a:lnSpc>
                        <a:spcAft>
                          <a:spcPts val="0"/>
                        </a:spcAft>
                      </a:pPr>
                      <a:r>
                        <a:rPr lang="ja-JP" sz="1100" kern="100" dirty="0">
                          <a:effectLst/>
                          <a:latin typeface="BIZ UDPゴシック" panose="020B0400000000000000" pitchFamily="50" charset="-128"/>
                          <a:ea typeface="BIZ UDPゴシック" panose="020B0400000000000000" pitchFamily="50" charset="-128"/>
                        </a:rPr>
                        <a:t>　次の各号の一に該当すること。</a:t>
                      </a:r>
                    </a:p>
                    <a:p>
                      <a:pPr marL="342900" lvl="0" indent="-342900" algn="just" fontAlgn="base">
                        <a:lnSpc>
                          <a:spcPct val="150000"/>
                        </a:lnSpc>
                        <a:spcAft>
                          <a:spcPts val="0"/>
                        </a:spcAft>
                        <a:buFont typeface="+mj-ea"/>
                        <a:buAutoNum type="circleNumDbPlain"/>
                        <a:tabLst>
                          <a:tab pos="228600" algn="l"/>
                        </a:tabLst>
                      </a:pPr>
                      <a:r>
                        <a:rPr lang="ja-JP" sz="1100" kern="100" dirty="0">
                          <a:effectLst/>
                          <a:latin typeface="BIZ UDPゴシック" panose="020B0400000000000000" pitchFamily="50" charset="-128"/>
                          <a:ea typeface="BIZ UDPゴシック" panose="020B0400000000000000" pitchFamily="50" charset="-128"/>
                        </a:rPr>
                        <a:t>散水設備によって散水が行われていること。</a:t>
                      </a:r>
                    </a:p>
                    <a:p>
                      <a:pPr marL="342900" lvl="0" indent="-342900" algn="just" fontAlgn="base">
                        <a:lnSpc>
                          <a:spcPct val="150000"/>
                        </a:lnSpc>
                        <a:spcAft>
                          <a:spcPts val="0"/>
                        </a:spcAft>
                        <a:buFont typeface="+mj-ea"/>
                        <a:buAutoNum type="circleNumDbPlain"/>
                        <a:tabLst>
                          <a:tab pos="228600" algn="l"/>
                        </a:tabLst>
                      </a:pPr>
                      <a:r>
                        <a:rPr lang="ja-JP" sz="1100" kern="100" dirty="0">
                          <a:effectLst/>
                          <a:latin typeface="BIZ UDPゴシック" panose="020B0400000000000000" pitchFamily="50" charset="-128"/>
                          <a:ea typeface="BIZ UDPゴシック" panose="020B0400000000000000" pitchFamily="50" charset="-128"/>
                        </a:rPr>
                        <a:t>防じんカバーでおおわれていること。</a:t>
                      </a:r>
                    </a:p>
                    <a:p>
                      <a:pPr marL="342900" lvl="0" indent="-342900" algn="just" fontAlgn="base">
                        <a:lnSpc>
                          <a:spcPct val="150000"/>
                        </a:lnSpc>
                        <a:spcAft>
                          <a:spcPts val="0"/>
                        </a:spcAft>
                        <a:buFont typeface="+mj-ea"/>
                        <a:buAutoNum type="circleNumDbPlain"/>
                        <a:tabLst>
                          <a:tab pos="228600" algn="l"/>
                        </a:tabLst>
                      </a:pPr>
                      <a:r>
                        <a:rPr lang="ja-JP" sz="1100" kern="100" dirty="0">
                          <a:effectLst/>
                          <a:latin typeface="BIZ UDPゴシック" panose="020B0400000000000000" pitchFamily="50" charset="-128"/>
                          <a:ea typeface="BIZ UDPゴシック" panose="020B0400000000000000" pitchFamily="50" charset="-128"/>
                        </a:rPr>
                        <a:t>粉粒塊堆積場にあっては、薬液の散布又は表層の締固めが行われていること。</a:t>
                      </a:r>
                    </a:p>
                    <a:p>
                      <a:pPr marL="342900" lvl="0" indent="-342900" algn="just" fontAlgn="base">
                        <a:lnSpc>
                          <a:spcPct val="150000"/>
                        </a:lnSpc>
                        <a:spcAft>
                          <a:spcPts val="0"/>
                        </a:spcAft>
                        <a:buFont typeface="+mj-ea"/>
                        <a:buAutoNum type="circleNumDbPlain"/>
                        <a:tabLst>
                          <a:tab pos="228600" algn="l"/>
                        </a:tabLst>
                      </a:pPr>
                      <a:r>
                        <a:rPr lang="ja-JP" sz="1100" kern="100" dirty="0">
                          <a:effectLst/>
                          <a:latin typeface="BIZ UDPゴシック" panose="020B0400000000000000" pitchFamily="50" charset="-128"/>
                          <a:ea typeface="BIZ UDPゴシック" panose="020B0400000000000000" pitchFamily="50" charset="-128"/>
                        </a:rPr>
                        <a:t>粉粒塊輸送用コンベア施設にあっては、コンベアの積込部及び積降部に処理装置が設置され、適正に稼働されていること並びにコンベアの積込部及び積降部以外の粉じんが飛散するおそれのある部分に①又は②の措置が講じられていること。</a:t>
                      </a:r>
                    </a:p>
                    <a:p>
                      <a:pPr marL="342900" lvl="0" indent="-342900" algn="just" fontAlgn="base">
                        <a:lnSpc>
                          <a:spcPct val="150000"/>
                        </a:lnSpc>
                        <a:spcAft>
                          <a:spcPts val="0"/>
                        </a:spcAft>
                        <a:buFont typeface="+mj-ea"/>
                        <a:buAutoNum type="circleNumDbPlain"/>
                        <a:tabLst>
                          <a:tab pos="228600" algn="l"/>
                        </a:tabLst>
                      </a:pPr>
                      <a:r>
                        <a:rPr lang="ja-JP" sz="1100" kern="100" dirty="0">
                          <a:effectLst/>
                          <a:latin typeface="BIZ UDPゴシック" panose="020B0400000000000000" pitchFamily="50" charset="-128"/>
                          <a:ea typeface="BIZ UDPゴシック" panose="020B0400000000000000" pitchFamily="50" charset="-128"/>
                        </a:rPr>
                        <a:t>粉粒塊堆積場及び粉粒塊輸送用コンベア施設以外の施設にあっては、処理装置が設置され、適正に稼働されていること。</a:t>
                      </a:r>
                    </a:p>
                    <a:p>
                      <a:pPr marL="342900" lvl="0" indent="-342900" algn="just" fontAlgn="base">
                        <a:lnSpc>
                          <a:spcPct val="150000"/>
                        </a:lnSpc>
                        <a:spcAft>
                          <a:spcPts val="0"/>
                        </a:spcAft>
                        <a:buFont typeface="+mj-ea"/>
                        <a:buAutoNum type="circleNumDbPlain"/>
                        <a:tabLst>
                          <a:tab pos="228600" algn="l"/>
                        </a:tabLst>
                      </a:pPr>
                      <a:r>
                        <a:rPr lang="ja-JP" sz="1100" kern="100" dirty="0">
                          <a:effectLst/>
                          <a:latin typeface="BIZ UDPゴシック" panose="020B0400000000000000" pitchFamily="50" charset="-128"/>
                          <a:ea typeface="BIZ UDPゴシック" panose="020B0400000000000000" pitchFamily="50" charset="-128"/>
                        </a:rPr>
                        <a:t>前各号と同等以上の効果を有する措置が講じられていること。</a:t>
                      </a:r>
                    </a:p>
                  </a:txBody>
                  <a:tcPr marL="62865" marR="62865" marT="17780" marB="17780"/>
                </a:tc>
                <a:extLst>
                  <a:ext uri="{0D108BD9-81ED-4DB2-BD59-A6C34878D82A}">
                    <a16:rowId xmlns:a16="http://schemas.microsoft.com/office/drawing/2014/main" val="1410952910"/>
                  </a:ext>
                </a:extLst>
              </a:tr>
            </a:tbl>
          </a:graphicData>
        </a:graphic>
      </p:graphicFrame>
      <p:sp>
        <p:nvSpPr>
          <p:cNvPr id="10" name="テキスト ボックス 9">
            <a:extLst>
              <a:ext uri="{FF2B5EF4-FFF2-40B4-BE49-F238E27FC236}">
                <a16:creationId xmlns:a16="http://schemas.microsoft.com/office/drawing/2014/main" id="{D6825782-BD0C-4223-B38D-38A8F2B6F514}"/>
              </a:ext>
            </a:extLst>
          </p:cNvPr>
          <p:cNvSpPr txBox="1"/>
          <p:nvPr/>
        </p:nvSpPr>
        <p:spPr>
          <a:xfrm>
            <a:off x="1083472" y="5216699"/>
            <a:ext cx="5965095" cy="738664"/>
          </a:xfrm>
          <a:prstGeom prst="rect">
            <a:avLst/>
          </a:prstGeom>
          <a:noFill/>
        </p:spPr>
        <p:txBody>
          <a:bodyPr wrap="none" rtlCol="0">
            <a:spAutoFit/>
          </a:bodyPr>
          <a:lstStyle/>
          <a:p>
            <a:r>
              <a:rPr lang="ja-JP" altLang="ja-JP" sz="1050" dirty="0">
                <a:latin typeface="BIZ UDPゴシック" panose="020B0400000000000000" pitchFamily="50" charset="-128"/>
                <a:ea typeface="BIZ UDPゴシック" panose="020B0400000000000000" pitchFamily="50" charset="-128"/>
              </a:rPr>
              <a:t>備考　処理装置は次のものとする。</a:t>
            </a:r>
          </a:p>
          <a:p>
            <a:r>
              <a:rPr lang="ja-JP" altLang="ja-JP" sz="1050" dirty="0">
                <a:latin typeface="BIZ UDPゴシック" panose="020B0400000000000000" pitchFamily="50" charset="-128"/>
                <a:ea typeface="BIZ UDPゴシック" panose="020B0400000000000000" pitchFamily="50" charset="-128"/>
              </a:rPr>
              <a:t>１　吹付塗装施設に設置するものは、水洗ブース又はこれと同等以上の性能を有するもの。</a:t>
            </a:r>
          </a:p>
          <a:p>
            <a:r>
              <a:rPr lang="ja-JP" altLang="ja-JP" sz="1050" dirty="0">
                <a:latin typeface="BIZ UDPゴシック" panose="020B0400000000000000" pitchFamily="50" charset="-128"/>
                <a:ea typeface="BIZ UDPゴシック" panose="020B0400000000000000" pitchFamily="50" charset="-128"/>
              </a:rPr>
              <a:t>２　吹付塗装施設以外の施設に設置するものは、集じん機又はこれと同等以上の性能を有するもの。</a:t>
            </a:r>
          </a:p>
          <a:p>
            <a:endParaRPr kumimoji="1" lang="ja-JP" altLang="en-US" sz="1050" dirty="0">
              <a:latin typeface="BIZ UDPゴシック" panose="020B0400000000000000" pitchFamily="50" charset="-128"/>
              <a:ea typeface="BIZ UDPゴシック" panose="020B0400000000000000" pitchFamily="50" charset="-128"/>
            </a:endParaRPr>
          </a:p>
        </p:txBody>
      </p:sp>
      <p:sp>
        <p:nvSpPr>
          <p:cNvPr id="12" name="タイトル 1">
            <a:extLst>
              <a:ext uri="{FF2B5EF4-FFF2-40B4-BE49-F238E27FC236}">
                <a16:creationId xmlns:a16="http://schemas.microsoft.com/office/drawing/2014/main" id="{875E6B26-0EFD-4CC5-9F60-62D3228048E8}"/>
              </a:ext>
            </a:extLst>
          </p:cNvPr>
          <p:cNvSpPr>
            <a:spLocks noGrp="1"/>
          </p:cNvSpPr>
          <p:nvPr>
            <p:ph type="title"/>
          </p:nvPr>
        </p:nvSpPr>
        <p:spPr>
          <a:xfrm>
            <a:off x="1083472" y="609602"/>
            <a:ext cx="8267315" cy="734351"/>
          </a:xfrm>
        </p:spPr>
        <p:txBody>
          <a:bodyPr>
            <a:normAutofit/>
          </a:bodyPr>
          <a:lstStyle/>
          <a:p>
            <a:r>
              <a:rPr lang="ja-JP" altLang="en-US" sz="2400" dirty="0">
                <a:latin typeface="BIZ UDPゴシック" panose="020B0400000000000000" pitchFamily="50" charset="-128"/>
                <a:ea typeface="BIZ UDPゴシック" panose="020B0400000000000000" pitchFamily="50" charset="-128"/>
              </a:rPr>
              <a:t>粉じん規制の見直し案</a:t>
            </a:r>
            <a:r>
              <a:rPr lang="en-US" altLang="ja-JP" sz="2400" dirty="0">
                <a:latin typeface="BIZ UDPゴシック" panose="020B0400000000000000" pitchFamily="50" charset="-128"/>
                <a:ea typeface="BIZ UDPゴシック" panose="020B0400000000000000" pitchFamily="50" charset="-128"/>
              </a:rPr>
              <a:t>【</a:t>
            </a:r>
            <a:r>
              <a:rPr lang="ja-JP" altLang="en-US" sz="2400" dirty="0">
                <a:latin typeface="BIZ UDPゴシック" panose="020B0400000000000000" pitchFamily="50" charset="-128"/>
                <a:ea typeface="BIZ UDPゴシック" panose="020B0400000000000000" pitchFamily="50" charset="-128"/>
              </a:rPr>
              <a:t>基準④</a:t>
            </a:r>
            <a:r>
              <a:rPr lang="en-US" altLang="ja-JP" sz="2400" dirty="0">
                <a:latin typeface="BIZ UDPゴシック" panose="020B0400000000000000" pitchFamily="50" charset="-128"/>
                <a:ea typeface="BIZ UDPゴシック" panose="020B0400000000000000" pitchFamily="50" charset="-128"/>
              </a:rPr>
              <a:t>】</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14" name="テキスト ボックス 13">
            <a:extLst>
              <a:ext uri="{FF2B5EF4-FFF2-40B4-BE49-F238E27FC236}">
                <a16:creationId xmlns:a16="http://schemas.microsoft.com/office/drawing/2014/main" id="{69EF22A7-6C9B-46CA-9D81-6E321D42E9DE}"/>
              </a:ext>
            </a:extLst>
          </p:cNvPr>
          <p:cNvSpPr txBox="1"/>
          <p:nvPr/>
        </p:nvSpPr>
        <p:spPr>
          <a:xfrm>
            <a:off x="528259" y="1087610"/>
            <a:ext cx="2884123" cy="369332"/>
          </a:xfrm>
          <a:prstGeom prst="rect">
            <a:avLst/>
          </a:prstGeom>
          <a:noFill/>
        </p:spPr>
        <p:txBody>
          <a:bodyPr wrap="none" rtlCol="0">
            <a:spAutoFit/>
          </a:bodyPr>
          <a:lstStyle/>
          <a:p>
            <a:r>
              <a:rPr kumimoji="1" lang="en-US" altLang="ja-JP" dirty="0">
                <a:latin typeface="BIZ UDPゴシック" panose="020B0400000000000000" pitchFamily="50" charset="-128"/>
                <a:ea typeface="BIZ UDPゴシック" panose="020B0400000000000000" pitchFamily="50" charset="-128"/>
              </a:rPr>
              <a:t>【</a:t>
            </a:r>
            <a:r>
              <a:rPr kumimoji="1" lang="ja-JP" altLang="en-US" dirty="0">
                <a:latin typeface="BIZ UDPゴシック" panose="020B0400000000000000" pitchFamily="50" charset="-128"/>
                <a:ea typeface="BIZ UDPゴシック" panose="020B0400000000000000" pitchFamily="50" charset="-128"/>
              </a:rPr>
              <a:t>見直し案</a:t>
            </a:r>
            <a:r>
              <a:rPr kumimoji="1" lang="en-US" altLang="ja-JP" dirty="0">
                <a:latin typeface="BIZ UDPゴシック" panose="020B0400000000000000" pitchFamily="50" charset="-128"/>
                <a:ea typeface="BIZ UDPゴシック" panose="020B0400000000000000" pitchFamily="50" charset="-128"/>
              </a:rPr>
              <a:t>】</a:t>
            </a:r>
            <a:r>
              <a:rPr kumimoji="1" lang="ja-JP" altLang="en-US" dirty="0">
                <a:latin typeface="BIZ UDPゴシック" panose="020B0400000000000000" pitchFamily="50" charset="-128"/>
                <a:ea typeface="BIZ UDPゴシック" panose="020B0400000000000000" pitchFamily="50" charset="-128"/>
              </a:rPr>
              <a:t>粉</a:t>
            </a:r>
            <a:r>
              <a:rPr kumimoji="1" lang="ja-JP" altLang="en-US" dirty="0" err="1">
                <a:latin typeface="BIZ UDPゴシック" panose="020B0400000000000000" pitchFamily="50" charset="-128"/>
                <a:ea typeface="BIZ UDPゴシック" panose="020B0400000000000000" pitchFamily="50" charset="-128"/>
              </a:rPr>
              <a:t>じん</a:t>
            </a:r>
            <a:r>
              <a:rPr kumimoji="1" lang="ja-JP" altLang="en-US" dirty="0">
                <a:latin typeface="BIZ UDPゴシック" panose="020B0400000000000000" pitchFamily="50" charset="-128"/>
                <a:ea typeface="BIZ UDPゴシック" panose="020B0400000000000000" pitchFamily="50" charset="-128"/>
              </a:rPr>
              <a:t>規制基準</a:t>
            </a:r>
          </a:p>
        </p:txBody>
      </p:sp>
      <p:sp>
        <p:nvSpPr>
          <p:cNvPr id="15" name="スライド番号プレースホルダー 3">
            <a:extLst>
              <a:ext uri="{FF2B5EF4-FFF2-40B4-BE49-F238E27FC236}">
                <a16:creationId xmlns:a16="http://schemas.microsoft.com/office/drawing/2014/main" id="{A3076C18-B732-4295-8F7B-6C7C03225696}"/>
              </a:ext>
            </a:extLst>
          </p:cNvPr>
          <p:cNvSpPr txBox="1">
            <a:spLocks/>
          </p:cNvSpPr>
          <p:nvPr/>
        </p:nvSpPr>
        <p:spPr>
          <a:xfrm>
            <a:off x="9350787" y="6041364"/>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20</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0828946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タイトル 1">
            <a:extLst>
              <a:ext uri="{FF2B5EF4-FFF2-40B4-BE49-F238E27FC236}">
                <a16:creationId xmlns:a16="http://schemas.microsoft.com/office/drawing/2014/main" id="{83CF4B92-34A1-45DB-90D5-3B79EC95166A}"/>
              </a:ext>
            </a:extLst>
          </p:cNvPr>
          <p:cNvSpPr>
            <a:spLocks noGrp="1"/>
          </p:cNvSpPr>
          <p:nvPr>
            <p:ph type="title"/>
          </p:nvPr>
        </p:nvSpPr>
        <p:spPr>
          <a:xfrm>
            <a:off x="1083472" y="609602"/>
            <a:ext cx="8267315" cy="734351"/>
          </a:xfrm>
        </p:spPr>
        <p:txBody>
          <a:bodyPr>
            <a:normAutofit/>
          </a:bodyPr>
          <a:lstStyle/>
          <a:p>
            <a:r>
              <a:rPr lang="ja-JP" altLang="en-US" sz="2400" dirty="0">
                <a:latin typeface="BIZ UDPゴシック" panose="020B0400000000000000" pitchFamily="50" charset="-128"/>
                <a:ea typeface="BIZ UDPゴシック" panose="020B0400000000000000" pitchFamily="50" charset="-128"/>
              </a:rPr>
              <a:t>粉じん規制の見直し案</a:t>
            </a:r>
            <a:r>
              <a:rPr lang="en-US" altLang="ja-JP" sz="2400" dirty="0">
                <a:latin typeface="BIZ UDPゴシック" panose="020B0400000000000000" pitchFamily="50" charset="-128"/>
                <a:ea typeface="BIZ UDPゴシック" panose="020B0400000000000000" pitchFamily="50" charset="-128"/>
              </a:rPr>
              <a:t>【</a:t>
            </a:r>
            <a:r>
              <a:rPr lang="ja-JP" altLang="en-US" sz="2400" dirty="0">
                <a:latin typeface="BIZ UDPゴシック" panose="020B0400000000000000" pitchFamily="50" charset="-128"/>
                <a:ea typeface="BIZ UDPゴシック" panose="020B0400000000000000" pitchFamily="50" charset="-128"/>
              </a:rPr>
              <a:t>対象施設と規模①</a:t>
            </a:r>
            <a:r>
              <a:rPr lang="en-US" altLang="ja-JP" sz="2400" dirty="0">
                <a:latin typeface="BIZ UDPゴシック" panose="020B0400000000000000" pitchFamily="50" charset="-128"/>
                <a:ea typeface="BIZ UDPゴシック" panose="020B0400000000000000" pitchFamily="50" charset="-128"/>
              </a:rPr>
              <a:t>】</a:t>
            </a:r>
            <a:endParaRPr kumimoji="1" lang="ja-JP" altLang="en-US" sz="2400" dirty="0">
              <a:latin typeface="BIZ UDPゴシック" panose="020B0400000000000000" pitchFamily="50" charset="-128"/>
              <a:ea typeface="BIZ UDPゴシック" panose="020B0400000000000000" pitchFamily="50" charset="-128"/>
            </a:endParaRPr>
          </a:p>
        </p:txBody>
      </p:sp>
      <p:graphicFrame>
        <p:nvGraphicFramePr>
          <p:cNvPr id="12" name="表 11">
            <a:extLst>
              <a:ext uri="{FF2B5EF4-FFF2-40B4-BE49-F238E27FC236}">
                <a16:creationId xmlns:a16="http://schemas.microsoft.com/office/drawing/2014/main" id="{FE2726E6-C866-43CA-B3D8-EBB2BBD24D2C}"/>
              </a:ext>
            </a:extLst>
          </p:cNvPr>
          <p:cNvGraphicFramePr>
            <a:graphicFrameLocks noGrp="1"/>
          </p:cNvGraphicFramePr>
          <p:nvPr>
            <p:extLst>
              <p:ext uri="{D42A27DB-BD31-4B8C-83A1-F6EECF244321}">
                <p14:modId xmlns:p14="http://schemas.microsoft.com/office/powerpoint/2010/main" val="2719308933"/>
              </p:ext>
            </p:extLst>
          </p:nvPr>
        </p:nvGraphicFramePr>
        <p:xfrm>
          <a:off x="684610" y="1343955"/>
          <a:ext cx="4793957" cy="4422247"/>
        </p:xfrm>
        <a:graphic>
          <a:graphicData uri="http://schemas.openxmlformats.org/drawingml/2006/table">
            <a:tbl>
              <a:tblPr firstRow="1" bandRow="1">
                <a:tableStyleId>{5C22544A-7EE6-4342-B048-85BDC9FD1C3A}</a:tableStyleId>
              </a:tblPr>
              <a:tblGrid>
                <a:gridCol w="756000">
                  <a:extLst>
                    <a:ext uri="{9D8B030D-6E8A-4147-A177-3AD203B41FA5}">
                      <a16:colId xmlns:a16="http://schemas.microsoft.com/office/drawing/2014/main" val="3309200950"/>
                    </a:ext>
                  </a:extLst>
                </a:gridCol>
                <a:gridCol w="159026">
                  <a:extLst>
                    <a:ext uri="{9D8B030D-6E8A-4147-A177-3AD203B41FA5}">
                      <a16:colId xmlns:a16="http://schemas.microsoft.com/office/drawing/2014/main" val="1282918307"/>
                    </a:ext>
                  </a:extLst>
                </a:gridCol>
                <a:gridCol w="144000">
                  <a:extLst>
                    <a:ext uri="{9D8B030D-6E8A-4147-A177-3AD203B41FA5}">
                      <a16:colId xmlns:a16="http://schemas.microsoft.com/office/drawing/2014/main" val="95211599"/>
                    </a:ext>
                  </a:extLst>
                </a:gridCol>
                <a:gridCol w="890931">
                  <a:extLst>
                    <a:ext uri="{9D8B030D-6E8A-4147-A177-3AD203B41FA5}">
                      <a16:colId xmlns:a16="http://schemas.microsoft.com/office/drawing/2014/main" val="1605488265"/>
                    </a:ext>
                  </a:extLst>
                </a:gridCol>
                <a:gridCol w="1188000">
                  <a:extLst>
                    <a:ext uri="{9D8B030D-6E8A-4147-A177-3AD203B41FA5}">
                      <a16:colId xmlns:a16="http://schemas.microsoft.com/office/drawing/2014/main" val="723600625"/>
                    </a:ext>
                  </a:extLst>
                </a:gridCol>
                <a:gridCol w="144000">
                  <a:extLst>
                    <a:ext uri="{9D8B030D-6E8A-4147-A177-3AD203B41FA5}">
                      <a16:colId xmlns:a16="http://schemas.microsoft.com/office/drawing/2014/main" val="2775765242"/>
                    </a:ext>
                  </a:extLst>
                </a:gridCol>
                <a:gridCol w="936000">
                  <a:extLst>
                    <a:ext uri="{9D8B030D-6E8A-4147-A177-3AD203B41FA5}">
                      <a16:colId xmlns:a16="http://schemas.microsoft.com/office/drawing/2014/main" val="2522136981"/>
                    </a:ext>
                  </a:extLst>
                </a:gridCol>
                <a:gridCol w="576000">
                  <a:extLst>
                    <a:ext uri="{9D8B030D-6E8A-4147-A177-3AD203B41FA5}">
                      <a16:colId xmlns:a16="http://schemas.microsoft.com/office/drawing/2014/main" val="2752345697"/>
                    </a:ext>
                  </a:extLst>
                </a:gridCol>
              </a:tblGrid>
              <a:tr h="281403">
                <a:tc gridSpan="5">
                  <a:txBody>
                    <a:bodyPr/>
                    <a:lstStyle/>
                    <a:p>
                      <a:pPr algn="ctr">
                        <a:spcAft>
                          <a:spcPts val="0"/>
                        </a:spcAft>
                      </a:pPr>
                      <a:r>
                        <a:rPr lang="en-US" altLang="ja-JP" sz="1000" kern="0" dirty="0">
                          <a:effectLst/>
                          <a:latin typeface="BIZ UDPゴシック" panose="020B0400000000000000" pitchFamily="50" charset="-128"/>
                          <a:ea typeface="BIZ UDPゴシック" panose="020B0400000000000000" pitchFamily="50" charset="-128"/>
                        </a:rPr>
                        <a:t>【</a:t>
                      </a:r>
                      <a:r>
                        <a:rPr lang="ja-JP" altLang="en-US" sz="1000" kern="0" dirty="0">
                          <a:effectLst/>
                          <a:latin typeface="BIZ UDPゴシック" panose="020B0400000000000000" pitchFamily="50" charset="-128"/>
                          <a:ea typeface="BIZ UDPゴシック" panose="020B0400000000000000" pitchFamily="50" charset="-128"/>
                        </a:rPr>
                        <a:t>一般粉じん規制</a:t>
                      </a:r>
                      <a:r>
                        <a:rPr lang="en-US" altLang="ja-JP" sz="1000" kern="0" dirty="0">
                          <a:effectLst/>
                          <a:latin typeface="BIZ UDPゴシック" panose="020B0400000000000000" pitchFamily="50" charset="-128"/>
                          <a:ea typeface="BIZ UDPゴシック" panose="020B0400000000000000" pitchFamily="50" charset="-128"/>
                        </a:rPr>
                        <a:t>】</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ctr">
                        <a:spcAft>
                          <a:spcPts val="0"/>
                        </a:spcAft>
                      </a:pPr>
                      <a:r>
                        <a:rPr lang="en-US" altLang="ja-JP" sz="1000" kern="100" dirty="0">
                          <a:effectLst/>
                          <a:latin typeface="BIZ UDPゴシック" panose="020B0400000000000000" pitchFamily="50" charset="-128"/>
                          <a:ea typeface="BIZ UDPゴシック" panose="020B0400000000000000" pitchFamily="50" charset="-128"/>
                        </a:rPr>
                        <a:t>【</a:t>
                      </a:r>
                      <a:r>
                        <a:rPr lang="ja-JP" altLang="en-US" sz="1000" kern="100" dirty="0">
                          <a:effectLst/>
                          <a:latin typeface="BIZ UDPゴシック" panose="020B0400000000000000" pitchFamily="50" charset="-128"/>
                          <a:ea typeface="BIZ UDPゴシック" panose="020B0400000000000000" pitchFamily="50" charset="-128"/>
                        </a:rPr>
                        <a:t>特定粉じん規制</a:t>
                      </a:r>
                      <a:r>
                        <a:rPr lang="en-US" altLang="ja-JP" sz="1000" kern="100" dirty="0">
                          <a:effectLst/>
                          <a:latin typeface="BIZ UDPゴシック" panose="020B0400000000000000" pitchFamily="50" charset="-128"/>
                          <a:ea typeface="BIZ UDPゴシック" panose="020B0400000000000000" pitchFamily="50" charset="-128"/>
                        </a:rPr>
                        <a:t>】</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hMerge="1">
                  <a:txBody>
                    <a:bodyPr/>
                    <a:lstStyle/>
                    <a:p>
                      <a:pPr algn="ctr">
                        <a:spcAft>
                          <a:spcPts val="0"/>
                        </a:spcAft>
                      </a:pPr>
                      <a:endParaRPr lang="ja-JP" sz="1200" kern="100" dirty="0">
                        <a:effectLst/>
                        <a:latin typeface="BIZ UDPゴシック" panose="020B0400000000000000" pitchFamily="50" charset="-128"/>
                        <a:ea typeface="BIZ UDPゴシック" panose="020B0400000000000000" pitchFamily="50" charset="-128"/>
                      </a:endParaRPr>
                    </a:p>
                  </a:txBody>
                  <a:tcPr marL="0" marR="0" marT="0" marB="0"/>
                </a:tc>
                <a:extLst>
                  <a:ext uri="{0D108BD9-81ED-4DB2-BD59-A6C34878D82A}">
                    <a16:rowId xmlns:a16="http://schemas.microsoft.com/office/drawing/2014/main" val="2493744244"/>
                  </a:ext>
                </a:extLst>
              </a:tr>
              <a:tr h="180000">
                <a:tc>
                  <a:txBody>
                    <a:bodyPr/>
                    <a:lstStyle/>
                    <a:p>
                      <a:pPr algn="ctr">
                        <a:spcAft>
                          <a:spcPts val="0"/>
                        </a:spcAft>
                      </a:pPr>
                      <a:r>
                        <a:rPr lang="ja-JP" sz="1000" kern="0" dirty="0">
                          <a:effectLst/>
                          <a:latin typeface="BIZ UDPゴシック" panose="020B0400000000000000" pitchFamily="50" charset="-128"/>
                          <a:ea typeface="BIZ UDPゴシック" panose="020B0400000000000000" pitchFamily="50" charset="-128"/>
                        </a:rPr>
                        <a:t>用途</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ja-JP" sz="1000" kern="0">
                          <a:effectLst/>
                          <a:latin typeface="BIZ UDPゴシック" panose="020B0400000000000000" pitchFamily="50" charset="-128"/>
                          <a:ea typeface="BIZ UDPゴシック" panose="020B0400000000000000" pitchFamily="50" charset="-128"/>
                        </a:rPr>
                        <a:t>項</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pPr algn="ctr">
                        <a:spcAft>
                          <a:spcPts val="0"/>
                        </a:spcAft>
                      </a:pPr>
                      <a:r>
                        <a:rPr lang="ja-JP" sz="1000" kern="0" dirty="0">
                          <a:effectLst/>
                          <a:latin typeface="BIZ UDPゴシック" panose="020B0400000000000000" pitchFamily="50" charset="-128"/>
                          <a:ea typeface="BIZ UDPゴシック" panose="020B0400000000000000" pitchFamily="50" charset="-128"/>
                        </a:rPr>
                        <a:t>施設種類</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a:txBody>
                    <a:bodyPr/>
                    <a:lstStyle/>
                    <a:p>
                      <a:pPr algn="ctr">
                        <a:spcAft>
                          <a:spcPts val="0"/>
                        </a:spcAft>
                      </a:pPr>
                      <a:r>
                        <a:rPr lang="ja-JP" sz="1000" kern="0" dirty="0">
                          <a:effectLst/>
                          <a:latin typeface="BIZ UDPゴシック" panose="020B0400000000000000" pitchFamily="50" charset="-128"/>
                          <a:ea typeface="BIZ UDPゴシック" panose="020B0400000000000000" pitchFamily="50" charset="-128"/>
                        </a:rPr>
                        <a:t>規模</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ja-JP" sz="1000" kern="0" dirty="0">
                          <a:effectLst/>
                          <a:latin typeface="BIZ UDPゴシック" panose="020B0400000000000000" pitchFamily="50" charset="-128"/>
                          <a:ea typeface="BIZ UDPゴシック" panose="020B0400000000000000" pitchFamily="50" charset="-128"/>
                        </a:rPr>
                        <a:t>項</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ja-JP" sz="1000" kern="0" dirty="0">
                          <a:effectLst/>
                          <a:latin typeface="BIZ UDPゴシック" panose="020B0400000000000000" pitchFamily="50" charset="-128"/>
                          <a:ea typeface="BIZ UDPゴシック" panose="020B0400000000000000" pitchFamily="50" charset="-128"/>
                        </a:rPr>
                        <a:t>施設種類</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r>
                        <a:rPr kumimoji="1" lang="ja-JP" altLang="en-US" sz="1000" dirty="0">
                          <a:latin typeface="BIZ UDPゴシック" panose="020B0400000000000000" pitchFamily="50" charset="-128"/>
                          <a:ea typeface="BIZ UDPゴシック" panose="020B0400000000000000" pitchFamily="50" charset="-128"/>
                        </a:rPr>
                        <a:t>規模</a:t>
                      </a:r>
                    </a:p>
                  </a:txBody>
                  <a:tcPr marL="0" marR="0" marT="0" marB="0" anchor="ctr"/>
                </a:tc>
                <a:extLst>
                  <a:ext uri="{0D108BD9-81ED-4DB2-BD59-A6C34878D82A}">
                    <a16:rowId xmlns:a16="http://schemas.microsoft.com/office/drawing/2014/main" val="988201422"/>
                  </a:ext>
                </a:extLst>
              </a:tr>
              <a:tr h="396000">
                <a:tc rowSpan="4">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食料品の製造</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rowSpan="4">
                  <a:txBody>
                    <a:bodyPr/>
                    <a:lstStyle/>
                    <a:p>
                      <a:pPr algn="ctr">
                        <a:spcAft>
                          <a:spcPts val="0"/>
                        </a:spcAft>
                      </a:pPr>
                      <a:r>
                        <a:rPr lang="en-US" sz="1000" kern="0" dirty="0">
                          <a:effectLst/>
                          <a:latin typeface="BIZ UDPゴシック" panose="020B0400000000000000" pitchFamily="50" charset="-128"/>
                          <a:ea typeface="BIZ UDPゴシック" panose="020B0400000000000000" pitchFamily="50" charset="-128"/>
                        </a:rPr>
                        <a:t>1</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ja-JP" sz="1000" kern="0" dirty="0">
                          <a:effectLst/>
                          <a:latin typeface="BIZ UDPゴシック" panose="020B0400000000000000" pitchFamily="50" charset="-128"/>
                          <a:ea typeface="BIZ UDPゴシック" panose="020B0400000000000000" pitchFamily="50" charset="-128"/>
                        </a:rPr>
                        <a:t>イ</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a:effectLst/>
                          <a:latin typeface="BIZ UDPゴシック" panose="020B0400000000000000" pitchFamily="50" charset="-128"/>
                          <a:ea typeface="BIZ UDPゴシック" panose="020B0400000000000000" pitchFamily="50" charset="-128"/>
                        </a:rPr>
                        <a:t>粉粒塊輸送用コンベア施設</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輸送能力（</a:t>
                      </a:r>
                      <a:r>
                        <a:rPr lang="en-US" sz="1000" kern="0" dirty="0">
                          <a:effectLst/>
                          <a:latin typeface="BIZ UDPゴシック" panose="020B0400000000000000" pitchFamily="50" charset="-128"/>
                          <a:ea typeface="BIZ UDPゴシック" panose="020B0400000000000000" pitchFamily="50" charset="-128"/>
                        </a:rPr>
                        <a:t>30 t / </a:t>
                      </a:r>
                      <a:r>
                        <a:rPr lang="ja-JP" sz="1000" kern="0" dirty="0">
                          <a:effectLst/>
                          <a:latin typeface="BIZ UDPゴシック" panose="020B0400000000000000" pitchFamily="50" charset="-128"/>
                          <a:ea typeface="BIZ UDPゴシック" panose="020B0400000000000000" pitchFamily="50" charset="-128"/>
                        </a:rPr>
                        <a:t>時以上）</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rowSpan="8" gridSpan="3">
                  <a:txBody>
                    <a:bodyPr/>
                    <a:lstStyle/>
                    <a:p>
                      <a:pPr algn="ctr">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solidFill>
                        <a:schemeClr val="tx1"/>
                      </a:solidFill>
                      <a:prstDash val="solid"/>
                      <a:round/>
                      <a:headEnd type="none" w="med" len="med"/>
                      <a:tailEnd type="none" w="med" len="med"/>
                    </a:lnBlToTr>
                  </a:tcPr>
                </a:tc>
                <a:tc rowSpan="8" hMerge="1">
                  <a:txBody>
                    <a:bodyPr/>
                    <a:lstStyle/>
                    <a:p>
                      <a:endParaRPr kumimoji="1" lang="ja-JP" altLang="en-US"/>
                    </a:p>
                  </a:txBody>
                  <a:tcPr/>
                </a:tc>
                <a:tc rowSpan="8" hMerge="1">
                  <a:txBody>
                    <a:bodyPr/>
                    <a:lstStyle/>
                    <a:p>
                      <a:pPr algn="ctr">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2097639472"/>
                  </a:ext>
                </a:extLst>
              </a:tr>
              <a:tr h="344362">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1000" kern="0">
                          <a:effectLst/>
                          <a:latin typeface="BIZ UDPゴシック" panose="020B0400000000000000" pitchFamily="50" charset="-128"/>
                          <a:ea typeface="BIZ UDPゴシック" panose="020B0400000000000000" pitchFamily="50" charset="-128"/>
                        </a:rPr>
                        <a:t>ロ</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ふるい分施設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原動機の定格出力（</a:t>
                      </a:r>
                      <a:r>
                        <a:rPr lang="en-US" sz="1000" kern="0" dirty="0">
                          <a:effectLst/>
                          <a:latin typeface="BIZ UDPゴシック" panose="020B0400000000000000" pitchFamily="50" charset="-128"/>
                          <a:ea typeface="BIZ UDPゴシック" panose="020B0400000000000000" pitchFamily="50" charset="-128"/>
                        </a:rPr>
                        <a:t>1.5 kW</a:t>
                      </a:r>
                      <a:r>
                        <a:rPr lang="ja-JP" sz="1000" kern="0" dirty="0">
                          <a:effectLst/>
                          <a:latin typeface="BIZ UDPゴシック" panose="020B0400000000000000" pitchFamily="50" charset="-128"/>
                          <a:ea typeface="BIZ UDPゴシック" panose="020B0400000000000000" pitchFamily="50" charset="-128"/>
                        </a:rPr>
                        <a:t>以上）</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3133841059"/>
                  </a:ext>
                </a:extLst>
              </a:tr>
              <a:tr h="344362">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1000" kern="0">
                          <a:effectLst/>
                          <a:latin typeface="BIZ UDPゴシック" panose="020B0400000000000000" pitchFamily="50" charset="-128"/>
                          <a:ea typeface="BIZ UDPゴシック" panose="020B0400000000000000" pitchFamily="50" charset="-128"/>
                        </a:rPr>
                        <a:t>ハ</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粉砕施設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原動機の定格出力 （</a:t>
                      </a:r>
                      <a:r>
                        <a:rPr lang="en-US" sz="1000" kern="0" dirty="0">
                          <a:effectLst/>
                          <a:latin typeface="BIZ UDPゴシック" panose="020B0400000000000000" pitchFamily="50" charset="-128"/>
                          <a:ea typeface="BIZ UDPゴシック" panose="020B0400000000000000" pitchFamily="50" charset="-128"/>
                        </a:rPr>
                        <a:t>7.5 kW</a:t>
                      </a:r>
                      <a:r>
                        <a:rPr lang="ja-JP" sz="1000" kern="0" dirty="0">
                          <a:effectLst/>
                          <a:latin typeface="BIZ UDPゴシック" panose="020B0400000000000000" pitchFamily="50" charset="-128"/>
                          <a:ea typeface="BIZ UDPゴシック" panose="020B0400000000000000" pitchFamily="50" charset="-128"/>
                        </a:rPr>
                        <a:t>以上）</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1604673566"/>
                  </a:ext>
                </a:extLst>
              </a:tr>
              <a:tr h="344362">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1000" kern="0">
                          <a:effectLst/>
                          <a:latin typeface="BIZ UDPゴシック" panose="020B0400000000000000" pitchFamily="50" charset="-128"/>
                          <a:ea typeface="BIZ UDPゴシック" panose="020B0400000000000000" pitchFamily="50" charset="-128"/>
                        </a:rPr>
                        <a:t>ニ</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リンターの分離施設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577075207"/>
                  </a:ext>
                </a:extLst>
              </a:tr>
              <a:tr h="172180">
                <a:tc rowSpan="5">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繊維製品 （衣服等に係るものを除く</a:t>
                      </a:r>
                      <a:r>
                        <a:rPr lang="en-US" sz="1000" kern="0" dirty="0">
                          <a:effectLst/>
                          <a:latin typeface="BIZ UDPゴシック" panose="020B0400000000000000" pitchFamily="50" charset="-128"/>
                          <a:ea typeface="BIZ UDPゴシック" panose="020B0400000000000000" pitchFamily="50" charset="-128"/>
                        </a:rPr>
                        <a:t>) </a:t>
                      </a:r>
                      <a:r>
                        <a:rPr lang="ja-JP" sz="1000" kern="0" dirty="0">
                          <a:effectLst/>
                          <a:latin typeface="BIZ UDPゴシック" panose="020B0400000000000000" pitchFamily="50" charset="-128"/>
                          <a:ea typeface="BIZ UDPゴシック" panose="020B0400000000000000" pitchFamily="50" charset="-128"/>
                        </a:rPr>
                        <a:t>の製造</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rowSpan="5">
                  <a:txBody>
                    <a:bodyPr/>
                    <a:lstStyle/>
                    <a:p>
                      <a:pPr algn="ctr">
                        <a:spcAft>
                          <a:spcPts val="0"/>
                        </a:spcAft>
                      </a:pPr>
                      <a:r>
                        <a:rPr lang="en-US" sz="1000" kern="0" dirty="0">
                          <a:effectLst/>
                          <a:latin typeface="BIZ UDPゴシック" panose="020B0400000000000000" pitchFamily="50" charset="-128"/>
                          <a:ea typeface="BIZ UDPゴシック" panose="020B0400000000000000" pitchFamily="50" charset="-128"/>
                        </a:rPr>
                        <a:t>2</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ja-JP" sz="1000" kern="0">
                          <a:effectLst/>
                          <a:latin typeface="BIZ UDPゴシック" panose="020B0400000000000000" pitchFamily="50" charset="-128"/>
                          <a:ea typeface="BIZ UDPゴシック" panose="020B0400000000000000" pitchFamily="50" charset="-128"/>
                        </a:rPr>
                        <a:t>イ</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製綿施設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gridSpan="3" vMerge="1">
                  <a:txBody>
                    <a:bodyPr/>
                    <a:lstStyle/>
                    <a:p>
                      <a:pPr algn="ctr">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23783" marR="23783" marT="0" marB="0" anchor="ctr">
                    <a:lnBlToTr w="12700" cap="flat" cmpd="sng" algn="ctr">
                      <a:solidFill>
                        <a:schemeClr val="tx1"/>
                      </a:solidFill>
                      <a:prstDash val="solid"/>
                      <a:round/>
                      <a:headEnd type="none" w="med" len="med"/>
                      <a:tailEnd type="none" w="med" len="med"/>
                    </a:lnBlToTr>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2132267289"/>
                  </a:ext>
                </a:extLst>
              </a:tr>
              <a:tr h="172180">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1000" kern="0">
                          <a:effectLst/>
                          <a:latin typeface="BIZ UDPゴシック" panose="020B0400000000000000" pitchFamily="50" charset="-128"/>
                          <a:ea typeface="BIZ UDPゴシック" panose="020B0400000000000000" pitchFamily="50" charset="-128"/>
                        </a:rPr>
                        <a:t>ロ</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植毛施設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gridSpan="3" vMerge="1">
                  <a:txBody>
                    <a:bodyPr/>
                    <a:lstStyle/>
                    <a:p>
                      <a:pPr algn="ctr">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23783" marR="23783" marT="0" marB="0" anchor="ct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3122435270"/>
                  </a:ext>
                </a:extLst>
              </a:tr>
              <a:tr h="172180">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1000" kern="0">
                          <a:effectLst/>
                          <a:latin typeface="BIZ UDPゴシック" panose="020B0400000000000000" pitchFamily="50" charset="-128"/>
                          <a:ea typeface="BIZ UDPゴシック" panose="020B0400000000000000" pitchFamily="50" charset="-128"/>
                        </a:rPr>
                        <a:t>ハ</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起毛施設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gridSpan="3" vMerge="1">
                  <a:txBody>
                    <a:bodyPr/>
                    <a:lstStyle/>
                    <a:p>
                      <a:pPr algn="ctr">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23783" marR="23783" marT="0" marB="0" anchor="ct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4093157009"/>
                  </a:ext>
                </a:extLst>
              </a:tr>
              <a:tr h="172180">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1000" kern="0">
                          <a:effectLst/>
                          <a:latin typeface="BIZ UDPゴシック" panose="020B0400000000000000" pitchFamily="50" charset="-128"/>
                          <a:ea typeface="BIZ UDPゴシック" panose="020B0400000000000000" pitchFamily="50" charset="-128"/>
                        </a:rPr>
                        <a:t>ニ</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剪毛施設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gridSpan="3" vMerge="1">
                  <a:txBody>
                    <a:bodyPr/>
                    <a:lstStyle/>
                    <a:p>
                      <a:pPr algn="ctr">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23783" marR="23783" marT="0" marB="0" anchor="ct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1314612319"/>
                  </a:ext>
                </a:extLst>
              </a:tr>
              <a:tr h="172180">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1000" kern="0">
                          <a:effectLst/>
                          <a:latin typeface="BIZ UDPゴシック" panose="020B0400000000000000" pitchFamily="50" charset="-128"/>
                          <a:ea typeface="BIZ UDPゴシック" panose="020B0400000000000000" pitchFamily="50" charset="-128"/>
                        </a:rPr>
                        <a:t>ホ</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a:effectLst/>
                          <a:latin typeface="BIZ UDPゴシック" panose="020B0400000000000000" pitchFamily="50" charset="-128"/>
                          <a:ea typeface="BIZ UDPゴシック" panose="020B0400000000000000" pitchFamily="50" charset="-128"/>
                        </a:rPr>
                        <a:t>混合施設</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en-US" altLang="ja-JP" sz="1000" kern="100" dirty="0">
                          <a:effectLst/>
                          <a:latin typeface="BIZ UDPゴシック" panose="020B0400000000000000" pitchFamily="50" charset="-128"/>
                          <a:ea typeface="BIZ UDPゴシック" panose="020B0400000000000000" pitchFamily="50" charset="-128"/>
                        </a:rPr>
                        <a:t>1</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r>
                        <a:rPr lang="ja-JP" sz="1000" kern="0" dirty="0">
                          <a:effectLst/>
                          <a:latin typeface="BIZ UDPゴシック" panose="020B0400000000000000" pitchFamily="50" charset="-128"/>
                          <a:ea typeface="BIZ UDPゴシック" panose="020B0400000000000000" pitchFamily="50" charset="-128"/>
                        </a:rPr>
                        <a:t>混合施設</a:t>
                      </a:r>
                      <a:endParaRPr kumimoji="1" lang="ja-JP" altLang="en-US" sz="1000" dirty="0"/>
                    </a:p>
                  </a:txBody>
                  <a:tcPr marL="0" marR="0" marT="0" marB="0" anchor="ctr"/>
                </a:tc>
                <a:tc>
                  <a:txBody>
                    <a:bodyPr/>
                    <a:lstStyle/>
                    <a:p>
                      <a:r>
                        <a:rPr lang="ja-JP" altLang="ja-JP" sz="1000" kern="0" dirty="0">
                          <a:effectLst/>
                          <a:latin typeface="BIZ UDPゴシック" panose="020B0400000000000000" pitchFamily="50" charset="-128"/>
                          <a:ea typeface="BIZ UDPゴシック" panose="020B0400000000000000" pitchFamily="50" charset="-128"/>
                        </a:rPr>
                        <a:t>すべて</a:t>
                      </a:r>
                      <a:endParaRPr kumimoji="1" lang="ja-JP" altLang="en-US" sz="1000" dirty="0"/>
                    </a:p>
                  </a:txBody>
                  <a:tcPr marL="0" marR="0" marT="0" marB="0" anchor="ctr"/>
                </a:tc>
                <a:extLst>
                  <a:ext uri="{0D108BD9-81ED-4DB2-BD59-A6C34878D82A}">
                    <a16:rowId xmlns:a16="http://schemas.microsoft.com/office/drawing/2014/main" val="3391578424"/>
                  </a:ext>
                </a:extLst>
              </a:tr>
              <a:tr h="465592">
                <a:tc rowSpan="5">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木材若しくは木製品の製造 </a:t>
                      </a:r>
                      <a:r>
                        <a:rPr lang="en-US" sz="1000" kern="0" dirty="0">
                          <a:effectLst/>
                          <a:latin typeface="BIZ UDPゴシック" panose="020B0400000000000000" pitchFamily="50" charset="-128"/>
                          <a:ea typeface="BIZ UDPゴシック" panose="020B0400000000000000" pitchFamily="50" charset="-128"/>
                        </a:rPr>
                        <a:t>(</a:t>
                      </a:r>
                      <a:r>
                        <a:rPr lang="ja-JP" sz="1000" kern="0" dirty="0">
                          <a:effectLst/>
                          <a:latin typeface="BIZ UDPゴシック" panose="020B0400000000000000" pitchFamily="50" charset="-128"/>
                          <a:ea typeface="BIZ UDPゴシック" panose="020B0400000000000000" pitchFamily="50" charset="-128"/>
                        </a:rPr>
                        <a:t>家具を除く</a:t>
                      </a:r>
                      <a:r>
                        <a:rPr lang="en-US" sz="1000" kern="0" dirty="0">
                          <a:effectLst/>
                          <a:latin typeface="BIZ UDPゴシック" panose="020B0400000000000000" pitchFamily="50" charset="-128"/>
                          <a:ea typeface="BIZ UDPゴシック" panose="020B0400000000000000" pitchFamily="50" charset="-128"/>
                        </a:rPr>
                        <a:t>) </a:t>
                      </a:r>
                      <a:r>
                        <a:rPr lang="ja-JP" sz="1000" kern="0" dirty="0">
                          <a:effectLst/>
                          <a:latin typeface="BIZ UDPゴシック" panose="020B0400000000000000" pitchFamily="50" charset="-128"/>
                          <a:ea typeface="BIZ UDPゴシック" panose="020B0400000000000000" pitchFamily="50" charset="-128"/>
                        </a:rPr>
                        <a:t>又はパルプ、紙若しくは紙加工品の製造</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rowSpan="5">
                  <a:txBody>
                    <a:bodyPr/>
                    <a:lstStyle/>
                    <a:p>
                      <a:pPr algn="ctr">
                        <a:spcAft>
                          <a:spcPts val="0"/>
                        </a:spcAft>
                      </a:pPr>
                      <a:r>
                        <a:rPr lang="en-US" sz="1000" kern="0" dirty="0">
                          <a:effectLst/>
                          <a:latin typeface="BIZ UDPゴシック" panose="020B0400000000000000" pitchFamily="50" charset="-128"/>
                          <a:ea typeface="BIZ UDPゴシック" panose="020B0400000000000000" pitchFamily="50" charset="-128"/>
                        </a:rPr>
                        <a:t>3</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ja-JP" sz="1000" kern="0">
                          <a:effectLst/>
                          <a:latin typeface="BIZ UDPゴシック" panose="020B0400000000000000" pitchFamily="50" charset="-128"/>
                          <a:ea typeface="BIZ UDPゴシック" panose="020B0400000000000000" pitchFamily="50" charset="-128"/>
                        </a:rPr>
                        <a:t>イ</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a:effectLst/>
                          <a:latin typeface="BIZ UDPゴシック" panose="020B0400000000000000" pitchFamily="50" charset="-128"/>
                          <a:ea typeface="BIZ UDPゴシック" panose="020B0400000000000000" pitchFamily="50" charset="-128"/>
                        </a:rPr>
                        <a:t>粉粒塊輸送用コンベア施設</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輸送能力（</a:t>
                      </a:r>
                      <a:r>
                        <a:rPr lang="en-US" sz="1000" kern="0" dirty="0">
                          <a:effectLst/>
                          <a:latin typeface="BIZ UDPゴシック" panose="020B0400000000000000" pitchFamily="50" charset="-128"/>
                          <a:ea typeface="BIZ UDPゴシック" panose="020B0400000000000000" pitchFamily="50" charset="-128"/>
                        </a:rPr>
                        <a:t>30 t / </a:t>
                      </a:r>
                      <a:r>
                        <a:rPr lang="ja-JP" sz="1000" kern="0" dirty="0">
                          <a:effectLst/>
                          <a:latin typeface="BIZ UDPゴシック" panose="020B0400000000000000" pitchFamily="50" charset="-128"/>
                          <a:ea typeface="BIZ UDPゴシック" panose="020B0400000000000000" pitchFamily="50" charset="-128"/>
                        </a:rPr>
                        <a:t>時以上）</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rowSpan="5" gridSpan="3">
                  <a:txBody>
                    <a:bodyPr/>
                    <a:lstStyle/>
                    <a:p>
                      <a:pPr algn="ctr">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solidFill>
                        <a:schemeClr val="tx1"/>
                      </a:solidFill>
                      <a:prstDash val="solid"/>
                      <a:round/>
                      <a:headEnd type="none" w="med" len="med"/>
                      <a:tailEnd type="none" w="med" len="med"/>
                    </a:lnBlToTr>
                  </a:tcPr>
                </a:tc>
                <a:tc rowSpan="5" hMerge="1">
                  <a:txBody>
                    <a:bodyPr/>
                    <a:lstStyle/>
                    <a:p>
                      <a:endParaRPr kumimoji="1" lang="ja-JP" altLang="en-US"/>
                    </a:p>
                  </a:txBody>
                  <a:tcPr/>
                </a:tc>
                <a:tc rowSpan="5" hMerge="1">
                  <a:txBody>
                    <a:bodyPr/>
                    <a:lstStyle/>
                    <a:p>
                      <a:pPr algn="ctr">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2089535436"/>
                  </a:ext>
                </a:extLst>
              </a:tr>
              <a:tr h="344362">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1000" kern="0">
                          <a:effectLst/>
                          <a:latin typeface="BIZ UDPゴシック" panose="020B0400000000000000" pitchFamily="50" charset="-128"/>
                          <a:ea typeface="BIZ UDPゴシック" panose="020B0400000000000000" pitchFamily="50" charset="-128"/>
                        </a:rPr>
                        <a:t>ロ</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a:effectLst/>
                          <a:latin typeface="BIZ UDPゴシック" panose="020B0400000000000000" pitchFamily="50" charset="-128"/>
                          <a:ea typeface="BIZ UDPゴシック" panose="020B0400000000000000" pitchFamily="50" charset="-128"/>
                        </a:rPr>
                        <a:t>粉砕施設</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原動機の定格出力（</a:t>
                      </a:r>
                      <a:r>
                        <a:rPr lang="en-US" sz="1000" kern="0" dirty="0">
                          <a:effectLst/>
                          <a:latin typeface="BIZ UDPゴシック" panose="020B0400000000000000" pitchFamily="50" charset="-128"/>
                          <a:ea typeface="BIZ UDPゴシック" panose="020B0400000000000000" pitchFamily="50" charset="-128"/>
                        </a:rPr>
                        <a:t>7.5 kW</a:t>
                      </a:r>
                      <a:r>
                        <a:rPr lang="ja-JP" sz="1000" kern="0" dirty="0">
                          <a:effectLst/>
                          <a:latin typeface="BIZ UDPゴシック" panose="020B0400000000000000" pitchFamily="50" charset="-128"/>
                          <a:ea typeface="BIZ UDPゴシック" panose="020B0400000000000000" pitchFamily="50" charset="-128"/>
                        </a:rPr>
                        <a:t>以上）</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2585669273"/>
                  </a:ext>
                </a:extLst>
              </a:tr>
              <a:tr h="344362">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1000" kern="0">
                          <a:effectLst/>
                          <a:latin typeface="BIZ UDPゴシック" panose="020B0400000000000000" pitchFamily="50" charset="-128"/>
                          <a:ea typeface="BIZ UDPゴシック" panose="020B0400000000000000" pitchFamily="50" charset="-128"/>
                        </a:rPr>
                        <a:t>ハ</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a:effectLst/>
                          <a:latin typeface="BIZ UDPゴシック" panose="020B0400000000000000" pitchFamily="50" charset="-128"/>
                          <a:ea typeface="BIZ UDPゴシック" panose="020B0400000000000000" pitchFamily="50" charset="-128"/>
                        </a:rPr>
                        <a:t>研削・研摩施設</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原動機の定格出力（</a:t>
                      </a:r>
                      <a:r>
                        <a:rPr lang="en-US" sz="1000" kern="0" dirty="0">
                          <a:effectLst/>
                          <a:latin typeface="BIZ UDPゴシック" panose="020B0400000000000000" pitchFamily="50" charset="-128"/>
                          <a:ea typeface="BIZ UDPゴシック" panose="020B0400000000000000" pitchFamily="50" charset="-128"/>
                        </a:rPr>
                        <a:t>0.75 kW</a:t>
                      </a:r>
                      <a:r>
                        <a:rPr lang="ja-JP" sz="1000" kern="0" dirty="0">
                          <a:effectLst/>
                          <a:latin typeface="BIZ UDPゴシック" panose="020B0400000000000000" pitchFamily="50" charset="-128"/>
                          <a:ea typeface="BIZ UDPゴシック" panose="020B0400000000000000" pitchFamily="50" charset="-128"/>
                        </a:rPr>
                        <a:t>以上）</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3098887633"/>
                  </a:ext>
                </a:extLst>
              </a:tr>
              <a:tr h="344362">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1000" kern="0">
                          <a:effectLst/>
                          <a:latin typeface="BIZ UDPゴシック" panose="020B0400000000000000" pitchFamily="50" charset="-128"/>
                          <a:ea typeface="BIZ UDPゴシック" panose="020B0400000000000000" pitchFamily="50" charset="-128"/>
                        </a:rPr>
                        <a:t>ニ</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a:effectLst/>
                          <a:latin typeface="BIZ UDPゴシック" panose="020B0400000000000000" pitchFamily="50" charset="-128"/>
                          <a:ea typeface="BIZ UDPゴシック" panose="020B0400000000000000" pitchFamily="50" charset="-128"/>
                        </a:rPr>
                        <a:t>切断施設</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原動機の定格出力（</a:t>
                      </a:r>
                      <a:r>
                        <a:rPr lang="en-US" sz="1000" kern="0" dirty="0">
                          <a:effectLst/>
                          <a:latin typeface="BIZ UDPゴシック" panose="020B0400000000000000" pitchFamily="50" charset="-128"/>
                          <a:ea typeface="BIZ UDPゴシック" panose="020B0400000000000000" pitchFamily="50" charset="-128"/>
                        </a:rPr>
                        <a:t>0.75 kW</a:t>
                      </a:r>
                      <a:r>
                        <a:rPr lang="ja-JP" sz="1000" kern="0" dirty="0">
                          <a:effectLst/>
                          <a:latin typeface="BIZ UDPゴシック" panose="020B0400000000000000" pitchFamily="50" charset="-128"/>
                          <a:ea typeface="BIZ UDPゴシック" panose="020B0400000000000000" pitchFamily="50" charset="-128"/>
                        </a:rPr>
                        <a:t>以上）</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3442299745"/>
                  </a:ext>
                </a:extLst>
              </a:tr>
              <a:tr h="172180">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1000" kern="0">
                          <a:effectLst/>
                          <a:latin typeface="BIZ UDPゴシック" panose="020B0400000000000000" pitchFamily="50" charset="-128"/>
                          <a:ea typeface="BIZ UDPゴシック" panose="020B0400000000000000" pitchFamily="50" charset="-128"/>
                        </a:rPr>
                        <a:t>ホ</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a:effectLst/>
                          <a:latin typeface="BIZ UDPゴシック" panose="020B0400000000000000" pitchFamily="50" charset="-128"/>
                          <a:ea typeface="BIZ UDPゴシック" panose="020B0400000000000000" pitchFamily="50" charset="-128"/>
                        </a:rPr>
                        <a:t>吹付塗装施設</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1603368525"/>
                  </a:ext>
                </a:extLst>
              </a:tr>
            </a:tbl>
          </a:graphicData>
        </a:graphic>
      </p:graphicFrame>
      <p:graphicFrame>
        <p:nvGraphicFramePr>
          <p:cNvPr id="6" name="表 5">
            <a:extLst>
              <a:ext uri="{FF2B5EF4-FFF2-40B4-BE49-F238E27FC236}">
                <a16:creationId xmlns:a16="http://schemas.microsoft.com/office/drawing/2014/main" id="{A7AAB7D8-D714-4149-8D9B-31235DFB7089}"/>
              </a:ext>
            </a:extLst>
          </p:cNvPr>
          <p:cNvGraphicFramePr>
            <a:graphicFrameLocks noGrp="1"/>
          </p:cNvGraphicFramePr>
          <p:nvPr>
            <p:extLst>
              <p:ext uri="{D42A27DB-BD31-4B8C-83A1-F6EECF244321}">
                <p14:modId xmlns:p14="http://schemas.microsoft.com/office/powerpoint/2010/main" val="2179941631"/>
              </p:ext>
            </p:extLst>
          </p:nvPr>
        </p:nvGraphicFramePr>
        <p:xfrm>
          <a:off x="5935805" y="1363424"/>
          <a:ext cx="3780000" cy="4395634"/>
        </p:xfrm>
        <a:graphic>
          <a:graphicData uri="http://schemas.openxmlformats.org/drawingml/2006/table">
            <a:tbl>
              <a:tblPr firstRow="1" bandRow="1">
                <a:tableStyleId>{5C22544A-7EE6-4342-B048-85BDC9FD1C3A}</a:tableStyleId>
              </a:tblPr>
              <a:tblGrid>
                <a:gridCol w="576000">
                  <a:extLst>
                    <a:ext uri="{9D8B030D-6E8A-4147-A177-3AD203B41FA5}">
                      <a16:colId xmlns:a16="http://schemas.microsoft.com/office/drawing/2014/main" val="4235469535"/>
                    </a:ext>
                  </a:extLst>
                </a:gridCol>
                <a:gridCol w="792000">
                  <a:extLst>
                    <a:ext uri="{9D8B030D-6E8A-4147-A177-3AD203B41FA5}">
                      <a16:colId xmlns:a16="http://schemas.microsoft.com/office/drawing/2014/main" val="2563589775"/>
                    </a:ext>
                  </a:extLst>
                </a:gridCol>
                <a:gridCol w="1944000">
                  <a:extLst>
                    <a:ext uri="{9D8B030D-6E8A-4147-A177-3AD203B41FA5}">
                      <a16:colId xmlns:a16="http://schemas.microsoft.com/office/drawing/2014/main" val="3045810831"/>
                    </a:ext>
                  </a:extLst>
                </a:gridCol>
                <a:gridCol w="468000">
                  <a:extLst>
                    <a:ext uri="{9D8B030D-6E8A-4147-A177-3AD203B41FA5}">
                      <a16:colId xmlns:a16="http://schemas.microsoft.com/office/drawing/2014/main" val="1307061384"/>
                    </a:ext>
                  </a:extLst>
                </a:gridCol>
              </a:tblGrid>
              <a:tr h="234219">
                <a:tc gridSpan="3">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1000" kern="100" dirty="0">
                          <a:effectLst/>
                          <a:latin typeface="BIZ UDPゴシック" panose="020B0400000000000000" pitchFamily="50" charset="-128"/>
                          <a:ea typeface="BIZ UDPゴシック" panose="020B0400000000000000" pitchFamily="50" charset="-128"/>
                        </a:rPr>
                        <a:t>【</a:t>
                      </a:r>
                      <a:r>
                        <a:rPr lang="ja-JP" altLang="en-US" sz="1000" kern="100" dirty="0">
                          <a:effectLst/>
                          <a:latin typeface="BIZ UDPゴシック" panose="020B0400000000000000" pitchFamily="50" charset="-128"/>
                          <a:ea typeface="BIZ UDPゴシック" panose="020B0400000000000000" pitchFamily="50" charset="-128"/>
                        </a:rPr>
                        <a:t>粉じん規制</a:t>
                      </a:r>
                      <a:r>
                        <a:rPr lang="en-US" altLang="ja-JP" sz="1000" kern="100" dirty="0">
                          <a:effectLst/>
                          <a:latin typeface="BIZ UDPゴシック" panose="020B0400000000000000" pitchFamily="50" charset="-128"/>
                          <a:ea typeface="BIZ UDPゴシック" panose="020B0400000000000000" pitchFamily="50" charset="-128"/>
                        </a:rPr>
                        <a:t>】</a:t>
                      </a:r>
                      <a:endParaRPr lang="ja-JP" altLang="ja-JP" sz="1000" kern="100" dirty="0">
                        <a:effectLst/>
                        <a:latin typeface="BIZ UDPゴシック" panose="020B0400000000000000" pitchFamily="50" charset="-128"/>
                        <a:ea typeface="BIZ UDPゴシック" panose="020B0400000000000000" pitchFamily="50" charset="-128"/>
                      </a:endParaRPr>
                    </a:p>
                  </a:txBody>
                  <a:tcPr anchor="ctr"/>
                </a:tc>
                <a:tc h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ja-JP" altLang="ja-JP" sz="1000" kern="100" dirty="0">
                        <a:effectLst/>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a:p>
                  </a:txBody>
                  <a:tcPr/>
                </a:tc>
                <a:tc row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00" kern="100" dirty="0">
                          <a:effectLst/>
                          <a:latin typeface="BIZ UDPゴシック" panose="020B0400000000000000" pitchFamily="50" charset="-128"/>
                          <a:ea typeface="BIZ UDPゴシック" panose="020B0400000000000000" pitchFamily="50" charset="-128"/>
                        </a:rPr>
                        <a:t>考え方</a:t>
                      </a:r>
                      <a:endParaRPr lang="ja-JP" alt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860313140"/>
                  </a:ext>
                </a:extLst>
              </a:tr>
              <a:tr h="227637">
                <a:tc>
                  <a:txBody>
                    <a:bodyPr/>
                    <a:lstStyle/>
                    <a:p>
                      <a:pPr algn="ctr">
                        <a:spcAft>
                          <a:spcPts val="0"/>
                        </a:spcAft>
                      </a:pPr>
                      <a:r>
                        <a:rPr lang="ja-JP" sz="1000" kern="0" dirty="0">
                          <a:effectLst/>
                          <a:latin typeface="BIZ UDPゴシック" panose="020B0400000000000000" pitchFamily="50" charset="-128"/>
                          <a:ea typeface="BIZ UDPゴシック" panose="020B0400000000000000" pitchFamily="50" charset="-128"/>
                        </a:rPr>
                        <a:t>用途</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r>
                        <a:rPr kumimoji="1" lang="ja-JP" altLang="en-US" sz="1000" dirty="0"/>
                        <a:t>施設種類</a:t>
                      </a:r>
                    </a:p>
                  </a:txBody>
                  <a:tcPr anchor="ctr"/>
                </a:tc>
                <a:tc>
                  <a:txBody>
                    <a:bodyPr/>
                    <a:lstStyle/>
                    <a:p>
                      <a:pPr algn="ctr">
                        <a:spcAft>
                          <a:spcPts val="0"/>
                        </a:spcAft>
                      </a:pPr>
                      <a:r>
                        <a:rPr lang="ja-JP" sz="1000" kern="0" dirty="0">
                          <a:effectLst/>
                          <a:latin typeface="BIZ UDPゴシック" panose="020B0400000000000000" pitchFamily="50" charset="-128"/>
                          <a:ea typeface="BIZ UDPゴシック" panose="020B0400000000000000" pitchFamily="50" charset="-128"/>
                        </a:rPr>
                        <a:t>規模</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ctr">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4124536914"/>
                  </a:ext>
                </a:extLst>
              </a:tr>
              <a:tr h="360000">
                <a:tc rowSpan="4">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食料品の製造</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粉粒塊輸送用コンベア施設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ベルト幅（</a:t>
                      </a:r>
                      <a:r>
                        <a:rPr lang="en-US" alt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40cm</a:t>
                      </a:r>
                      <a:r>
                        <a:rPr lang="ja-JP" altLang="en-US"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alt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75cm</a:t>
                      </a:r>
                      <a:r>
                        <a:rPr lang="ja-JP" altLang="en-US"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未満</a:t>
                      </a:r>
                      <a:r>
                        <a:rPr lang="ja-JP" alt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a:t>
                      </a:r>
                      <a:br>
                        <a:rPr lang="en-US" alt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br>
                      <a:r>
                        <a:rPr lang="ja-JP" alt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内容積（</a:t>
                      </a:r>
                      <a:r>
                        <a:rPr lang="ja-JP" altLang="en-US"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０．０１</a:t>
                      </a:r>
                      <a:r>
                        <a:rPr lang="ja-JP" alt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a:t>
                      </a:r>
                      <a:r>
                        <a:rPr lang="ja-JP" altLang="en-US"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alt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0.03</a:t>
                      </a:r>
                      <a:r>
                        <a:rPr lang="ja-JP" alt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a:t>
                      </a:r>
                      <a:r>
                        <a:rPr lang="ja-JP" altLang="en-US"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未満</a:t>
                      </a:r>
                      <a:r>
                        <a:rPr lang="ja-JP" alt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00" kern="100" dirty="0">
                          <a:solidFill>
                            <a:schemeClr val="tx1"/>
                          </a:solidFill>
                          <a:effectLst/>
                          <a:latin typeface="BIZ UDPゴシック" panose="020B0400000000000000" pitchFamily="50" charset="-128"/>
                          <a:ea typeface="BIZ UDPゴシック" panose="020B0400000000000000" pitchFamily="50" charset="-128"/>
                        </a:rPr>
                        <a:t>１①</a:t>
                      </a:r>
                      <a:endParaRPr kumimoji="1" lang="en-US" altLang="ja-JP" sz="1000" kern="100" dirty="0">
                        <a:solidFill>
                          <a:schemeClr val="tx1"/>
                        </a:solidFill>
                        <a:effectLst/>
                        <a:latin typeface="BIZ UDPゴシック" panose="020B0400000000000000" pitchFamily="50" charset="-128"/>
                        <a:ea typeface="BIZ UDPゴシック" panose="020B0400000000000000"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BIZ UDPゴシック" panose="020B0400000000000000" pitchFamily="50" charset="-128"/>
                          <a:ea typeface="BIZ UDPゴシック" panose="020B0400000000000000" pitchFamily="50" charset="-128"/>
                        </a:rPr>
                        <a:t>3</a:t>
                      </a:r>
                      <a:endParaRPr kumimoji="1" lang="ja-JP" altLang="en-US" sz="1000" dirty="0">
                        <a:solidFill>
                          <a:schemeClr val="tx1"/>
                        </a:solidFill>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71919650"/>
                  </a:ext>
                </a:extLst>
              </a:tr>
              <a:tr h="324000">
                <a:tc vMerge="1">
                  <a:txBody>
                    <a:bodyPr/>
                    <a:lstStyle/>
                    <a:p>
                      <a:endParaRPr kumimoji="1" lang="ja-JP" altLang="en-US" dirty="0"/>
                    </a:p>
                  </a:txBody>
                  <a:tcP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ふるい分施設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原動機の定格出力（</a:t>
                      </a:r>
                      <a:r>
                        <a:rPr lang="en-US" sz="1000" kern="0" dirty="0">
                          <a:effectLst/>
                          <a:latin typeface="BIZ UDPゴシック" panose="020B0400000000000000" pitchFamily="50" charset="-128"/>
                          <a:ea typeface="BIZ UDPゴシック" panose="020B0400000000000000" pitchFamily="50" charset="-128"/>
                        </a:rPr>
                        <a:t>1.5 kW</a:t>
                      </a:r>
                      <a:r>
                        <a:rPr lang="ja-JP" sz="1000" kern="0" dirty="0">
                          <a:effectLst/>
                          <a:latin typeface="BIZ UDPゴシック" panose="020B0400000000000000" pitchFamily="50" charset="-128"/>
                          <a:ea typeface="BIZ UDPゴシック" panose="020B0400000000000000" pitchFamily="50" charset="-128"/>
                        </a:rPr>
                        <a:t>以上）</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rowSpan="7">
                  <a:txBody>
                    <a:bodyPr/>
                    <a:lstStyle/>
                    <a:p>
                      <a:pPr algn="ctr">
                        <a:spcAft>
                          <a:spcPts val="0"/>
                        </a:spcAft>
                      </a:pPr>
                      <a:r>
                        <a:rPr lang="ja-JP" altLang="en-US" sz="1000" kern="100" dirty="0">
                          <a:solidFill>
                            <a:schemeClr val="tx1"/>
                          </a:solidFill>
                          <a:effectLst/>
                          <a:latin typeface="BIZ UDPゴシック" panose="020B0400000000000000" pitchFamily="50" charset="-128"/>
                          <a:ea typeface="BIZ UDPゴシック" panose="020B0400000000000000" pitchFamily="50" charset="-128"/>
                        </a:rPr>
                        <a:t>１①</a:t>
                      </a:r>
                      <a:endParaRPr lang="ja-JP" sz="1000" kern="100" dirty="0">
                        <a:solidFill>
                          <a:schemeClr val="tx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833252685"/>
                  </a:ext>
                </a:extLst>
              </a:tr>
              <a:tr h="324000">
                <a:tc vMerge="1">
                  <a:txBody>
                    <a:bodyPr/>
                    <a:lstStyle/>
                    <a:p>
                      <a:endParaRPr kumimoji="1" lang="ja-JP" altLang="en-US" dirty="0"/>
                    </a:p>
                  </a:txBody>
                  <a:tcP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粉砕施設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原動機の定格出力 （</a:t>
                      </a:r>
                      <a:r>
                        <a:rPr lang="en-US" sz="1000" kern="0" dirty="0">
                          <a:effectLst/>
                          <a:latin typeface="BIZ UDPゴシック" panose="020B0400000000000000" pitchFamily="50" charset="-128"/>
                          <a:ea typeface="BIZ UDPゴシック" panose="020B0400000000000000" pitchFamily="50" charset="-128"/>
                        </a:rPr>
                        <a:t>7.5 kW</a:t>
                      </a:r>
                      <a:r>
                        <a:rPr lang="ja-JP" sz="1000" kern="0" dirty="0">
                          <a:effectLst/>
                          <a:latin typeface="BIZ UDPゴシック" panose="020B0400000000000000" pitchFamily="50" charset="-128"/>
                          <a:ea typeface="BIZ UDPゴシック" panose="020B0400000000000000" pitchFamily="50" charset="-128"/>
                        </a:rPr>
                        <a:t>以上）</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just">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050702554"/>
                  </a:ext>
                </a:extLst>
              </a:tr>
              <a:tr h="314799">
                <a:tc vMerge="1">
                  <a:txBody>
                    <a:bodyPr/>
                    <a:lstStyle/>
                    <a:p>
                      <a:endParaRPr kumimoji="1" lang="ja-JP" altLang="en-US" dirty="0"/>
                    </a:p>
                  </a:txBody>
                  <a:tcP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リンターの分離施設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just">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210146621"/>
                  </a:ext>
                </a:extLst>
              </a:tr>
              <a:tr h="195191">
                <a:tc rowSpan="5">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繊維製品 （衣服等に係るものを除く</a:t>
                      </a:r>
                      <a:r>
                        <a:rPr lang="en-US" sz="1000" kern="0" dirty="0">
                          <a:effectLst/>
                          <a:latin typeface="BIZ UDPゴシック" panose="020B0400000000000000" pitchFamily="50" charset="-128"/>
                          <a:ea typeface="BIZ UDPゴシック" panose="020B0400000000000000" pitchFamily="50" charset="-128"/>
                        </a:rPr>
                        <a:t>) </a:t>
                      </a:r>
                      <a:r>
                        <a:rPr lang="ja-JP" sz="1000" kern="0" dirty="0">
                          <a:effectLst/>
                          <a:latin typeface="BIZ UDPゴシック" panose="020B0400000000000000" pitchFamily="50" charset="-128"/>
                          <a:ea typeface="BIZ UDPゴシック" panose="020B0400000000000000" pitchFamily="50" charset="-128"/>
                        </a:rPr>
                        <a:t>の製造</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製綿施設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just">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693333480"/>
                  </a:ext>
                </a:extLst>
              </a:tr>
              <a:tr h="195191">
                <a:tc vMerge="1">
                  <a:txBody>
                    <a:bodyPr/>
                    <a:lstStyle/>
                    <a:p>
                      <a:endParaRPr kumimoji="1" lang="ja-JP" altLang="en-US" dirty="0"/>
                    </a:p>
                  </a:txBody>
                  <a:tcP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植毛施設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just">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91513084"/>
                  </a:ext>
                </a:extLst>
              </a:tr>
              <a:tr h="195191">
                <a:tc vMerge="1">
                  <a:txBody>
                    <a:bodyPr/>
                    <a:lstStyle/>
                    <a:p>
                      <a:endParaRPr kumimoji="1" lang="ja-JP" altLang="en-US" dirty="0"/>
                    </a:p>
                  </a:txBody>
                  <a:tcP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起毛施設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just">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542319690"/>
                  </a:ext>
                </a:extLst>
              </a:tr>
              <a:tr h="195191">
                <a:tc vMerge="1">
                  <a:txBody>
                    <a:bodyPr/>
                    <a:lstStyle/>
                    <a:p>
                      <a:endParaRPr kumimoji="1" lang="ja-JP" altLang="en-US" dirty="0"/>
                    </a:p>
                  </a:txBody>
                  <a:tcP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剪毛施設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just">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309976907"/>
                  </a:ext>
                </a:extLst>
              </a:tr>
              <a:tr h="144000">
                <a:tc vMerge="1">
                  <a:txBody>
                    <a:bodyPr/>
                    <a:lstStyle/>
                    <a:p>
                      <a:endParaRPr kumimoji="1" lang="ja-JP" altLang="en-US" dirty="0"/>
                    </a:p>
                  </a:txBody>
                  <a:tcP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混合施設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en-US" altLang="ja-JP" sz="1000" kern="100" dirty="0">
                          <a:solidFill>
                            <a:schemeClr val="tx1"/>
                          </a:solidFill>
                          <a:effectLst/>
                          <a:latin typeface="BIZ UDPゴシック" panose="020B0400000000000000" pitchFamily="50" charset="-128"/>
                          <a:ea typeface="BIZ UDPゴシック" panose="020B0400000000000000" pitchFamily="50" charset="-128"/>
                        </a:rPr>
                        <a:t>1</a:t>
                      </a:r>
                      <a:r>
                        <a:rPr lang="ja-JP" altLang="en-US" sz="1000" kern="100" dirty="0">
                          <a:solidFill>
                            <a:schemeClr val="tx1"/>
                          </a:solidFill>
                          <a:effectLst/>
                          <a:latin typeface="BIZ UDPゴシック" panose="020B0400000000000000" pitchFamily="50" charset="-128"/>
                          <a:ea typeface="BIZ UDPゴシック" panose="020B0400000000000000" pitchFamily="50" charset="-128"/>
                        </a:rPr>
                        <a:t>③</a:t>
                      </a:r>
                      <a:endParaRPr lang="ja-JP" sz="1000" kern="100" dirty="0">
                        <a:solidFill>
                          <a:schemeClr val="tx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01746070"/>
                  </a:ext>
                </a:extLst>
              </a:tr>
              <a:tr h="432000">
                <a:tc rowSpan="5">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木材若しくは木製品の製造 </a:t>
                      </a:r>
                      <a:r>
                        <a:rPr lang="en-US" sz="1000" kern="0" dirty="0">
                          <a:effectLst/>
                          <a:latin typeface="BIZ UDPゴシック" panose="020B0400000000000000" pitchFamily="50" charset="-128"/>
                          <a:ea typeface="BIZ UDPゴシック" panose="020B0400000000000000" pitchFamily="50" charset="-128"/>
                        </a:rPr>
                        <a:t>(</a:t>
                      </a:r>
                      <a:r>
                        <a:rPr lang="ja-JP" sz="1000" kern="0" dirty="0">
                          <a:effectLst/>
                          <a:latin typeface="BIZ UDPゴシック" panose="020B0400000000000000" pitchFamily="50" charset="-128"/>
                          <a:ea typeface="BIZ UDPゴシック" panose="020B0400000000000000" pitchFamily="50" charset="-128"/>
                        </a:rPr>
                        <a:t>家具を除く</a:t>
                      </a:r>
                      <a:r>
                        <a:rPr lang="en-US" sz="1000" kern="0" dirty="0">
                          <a:effectLst/>
                          <a:latin typeface="BIZ UDPゴシック" panose="020B0400000000000000" pitchFamily="50" charset="-128"/>
                          <a:ea typeface="BIZ UDPゴシック" panose="020B0400000000000000" pitchFamily="50" charset="-128"/>
                        </a:rPr>
                        <a:t>) </a:t>
                      </a:r>
                      <a:r>
                        <a:rPr lang="ja-JP" sz="1000" kern="0" dirty="0">
                          <a:effectLst/>
                          <a:latin typeface="BIZ UDPゴシック" panose="020B0400000000000000" pitchFamily="50" charset="-128"/>
                          <a:ea typeface="BIZ UDPゴシック" panose="020B0400000000000000" pitchFamily="50" charset="-128"/>
                        </a:rPr>
                        <a:t>又はパルプ、紙若しくは紙加工品の製造</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粉粒塊輸送用コンベア施設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r>
                        <a:rPr lang="ja-JP" alt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ベルト幅（</a:t>
                      </a:r>
                      <a:r>
                        <a:rPr lang="en-US" alt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40cm</a:t>
                      </a:r>
                      <a:r>
                        <a:rPr lang="ja-JP" altLang="en-US"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alt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75cm</a:t>
                      </a:r>
                      <a:r>
                        <a:rPr lang="ja-JP" altLang="en-US"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未満</a:t>
                      </a:r>
                      <a:r>
                        <a:rPr lang="ja-JP" alt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a:t>
                      </a:r>
                      <a:br>
                        <a:rPr lang="en-US" alt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br>
                      <a:r>
                        <a:rPr lang="ja-JP" alt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内容積（</a:t>
                      </a:r>
                      <a:r>
                        <a:rPr lang="ja-JP" altLang="en-US"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０．０１</a:t>
                      </a:r>
                      <a:r>
                        <a:rPr lang="ja-JP" alt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a:t>
                      </a:r>
                      <a:r>
                        <a:rPr lang="ja-JP" altLang="en-US"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alt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0.03</a:t>
                      </a:r>
                      <a:r>
                        <a:rPr lang="ja-JP" alt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a:t>
                      </a:r>
                      <a:r>
                        <a:rPr lang="ja-JP" altLang="en-US"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未満</a:t>
                      </a:r>
                      <a:r>
                        <a:rPr lang="ja-JP" alt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00" kern="100" dirty="0">
                          <a:solidFill>
                            <a:schemeClr val="tx1"/>
                          </a:solidFill>
                          <a:effectLst/>
                          <a:latin typeface="BIZ UDPゴシック" panose="020B0400000000000000" pitchFamily="50" charset="-128"/>
                          <a:ea typeface="BIZ UDPゴシック" panose="020B0400000000000000" pitchFamily="50" charset="-128"/>
                        </a:rPr>
                        <a:t>１①</a:t>
                      </a:r>
                      <a:endParaRPr kumimoji="1" lang="en-US" altLang="ja-JP" sz="1000" kern="100" dirty="0">
                        <a:solidFill>
                          <a:schemeClr val="tx1"/>
                        </a:solidFill>
                        <a:effectLst/>
                        <a:latin typeface="BIZ UDPゴシック" panose="020B0400000000000000" pitchFamily="50" charset="-128"/>
                        <a:ea typeface="BIZ UDPゴシック" panose="020B0400000000000000"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BIZ UDPゴシック" panose="020B0400000000000000" pitchFamily="50" charset="-128"/>
                          <a:ea typeface="BIZ UDPゴシック" panose="020B0400000000000000" pitchFamily="50" charset="-128"/>
                        </a:rPr>
                        <a:t>3</a:t>
                      </a:r>
                      <a:endParaRPr kumimoji="1" lang="ja-JP" altLang="en-US" sz="1000" dirty="0">
                        <a:solidFill>
                          <a:schemeClr val="tx1"/>
                        </a:solidFill>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511699682"/>
                  </a:ext>
                </a:extLst>
              </a:tr>
              <a:tr h="360000">
                <a:tc vMerge="1">
                  <a:txBody>
                    <a:bodyPr/>
                    <a:lstStyle/>
                    <a:p>
                      <a:endParaRPr kumimoji="1" lang="ja-JP" altLang="en-US" dirty="0"/>
                    </a:p>
                  </a:txBody>
                  <a:tcP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粉砕施設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原動機の定格出力（</a:t>
                      </a:r>
                      <a:r>
                        <a:rPr lang="en-US" sz="1000" kern="0" dirty="0">
                          <a:effectLst/>
                          <a:latin typeface="BIZ UDPゴシック" panose="020B0400000000000000" pitchFamily="50" charset="-128"/>
                          <a:ea typeface="BIZ UDPゴシック" panose="020B0400000000000000" pitchFamily="50" charset="-128"/>
                        </a:rPr>
                        <a:t>7.5 kW</a:t>
                      </a:r>
                      <a:r>
                        <a:rPr lang="ja-JP" sz="1000" kern="0" dirty="0">
                          <a:effectLst/>
                          <a:latin typeface="BIZ UDPゴシック" panose="020B0400000000000000" pitchFamily="50" charset="-128"/>
                          <a:ea typeface="BIZ UDPゴシック" panose="020B0400000000000000" pitchFamily="50" charset="-128"/>
                        </a:rPr>
                        <a:t>以上）</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rowSpan="4">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00" kern="100" dirty="0">
                          <a:solidFill>
                            <a:schemeClr val="tx1"/>
                          </a:solidFill>
                          <a:effectLst/>
                          <a:latin typeface="BIZ UDPゴシック" panose="020B0400000000000000" pitchFamily="50" charset="-128"/>
                          <a:ea typeface="BIZ UDPゴシック" panose="020B0400000000000000" pitchFamily="50" charset="-128"/>
                        </a:rPr>
                        <a:t>１①</a:t>
                      </a:r>
                      <a:endParaRPr kumimoji="1" lang="ja-JP" altLang="en-US" sz="1000" dirty="0">
                        <a:solidFill>
                          <a:schemeClr val="tx1"/>
                        </a:solidFill>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353298289"/>
                  </a:ext>
                </a:extLst>
              </a:tr>
              <a:tr h="360000">
                <a:tc vMerge="1">
                  <a:txBody>
                    <a:bodyPr/>
                    <a:lstStyle/>
                    <a:p>
                      <a:endParaRPr kumimoji="1" lang="ja-JP" altLang="en-US" dirty="0"/>
                    </a:p>
                  </a:txBody>
                  <a:tcP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研削・研摩施設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原動機の定格出力（</a:t>
                      </a:r>
                      <a:r>
                        <a:rPr lang="en-US" sz="1000" kern="0" dirty="0">
                          <a:effectLst/>
                          <a:latin typeface="BIZ UDPゴシック" panose="020B0400000000000000" pitchFamily="50" charset="-128"/>
                          <a:ea typeface="BIZ UDPゴシック" panose="020B0400000000000000" pitchFamily="50" charset="-128"/>
                        </a:rPr>
                        <a:t>0.75 kW</a:t>
                      </a:r>
                      <a:r>
                        <a:rPr lang="ja-JP" sz="1000" kern="0" dirty="0">
                          <a:effectLst/>
                          <a:latin typeface="BIZ UDPゴシック" panose="020B0400000000000000" pitchFamily="50" charset="-128"/>
                          <a:ea typeface="BIZ UDPゴシック" panose="020B0400000000000000" pitchFamily="50" charset="-128"/>
                        </a:rPr>
                        <a:t>以上）</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just">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929871702"/>
                  </a:ext>
                </a:extLst>
              </a:tr>
              <a:tr h="288000">
                <a:tc vMerge="1">
                  <a:txBody>
                    <a:bodyPr/>
                    <a:lstStyle/>
                    <a:p>
                      <a:endParaRPr kumimoji="1" lang="ja-JP" altLang="en-US" dirty="0"/>
                    </a:p>
                  </a:txBody>
                  <a:tcP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切断施設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原動機の定格出力（</a:t>
                      </a:r>
                      <a:r>
                        <a:rPr lang="en-US" sz="1000" kern="0" dirty="0">
                          <a:effectLst/>
                          <a:latin typeface="BIZ UDPゴシック" panose="020B0400000000000000" pitchFamily="50" charset="-128"/>
                          <a:ea typeface="BIZ UDPゴシック" panose="020B0400000000000000" pitchFamily="50" charset="-128"/>
                        </a:rPr>
                        <a:t>0.75 kW</a:t>
                      </a:r>
                      <a:r>
                        <a:rPr lang="ja-JP" sz="1000" kern="0" dirty="0">
                          <a:effectLst/>
                          <a:latin typeface="BIZ UDPゴシック" panose="020B0400000000000000" pitchFamily="50" charset="-128"/>
                          <a:ea typeface="BIZ UDPゴシック" panose="020B0400000000000000" pitchFamily="50" charset="-128"/>
                        </a:rPr>
                        <a:t>以上）</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just">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114521984"/>
                  </a:ext>
                </a:extLst>
              </a:tr>
              <a:tr h="195191">
                <a:tc vMerge="1">
                  <a:txBody>
                    <a:bodyPr/>
                    <a:lstStyle/>
                    <a:p>
                      <a:endParaRPr kumimoji="1" lang="ja-JP" altLang="en-US" dirty="0"/>
                    </a:p>
                  </a:txBody>
                  <a:tcP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吹付塗装施設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just">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813920271"/>
                  </a:ext>
                </a:extLst>
              </a:tr>
            </a:tbl>
          </a:graphicData>
        </a:graphic>
      </p:graphicFrame>
      <p:sp>
        <p:nvSpPr>
          <p:cNvPr id="7" name="矢印: 右 6">
            <a:extLst>
              <a:ext uri="{FF2B5EF4-FFF2-40B4-BE49-F238E27FC236}">
                <a16:creationId xmlns:a16="http://schemas.microsoft.com/office/drawing/2014/main" id="{ADE6CE36-5824-4CA4-BB3E-789A0EEB6326}"/>
              </a:ext>
            </a:extLst>
          </p:cNvPr>
          <p:cNvSpPr/>
          <p:nvPr/>
        </p:nvSpPr>
        <p:spPr>
          <a:xfrm>
            <a:off x="5583410" y="3194592"/>
            <a:ext cx="293165" cy="1391478"/>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solidFill>
                <a:schemeClr val="tx1"/>
              </a:solidFill>
              <a:latin typeface="BIZ UDPゴシック" panose="020B0400000000000000" pitchFamily="50" charset="-128"/>
              <a:ea typeface="BIZ UDPゴシック" panose="020B0400000000000000" pitchFamily="50" charset="-128"/>
            </a:endParaRPr>
          </a:p>
        </p:txBody>
      </p:sp>
      <p:sp>
        <p:nvSpPr>
          <p:cNvPr id="15" name="テキスト ボックス 14">
            <a:extLst>
              <a:ext uri="{FF2B5EF4-FFF2-40B4-BE49-F238E27FC236}">
                <a16:creationId xmlns:a16="http://schemas.microsoft.com/office/drawing/2014/main" id="{D5F04879-FDE3-403C-B90C-6DB356910C5D}"/>
              </a:ext>
            </a:extLst>
          </p:cNvPr>
          <p:cNvSpPr txBox="1"/>
          <p:nvPr/>
        </p:nvSpPr>
        <p:spPr>
          <a:xfrm>
            <a:off x="393966" y="1028772"/>
            <a:ext cx="877163" cy="369332"/>
          </a:xfrm>
          <a:prstGeom prst="rect">
            <a:avLst/>
          </a:prstGeom>
          <a:noFill/>
        </p:spPr>
        <p:txBody>
          <a:bodyPr wrap="none" rtlCol="0">
            <a:spAutoFit/>
          </a:bodyPr>
          <a:lstStyle/>
          <a:p>
            <a:r>
              <a:rPr kumimoji="1" lang="en-US" altLang="ja-JP" dirty="0">
                <a:latin typeface="BIZ UDPゴシック" panose="020B0400000000000000" pitchFamily="50" charset="-128"/>
                <a:ea typeface="BIZ UDPゴシック" panose="020B0400000000000000" pitchFamily="50" charset="-128"/>
              </a:rPr>
              <a:t>【</a:t>
            </a:r>
            <a:r>
              <a:rPr kumimoji="1" lang="ja-JP" altLang="en-US" dirty="0">
                <a:latin typeface="BIZ UDPゴシック" panose="020B0400000000000000" pitchFamily="50" charset="-128"/>
                <a:ea typeface="BIZ UDPゴシック" panose="020B0400000000000000" pitchFamily="50" charset="-128"/>
              </a:rPr>
              <a:t>現行</a:t>
            </a:r>
            <a:r>
              <a:rPr kumimoji="1" lang="en-US" altLang="ja-JP" dirty="0">
                <a:latin typeface="BIZ UDPゴシック" panose="020B0400000000000000" pitchFamily="50" charset="-128"/>
                <a:ea typeface="BIZ UDPゴシック" panose="020B0400000000000000" pitchFamily="50" charset="-128"/>
              </a:rPr>
              <a:t>】</a:t>
            </a:r>
            <a:endParaRPr kumimoji="1" lang="ja-JP" altLang="en-US" dirty="0">
              <a:latin typeface="BIZ UDPゴシック" panose="020B0400000000000000" pitchFamily="50" charset="-128"/>
              <a:ea typeface="BIZ UDPゴシック" panose="020B0400000000000000" pitchFamily="50" charset="-128"/>
            </a:endParaRPr>
          </a:p>
        </p:txBody>
      </p:sp>
      <p:sp>
        <p:nvSpPr>
          <p:cNvPr id="16" name="テキスト ボックス 15">
            <a:extLst>
              <a:ext uri="{FF2B5EF4-FFF2-40B4-BE49-F238E27FC236}">
                <a16:creationId xmlns:a16="http://schemas.microsoft.com/office/drawing/2014/main" id="{55C008DF-498F-45A0-8316-AE49FDB58E40}"/>
              </a:ext>
            </a:extLst>
          </p:cNvPr>
          <p:cNvSpPr txBox="1"/>
          <p:nvPr/>
        </p:nvSpPr>
        <p:spPr>
          <a:xfrm>
            <a:off x="6208748" y="1001697"/>
            <a:ext cx="1303562" cy="369332"/>
          </a:xfrm>
          <a:prstGeom prst="rect">
            <a:avLst/>
          </a:prstGeom>
          <a:noFill/>
        </p:spPr>
        <p:txBody>
          <a:bodyPr wrap="none" rtlCol="0">
            <a:spAutoFit/>
          </a:bodyPr>
          <a:lstStyle/>
          <a:p>
            <a:r>
              <a:rPr kumimoji="1" lang="en-US" altLang="ja-JP" dirty="0">
                <a:latin typeface="BIZ UDPゴシック" panose="020B0400000000000000" pitchFamily="50" charset="-128"/>
                <a:ea typeface="BIZ UDPゴシック" panose="020B0400000000000000" pitchFamily="50" charset="-128"/>
              </a:rPr>
              <a:t>【</a:t>
            </a:r>
            <a:r>
              <a:rPr kumimoji="1" lang="ja-JP" altLang="en-US" dirty="0">
                <a:latin typeface="BIZ UDPゴシック" panose="020B0400000000000000" pitchFamily="50" charset="-128"/>
                <a:ea typeface="BIZ UDPゴシック" panose="020B0400000000000000" pitchFamily="50" charset="-128"/>
              </a:rPr>
              <a:t>見直し案</a:t>
            </a:r>
            <a:r>
              <a:rPr kumimoji="1" lang="en-US" altLang="ja-JP" dirty="0">
                <a:latin typeface="BIZ UDPゴシック" panose="020B0400000000000000" pitchFamily="50" charset="-128"/>
                <a:ea typeface="BIZ UDPゴシック" panose="020B0400000000000000" pitchFamily="50" charset="-128"/>
              </a:rPr>
              <a:t>】</a:t>
            </a:r>
            <a:endParaRPr kumimoji="1" lang="ja-JP" altLang="en-US" dirty="0">
              <a:latin typeface="BIZ UDPゴシック" panose="020B0400000000000000" pitchFamily="50" charset="-128"/>
              <a:ea typeface="BIZ UDPゴシック" panose="020B0400000000000000" pitchFamily="50" charset="-128"/>
            </a:endParaRPr>
          </a:p>
        </p:txBody>
      </p:sp>
      <p:sp>
        <p:nvSpPr>
          <p:cNvPr id="14" name="スライド番号プレースホルダー 3">
            <a:extLst>
              <a:ext uri="{FF2B5EF4-FFF2-40B4-BE49-F238E27FC236}">
                <a16:creationId xmlns:a16="http://schemas.microsoft.com/office/drawing/2014/main" id="{A3076C18-B732-4295-8F7B-6C7C03225696}"/>
              </a:ext>
            </a:extLst>
          </p:cNvPr>
          <p:cNvSpPr txBox="1">
            <a:spLocks/>
          </p:cNvSpPr>
          <p:nvPr/>
        </p:nvSpPr>
        <p:spPr>
          <a:xfrm>
            <a:off x="9350787" y="6041364"/>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21</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
        <p:nvSpPr>
          <p:cNvPr id="17" name="テキスト ボックス 16">
            <a:extLst>
              <a:ext uri="{FF2B5EF4-FFF2-40B4-BE49-F238E27FC236}">
                <a16:creationId xmlns:a16="http://schemas.microsoft.com/office/drawing/2014/main" id="{682E8661-6DC9-4FB3-A405-9609FD8BD1F0}"/>
              </a:ext>
            </a:extLst>
          </p:cNvPr>
          <p:cNvSpPr txBox="1"/>
          <p:nvPr/>
        </p:nvSpPr>
        <p:spPr>
          <a:xfrm>
            <a:off x="507696" y="5779611"/>
            <a:ext cx="8843091" cy="1061829"/>
          </a:xfrm>
          <a:prstGeom prst="rect">
            <a:avLst/>
          </a:prstGeom>
          <a:noFill/>
        </p:spPr>
        <p:txBody>
          <a:bodyPr wrap="square" rtlCol="0">
            <a:spAutoFit/>
          </a:bodyPr>
          <a:lstStyle/>
          <a:p>
            <a:r>
              <a:rPr lang="en-US" altLang="ja-JP" sz="900" dirty="0">
                <a:latin typeface="BIZ UDPゴシック" panose="020B0400000000000000" pitchFamily="50" charset="-128"/>
                <a:ea typeface="BIZ UDPゴシック" panose="020B0400000000000000" pitchFamily="50" charset="-128"/>
              </a:rPr>
              <a:t>※</a:t>
            </a:r>
            <a:r>
              <a:rPr lang="ja-JP" altLang="en-US" sz="900" dirty="0">
                <a:latin typeface="BIZ UDPゴシック" panose="020B0400000000000000" pitchFamily="50" charset="-128"/>
                <a:ea typeface="BIZ UDPゴシック" panose="020B0400000000000000" pitchFamily="50" charset="-128"/>
              </a:rPr>
              <a:t>考え方欄の数字は以下の通り。（次頁以降の表においても同じ。）</a:t>
            </a:r>
            <a:endParaRPr lang="en-US" altLang="ja-JP" sz="900" dirty="0">
              <a:latin typeface="BIZ UDPゴシック" panose="020B0400000000000000" pitchFamily="50" charset="-128"/>
              <a:ea typeface="BIZ UDPゴシック" panose="020B0400000000000000" pitchFamily="50" charset="-128"/>
            </a:endParaRPr>
          </a:p>
          <a:p>
            <a:r>
              <a:rPr lang="ja-JP" altLang="en-US" sz="900" dirty="0">
                <a:latin typeface="BIZ UDPゴシック" panose="020B0400000000000000" pitchFamily="50" charset="-128"/>
                <a:ea typeface="BIZ UDPゴシック" panose="020B0400000000000000" pitchFamily="50" charset="-128"/>
              </a:rPr>
              <a:t>１①：論点１の①「条例一般粉じん規制のみの対象施設は、引き続き規制対象とする。」</a:t>
            </a:r>
          </a:p>
          <a:p>
            <a:r>
              <a:rPr lang="ja-JP" altLang="en-US" sz="900" dirty="0">
                <a:latin typeface="BIZ UDPゴシック" panose="020B0400000000000000" pitchFamily="50" charset="-128"/>
                <a:ea typeface="BIZ UDPゴシック" panose="020B0400000000000000" pitchFamily="50" charset="-128"/>
              </a:rPr>
              <a:t>１②：論点</a:t>
            </a:r>
            <a:r>
              <a:rPr lang="en-US" altLang="ja-JP" sz="900" dirty="0">
                <a:latin typeface="BIZ UDPゴシック" panose="020B0400000000000000" pitchFamily="50" charset="-128"/>
                <a:ea typeface="BIZ UDPゴシック" panose="020B0400000000000000" pitchFamily="50" charset="-128"/>
              </a:rPr>
              <a:t>1</a:t>
            </a:r>
            <a:r>
              <a:rPr lang="ja-JP" altLang="en-US" sz="900" dirty="0">
                <a:latin typeface="BIZ UDPゴシック" panose="020B0400000000000000" pitchFamily="50" charset="-128"/>
                <a:ea typeface="BIZ UDPゴシック" panose="020B0400000000000000" pitchFamily="50" charset="-128"/>
              </a:rPr>
              <a:t>の②「条例特定粉じん規制の対象施設のうち、法一般粉じん規制と重複する規模の施設は、規制の対象外とする。」</a:t>
            </a:r>
          </a:p>
          <a:p>
            <a:r>
              <a:rPr lang="ja-JP" altLang="en-US" sz="900" dirty="0">
                <a:latin typeface="BIZ UDPゴシック" panose="020B0400000000000000" pitchFamily="50" charset="-128"/>
                <a:ea typeface="BIZ UDPゴシック" panose="020B0400000000000000" pitchFamily="50" charset="-128"/>
              </a:rPr>
              <a:t>１③：論点１の③「条例特定粉じん規制の対象施設のうち、条例一般粉じん規制と重複する規模の施設は、引き続き規制対象とする。」</a:t>
            </a:r>
          </a:p>
          <a:p>
            <a:r>
              <a:rPr lang="ja-JP" altLang="en-US" sz="900" dirty="0">
                <a:latin typeface="BIZ UDPゴシック" panose="020B0400000000000000" pitchFamily="50" charset="-128"/>
                <a:ea typeface="BIZ UDPゴシック" panose="020B0400000000000000" pitchFamily="50" charset="-128"/>
              </a:rPr>
              <a:t>１④：論点１の④「条例特定粉じん規制の対象施設のうち、法一般粉じん規制及び条例一般粉じん規制のいずれにも重複しない規模の施設については、現行の排出実態を踏まえ汚染土壌処理施設、蛍光灯リサイクル施設に限定し規制対象とする。」</a:t>
            </a:r>
          </a:p>
          <a:p>
            <a:r>
              <a:rPr lang="ja-JP" altLang="en-US" sz="900" dirty="0">
                <a:latin typeface="BIZ UDPゴシック" panose="020B0400000000000000" pitchFamily="50" charset="-128"/>
                <a:ea typeface="BIZ UDPゴシック" panose="020B0400000000000000" pitchFamily="50" charset="-128"/>
              </a:rPr>
              <a:t>３：論点３「粉粒塊輸送用コンベア施設は、ベルトの幅</a:t>
            </a:r>
            <a:r>
              <a:rPr lang="en-US" altLang="ja-JP" sz="900" dirty="0">
                <a:latin typeface="BIZ UDPゴシック" panose="020B0400000000000000" pitchFamily="50" charset="-128"/>
                <a:ea typeface="BIZ UDPゴシック" panose="020B0400000000000000" pitchFamily="50" charset="-128"/>
              </a:rPr>
              <a:t>40cm</a:t>
            </a:r>
            <a:r>
              <a:rPr lang="ja-JP" altLang="en-US" sz="900" dirty="0">
                <a:latin typeface="BIZ UDPゴシック" panose="020B0400000000000000" pitchFamily="50" charset="-128"/>
                <a:ea typeface="BIZ UDPゴシック" panose="020B0400000000000000" pitchFamily="50" charset="-128"/>
              </a:rPr>
              <a:t>以上、バケットの内容積</a:t>
            </a:r>
            <a:r>
              <a:rPr lang="en-US" altLang="ja-JP" sz="900" dirty="0">
                <a:latin typeface="BIZ UDPゴシック" panose="020B0400000000000000" pitchFamily="50" charset="-128"/>
                <a:ea typeface="BIZ UDPゴシック" panose="020B0400000000000000" pitchFamily="50" charset="-128"/>
              </a:rPr>
              <a:t>0.01m3</a:t>
            </a:r>
            <a:r>
              <a:rPr lang="ja-JP" altLang="en-US" sz="900" dirty="0">
                <a:latin typeface="BIZ UDPゴシック" panose="020B0400000000000000" pitchFamily="50" charset="-128"/>
                <a:ea typeface="BIZ UDPゴシック" panose="020B0400000000000000" pitchFamily="50" charset="-128"/>
              </a:rPr>
              <a:t>以上とすることが妥当。」</a:t>
            </a:r>
            <a:endParaRPr lang="ja-JP" altLang="ja-JP" sz="9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272186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10" name="表 9">
            <a:extLst>
              <a:ext uri="{FF2B5EF4-FFF2-40B4-BE49-F238E27FC236}">
                <a16:creationId xmlns:a16="http://schemas.microsoft.com/office/drawing/2014/main" id="{621369C2-8418-4D45-801C-8C25FFEFA607}"/>
              </a:ext>
            </a:extLst>
          </p:cNvPr>
          <p:cNvGraphicFramePr>
            <a:graphicFrameLocks noGrp="1"/>
          </p:cNvGraphicFramePr>
          <p:nvPr>
            <p:extLst>
              <p:ext uri="{D42A27DB-BD31-4B8C-83A1-F6EECF244321}">
                <p14:modId xmlns:p14="http://schemas.microsoft.com/office/powerpoint/2010/main" val="2201637999"/>
              </p:ext>
            </p:extLst>
          </p:nvPr>
        </p:nvGraphicFramePr>
        <p:xfrm>
          <a:off x="684610" y="1343952"/>
          <a:ext cx="5207180" cy="5307231"/>
        </p:xfrm>
        <a:graphic>
          <a:graphicData uri="http://schemas.openxmlformats.org/drawingml/2006/table">
            <a:tbl>
              <a:tblPr firstRow="1" bandRow="1">
                <a:tableStyleId>{5C22544A-7EE6-4342-B048-85BDC9FD1C3A}</a:tableStyleId>
              </a:tblPr>
              <a:tblGrid>
                <a:gridCol w="468000">
                  <a:extLst>
                    <a:ext uri="{9D8B030D-6E8A-4147-A177-3AD203B41FA5}">
                      <a16:colId xmlns:a16="http://schemas.microsoft.com/office/drawing/2014/main" val="1189134033"/>
                    </a:ext>
                  </a:extLst>
                </a:gridCol>
                <a:gridCol w="158770">
                  <a:extLst>
                    <a:ext uri="{9D8B030D-6E8A-4147-A177-3AD203B41FA5}">
                      <a16:colId xmlns:a16="http://schemas.microsoft.com/office/drawing/2014/main" val="1533960150"/>
                    </a:ext>
                  </a:extLst>
                </a:gridCol>
                <a:gridCol w="158885">
                  <a:extLst>
                    <a:ext uri="{9D8B030D-6E8A-4147-A177-3AD203B41FA5}">
                      <a16:colId xmlns:a16="http://schemas.microsoft.com/office/drawing/2014/main" val="3347940733"/>
                    </a:ext>
                  </a:extLst>
                </a:gridCol>
                <a:gridCol w="783479">
                  <a:extLst>
                    <a:ext uri="{9D8B030D-6E8A-4147-A177-3AD203B41FA5}">
                      <a16:colId xmlns:a16="http://schemas.microsoft.com/office/drawing/2014/main" val="2810615711"/>
                    </a:ext>
                  </a:extLst>
                </a:gridCol>
                <a:gridCol w="1008000">
                  <a:extLst>
                    <a:ext uri="{9D8B030D-6E8A-4147-A177-3AD203B41FA5}">
                      <a16:colId xmlns:a16="http://schemas.microsoft.com/office/drawing/2014/main" val="1659613317"/>
                    </a:ext>
                  </a:extLst>
                </a:gridCol>
                <a:gridCol w="186311">
                  <a:extLst>
                    <a:ext uri="{9D8B030D-6E8A-4147-A177-3AD203B41FA5}">
                      <a16:colId xmlns:a16="http://schemas.microsoft.com/office/drawing/2014/main" val="2858221140"/>
                    </a:ext>
                  </a:extLst>
                </a:gridCol>
                <a:gridCol w="139735">
                  <a:extLst>
                    <a:ext uri="{9D8B030D-6E8A-4147-A177-3AD203B41FA5}">
                      <a16:colId xmlns:a16="http://schemas.microsoft.com/office/drawing/2014/main" val="1471191109"/>
                    </a:ext>
                  </a:extLst>
                </a:gridCol>
                <a:gridCol w="1044000">
                  <a:extLst>
                    <a:ext uri="{9D8B030D-6E8A-4147-A177-3AD203B41FA5}">
                      <a16:colId xmlns:a16="http://schemas.microsoft.com/office/drawing/2014/main" val="2846136713"/>
                    </a:ext>
                  </a:extLst>
                </a:gridCol>
                <a:gridCol w="1260000">
                  <a:extLst>
                    <a:ext uri="{9D8B030D-6E8A-4147-A177-3AD203B41FA5}">
                      <a16:colId xmlns:a16="http://schemas.microsoft.com/office/drawing/2014/main" val="2411612903"/>
                    </a:ext>
                  </a:extLst>
                </a:gridCol>
              </a:tblGrid>
              <a:tr h="188927">
                <a:tc gridSpan="5">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1000" kern="0" dirty="0">
                          <a:effectLst/>
                          <a:latin typeface="BIZ UDPゴシック" panose="020B0400000000000000" pitchFamily="50" charset="-128"/>
                          <a:ea typeface="BIZ UDPゴシック" panose="020B0400000000000000" pitchFamily="50" charset="-128"/>
                        </a:rPr>
                        <a:t>【</a:t>
                      </a:r>
                      <a:r>
                        <a:rPr lang="ja-JP" altLang="en-US" sz="1000" kern="0" dirty="0">
                          <a:effectLst/>
                          <a:latin typeface="BIZ UDPゴシック" panose="020B0400000000000000" pitchFamily="50" charset="-128"/>
                          <a:ea typeface="BIZ UDPゴシック" panose="020B0400000000000000" pitchFamily="50" charset="-128"/>
                        </a:rPr>
                        <a:t>一般粉じん</a:t>
                      </a:r>
                      <a:r>
                        <a:rPr lang="en-US" altLang="ja-JP" sz="1000" kern="0" dirty="0">
                          <a:effectLst/>
                          <a:latin typeface="BIZ UDPゴシック" panose="020B0400000000000000" pitchFamily="50" charset="-128"/>
                          <a:ea typeface="BIZ UDPゴシック" panose="020B0400000000000000" pitchFamily="50" charset="-128"/>
                        </a:rPr>
                        <a:t>】</a:t>
                      </a:r>
                      <a:endParaRPr lang="ja-JP" alt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1000" kern="0" dirty="0">
                          <a:effectLst/>
                          <a:latin typeface="BIZ UDPゴシック" panose="020B0400000000000000" pitchFamily="50" charset="-128"/>
                          <a:ea typeface="BIZ UDPゴシック" panose="020B0400000000000000" pitchFamily="50" charset="-128"/>
                        </a:rPr>
                        <a:t>【</a:t>
                      </a:r>
                      <a:r>
                        <a:rPr lang="ja-JP" altLang="en-US" sz="1000" kern="0" dirty="0">
                          <a:effectLst/>
                          <a:latin typeface="BIZ UDPゴシック" panose="020B0400000000000000" pitchFamily="50" charset="-128"/>
                          <a:ea typeface="BIZ UDPゴシック" panose="020B0400000000000000" pitchFamily="50" charset="-128"/>
                        </a:rPr>
                        <a:t>特定粉じん</a:t>
                      </a:r>
                      <a:r>
                        <a:rPr lang="en-US" altLang="ja-JP" sz="1000" kern="0" dirty="0">
                          <a:effectLst/>
                          <a:latin typeface="BIZ UDPゴシック" panose="020B0400000000000000" pitchFamily="50" charset="-128"/>
                          <a:ea typeface="BIZ UDPゴシック" panose="020B0400000000000000" pitchFamily="50" charset="-128"/>
                        </a:rPr>
                        <a:t>】</a:t>
                      </a:r>
                      <a:endParaRPr lang="ja-JP" alt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lang="ja-JP" altLang="en-US" dirty="0"/>
                    </a:p>
                  </a:txBody>
                  <a:tcPr marL="13407" marR="13407" marT="0" marB="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334107380"/>
                  </a:ext>
                </a:extLst>
              </a:tr>
              <a:tr h="195837">
                <a:tc>
                  <a:txBody>
                    <a:bodyPr/>
                    <a:lstStyle/>
                    <a:p>
                      <a:pPr algn="ctr">
                        <a:spcAft>
                          <a:spcPts val="0"/>
                        </a:spcAft>
                      </a:pPr>
                      <a:r>
                        <a:rPr lang="ja-JP" sz="1000" kern="0" dirty="0">
                          <a:effectLst/>
                          <a:latin typeface="BIZ UDPゴシック" panose="020B0400000000000000" pitchFamily="50" charset="-128"/>
                          <a:ea typeface="BIZ UDPゴシック" panose="020B0400000000000000" pitchFamily="50" charset="-128"/>
                        </a:rPr>
                        <a:t>用途</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ja-JP" sz="1000" kern="0" dirty="0">
                          <a:effectLst/>
                          <a:latin typeface="BIZ UDPゴシック" panose="020B0400000000000000" pitchFamily="50" charset="-128"/>
                          <a:ea typeface="BIZ UDPゴシック" panose="020B0400000000000000" pitchFamily="50" charset="-128"/>
                        </a:rPr>
                        <a:t>項</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pPr algn="ctr">
                        <a:spcAft>
                          <a:spcPts val="0"/>
                        </a:spcAft>
                      </a:pPr>
                      <a:r>
                        <a:rPr lang="ja-JP" sz="1000" kern="0" dirty="0">
                          <a:effectLst/>
                          <a:latin typeface="BIZ UDPゴシック" panose="020B0400000000000000" pitchFamily="50" charset="-128"/>
                          <a:ea typeface="BIZ UDPゴシック" panose="020B0400000000000000" pitchFamily="50" charset="-128"/>
                        </a:rPr>
                        <a:t>施設種類</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a:txBody>
                    <a:bodyPr/>
                    <a:lstStyle/>
                    <a:p>
                      <a:r>
                        <a:rPr lang="ja-JP" sz="1000" kern="0" dirty="0">
                          <a:effectLst/>
                          <a:latin typeface="BIZ UDPゴシック" panose="020B0400000000000000" pitchFamily="50" charset="-128"/>
                          <a:ea typeface="BIZ UDPゴシック" panose="020B0400000000000000" pitchFamily="50" charset="-128"/>
                        </a:rPr>
                        <a:t>規模</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ja-JP" altLang="en-US" sz="1000" kern="100" dirty="0">
                          <a:effectLst/>
                          <a:latin typeface="BIZ UDPゴシック" panose="020B0400000000000000" pitchFamily="50" charset="-128"/>
                          <a:ea typeface="BIZ UDPゴシック" panose="020B0400000000000000" pitchFamily="50" charset="-128"/>
                        </a:rPr>
                        <a:t>項</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ja-JP" sz="1000" kern="0" dirty="0">
                          <a:effectLst/>
                          <a:latin typeface="BIZ UDPゴシック" panose="020B0400000000000000" pitchFamily="50" charset="-128"/>
                          <a:ea typeface="BIZ UDPゴシック" panose="020B0400000000000000" pitchFamily="50" charset="-128"/>
                        </a:rPr>
                        <a:t>施設種類</a:t>
                      </a:r>
                      <a:endParaRPr lang="ja-JP" alt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ja-JP" sz="1000" kern="0" dirty="0">
                          <a:effectLst/>
                          <a:latin typeface="BIZ UDPゴシック" panose="020B0400000000000000" pitchFamily="50" charset="-128"/>
                          <a:ea typeface="BIZ UDPゴシック" panose="020B0400000000000000" pitchFamily="50" charset="-128"/>
                        </a:rPr>
                        <a:t>規模</a:t>
                      </a:r>
                      <a:endParaRPr lang="ja-JP" alt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638017862"/>
                  </a:ext>
                </a:extLst>
              </a:tr>
              <a:tr h="565061">
                <a:tc rowSpan="11">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化学工業品、石油製品又は石炭製品の製造</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rowSpan="11">
                  <a:txBody>
                    <a:bodyPr/>
                    <a:lstStyle/>
                    <a:p>
                      <a:pPr algn="l">
                        <a:spcAft>
                          <a:spcPts val="0"/>
                        </a:spcAft>
                      </a:pPr>
                      <a:r>
                        <a:rPr lang="en-US" sz="1000" kern="0" dirty="0">
                          <a:effectLst/>
                          <a:latin typeface="BIZ UDPゴシック" panose="020B0400000000000000" pitchFamily="50" charset="-128"/>
                          <a:ea typeface="BIZ UDPゴシック" panose="020B0400000000000000" pitchFamily="50" charset="-128"/>
                        </a:rPr>
                        <a:t>4</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rowSpan="2" gridSpan="3">
                  <a:txBody>
                    <a:bodyPr/>
                    <a:lstStyle/>
                    <a:p>
                      <a:pPr algn="l">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solidFill>
                        <a:schemeClr val="tx1"/>
                      </a:solidFill>
                      <a:prstDash val="solid"/>
                      <a:round/>
                      <a:headEnd type="none" w="med" len="med"/>
                      <a:tailEnd type="none" w="med" len="med"/>
                    </a:lnBlToTr>
                  </a:tcPr>
                </a:tc>
                <a:tc rowSpan="2" hMerge="1">
                  <a:txBody>
                    <a:bodyPr/>
                    <a:lstStyle/>
                    <a:p>
                      <a:pPr algn="just">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23783" marR="23783" marT="0" marB="0" anchor="ctr"/>
                </a:tc>
                <a:tc rowSpan="2" hMerge="1">
                  <a:txBody>
                    <a:bodyPr/>
                    <a:lstStyle/>
                    <a:p>
                      <a:endParaRPr kumimoji="1" lang="ja-JP" altLang="en-US"/>
                    </a:p>
                  </a:txBody>
                  <a:tcPr/>
                </a:tc>
                <a:tc rowSpan="11">
                  <a:txBody>
                    <a:bodyPr/>
                    <a:lstStyle/>
                    <a:p>
                      <a:pPr algn="l">
                        <a:spcAft>
                          <a:spcPts val="0"/>
                        </a:spcAft>
                      </a:pPr>
                      <a:r>
                        <a:rPr lang="en-US" altLang="ja-JP" sz="1000" kern="100" dirty="0">
                          <a:effectLst/>
                          <a:latin typeface="BIZ UDPゴシック" panose="020B0400000000000000" pitchFamily="50" charset="-128"/>
                          <a:ea typeface="BIZ UDPゴシック" panose="020B0400000000000000" pitchFamily="50" charset="-128"/>
                        </a:rPr>
                        <a:t>2</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イ</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法に掲げるベルトコンベア、バケットコンベア</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ベルト幅（</a:t>
                      </a:r>
                      <a:r>
                        <a:rPr lang="en-US"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75cm</a:t>
                      </a: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br>
                        <a:rPr lang="en-US"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b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内容積（</a:t>
                      </a:r>
                      <a:r>
                        <a:rPr lang="en-US"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0.03</a:t>
                      </a: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399228746"/>
                  </a:ext>
                </a:extLst>
              </a:tr>
              <a:tr h="314880">
                <a:tc vMerge="1">
                  <a:txBody>
                    <a:bodyPr/>
                    <a:lstStyle/>
                    <a:p>
                      <a:pPr algn="just">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23783" marR="23783" marT="0" marB="0" anchor="ctr"/>
                </a:tc>
                <a:tc vMerge="1">
                  <a:txBody>
                    <a:bodyPr/>
                    <a:lstStyle/>
                    <a:p>
                      <a:pPr algn="ctr">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23783" marR="23783" marT="0" marB="0" anchor="ctr"/>
                </a:tc>
                <a:tc gridSpan="3" vMerge="1">
                  <a:txBody>
                    <a:bodyPr/>
                    <a:lstStyle/>
                    <a:p>
                      <a:pPr algn="ctr">
                        <a:spcAft>
                          <a:spcPts val="0"/>
                        </a:spcAft>
                      </a:pPr>
                      <a:endParaRPr lang="ja-JP" sz="1050" kern="100">
                        <a:effectLst/>
                        <a:latin typeface="BIZ UDPゴシック" panose="020B0400000000000000" pitchFamily="50" charset="-128"/>
                        <a:ea typeface="BIZ UDPゴシック" panose="020B0400000000000000" pitchFamily="50" charset="-128"/>
                      </a:endParaRPr>
                    </a:p>
                  </a:txBody>
                  <a:tcPr marL="23783" marR="23783" marT="0" marB="0" anchor="ctr"/>
                </a:tc>
                <a:tc hMerge="1" vMerge="1">
                  <a:txBody>
                    <a:bodyPr/>
                    <a:lstStyle/>
                    <a:p>
                      <a:pPr algn="just">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23783" marR="23783" marT="0" marB="0" anchor="ctr"/>
                </a:tc>
                <a:tc hMerge="1" vMerge="1">
                  <a:txBody>
                    <a:bodyPr/>
                    <a:lstStyle/>
                    <a:p>
                      <a:endParaRPr kumimoji="1" lang="ja-JP" altLang="en-US"/>
                    </a:p>
                  </a:txBody>
                  <a:tcPr/>
                </a:tc>
                <a:tc vMerge="1">
                  <a:txBody>
                    <a:bodyPr/>
                    <a:lstStyle/>
                    <a:p>
                      <a:pPr algn="l">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ハ</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法に掲げるふるい</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r>
                        <a:rPr lang="ja-JP" sz="10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原動機の定格出力（</a:t>
                      </a:r>
                      <a:r>
                        <a:rPr lang="en-US" sz="10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15kW</a:t>
                      </a:r>
                      <a:r>
                        <a:rPr lang="ja-JP" sz="10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945499126"/>
                  </a:ext>
                </a:extLst>
              </a:tr>
              <a:tr h="195837">
                <a:tc vMerge="1">
                  <a:txBody>
                    <a:bodyPr/>
                    <a:lstStyle/>
                    <a:p>
                      <a:pPr algn="just">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23783" marR="23783" marT="0" marB="0" anchor="ctr"/>
                </a:tc>
                <a:tc vMerge="1">
                  <a:txBody>
                    <a:bodyPr/>
                    <a:lstStyle/>
                    <a:p>
                      <a:pPr algn="ctr">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23783" marR="23783" marT="0" marB="0" anchor="ct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イ</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粉粒塊堆積場</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面積（</a:t>
                      </a:r>
                      <a:r>
                        <a:rPr lang="en-US" sz="1000" kern="0" dirty="0">
                          <a:effectLst/>
                          <a:latin typeface="BIZ UDPゴシック" panose="020B0400000000000000" pitchFamily="50" charset="-128"/>
                          <a:ea typeface="BIZ UDPゴシック" panose="020B0400000000000000" pitchFamily="50" charset="-128"/>
                        </a:rPr>
                        <a:t>500 m</a:t>
                      </a:r>
                      <a:r>
                        <a:rPr lang="en-US" sz="1000" kern="0" baseline="30000" dirty="0">
                          <a:effectLst/>
                          <a:latin typeface="BIZ UDPゴシック" panose="020B0400000000000000" pitchFamily="50" charset="-128"/>
                          <a:ea typeface="BIZ UDPゴシック" panose="020B0400000000000000" pitchFamily="50" charset="-128"/>
                        </a:rPr>
                        <a:t>2</a:t>
                      </a:r>
                      <a:r>
                        <a:rPr lang="ja-JP" sz="1000" kern="0" dirty="0">
                          <a:effectLst/>
                          <a:latin typeface="BIZ UDPゴシック" panose="020B0400000000000000" pitchFamily="50" charset="-128"/>
                          <a:ea typeface="BIZ UDPゴシック" panose="020B0400000000000000" pitchFamily="50" charset="-128"/>
                        </a:rPr>
                        <a:t>以上）</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0" marR="0" marT="0" marB="0" anchor="ctr"/>
                </a:tc>
                <a:tc gridSpan="3">
                  <a:txBody>
                    <a:bodyPr/>
                    <a:lstStyle/>
                    <a:p>
                      <a:pPr algn="ctr">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solidFill>
                        <a:schemeClr val="tx1"/>
                      </a:solidFill>
                      <a:prstDash val="solid"/>
                      <a:round/>
                      <a:headEnd type="none" w="med" len="med"/>
                      <a:tailEnd type="none" w="med" len="med"/>
                    </a:lnBlToTr>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66564330"/>
                  </a:ext>
                </a:extLst>
              </a:tr>
              <a:tr h="587510">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粉粒塊輸送用コンベア施設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輸送能力（</a:t>
                      </a:r>
                      <a:r>
                        <a:rPr lang="en-US" sz="1000" kern="0" dirty="0">
                          <a:effectLst/>
                          <a:latin typeface="BIZ UDPゴシック" panose="020B0400000000000000" pitchFamily="50" charset="-128"/>
                          <a:ea typeface="BIZ UDPゴシック" panose="020B0400000000000000" pitchFamily="50" charset="-128"/>
                        </a:rPr>
                        <a:t>30 t / </a:t>
                      </a:r>
                      <a:r>
                        <a:rPr lang="ja-JP" sz="1000" kern="0" dirty="0">
                          <a:effectLst/>
                          <a:latin typeface="BIZ UDPゴシック" panose="020B0400000000000000" pitchFamily="50" charset="-128"/>
                          <a:ea typeface="BIZ UDPゴシック" panose="020B0400000000000000" pitchFamily="50" charset="-128"/>
                        </a:rPr>
                        <a:t>時以上）</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粉粒塊輸送用コンベア施設</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rowSpan="10">
                  <a:txBody>
                    <a:bodyPr/>
                    <a:lstStyle/>
                    <a:p>
                      <a:r>
                        <a:rPr kumimoji="1" lang="ja-JP" altLang="en-US" sz="1000" kern="100" dirty="0">
                          <a:effectLst/>
                          <a:latin typeface="BIZ UDPゴシック" panose="020B0400000000000000" pitchFamily="50" charset="-128"/>
                          <a:ea typeface="BIZ UDPゴシック" panose="020B0400000000000000" pitchFamily="50" charset="-128"/>
                        </a:rPr>
                        <a:t>すべて</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4285502254"/>
                  </a:ext>
                </a:extLst>
              </a:tr>
              <a:tr h="314880">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ja-JP" sz="1000" kern="0">
                          <a:effectLst/>
                          <a:latin typeface="BIZ UDPゴシック" panose="020B0400000000000000" pitchFamily="50" charset="-128"/>
                          <a:ea typeface="BIZ UDPゴシック" panose="020B0400000000000000" pitchFamily="50" charset="-128"/>
                        </a:rPr>
                        <a:t>ハ</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ふるい分施設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原動機の定格出力（</a:t>
                      </a:r>
                      <a:r>
                        <a:rPr lang="en-US" sz="1000" kern="0" dirty="0">
                          <a:effectLst/>
                          <a:latin typeface="BIZ UDPゴシック" panose="020B0400000000000000" pitchFamily="50" charset="-128"/>
                          <a:ea typeface="BIZ UDPゴシック" panose="020B0400000000000000" pitchFamily="50" charset="-128"/>
                        </a:rPr>
                        <a:t>1.5 kW</a:t>
                      </a:r>
                      <a:r>
                        <a:rPr lang="ja-JP" sz="1000" kern="0" dirty="0">
                          <a:effectLst/>
                          <a:latin typeface="BIZ UDPゴシック" panose="020B0400000000000000" pitchFamily="50" charset="-128"/>
                          <a:ea typeface="BIZ UDPゴシック" panose="020B0400000000000000" pitchFamily="50" charset="-128"/>
                        </a:rPr>
                        <a:t>以上）</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ニ</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ふるい分施設</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marL="62865" marR="62865" marT="0" marB="0" anchor="ctr"/>
                </a:tc>
                <a:extLst>
                  <a:ext uri="{0D108BD9-81ED-4DB2-BD59-A6C34878D82A}">
                    <a16:rowId xmlns:a16="http://schemas.microsoft.com/office/drawing/2014/main" val="2101683099"/>
                  </a:ext>
                </a:extLst>
              </a:tr>
              <a:tr h="314880">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ニ</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選別施設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原動機の定格出力（</a:t>
                      </a:r>
                      <a:r>
                        <a:rPr lang="en-US" sz="1000" kern="0" dirty="0">
                          <a:effectLst/>
                          <a:latin typeface="BIZ UDPゴシック" panose="020B0400000000000000" pitchFamily="50" charset="-128"/>
                          <a:ea typeface="BIZ UDPゴシック" panose="020B0400000000000000" pitchFamily="50" charset="-128"/>
                        </a:rPr>
                        <a:t>1.5 kW</a:t>
                      </a:r>
                      <a:r>
                        <a:rPr lang="ja-JP" sz="1000" kern="0" dirty="0">
                          <a:effectLst/>
                          <a:latin typeface="BIZ UDPゴシック" panose="020B0400000000000000" pitchFamily="50" charset="-128"/>
                          <a:ea typeface="BIZ UDPゴシック" panose="020B0400000000000000" pitchFamily="50" charset="-128"/>
                        </a:rPr>
                        <a:t>以上）</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ホ</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選別施設</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marL="62865" marR="62865" marT="0" marB="0" anchor="ctr"/>
                </a:tc>
                <a:extLst>
                  <a:ext uri="{0D108BD9-81ED-4DB2-BD59-A6C34878D82A}">
                    <a16:rowId xmlns:a16="http://schemas.microsoft.com/office/drawing/2014/main" val="2015495224"/>
                  </a:ext>
                </a:extLst>
              </a:tr>
              <a:tr h="314880">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ja-JP" sz="1000" kern="0">
                          <a:effectLst/>
                          <a:latin typeface="BIZ UDPゴシック" panose="020B0400000000000000" pitchFamily="50" charset="-128"/>
                          <a:ea typeface="BIZ UDPゴシック" panose="020B0400000000000000" pitchFamily="50" charset="-128"/>
                        </a:rPr>
                        <a:t>ホ</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粉砕施設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原動機の定格出力（</a:t>
                      </a:r>
                      <a:r>
                        <a:rPr lang="en-US" sz="1000" kern="0" dirty="0">
                          <a:effectLst/>
                          <a:latin typeface="BIZ UDPゴシック" panose="020B0400000000000000" pitchFamily="50" charset="-128"/>
                          <a:ea typeface="BIZ UDPゴシック" panose="020B0400000000000000" pitchFamily="50" charset="-128"/>
                        </a:rPr>
                        <a:t>7.5 kW</a:t>
                      </a:r>
                      <a:r>
                        <a:rPr lang="ja-JP" sz="1000" kern="0" dirty="0">
                          <a:effectLst/>
                          <a:latin typeface="BIZ UDPゴシック" panose="020B0400000000000000" pitchFamily="50" charset="-128"/>
                          <a:ea typeface="BIZ UDPゴシック" panose="020B0400000000000000" pitchFamily="50" charset="-128"/>
                        </a:rPr>
                        <a:t>以上）</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ヘ</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粉砕施設</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marL="62865" marR="62865" marT="0" marB="0" anchor="ctr"/>
                </a:tc>
                <a:extLst>
                  <a:ext uri="{0D108BD9-81ED-4DB2-BD59-A6C34878D82A}">
                    <a16:rowId xmlns:a16="http://schemas.microsoft.com/office/drawing/2014/main" val="981135283"/>
                  </a:ext>
                </a:extLst>
              </a:tr>
              <a:tr h="195837">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ja-JP" sz="1000" kern="0">
                          <a:effectLst/>
                          <a:latin typeface="BIZ UDPゴシック" panose="020B0400000000000000" pitchFamily="50" charset="-128"/>
                          <a:ea typeface="BIZ UDPゴシック" panose="020B0400000000000000" pitchFamily="50" charset="-128"/>
                        </a:rPr>
                        <a:t>ヘ</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混合施設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ト</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混合施設</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marL="62865" marR="62865" marT="0" marB="0" anchor="ctr"/>
                </a:tc>
                <a:extLst>
                  <a:ext uri="{0D108BD9-81ED-4DB2-BD59-A6C34878D82A}">
                    <a16:rowId xmlns:a16="http://schemas.microsoft.com/office/drawing/2014/main" val="1532005597"/>
                  </a:ext>
                </a:extLst>
              </a:tr>
              <a:tr h="195837">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ja-JP" sz="1000" kern="0">
                          <a:effectLst/>
                          <a:latin typeface="BIZ UDPゴシック" panose="020B0400000000000000" pitchFamily="50" charset="-128"/>
                          <a:ea typeface="BIZ UDPゴシック" panose="020B0400000000000000" pitchFamily="50" charset="-128"/>
                        </a:rPr>
                        <a:t>ト</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配合施設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チ</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配合施設</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marL="62865" marR="62865" marT="0" marB="0" anchor="ctr"/>
                </a:tc>
                <a:extLst>
                  <a:ext uri="{0D108BD9-81ED-4DB2-BD59-A6C34878D82A}">
                    <a16:rowId xmlns:a16="http://schemas.microsoft.com/office/drawing/2014/main" val="2280715987"/>
                  </a:ext>
                </a:extLst>
              </a:tr>
              <a:tr h="195837">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チ</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混練施設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a:tc>
                <a:tc>
                  <a:txBody>
                    <a:bodyPr/>
                    <a:lstStyle/>
                    <a:p>
                      <a:pPr algn="l">
                        <a:spcAft>
                          <a:spcPts val="0"/>
                        </a:spcAft>
                      </a:pPr>
                      <a:r>
                        <a:rPr lang="ja-JP" altLang="en-US" sz="1000" kern="100" dirty="0">
                          <a:effectLst/>
                          <a:latin typeface="BIZ UDPゴシック" panose="020B0400000000000000" pitchFamily="50" charset="-128"/>
                          <a:ea typeface="BIZ UDPゴシック" panose="020B0400000000000000" pitchFamily="50" charset="-128"/>
                        </a:rPr>
                        <a:t>リ</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r>
                        <a:rPr lang="ja-JP" altLang="en-US" sz="1000" kern="100" dirty="0">
                          <a:effectLst/>
                          <a:latin typeface="BIZ UDPゴシック" panose="020B0400000000000000" pitchFamily="50" charset="-128"/>
                          <a:ea typeface="BIZ UDPゴシック" panose="020B0400000000000000" pitchFamily="50" charset="-128"/>
                        </a:rPr>
                        <a:t>混練施設</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marL="62865" marR="62865" marT="0" marB="0" anchor="ctr"/>
                </a:tc>
                <a:extLst>
                  <a:ext uri="{0D108BD9-81ED-4DB2-BD59-A6C34878D82A}">
                    <a16:rowId xmlns:a16="http://schemas.microsoft.com/office/drawing/2014/main" val="3711187648"/>
                  </a:ext>
                </a:extLst>
              </a:tr>
              <a:tr h="324000">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ja-JP" altLang="en-US" sz="1000" kern="100" dirty="0">
                          <a:effectLst/>
                          <a:latin typeface="BIZ UDPゴシック" panose="020B0400000000000000" pitchFamily="50" charset="-128"/>
                          <a:ea typeface="BIZ UDPゴシック" panose="020B0400000000000000" pitchFamily="50" charset="-128"/>
                        </a:rPr>
                        <a:t>リ</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altLang="en-US" sz="1000" kern="100" dirty="0">
                          <a:effectLst/>
                          <a:latin typeface="BIZ UDPゴシック" panose="020B0400000000000000" pitchFamily="50" charset="-128"/>
                          <a:ea typeface="BIZ UDPゴシック" panose="020B0400000000000000" pitchFamily="50" charset="-128"/>
                        </a:rPr>
                        <a:t>造粒施設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altLang="ja-JP" sz="1000" kern="0" dirty="0">
                          <a:effectLst/>
                          <a:latin typeface="BIZ UDPゴシック" panose="020B0400000000000000" pitchFamily="50" charset="-128"/>
                          <a:ea typeface="BIZ UDPゴシック" panose="020B0400000000000000" pitchFamily="50" charset="-128"/>
                        </a:rPr>
                        <a:t>造粒面の内径（</a:t>
                      </a:r>
                      <a:r>
                        <a:rPr lang="en-US" altLang="ja-JP" sz="1000" kern="0" dirty="0">
                          <a:effectLst/>
                          <a:latin typeface="BIZ UDPゴシック" panose="020B0400000000000000" pitchFamily="50" charset="-128"/>
                          <a:ea typeface="BIZ UDPゴシック" panose="020B0400000000000000" pitchFamily="50" charset="-128"/>
                        </a:rPr>
                        <a:t>1.5 m</a:t>
                      </a:r>
                      <a:r>
                        <a:rPr lang="ja-JP" altLang="ja-JP" sz="1000" kern="0" dirty="0">
                          <a:effectLst/>
                          <a:latin typeface="BIZ UDPゴシック" panose="020B0400000000000000" pitchFamily="50" charset="-128"/>
                          <a:ea typeface="BIZ UDPゴシック" panose="020B0400000000000000" pitchFamily="50" charset="-128"/>
                        </a:rPr>
                        <a:t>以上）</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a:tc>
                <a:tc>
                  <a:txBody>
                    <a:bodyPr/>
                    <a:lstStyle/>
                    <a:p>
                      <a:pPr algn="l">
                        <a:spcAft>
                          <a:spcPts val="0"/>
                        </a:spcAft>
                      </a:pPr>
                      <a:r>
                        <a:rPr lang="ja-JP" altLang="en-US" sz="1000" kern="100" dirty="0">
                          <a:effectLst/>
                          <a:latin typeface="BIZ UDPゴシック" panose="020B0400000000000000" pitchFamily="50" charset="-128"/>
                          <a:ea typeface="BIZ UDPゴシック" panose="020B0400000000000000" pitchFamily="50" charset="-128"/>
                        </a:rPr>
                        <a:t>ヌ</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r>
                        <a:rPr lang="ja-JP" altLang="en-US" sz="1000" kern="100" dirty="0">
                          <a:effectLst/>
                          <a:latin typeface="BIZ UDPゴシック" panose="020B0400000000000000" pitchFamily="50" charset="-128"/>
                          <a:ea typeface="BIZ UDPゴシック" panose="020B0400000000000000" pitchFamily="50" charset="-128"/>
                        </a:rPr>
                        <a:t>造粒施設</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marL="62865" marR="62865" marT="0" marB="0" anchor="ctr"/>
                </a:tc>
                <a:extLst>
                  <a:ext uri="{0D108BD9-81ED-4DB2-BD59-A6C34878D82A}">
                    <a16:rowId xmlns:a16="http://schemas.microsoft.com/office/drawing/2014/main" val="2322685793"/>
                  </a:ext>
                </a:extLst>
              </a:tr>
              <a:tr h="195837">
                <a:tc rowSpan="5">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プラスチック製品の製造</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rowSpan="5">
                  <a:txBody>
                    <a:bodyPr/>
                    <a:lstStyle/>
                    <a:p>
                      <a:pPr algn="l">
                        <a:spcAft>
                          <a:spcPts val="0"/>
                        </a:spcAft>
                      </a:pPr>
                      <a:r>
                        <a:rPr lang="en-US" sz="1000" kern="0" dirty="0">
                          <a:effectLst/>
                          <a:latin typeface="BIZ UDPゴシック" panose="020B0400000000000000" pitchFamily="50" charset="-128"/>
                          <a:ea typeface="BIZ UDPゴシック" panose="020B0400000000000000" pitchFamily="50" charset="-128"/>
                        </a:rPr>
                        <a:t>5</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イ</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粉砕施設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rowSpan="5">
                  <a:txBody>
                    <a:bodyPr/>
                    <a:lstStyle/>
                    <a:p>
                      <a:pPr algn="l">
                        <a:spcAft>
                          <a:spcPts val="0"/>
                        </a:spcAft>
                      </a:pPr>
                      <a:r>
                        <a:rPr lang="en-US" altLang="ja-JP" sz="1000" kern="100" dirty="0">
                          <a:effectLst/>
                          <a:latin typeface="BIZ UDPゴシック" panose="020B0400000000000000" pitchFamily="50" charset="-128"/>
                          <a:ea typeface="BIZ UDPゴシック" panose="020B0400000000000000" pitchFamily="50" charset="-128"/>
                        </a:rPr>
                        <a:t>3</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イ</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r>
                        <a:rPr lang="ja-JP" sz="1000" kern="0" dirty="0">
                          <a:effectLst/>
                          <a:latin typeface="BIZ UDPゴシック" panose="020B0400000000000000" pitchFamily="50" charset="-128"/>
                          <a:ea typeface="BIZ UDPゴシック" panose="020B0400000000000000" pitchFamily="50" charset="-128"/>
                        </a:rPr>
                        <a:t>粉砕施設</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marL="13407" marR="13407" marT="0" marB="0" anchor="ctr"/>
                </a:tc>
                <a:extLst>
                  <a:ext uri="{0D108BD9-81ED-4DB2-BD59-A6C34878D82A}">
                    <a16:rowId xmlns:a16="http://schemas.microsoft.com/office/drawing/2014/main" val="2470133379"/>
                  </a:ext>
                </a:extLst>
              </a:tr>
              <a:tr h="195837">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ja-JP" sz="1000" kern="0">
                          <a:effectLst/>
                          <a:latin typeface="BIZ UDPゴシック" panose="020B0400000000000000" pitchFamily="50" charset="-128"/>
                          <a:ea typeface="BIZ UDPゴシック" panose="020B0400000000000000" pitchFamily="50" charset="-128"/>
                        </a:rPr>
                        <a:t>ロ</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研摩施設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a:tc>
                <a:tc>
                  <a:txBody>
                    <a:bodyPr/>
                    <a:lstStyle/>
                    <a:p>
                      <a:pPr algn="l">
                        <a:spcAft>
                          <a:spcPts val="0"/>
                        </a:spcAft>
                      </a:pPr>
                      <a:r>
                        <a:rPr lang="ja-JP" sz="1000" kern="0">
                          <a:effectLst/>
                          <a:latin typeface="BIZ UDPゴシック" panose="020B0400000000000000" pitchFamily="50" charset="-128"/>
                          <a:ea typeface="BIZ UDPゴシック" panose="020B0400000000000000" pitchFamily="50" charset="-128"/>
                        </a:rPr>
                        <a:t>ロ</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r>
                        <a:rPr lang="ja-JP" sz="1000" kern="0" dirty="0">
                          <a:effectLst/>
                          <a:latin typeface="BIZ UDPゴシック" panose="020B0400000000000000" pitchFamily="50" charset="-128"/>
                          <a:ea typeface="BIZ UDPゴシック" panose="020B0400000000000000" pitchFamily="50" charset="-128"/>
                        </a:rPr>
                        <a:t>研摩施設</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dirty="0"/>
                    </a:p>
                  </a:txBody>
                  <a:tcPr marL="13407" marR="13407" marT="0" marB="0" anchor="ctr"/>
                </a:tc>
                <a:extLst>
                  <a:ext uri="{0D108BD9-81ED-4DB2-BD59-A6C34878D82A}">
                    <a16:rowId xmlns:a16="http://schemas.microsoft.com/office/drawing/2014/main" val="1025930735"/>
                  </a:ext>
                </a:extLst>
              </a:tr>
              <a:tr h="195837">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ja-JP" sz="1000" kern="0">
                          <a:effectLst/>
                          <a:latin typeface="BIZ UDPゴシック" panose="020B0400000000000000" pitchFamily="50" charset="-128"/>
                          <a:ea typeface="BIZ UDPゴシック" panose="020B0400000000000000" pitchFamily="50" charset="-128"/>
                        </a:rPr>
                        <a:t>ハ</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吹付塗装施設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a:tc>
                <a:tc gridSpan="3">
                  <a:txBody>
                    <a:bodyPr/>
                    <a:lstStyle/>
                    <a:p>
                      <a:pPr algn="ctr">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solidFill>
                        <a:schemeClr val="tx1"/>
                      </a:solidFill>
                      <a:prstDash val="solid"/>
                      <a:round/>
                      <a:headEnd type="none" w="med" len="med"/>
                      <a:tailEnd type="none" w="med" len="med"/>
                    </a:lnBlToTr>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08475479"/>
                  </a:ext>
                </a:extLst>
              </a:tr>
              <a:tr h="195837">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ja-JP" sz="1000" kern="0">
                          <a:effectLst/>
                          <a:latin typeface="BIZ UDPゴシック" panose="020B0400000000000000" pitchFamily="50" charset="-128"/>
                          <a:ea typeface="BIZ UDPゴシック" panose="020B0400000000000000" pitchFamily="50" charset="-128"/>
                        </a:rPr>
                        <a:t>ニ</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配合施設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a:tc>
                <a:tc>
                  <a:txBody>
                    <a:bodyPr/>
                    <a:lstStyle/>
                    <a:p>
                      <a:pPr algn="l">
                        <a:spcAft>
                          <a:spcPts val="0"/>
                        </a:spcAft>
                      </a:pPr>
                      <a:r>
                        <a:rPr lang="ja-JP" altLang="en-US" sz="1000" kern="0" dirty="0">
                          <a:effectLst/>
                          <a:latin typeface="BIZ UDPゴシック" panose="020B0400000000000000" pitchFamily="50" charset="-128"/>
                          <a:ea typeface="BIZ UDPゴシック" panose="020B0400000000000000" pitchFamily="50" charset="-128"/>
                        </a:rPr>
                        <a:t>ハ</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r>
                        <a:rPr lang="ja-JP" sz="1000" kern="0" dirty="0">
                          <a:effectLst/>
                          <a:latin typeface="BIZ UDPゴシック" panose="020B0400000000000000" pitchFamily="50" charset="-128"/>
                          <a:ea typeface="BIZ UDPゴシック" panose="020B0400000000000000" pitchFamily="50" charset="-128"/>
                        </a:rPr>
                        <a:t>配合施設</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rowSpan="3">
                  <a:txBody>
                    <a:bodyPr/>
                    <a:lstStyle/>
                    <a:p>
                      <a:r>
                        <a:rPr kumimoji="1" lang="ja-JP" altLang="en-US" sz="1000" kern="0" dirty="0">
                          <a:effectLst/>
                          <a:latin typeface="BIZ UDPゴシック" panose="020B0400000000000000" pitchFamily="50" charset="-128"/>
                          <a:ea typeface="BIZ UDPゴシック" panose="020B0400000000000000" pitchFamily="50" charset="-128"/>
                        </a:rPr>
                        <a:t>すべて</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61647546"/>
                  </a:ext>
                </a:extLst>
              </a:tr>
              <a:tr h="195837">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ja-JP" sz="1000" kern="0">
                          <a:effectLst/>
                          <a:latin typeface="BIZ UDPゴシック" panose="020B0400000000000000" pitchFamily="50" charset="-128"/>
                          <a:ea typeface="BIZ UDPゴシック" panose="020B0400000000000000" pitchFamily="50" charset="-128"/>
                        </a:rPr>
                        <a:t>ホ</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混練施設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a:tc>
                <a:tc>
                  <a:txBody>
                    <a:bodyPr/>
                    <a:lstStyle/>
                    <a:p>
                      <a:pPr algn="l">
                        <a:spcAft>
                          <a:spcPts val="0"/>
                        </a:spcAft>
                      </a:pPr>
                      <a:r>
                        <a:rPr lang="ja-JP" altLang="en-US" sz="1000" kern="0" dirty="0">
                          <a:effectLst/>
                          <a:latin typeface="BIZ UDPゴシック" panose="020B0400000000000000" pitchFamily="50" charset="-128"/>
                          <a:ea typeface="BIZ UDPゴシック" panose="020B0400000000000000" pitchFamily="50" charset="-128"/>
                        </a:rPr>
                        <a:t>ニ</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r>
                        <a:rPr lang="ja-JP" sz="1000" kern="0" dirty="0">
                          <a:effectLst/>
                          <a:latin typeface="BIZ UDPゴシック" panose="020B0400000000000000" pitchFamily="50" charset="-128"/>
                          <a:ea typeface="BIZ UDPゴシック" panose="020B0400000000000000" pitchFamily="50" charset="-128"/>
                        </a:rPr>
                        <a:t>混練施設</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dirty="0"/>
                    </a:p>
                  </a:txBody>
                  <a:tcPr marL="13407" marR="13407" marT="0" marB="0" anchor="ctr"/>
                </a:tc>
                <a:extLst>
                  <a:ext uri="{0D108BD9-81ED-4DB2-BD59-A6C34878D82A}">
                    <a16:rowId xmlns:a16="http://schemas.microsoft.com/office/drawing/2014/main" val="2426016797"/>
                  </a:ext>
                </a:extLst>
              </a:tr>
              <a:tr h="314880">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ゴム製品製造</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en-US" sz="1000" kern="0" dirty="0">
                          <a:effectLst/>
                          <a:latin typeface="BIZ UDPゴシック" panose="020B0400000000000000" pitchFamily="50" charset="-128"/>
                          <a:ea typeface="BIZ UDPゴシック" panose="020B0400000000000000" pitchFamily="50" charset="-128"/>
                        </a:rPr>
                        <a:t>6</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混練施設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en-US" altLang="ja-JP" sz="1000" kern="0" dirty="0">
                          <a:effectLst/>
                          <a:latin typeface="BIZ UDPゴシック" panose="020B0400000000000000" pitchFamily="50" charset="-128"/>
                          <a:ea typeface="BIZ UDPゴシック" panose="020B0400000000000000" pitchFamily="50" charset="-128"/>
                        </a:rPr>
                        <a:t>4</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混練施設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vMerge="1">
                  <a:txBody>
                    <a:bodyPr/>
                    <a:lstStyle/>
                    <a:p>
                      <a:pPr algn="l">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13407" marR="13407" marT="0" marB="0" anchor="ctr"/>
                </a:tc>
                <a:extLst>
                  <a:ext uri="{0D108BD9-81ED-4DB2-BD59-A6C34878D82A}">
                    <a16:rowId xmlns:a16="http://schemas.microsoft.com/office/drawing/2014/main" val="1087144635"/>
                  </a:ext>
                </a:extLst>
              </a:tr>
            </a:tbl>
          </a:graphicData>
        </a:graphic>
      </p:graphicFrame>
      <p:graphicFrame>
        <p:nvGraphicFramePr>
          <p:cNvPr id="5" name="表 4">
            <a:extLst>
              <a:ext uri="{FF2B5EF4-FFF2-40B4-BE49-F238E27FC236}">
                <a16:creationId xmlns:a16="http://schemas.microsoft.com/office/drawing/2014/main" id="{318E6ABE-31FC-4B3A-87A5-86F50F9C439E}"/>
              </a:ext>
            </a:extLst>
          </p:cNvPr>
          <p:cNvGraphicFramePr>
            <a:graphicFrameLocks noGrp="1"/>
          </p:cNvGraphicFramePr>
          <p:nvPr>
            <p:extLst>
              <p:ext uri="{D42A27DB-BD31-4B8C-83A1-F6EECF244321}">
                <p14:modId xmlns:p14="http://schemas.microsoft.com/office/powerpoint/2010/main" val="451839955"/>
              </p:ext>
            </p:extLst>
          </p:nvPr>
        </p:nvGraphicFramePr>
        <p:xfrm>
          <a:off x="6242895" y="1349088"/>
          <a:ext cx="3312000" cy="5340139"/>
        </p:xfrm>
        <a:graphic>
          <a:graphicData uri="http://schemas.openxmlformats.org/drawingml/2006/table">
            <a:tbl>
              <a:tblPr firstRow="1" bandRow="1">
                <a:tableStyleId>{5C22544A-7EE6-4342-B048-85BDC9FD1C3A}</a:tableStyleId>
              </a:tblPr>
              <a:tblGrid>
                <a:gridCol w="468000">
                  <a:extLst>
                    <a:ext uri="{9D8B030D-6E8A-4147-A177-3AD203B41FA5}">
                      <a16:colId xmlns:a16="http://schemas.microsoft.com/office/drawing/2014/main" val="4272265627"/>
                    </a:ext>
                  </a:extLst>
                </a:gridCol>
                <a:gridCol w="792000">
                  <a:extLst>
                    <a:ext uri="{9D8B030D-6E8A-4147-A177-3AD203B41FA5}">
                      <a16:colId xmlns:a16="http://schemas.microsoft.com/office/drawing/2014/main" val="4230111259"/>
                    </a:ext>
                  </a:extLst>
                </a:gridCol>
                <a:gridCol w="1620000">
                  <a:extLst>
                    <a:ext uri="{9D8B030D-6E8A-4147-A177-3AD203B41FA5}">
                      <a16:colId xmlns:a16="http://schemas.microsoft.com/office/drawing/2014/main" val="1698036181"/>
                    </a:ext>
                  </a:extLst>
                </a:gridCol>
                <a:gridCol w="432000">
                  <a:extLst>
                    <a:ext uri="{9D8B030D-6E8A-4147-A177-3AD203B41FA5}">
                      <a16:colId xmlns:a16="http://schemas.microsoft.com/office/drawing/2014/main" val="596237856"/>
                    </a:ext>
                  </a:extLst>
                </a:gridCol>
              </a:tblGrid>
              <a:tr h="200157">
                <a:tc gridSpan="3">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1000" kern="0" dirty="0">
                          <a:effectLst/>
                          <a:latin typeface="BIZ UDPゴシック" panose="020B0400000000000000" pitchFamily="50" charset="-128"/>
                          <a:ea typeface="BIZ UDPゴシック" panose="020B0400000000000000" pitchFamily="50" charset="-128"/>
                        </a:rPr>
                        <a:t>【</a:t>
                      </a:r>
                      <a:r>
                        <a:rPr lang="ja-JP" altLang="en-US" sz="1000" kern="0" dirty="0">
                          <a:effectLst/>
                          <a:latin typeface="BIZ UDPゴシック" panose="020B0400000000000000" pitchFamily="50" charset="-128"/>
                          <a:ea typeface="BIZ UDPゴシック" panose="020B0400000000000000" pitchFamily="50" charset="-128"/>
                        </a:rPr>
                        <a:t>粉じん</a:t>
                      </a:r>
                      <a:r>
                        <a:rPr lang="en-US" altLang="ja-JP" sz="1000" kern="0" dirty="0">
                          <a:effectLst/>
                          <a:latin typeface="BIZ UDPゴシック" panose="020B0400000000000000" pitchFamily="50" charset="-128"/>
                          <a:ea typeface="BIZ UDPゴシック" panose="020B0400000000000000" pitchFamily="50" charset="-128"/>
                        </a:rPr>
                        <a:t>】</a:t>
                      </a:r>
                      <a:endParaRPr lang="ja-JP" altLang="ja-JP" sz="1000" kern="100" dirty="0">
                        <a:effectLst/>
                        <a:latin typeface="BIZ UDPゴシック" panose="020B0400000000000000" pitchFamily="50" charset="-128"/>
                        <a:ea typeface="BIZ UDPゴシック" panose="020B0400000000000000" pitchFamily="50" charset="-128"/>
                      </a:endParaRPr>
                    </a:p>
                  </a:txBody>
                  <a:tcPr marL="13407" marR="13407" marT="0" marB="0" anchor="ctr"/>
                </a:tc>
                <a:tc h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ja-JP" altLang="ja-JP" sz="1800" kern="100" dirty="0">
                        <a:effectLst/>
                        <a:latin typeface="BIZ UDPゴシック" panose="020B0400000000000000" pitchFamily="50" charset="-128"/>
                        <a:ea typeface="BIZ UDPゴシック" panose="020B0400000000000000" pitchFamily="50" charset="-128"/>
                      </a:endParaRPr>
                    </a:p>
                  </a:txBody>
                  <a:tcPr/>
                </a:tc>
                <a:tc h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ja-JP" altLang="ja-JP" sz="1000" kern="100" dirty="0">
                        <a:effectLst/>
                        <a:latin typeface="BIZ UDPゴシック" panose="020B0400000000000000" pitchFamily="50" charset="-128"/>
                        <a:ea typeface="BIZ UDPゴシック" panose="020B0400000000000000" pitchFamily="50" charset="-128"/>
                      </a:endParaRPr>
                    </a:p>
                  </a:txBody>
                  <a:tcPr marL="13407" marR="13407" marT="0" marB="0" anchor="ctr"/>
                </a:tc>
                <a:tc row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00" kern="100" dirty="0">
                          <a:effectLst/>
                          <a:latin typeface="BIZ UDPゴシック" panose="020B0400000000000000" pitchFamily="50" charset="-128"/>
                          <a:ea typeface="BIZ UDPゴシック" panose="020B0400000000000000" pitchFamily="50" charset="-128"/>
                        </a:rPr>
                        <a:t>考え方</a:t>
                      </a:r>
                      <a:endParaRPr lang="ja-JP" altLang="ja-JP" sz="1000" kern="100" dirty="0">
                        <a:effectLst/>
                        <a:latin typeface="BIZ UDPゴシック" panose="020B0400000000000000" pitchFamily="50" charset="-128"/>
                        <a:ea typeface="BIZ UDPゴシック" panose="020B0400000000000000" pitchFamily="50" charset="-128"/>
                      </a:endParaRPr>
                    </a:p>
                  </a:txBody>
                  <a:tcPr marL="13407" marR="13407" marT="0" marB="0" anchor="ctr"/>
                </a:tc>
                <a:extLst>
                  <a:ext uri="{0D108BD9-81ED-4DB2-BD59-A6C34878D82A}">
                    <a16:rowId xmlns:a16="http://schemas.microsoft.com/office/drawing/2014/main" val="2398671002"/>
                  </a:ext>
                </a:extLst>
              </a:tr>
              <a:tr h="216000">
                <a:tc>
                  <a:txBody>
                    <a:bodyPr/>
                    <a:lstStyle/>
                    <a:p>
                      <a:pPr algn="ctr">
                        <a:spcAft>
                          <a:spcPts val="0"/>
                        </a:spcAft>
                      </a:pPr>
                      <a:r>
                        <a:rPr lang="ja-JP" sz="1000" kern="0" dirty="0">
                          <a:effectLst/>
                          <a:latin typeface="BIZ UDPゴシック" panose="020B0400000000000000" pitchFamily="50" charset="-128"/>
                          <a:ea typeface="BIZ UDPゴシック" panose="020B0400000000000000" pitchFamily="50" charset="-128"/>
                        </a:rPr>
                        <a:t>用途</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ja-JP" sz="1000" kern="0" dirty="0">
                          <a:effectLst/>
                          <a:latin typeface="BIZ UDPゴシック" panose="020B0400000000000000" pitchFamily="50" charset="-128"/>
                          <a:ea typeface="BIZ UDPゴシック" panose="020B0400000000000000" pitchFamily="50" charset="-128"/>
                        </a:rPr>
                        <a:t>施設種類</a:t>
                      </a:r>
                      <a:endParaRPr lang="ja-JP" altLang="ja-JP" sz="1000" kern="100" dirty="0">
                        <a:effectLst/>
                        <a:latin typeface="BIZ UDPゴシック" panose="020B0400000000000000" pitchFamily="50" charset="-128"/>
                        <a:ea typeface="BIZ UDPゴシック" panose="020B0400000000000000" pitchFamily="50" charset="-128"/>
                      </a:endParaRP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ja-JP" sz="1000" kern="0" dirty="0">
                          <a:effectLst/>
                          <a:latin typeface="BIZ UDPゴシック" panose="020B0400000000000000" pitchFamily="50" charset="-128"/>
                          <a:ea typeface="BIZ UDPゴシック" panose="020B0400000000000000" pitchFamily="50" charset="-128"/>
                        </a:rPr>
                        <a:t>規模</a:t>
                      </a:r>
                      <a:endParaRPr lang="ja-JP" alt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ja-JP" alt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781336123"/>
                  </a:ext>
                </a:extLst>
              </a:tr>
              <a:tr h="829091">
                <a:tc rowSpan="10">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化学工業品、石油製品又は石炭製品の製造</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endParaRPr kumimoji="1" lang="ja-JP" altLang="en-US" sz="1000" dirty="0">
                        <a:latin typeface="BIZ UDPゴシック" panose="020B0400000000000000" pitchFamily="50" charset="-128"/>
                        <a:ea typeface="BIZ UDPゴシック" panose="020B0400000000000000" pitchFamily="50" charset="-128"/>
                      </a:endParaRPr>
                    </a:p>
                  </a:txBody>
                  <a:tcPr anchor="ctr">
                    <a:lnBlToTr w="12700" cap="flat" cmpd="sng" algn="ctr">
                      <a:solidFill>
                        <a:schemeClr val="tx1"/>
                      </a:solidFill>
                      <a:prstDash val="solid"/>
                      <a:round/>
                      <a:headEnd type="none" w="med" len="med"/>
                      <a:tailEnd type="none" w="med" len="med"/>
                    </a:lnBlToTr>
                  </a:tcPr>
                </a:tc>
                <a:tc hMerge="1">
                  <a:txBody>
                    <a:bodyPr/>
                    <a:lstStyle/>
                    <a:p>
                      <a:endParaRPr kumimoji="1" lang="ja-JP" altLang="en-US" sz="1000" dirty="0"/>
                    </a:p>
                  </a:txBody>
                  <a:tcPr>
                    <a:lnBlToTr w="12700" cap="flat" cmpd="sng" algn="ctr">
                      <a:solidFill>
                        <a:schemeClr val="tx1"/>
                      </a:solidFill>
                      <a:prstDash val="solid"/>
                      <a:round/>
                      <a:headEnd type="none" w="med" len="med"/>
                      <a:tailEnd type="none" w="med" len="med"/>
                    </a:lnBlToTr>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1000" kern="100" dirty="0">
                          <a:solidFill>
                            <a:schemeClr val="tx1"/>
                          </a:solidFill>
                          <a:effectLst/>
                          <a:latin typeface="BIZ UDPゴシック" panose="020B0400000000000000" pitchFamily="50" charset="-128"/>
                          <a:ea typeface="BIZ UDPゴシック" panose="020B0400000000000000" pitchFamily="50" charset="-128"/>
                        </a:rPr>
                        <a:t>1</a:t>
                      </a:r>
                      <a:r>
                        <a:rPr lang="ja-JP" altLang="en-US" sz="1000" kern="100" dirty="0">
                          <a:solidFill>
                            <a:schemeClr val="tx1"/>
                          </a:solidFill>
                          <a:effectLst/>
                          <a:latin typeface="BIZ UDPゴシック" panose="020B0400000000000000" pitchFamily="50" charset="-128"/>
                          <a:ea typeface="BIZ UDPゴシック" panose="020B0400000000000000" pitchFamily="50" charset="-128"/>
                        </a:rPr>
                        <a:t>②</a:t>
                      </a:r>
                      <a:endParaRPr lang="ja-JP" altLang="ja-JP" sz="1000" kern="100" dirty="0">
                        <a:solidFill>
                          <a:schemeClr val="tx1"/>
                        </a:solidFill>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noFill/>
                      <a:prstDash val="solid"/>
                      <a:round/>
                      <a:headEnd type="none" w="med" len="med"/>
                      <a:tailEnd type="none" w="med" len="med"/>
                    </a:lnBlToTr>
                  </a:tcPr>
                </a:tc>
                <a:extLst>
                  <a:ext uri="{0D108BD9-81ED-4DB2-BD59-A6C34878D82A}">
                    <a16:rowId xmlns:a16="http://schemas.microsoft.com/office/drawing/2014/main" val="2883356166"/>
                  </a:ext>
                </a:extLst>
              </a:tr>
              <a:tr h="316088">
                <a:tc vMerge="1">
                  <a:txBody>
                    <a:bodyPr/>
                    <a:lstStyle/>
                    <a:p>
                      <a:pPr algn="just">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23783" marR="23783" marT="0" marB="0" anchor="ctr">
                    <a:lnBlToTr w="12700" cap="flat" cmpd="sng" algn="ctr">
                      <a:noFill/>
                      <a:prstDash val="solid"/>
                      <a:round/>
                      <a:headEnd type="none" w="med" len="med"/>
                      <a:tailEnd type="none" w="med" len="med"/>
                    </a:lnBlToTr>
                  </a:tcP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粉粒塊堆積場</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面積（</a:t>
                      </a:r>
                      <a:r>
                        <a:rPr lang="en-US" sz="1000" kern="0" dirty="0">
                          <a:effectLst/>
                          <a:latin typeface="BIZ UDPゴシック" panose="020B0400000000000000" pitchFamily="50" charset="-128"/>
                          <a:ea typeface="BIZ UDPゴシック" panose="020B0400000000000000" pitchFamily="50" charset="-128"/>
                        </a:rPr>
                        <a:t>500 m</a:t>
                      </a:r>
                      <a:r>
                        <a:rPr lang="en-US" sz="1000" kern="0" baseline="30000" dirty="0">
                          <a:effectLst/>
                          <a:latin typeface="BIZ UDPゴシック" panose="020B0400000000000000" pitchFamily="50" charset="-128"/>
                          <a:ea typeface="BIZ UDPゴシック" panose="020B0400000000000000" pitchFamily="50" charset="-128"/>
                        </a:rPr>
                        <a:t>2</a:t>
                      </a:r>
                      <a:r>
                        <a:rPr lang="ja-JP" sz="1000" kern="0" dirty="0">
                          <a:effectLst/>
                          <a:latin typeface="BIZ UDPゴシック" panose="020B0400000000000000" pitchFamily="50" charset="-128"/>
                          <a:ea typeface="BIZ UDPゴシック" panose="020B0400000000000000" pitchFamily="50" charset="-128"/>
                        </a:rPr>
                        <a:t>以上）</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en-US" altLang="ja-JP" sz="1000" kern="100" dirty="0">
                          <a:solidFill>
                            <a:schemeClr val="tx1"/>
                          </a:solidFill>
                          <a:effectLst/>
                          <a:latin typeface="BIZ UDPゴシック" panose="020B0400000000000000" pitchFamily="50" charset="-128"/>
                          <a:ea typeface="BIZ UDPゴシック" panose="020B0400000000000000" pitchFamily="50" charset="-128"/>
                        </a:rPr>
                        <a:t>1</a:t>
                      </a:r>
                      <a:r>
                        <a:rPr lang="ja-JP" altLang="en-US" sz="1000" kern="100" dirty="0">
                          <a:solidFill>
                            <a:schemeClr val="tx1"/>
                          </a:solidFill>
                          <a:effectLst/>
                          <a:latin typeface="BIZ UDPゴシック" panose="020B0400000000000000" pitchFamily="50" charset="-128"/>
                          <a:ea typeface="BIZ UDPゴシック" panose="020B0400000000000000" pitchFamily="50" charset="-128"/>
                        </a:rPr>
                        <a:t>①</a:t>
                      </a:r>
                      <a:endParaRPr lang="ja-JP" sz="1000" kern="100" dirty="0">
                        <a:solidFill>
                          <a:schemeClr val="tx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484139209"/>
                  </a:ext>
                </a:extLst>
              </a:tr>
              <a:tr h="576000">
                <a:tc vMerge="1">
                  <a:txBody>
                    <a:bodyPr/>
                    <a:lstStyle/>
                    <a:p>
                      <a:endParaRPr kumimoji="1" lang="ja-JP" altLang="en-US" dirty="0"/>
                    </a:p>
                  </a:txBody>
                  <a:tcP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粉粒塊輸送用コンベア施設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r>
                        <a:rPr lang="ja-JP" alt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ベルト幅（</a:t>
                      </a:r>
                      <a:r>
                        <a:rPr lang="en-US" alt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40cm</a:t>
                      </a:r>
                      <a:r>
                        <a:rPr lang="ja-JP" alt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alt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75cm</a:t>
                      </a:r>
                      <a:r>
                        <a:rPr lang="ja-JP" alt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未満</a:t>
                      </a:r>
                      <a:r>
                        <a:rPr lang="ja-JP" alt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a:t>
                      </a:r>
                      <a:br>
                        <a:rPr lang="en-US" alt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br>
                      <a:r>
                        <a:rPr lang="ja-JP" alt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内容積（</a:t>
                      </a:r>
                      <a:r>
                        <a:rPr lang="ja-JP" alt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０．０１</a:t>
                      </a:r>
                      <a:r>
                        <a:rPr lang="ja-JP" alt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a:t>
                      </a:r>
                      <a:r>
                        <a:rPr lang="ja-JP" alt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alt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0.03</a:t>
                      </a:r>
                      <a:r>
                        <a:rPr lang="ja-JP" alt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a:t>
                      </a:r>
                      <a:r>
                        <a:rPr lang="ja-JP" alt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未満</a:t>
                      </a:r>
                      <a:r>
                        <a:rPr lang="ja-JP" alt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1000" kern="100" dirty="0">
                          <a:solidFill>
                            <a:schemeClr val="tx1"/>
                          </a:solidFill>
                          <a:effectLst/>
                          <a:latin typeface="BIZ UDPゴシック" panose="020B0400000000000000" pitchFamily="50" charset="-128"/>
                          <a:ea typeface="BIZ UDPゴシック" panose="020B0400000000000000" pitchFamily="50" charset="-128"/>
                        </a:rPr>
                        <a:t>1</a:t>
                      </a:r>
                      <a:r>
                        <a:rPr lang="ja-JP" altLang="en-US" sz="1000" kern="100" dirty="0">
                          <a:solidFill>
                            <a:schemeClr val="tx1"/>
                          </a:solidFill>
                          <a:effectLst/>
                          <a:latin typeface="BIZ UDPゴシック" panose="020B0400000000000000" pitchFamily="50" charset="-128"/>
                          <a:ea typeface="BIZ UDPゴシック" panose="020B0400000000000000" pitchFamily="50" charset="-128"/>
                        </a:rPr>
                        <a:t>③</a:t>
                      </a:r>
                      <a:endParaRPr lang="en-US" altLang="ja-JP" sz="1000" kern="100" dirty="0">
                        <a:solidFill>
                          <a:schemeClr val="tx1"/>
                        </a:solidFill>
                        <a:effectLst/>
                        <a:latin typeface="BIZ UDPゴシック" panose="020B0400000000000000" pitchFamily="50" charset="-128"/>
                        <a:ea typeface="BIZ UDPゴシック" panose="020B0400000000000000"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1000" kern="100" dirty="0">
                          <a:solidFill>
                            <a:schemeClr val="tx1"/>
                          </a:solidFill>
                          <a:effectLst/>
                          <a:latin typeface="BIZ UDPゴシック" panose="020B0400000000000000" pitchFamily="50" charset="-128"/>
                          <a:ea typeface="BIZ UDPゴシック" panose="020B0400000000000000" pitchFamily="50" charset="-128"/>
                        </a:rPr>
                        <a:t>1</a:t>
                      </a:r>
                      <a:r>
                        <a:rPr lang="ja-JP" altLang="en-US" sz="1000" kern="100" dirty="0">
                          <a:solidFill>
                            <a:schemeClr val="tx1"/>
                          </a:solidFill>
                          <a:effectLst/>
                          <a:latin typeface="BIZ UDPゴシック" panose="020B0400000000000000" pitchFamily="50" charset="-128"/>
                          <a:ea typeface="BIZ UDPゴシック" panose="020B0400000000000000" pitchFamily="50" charset="-128"/>
                        </a:rPr>
                        <a:t>④</a:t>
                      </a:r>
                      <a:endParaRPr kumimoji="1" lang="en-US" altLang="ja-JP" sz="1000" kern="100" dirty="0">
                        <a:solidFill>
                          <a:schemeClr val="tx1"/>
                        </a:solidFill>
                        <a:effectLst/>
                        <a:latin typeface="BIZ UDPゴシック" panose="020B0400000000000000" pitchFamily="50" charset="-128"/>
                        <a:ea typeface="BIZ UDPゴシック" panose="020B0400000000000000"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BIZ UDPゴシック" panose="020B0400000000000000" pitchFamily="50" charset="-128"/>
                          <a:ea typeface="BIZ UDPゴシック" panose="020B0400000000000000" pitchFamily="50" charset="-128"/>
                        </a:rPr>
                        <a:t>3</a:t>
                      </a:r>
                      <a:endParaRPr kumimoji="1" lang="ja-JP" altLang="en-US" sz="1000" dirty="0">
                        <a:solidFill>
                          <a:schemeClr val="tx1"/>
                        </a:solidFill>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966084467"/>
                  </a:ext>
                </a:extLst>
              </a:tr>
              <a:tr h="316088">
                <a:tc vMerge="1">
                  <a:txBody>
                    <a:bodyPr/>
                    <a:lstStyle/>
                    <a:p>
                      <a:endParaRPr kumimoji="1" lang="ja-JP" altLang="en-US" dirty="0"/>
                    </a:p>
                  </a:txBody>
                  <a:tcP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ふるい分施設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原動機の定格出力（</a:t>
                      </a:r>
                      <a:r>
                        <a:rPr lang="en-US" sz="1000" kern="0" dirty="0">
                          <a:effectLst/>
                          <a:latin typeface="BIZ UDPゴシック" panose="020B0400000000000000" pitchFamily="50" charset="-128"/>
                          <a:ea typeface="BIZ UDPゴシック" panose="020B0400000000000000" pitchFamily="50" charset="-128"/>
                        </a:rPr>
                        <a:t>1.5 kW</a:t>
                      </a:r>
                      <a:r>
                        <a:rPr lang="ja-JP" sz="1000" kern="0" dirty="0">
                          <a:effectLst/>
                          <a:latin typeface="BIZ UDPゴシック" panose="020B0400000000000000" pitchFamily="50" charset="-128"/>
                          <a:ea typeface="BIZ UDPゴシック" panose="020B0400000000000000" pitchFamily="50" charset="-128"/>
                        </a:rPr>
                        <a:t>以上）</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rowSpan="3">
                  <a:txBody>
                    <a:bodyPr/>
                    <a:lstStyle/>
                    <a:p>
                      <a:pPr algn="ctr">
                        <a:spcAft>
                          <a:spcPts val="0"/>
                        </a:spcAft>
                      </a:pPr>
                      <a:r>
                        <a:rPr lang="en-US" altLang="ja-JP" sz="1000" kern="100" dirty="0">
                          <a:solidFill>
                            <a:schemeClr val="tx1"/>
                          </a:solidFill>
                          <a:effectLst/>
                          <a:latin typeface="BIZ UDPゴシック" panose="020B0400000000000000" pitchFamily="50" charset="-128"/>
                          <a:ea typeface="BIZ UDPゴシック" panose="020B0400000000000000" pitchFamily="50" charset="-128"/>
                        </a:rPr>
                        <a:t>1</a:t>
                      </a:r>
                      <a:r>
                        <a:rPr lang="ja-JP" altLang="en-US" sz="1000" kern="100" dirty="0">
                          <a:solidFill>
                            <a:schemeClr val="tx1"/>
                          </a:solidFill>
                          <a:effectLst/>
                          <a:latin typeface="BIZ UDPゴシック" panose="020B0400000000000000" pitchFamily="50" charset="-128"/>
                          <a:ea typeface="BIZ UDPゴシック" panose="020B0400000000000000" pitchFamily="50" charset="-128"/>
                        </a:rPr>
                        <a:t>③</a:t>
                      </a:r>
                      <a:endParaRPr lang="en-US" altLang="ja-JP" sz="1000" kern="100" dirty="0">
                        <a:solidFill>
                          <a:schemeClr val="tx1"/>
                        </a:solidFill>
                        <a:effectLst/>
                        <a:latin typeface="BIZ UDPゴシック" panose="020B0400000000000000" pitchFamily="50" charset="-128"/>
                        <a:ea typeface="BIZ UDPゴシック" panose="020B0400000000000000" pitchFamily="50" charset="-128"/>
                      </a:endParaRPr>
                    </a:p>
                    <a:p>
                      <a:pPr algn="ctr">
                        <a:spcAft>
                          <a:spcPts val="0"/>
                        </a:spcAft>
                      </a:pPr>
                      <a:r>
                        <a:rPr lang="en-US" altLang="ja-JP" sz="1000" kern="100" dirty="0">
                          <a:solidFill>
                            <a:schemeClr val="tx1"/>
                          </a:solidFill>
                          <a:effectLst/>
                          <a:latin typeface="BIZ UDPゴシック" panose="020B0400000000000000" pitchFamily="50" charset="-128"/>
                          <a:ea typeface="BIZ UDPゴシック" panose="020B0400000000000000" pitchFamily="50" charset="-128"/>
                        </a:rPr>
                        <a:t>1</a:t>
                      </a:r>
                      <a:r>
                        <a:rPr lang="ja-JP" altLang="en-US" sz="1000" kern="100" dirty="0">
                          <a:solidFill>
                            <a:schemeClr val="tx1"/>
                          </a:solidFill>
                          <a:effectLst/>
                          <a:latin typeface="BIZ UDPゴシック" panose="020B0400000000000000" pitchFamily="50" charset="-128"/>
                          <a:ea typeface="BIZ UDPゴシック" panose="020B0400000000000000" pitchFamily="50" charset="-128"/>
                        </a:rPr>
                        <a:t>④</a:t>
                      </a:r>
                      <a:endParaRPr lang="ja-JP" sz="1000" kern="100" dirty="0">
                        <a:solidFill>
                          <a:schemeClr val="tx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730087662"/>
                  </a:ext>
                </a:extLst>
              </a:tr>
              <a:tr h="316088">
                <a:tc vMerge="1">
                  <a:txBody>
                    <a:bodyPr/>
                    <a:lstStyle/>
                    <a:p>
                      <a:endParaRPr kumimoji="1" lang="ja-JP" altLang="en-US" dirty="0"/>
                    </a:p>
                  </a:txBody>
                  <a:tcP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選別施設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原動機の定格出力（</a:t>
                      </a:r>
                      <a:r>
                        <a:rPr lang="en-US" sz="1000" kern="0" dirty="0">
                          <a:effectLst/>
                          <a:latin typeface="BIZ UDPゴシック" panose="020B0400000000000000" pitchFamily="50" charset="-128"/>
                          <a:ea typeface="BIZ UDPゴシック" panose="020B0400000000000000" pitchFamily="50" charset="-128"/>
                        </a:rPr>
                        <a:t>1.5 kW</a:t>
                      </a:r>
                      <a:r>
                        <a:rPr lang="ja-JP" sz="1000" kern="0" dirty="0">
                          <a:effectLst/>
                          <a:latin typeface="BIZ UDPゴシック" panose="020B0400000000000000" pitchFamily="50" charset="-128"/>
                          <a:ea typeface="BIZ UDPゴシック" panose="020B0400000000000000" pitchFamily="50" charset="-128"/>
                        </a:rPr>
                        <a:t>以上）</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285355716"/>
                  </a:ext>
                </a:extLst>
              </a:tr>
              <a:tr h="316088">
                <a:tc vMerge="1">
                  <a:txBody>
                    <a:bodyPr/>
                    <a:lstStyle/>
                    <a:p>
                      <a:endParaRPr kumimoji="1" lang="ja-JP" altLang="en-US" dirty="0"/>
                    </a:p>
                  </a:txBody>
                  <a:tcP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粉砕施設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原動機の定格出力（</a:t>
                      </a:r>
                      <a:r>
                        <a:rPr lang="en-US" sz="1000" kern="0" dirty="0">
                          <a:effectLst/>
                          <a:latin typeface="BIZ UDPゴシック" panose="020B0400000000000000" pitchFamily="50" charset="-128"/>
                          <a:ea typeface="BIZ UDPゴシック" panose="020B0400000000000000" pitchFamily="50" charset="-128"/>
                        </a:rPr>
                        <a:t>7.5 kW</a:t>
                      </a:r>
                      <a:r>
                        <a:rPr lang="ja-JP" sz="1000" kern="0" dirty="0">
                          <a:effectLst/>
                          <a:latin typeface="BIZ UDPゴシック" panose="020B0400000000000000" pitchFamily="50" charset="-128"/>
                          <a:ea typeface="BIZ UDPゴシック" panose="020B0400000000000000" pitchFamily="50" charset="-128"/>
                        </a:rPr>
                        <a:t>以上）</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482245350"/>
                  </a:ext>
                </a:extLst>
              </a:tr>
              <a:tr h="200157">
                <a:tc vMerge="1">
                  <a:txBody>
                    <a:bodyPr/>
                    <a:lstStyle/>
                    <a:p>
                      <a:endParaRPr kumimoji="1" lang="ja-JP" altLang="en-US" dirty="0"/>
                    </a:p>
                  </a:txBody>
                  <a:tcP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混合施設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rowSpan="3">
                  <a:txBody>
                    <a:bodyPr/>
                    <a:lstStyle/>
                    <a:p>
                      <a:pPr algn="ctr">
                        <a:spcAft>
                          <a:spcPts val="0"/>
                        </a:spcAft>
                      </a:pPr>
                      <a:r>
                        <a:rPr lang="en-US" altLang="ja-JP" sz="1000" kern="100" dirty="0">
                          <a:solidFill>
                            <a:schemeClr val="tx1"/>
                          </a:solidFill>
                          <a:effectLst/>
                          <a:latin typeface="BIZ UDPゴシック" panose="020B0400000000000000" pitchFamily="50" charset="-128"/>
                          <a:ea typeface="BIZ UDPゴシック" panose="020B0400000000000000" pitchFamily="50" charset="-128"/>
                        </a:rPr>
                        <a:t>1</a:t>
                      </a:r>
                      <a:r>
                        <a:rPr lang="ja-JP" altLang="en-US" sz="1000" kern="100" dirty="0">
                          <a:solidFill>
                            <a:schemeClr val="tx1"/>
                          </a:solidFill>
                          <a:effectLst/>
                          <a:latin typeface="BIZ UDPゴシック" panose="020B0400000000000000" pitchFamily="50" charset="-128"/>
                          <a:ea typeface="BIZ UDPゴシック" panose="020B0400000000000000" pitchFamily="50" charset="-128"/>
                        </a:rPr>
                        <a:t>③</a:t>
                      </a:r>
                      <a:endParaRPr lang="ja-JP" altLang="ja-JP" sz="1000" kern="100" dirty="0">
                        <a:solidFill>
                          <a:schemeClr val="tx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141918797"/>
                  </a:ext>
                </a:extLst>
              </a:tr>
              <a:tr h="200157">
                <a:tc vMerge="1">
                  <a:txBody>
                    <a:bodyPr/>
                    <a:lstStyle/>
                    <a:p>
                      <a:endParaRPr kumimoji="1" lang="ja-JP" altLang="en-US" dirty="0"/>
                    </a:p>
                  </a:txBody>
                  <a:tcP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配合施設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44297283"/>
                  </a:ext>
                </a:extLst>
              </a:tr>
              <a:tr h="200157">
                <a:tc vMerge="1">
                  <a:txBody>
                    <a:bodyPr/>
                    <a:lstStyle/>
                    <a:p>
                      <a:endParaRPr kumimoji="1" lang="ja-JP" altLang="en-US" dirty="0"/>
                    </a:p>
                  </a:txBody>
                  <a:tcP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混練施設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221849535"/>
                  </a:ext>
                </a:extLst>
              </a:tr>
              <a:tr h="288000">
                <a:tc vMerge="1">
                  <a:txBody>
                    <a:bodyPr/>
                    <a:lstStyle/>
                    <a:p>
                      <a:endParaRPr kumimoji="1" lang="ja-JP" altLang="en-US" dirty="0"/>
                    </a:p>
                  </a:txBody>
                  <a:tcPr/>
                </a:tc>
                <a:tc>
                  <a:txBody>
                    <a:bodyPr/>
                    <a:lstStyle/>
                    <a:p>
                      <a:pPr algn="l">
                        <a:spcAft>
                          <a:spcPts val="0"/>
                        </a:spcAft>
                      </a:pPr>
                      <a:r>
                        <a:rPr lang="ja-JP" altLang="en-US" sz="1000" kern="100" dirty="0">
                          <a:effectLst/>
                          <a:latin typeface="BIZ UDPゴシック" panose="020B0400000000000000" pitchFamily="50" charset="-128"/>
                          <a:ea typeface="BIZ UDPゴシック" panose="020B0400000000000000" pitchFamily="50" charset="-128"/>
                        </a:rPr>
                        <a:t>造粒施設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altLang="ja-JP" sz="1000" kern="0" dirty="0">
                          <a:effectLst/>
                          <a:latin typeface="BIZ UDPゴシック" panose="020B0400000000000000" pitchFamily="50" charset="-128"/>
                          <a:ea typeface="BIZ UDPゴシック" panose="020B0400000000000000" pitchFamily="50" charset="-128"/>
                        </a:rPr>
                        <a:t>造粒面の内径（</a:t>
                      </a:r>
                      <a:r>
                        <a:rPr lang="en-US" altLang="ja-JP" sz="1000" kern="0" dirty="0">
                          <a:effectLst/>
                          <a:latin typeface="BIZ UDPゴシック" panose="020B0400000000000000" pitchFamily="50" charset="-128"/>
                          <a:ea typeface="BIZ UDPゴシック" panose="020B0400000000000000" pitchFamily="50" charset="-128"/>
                        </a:rPr>
                        <a:t>1.5 m</a:t>
                      </a:r>
                      <a:r>
                        <a:rPr lang="ja-JP" altLang="ja-JP" sz="1000" kern="0" dirty="0">
                          <a:effectLst/>
                          <a:latin typeface="BIZ UDPゴシック" panose="020B0400000000000000" pitchFamily="50" charset="-128"/>
                          <a:ea typeface="BIZ UDPゴシック" panose="020B0400000000000000" pitchFamily="50" charset="-128"/>
                        </a:rPr>
                        <a:t>以上）</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en-US" altLang="ja-JP" sz="1000" kern="100" dirty="0">
                          <a:solidFill>
                            <a:schemeClr val="tx1"/>
                          </a:solidFill>
                          <a:effectLst/>
                          <a:latin typeface="BIZ UDPゴシック" panose="020B0400000000000000" pitchFamily="50" charset="-128"/>
                          <a:ea typeface="BIZ UDPゴシック" panose="020B0400000000000000" pitchFamily="50" charset="-128"/>
                        </a:rPr>
                        <a:t>1</a:t>
                      </a:r>
                      <a:r>
                        <a:rPr lang="ja-JP" altLang="en-US" sz="1000" kern="100" dirty="0">
                          <a:solidFill>
                            <a:schemeClr val="tx1"/>
                          </a:solidFill>
                          <a:effectLst/>
                          <a:latin typeface="BIZ UDPゴシック" panose="020B0400000000000000" pitchFamily="50" charset="-128"/>
                          <a:ea typeface="BIZ UDPゴシック" panose="020B0400000000000000" pitchFamily="50" charset="-128"/>
                        </a:rPr>
                        <a:t>③</a:t>
                      </a:r>
                      <a:endParaRPr lang="en-US" altLang="ja-JP" sz="1000" kern="100" dirty="0">
                        <a:solidFill>
                          <a:schemeClr val="tx1"/>
                        </a:solidFill>
                        <a:effectLst/>
                        <a:latin typeface="BIZ UDPゴシック" panose="020B0400000000000000" pitchFamily="50" charset="-128"/>
                        <a:ea typeface="BIZ UDPゴシック" panose="020B0400000000000000" pitchFamily="50" charset="-128"/>
                      </a:endParaRPr>
                    </a:p>
                    <a:p>
                      <a:pPr algn="ctr">
                        <a:spcAft>
                          <a:spcPts val="0"/>
                        </a:spcAft>
                      </a:pPr>
                      <a:r>
                        <a:rPr lang="en-US" altLang="ja-JP" sz="1000" kern="100" dirty="0">
                          <a:solidFill>
                            <a:schemeClr val="tx1"/>
                          </a:solidFill>
                          <a:effectLst/>
                          <a:latin typeface="BIZ UDPゴシック" panose="020B0400000000000000" pitchFamily="50" charset="-128"/>
                          <a:ea typeface="BIZ UDPゴシック" panose="020B0400000000000000" pitchFamily="50" charset="-128"/>
                        </a:rPr>
                        <a:t>1</a:t>
                      </a:r>
                      <a:r>
                        <a:rPr lang="ja-JP" altLang="en-US" sz="1000" kern="100" dirty="0">
                          <a:solidFill>
                            <a:schemeClr val="tx1"/>
                          </a:solidFill>
                          <a:effectLst/>
                          <a:latin typeface="BIZ UDPゴシック" panose="020B0400000000000000" pitchFamily="50" charset="-128"/>
                          <a:ea typeface="BIZ UDPゴシック" panose="020B0400000000000000" pitchFamily="50" charset="-128"/>
                        </a:rPr>
                        <a:t>④</a:t>
                      </a:r>
                      <a:endParaRPr lang="ja-JP" altLang="ja-JP" sz="1000" kern="100" dirty="0">
                        <a:solidFill>
                          <a:schemeClr val="tx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030343856"/>
                  </a:ext>
                </a:extLst>
              </a:tr>
              <a:tr h="200157">
                <a:tc rowSpan="5">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プラスチック製品の製造</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粉砕施設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rowSpan="2">
                  <a:txBody>
                    <a:bodyPr/>
                    <a:lstStyle/>
                    <a:p>
                      <a:pPr algn="ctr">
                        <a:spcAft>
                          <a:spcPts val="0"/>
                        </a:spcAft>
                      </a:pPr>
                      <a:r>
                        <a:rPr lang="en-US" altLang="ja-JP" sz="1000" kern="100" dirty="0">
                          <a:solidFill>
                            <a:schemeClr val="tx1"/>
                          </a:solidFill>
                          <a:effectLst/>
                          <a:latin typeface="BIZ UDPゴシック" panose="020B0400000000000000" pitchFamily="50" charset="-128"/>
                          <a:ea typeface="BIZ UDPゴシック" panose="020B0400000000000000" pitchFamily="50" charset="-128"/>
                        </a:rPr>
                        <a:t>1</a:t>
                      </a:r>
                      <a:r>
                        <a:rPr lang="ja-JP" altLang="en-US" sz="1000" kern="100" dirty="0">
                          <a:solidFill>
                            <a:schemeClr val="tx1"/>
                          </a:solidFill>
                          <a:effectLst/>
                          <a:latin typeface="BIZ UDPゴシック" panose="020B0400000000000000" pitchFamily="50" charset="-128"/>
                          <a:ea typeface="BIZ UDPゴシック" panose="020B0400000000000000" pitchFamily="50" charset="-128"/>
                        </a:rPr>
                        <a:t>③</a:t>
                      </a:r>
                      <a:endParaRPr lang="ja-JP" altLang="ja-JP" sz="1000" kern="100" dirty="0">
                        <a:solidFill>
                          <a:schemeClr val="tx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929663718"/>
                  </a:ext>
                </a:extLst>
              </a:tr>
              <a:tr h="200157">
                <a:tc vMerge="1">
                  <a:txBody>
                    <a:bodyPr/>
                    <a:lstStyle/>
                    <a:p>
                      <a:endParaRPr kumimoji="1" lang="ja-JP" altLang="en-US" dirty="0"/>
                    </a:p>
                  </a:txBody>
                  <a:tcP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研摩施設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257813040"/>
                  </a:ext>
                </a:extLst>
              </a:tr>
              <a:tr h="216000">
                <a:tc vMerge="1">
                  <a:txBody>
                    <a:bodyPr/>
                    <a:lstStyle/>
                    <a:p>
                      <a:endParaRPr kumimoji="1" lang="ja-JP" altLang="en-US" dirty="0"/>
                    </a:p>
                  </a:txBody>
                  <a:tcPr>
                    <a:lnBlToTr w="12700" cap="flat" cmpd="sng" algn="ctr">
                      <a:noFill/>
                      <a:prstDash val="solid"/>
                      <a:round/>
                      <a:headEnd type="none" w="med" len="med"/>
                      <a:tailEnd type="none" w="med" len="med"/>
                    </a:lnBlToTr>
                  </a:tcP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吹付塗装施設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en-US" altLang="ja-JP" sz="1000" kern="100" dirty="0">
                          <a:solidFill>
                            <a:schemeClr val="tx1"/>
                          </a:solidFill>
                          <a:effectLst/>
                          <a:latin typeface="BIZ UDPゴシック" panose="020B0400000000000000" pitchFamily="50" charset="-128"/>
                          <a:ea typeface="BIZ UDPゴシック" panose="020B0400000000000000" pitchFamily="50" charset="-128"/>
                        </a:rPr>
                        <a:t>1</a:t>
                      </a:r>
                      <a:r>
                        <a:rPr lang="ja-JP" altLang="en-US" sz="1000" kern="100" dirty="0">
                          <a:solidFill>
                            <a:schemeClr val="tx1"/>
                          </a:solidFill>
                          <a:effectLst/>
                          <a:latin typeface="BIZ UDPゴシック" panose="020B0400000000000000" pitchFamily="50" charset="-128"/>
                          <a:ea typeface="BIZ UDPゴシック" panose="020B0400000000000000" pitchFamily="50" charset="-128"/>
                        </a:rPr>
                        <a:t>①</a:t>
                      </a:r>
                      <a:endParaRPr lang="ja-JP" sz="1000" kern="100" dirty="0">
                        <a:solidFill>
                          <a:schemeClr val="tx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702235024"/>
                  </a:ext>
                </a:extLst>
              </a:tr>
              <a:tr h="200157">
                <a:tc vMerge="1">
                  <a:txBody>
                    <a:bodyPr/>
                    <a:lstStyle/>
                    <a:p>
                      <a:endParaRPr kumimoji="1" lang="ja-JP" altLang="en-US" dirty="0"/>
                    </a:p>
                  </a:txBody>
                  <a:tcP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配合施設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rowSpan="3">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1000" kern="100" dirty="0">
                          <a:solidFill>
                            <a:schemeClr val="tx1"/>
                          </a:solidFill>
                          <a:effectLst/>
                          <a:latin typeface="BIZ UDPゴシック" panose="020B0400000000000000" pitchFamily="50" charset="-128"/>
                          <a:ea typeface="BIZ UDPゴシック" panose="020B0400000000000000" pitchFamily="50" charset="-128"/>
                        </a:rPr>
                        <a:t>1</a:t>
                      </a:r>
                      <a:r>
                        <a:rPr lang="ja-JP" altLang="en-US" sz="1000" kern="100" dirty="0">
                          <a:solidFill>
                            <a:schemeClr val="tx1"/>
                          </a:solidFill>
                          <a:effectLst/>
                          <a:latin typeface="BIZ UDPゴシック" panose="020B0400000000000000" pitchFamily="50" charset="-128"/>
                          <a:ea typeface="BIZ UDPゴシック" panose="020B0400000000000000" pitchFamily="50" charset="-128"/>
                        </a:rPr>
                        <a:t>③</a:t>
                      </a:r>
                      <a:endParaRPr lang="ja-JP" altLang="ja-JP" sz="1000" kern="100" dirty="0">
                        <a:solidFill>
                          <a:schemeClr val="tx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517599514"/>
                  </a:ext>
                </a:extLst>
              </a:tr>
              <a:tr h="200157">
                <a:tc vMerge="1">
                  <a:txBody>
                    <a:bodyPr/>
                    <a:lstStyle/>
                    <a:p>
                      <a:endParaRPr kumimoji="1" lang="ja-JP" altLang="en-US" dirty="0"/>
                    </a:p>
                  </a:txBody>
                  <a:tcP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混練施設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014933211"/>
                  </a:ext>
                </a:extLst>
              </a:tr>
              <a:tr h="216000">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ゴム製品製造</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ja-JP" sz="1000" kern="0" dirty="0">
                          <a:effectLst/>
                          <a:latin typeface="BIZ UDPゴシック" panose="020B0400000000000000" pitchFamily="50" charset="-128"/>
                          <a:ea typeface="BIZ UDPゴシック" panose="020B0400000000000000" pitchFamily="50" charset="-128"/>
                        </a:rPr>
                        <a:t>混練施設</a:t>
                      </a:r>
                      <a:endParaRPr lang="ja-JP" alt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sz="1000" kern="0" dirty="0">
                          <a:effectLst/>
                          <a:latin typeface="BIZ UDPゴシック" panose="020B0400000000000000" pitchFamily="50" charset="-128"/>
                          <a:ea typeface="BIZ UDPゴシック" panose="020B0400000000000000" pitchFamily="50" charset="-128"/>
                        </a:rPr>
                        <a:t>すべて</a:t>
                      </a:r>
                      <a:endParaRPr lang="ja-JP" alt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ja-JP" alt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995800987"/>
                  </a:ext>
                </a:extLst>
              </a:tr>
            </a:tbl>
          </a:graphicData>
        </a:graphic>
      </p:graphicFrame>
      <p:sp>
        <p:nvSpPr>
          <p:cNvPr id="12" name="矢印: 右 11">
            <a:extLst>
              <a:ext uri="{FF2B5EF4-FFF2-40B4-BE49-F238E27FC236}">
                <a16:creationId xmlns:a16="http://schemas.microsoft.com/office/drawing/2014/main" id="{C64CB517-1931-4C56-B1B1-7AC7A77F8AE1}"/>
              </a:ext>
            </a:extLst>
          </p:cNvPr>
          <p:cNvSpPr/>
          <p:nvPr/>
        </p:nvSpPr>
        <p:spPr>
          <a:xfrm>
            <a:off x="5915583" y="3317461"/>
            <a:ext cx="293165" cy="1391478"/>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14" name="タイトル 1">
            <a:extLst>
              <a:ext uri="{FF2B5EF4-FFF2-40B4-BE49-F238E27FC236}">
                <a16:creationId xmlns:a16="http://schemas.microsoft.com/office/drawing/2014/main" id="{4B04B990-9D8C-4693-BBF3-C500F25E5EE4}"/>
              </a:ext>
            </a:extLst>
          </p:cNvPr>
          <p:cNvSpPr txBox="1">
            <a:spLocks/>
          </p:cNvSpPr>
          <p:nvPr/>
        </p:nvSpPr>
        <p:spPr>
          <a:xfrm>
            <a:off x="1083472" y="609602"/>
            <a:ext cx="8267315" cy="734351"/>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400" dirty="0">
                <a:latin typeface="BIZ UDPゴシック" panose="020B0400000000000000" pitchFamily="50" charset="-128"/>
                <a:ea typeface="BIZ UDPゴシック" panose="020B0400000000000000" pitchFamily="50" charset="-128"/>
              </a:rPr>
              <a:t>粉じん規制の見直し案</a:t>
            </a:r>
            <a:r>
              <a:rPr lang="en-US" altLang="ja-JP" sz="2400" dirty="0">
                <a:latin typeface="BIZ UDPゴシック" panose="020B0400000000000000" pitchFamily="50" charset="-128"/>
                <a:ea typeface="BIZ UDPゴシック" panose="020B0400000000000000" pitchFamily="50" charset="-128"/>
              </a:rPr>
              <a:t>【</a:t>
            </a:r>
            <a:r>
              <a:rPr lang="ja-JP" altLang="en-US" sz="2400" dirty="0">
                <a:latin typeface="BIZ UDPゴシック" panose="020B0400000000000000" pitchFamily="50" charset="-128"/>
                <a:ea typeface="BIZ UDPゴシック" panose="020B0400000000000000" pitchFamily="50" charset="-128"/>
              </a:rPr>
              <a:t>対象施設と規模②</a:t>
            </a:r>
            <a:r>
              <a:rPr lang="en-US" altLang="ja-JP" sz="2400" dirty="0">
                <a:latin typeface="BIZ UDPゴシック" panose="020B0400000000000000" pitchFamily="50" charset="-128"/>
                <a:ea typeface="BIZ UDPゴシック" panose="020B0400000000000000" pitchFamily="50" charset="-128"/>
              </a:rPr>
              <a:t>】</a:t>
            </a:r>
            <a:endParaRPr lang="ja-JP" altLang="en-US" sz="2400" dirty="0">
              <a:latin typeface="BIZ UDPゴシック" panose="020B0400000000000000" pitchFamily="50" charset="-128"/>
              <a:ea typeface="BIZ UDPゴシック" panose="020B0400000000000000" pitchFamily="50" charset="-128"/>
            </a:endParaRPr>
          </a:p>
        </p:txBody>
      </p:sp>
      <p:sp>
        <p:nvSpPr>
          <p:cNvPr id="15" name="テキスト ボックス 14">
            <a:extLst>
              <a:ext uri="{FF2B5EF4-FFF2-40B4-BE49-F238E27FC236}">
                <a16:creationId xmlns:a16="http://schemas.microsoft.com/office/drawing/2014/main" id="{619B96AE-D01F-4623-81D6-ED44A60633E4}"/>
              </a:ext>
            </a:extLst>
          </p:cNvPr>
          <p:cNvSpPr txBox="1"/>
          <p:nvPr/>
        </p:nvSpPr>
        <p:spPr>
          <a:xfrm>
            <a:off x="393966" y="1028772"/>
            <a:ext cx="877163" cy="369332"/>
          </a:xfrm>
          <a:prstGeom prst="rect">
            <a:avLst/>
          </a:prstGeom>
          <a:noFill/>
        </p:spPr>
        <p:txBody>
          <a:bodyPr wrap="none" rtlCol="0">
            <a:spAutoFit/>
          </a:bodyPr>
          <a:lstStyle/>
          <a:p>
            <a:r>
              <a:rPr kumimoji="1" lang="en-US" altLang="ja-JP" dirty="0">
                <a:latin typeface="BIZ UDPゴシック" panose="020B0400000000000000" pitchFamily="50" charset="-128"/>
                <a:ea typeface="BIZ UDPゴシック" panose="020B0400000000000000" pitchFamily="50" charset="-128"/>
              </a:rPr>
              <a:t>【</a:t>
            </a:r>
            <a:r>
              <a:rPr kumimoji="1" lang="ja-JP" altLang="en-US" dirty="0">
                <a:latin typeface="BIZ UDPゴシック" panose="020B0400000000000000" pitchFamily="50" charset="-128"/>
                <a:ea typeface="BIZ UDPゴシック" panose="020B0400000000000000" pitchFamily="50" charset="-128"/>
              </a:rPr>
              <a:t>現行</a:t>
            </a:r>
            <a:r>
              <a:rPr kumimoji="1" lang="en-US" altLang="ja-JP" dirty="0">
                <a:latin typeface="BIZ UDPゴシック" panose="020B0400000000000000" pitchFamily="50" charset="-128"/>
                <a:ea typeface="BIZ UDPゴシック" panose="020B0400000000000000" pitchFamily="50" charset="-128"/>
              </a:rPr>
              <a:t>】</a:t>
            </a:r>
            <a:endParaRPr kumimoji="1" lang="ja-JP" altLang="en-US" dirty="0">
              <a:latin typeface="BIZ UDPゴシック" panose="020B0400000000000000" pitchFamily="50" charset="-128"/>
              <a:ea typeface="BIZ UDPゴシック" panose="020B0400000000000000" pitchFamily="50" charset="-128"/>
            </a:endParaRPr>
          </a:p>
        </p:txBody>
      </p:sp>
      <p:sp>
        <p:nvSpPr>
          <p:cNvPr id="16" name="テキスト ボックス 15">
            <a:extLst>
              <a:ext uri="{FF2B5EF4-FFF2-40B4-BE49-F238E27FC236}">
                <a16:creationId xmlns:a16="http://schemas.microsoft.com/office/drawing/2014/main" id="{B5081D27-46BC-4524-B5E7-A73F7AACFE18}"/>
              </a:ext>
            </a:extLst>
          </p:cNvPr>
          <p:cNvSpPr txBox="1"/>
          <p:nvPr/>
        </p:nvSpPr>
        <p:spPr>
          <a:xfrm>
            <a:off x="6208748" y="1001697"/>
            <a:ext cx="1303562" cy="369332"/>
          </a:xfrm>
          <a:prstGeom prst="rect">
            <a:avLst/>
          </a:prstGeom>
          <a:noFill/>
        </p:spPr>
        <p:txBody>
          <a:bodyPr wrap="none" rtlCol="0">
            <a:spAutoFit/>
          </a:bodyPr>
          <a:lstStyle/>
          <a:p>
            <a:r>
              <a:rPr kumimoji="1" lang="en-US" altLang="ja-JP" dirty="0">
                <a:latin typeface="BIZ UDPゴシック" panose="020B0400000000000000" pitchFamily="50" charset="-128"/>
                <a:ea typeface="BIZ UDPゴシック" panose="020B0400000000000000" pitchFamily="50" charset="-128"/>
              </a:rPr>
              <a:t>【</a:t>
            </a:r>
            <a:r>
              <a:rPr kumimoji="1" lang="ja-JP" altLang="en-US" dirty="0">
                <a:latin typeface="BIZ UDPゴシック" panose="020B0400000000000000" pitchFamily="50" charset="-128"/>
                <a:ea typeface="BIZ UDPゴシック" panose="020B0400000000000000" pitchFamily="50" charset="-128"/>
              </a:rPr>
              <a:t>見直し案</a:t>
            </a:r>
            <a:r>
              <a:rPr kumimoji="1" lang="en-US" altLang="ja-JP" dirty="0">
                <a:latin typeface="BIZ UDPゴシック" panose="020B0400000000000000" pitchFamily="50" charset="-128"/>
                <a:ea typeface="BIZ UDPゴシック" panose="020B0400000000000000" pitchFamily="50" charset="-128"/>
              </a:rPr>
              <a:t>】</a:t>
            </a:r>
            <a:endParaRPr kumimoji="1" lang="ja-JP" altLang="en-US" dirty="0">
              <a:latin typeface="BIZ UDPゴシック" panose="020B0400000000000000" pitchFamily="50" charset="-128"/>
              <a:ea typeface="BIZ UDPゴシック" panose="020B0400000000000000" pitchFamily="50" charset="-128"/>
            </a:endParaRPr>
          </a:p>
        </p:txBody>
      </p:sp>
      <p:sp>
        <p:nvSpPr>
          <p:cNvPr id="17" name="スライド番号プレースホルダー 3">
            <a:extLst>
              <a:ext uri="{FF2B5EF4-FFF2-40B4-BE49-F238E27FC236}">
                <a16:creationId xmlns:a16="http://schemas.microsoft.com/office/drawing/2014/main" id="{A3076C18-B732-4295-8F7B-6C7C03225696}"/>
              </a:ext>
            </a:extLst>
          </p:cNvPr>
          <p:cNvSpPr txBox="1">
            <a:spLocks/>
          </p:cNvSpPr>
          <p:nvPr/>
        </p:nvSpPr>
        <p:spPr>
          <a:xfrm>
            <a:off x="9350787" y="6041364"/>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22</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3187213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8" name="コンテンツ プレースホルダー 6">
            <a:extLst>
              <a:ext uri="{FF2B5EF4-FFF2-40B4-BE49-F238E27FC236}">
                <a16:creationId xmlns:a16="http://schemas.microsoft.com/office/drawing/2014/main" id="{F07F22EF-F072-4788-A742-91E84DD0E44D}"/>
              </a:ext>
            </a:extLst>
          </p:cNvPr>
          <p:cNvGraphicFramePr>
            <a:graphicFrameLocks noGrp="1"/>
          </p:cNvGraphicFramePr>
          <p:nvPr>
            <p:ph idx="1"/>
            <p:extLst>
              <p:ext uri="{D42A27DB-BD31-4B8C-83A1-F6EECF244321}">
                <p14:modId xmlns:p14="http://schemas.microsoft.com/office/powerpoint/2010/main" val="636728672"/>
              </p:ext>
            </p:extLst>
          </p:nvPr>
        </p:nvGraphicFramePr>
        <p:xfrm>
          <a:off x="616743" y="1045833"/>
          <a:ext cx="4848939" cy="5037172"/>
        </p:xfrm>
        <a:graphic>
          <a:graphicData uri="http://schemas.openxmlformats.org/drawingml/2006/table">
            <a:tbl>
              <a:tblPr firstRow="1" bandRow="1">
                <a:tableStyleId>{5C22544A-7EE6-4342-B048-85BDC9FD1C3A}</a:tableStyleId>
              </a:tblPr>
              <a:tblGrid>
                <a:gridCol w="396000">
                  <a:extLst>
                    <a:ext uri="{9D8B030D-6E8A-4147-A177-3AD203B41FA5}">
                      <a16:colId xmlns:a16="http://schemas.microsoft.com/office/drawing/2014/main" val="1481846174"/>
                    </a:ext>
                  </a:extLst>
                </a:gridCol>
                <a:gridCol w="101456">
                  <a:extLst>
                    <a:ext uri="{9D8B030D-6E8A-4147-A177-3AD203B41FA5}">
                      <a16:colId xmlns:a16="http://schemas.microsoft.com/office/drawing/2014/main" val="1733726100"/>
                    </a:ext>
                  </a:extLst>
                </a:gridCol>
                <a:gridCol w="106488">
                  <a:extLst>
                    <a:ext uri="{9D8B030D-6E8A-4147-A177-3AD203B41FA5}">
                      <a16:colId xmlns:a16="http://schemas.microsoft.com/office/drawing/2014/main" val="358737786"/>
                    </a:ext>
                  </a:extLst>
                </a:gridCol>
                <a:gridCol w="828000">
                  <a:extLst>
                    <a:ext uri="{9D8B030D-6E8A-4147-A177-3AD203B41FA5}">
                      <a16:colId xmlns:a16="http://schemas.microsoft.com/office/drawing/2014/main" val="4231308782"/>
                    </a:ext>
                  </a:extLst>
                </a:gridCol>
                <a:gridCol w="1044000">
                  <a:extLst>
                    <a:ext uri="{9D8B030D-6E8A-4147-A177-3AD203B41FA5}">
                      <a16:colId xmlns:a16="http://schemas.microsoft.com/office/drawing/2014/main" val="3509570511"/>
                    </a:ext>
                  </a:extLst>
                </a:gridCol>
                <a:gridCol w="108000">
                  <a:extLst>
                    <a:ext uri="{9D8B030D-6E8A-4147-A177-3AD203B41FA5}">
                      <a16:colId xmlns:a16="http://schemas.microsoft.com/office/drawing/2014/main" val="1089646073"/>
                    </a:ext>
                  </a:extLst>
                </a:gridCol>
                <a:gridCol w="104995">
                  <a:extLst>
                    <a:ext uri="{9D8B030D-6E8A-4147-A177-3AD203B41FA5}">
                      <a16:colId xmlns:a16="http://schemas.microsoft.com/office/drawing/2014/main" val="474289773"/>
                    </a:ext>
                  </a:extLst>
                </a:gridCol>
                <a:gridCol w="900000">
                  <a:extLst>
                    <a:ext uri="{9D8B030D-6E8A-4147-A177-3AD203B41FA5}">
                      <a16:colId xmlns:a16="http://schemas.microsoft.com/office/drawing/2014/main" val="1915968078"/>
                    </a:ext>
                  </a:extLst>
                </a:gridCol>
                <a:gridCol w="1260000">
                  <a:extLst>
                    <a:ext uri="{9D8B030D-6E8A-4147-A177-3AD203B41FA5}">
                      <a16:colId xmlns:a16="http://schemas.microsoft.com/office/drawing/2014/main" val="2780928331"/>
                    </a:ext>
                  </a:extLst>
                </a:gridCol>
              </a:tblGrid>
              <a:tr h="330860">
                <a:tc gridSpan="5">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1000" kern="0" dirty="0">
                          <a:effectLst/>
                          <a:latin typeface="BIZ UDPゴシック" panose="020B0400000000000000" pitchFamily="50" charset="-128"/>
                          <a:ea typeface="BIZ UDPゴシック" panose="020B0400000000000000" pitchFamily="50" charset="-128"/>
                        </a:rPr>
                        <a:t>【</a:t>
                      </a:r>
                      <a:r>
                        <a:rPr lang="ja-JP" altLang="en-US" sz="1000" kern="0" dirty="0">
                          <a:effectLst/>
                          <a:latin typeface="BIZ UDPゴシック" panose="020B0400000000000000" pitchFamily="50" charset="-128"/>
                          <a:ea typeface="BIZ UDPゴシック" panose="020B0400000000000000" pitchFamily="50" charset="-128"/>
                        </a:rPr>
                        <a:t>一般粉じん</a:t>
                      </a:r>
                      <a:r>
                        <a:rPr lang="en-US" altLang="ja-JP" sz="1000" kern="0" dirty="0">
                          <a:effectLst/>
                          <a:latin typeface="BIZ UDPゴシック" panose="020B0400000000000000" pitchFamily="50" charset="-128"/>
                          <a:ea typeface="BIZ UDPゴシック" panose="020B0400000000000000" pitchFamily="50" charset="-128"/>
                        </a:rPr>
                        <a:t>】</a:t>
                      </a:r>
                      <a:endParaRPr lang="ja-JP" alt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1000" kern="0" dirty="0">
                          <a:effectLst/>
                          <a:latin typeface="BIZ UDPゴシック" panose="020B0400000000000000" pitchFamily="50" charset="-128"/>
                          <a:ea typeface="BIZ UDPゴシック" panose="020B0400000000000000" pitchFamily="50" charset="-128"/>
                        </a:rPr>
                        <a:t>【</a:t>
                      </a:r>
                      <a:r>
                        <a:rPr lang="ja-JP" altLang="en-US" sz="1000" kern="0" dirty="0">
                          <a:effectLst/>
                          <a:latin typeface="BIZ UDPゴシック" panose="020B0400000000000000" pitchFamily="50" charset="-128"/>
                          <a:ea typeface="BIZ UDPゴシック" panose="020B0400000000000000" pitchFamily="50" charset="-128"/>
                        </a:rPr>
                        <a:t>特定粉じん</a:t>
                      </a:r>
                      <a:r>
                        <a:rPr lang="en-US" altLang="ja-JP" sz="1000" kern="0" dirty="0">
                          <a:effectLst/>
                          <a:latin typeface="BIZ UDPゴシック" panose="020B0400000000000000" pitchFamily="50" charset="-128"/>
                          <a:ea typeface="BIZ UDPゴシック" panose="020B0400000000000000" pitchFamily="50" charset="-128"/>
                        </a:rPr>
                        <a:t>】</a:t>
                      </a:r>
                      <a:endParaRPr lang="ja-JP" alt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lang="ja-JP" altLang="en-US" dirty="0"/>
                    </a:p>
                  </a:txBody>
                  <a:tcPr marL="13407" marR="13407" marT="0" marB="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39997140"/>
                  </a:ext>
                </a:extLst>
              </a:tr>
              <a:tr h="252116">
                <a:tc>
                  <a:txBody>
                    <a:bodyPr/>
                    <a:lstStyle/>
                    <a:p>
                      <a:pPr algn="ctr">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用途</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項</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pPr algn="ctr">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施設種類</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a:txBody>
                    <a:bodyPr/>
                    <a:lstStyle/>
                    <a:p>
                      <a:pPr algn="ctr">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規模</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spcAft>
                          <a:spcPts val="0"/>
                        </a:spcAft>
                      </a:pPr>
                      <a:r>
                        <a:rPr lang="ja-JP" altLang="en-US" sz="1000" kern="100" dirty="0">
                          <a:effectLst/>
                          <a:latin typeface="BIZ UDPゴシック" panose="020B0400000000000000" pitchFamily="50" charset="-128"/>
                          <a:ea typeface="BIZ UDPゴシック" panose="020B0400000000000000" pitchFamily="50" charset="-128"/>
                        </a:rPr>
                        <a:t>項</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ja-JP" sz="1000" kern="0" dirty="0">
                          <a:effectLst/>
                          <a:latin typeface="BIZ UDPゴシック" panose="020B0400000000000000" pitchFamily="50" charset="-128"/>
                          <a:ea typeface="BIZ UDPゴシック" panose="020B0400000000000000" pitchFamily="50" charset="-128"/>
                        </a:rPr>
                        <a:t>施設種類</a:t>
                      </a:r>
                      <a:endParaRPr lang="ja-JP" alt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ja-JP" sz="1000" kern="0" dirty="0">
                          <a:effectLst/>
                          <a:latin typeface="BIZ UDPゴシック" panose="020B0400000000000000" pitchFamily="50" charset="-128"/>
                          <a:ea typeface="BIZ UDPゴシック" panose="020B0400000000000000" pitchFamily="50" charset="-128"/>
                        </a:rPr>
                        <a:t>規模</a:t>
                      </a:r>
                      <a:endParaRPr lang="ja-JP" alt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034938838"/>
                  </a:ext>
                </a:extLst>
              </a:tr>
              <a:tr h="504231">
                <a:tc rowSpan="12">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窯業製品又は土石製品の製造</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rowSpan="12">
                  <a:txBody>
                    <a:bodyPr/>
                    <a:lstStyle/>
                    <a:p>
                      <a:pPr algn="l">
                        <a:lnSpc>
                          <a:spcPct val="100000"/>
                        </a:lnSpc>
                        <a:spcAft>
                          <a:spcPts val="0"/>
                        </a:spcAft>
                      </a:pPr>
                      <a:r>
                        <a:rPr lang="en-US" sz="1000" kern="0" dirty="0">
                          <a:effectLst/>
                          <a:latin typeface="BIZ UDPゴシック" panose="020B0400000000000000" pitchFamily="50" charset="-128"/>
                          <a:ea typeface="BIZ UDPゴシック" panose="020B0400000000000000" pitchFamily="50" charset="-128"/>
                        </a:rPr>
                        <a:t>7</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rowSpan="2" gridSpan="3">
                  <a:txBody>
                    <a:bodyPr/>
                    <a:lstStyle/>
                    <a:p>
                      <a:pPr algn="l">
                        <a:lnSpc>
                          <a:spcPct val="100000"/>
                        </a:lnSpc>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solidFill>
                        <a:schemeClr val="tx1"/>
                      </a:solidFill>
                      <a:prstDash val="solid"/>
                      <a:round/>
                      <a:headEnd type="none" w="med" len="med"/>
                      <a:tailEnd type="none" w="med" len="med"/>
                    </a:lnBlToTr>
                  </a:tcPr>
                </a:tc>
                <a:tc rowSpan="2" hMerge="1">
                  <a:txBody>
                    <a:bodyPr/>
                    <a:lstStyle/>
                    <a:p>
                      <a:endParaRPr kumimoji="1" lang="ja-JP" altLang="en-US"/>
                    </a:p>
                  </a:txBody>
                  <a:tcPr/>
                </a:tc>
                <a:tc rowSpan="2" hMerge="1">
                  <a:txBody>
                    <a:bodyPr/>
                    <a:lstStyle/>
                    <a:p>
                      <a:endParaRPr kumimoji="1" lang="ja-JP" altLang="en-US"/>
                    </a:p>
                  </a:txBody>
                  <a:tcPr/>
                </a:tc>
                <a:tc rowSpan="12">
                  <a:txBody>
                    <a:bodyPr/>
                    <a:lstStyle/>
                    <a:p>
                      <a:pPr algn="l">
                        <a:lnSpc>
                          <a:spcPct val="100000"/>
                        </a:lnSpc>
                        <a:spcAft>
                          <a:spcPts val="0"/>
                        </a:spcAft>
                      </a:pPr>
                      <a:r>
                        <a:rPr lang="en-US" altLang="ja-JP" sz="1000" kern="100" dirty="0">
                          <a:effectLst/>
                          <a:latin typeface="BIZ UDPゴシック" panose="020B0400000000000000" pitchFamily="50" charset="-128"/>
                          <a:ea typeface="BIZ UDPゴシック" panose="020B0400000000000000" pitchFamily="50" charset="-128"/>
                        </a:rPr>
                        <a:t>5</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noFill/>
                      <a:prstDash val="solid"/>
                      <a:round/>
                      <a:headEnd type="none" w="med" len="med"/>
                      <a:tailEnd type="none" w="med" len="med"/>
                    </a:lnBlToTr>
                  </a:tcPr>
                </a:tc>
                <a:tc>
                  <a:txBody>
                    <a:bodyPr/>
                    <a:lstStyle/>
                    <a:p>
                      <a:pPr algn="l">
                        <a:lnSpc>
                          <a:spcPct val="100000"/>
                        </a:lnSpc>
                        <a:spcAft>
                          <a:spcPts val="0"/>
                        </a:spcAft>
                      </a:pPr>
                      <a:r>
                        <a:rPr lang="ja-JP" altLang="en-US" sz="1000" kern="100" dirty="0">
                          <a:effectLst/>
                          <a:latin typeface="BIZ UDPゴシック" panose="020B0400000000000000" pitchFamily="50" charset="-128"/>
                          <a:ea typeface="BIZ UDPゴシック" panose="020B0400000000000000" pitchFamily="50" charset="-128"/>
                        </a:rPr>
                        <a:t>イ</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nSpc>
                          <a:spcPct val="100000"/>
                        </a:lnSpc>
                      </a:pP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法に掲げるベルトコンベア、バケットコンベア</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alt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ベルト幅（</a:t>
                      </a:r>
                      <a:r>
                        <a:rPr lang="en-US" alt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75cm</a:t>
                      </a:r>
                      <a:r>
                        <a:rPr lang="ja-JP" alt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br>
                        <a:rPr lang="en-US" alt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br>
                      <a:r>
                        <a:rPr lang="ja-JP" alt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内容積（</a:t>
                      </a:r>
                      <a:r>
                        <a:rPr lang="en-US" alt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0.03</a:t>
                      </a:r>
                      <a:r>
                        <a:rPr lang="ja-JP" alt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586417932"/>
                  </a:ext>
                </a:extLst>
              </a:tr>
              <a:tr h="504231">
                <a:tc vMerge="1">
                  <a:txBody>
                    <a:bodyPr/>
                    <a:lstStyle/>
                    <a:p>
                      <a:pPr algn="l">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13407" marR="13407" marT="0" marB="0" anchor="ctr"/>
                </a:tc>
                <a:tc vMerge="1">
                  <a:txBody>
                    <a:bodyPr/>
                    <a:lstStyle/>
                    <a:p>
                      <a:pPr algn="l">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13407" marR="13407" marT="0" marB="0" anchor="ctr"/>
                </a:tc>
                <a:tc gridSpan="3" vMerge="1">
                  <a:txBody>
                    <a:bodyPr/>
                    <a:lstStyle/>
                    <a:p>
                      <a:pPr algn="l">
                        <a:spcAft>
                          <a:spcPts val="0"/>
                        </a:spcAft>
                      </a:pPr>
                      <a:endParaRPr lang="ja-JP" sz="1050" kern="100">
                        <a:effectLst/>
                        <a:latin typeface="BIZ UDPゴシック" panose="020B0400000000000000" pitchFamily="50" charset="-128"/>
                        <a:ea typeface="BIZ UDPゴシック" panose="020B0400000000000000" pitchFamily="50" charset="-128"/>
                      </a:endParaRPr>
                    </a:p>
                  </a:txBody>
                  <a:tcPr marL="13407" marR="13407" marT="0" marB="0" anchor="ctr"/>
                </a:tc>
                <a:tc hMerge="1" vMerge="1">
                  <a:txBody>
                    <a:bodyPr/>
                    <a:lstStyle/>
                    <a:p>
                      <a:endParaRPr kumimoji="1" lang="ja-JP" altLang="en-US"/>
                    </a:p>
                  </a:txBody>
                  <a:tcPr/>
                </a:tc>
                <a:tc hMerge="1" vMerge="1">
                  <a:txBody>
                    <a:bodyPr/>
                    <a:lstStyle/>
                    <a:p>
                      <a:endParaRPr kumimoji="1" lang="ja-JP" altLang="en-US"/>
                    </a:p>
                  </a:txBody>
                  <a:tcPr/>
                </a:tc>
                <a:tc vMerge="1">
                  <a:txBody>
                    <a:bodyPr/>
                    <a:lstStyle/>
                    <a:p>
                      <a:pPr algn="l"/>
                      <a:endParaRPr kumimoji="1" lang="ja-JP" altLang="en-US" sz="1050">
                        <a:latin typeface="BIZ UDPゴシック" panose="020B0400000000000000" pitchFamily="50" charset="-128"/>
                        <a:ea typeface="BIZ UDPゴシック" panose="020B0400000000000000" pitchFamily="50" charset="-128"/>
                      </a:endParaRPr>
                    </a:p>
                  </a:txBody>
                  <a:tcPr marL="0" marR="0" marT="0" marB="0" anchor="ctr">
                    <a:lnBlToTr w="12700" cap="flat" cmpd="sng" algn="ctr">
                      <a:noFill/>
                      <a:prstDash val="solid"/>
                      <a:round/>
                      <a:headEnd type="none" w="med" len="med"/>
                      <a:tailEnd type="none" w="med" len="med"/>
                    </a:lnBlToTr>
                  </a:tcPr>
                </a:tc>
                <a:tc>
                  <a:txBody>
                    <a:bodyPr/>
                    <a:lstStyle/>
                    <a:p>
                      <a:pPr algn="l">
                        <a:lnSpc>
                          <a:spcPct val="100000"/>
                        </a:lnSpc>
                        <a:spcAft>
                          <a:spcPts val="0"/>
                        </a:spcAft>
                      </a:pP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ハ</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nSpc>
                          <a:spcPct val="100000"/>
                        </a:lnSpc>
                      </a:pP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法に掲げるふるい</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原動機の定格出力（</a:t>
                      </a:r>
                      <a:r>
                        <a:rPr lang="en-US" sz="10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15kW</a:t>
                      </a:r>
                      <a:r>
                        <a:rPr lang="ja-JP" sz="10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520106951"/>
                  </a:ext>
                </a:extLst>
              </a:tr>
              <a:tr h="252116">
                <a:tc vMerge="1">
                  <a:txBody>
                    <a:bodyPr/>
                    <a:lstStyle/>
                    <a:p>
                      <a:pPr algn="l">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13407" marR="13407" marT="0" marB="0" anchor="ctr"/>
                </a:tc>
                <a:tc vMerge="1">
                  <a:txBody>
                    <a:bodyPr/>
                    <a:lstStyle/>
                    <a:p>
                      <a:pPr algn="l">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13407" marR="13407" marT="0" marB="0" anchor="ctr"/>
                </a:tc>
                <a:tc>
                  <a:txBody>
                    <a:bodyPr/>
                    <a:lstStyle/>
                    <a:p>
                      <a:pPr algn="l">
                        <a:lnSpc>
                          <a:spcPct val="100000"/>
                        </a:lnSpc>
                        <a:spcAft>
                          <a:spcPts val="0"/>
                        </a:spcAft>
                      </a:pPr>
                      <a:r>
                        <a:rPr lang="ja-JP" sz="1000" kern="0">
                          <a:effectLst/>
                          <a:latin typeface="BIZ UDPゴシック" panose="020B0400000000000000" pitchFamily="50" charset="-128"/>
                          <a:ea typeface="BIZ UDPゴシック" panose="020B0400000000000000" pitchFamily="50" charset="-128"/>
                        </a:rPr>
                        <a:t>イ</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粉粒塊堆積場</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面積（</a:t>
                      </a:r>
                      <a:r>
                        <a:rPr lang="en-US" sz="1000" kern="0" dirty="0">
                          <a:effectLst/>
                          <a:latin typeface="BIZ UDPゴシック" panose="020B0400000000000000" pitchFamily="50" charset="-128"/>
                          <a:ea typeface="BIZ UDPゴシック" panose="020B0400000000000000" pitchFamily="50" charset="-128"/>
                        </a:rPr>
                        <a:t>500 m</a:t>
                      </a:r>
                      <a:r>
                        <a:rPr lang="en-US" sz="1000" kern="0" baseline="30000" dirty="0">
                          <a:effectLst/>
                          <a:latin typeface="BIZ UDPゴシック" panose="020B0400000000000000" pitchFamily="50" charset="-128"/>
                          <a:ea typeface="BIZ UDPゴシック" panose="020B0400000000000000" pitchFamily="50" charset="-128"/>
                        </a:rPr>
                        <a:t>2</a:t>
                      </a:r>
                      <a:r>
                        <a:rPr lang="ja-JP" sz="1000" kern="0" dirty="0">
                          <a:effectLst/>
                          <a:latin typeface="BIZ UDPゴシック" panose="020B0400000000000000" pitchFamily="50" charset="-128"/>
                          <a:ea typeface="BIZ UDPゴシック" panose="020B0400000000000000" pitchFamily="50" charset="-128"/>
                        </a:rPr>
                        <a:t>以上）</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noFill/>
                      <a:prstDash val="solid"/>
                      <a:round/>
                      <a:headEnd type="none" w="med" len="med"/>
                      <a:tailEnd type="none" w="med" len="med"/>
                    </a:lnBlToTr>
                  </a:tcPr>
                </a:tc>
                <a:tc gridSpan="3">
                  <a:txBody>
                    <a:bodyPr/>
                    <a:lstStyle/>
                    <a:p>
                      <a:pPr algn="l">
                        <a:lnSpc>
                          <a:spcPct val="100000"/>
                        </a:lnSpc>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solidFill>
                        <a:schemeClr val="tx1"/>
                      </a:solidFill>
                      <a:prstDash val="solid"/>
                      <a:round/>
                      <a:headEnd type="none" w="med" len="med"/>
                      <a:tailEnd type="none" w="med" len="med"/>
                    </a:lnBlToTr>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110874994"/>
                  </a:ext>
                </a:extLst>
              </a:tr>
              <a:tr h="504231">
                <a:tc vMerge="1">
                  <a:txBody>
                    <a:bodyPr/>
                    <a:lstStyle/>
                    <a:p>
                      <a:endParaRPr kumimoji="1" lang="ja-JP" altLang="en-US"/>
                    </a:p>
                  </a:txBody>
                  <a:tcPr/>
                </a:tc>
                <a:tc vMerge="1">
                  <a:txBody>
                    <a:bodyPr/>
                    <a:lstStyle/>
                    <a:p>
                      <a:endParaRPr kumimoji="1" lang="ja-JP" altLang="en-US"/>
                    </a:p>
                  </a:txBody>
                  <a:tcPr/>
                </a:tc>
                <a:tc>
                  <a:txBody>
                    <a:bodyPr/>
                    <a:lstStyle/>
                    <a:p>
                      <a:pPr algn="l">
                        <a:lnSpc>
                          <a:spcPct val="100000"/>
                        </a:lnSpc>
                        <a:spcAft>
                          <a:spcPts val="0"/>
                        </a:spcAft>
                      </a:pPr>
                      <a:r>
                        <a:rPr lang="ja-JP" sz="1000" kern="0">
                          <a:effectLst/>
                          <a:latin typeface="BIZ UDPゴシック" panose="020B0400000000000000" pitchFamily="50" charset="-128"/>
                          <a:ea typeface="BIZ UDPゴシック" panose="020B0400000000000000" pitchFamily="50" charset="-128"/>
                        </a:rPr>
                        <a:t>ロ</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粉粒塊輸送用コンベア施設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輸送能力（</a:t>
                      </a:r>
                      <a:r>
                        <a:rPr lang="en-US" sz="1000" kern="0" dirty="0">
                          <a:effectLst/>
                          <a:latin typeface="BIZ UDPゴシック" panose="020B0400000000000000" pitchFamily="50" charset="-128"/>
                          <a:ea typeface="BIZ UDPゴシック" panose="020B0400000000000000" pitchFamily="50" charset="-128"/>
                        </a:rPr>
                        <a:t>30 t / </a:t>
                      </a:r>
                      <a:r>
                        <a:rPr lang="ja-JP" sz="1000" kern="0" dirty="0">
                          <a:effectLst/>
                          <a:latin typeface="BIZ UDPゴシック" panose="020B0400000000000000" pitchFamily="50" charset="-128"/>
                          <a:ea typeface="BIZ UDPゴシック" panose="020B0400000000000000" pitchFamily="50" charset="-128"/>
                        </a:rPr>
                        <a:t>時以上）</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spcAft>
                          <a:spcPts val="0"/>
                        </a:spcAft>
                      </a:pPr>
                      <a:endParaRPr lang="ja-JP" sz="1050" kern="100">
                        <a:effectLst/>
                        <a:latin typeface="BIZ UDPゴシック" panose="020B0400000000000000" pitchFamily="50" charset="-128"/>
                        <a:ea typeface="BIZ UDPゴシック" panose="020B0400000000000000" pitchFamily="50" charset="-128"/>
                      </a:endParaRPr>
                    </a:p>
                  </a:txBody>
                  <a:tcPr marL="13407" marR="13407" marT="0" marB="0" anchor="ctr">
                    <a:lnBlToTr w="12700" cap="flat" cmpd="sng" algn="ctr">
                      <a:noFill/>
                      <a:prstDash val="solid"/>
                      <a:round/>
                      <a:headEnd type="none" w="med" len="med"/>
                      <a:tailEnd type="none" w="med" len="med"/>
                    </a:lnBlToTr>
                  </a:tcP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粉粒塊輸送用コンベア施設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rowSpan="5">
                  <a:txBody>
                    <a:bodyPr/>
                    <a:lstStyle/>
                    <a:p>
                      <a:pPr algn="l">
                        <a:lnSpc>
                          <a:spcPct val="100000"/>
                        </a:lnSpc>
                      </a:pPr>
                      <a:r>
                        <a:rPr lang="ja-JP" altLang="en-US" sz="10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a:t>
                      </a:r>
                      <a:r>
                        <a:rPr lang="ja-JP" sz="10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て</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627131261"/>
                  </a:ext>
                </a:extLst>
              </a:tr>
              <a:tr h="330860">
                <a:tc vMerge="1">
                  <a:txBody>
                    <a:bodyPr/>
                    <a:lstStyle/>
                    <a:p>
                      <a:endParaRPr kumimoji="1" lang="ja-JP" altLang="en-US"/>
                    </a:p>
                  </a:txBody>
                  <a:tcPr/>
                </a:tc>
                <a:tc vMerge="1">
                  <a:txBody>
                    <a:bodyPr/>
                    <a:lstStyle/>
                    <a:p>
                      <a:endParaRPr kumimoji="1" lang="ja-JP" altLang="en-US"/>
                    </a:p>
                  </a:txBody>
                  <a:tcPr/>
                </a:tc>
                <a:tc>
                  <a:txBody>
                    <a:bodyPr/>
                    <a:lstStyle/>
                    <a:p>
                      <a:pPr algn="l">
                        <a:lnSpc>
                          <a:spcPct val="100000"/>
                        </a:lnSpc>
                        <a:spcAft>
                          <a:spcPts val="0"/>
                        </a:spcAft>
                      </a:pPr>
                      <a:r>
                        <a:rPr lang="ja-JP" sz="1000" kern="0">
                          <a:effectLst/>
                          <a:latin typeface="BIZ UDPゴシック" panose="020B0400000000000000" pitchFamily="50" charset="-128"/>
                          <a:ea typeface="BIZ UDPゴシック" panose="020B0400000000000000" pitchFamily="50" charset="-128"/>
                        </a:rPr>
                        <a:t>ハ</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ふるい分施設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原動機の定格出力（</a:t>
                      </a:r>
                      <a:r>
                        <a:rPr lang="en-US" sz="1000" kern="0" dirty="0">
                          <a:effectLst/>
                          <a:latin typeface="BIZ UDPゴシック" panose="020B0400000000000000" pitchFamily="50" charset="-128"/>
                          <a:ea typeface="BIZ UDPゴシック" panose="020B0400000000000000" pitchFamily="50" charset="-128"/>
                        </a:rPr>
                        <a:t>1.5 kW</a:t>
                      </a:r>
                      <a:r>
                        <a:rPr lang="ja-JP" sz="1000" kern="0" dirty="0">
                          <a:effectLst/>
                          <a:latin typeface="BIZ UDPゴシック" panose="020B0400000000000000" pitchFamily="50" charset="-128"/>
                          <a:ea typeface="BIZ UDPゴシック" panose="020B0400000000000000" pitchFamily="50" charset="-128"/>
                        </a:rPr>
                        <a:t>以上）</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spcAft>
                          <a:spcPts val="0"/>
                        </a:spcAft>
                      </a:pPr>
                      <a:endParaRPr lang="ja-JP" sz="1050" kern="100">
                        <a:effectLst/>
                        <a:latin typeface="BIZ UDPゴシック" panose="020B0400000000000000" pitchFamily="50" charset="-128"/>
                        <a:ea typeface="BIZ UDPゴシック" panose="020B0400000000000000" pitchFamily="50" charset="-128"/>
                      </a:endParaRPr>
                    </a:p>
                  </a:txBody>
                  <a:tcPr marL="13407" marR="13407" marT="0" marB="0" anchor="ctr">
                    <a:lnBlToTr w="12700" cap="flat" cmpd="sng" algn="ctr">
                      <a:noFill/>
                      <a:prstDash val="solid"/>
                      <a:round/>
                      <a:headEnd type="none" w="med" len="med"/>
                      <a:tailEnd type="none" w="med" len="med"/>
                    </a:lnBlToTr>
                  </a:tcPr>
                </a:tc>
                <a:tc>
                  <a:txBody>
                    <a:bodyPr/>
                    <a:lstStyle/>
                    <a:p>
                      <a:pPr algn="l">
                        <a:lnSpc>
                          <a:spcPct val="100000"/>
                        </a:lnSpc>
                        <a:spcAft>
                          <a:spcPts val="0"/>
                        </a:spcAft>
                      </a:pPr>
                      <a:r>
                        <a:rPr lang="ja-JP" altLang="en-US" sz="1000" kern="100" dirty="0">
                          <a:effectLst/>
                          <a:latin typeface="BIZ UDPゴシック" panose="020B0400000000000000" pitchFamily="50" charset="-128"/>
                          <a:ea typeface="BIZ UDPゴシック" panose="020B0400000000000000" pitchFamily="50" charset="-128"/>
                        </a:rPr>
                        <a:t>ニ</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altLang="ja-JP" sz="1000" kern="0" dirty="0">
                          <a:effectLst/>
                          <a:latin typeface="BIZ UDPゴシック" panose="020B0400000000000000" pitchFamily="50" charset="-128"/>
                          <a:ea typeface="BIZ UDPゴシック" panose="020B0400000000000000" pitchFamily="50" charset="-128"/>
                        </a:rPr>
                        <a:t>ふるい分施設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endParaRPr kumimoji="1" lang="ja-JP" altLang="en-US"/>
                    </a:p>
                  </a:txBody>
                  <a:tcPr marL="62865" marR="62865" marT="0" marB="0" anchor="ctr"/>
                </a:tc>
                <a:extLst>
                  <a:ext uri="{0D108BD9-81ED-4DB2-BD59-A6C34878D82A}">
                    <a16:rowId xmlns:a16="http://schemas.microsoft.com/office/drawing/2014/main" val="1078278592"/>
                  </a:ext>
                </a:extLst>
              </a:tr>
              <a:tr h="330860">
                <a:tc vMerge="1">
                  <a:txBody>
                    <a:bodyPr/>
                    <a:lstStyle/>
                    <a:p>
                      <a:endParaRPr kumimoji="1" lang="ja-JP" altLang="en-US"/>
                    </a:p>
                  </a:txBody>
                  <a:tcPr/>
                </a:tc>
                <a:tc vMerge="1">
                  <a:txBody>
                    <a:bodyPr/>
                    <a:lstStyle/>
                    <a:p>
                      <a:endParaRPr kumimoji="1" lang="ja-JP" altLang="en-US"/>
                    </a:p>
                  </a:txBody>
                  <a:tcPr/>
                </a:tc>
                <a:tc>
                  <a:txBody>
                    <a:bodyPr/>
                    <a:lstStyle/>
                    <a:p>
                      <a:pPr algn="l">
                        <a:lnSpc>
                          <a:spcPct val="100000"/>
                        </a:lnSpc>
                        <a:spcAft>
                          <a:spcPts val="0"/>
                        </a:spcAft>
                      </a:pPr>
                      <a:r>
                        <a:rPr lang="ja-JP" sz="1000" kern="0">
                          <a:effectLst/>
                          <a:latin typeface="BIZ UDPゴシック" panose="020B0400000000000000" pitchFamily="50" charset="-128"/>
                          <a:ea typeface="BIZ UDPゴシック" panose="020B0400000000000000" pitchFamily="50" charset="-128"/>
                        </a:rPr>
                        <a:t>ニ</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選別施設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原動機の定格出力（</a:t>
                      </a:r>
                      <a:r>
                        <a:rPr lang="en-US" sz="1000" kern="0" dirty="0">
                          <a:effectLst/>
                          <a:latin typeface="BIZ UDPゴシック" panose="020B0400000000000000" pitchFamily="50" charset="-128"/>
                          <a:ea typeface="BIZ UDPゴシック" panose="020B0400000000000000" pitchFamily="50" charset="-128"/>
                        </a:rPr>
                        <a:t>1.5 kW</a:t>
                      </a:r>
                      <a:r>
                        <a:rPr lang="ja-JP" sz="1000" kern="0" dirty="0">
                          <a:effectLst/>
                          <a:latin typeface="BIZ UDPゴシック" panose="020B0400000000000000" pitchFamily="50" charset="-128"/>
                          <a:ea typeface="BIZ UDPゴシック" panose="020B0400000000000000" pitchFamily="50" charset="-128"/>
                        </a:rPr>
                        <a:t>以上）</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13407" marR="13407" marT="0" marB="0" anchor="ctr">
                    <a:lnBlToTr w="12700" cap="flat" cmpd="sng" algn="ctr">
                      <a:noFill/>
                      <a:prstDash val="solid"/>
                      <a:round/>
                      <a:headEnd type="none" w="med" len="med"/>
                      <a:tailEnd type="none" w="med" len="med"/>
                    </a:lnBlToTr>
                  </a:tcPr>
                </a:tc>
                <a:tc>
                  <a:txBody>
                    <a:bodyPr/>
                    <a:lstStyle/>
                    <a:p>
                      <a:pPr algn="l">
                        <a:lnSpc>
                          <a:spcPct val="100000"/>
                        </a:lnSpc>
                        <a:spcAft>
                          <a:spcPts val="0"/>
                        </a:spcAft>
                      </a:pPr>
                      <a:r>
                        <a:rPr lang="ja-JP" altLang="en-US" sz="1000" kern="100" dirty="0">
                          <a:effectLst/>
                          <a:latin typeface="BIZ UDPゴシック" panose="020B0400000000000000" pitchFamily="50" charset="-128"/>
                          <a:ea typeface="BIZ UDPゴシック" panose="020B0400000000000000" pitchFamily="50" charset="-128"/>
                        </a:rPr>
                        <a:t>ホ</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選別施設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endParaRPr kumimoji="1" lang="ja-JP" altLang="en-US"/>
                    </a:p>
                  </a:txBody>
                  <a:tcPr marL="13407" marR="13407" marT="0" marB="0" anchor="ctr"/>
                </a:tc>
                <a:extLst>
                  <a:ext uri="{0D108BD9-81ED-4DB2-BD59-A6C34878D82A}">
                    <a16:rowId xmlns:a16="http://schemas.microsoft.com/office/drawing/2014/main" val="2291387991"/>
                  </a:ext>
                </a:extLst>
              </a:tr>
              <a:tr h="330860">
                <a:tc vMerge="1">
                  <a:txBody>
                    <a:bodyPr/>
                    <a:lstStyle/>
                    <a:p>
                      <a:endParaRPr kumimoji="1" lang="ja-JP" altLang="en-US"/>
                    </a:p>
                  </a:txBody>
                  <a:tcPr/>
                </a:tc>
                <a:tc vMerge="1">
                  <a:txBody>
                    <a:bodyPr/>
                    <a:lstStyle/>
                    <a:p>
                      <a:endParaRPr kumimoji="1" lang="ja-JP" altLang="en-US"/>
                    </a:p>
                  </a:txBody>
                  <a:tcPr/>
                </a:tc>
                <a:tc>
                  <a:txBody>
                    <a:bodyPr/>
                    <a:lstStyle/>
                    <a:p>
                      <a:pPr algn="l">
                        <a:lnSpc>
                          <a:spcPct val="100000"/>
                        </a:lnSpc>
                        <a:spcAft>
                          <a:spcPts val="0"/>
                        </a:spcAft>
                      </a:pPr>
                      <a:r>
                        <a:rPr lang="ja-JP" sz="1000" kern="0">
                          <a:effectLst/>
                          <a:latin typeface="BIZ UDPゴシック" panose="020B0400000000000000" pitchFamily="50" charset="-128"/>
                          <a:ea typeface="BIZ UDPゴシック" panose="020B0400000000000000" pitchFamily="50" charset="-128"/>
                        </a:rPr>
                        <a:t>ホ</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粉砕施設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原動機の定格出力（</a:t>
                      </a:r>
                      <a:r>
                        <a:rPr lang="en-US" sz="1000" kern="0" dirty="0">
                          <a:effectLst/>
                          <a:latin typeface="BIZ UDPゴシック" panose="020B0400000000000000" pitchFamily="50" charset="-128"/>
                          <a:ea typeface="BIZ UDPゴシック" panose="020B0400000000000000" pitchFamily="50" charset="-128"/>
                        </a:rPr>
                        <a:t>7.5 kW</a:t>
                      </a:r>
                      <a:r>
                        <a:rPr lang="ja-JP" sz="1000" kern="0" dirty="0">
                          <a:effectLst/>
                          <a:latin typeface="BIZ UDPゴシック" panose="020B0400000000000000" pitchFamily="50" charset="-128"/>
                          <a:ea typeface="BIZ UDPゴシック" panose="020B0400000000000000" pitchFamily="50" charset="-128"/>
                        </a:rPr>
                        <a:t>以上）</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13407" marR="13407" marT="0" marB="0" anchor="ctr">
                    <a:lnBlToTr w="12700" cap="flat" cmpd="sng" algn="ctr">
                      <a:noFill/>
                      <a:prstDash val="solid"/>
                      <a:round/>
                      <a:headEnd type="none" w="med" len="med"/>
                      <a:tailEnd type="none" w="med" len="med"/>
                    </a:lnBlToTr>
                  </a:tcPr>
                </a:tc>
                <a:tc>
                  <a:txBody>
                    <a:bodyPr/>
                    <a:lstStyle/>
                    <a:p>
                      <a:pPr algn="l">
                        <a:lnSpc>
                          <a:spcPct val="100000"/>
                        </a:lnSpc>
                        <a:spcAft>
                          <a:spcPts val="0"/>
                        </a:spcAft>
                      </a:pPr>
                      <a:r>
                        <a:rPr lang="ja-JP" altLang="en-US" sz="1000" kern="100" dirty="0">
                          <a:effectLst/>
                          <a:latin typeface="BIZ UDPゴシック" panose="020B0400000000000000" pitchFamily="50" charset="-128"/>
                          <a:ea typeface="BIZ UDPゴシック" panose="020B0400000000000000" pitchFamily="50" charset="-128"/>
                        </a:rPr>
                        <a:t>ヘ</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粉砕施設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endParaRPr kumimoji="1" lang="ja-JP" altLang="en-US"/>
                    </a:p>
                  </a:txBody>
                  <a:tcPr marL="13407" marR="13407" marT="0" marB="0" anchor="ctr"/>
                </a:tc>
                <a:extLst>
                  <a:ext uri="{0D108BD9-81ED-4DB2-BD59-A6C34878D82A}">
                    <a16:rowId xmlns:a16="http://schemas.microsoft.com/office/drawing/2014/main" val="1119211922"/>
                  </a:ext>
                </a:extLst>
              </a:tr>
              <a:tr h="330860">
                <a:tc vMerge="1">
                  <a:txBody>
                    <a:bodyPr/>
                    <a:lstStyle/>
                    <a:p>
                      <a:endParaRPr kumimoji="1" lang="ja-JP" altLang="en-US"/>
                    </a:p>
                  </a:txBody>
                  <a:tcPr/>
                </a:tc>
                <a:tc vMerge="1">
                  <a:txBody>
                    <a:bodyPr/>
                    <a:lstStyle/>
                    <a:p>
                      <a:endParaRPr kumimoji="1" lang="ja-JP" altLang="en-US"/>
                    </a:p>
                  </a:txBody>
                  <a:tcPr/>
                </a:tc>
                <a:tc>
                  <a:txBody>
                    <a:bodyPr/>
                    <a:lstStyle/>
                    <a:p>
                      <a:pPr algn="l">
                        <a:lnSpc>
                          <a:spcPct val="100000"/>
                        </a:lnSpc>
                        <a:spcAft>
                          <a:spcPts val="0"/>
                        </a:spcAft>
                      </a:pPr>
                      <a:r>
                        <a:rPr lang="ja-JP" sz="1000" kern="0">
                          <a:effectLst/>
                          <a:latin typeface="BIZ UDPゴシック" panose="020B0400000000000000" pitchFamily="50" charset="-128"/>
                          <a:ea typeface="BIZ UDPゴシック" panose="020B0400000000000000" pitchFamily="50" charset="-128"/>
                        </a:rPr>
                        <a:t>ヘ</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研摩施設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13407" marR="13407" marT="0" marB="0" anchor="ctr">
                    <a:lnBlToTr w="12700" cap="flat" cmpd="sng" algn="ctr">
                      <a:noFill/>
                      <a:prstDash val="solid"/>
                      <a:round/>
                      <a:headEnd type="none" w="med" len="med"/>
                      <a:tailEnd type="none" w="med" len="med"/>
                    </a:lnBlToTr>
                  </a:tcPr>
                </a:tc>
                <a:tc>
                  <a:txBody>
                    <a:bodyPr/>
                    <a:lstStyle/>
                    <a:p>
                      <a:pPr algn="l">
                        <a:lnSpc>
                          <a:spcPct val="100000"/>
                        </a:lnSpc>
                        <a:spcAft>
                          <a:spcPts val="0"/>
                        </a:spcAft>
                      </a:pPr>
                      <a:r>
                        <a:rPr lang="ja-JP" altLang="en-US" sz="1000" kern="100" dirty="0">
                          <a:effectLst/>
                          <a:latin typeface="BIZ UDPゴシック" panose="020B0400000000000000" pitchFamily="50" charset="-128"/>
                          <a:ea typeface="BIZ UDPゴシック" panose="020B0400000000000000" pitchFamily="50" charset="-128"/>
                        </a:rPr>
                        <a:t>ト</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altLang="ja-JP" sz="1000" kern="0" dirty="0">
                          <a:effectLst/>
                          <a:latin typeface="BIZ UDPゴシック" panose="020B0400000000000000" pitchFamily="50" charset="-128"/>
                          <a:ea typeface="BIZ UDPゴシック" panose="020B0400000000000000" pitchFamily="50" charset="-128"/>
                        </a:rPr>
                        <a:t>研摩施設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endParaRPr kumimoji="1" lang="ja-JP" altLang="en-US" dirty="0"/>
                    </a:p>
                  </a:txBody>
                  <a:tcPr marL="62865" marR="62865" marT="0" marB="0" anchor="ctr"/>
                </a:tc>
                <a:extLst>
                  <a:ext uri="{0D108BD9-81ED-4DB2-BD59-A6C34878D82A}">
                    <a16:rowId xmlns:a16="http://schemas.microsoft.com/office/drawing/2014/main" val="577800730"/>
                  </a:ext>
                </a:extLst>
              </a:tr>
              <a:tr h="504231">
                <a:tc vMerge="1">
                  <a:txBody>
                    <a:bodyPr/>
                    <a:lstStyle/>
                    <a:p>
                      <a:endParaRPr kumimoji="1" lang="ja-JP" altLang="en-US"/>
                    </a:p>
                  </a:txBody>
                  <a:tcPr/>
                </a:tc>
                <a:tc vMerge="1">
                  <a:txBody>
                    <a:bodyPr/>
                    <a:lstStyle/>
                    <a:p>
                      <a:endParaRPr kumimoji="1" lang="ja-JP" altLang="en-US"/>
                    </a:p>
                  </a:txBody>
                  <a:tcPr/>
                </a:tc>
                <a:tc>
                  <a:txBody>
                    <a:bodyPr/>
                    <a:lstStyle/>
                    <a:p>
                      <a:pPr algn="l">
                        <a:lnSpc>
                          <a:spcPct val="100000"/>
                        </a:lnSpc>
                        <a:spcAft>
                          <a:spcPts val="0"/>
                        </a:spcAft>
                      </a:pPr>
                      <a:r>
                        <a:rPr lang="ja-JP" sz="1000" kern="0">
                          <a:effectLst/>
                          <a:latin typeface="BIZ UDPゴシック" panose="020B0400000000000000" pitchFamily="50" charset="-128"/>
                          <a:ea typeface="BIZ UDPゴシック" panose="020B0400000000000000" pitchFamily="50" charset="-128"/>
                        </a:rPr>
                        <a:t>ト</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岩綿又は鉱滓綿加工施設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13407" marR="13407" marT="0" marB="0" anchor="ctr">
                    <a:lnBlToTr w="12700" cap="flat" cmpd="sng" algn="ctr">
                      <a:noFill/>
                      <a:prstDash val="solid"/>
                      <a:round/>
                      <a:headEnd type="none" w="med" len="med"/>
                      <a:tailEnd type="none" w="med" len="med"/>
                    </a:lnBlToTr>
                  </a:tcPr>
                </a:tc>
                <a:tc rowSpan="3" gridSpan="3">
                  <a:txBody>
                    <a:bodyPr/>
                    <a:lstStyle/>
                    <a:p>
                      <a:pPr algn="l">
                        <a:lnSpc>
                          <a:spcPct val="100000"/>
                        </a:lnSpc>
                      </a:pPr>
                      <a:endParaRPr lang="ja-JP" altLang="en-US" sz="1000" dirty="0">
                        <a:latin typeface="BIZ UDPゴシック" panose="020B0400000000000000" pitchFamily="50" charset="-128"/>
                        <a:ea typeface="BIZ UDPゴシック" panose="020B0400000000000000" pitchFamily="50" charset="-128"/>
                      </a:endParaRPr>
                    </a:p>
                  </a:txBody>
                  <a:tcPr marL="0" marR="0" marT="0" marB="0" anchor="ctr">
                    <a:lnBlToTr w="12700" cap="flat" cmpd="sng" algn="ctr">
                      <a:solidFill>
                        <a:schemeClr val="tx1"/>
                      </a:solidFill>
                      <a:prstDash val="solid"/>
                      <a:round/>
                      <a:headEnd type="none" w="med" len="med"/>
                      <a:tailEnd type="none" w="med" len="med"/>
                    </a:lnBlToTr>
                  </a:tcPr>
                </a:tc>
                <a:tc rowSpan="3" hMerge="1">
                  <a:txBody>
                    <a:bodyPr/>
                    <a:lstStyle/>
                    <a:p>
                      <a:endParaRPr kumimoji="1" lang="ja-JP" altLang="en-US"/>
                    </a:p>
                  </a:txBody>
                  <a:tcPr/>
                </a:tc>
                <a:tc rowSpan="3" hMerge="1">
                  <a:txBody>
                    <a:bodyPr/>
                    <a:lstStyle/>
                    <a:p>
                      <a:endParaRPr kumimoji="1" lang="ja-JP" altLang="en-US"/>
                    </a:p>
                  </a:txBody>
                  <a:tcPr/>
                </a:tc>
                <a:extLst>
                  <a:ext uri="{0D108BD9-81ED-4DB2-BD59-A6C34878D82A}">
                    <a16:rowId xmlns:a16="http://schemas.microsoft.com/office/drawing/2014/main" val="1743001348"/>
                  </a:ext>
                </a:extLst>
              </a:tr>
              <a:tr h="252116">
                <a:tc vMerge="1">
                  <a:txBody>
                    <a:bodyPr/>
                    <a:lstStyle/>
                    <a:p>
                      <a:endParaRPr kumimoji="1" lang="ja-JP" altLang="en-US"/>
                    </a:p>
                  </a:txBody>
                  <a:tcPr/>
                </a:tc>
                <a:tc vMerge="1">
                  <a:txBody>
                    <a:bodyPr/>
                    <a:lstStyle/>
                    <a:p>
                      <a:endParaRPr kumimoji="1" lang="ja-JP" altLang="en-US"/>
                    </a:p>
                  </a:txBody>
                  <a:tcPr/>
                </a:tc>
                <a:tc>
                  <a:txBody>
                    <a:bodyPr/>
                    <a:lstStyle/>
                    <a:p>
                      <a:pPr algn="l">
                        <a:lnSpc>
                          <a:spcPct val="100000"/>
                        </a:lnSpc>
                        <a:spcAft>
                          <a:spcPts val="0"/>
                        </a:spcAft>
                      </a:pPr>
                      <a:r>
                        <a:rPr lang="ja-JP" sz="1000" kern="0">
                          <a:effectLst/>
                          <a:latin typeface="BIZ UDPゴシック" panose="020B0400000000000000" pitchFamily="50" charset="-128"/>
                          <a:ea typeface="BIZ UDPゴシック" panose="020B0400000000000000" pitchFamily="50" charset="-128"/>
                        </a:rPr>
                        <a:t>チ</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吹付塗装施設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13407" marR="13407" marT="0" marB="0" anchor="ctr">
                    <a:lnBlToTr w="12700" cap="flat" cmpd="sng" algn="ctr">
                      <a:noFill/>
                      <a:prstDash val="solid"/>
                      <a:round/>
                      <a:headEnd type="none" w="med" len="med"/>
                      <a:tailEnd type="none" w="med" len="med"/>
                    </a:lnBlToTr>
                  </a:tcPr>
                </a:tc>
                <a:tc gridSpan="3" vMerge="1">
                  <a:txBody>
                    <a:bodyPr/>
                    <a:lstStyle/>
                    <a:p>
                      <a:endParaRPr lang="ja-JP" altLang="en-US" sz="1050">
                        <a:latin typeface="BIZ UDPゴシック" panose="020B0400000000000000" pitchFamily="50" charset="-128"/>
                        <a:ea typeface="BIZ UDPゴシック" panose="020B0400000000000000" pitchFamily="50" charset="-128"/>
                      </a:endParaRPr>
                    </a:p>
                  </a:txBody>
                  <a:tcPr marL="13407" marR="13407" marT="0" marB="0" anchor="ct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3345364915"/>
                  </a:ext>
                </a:extLst>
              </a:tr>
              <a:tr h="252116">
                <a:tc vMerge="1">
                  <a:txBody>
                    <a:bodyPr/>
                    <a:lstStyle/>
                    <a:p>
                      <a:endParaRPr kumimoji="1" lang="ja-JP" altLang="en-US"/>
                    </a:p>
                  </a:txBody>
                  <a:tcPr/>
                </a:tc>
                <a:tc vMerge="1">
                  <a:txBody>
                    <a:bodyPr/>
                    <a:lstStyle/>
                    <a:p>
                      <a:endParaRPr kumimoji="1" lang="ja-JP" altLang="en-US"/>
                    </a:p>
                  </a:txBody>
                  <a:tcPr/>
                </a:tc>
                <a:tc>
                  <a:txBody>
                    <a:bodyPr/>
                    <a:lstStyle/>
                    <a:p>
                      <a:pPr algn="l">
                        <a:lnSpc>
                          <a:spcPct val="100000"/>
                        </a:lnSpc>
                        <a:spcAft>
                          <a:spcPts val="0"/>
                        </a:spcAft>
                      </a:pPr>
                      <a:r>
                        <a:rPr lang="ja-JP" sz="1000" kern="0">
                          <a:effectLst/>
                          <a:latin typeface="BIZ UDPゴシック" panose="020B0400000000000000" pitchFamily="50" charset="-128"/>
                          <a:ea typeface="BIZ UDPゴシック" panose="020B0400000000000000" pitchFamily="50" charset="-128"/>
                        </a:rPr>
                        <a:t>リ</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セメントサイロ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貯蔵容量（</a:t>
                      </a:r>
                      <a:r>
                        <a:rPr lang="en-US" sz="1000" kern="0" dirty="0">
                          <a:effectLst/>
                          <a:latin typeface="BIZ UDPゴシック" panose="020B0400000000000000" pitchFamily="50" charset="-128"/>
                          <a:ea typeface="BIZ UDPゴシック" panose="020B0400000000000000" pitchFamily="50" charset="-128"/>
                        </a:rPr>
                        <a:t>300 m</a:t>
                      </a:r>
                      <a:r>
                        <a:rPr lang="en-US" sz="1000" kern="0" baseline="30000" dirty="0">
                          <a:effectLst/>
                          <a:latin typeface="BIZ UDPゴシック" panose="020B0400000000000000" pitchFamily="50" charset="-128"/>
                          <a:ea typeface="BIZ UDPゴシック" panose="020B0400000000000000" pitchFamily="50" charset="-128"/>
                        </a:rPr>
                        <a:t>3</a:t>
                      </a:r>
                      <a:r>
                        <a:rPr lang="ja-JP" sz="1000" kern="0" dirty="0">
                          <a:effectLst/>
                          <a:latin typeface="BIZ UDPゴシック" panose="020B0400000000000000" pitchFamily="50" charset="-128"/>
                          <a:ea typeface="BIZ UDPゴシック" panose="020B0400000000000000" pitchFamily="50" charset="-128"/>
                        </a:rPr>
                        <a:t>以上）</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13407" marR="13407" marT="0" marB="0" anchor="ctr">
                    <a:lnBlToTr w="12700" cap="flat" cmpd="sng" algn="ctr">
                      <a:noFill/>
                      <a:prstDash val="solid"/>
                      <a:round/>
                      <a:headEnd type="none" w="med" len="med"/>
                      <a:tailEnd type="none" w="med" len="med"/>
                    </a:lnBlToTr>
                  </a:tcPr>
                </a:tc>
                <a:tc gridSpan="3" vMerge="1">
                  <a:txBody>
                    <a:bodyPr/>
                    <a:lstStyle/>
                    <a:p>
                      <a:endParaRPr lang="ja-JP" altLang="en-US" sz="1050">
                        <a:latin typeface="BIZ UDPゴシック" panose="020B0400000000000000" pitchFamily="50" charset="-128"/>
                        <a:ea typeface="BIZ UDPゴシック" panose="020B0400000000000000" pitchFamily="50" charset="-128"/>
                      </a:endParaRPr>
                    </a:p>
                  </a:txBody>
                  <a:tcPr marL="13407" marR="13407" marT="0" marB="0" anchor="ct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3943875888"/>
                  </a:ext>
                </a:extLst>
              </a:tr>
              <a:tr h="252116">
                <a:tc vMerge="1">
                  <a:txBody>
                    <a:bodyPr/>
                    <a:lstStyle/>
                    <a:p>
                      <a:endParaRPr kumimoji="1" lang="ja-JP" altLang="en-US"/>
                    </a:p>
                  </a:txBody>
                  <a:tcPr/>
                </a:tc>
                <a:tc vMerge="1">
                  <a:txBody>
                    <a:bodyPr/>
                    <a:lstStyle/>
                    <a:p>
                      <a:endParaRPr kumimoji="1" lang="ja-JP" altLang="en-US"/>
                    </a:p>
                  </a:txBody>
                  <a:tcP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ヌ</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混合施設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lang="ja-JP" altLang="en-US"/>
                    </a:p>
                  </a:txBody>
                  <a:tcPr marL="13407" marR="13407" marT="0" marB="0" anchor="ctr">
                    <a:lnBlToTr w="12700" cap="flat" cmpd="sng" algn="ctr">
                      <a:noFill/>
                      <a:prstDash val="solid"/>
                      <a:round/>
                      <a:headEnd type="none" w="med" len="med"/>
                      <a:tailEnd type="none" w="med" len="med"/>
                    </a:lnBlToTr>
                  </a:tcPr>
                </a:tc>
                <a:tc>
                  <a:txBody>
                    <a:bodyPr/>
                    <a:lstStyle/>
                    <a:p>
                      <a:pPr algn="l">
                        <a:lnSpc>
                          <a:spcPct val="100000"/>
                        </a:lnSpc>
                        <a:spcAft>
                          <a:spcPts val="0"/>
                        </a:spcAft>
                      </a:pP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チ</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nSpc>
                          <a:spcPct val="100000"/>
                        </a:lnSpc>
                      </a:pP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混合施設</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extLst>
                  <a:ext uri="{0D108BD9-81ED-4DB2-BD59-A6C34878D82A}">
                    <a16:rowId xmlns:a16="http://schemas.microsoft.com/office/drawing/2014/main" val="1657090163"/>
                  </a:ext>
                </a:extLst>
              </a:tr>
            </a:tbl>
          </a:graphicData>
        </a:graphic>
      </p:graphicFrame>
      <p:sp>
        <p:nvSpPr>
          <p:cNvPr id="10" name="タイトル 1">
            <a:extLst>
              <a:ext uri="{FF2B5EF4-FFF2-40B4-BE49-F238E27FC236}">
                <a16:creationId xmlns:a16="http://schemas.microsoft.com/office/drawing/2014/main" id="{420D15BA-9814-43BD-8534-8BA6A85B2B6F}"/>
              </a:ext>
            </a:extLst>
          </p:cNvPr>
          <p:cNvSpPr>
            <a:spLocks noGrp="1"/>
          </p:cNvSpPr>
          <p:nvPr>
            <p:ph type="title"/>
          </p:nvPr>
        </p:nvSpPr>
        <p:spPr>
          <a:xfrm>
            <a:off x="1021942" y="311483"/>
            <a:ext cx="8267315" cy="734351"/>
          </a:xfrm>
        </p:spPr>
        <p:txBody>
          <a:bodyPr>
            <a:normAutofit/>
          </a:bodyPr>
          <a:lstStyle/>
          <a:p>
            <a:r>
              <a:rPr lang="ja-JP" altLang="en-US" sz="2400" dirty="0">
                <a:latin typeface="BIZ UDPゴシック" panose="020B0400000000000000" pitchFamily="50" charset="-128"/>
                <a:ea typeface="BIZ UDPゴシック" panose="020B0400000000000000" pitchFamily="50" charset="-128"/>
              </a:rPr>
              <a:t>粉じん規制の見直し案</a:t>
            </a:r>
            <a:r>
              <a:rPr lang="en-US" altLang="ja-JP" sz="2400" dirty="0">
                <a:latin typeface="BIZ UDPゴシック" panose="020B0400000000000000" pitchFamily="50" charset="-128"/>
                <a:ea typeface="BIZ UDPゴシック" panose="020B0400000000000000" pitchFamily="50" charset="-128"/>
              </a:rPr>
              <a:t>【</a:t>
            </a:r>
            <a:r>
              <a:rPr lang="ja-JP" altLang="en-US" sz="2400" dirty="0">
                <a:latin typeface="BIZ UDPゴシック" panose="020B0400000000000000" pitchFamily="50" charset="-128"/>
                <a:ea typeface="BIZ UDPゴシック" panose="020B0400000000000000" pitchFamily="50" charset="-128"/>
              </a:rPr>
              <a:t>対象施設と規模③</a:t>
            </a:r>
            <a:r>
              <a:rPr lang="en-US" altLang="ja-JP" sz="2400" dirty="0">
                <a:latin typeface="BIZ UDPゴシック" panose="020B0400000000000000" pitchFamily="50" charset="-128"/>
                <a:ea typeface="BIZ UDPゴシック" panose="020B0400000000000000" pitchFamily="50" charset="-128"/>
              </a:rPr>
              <a:t>】</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12" name="矢印: 右 11">
            <a:extLst>
              <a:ext uri="{FF2B5EF4-FFF2-40B4-BE49-F238E27FC236}">
                <a16:creationId xmlns:a16="http://schemas.microsoft.com/office/drawing/2014/main" id="{2BEA0F12-1730-45BD-A3E5-E2E4FA5157EA}"/>
              </a:ext>
            </a:extLst>
          </p:cNvPr>
          <p:cNvSpPr/>
          <p:nvPr/>
        </p:nvSpPr>
        <p:spPr>
          <a:xfrm>
            <a:off x="5549666" y="2833077"/>
            <a:ext cx="293165" cy="1391478"/>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graphicFrame>
        <p:nvGraphicFramePr>
          <p:cNvPr id="14" name="表 13">
            <a:extLst>
              <a:ext uri="{FF2B5EF4-FFF2-40B4-BE49-F238E27FC236}">
                <a16:creationId xmlns:a16="http://schemas.microsoft.com/office/drawing/2014/main" id="{B4AC69B1-19C2-4467-B257-621B69F921F1}"/>
              </a:ext>
            </a:extLst>
          </p:cNvPr>
          <p:cNvGraphicFramePr>
            <a:graphicFrameLocks noGrp="1"/>
          </p:cNvGraphicFramePr>
          <p:nvPr>
            <p:extLst>
              <p:ext uri="{D42A27DB-BD31-4B8C-83A1-F6EECF244321}">
                <p14:modId xmlns:p14="http://schemas.microsoft.com/office/powerpoint/2010/main" val="3052239967"/>
              </p:ext>
            </p:extLst>
          </p:nvPr>
        </p:nvGraphicFramePr>
        <p:xfrm>
          <a:off x="5886666" y="1037966"/>
          <a:ext cx="3744000" cy="5052908"/>
        </p:xfrm>
        <a:graphic>
          <a:graphicData uri="http://schemas.openxmlformats.org/drawingml/2006/table">
            <a:tbl>
              <a:tblPr firstRow="1" bandRow="1">
                <a:tableStyleId>{5C22544A-7EE6-4342-B048-85BDC9FD1C3A}</a:tableStyleId>
              </a:tblPr>
              <a:tblGrid>
                <a:gridCol w="396000">
                  <a:extLst>
                    <a:ext uri="{9D8B030D-6E8A-4147-A177-3AD203B41FA5}">
                      <a16:colId xmlns:a16="http://schemas.microsoft.com/office/drawing/2014/main" val="4272265627"/>
                    </a:ext>
                  </a:extLst>
                </a:gridCol>
                <a:gridCol w="792000">
                  <a:extLst>
                    <a:ext uri="{9D8B030D-6E8A-4147-A177-3AD203B41FA5}">
                      <a16:colId xmlns:a16="http://schemas.microsoft.com/office/drawing/2014/main" val="4230111259"/>
                    </a:ext>
                  </a:extLst>
                </a:gridCol>
                <a:gridCol w="2088000">
                  <a:extLst>
                    <a:ext uri="{9D8B030D-6E8A-4147-A177-3AD203B41FA5}">
                      <a16:colId xmlns:a16="http://schemas.microsoft.com/office/drawing/2014/main" val="1698036181"/>
                    </a:ext>
                  </a:extLst>
                </a:gridCol>
                <a:gridCol w="468000">
                  <a:extLst>
                    <a:ext uri="{9D8B030D-6E8A-4147-A177-3AD203B41FA5}">
                      <a16:colId xmlns:a16="http://schemas.microsoft.com/office/drawing/2014/main" val="914041569"/>
                    </a:ext>
                  </a:extLst>
                </a:gridCol>
              </a:tblGrid>
              <a:tr h="296982">
                <a:tc gridSpan="3">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1000" kern="0" dirty="0">
                          <a:effectLst/>
                          <a:latin typeface="BIZ UDPゴシック" panose="020B0400000000000000" pitchFamily="50" charset="-128"/>
                          <a:ea typeface="BIZ UDPゴシック" panose="020B0400000000000000" pitchFamily="50" charset="-128"/>
                        </a:rPr>
                        <a:t>【</a:t>
                      </a:r>
                      <a:r>
                        <a:rPr lang="ja-JP" altLang="en-US" sz="1000" kern="0" dirty="0">
                          <a:effectLst/>
                          <a:latin typeface="BIZ UDPゴシック" panose="020B0400000000000000" pitchFamily="50" charset="-128"/>
                          <a:ea typeface="BIZ UDPゴシック" panose="020B0400000000000000" pitchFamily="50" charset="-128"/>
                        </a:rPr>
                        <a:t>粉じん</a:t>
                      </a:r>
                      <a:r>
                        <a:rPr lang="en-US" altLang="ja-JP" sz="1000" kern="0" dirty="0">
                          <a:effectLst/>
                          <a:latin typeface="BIZ UDPゴシック" panose="020B0400000000000000" pitchFamily="50" charset="-128"/>
                          <a:ea typeface="BIZ UDPゴシック" panose="020B0400000000000000" pitchFamily="50" charset="-128"/>
                        </a:rPr>
                        <a:t>】</a:t>
                      </a:r>
                      <a:endParaRPr lang="ja-JP" altLang="ja-JP" sz="1000" kern="100" dirty="0">
                        <a:effectLst/>
                        <a:latin typeface="BIZ UDPゴシック" panose="020B0400000000000000" pitchFamily="50" charset="-128"/>
                        <a:ea typeface="BIZ UDPゴシック" panose="020B0400000000000000" pitchFamily="50" charset="-128"/>
                      </a:endParaRPr>
                    </a:p>
                  </a:txBody>
                  <a:tcPr marL="13407" marR="13407" marT="0" marB="0" anchor="ctr"/>
                </a:tc>
                <a:tc h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ja-JP" altLang="ja-JP" sz="1800" kern="100" dirty="0">
                        <a:effectLst/>
                        <a:latin typeface="BIZ UDPゴシック" panose="020B0400000000000000" pitchFamily="50" charset="-128"/>
                        <a:ea typeface="BIZ UDPゴシック" panose="020B0400000000000000" pitchFamily="50" charset="-128"/>
                      </a:endParaRPr>
                    </a:p>
                  </a:txBody>
                  <a:tcPr/>
                </a:tc>
                <a:tc h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ja-JP" altLang="ja-JP" sz="1000" kern="100" dirty="0">
                        <a:effectLst/>
                        <a:latin typeface="BIZ UDPゴシック" panose="020B0400000000000000" pitchFamily="50" charset="-128"/>
                        <a:ea typeface="BIZ UDPゴシック" panose="020B0400000000000000" pitchFamily="50" charset="-128"/>
                      </a:endParaRPr>
                    </a:p>
                  </a:txBody>
                  <a:tcPr marL="13407" marR="13407" marT="0" marB="0" anchor="ctr"/>
                </a:tc>
                <a:tc row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00" kern="100" dirty="0">
                          <a:effectLst/>
                          <a:latin typeface="BIZ UDPゴシック" panose="020B0400000000000000" pitchFamily="50" charset="-128"/>
                          <a:ea typeface="BIZ UDPゴシック" panose="020B0400000000000000" pitchFamily="50" charset="-128"/>
                        </a:rPr>
                        <a:t>考え方</a:t>
                      </a:r>
                      <a:endParaRPr lang="ja-JP" altLang="ja-JP" sz="1000" kern="100" dirty="0">
                        <a:effectLst/>
                        <a:latin typeface="BIZ UDPゴシック" panose="020B0400000000000000" pitchFamily="50" charset="-128"/>
                        <a:ea typeface="BIZ UDPゴシック" panose="020B0400000000000000" pitchFamily="50" charset="-128"/>
                      </a:endParaRPr>
                    </a:p>
                  </a:txBody>
                  <a:tcPr marL="13407" marR="13407" marT="0" marB="0" anchor="ctr"/>
                </a:tc>
                <a:extLst>
                  <a:ext uri="{0D108BD9-81ED-4DB2-BD59-A6C34878D82A}">
                    <a16:rowId xmlns:a16="http://schemas.microsoft.com/office/drawing/2014/main" val="2398671002"/>
                  </a:ext>
                </a:extLst>
              </a:tr>
              <a:tr h="300843">
                <a:tc>
                  <a:txBody>
                    <a:bodyPr/>
                    <a:lstStyle/>
                    <a:p>
                      <a:pPr algn="ctr">
                        <a:spcAft>
                          <a:spcPts val="0"/>
                        </a:spcAft>
                      </a:pPr>
                      <a:r>
                        <a:rPr lang="ja-JP" sz="1000" kern="0" dirty="0">
                          <a:effectLst/>
                          <a:latin typeface="BIZ UDPゴシック" panose="020B0400000000000000" pitchFamily="50" charset="-128"/>
                          <a:ea typeface="BIZ UDPゴシック" panose="020B0400000000000000" pitchFamily="50" charset="-128"/>
                        </a:rPr>
                        <a:t>用途</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ja-JP" sz="1000" kern="0" dirty="0">
                          <a:effectLst/>
                          <a:latin typeface="BIZ UDPゴシック" panose="020B0400000000000000" pitchFamily="50" charset="-128"/>
                          <a:ea typeface="BIZ UDPゴシック" panose="020B0400000000000000" pitchFamily="50" charset="-128"/>
                        </a:rPr>
                        <a:t>施設種類</a:t>
                      </a:r>
                      <a:endParaRPr lang="ja-JP" altLang="ja-JP" sz="1000" kern="100" dirty="0">
                        <a:effectLst/>
                        <a:latin typeface="BIZ UDPゴシック" panose="020B0400000000000000" pitchFamily="50" charset="-128"/>
                        <a:ea typeface="BIZ UDPゴシック" panose="020B0400000000000000" pitchFamily="50" charset="-128"/>
                      </a:endParaRP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ja-JP" sz="1000" kern="0" dirty="0">
                          <a:effectLst/>
                          <a:latin typeface="BIZ UDPゴシック" panose="020B0400000000000000" pitchFamily="50" charset="-128"/>
                          <a:ea typeface="BIZ UDPゴシック" panose="020B0400000000000000" pitchFamily="50" charset="-128"/>
                        </a:rPr>
                        <a:t>規模</a:t>
                      </a:r>
                      <a:endParaRPr lang="ja-JP" alt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ja-JP" alt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781336123"/>
                  </a:ext>
                </a:extLst>
              </a:tr>
              <a:tr h="936000">
                <a:tc rowSpan="11">
                  <a:txBody>
                    <a:bodyPr/>
                    <a:lstStyle/>
                    <a:p>
                      <a:pPr algn="l">
                        <a:lnSpc>
                          <a:spcPct val="100000"/>
                        </a:lnSpc>
                        <a:spcAft>
                          <a:spcPts val="0"/>
                        </a:spcAft>
                      </a:pPr>
                      <a:r>
                        <a:rPr lang="ja-JP" altLang="ja-JP" sz="1000" kern="0" dirty="0">
                          <a:effectLst/>
                          <a:latin typeface="BIZ UDPゴシック" panose="020B0400000000000000" pitchFamily="50" charset="-128"/>
                          <a:ea typeface="BIZ UDPゴシック" panose="020B0400000000000000" pitchFamily="50" charset="-128"/>
                        </a:rPr>
                        <a:t>窯業製品又は土石製品の製造</a:t>
                      </a:r>
                      <a:endParaRPr lang="ja-JP" alt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pPr algn="l">
                        <a:lnSpc>
                          <a:spcPct val="100000"/>
                        </a:lnSpc>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solidFill>
                        <a:schemeClr val="tx1"/>
                      </a:solidFill>
                      <a:prstDash val="solid"/>
                      <a:round/>
                      <a:headEnd type="none" w="med" len="med"/>
                      <a:tailEnd type="none" w="med" len="med"/>
                    </a:lnBlToTr>
                  </a:tcPr>
                </a:tc>
                <a:tc hMerge="1">
                  <a:txBody>
                    <a:bodyPr/>
                    <a:lstStyle/>
                    <a:p>
                      <a:endParaRPr kumimoji="1" lang="ja-JP" altLang="en-US"/>
                    </a:p>
                  </a:txBody>
                  <a:tcPr>
                    <a:lnBlToTr w="12700" cap="flat" cmpd="sng" algn="ctr">
                      <a:solidFill>
                        <a:schemeClr val="tx1"/>
                      </a:solidFill>
                      <a:prstDash val="solid"/>
                      <a:round/>
                      <a:headEnd type="none" w="med" len="med"/>
                      <a:tailEnd type="none" w="med" len="med"/>
                    </a:lnBlToTr>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BIZ UDPゴシック" panose="020B0400000000000000" pitchFamily="50" charset="-128"/>
                          <a:ea typeface="BIZ UDPゴシック" panose="020B0400000000000000" pitchFamily="50" charset="-128"/>
                        </a:rPr>
                        <a:t>1</a:t>
                      </a:r>
                      <a:r>
                        <a:rPr kumimoji="1" lang="ja-JP" altLang="en-US" sz="1000" dirty="0">
                          <a:solidFill>
                            <a:schemeClr val="tx1"/>
                          </a:solidFill>
                          <a:latin typeface="BIZ UDPゴシック" panose="020B0400000000000000" pitchFamily="50" charset="-128"/>
                          <a:ea typeface="BIZ UDPゴシック" panose="020B0400000000000000" pitchFamily="50" charset="-128"/>
                        </a:rPr>
                        <a:t>②</a:t>
                      </a:r>
                    </a:p>
                  </a:txBody>
                  <a:tcPr marL="0" marR="0" marT="0" marB="0" anchor="ctr">
                    <a:lnBlToTr w="12700" cap="flat" cmpd="sng" algn="ctr">
                      <a:noFill/>
                      <a:prstDash val="solid"/>
                      <a:round/>
                      <a:headEnd type="none" w="med" len="med"/>
                      <a:tailEnd type="none" w="med" len="med"/>
                    </a:lnBlToTr>
                  </a:tcPr>
                </a:tc>
                <a:extLst>
                  <a:ext uri="{0D108BD9-81ED-4DB2-BD59-A6C34878D82A}">
                    <a16:rowId xmlns:a16="http://schemas.microsoft.com/office/drawing/2014/main" val="2883356166"/>
                  </a:ext>
                </a:extLst>
              </a:tr>
              <a:tr h="374508">
                <a:tc vMerge="1">
                  <a:txBody>
                    <a:bodyPr/>
                    <a:lstStyle/>
                    <a:p>
                      <a:endParaRPr kumimoji="1" lang="ja-JP" altLang="en-US" dirty="0"/>
                    </a:p>
                  </a:txBody>
                  <a:tcP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粉粒塊堆積場</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面積（</a:t>
                      </a:r>
                      <a:r>
                        <a:rPr lang="en-US" sz="1000" kern="0" dirty="0">
                          <a:effectLst/>
                          <a:latin typeface="BIZ UDPゴシック" panose="020B0400000000000000" pitchFamily="50" charset="-128"/>
                          <a:ea typeface="BIZ UDPゴシック" panose="020B0400000000000000" pitchFamily="50" charset="-128"/>
                        </a:rPr>
                        <a:t>500 m</a:t>
                      </a:r>
                      <a:r>
                        <a:rPr lang="en-US" sz="1000" kern="0" baseline="30000" dirty="0">
                          <a:effectLst/>
                          <a:latin typeface="BIZ UDPゴシック" panose="020B0400000000000000" pitchFamily="50" charset="-128"/>
                          <a:ea typeface="BIZ UDPゴシック" panose="020B0400000000000000" pitchFamily="50" charset="-128"/>
                        </a:rPr>
                        <a:t>2</a:t>
                      </a:r>
                      <a:r>
                        <a:rPr lang="ja-JP" sz="1000" kern="0" dirty="0">
                          <a:effectLst/>
                          <a:latin typeface="BIZ UDPゴシック" panose="020B0400000000000000" pitchFamily="50" charset="-128"/>
                          <a:ea typeface="BIZ UDPゴシック" panose="020B0400000000000000" pitchFamily="50" charset="-128"/>
                        </a:rPr>
                        <a:t>以上）</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1000" kern="100" dirty="0">
                          <a:solidFill>
                            <a:schemeClr val="tx1"/>
                          </a:solidFill>
                          <a:effectLst/>
                          <a:latin typeface="BIZ UDPゴシック" panose="020B0400000000000000" pitchFamily="50" charset="-128"/>
                          <a:ea typeface="BIZ UDPゴシック" panose="020B0400000000000000" pitchFamily="50" charset="-128"/>
                        </a:rPr>
                        <a:t>1</a:t>
                      </a:r>
                      <a:r>
                        <a:rPr lang="ja-JP" altLang="en-US" sz="1000" kern="100" dirty="0">
                          <a:solidFill>
                            <a:schemeClr val="tx1"/>
                          </a:solidFill>
                          <a:effectLst/>
                          <a:latin typeface="BIZ UDPゴシック" panose="020B0400000000000000" pitchFamily="50" charset="-128"/>
                          <a:ea typeface="BIZ UDPゴシック" panose="020B0400000000000000" pitchFamily="50" charset="-128"/>
                        </a:rPr>
                        <a:t>①</a:t>
                      </a:r>
                      <a:endParaRPr lang="ja-JP" altLang="ja-JP" sz="1000" kern="100" dirty="0">
                        <a:solidFill>
                          <a:schemeClr val="tx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966084467"/>
                  </a:ext>
                </a:extLst>
              </a:tr>
              <a:tr h="432000">
                <a:tc vMerge="1">
                  <a:txBody>
                    <a:bodyPr/>
                    <a:lstStyle/>
                    <a:p>
                      <a:endParaRPr kumimoji="1" lang="ja-JP" altLang="en-US" dirty="0"/>
                    </a:p>
                  </a:txBody>
                  <a:tcP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粉粒塊輸送用コンベア施設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altLang="en-US" sz="1000" kern="0" dirty="0">
                          <a:effectLst/>
                          <a:latin typeface="BIZ UDPゴシック" panose="020B0400000000000000" pitchFamily="50" charset="-128"/>
                          <a:ea typeface="BIZ UDPゴシック" panose="020B0400000000000000" pitchFamily="50" charset="-128"/>
                        </a:rPr>
                        <a:t>ベルト幅（</a:t>
                      </a:r>
                      <a:r>
                        <a:rPr lang="en-US" altLang="ja-JP" sz="1000" kern="0" dirty="0">
                          <a:effectLst/>
                          <a:latin typeface="BIZ UDPゴシック" panose="020B0400000000000000" pitchFamily="50" charset="-128"/>
                          <a:ea typeface="BIZ UDPゴシック" panose="020B0400000000000000" pitchFamily="50" charset="-128"/>
                        </a:rPr>
                        <a:t>40cm</a:t>
                      </a:r>
                      <a:r>
                        <a:rPr lang="ja-JP" altLang="en-US" sz="1000" kern="0" dirty="0">
                          <a:effectLst/>
                          <a:latin typeface="BIZ UDPゴシック" panose="020B0400000000000000" pitchFamily="50" charset="-128"/>
                          <a:ea typeface="BIZ UDPゴシック" panose="020B0400000000000000" pitchFamily="50" charset="-128"/>
                        </a:rPr>
                        <a:t>以上</a:t>
                      </a:r>
                      <a:r>
                        <a:rPr lang="en-US" altLang="ja-JP" sz="1000" kern="0" dirty="0">
                          <a:effectLst/>
                          <a:latin typeface="BIZ UDPゴシック" panose="020B0400000000000000" pitchFamily="50" charset="-128"/>
                          <a:ea typeface="BIZ UDPゴシック" panose="020B0400000000000000" pitchFamily="50" charset="-128"/>
                        </a:rPr>
                        <a:t>75cm</a:t>
                      </a:r>
                      <a:r>
                        <a:rPr lang="ja-JP" altLang="en-US" sz="1000" kern="0" dirty="0">
                          <a:effectLst/>
                          <a:latin typeface="BIZ UDPゴシック" panose="020B0400000000000000" pitchFamily="50" charset="-128"/>
                          <a:ea typeface="BIZ UDPゴシック" panose="020B0400000000000000" pitchFamily="50" charset="-128"/>
                        </a:rPr>
                        <a:t>未満）</a:t>
                      </a:r>
                      <a:br>
                        <a:rPr lang="ja-JP" altLang="en-US" sz="1000" kern="0" dirty="0">
                          <a:effectLst/>
                          <a:latin typeface="BIZ UDPゴシック" panose="020B0400000000000000" pitchFamily="50" charset="-128"/>
                          <a:ea typeface="BIZ UDPゴシック" panose="020B0400000000000000" pitchFamily="50" charset="-128"/>
                        </a:rPr>
                      </a:br>
                      <a:r>
                        <a:rPr lang="ja-JP" altLang="en-US" sz="1000" kern="0" dirty="0">
                          <a:effectLst/>
                          <a:latin typeface="BIZ UDPゴシック" panose="020B0400000000000000" pitchFamily="50" charset="-128"/>
                          <a:ea typeface="BIZ UDPゴシック" panose="020B0400000000000000" pitchFamily="50" charset="-128"/>
                        </a:rPr>
                        <a:t>内容積（０．０１㎥以上</a:t>
                      </a:r>
                      <a:r>
                        <a:rPr lang="en-US" altLang="ja-JP" sz="1000" kern="0" dirty="0">
                          <a:effectLst/>
                          <a:latin typeface="BIZ UDPゴシック" panose="020B0400000000000000" pitchFamily="50" charset="-128"/>
                          <a:ea typeface="BIZ UDPゴシック" panose="020B0400000000000000" pitchFamily="50" charset="-128"/>
                        </a:rPr>
                        <a:t>0.03㎥</a:t>
                      </a:r>
                      <a:r>
                        <a:rPr lang="ja-JP" altLang="en-US" sz="1000" kern="0" dirty="0">
                          <a:effectLst/>
                          <a:latin typeface="BIZ UDPゴシック" panose="020B0400000000000000" pitchFamily="50" charset="-128"/>
                          <a:ea typeface="BIZ UDPゴシック" panose="020B0400000000000000" pitchFamily="50" charset="-128"/>
                        </a:rPr>
                        <a:t>未満）</a:t>
                      </a:r>
                      <a:r>
                        <a:rPr lang="en-US" altLang="ja-JP" sz="1000" kern="0" dirty="0">
                          <a:effectLst/>
                          <a:latin typeface="BIZ UDPゴシック" panose="020B0400000000000000" pitchFamily="50" charset="-128"/>
                          <a:ea typeface="BIZ UDPゴシック" panose="020B0400000000000000" pitchFamily="50" charset="-128"/>
                        </a:rPr>
                        <a:t>※</a:t>
                      </a: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1000" kern="100" dirty="0">
                          <a:solidFill>
                            <a:schemeClr val="tx1"/>
                          </a:solidFill>
                          <a:effectLst/>
                          <a:latin typeface="BIZ UDPゴシック" panose="020B0400000000000000" pitchFamily="50" charset="-128"/>
                          <a:ea typeface="BIZ UDPゴシック" panose="020B0400000000000000" pitchFamily="50" charset="-128"/>
                        </a:rPr>
                        <a:t>1</a:t>
                      </a:r>
                      <a:r>
                        <a:rPr lang="ja-JP" altLang="en-US" sz="1000" kern="100" dirty="0">
                          <a:solidFill>
                            <a:schemeClr val="tx1"/>
                          </a:solidFill>
                          <a:effectLst/>
                          <a:latin typeface="BIZ UDPゴシック" panose="020B0400000000000000" pitchFamily="50" charset="-128"/>
                          <a:ea typeface="BIZ UDPゴシック" panose="020B0400000000000000" pitchFamily="50" charset="-128"/>
                        </a:rPr>
                        <a:t>③</a:t>
                      </a:r>
                      <a:endParaRPr lang="en-US" altLang="ja-JP" sz="1000" kern="100" dirty="0">
                        <a:solidFill>
                          <a:schemeClr val="tx1"/>
                        </a:solidFill>
                        <a:effectLst/>
                        <a:latin typeface="BIZ UDPゴシック" panose="020B0400000000000000" pitchFamily="50" charset="-128"/>
                        <a:ea typeface="BIZ UDPゴシック" panose="020B0400000000000000"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1000" kern="100" dirty="0">
                          <a:solidFill>
                            <a:schemeClr val="tx1"/>
                          </a:solidFill>
                          <a:effectLst/>
                          <a:latin typeface="BIZ UDPゴシック" panose="020B0400000000000000" pitchFamily="50" charset="-128"/>
                          <a:ea typeface="BIZ UDPゴシック" panose="020B0400000000000000" pitchFamily="50" charset="-128"/>
                        </a:rPr>
                        <a:t>1</a:t>
                      </a:r>
                      <a:r>
                        <a:rPr lang="ja-JP" altLang="en-US" sz="1000" kern="100" dirty="0">
                          <a:solidFill>
                            <a:schemeClr val="tx1"/>
                          </a:solidFill>
                          <a:effectLst/>
                          <a:latin typeface="BIZ UDPゴシック" panose="020B0400000000000000" pitchFamily="50" charset="-128"/>
                          <a:ea typeface="BIZ UDPゴシック" panose="020B0400000000000000" pitchFamily="50" charset="-128"/>
                        </a:rPr>
                        <a:t>④</a:t>
                      </a:r>
                      <a:endParaRPr kumimoji="1" lang="en-US" altLang="ja-JP" sz="1000" kern="100" dirty="0">
                        <a:solidFill>
                          <a:schemeClr val="tx1"/>
                        </a:solidFill>
                        <a:effectLst/>
                        <a:latin typeface="BIZ UDPゴシック" panose="020B0400000000000000" pitchFamily="50" charset="-128"/>
                        <a:ea typeface="BIZ UDPゴシック" panose="020B0400000000000000"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BIZ UDPゴシック" panose="020B0400000000000000" pitchFamily="50" charset="-128"/>
                          <a:ea typeface="BIZ UDPゴシック" panose="020B0400000000000000" pitchFamily="50" charset="-128"/>
                        </a:rPr>
                        <a:t>3</a:t>
                      </a:r>
                      <a:endParaRPr kumimoji="1" lang="ja-JP" altLang="en-US" sz="1000" dirty="0">
                        <a:solidFill>
                          <a:schemeClr val="tx1"/>
                        </a:solidFill>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730087662"/>
                  </a:ext>
                </a:extLst>
              </a:tr>
              <a:tr h="331301">
                <a:tc vMerge="1">
                  <a:txBody>
                    <a:bodyPr/>
                    <a:lstStyle/>
                    <a:p>
                      <a:endParaRPr kumimoji="1" lang="ja-JP" altLang="en-US" dirty="0"/>
                    </a:p>
                  </a:txBody>
                  <a:tcP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ふるい分施設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原動機の定格出力（</a:t>
                      </a:r>
                      <a:r>
                        <a:rPr lang="en-US" sz="1000" kern="0" dirty="0">
                          <a:effectLst/>
                          <a:latin typeface="BIZ UDPゴシック" panose="020B0400000000000000" pitchFamily="50" charset="-128"/>
                          <a:ea typeface="BIZ UDPゴシック" panose="020B0400000000000000" pitchFamily="50" charset="-128"/>
                        </a:rPr>
                        <a:t>1.5 kW</a:t>
                      </a:r>
                      <a:r>
                        <a:rPr lang="ja-JP" sz="1000" kern="0" dirty="0">
                          <a:effectLst/>
                          <a:latin typeface="BIZ UDPゴシック" panose="020B0400000000000000" pitchFamily="50" charset="-128"/>
                          <a:ea typeface="BIZ UDPゴシック" panose="020B0400000000000000" pitchFamily="50" charset="-128"/>
                        </a:rPr>
                        <a:t>以上）</a:t>
                      </a:r>
                      <a:r>
                        <a:rPr lang="en-US" altLang="ja-JP" sz="1000" kern="0" dirty="0">
                          <a:effectLst/>
                          <a:latin typeface="BIZ UDPゴシック" panose="020B0400000000000000" pitchFamily="50" charset="-128"/>
                          <a:ea typeface="BIZ UDPゴシック" panose="020B0400000000000000" pitchFamily="50" charset="-128"/>
                        </a:rPr>
                        <a:t>※</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rowSpan="3">
                  <a:txBody>
                    <a:bodyPr/>
                    <a:lstStyle/>
                    <a:p>
                      <a:pPr algn="ctr">
                        <a:spcAft>
                          <a:spcPts val="0"/>
                        </a:spcAft>
                      </a:pPr>
                      <a:r>
                        <a:rPr lang="en-US" altLang="ja-JP" sz="1000" kern="100" dirty="0">
                          <a:solidFill>
                            <a:schemeClr val="tx1"/>
                          </a:solidFill>
                          <a:effectLst/>
                          <a:latin typeface="BIZ UDPゴシック" panose="020B0400000000000000" pitchFamily="50" charset="-128"/>
                          <a:ea typeface="BIZ UDPゴシック" panose="020B0400000000000000" pitchFamily="50" charset="-128"/>
                        </a:rPr>
                        <a:t>1</a:t>
                      </a:r>
                      <a:r>
                        <a:rPr lang="ja-JP" altLang="en-US" sz="1000" kern="100" dirty="0">
                          <a:solidFill>
                            <a:schemeClr val="tx1"/>
                          </a:solidFill>
                          <a:effectLst/>
                          <a:latin typeface="BIZ UDPゴシック" panose="020B0400000000000000" pitchFamily="50" charset="-128"/>
                          <a:ea typeface="BIZ UDPゴシック" panose="020B0400000000000000" pitchFamily="50" charset="-128"/>
                        </a:rPr>
                        <a:t>③</a:t>
                      </a:r>
                      <a:endParaRPr lang="en-US" altLang="ja-JP" sz="1000" kern="100" dirty="0">
                        <a:solidFill>
                          <a:schemeClr val="tx1"/>
                        </a:solidFill>
                        <a:effectLst/>
                        <a:latin typeface="BIZ UDPゴシック" panose="020B0400000000000000" pitchFamily="50" charset="-128"/>
                        <a:ea typeface="BIZ UDPゴシック" panose="020B0400000000000000" pitchFamily="50" charset="-128"/>
                      </a:endParaRPr>
                    </a:p>
                    <a:p>
                      <a:pPr algn="ctr">
                        <a:spcAft>
                          <a:spcPts val="0"/>
                        </a:spcAft>
                      </a:pPr>
                      <a:r>
                        <a:rPr lang="en-US" altLang="ja-JP" sz="1000" kern="100" dirty="0">
                          <a:solidFill>
                            <a:schemeClr val="tx1"/>
                          </a:solidFill>
                          <a:effectLst/>
                          <a:latin typeface="BIZ UDPゴシック" panose="020B0400000000000000" pitchFamily="50" charset="-128"/>
                          <a:ea typeface="BIZ UDPゴシック" panose="020B0400000000000000" pitchFamily="50" charset="-128"/>
                        </a:rPr>
                        <a:t>1</a:t>
                      </a:r>
                      <a:r>
                        <a:rPr lang="ja-JP" altLang="en-US" sz="1000" kern="100" dirty="0">
                          <a:solidFill>
                            <a:schemeClr val="tx1"/>
                          </a:solidFill>
                          <a:effectLst/>
                          <a:latin typeface="BIZ UDPゴシック" panose="020B0400000000000000" pitchFamily="50" charset="-128"/>
                          <a:ea typeface="BIZ UDPゴシック" panose="020B0400000000000000" pitchFamily="50" charset="-128"/>
                        </a:rPr>
                        <a:t>④</a:t>
                      </a:r>
                      <a:endParaRPr lang="ja-JP" altLang="ja-JP" sz="1000" kern="100" dirty="0">
                        <a:solidFill>
                          <a:schemeClr val="tx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285355716"/>
                  </a:ext>
                </a:extLst>
              </a:tr>
              <a:tr h="331301">
                <a:tc vMerge="1">
                  <a:txBody>
                    <a:bodyPr/>
                    <a:lstStyle/>
                    <a:p>
                      <a:endParaRPr kumimoji="1" lang="ja-JP" altLang="en-US" dirty="0"/>
                    </a:p>
                  </a:txBody>
                  <a:tcP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選別施設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原動機の定格出力（</a:t>
                      </a:r>
                      <a:r>
                        <a:rPr lang="en-US" sz="1000" kern="0" dirty="0">
                          <a:effectLst/>
                          <a:latin typeface="BIZ UDPゴシック" panose="020B0400000000000000" pitchFamily="50" charset="-128"/>
                          <a:ea typeface="BIZ UDPゴシック" panose="020B0400000000000000" pitchFamily="50" charset="-128"/>
                        </a:rPr>
                        <a:t>1.5 kW</a:t>
                      </a:r>
                      <a:r>
                        <a:rPr lang="ja-JP" sz="1000" kern="0" dirty="0">
                          <a:effectLst/>
                          <a:latin typeface="BIZ UDPゴシック" panose="020B0400000000000000" pitchFamily="50" charset="-128"/>
                          <a:ea typeface="BIZ UDPゴシック" panose="020B0400000000000000" pitchFamily="50" charset="-128"/>
                        </a:rPr>
                        <a:t>以上）</a:t>
                      </a:r>
                      <a:r>
                        <a:rPr lang="en-US" altLang="ja-JP" sz="1000" kern="0" dirty="0">
                          <a:effectLst/>
                          <a:latin typeface="BIZ UDPゴシック" panose="020B0400000000000000" pitchFamily="50" charset="-128"/>
                          <a:ea typeface="BIZ UDPゴシック" panose="020B0400000000000000" pitchFamily="50" charset="-128"/>
                        </a:rPr>
                        <a:t>※</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lnSpc>
                          <a:spcPct val="100000"/>
                        </a:lnSpc>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482245350"/>
                  </a:ext>
                </a:extLst>
              </a:tr>
              <a:tr h="283809">
                <a:tc vMerge="1">
                  <a:txBody>
                    <a:bodyPr/>
                    <a:lstStyle/>
                    <a:p>
                      <a:endParaRPr kumimoji="1" lang="ja-JP" altLang="en-US" dirty="0"/>
                    </a:p>
                  </a:txBody>
                  <a:tcP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粉砕施設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原動機の定格出力（</a:t>
                      </a:r>
                      <a:r>
                        <a:rPr lang="en-US" sz="1000" kern="0" dirty="0">
                          <a:effectLst/>
                          <a:latin typeface="BIZ UDPゴシック" panose="020B0400000000000000" pitchFamily="50" charset="-128"/>
                          <a:ea typeface="BIZ UDPゴシック" panose="020B0400000000000000" pitchFamily="50" charset="-128"/>
                        </a:rPr>
                        <a:t>7.5 kW</a:t>
                      </a:r>
                      <a:r>
                        <a:rPr lang="ja-JP" sz="1000" kern="0" dirty="0">
                          <a:effectLst/>
                          <a:latin typeface="BIZ UDPゴシック" panose="020B0400000000000000" pitchFamily="50" charset="-128"/>
                          <a:ea typeface="BIZ UDPゴシック" panose="020B0400000000000000" pitchFamily="50" charset="-128"/>
                        </a:rPr>
                        <a:t>以上）</a:t>
                      </a:r>
                      <a:r>
                        <a:rPr lang="en-US" altLang="ja-JP" sz="1000" kern="0" dirty="0">
                          <a:effectLst/>
                          <a:latin typeface="BIZ UDPゴシック" panose="020B0400000000000000" pitchFamily="50" charset="-128"/>
                          <a:ea typeface="BIZ UDPゴシック" panose="020B0400000000000000" pitchFamily="50" charset="-128"/>
                        </a:rPr>
                        <a:t>※</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lnSpc>
                          <a:spcPct val="100000"/>
                        </a:lnSpc>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141918797"/>
                  </a:ext>
                </a:extLst>
              </a:tr>
              <a:tr h="324000">
                <a:tc vMerge="1">
                  <a:txBody>
                    <a:bodyPr/>
                    <a:lstStyle/>
                    <a:p>
                      <a:endParaRPr kumimoji="1" lang="ja-JP" altLang="en-US" dirty="0"/>
                    </a:p>
                  </a:txBody>
                  <a:tcP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研摩施設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1000" kern="100" dirty="0">
                          <a:solidFill>
                            <a:schemeClr val="tx1"/>
                          </a:solidFill>
                          <a:effectLst/>
                          <a:latin typeface="BIZ UDPゴシック" panose="020B0400000000000000" pitchFamily="50" charset="-128"/>
                          <a:ea typeface="BIZ UDPゴシック" panose="020B0400000000000000" pitchFamily="50" charset="-128"/>
                        </a:rPr>
                        <a:t>1</a:t>
                      </a:r>
                      <a:r>
                        <a:rPr lang="ja-JP" altLang="en-US" sz="1000" kern="100" dirty="0">
                          <a:solidFill>
                            <a:schemeClr val="tx1"/>
                          </a:solidFill>
                          <a:effectLst/>
                          <a:latin typeface="BIZ UDPゴシック" panose="020B0400000000000000" pitchFamily="50" charset="-128"/>
                          <a:ea typeface="BIZ UDPゴシック" panose="020B0400000000000000" pitchFamily="50" charset="-128"/>
                        </a:rPr>
                        <a:t>③</a:t>
                      </a:r>
                      <a:endParaRPr lang="ja-JP" altLang="ja-JP" sz="1000" kern="100" dirty="0">
                        <a:solidFill>
                          <a:schemeClr val="tx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44297283"/>
                  </a:ext>
                </a:extLst>
              </a:tr>
              <a:tr h="534570">
                <a:tc vMerge="1">
                  <a:txBody>
                    <a:bodyPr/>
                    <a:lstStyle/>
                    <a:p>
                      <a:endParaRPr kumimoji="1" lang="ja-JP" altLang="en-US" dirty="0"/>
                    </a:p>
                  </a:txBody>
                  <a:tcP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岩綿又は鉱滓綿加工施設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rowSpan="3">
                  <a:txBody>
                    <a:bodyPr/>
                    <a:lstStyle/>
                    <a:p>
                      <a:pPr algn="ctr">
                        <a:lnSpc>
                          <a:spcPct val="100000"/>
                        </a:lnSpc>
                        <a:spcAft>
                          <a:spcPts val="0"/>
                        </a:spcAft>
                      </a:pPr>
                      <a:r>
                        <a:rPr lang="en-US" altLang="ja-JP" sz="1000" kern="100" dirty="0">
                          <a:solidFill>
                            <a:schemeClr val="tx1"/>
                          </a:solidFill>
                          <a:effectLst/>
                          <a:latin typeface="BIZ UDPゴシック" panose="020B0400000000000000" pitchFamily="50" charset="-128"/>
                          <a:ea typeface="BIZ UDPゴシック" panose="020B0400000000000000" pitchFamily="50" charset="-128"/>
                        </a:rPr>
                        <a:t>1</a:t>
                      </a:r>
                      <a:r>
                        <a:rPr lang="ja-JP" altLang="en-US" sz="1000" kern="100" dirty="0">
                          <a:solidFill>
                            <a:schemeClr val="tx1"/>
                          </a:solidFill>
                          <a:effectLst/>
                          <a:latin typeface="BIZ UDPゴシック" panose="020B0400000000000000" pitchFamily="50" charset="-128"/>
                          <a:ea typeface="BIZ UDPゴシック" panose="020B0400000000000000" pitchFamily="50" charset="-128"/>
                        </a:rPr>
                        <a:t>①</a:t>
                      </a:r>
                      <a:endParaRPr lang="ja-JP" sz="1000" kern="100" dirty="0">
                        <a:solidFill>
                          <a:schemeClr val="tx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221849535"/>
                  </a:ext>
                </a:extLst>
              </a:tr>
              <a:tr h="331301">
                <a:tc vMerge="1">
                  <a:txBody>
                    <a:bodyPr/>
                    <a:lstStyle/>
                    <a:p>
                      <a:endParaRPr kumimoji="1" lang="ja-JP" altLang="en-US" dirty="0"/>
                    </a:p>
                  </a:txBody>
                  <a:tcP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吹付塗装施設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lnSpc>
                          <a:spcPct val="100000"/>
                        </a:lnSpc>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030343856"/>
                  </a:ext>
                </a:extLst>
              </a:tr>
              <a:tr h="283809">
                <a:tc vMerge="1">
                  <a:txBody>
                    <a:bodyPr/>
                    <a:lstStyle/>
                    <a:p>
                      <a:pPr algn="l">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セメントサイロ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貯蔵容量（</a:t>
                      </a:r>
                      <a:r>
                        <a:rPr lang="en-US" sz="1000" kern="0" dirty="0">
                          <a:effectLst/>
                          <a:latin typeface="BIZ UDPゴシック" panose="020B0400000000000000" pitchFamily="50" charset="-128"/>
                          <a:ea typeface="BIZ UDPゴシック" panose="020B0400000000000000" pitchFamily="50" charset="-128"/>
                        </a:rPr>
                        <a:t>300 m</a:t>
                      </a:r>
                      <a:r>
                        <a:rPr lang="en-US" sz="1000" kern="0" baseline="30000" dirty="0">
                          <a:effectLst/>
                          <a:latin typeface="BIZ UDPゴシック" panose="020B0400000000000000" pitchFamily="50" charset="-128"/>
                          <a:ea typeface="BIZ UDPゴシック" panose="020B0400000000000000" pitchFamily="50" charset="-128"/>
                        </a:rPr>
                        <a:t>3</a:t>
                      </a:r>
                      <a:r>
                        <a:rPr lang="ja-JP" sz="1000" kern="0" dirty="0">
                          <a:effectLst/>
                          <a:latin typeface="BIZ UDPゴシック" panose="020B0400000000000000" pitchFamily="50" charset="-128"/>
                          <a:ea typeface="BIZ UDPゴシック" panose="020B0400000000000000" pitchFamily="50" charset="-128"/>
                        </a:rPr>
                        <a:t>以上）</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lnSpc>
                          <a:spcPct val="100000"/>
                        </a:lnSpc>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929663718"/>
                  </a:ext>
                </a:extLst>
              </a:tr>
              <a:tr h="267284">
                <a:tc vMerge="1">
                  <a:txBody>
                    <a:bodyPr/>
                    <a:lstStyle/>
                    <a:p>
                      <a:pPr algn="l">
                        <a:lnSpc>
                          <a:spcPct val="100000"/>
                        </a:lnSpc>
                        <a:spcAft>
                          <a:spcPts val="0"/>
                        </a:spcAft>
                      </a:pPr>
                      <a:endParaRPr lang="ja-JP" alt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混合施設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1000" kern="100" dirty="0">
                          <a:solidFill>
                            <a:schemeClr val="tx1"/>
                          </a:solidFill>
                          <a:effectLst/>
                          <a:latin typeface="BIZ UDPゴシック" panose="020B0400000000000000" pitchFamily="50" charset="-128"/>
                          <a:ea typeface="BIZ UDPゴシック" panose="020B0400000000000000" pitchFamily="50" charset="-128"/>
                        </a:rPr>
                        <a:t>1</a:t>
                      </a:r>
                      <a:r>
                        <a:rPr lang="ja-JP" altLang="en-US" sz="1000" kern="100" dirty="0">
                          <a:solidFill>
                            <a:schemeClr val="tx1"/>
                          </a:solidFill>
                          <a:effectLst/>
                          <a:latin typeface="BIZ UDPゴシック" panose="020B0400000000000000" pitchFamily="50" charset="-128"/>
                          <a:ea typeface="BIZ UDPゴシック" panose="020B0400000000000000" pitchFamily="50" charset="-128"/>
                        </a:rPr>
                        <a:t>③</a:t>
                      </a:r>
                      <a:endParaRPr lang="ja-JP" altLang="ja-JP" sz="1000" kern="100" dirty="0">
                        <a:solidFill>
                          <a:schemeClr val="tx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347810694"/>
                  </a:ext>
                </a:extLst>
              </a:tr>
            </a:tbl>
          </a:graphicData>
        </a:graphic>
      </p:graphicFrame>
      <p:sp>
        <p:nvSpPr>
          <p:cNvPr id="15" name="テキスト ボックス 14">
            <a:extLst>
              <a:ext uri="{FF2B5EF4-FFF2-40B4-BE49-F238E27FC236}">
                <a16:creationId xmlns:a16="http://schemas.microsoft.com/office/drawing/2014/main" id="{CB2742FF-4F39-4025-BE69-C50CB76A3EB7}"/>
              </a:ext>
            </a:extLst>
          </p:cNvPr>
          <p:cNvSpPr txBox="1"/>
          <p:nvPr/>
        </p:nvSpPr>
        <p:spPr>
          <a:xfrm>
            <a:off x="405199" y="784728"/>
            <a:ext cx="877163" cy="369332"/>
          </a:xfrm>
          <a:prstGeom prst="rect">
            <a:avLst/>
          </a:prstGeom>
          <a:noFill/>
        </p:spPr>
        <p:txBody>
          <a:bodyPr wrap="none" rtlCol="0">
            <a:spAutoFit/>
          </a:bodyPr>
          <a:lstStyle/>
          <a:p>
            <a:r>
              <a:rPr kumimoji="1" lang="en-US" altLang="ja-JP" dirty="0">
                <a:latin typeface="BIZ UDPゴシック" panose="020B0400000000000000" pitchFamily="50" charset="-128"/>
                <a:ea typeface="BIZ UDPゴシック" panose="020B0400000000000000" pitchFamily="50" charset="-128"/>
              </a:rPr>
              <a:t>【</a:t>
            </a:r>
            <a:r>
              <a:rPr kumimoji="1" lang="ja-JP" altLang="en-US" dirty="0">
                <a:latin typeface="BIZ UDPゴシック" panose="020B0400000000000000" pitchFamily="50" charset="-128"/>
                <a:ea typeface="BIZ UDPゴシック" panose="020B0400000000000000" pitchFamily="50" charset="-128"/>
              </a:rPr>
              <a:t>現行</a:t>
            </a:r>
            <a:r>
              <a:rPr kumimoji="1" lang="en-US" altLang="ja-JP" dirty="0">
                <a:latin typeface="BIZ UDPゴシック" panose="020B0400000000000000" pitchFamily="50" charset="-128"/>
                <a:ea typeface="BIZ UDPゴシック" panose="020B0400000000000000" pitchFamily="50" charset="-128"/>
              </a:rPr>
              <a:t>】</a:t>
            </a:r>
            <a:endParaRPr kumimoji="1" lang="ja-JP" altLang="en-US" dirty="0">
              <a:latin typeface="BIZ UDPゴシック" panose="020B0400000000000000" pitchFamily="50" charset="-128"/>
              <a:ea typeface="BIZ UDPゴシック" panose="020B0400000000000000" pitchFamily="50" charset="-128"/>
            </a:endParaRPr>
          </a:p>
        </p:txBody>
      </p:sp>
      <p:sp>
        <p:nvSpPr>
          <p:cNvPr id="16" name="テキスト ボックス 15">
            <a:extLst>
              <a:ext uri="{FF2B5EF4-FFF2-40B4-BE49-F238E27FC236}">
                <a16:creationId xmlns:a16="http://schemas.microsoft.com/office/drawing/2014/main" id="{7D191BF5-E658-4533-A0A1-0854D95DE28F}"/>
              </a:ext>
            </a:extLst>
          </p:cNvPr>
          <p:cNvSpPr txBox="1"/>
          <p:nvPr/>
        </p:nvSpPr>
        <p:spPr>
          <a:xfrm>
            <a:off x="6219981" y="757653"/>
            <a:ext cx="1303562" cy="369332"/>
          </a:xfrm>
          <a:prstGeom prst="rect">
            <a:avLst/>
          </a:prstGeom>
          <a:noFill/>
        </p:spPr>
        <p:txBody>
          <a:bodyPr wrap="none" rtlCol="0">
            <a:spAutoFit/>
          </a:bodyPr>
          <a:lstStyle/>
          <a:p>
            <a:r>
              <a:rPr kumimoji="1" lang="en-US" altLang="ja-JP" dirty="0">
                <a:latin typeface="BIZ UDPゴシック" panose="020B0400000000000000" pitchFamily="50" charset="-128"/>
                <a:ea typeface="BIZ UDPゴシック" panose="020B0400000000000000" pitchFamily="50" charset="-128"/>
              </a:rPr>
              <a:t>【</a:t>
            </a:r>
            <a:r>
              <a:rPr kumimoji="1" lang="ja-JP" altLang="en-US" dirty="0">
                <a:latin typeface="BIZ UDPゴシック" panose="020B0400000000000000" pitchFamily="50" charset="-128"/>
                <a:ea typeface="BIZ UDPゴシック" panose="020B0400000000000000" pitchFamily="50" charset="-128"/>
              </a:rPr>
              <a:t>見直し案</a:t>
            </a:r>
            <a:r>
              <a:rPr kumimoji="1" lang="en-US" altLang="ja-JP" dirty="0">
                <a:latin typeface="BIZ UDPゴシック" panose="020B0400000000000000" pitchFamily="50" charset="-128"/>
                <a:ea typeface="BIZ UDPゴシック" panose="020B0400000000000000" pitchFamily="50" charset="-128"/>
              </a:rPr>
              <a:t>】</a:t>
            </a:r>
            <a:endParaRPr kumimoji="1" lang="ja-JP" altLang="en-US" dirty="0">
              <a:latin typeface="BIZ UDPゴシック" panose="020B0400000000000000" pitchFamily="50" charset="-128"/>
              <a:ea typeface="BIZ UDPゴシック" panose="020B0400000000000000" pitchFamily="50" charset="-128"/>
            </a:endParaRPr>
          </a:p>
        </p:txBody>
      </p:sp>
      <p:sp>
        <p:nvSpPr>
          <p:cNvPr id="17" name="テキスト ボックス 16">
            <a:extLst>
              <a:ext uri="{FF2B5EF4-FFF2-40B4-BE49-F238E27FC236}">
                <a16:creationId xmlns:a16="http://schemas.microsoft.com/office/drawing/2014/main" id="{250D0289-6476-46C5-BF80-4106D698C3BB}"/>
              </a:ext>
            </a:extLst>
          </p:cNvPr>
          <p:cNvSpPr txBox="1"/>
          <p:nvPr/>
        </p:nvSpPr>
        <p:spPr>
          <a:xfrm>
            <a:off x="6370744" y="6283965"/>
            <a:ext cx="2767095" cy="415498"/>
          </a:xfrm>
          <a:prstGeom prst="rect">
            <a:avLst/>
          </a:prstGeom>
          <a:noFill/>
        </p:spPr>
        <p:txBody>
          <a:bodyPr wrap="square" rtlCol="0">
            <a:spAutoFit/>
          </a:bodyPr>
          <a:lstStyle/>
          <a:p>
            <a:r>
              <a:rPr lang="en-US" altLang="ja-JP" sz="1050" dirty="0">
                <a:latin typeface="BIZ UDPゴシック" panose="020B0400000000000000" pitchFamily="50" charset="-128"/>
                <a:ea typeface="BIZ UDPゴシック" panose="020B0400000000000000" pitchFamily="50" charset="-128"/>
              </a:rPr>
              <a:t>※</a:t>
            </a:r>
            <a:r>
              <a:rPr lang="ja-JP" altLang="en-US" sz="1050" dirty="0">
                <a:latin typeface="BIZ UDPゴシック" panose="020B0400000000000000" pitchFamily="50" charset="-128"/>
                <a:ea typeface="BIZ UDPゴシック" panose="020B0400000000000000" pitchFamily="50" charset="-128"/>
              </a:rPr>
              <a:t>汚染土壌処理施設、蛍光ランプ及び高圧水銀ランプのリサイクル施設はすべて</a:t>
            </a:r>
            <a:endParaRPr lang="ja-JP" altLang="ja-JP" sz="1050" dirty="0">
              <a:latin typeface="BIZ UDPゴシック" panose="020B0400000000000000" pitchFamily="50" charset="-128"/>
              <a:ea typeface="BIZ UDPゴシック" panose="020B0400000000000000" pitchFamily="50" charset="-128"/>
            </a:endParaRPr>
          </a:p>
        </p:txBody>
      </p:sp>
      <p:sp>
        <p:nvSpPr>
          <p:cNvPr id="18" name="スライド番号プレースホルダー 3">
            <a:extLst>
              <a:ext uri="{FF2B5EF4-FFF2-40B4-BE49-F238E27FC236}">
                <a16:creationId xmlns:a16="http://schemas.microsoft.com/office/drawing/2014/main" id="{A3076C18-B732-4295-8F7B-6C7C03225696}"/>
              </a:ext>
            </a:extLst>
          </p:cNvPr>
          <p:cNvSpPr txBox="1">
            <a:spLocks/>
          </p:cNvSpPr>
          <p:nvPr/>
        </p:nvSpPr>
        <p:spPr>
          <a:xfrm>
            <a:off x="9350787" y="6041364"/>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23</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7475459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17" name="コンテンツ プレースホルダー 6">
            <a:extLst>
              <a:ext uri="{FF2B5EF4-FFF2-40B4-BE49-F238E27FC236}">
                <a16:creationId xmlns:a16="http://schemas.microsoft.com/office/drawing/2014/main" id="{30F2B631-40EC-452D-8C45-6E7BB96B8358}"/>
              </a:ext>
            </a:extLst>
          </p:cNvPr>
          <p:cNvGraphicFramePr>
            <a:graphicFrameLocks noGrp="1"/>
          </p:cNvGraphicFramePr>
          <p:nvPr>
            <p:ph idx="1"/>
            <p:extLst>
              <p:ext uri="{D42A27DB-BD31-4B8C-83A1-F6EECF244321}">
                <p14:modId xmlns:p14="http://schemas.microsoft.com/office/powerpoint/2010/main" val="1865470119"/>
              </p:ext>
            </p:extLst>
          </p:nvPr>
        </p:nvGraphicFramePr>
        <p:xfrm>
          <a:off x="602675" y="1045834"/>
          <a:ext cx="5064939" cy="5334591"/>
        </p:xfrm>
        <a:graphic>
          <a:graphicData uri="http://schemas.openxmlformats.org/drawingml/2006/table">
            <a:tbl>
              <a:tblPr firstRow="1" bandRow="1">
                <a:tableStyleId>{5C22544A-7EE6-4342-B048-85BDC9FD1C3A}</a:tableStyleId>
              </a:tblPr>
              <a:tblGrid>
                <a:gridCol w="432000">
                  <a:extLst>
                    <a:ext uri="{9D8B030D-6E8A-4147-A177-3AD203B41FA5}">
                      <a16:colId xmlns:a16="http://schemas.microsoft.com/office/drawing/2014/main" val="1481846174"/>
                    </a:ext>
                  </a:extLst>
                </a:gridCol>
                <a:gridCol w="101456">
                  <a:extLst>
                    <a:ext uri="{9D8B030D-6E8A-4147-A177-3AD203B41FA5}">
                      <a16:colId xmlns:a16="http://schemas.microsoft.com/office/drawing/2014/main" val="1733726100"/>
                    </a:ext>
                  </a:extLst>
                </a:gridCol>
                <a:gridCol w="106488">
                  <a:extLst>
                    <a:ext uri="{9D8B030D-6E8A-4147-A177-3AD203B41FA5}">
                      <a16:colId xmlns:a16="http://schemas.microsoft.com/office/drawing/2014/main" val="358737786"/>
                    </a:ext>
                  </a:extLst>
                </a:gridCol>
                <a:gridCol w="828000">
                  <a:extLst>
                    <a:ext uri="{9D8B030D-6E8A-4147-A177-3AD203B41FA5}">
                      <a16:colId xmlns:a16="http://schemas.microsoft.com/office/drawing/2014/main" val="4231308782"/>
                    </a:ext>
                  </a:extLst>
                </a:gridCol>
                <a:gridCol w="1188000">
                  <a:extLst>
                    <a:ext uri="{9D8B030D-6E8A-4147-A177-3AD203B41FA5}">
                      <a16:colId xmlns:a16="http://schemas.microsoft.com/office/drawing/2014/main" val="3509570511"/>
                    </a:ext>
                  </a:extLst>
                </a:gridCol>
                <a:gridCol w="108000">
                  <a:extLst>
                    <a:ext uri="{9D8B030D-6E8A-4147-A177-3AD203B41FA5}">
                      <a16:colId xmlns:a16="http://schemas.microsoft.com/office/drawing/2014/main" val="1089646073"/>
                    </a:ext>
                  </a:extLst>
                </a:gridCol>
                <a:gridCol w="104995">
                  <a:extLst>
                    <a:ext uri="{9D8B030D-6E8A-4147-A177-3AD203B41FA5}">
                      <a16:colId xmlns:a16="http://schemas.microsoft.com/office/drawing/2014/main" val="474289773"/>
                    </a:ext>
                  </a:extLst>
                </a:gridCol>
                <a:gridCol w="936000">
                  <a:extLst>
                    <a:ext uri="{9D8B030D-6E8A-4147-A177-3AD203B41FA5}">
                      <a16:colId xmlns:a16="http://schemas.microsoft.com/office/drawing/2014/main" val="1915968078"/>
                    </a:ext>
                  </a:extLst>
                </a:gridCol>
                <a:gridCol w="1260000">
                  <a:extLst>
                    <a:ext uri="{9D8B030D-6E8A-4147-A177-3AD203B41FA5}">
                      <a16:colId xmlns:a16="http://schemas.microsoft.com/office/drawing/2014/main" val="2780928331"/>
                    </a:ext>
                  </a:extLst>
                </a:gridCol>
              </a:tblGrid>
              <a:tr h="267777">
                <a:tc gridSpan="5">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1000" kern="0" dirty="0">
                          <a:effectLst/>
                          <a:latin typeface="BIZ UDPゴシック" panose="020B0400000000000000" pitchFamily="50" charset="-128"/>
                          <a:ea typeface="BIZ UDPゴシック" panose="020B0400000000000000" pitchFamily="50" charset="-128"/>
                        </a:rPr>
                        <a:t>【</a:t>
                      </a:r>
                      <a:r>
                        <a:rPr lang="ja-JP" altLang="en-US" sz="1000" kern="0" dirty="0">
                          <a:effectLst/>
                          <a:latin typeface="BIZ UDPゴシック" panose="020B0400000000000000" pitchFamily="50" charset="-128"/>
                          <a:ea typeface="BIZ UDPゴシック" panose="020B0400000000000000" pitchFamily="50" charset="-128"/>
                        </a:rPr>
                        <a:t>一般粉じん</a:t>
                      </a:r>
                      <a:r>
                        <a:rPr lang="en-US" altLang="ja-JP" sz="1000" kern="0" dirty="0">
                          <a:effectLst/>
                          <a:latin typeface="BIZ UDPゴシック" panose="020B0400000000000000" pitchFamily="50" charset="-128"/>
                          <a:ea typeface="BIZ UDPゴシック" panose="020B0400000000000000" pitchFamily="50" charset="-128"/>
                        </a:rPr>
                        <a:t>】</a:t>
                      </a:r>
                      <a:endParaRPr lang="ja-JP" alt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1000" kern="0" dirty="0">
                          <a:effectLst/>
                          <a:latin typeface="BIZ UDPゴシック" panose="020B0400000000000000" pitchFamily="50" charset="-128"/>
                          <a:ea typeface="BIZ UDPゴシック" panose="020B0400000000000000" pitchFamily="50" charset="-128"/>
                        </a:rPr>
                        <a:t>【</a:t>
                      </a:r>
                      <a:r>
                        <a:rPr lang="ja-JP" altLang="en-US" sz="1000" kern="0" dirty="0">
                          <a:effectLst/>
                          <a:latin typeface="BIZ UDPゴシック" panose="020B0400000000000000" pitchFamily="50" charset="-128"/>
                          <a:ea typeface="BIZ UDPゴシック" panose="020B0400000000000000" pitchFamily="50" charset="-128"/>
                        </a:rPr>
                        <a:t>特定粉じん</a:t>
                      </a:r>
                      <a:r>
                        <a:rPr lang="en-US" altLang="ja-JP" sz="1000" kern="0" dirty="0">
                          <a:effectLst/>
                          <a:latin typeface="BIZ UDPゴシック" panose="020B0400000000000000" pitchFamily="50" charset="-128"/>
                          <a:ea typeface="BIZ UDPゴシック" panose="020B0400000000000000" pitchFamily="50" charset="-128"/>
                        </a:rPr>
                        <a:t>】</a:t>
                      </a:r>
                      <a:endParaRPr lang="ja-JP" alt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lang="ja-JP" altLang="en-US" dirty="0"/>
                    </a:p>
                  </a:txBody>
                  <a:tcPr marL="13407" marR="13407" marT="0" marB="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39997140"/>
                  </a:ext>
                </a:extLst>
              </a:tr>
              <a:tr h="204046">
                <a:tc>
                  <a:txBody>
                    <a:bodyPr/>
                    <a:lstStyle/>
                    <a:p>
                      <a:pPr algn="ctr">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用途</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項</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pPr algn="ctr">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施設種類</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a:txBody>
                    <a:bodyPr/>
                    <a:lstStyle/>
                    <a:p>
                      <a:pPr algn="ctr">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規模</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spcAft>
                          <a:spcPts val="0"/>
                        </a:spcAft>
                      </a:pPr>
                      <a:r>
                        <a:rPr lang="ja-JP" altLang="en-US" sz="1000" kern="100" dirty="0">
                          <a:effectLst/>
                          <a:latin typeface="BIZ UDPゴシック" panose="020B0400000000000000" pitchFamily="50" charset="-128"/>
                          <a:ea typeface="BIZ UDPゴシック" panose="020B0400000000000000" pitchFamily="50" charset="-128"/>
                        </a:rPr>
                        <a:t>項</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ja-JP" sz="1000" kern="0" dirty="0">
                          <a:effectLst/>
                          <a:latin typeface="BIZ UDPゴシック" panose="020B0400000000000000" pitchFamily="50" charset="-128"/>
                          <a:ea typeface="BIZ UDPゴシック" panose="020B0400000000000000" pitchFamily="50" charset="-128"/>
                        </a:rPr>
                        <a:t>施設種類</a:t>
                      </a:r>
                      <a:endParaRPr lang="ja-JP" alt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ja-JP" sz="1000" kern="0" dirty="0">
                          <a:effectLst/>
                          <a:latin typeface="BIZ UDPゴシック" panose="020B0400000000000000" pitchFamily="50" charset="-128"/>
                          <a:ea typeface="BIZ UDPゴシック" panose="020B0400000000000000" pitchFamily="50" charset="-128"/>
                        </a:rPr>
                        <a:t>規模</a:t>
                      </a:r>
                      <a:endParaRPr lang="ja-JP" alt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034938838"/>
                  </a:ext>
                </a:extLst>
              </a:tr>
              <a:tr h="432123">
                <a:tc rowSpan="18">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鉄鋼、非鉄金属の製造、金属製品の製造又は機械若しくは機械器具の製造</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rowSpan="18">
                  <a:txBody>
                    <a:bodyPr/>
                    <a:lstStyle/>
                    <a:p>
                      <a:pPr algn="l">
                        <a:lnSpc>
                          <a:spcPct val="100000"/>
                        </a:lnSpc>
                        <a:spcAft>
                          <a:spcPts val="0"/>
                        </a:spcAft>
                      </a:pPr>
                      <a:r>
                        <a:rPr lang="en-US" sz="1000" kern="0" dirty="0">
                          <a:effectLst/>
                          <a:latin typeface="BIZ UDPゴシック" panose="020B0400000000000000" pitchFamily="50" charset="-128"/>
                          <a:ea typeface="BIZ UDPゴシック" panose="020B0400000000000000" pitchFamily="50" charset="-128"/>
                        </a:rPr>
                        <a:t>8</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rowSpan="2" gridSpan="3">
                  <a:txBody>
                    <a:bodyPr/>
                    <a:lstStyle/>
                    <a:p>
                      <a:pPr algn="l">
                        <a:lnSpc>
                          <a:spcPct val="100000"/>
                        </a:lnSpc>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solidFill>
                        <a:schemeClr val="tx1"/>
                      </a:solidFill>
                      <a:prstDash val="solid"/>
                      <a:round/>
                      <a:headEnd type="none" w="med" len="med"/>
                      <a:tailEnd type="none" w="med" len="med"/>
                    </a:lnBlToTr>
                  </a:tcPr>
                </a:tc>
                <a:tc rowSpan="2" hMerge="1">
                  <a:txBody>
                    <a:bodyPr/>
                    <a:lstStyle/>
                    <a:p>
                      <a:endParaRPr kumimoji="1" lang="ja-JP" altLang="en-US"/>
                    </a:p>
                  </a:txBody>
                  <a:tcPr/>
                </a:tc>
                <a:tc rowSpan="2" hMerge="1">
                  <a:txBody>
                    <a:bodyPr/>
                    <a:lstStyle/>
                    <a:p>
                      <a:endParaRPr kumimoji="1" lang="ja-JP" altLang="en-US"/>
                    </a:p>
                  </a:txBody>
                  <a:tcPr/>
                </a:tc>
                <a:tc rowSpan="18">
                  <a:txBody>
                    <a:bodyPr/>
                    <a:lstStyle/>
                    <a:p>
                      <a:pPr>
                        <a:lnSpc>
                          <a:spcPct val="100000"/>
                        </a:lnSpc>
                      </a:pPr>
                      <a:r>
                        <a:rPr kumimoji="1" lang="en-US" altLang="ja-JP" sz="1000" dirty="0">
                          <a:latin typeface="BIZ UDPゴシック" panose="020B0400000000000000" pitchFamily="50" charset="-128"/>
                          <a:ea typeface="BIZ UDPゴシック" panose="020B0400000000000000" pitchFamily="50" charset="-128"/>
                        </a:rPr>
                        <a:t>6</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lnBlToTr w="12700" cap="flat" cmpd="sng" algn="ctr">
                      <a:noFill/>
                      <a:prstDash val="solid"/>
                      <a:round/>
                      <a:headEnd type="none" w="med" len="med"/>
                      <a:tailEnd type="none" w="med" len="med"/>
                    </a:lnBlToTr>
                  </a:tcP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イ</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法に掲げるベルトコンベア、バケットコンベア</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alt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ベルト幅（</a:t>
                      </a:r>
                      <a:r>
                        <a:rPr lang="en-US" alt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75cm</a:t>
                      </a:r>
                      <a:r>
                        <a:rPr lang="ja-JP" alt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br>
                        <a:rPr lang="en-US" alt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br>
                      <a:r>
                        <a:rPr lang="ja-JP" alt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内容積（</a:t>
                      </a:r>
                      <a:r>
                        <a:rPr lang="en-US" alt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0.03</a:t>
                      </a:r>
                      <a:r>
                        <a:rPr lang="ja-JP" alt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243318049"/>
                  </a:ext>
                </a:extLst>
              </a:tr>
              <a:tr h="408092">
                <a:tc vMerge="1">
                  <a:txBody>
                    <a:bodyPr/>
                    <a:lstStyle/>
                    <a:p>
                      <a:pPr algn="just">
                        <a:lnSpc>
                          <a:spcPts val="900"/>
                        </a:lnSpc>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14625" marR="14625" marT="0" marB="0" anchor="ctr"/>
                </a:tc>
                <a:tc vMerge="1">
                  <a:txBody>
                    <a:bodyPr/>
                    <a:lstStyle/>
                    <a:p>
                      <a:endParaRPr kumimoji="1" lang="ja-JP" altLang="en-US"/>
                    </a:p>
                  </a:txBody>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lnBlToTr w="12700" cap="flat" cmpd="sng" algn="ctr">
                      <a:noFill/>
                      <a:prstDash val="solid"/>
                      <a:round/>
                      <a:headEnd type="none" w="med" len="med"/>
                      <a:tailEnd type="none" w="med" len="med"/>
                    </a:lnBlToTr>
                  </a:tcP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ハ</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法に掲げるふるい</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原動機の定格出力（</a:t>
                      </a:r>
                      <a:r>
                        <a:rPr lang="en-US" sz="10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15kW</a:t>
                      </a:r>
                      <a:r>
                        <a:rPr lang="ja-JP" sz="10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927773012"/>
                  </a:ext>
                </a:extLst>
              </a:tr>
              <a:tr h="204046">
                <a:tc vMerge="1">
                  <a:txBody>
                    <a:bodyPr/>
                    <a:lstStyle/>
                    <a:p>
                      <a:pPr algn="just">
                        <a:lnSpc>
                          <a:spcPts val="900"/>
                        </a:lnSpc>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14625" marR="14625" marT="0" marB="0" anchor="ctr"/>
                </a:tc>
                <a:tc vMerge="1">
                  <a:txBody>
                    <a:bodyPr/>
                    <a:lstStyle/>
                    <a:p>
                      <a:endParaRPr kumimoji="1" lang="ja-JP" altLang="en-US"/>
                    </a:p>
                  </a:txBody>
                  <a:tcPr/>
                </a:tc>
                <a:tc>
                  <a:txBody>
                    <a:bodyPr/>
                    <a:lstStyle/>
                    <a:p>
                      <a:pPr algn="l">
                        <a:lnSpc>
                          <a:spcPct val="100000"/>
                        </a:lnSpc>
                      </a:pPr>
                      <a:r>
                        <a:rPr lang="ja-JP" sz="1000" kern="0">
                          <a:effectLst/>
                          <a:latin typeface="BIZ UDPゴシック" panose="020B0400000000000000" pitchFamily="50" charset="-128"/>
                          <a:ea typeface="BIZ UDPゴシック" panose="020B0400000000000000" pitchFamily="50" charset="-128"/>
                        </a:rPr>
                        <a:t>イ</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粉粒塊堆積場</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面積（</a:t>
                      </a:r>
                      <a:r>
                        <a:rPr lang="en-US" sz="1000" kern="0" dirty="0">
                          <a:effectLst/>
                          <a:latin typeface="BIZ UDPゴシック" panose="020B0400000000000000" pitchFamily="50" charset="-128"/>
                          <a:ea typeface="BIZ UDPゴシック" panose="020B0400000000000000" pitchFamily="50" charset="-128"/>
                        </a:rPr>
                        <a:t>500 m</a:t>
                      </a:r>
                      <a:r>
                        <a:rPr lang="en-US" sz="1000" kern="0" baseline="30000" dirty="0">
                          <a:effectLst/>
                          <a:latin typeface="BIZ UDPゴシック" panose="020B0400000000000000" pitchFamily="50" charset="-128"/>
                          <a:ea typeface="BIZ UDPゴシック" panose="020B0400000000000000" pitchFamily="50" charset="-128"/>
                        </a:rPr>
                        <a:t>2</a:t>
                      </a:r>
                      <a:r>
                        <a:rPr lang="ja-JP" sz="1000" kern="0" dirty="0">
                          <a:effectLst/>
                          <a:latin typeface="BIZ UDPゴシック" panose="020B0400000000000000" pitchFamily="50" charset="-128"/>
                          <a:ea typeface="BIZ UDPゴシック" panose="020B0400000000000000" pitchFamily="50" charset="-128"/>
                        </a:rPr>
                        <a:t>以上）</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lnSpc>
                          <a:spcPts val="900"/>
                        </a:lnSpc>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noFill/>
                      <a:prstDash val="solid"/>
                      <a:round/>
                      <a:headEnd type="none" w="med" len="med"/>
                      <a:tailEnd type="none" w="med" len="med"/>
                    </a:lnBlToTr>
                  </a:tcPr>
                </a:tc>
                <a:tc gridSpan="3">
                  <a:txBody>
                    <a:bodyPr/>
                    <a:lstStyle/>
                    <a:p>
                      <a:pPr algn="l">
                        <a:lnSpc>
                          <a:spcPct val="100000"/>
                        </a:lnSpc>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solidFill>
                        <a:schemeClr val="tx1"/>
                      </a:solidFill>
                      <a:prstDash val="solid"/>
                      <a:round/>
                      <a:headEnd type="none" w="med" len="med"/>
                      <a:tailEnd type="none" w="med" len="med"/>
                    </a:lnBlToTr>
                  </a:tcPr>
                </a:tc>
                <a:tc hMerge="1">
                  <a:txBody>
                    <a:bodyPr/>
                    <a:lstStyle/>
                    <a:p>
                      <a:endParaRPr kumimoji="1" lang="ja-JP" altLang="en-US"/>
                    </a:p>
                  </a:txBody>
                  <a:tcPr/>
                </a:tc>
                <a:tc hMerge="1">
                  <a:txBody>
                    <a:bodyPr/>
                    <a:lstStyle/>
                    <a:p>
                      <a:pPr algn="l">
                        <a:lnSpc>
                          <a:spcPct val="100000"/>
                        </a:lnSpc>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257684993"/>
                  </a:ext>
                </a:extLst>
              </a:tr>
              <a:tr h="468000">
                <a:tc vMerge="1">
                  <a:txBody>
                    <a:bodyPr/>
                    <a:lstStyle/>
                    <a:p>
                      <a:endParaRPr kumimoji="1" lang="ja-JP" altLang="en-US"/>
                    </a:p>
                  </a:txBody>
                  <a:tcPr/>
                </a:tc>
                <a:tc vMerge="1">
                  <a:txBody>
                    <a:bodyPr/>
                    <a:lstStyle/>
                    <a:p>
                      <a:endParaRPr kumimoji="1" lang="ja-JP" altLang="en-US"/>
                    </a:p>
                  </a:txBody>
                  <a:tcPr/>
                </a:tc>
                <a:tc>
                  <a:txBody>
                    <a:bodyPr/>
                    <a:lstStyle/>
                    <a:p>
                      <a:pPr algn="l">
                        <a:lnSpc>
                          <a:spcPct val="100000"/>
                        </a:lnSpc>
                      </a:pPr>
                      <a:r>
                        <a:rPr lang="ja-JP" sz="1000" kern="0">
                          <a:effectLst/>
                          <a:latin typeface="BIZ UDPゴシック" panose="020B0400000000000000" pitchFamily="50" charset="-128"/>
                          <a:ea typeface="BIZ UDPゴシック" panose="020B0400000000000000" pitchFamily="50" charset="-128"/>
                        </a:rPr>
                        <a:t>ロ</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粉粒塊輸送用コンベア施設</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輸送能力（</a:t>
                      </a:r>
                      <a:r>
                        <a:rPr lang="en-US" sz="1000" kern="0" dirty="0">
                          <a:effectLst/>
                          <a:latin typeface="BIZ UDPゴシック" panose="020B0400000000000000" pitchFamily="50" charset="-128"/>
                          <a:ea typeface="BIZ UDPゴシック" panose="020B0400000000000000" pitchFamily="50" charset="-128"/>
                        </a:rPr>
                        <a:t>30 t / </a:t>
                      </a:r>
                      <a:r>
                        <a:rPr lang="ja-JP" sz="1000" kern="0" dirty="0">
                          <a:effectLst/>
                          <a:latin typeface="BIZ UDPゴシック" panose="020B0400000000000000" pitchFamily="50" charset="-128"/>
                          <a:ea typeface="BIZ UDPゴシック" panose="020B0400000000000000" pitchFamily="50" charset="-128"/>
                        </a:rPr>
                        <a:t>時以上）</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lnSpc>
                          <a:spcPts val="900"/>
                        </a:lnSpc>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noFill/>
                      <a:prstDash val="solid"/>
                      <a:round/>
                      <a:headEnd type="none" w="med" len="med"/>
                      <a:tailEnd type="none" w="med" len="med"/>
                    </a:lnBlToTr>
                  </a:tcP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粉粒塊輸送用コンベア施設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rowSpan="5">
                  <a:txBody>
                    <a:bodyPr/>
                    <a:lstStyle/>
                    <a:p>
                      <a:pPr algn="l">
                        <a:lnSpc>
                          <a:spcPct val="100000"/>
                        </a:lnSpc>
                        <a:spcAft>
                          <a:spcPts val="0"/>
                        </a:spcAft>
                      </a:pPr>
                      <a:r>
                        <a:rPr lang="ja-JP" altLang="en-US" sz="1000" kern="100" dirty="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856279468"/>
                  </a:ext>
                </a:extLst>
              </a:tr>
              <a:tr h="288082">
                <a:tc vMerge="1">
                  <a:txBody>
                    <a:bodyPr/>
                    <a:lstStyle/>
                    <a:p>
                      <a:endParaRPr kumimoji="1" lang="ja-JP" altLang="en-US"/>
                    </a:p>
                  </a:txBody>
                  <a:tcPr/>
                </a:tc>
                <a:tc vMerge="1">
                  <a:txBody>
                    <a:bodyPr/>
                    <a:lstStyle/>
                    <a:p>
                      <a:endParaRPr kumimoji="1" lang="ja-JP" altLang="en-US"/>
                    </a:p>
                  </a:txBody>
                  <a:tcPr/>
                </a:tc>
                <a:tc>
                  <a:txBody>
                    <a:bodyPr/>
                    <a:lstStyle/>
                    <a:p>
                      <a:pPr algn="l">
                        <a:lnSpc>
                          <a:spcPct val="100000"/>
                        </a:lnSpc>
                      </a:pPr>
                      <a:r>
                        <a:rPr lang="ja-JP" sz="1000" kern="0">
                          <a:effectLst/>
                          <a:latin typeface="BIZ UDPゴシック" panose="020B0400000000000000" pitchFamily="50" charset="-128"/>
                          <a:ea typeface="BIZ UDPゴシック" panose="020B0400000000000000" pitchFamily="50" charset="-128"/>
                        </a:rPr>
                        <a:t>ハ</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ふるい分施設</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原動機の定格出力（</a:t>
                      </a:r>
                      <a:r>
                        <a:rPr lang="en-US" sz="1000" kern="0" dirty="0">
                          <a:effectLst/>
                          <a:latin typeface="BIZ UDPゴシック" panose="020B0400000000000000" pitchFamily="50" charset="-128"/>
                          <a:ea typeface="BIZ UDPゴシック" panose="020B0400000000000000" pitchFamily="50" charset="-128"/>
                        </a:rPr>
                        <a:t>1.5 kW</a:t>
                      </a:r>
                      <a:r>
                        <a:rPr lang="ja-JP" sz="1000" kern="0" dirty="0">
                          <a:effectLst/>
                          <a:latin typeface="BIZ UDPゴシック" panose="020B0400000000000000" pitchFamily="50" charset="-128"/>
                          <a:ea typeface="BIZ UDPゴシック" panose="020B0400000000000000" pitchFamily="50" charset="-128"/>
                        </a:rPr>
                        <a:t>以上）</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lnSpc>
                          <a:spcPts val="900"/>
                        </a:lnSpc>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noFill/>
                      <a:prstDash val="solid"/>
                      <a:round/>
                      <a:headEnd type="none" w="med" len="med"/>
                      <a:tailEnd type="none" w="med" len="med"/>
                    </a:lnBlToTr>
                  </a:tcP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ニ</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ふるい分施設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lnSpc>
                          <a:spcPct val="100000"/>
                        </a:lnSpc>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246610321"/>
                  </a:ext>
                </a:extLst>
              </a:tr>
              <a:tr h="288000">
                <a:tc vMerge="1">
                  <a:txBody>
                    <a:bodyPr/>
                    <a:lstStyle/>
                    <a:p>
                      <a:endParaRPr kumimoji="1" lang="ja-JP" altLang="en-US"/>
                    </a:p>
                  </a:txBody>
                  <a:tcPr/>
                </a:tc>
                <a:tc vMerge="1">
                  <a:txBody>
                    <a:bodyPr/>
                    <a:lstStyle/>
                    <a:p>
                      <a:endParaRPr kumimoji="1" lang="ja-JP" altLang="en-US"/>
                    </a:p>
                  </a:txBody>
                  <a:tcPr/>
                </a:tc>
                <a:tc>
                  <a:txBody>
                    <a:bodyPr/>
                    <a:lstStyle/>
                    <a:p>
                      <a:pPr algn="l">
                        <a:lnSpc>
                          <a:spcPct val="100000"/>
                        </a:lnSpc>
                      </a:pPr>
                      <a:r>
                        <a:rPr lang="ja-JP" sz="1000" kern="0">
                          <a:effectLst/>
                          <a:latin typeface="BIZ UDPゴシック" panose="020B0400000000000000" pitchFamily="50" charset="-128"/>
                          <a:ea typeface="BIZ UDPゴシック" panose="020B0400000000000000" pitchFamily="50" charset="-128"/>
                        </a:rPr>
                        <a:t>ニ</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粉砕施設</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原動機の定格出力（</a:t>
                      </a:r>
                      <a:r>
                        <a:rPr lang="en-US" sz="1000" kern="0" dirty="0">
                          <a:effectLst/>
                          <a:latin typeface="BIZ UDPゴシック" panose="020B0400000000000000" pitchFamily="50" charset="-128"/>
                          <a:ea typeface="BIZ UDPゴシック" panose="020B0400000000000000" pitchFamily="50" charset="-128"/>
                        </a:rPr>
                        <a:t>7.5 kW</a:t>
                      </a:r>
                      <a:r>
                        <a:rPr lang="ja-JP" sz="1000" kern="0" dirty="0">
                          <a:effectLst/>
                          <a:latin typeface="BIZ UDPゴシック" panose="020B0400000000000000" pitchFamily="50" charset="-128"/>
                          <a:ea typeface="BIZ UDPゴシック" panose="020B0400000000000000" pitchFamily="50" charset="-128"/>
                        </a:rPr>
                        <a:t>以上）</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just">
                        <a:lnSpc>
                          <a:spcPts val="900"/>
                        </a:lnSpc>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14625" marR="14625" marT="0" marB="0" anchor="ctr">
                    <a:lnBlToTr w="12700" cap="flat" cmpd="sng" algn="ctr">
                      <a:noFill/>
                      <a:prstDash val="solid"/>
                      <a:round/>
                      <a:headEnd type="none" w="med" len="med"/>
                      <a:tailEnd type="none" w="med" len="med"/>
                    </a:lnBlToTr>
                  </a:tcP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ホ</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alt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粉砕施設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lnSpc>
                          <a:spcPct val="100000"/>
                        </a:lnSpc>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145876911"/>
                  </a:ext>
                </a:extLst>
              </a:tr>
              <a:tr h="204046">
                <a:tc vMerge="1">
                  <a:txBody>
                    <a:bodyPr/>
                    <a:lstStyle/>
                    <a:p>
                      <a:endParaRPr kumimoji="1" lang="ja-JP" altLang="en-US"/>
                    </a:p>
                  </a:txBody>
                  <a:tcPr/>
                </a:tc>
                <a:tc vMerge="1">
                  <a:txBody>
                    <a:bodyPr/>
                    <a:lstStyle/>
                    <a:p>
                      <a:endParaRPr kumimoji="1" lang="ja-JP" altLang="en-US"/>
                    </a:p>
                  </a:txBody>
                  <a:tcPr/>
                </a:tc>
                <a:tc>
                  <a:txBody>
                    <a:bodyPr/>
                    <a:lstStyle/>
                    <a:p>
                      <a:pPr algn="l">
                        <a:lnSpc>
                          <a:spcPct val="100000"/>
                        </a:lnSpc>
                      </a:pPr>
                      <a:r>
                        <a:rPr lang="ja-JP" sz="1000" kern="0">
                          <a:effectLst/>
                          <a:latin typeface="BIZ UDPゴシック" panose="020B0400000000000000" pitchFamily="50" charset="-128"/>
                          <a:ea typeface="BIZ UDPゴシック" panose="020B0400000000000000" pitchFamily="50" charset="-128"/>
                        </a:rPr>
                        <a:t>ホ</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研摩施設</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すべて</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just">
                        <a:lnSpc>
                          <a:spcPts val="900"/>
                        </a:lnSpc>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14625" marR="14625" marT="0" marB="0" anchor="ctr">
                    <a:lnBlToTr w="12700" cap="flat" cmpd="sng" algn="ctr">
                      <a:noFill/>
                      <a:prstDash val="solid"/>
                      <a:round/>
                      <a:headEnd type="none" w="med" len="med"/>
                      <a:tailEnd type="none" w="med" len="med"/>
                    </a:lnBlToTr>
                  </a:tcP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ヘ</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altLang="en-US" sz="1000" kern="100" dirty="0">
                          <a:effectLst/>
                          <a:latin typeface="BIZ UDPゴシック" panose="020B0400000000000000" pitchFamily="50" charset="-128"/>
                          <a:ea typeface="BIZ UDPゴシック" panose="020B0400000000000000" pitchFamily="50" charset="-128"/>
                        </a:rPr>
                        <a:t>研摩施設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lnSpc>
                          <a:spcPct val="100000"/>
                        </a:lnSpc>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160181147"/>
                  </a:ext>
                </a:extLst>
              </a:tr>
              <a:tr h="204046">
                <a:tc vMerge="1">
                  <a:txBody>
                    <a:bodyPr/>
                    <a:lstStyle/>
                    <a:p>
                      <a:endParaRPr kumimoji="1" lang="ja-JP" altLang="en-US"/>
                    </a:p>
                  </a:txBody>
                  <a:tcPr/>
                </a:tc>
                <a:tc vMerge="1">
                  <a:txBody>
                    <a:bodyPr/>
                    <a:lstStyle/>
                    <a:p>
                      <a:endParaRPr kumimoji="1" lang="ja-JP" altLang="en-US"/>
                    </a:p>
                  </a:txBody>
                  <a:tcPr/>
                </a:tc>
                <a:tc>
                  <a:txBody>
                    <a:bodyPr/>
                    <a:lstStyle/>
                    <a:p>
                      <a:pPr algn="l">
                        <a:lnSpc>
                          <a:spcPct val="100000"/>
                        </a:lnSpc>
                      </a:pPr>
                      <a:r>
                        <a:rPr lang="ja-JP" sz="1000" kern="0">
                          <a:effectLst/>
                          <a:latin typeface="BIZ UDPゴシック" panose="020B0400000000000000" pitchFamily="50" charset="-128"/>
                          <a:ea typeface="BIZ UDPゴシック" panose="020B0400000000000000" pitchFamily="50" charset="-128"/>
                        </a:rPr>
                        <a:t>ヘ</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溶射施設</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すべて</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lnSpc>
                          <a:spcPts val="900"/>
                        </a:lnSpc>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noFill/>
                      <a:prstDash val="solid"/>
                      <a:round/>
                      <a:headEnd type="none" w="med" len="med"/>
                      <a:tailEnd type="none" w="med" len="med"/>
                    </a:lnBlToTr>
                  </a:tcP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ト</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altLang="en-US"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溶射</a:t>
                      </a: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lnSpc>
                          <a:spcPct val="100000"/>
                        </a:lnSpc>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240573543"/>
                  </a:ext>
                </a:extLst>
              </a:tr>
              <a:tr h="204046">
                <a:tc vMerge="1">
                  <a:txBody>
                    <a:bodyPr/>
                    <a:lstStyle/>
                    <a:p>
                      <a:endParaRPr kumimoji="1" lang="ja-JP" altLang="en-US"/>
                    </a:p>
                  </a:txBody>
                  <a:tcPr/>
                </a:tc>
                <a:tc vMerge="1">
                  <a:txBody>
                    <a:bodyPr/>
                    <a:lstStyle/>
                    <a:p>
                      <a:endParaRPr kumimoji="1" lang="ja-JP" altLang="en-US"/>
                    </a:p>
                  </a:txBody>
                  <a:tcPr/>
                </a:tc>
                <a:tc>
                  <a:txBody>
                    <a:bodyPr/>
                    <a:lstStyle/>
                    <a:p>
                      <a:pPr algn="l">
                        <a:lnSpc>
                          <a:spcPct val="100000"/>
                        </a:lnSpc>
                      </a:pPr>
                      <a:r>
                        <a:rPr lang="ja-JP" sz="1000" kern="0">
                          <a:effectLst/>
                          <a:latin typeface="BIZ UDPゴシック" panose="020B0400000000000000" pitchFamily="50" charset="-128"/>
                          <a:ea typeface="BIZ UDPゴシック" panose="020B0400000000000000" pitchFamily="50" charset="-128"/>
                        </a:rPr>
                        <a:t>ト</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吹付塗装施設</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すべて</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lnSpc>
                          <a:spcPts val="900"/>
                        </a:lnSpc>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noFill/>
                      <a:prstDash val="solid"/>
                      <a:round/>
                      <a:headEnd type="none" w="med" len="med"/>
                      <a:tailEnd type="none" w="med" len="med"/>
                    </a:lnBlToTr>
                  </a:tcPr>
                </a:tc>
                <a:tc gridSpan="3">
                  <a:txBody>
                    <a:bodyPr/>
                    <a:lstStyle/>
                    <a:p>
                      <a:pPr algn="l">
                        <a:lnSpc>
                          <a:spcPct val="100000"/>
                        </a:lnSpc>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solidFill>
                        <a:schemeClr val="tx1"/>
                      </a:solidFill>
                      <a:prstDash val="solid"/>
                      <a:round/>
                      <a:headEnd type="none" w="med" len="med"/>
                      <a:tailEnd type="none" w="med" len="med"/>
                    </a:lnBlToTr>
                  </a:tcPr>
                </a:tc>
                <a:tc hMerge="1">
                  <a:txBody>
                    <a:bodyPr/>
                    <a:lstStyle/>
                    <a:p>
                      <a:endParaRPr kumimoji="1" lang="ja-JP" altLang="en-US"/>
                    </a:p>
                  </a:txBody>
                  <a:tcPr/>
                </a:tc>
                <a:tc hMerge="1">
                  <a:txBody>
                    <a:bodyPr/>
                    <a:lstStyle/>
                    <a:p>
                      <a:pPr algn="l">
                        <a:lnSpc>
                          <a:spcPct val="100000"/>
                        </a:lnSpc>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46766854"/>
                  </a:ext>
                </a:extLst>
              </a:tr>
              <a:tr h="204046">
                <a:tc vMerge="1">
                  <a:txBody>
                    <a:bodyPr/>
                    <a:lstStyle/>
                    <a:p>
                      <a:endParaRPr kumimoji="1" lang="ja-JP" altLang="en-US"/>
                    </a:p>
                  </a:txBody>
                  <a:tcPr/>
                </a:tc>
                <a:tc vMerge="1">
                  <a:txBody>
                    <a:bodyPr/>
                    <a:lstStyle/>
                    <a:p>
                      <a:endParaRPr kumimoji="1" lang="ja-JP" altLang="en-US"/>
                    </a:p>
                  </a:txBody>
                  <a:tcPr/>
                </a:tc>
                <a:tc>
                  <a:txBody>
                    <a:bodyPr/>
                    <a:lstStyle/>
                    <a:p>
                      <a:pPr algn="l">
                        <a:lnSpc>
                          <a:spcPct val="100000"/>
                        </a:lnSpc>
                      </a:pPr>
                      <a:r>
                        <a:rPr lang="ja-JP" sz="1000" kern="0">
                          <a:effectLst/>
                          <a:latin typeface="BIZ UDPゴシック" panose="020B0400000000000000" pitchFamily="50" charset="-128"/>
                          <a:ea typeface="BIZ UDPゴシック" panose="020B0400000000000000" pitchFamily="50" charset="-128"/>
                        </a:rPr>
                        <a:t>チ</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切断施設</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すべて</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lnSpc>
                          <a:spcPts val="900"/>
                        </a:lnSpc>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noFill/>
                      <a:prstDash val="solid"/>
                      <a:round/>
                      <a:headEnd type="none" w="med" len="med"/>
                      <a:tailEnd type="none" w="med" len="med"/>
                    </a:lnBlToTr>
                  </a:tcPr>
                </a:tc>
                <a:tc>
                  <a:txBody>
                    <a:bodyPr/>
                    <a:lstStyle/>
                    <a:p>
                      <a:pPr algn="l">
                        <a:lnSpc>
                          <a:spcPct val="100000"/>
                        </a:lnSpc>
                        <a:spcAft>
                          <a:spcPts val="0"/>
                        </a:spcAft>
                      </a:pPr>
                      <a:r>
                        <a:rPr lang="ja-JP" altLang="en-US" sz="1000" kern="0" dirty="0">
                          <a:effectLst/>
                          <a:latin typeface="BIZ UDPゴシック" panose="020B0400000000000000" pitchFamily="50" charset="-128"/>
                          <a:ea typeface="BIZ UDPゴシック" panose="020B0400000000000000" pitchFamily="50" charset="-128"/>
                        </a:rPr>
                        <a:t>チ</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altLang="en-US"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切断</a:t>
                      </a: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altLang="en-US" sz="1000" kern="100" dirty="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838431478"/>
                  </a:ext>
                </a:extLst>
              </a:tr>
              <a:tr h="288082">
                <a:tc vMerge="1">
                  <a:txBody>
                    <a:bodyPr/>
                    <a:lstStyle/>
                    <a:p>
                      <a:endParaRPr kumimoji="1" lang="ja-JP" altLang="en-US"/>
                    </a:p>
                  </a:txBody>
                  <a:tcPr/>
                </a:tc>
                <a:tc vMerge="1">
                  <a:txBody>
                    <a:bodyPr/>
                    <a:lstStyle/>
                    <a:p>
                      <a:endParaRPr kumimoji="1" lang="ja-JP" altLang="en-US"/>
                    </a:p>
                  </a:txBody>
                  <a:tcPr/>
                </a:tc>
                <a:tc>
                  <a:txBody>
                    <a:bodyPr/>
                    <a:lstStyle/>
                    <a:p>
                      <a:pPr algn="l">
                        <a:lnSpc>
                          <a:spcPct val="100000"/>
                        </a:lnSpc>
                      </a:pPr>
                      <a:r>
                        <a:rPr lang="ja-JP" sz="1000" kern="0">
                          <a:effectLst/>
                          <a:latin typeface="BIZ UDPゴシック" panose="020B0400000000000000" pitchFamily="50" charset="-128"/>
                          <a:ea typeface="BIZ UDPゴシック" panose="020B0400000000000000" pitchFamily="50" charset="-128"/>
                        </a:rPr>
                        <a:t>リ</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鋳型砂処理施設</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すべて</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a:lnBlToTr w="12700" cap="flat" cmpd="sng" algn="ctr">
                      <a:noFill/>
                      <a:prstDash val="solid"/>
                      <a:round/>
                      <a:headEnd type="none" w="med" len="med"/>
                      <a:tailEnd type="none" w="med" len="med"/>
                    </a:lnBlToTr>
                  </a:tcPr>
                </a:tc>
                <a:tc rowSpan="4" gridSpan="3">
                  <a:txBody>
                    <a:bodyPr/>
                    <a:lstStyle/>
                    <a:p>
                      <a:pPr algn="l">
                        <a:lnSpc>
                          <a:spcPct val="100000"/>
                        </a:lnSpc>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solidFill>
                        <a:schemeClr val="tx1"/>
                      </a:solidFill>
                      <a:prstDash val="solid"/>
                      <a:round/>
                      <a:headEnd type="none" w="med" len="med"/>
                      <a:tailEnd type="none" w="med" len="med"/>
                    </a:lnBlToTr>
                  </a:tcPr>
                </a:tc>
                <a:tc rowSpan="4" hMerge="1">
                  <a:txBody>
                    <a:bodyPr/>
                    <a:lstStyle/>
                    <a:p>
                      <a:endParaRPr kumimoji="1" lang="ja-JP" altLang="en-US"/>
                    </a:p>
                  </a:txBody>
                  <a:tcPr/>
                </a:tc>
                <a:tc rowSpan="4" hMerge="1">
                  <a:txBody>
                    <a:bodyPr/>
                    <a:lstStyle/>
                    <a:p>
                      <a:pPr algn="l">
                        <a:lnSpc>
                          <a:spcPct val="100000"/>
                        </a:lnSpc>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4271453020"/>
                  </a:ext>
                </a:extLst>
              </a:tr>
              <a:tr h="288082">
                <a:tc vMerge="1">
                  <a:txBody>
                    <a:bodyPr/>
                    <a:lstStyle/>
                    <a:p>
                      <a:endParaRPr kumimoji="1" lang="ja-JP" altLang="en-US"/>
                    </a:p>
                  </a:txBody>
                  <a:tcPr/>
                </a:tc>
                <a:tc vMerge="1">
                  <a:txBody>
                    <a:bodyPr/>
                    <a:lstStyle/>
                    <a:p>
                      <a:endParaRPr kumimoji="1" lang="ja-JP" altLang="en-US"/>
                    </a:p>
                  </a:txBody>
                  <a:tcPr/>
                </a:tc>
                <a:tc>
                  <a:txBody>
                    <a:bodyPr/>
                    <a:lstStyle/>
                    <a:p>
                      <a:pPr algn="l">
                        <a:lnSpc>
                          <a:spcPct val="100000"/>
                        </a:lnSpc>
                      </a:pPr>
                      <a:r>
                        <a:rPr lang="ja-JP" sz="1000" kern="0">
                          <a:effectLst/>
                          <a:latin typeface="BIZ UDPゴシック" panose="020B0400000000000000" pitchFamily="50" charset="-128"/>
                          <a:ea typeface="BIZ UDPゴシック" panose="020B0400000000000000" pitchFamily="50" charset="-128"/>
                        </a:rPr>
                        <a:t>ヌ</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鋳型ばらし施設</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すべて</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lnSpc>
                          <a:spcPts val="900"/>
                        </a:lnSpc>
                        <a:spcAft>
                          <a:spcPts val="0"/>
                        </a:spcAft>
                      </a:pPr>
                      <a:endParaRPr lang="ja-JP" sz="1050" kern="10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noFill/>
                      <a:prstDash val="solid"/>
                      <a:round/>
                      <a:headEnd type="none" w="med" len="med"/>
                      <a:tailEnd type="none" w="med" len="med"/>
                    </a:lnBlToTr>
                  </a:tcPr>
                </a:tc>
                <a:tc gridSpan="3" vMerge="1">
                  <a:txBody>
                    <a:bodyPr/>
                    <a:lstStyle/>
                    <a:p>
                      <a:pPr algn="l">
                        <a:lnSpc>
                          <a:spcPts val="900"/>
                        </a:lnSpc>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0" marR="0" marT="0" marB="0" anchor="ct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1118691144"/>
                  </a:ext>
                </a:extLst>
              </a:tr>
              <a:tr h="324000">
                <a:tc vMerge="1">
                  <a:txBody>
                    <a:bodyPr/>
                    <a:lstStyle/>
                    <a:p>
                      <a:endParaRPr kumimoji="1" lang="ja-JP" altLang="en-US"/>
                    </a:p>
                  </a:txBody>
                  <a:tcPr/>
                </a:tc>
                <a:tc vMerge="1">
                  <a:txBody>
                    <a:bodyPr/>
                    <a:lstStyle/>
                    <a:p>
                      <a:endParaRPr kumimoji="1" lang="ja-JP" altLang="en-US"/>
                    </a:p>
                  </a:txBody>
                  <a:tcPr/>
                </a:tc>
                <a:tc>
                  <a:txBody>
                    <a:bodyPr/>
                    <a:lstStyle/>
                    <a:p>
                      <a:pPr algn="l">
                        <a:lnSpc>
                          <a:spcPct val="100000"/>
                        </a:lnSpc>
                      </a:pPr>
                      <a:r>
                        <a:rPr lang="ja-JP" sz="1000" kern="0">
                          <a:effectLst/>
                          <a:latin typeface="BIZ UDPゴシック" panose="020B0400000000000000" pitchFamily="50" charset="-128"/>
                          <a:ea typeface="BIZ UDPゴシック" panose="020B0400000000000000" pitchFamily="50" charset="-128"/>
                        </a:rPr>
                        <a:t>ル</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ダクタイル処理施設</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すべて</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lnSpc>
                          <a:spcPts val="900"/>
                        </a:lnSpc>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noFill/>
                      <a:prstDash val="solid"/>
                      <a:round/>
                      <a:headEnd type="none" w="med" len="med"/>
                      <a:tailEnd type="none" w="med" len="med"/>
                    </a:lnBlToTr>
                  </a:tcPr>
                </a:tc>
                <a:tc gridSpan="3" vMerge="1">
                  <a:txBody>
                    <a:bodyPr/>
                    <a:lstStyle/>
                    <a:p>
                      <a:pPr algn="ctr">
                        <a:lnSpc>
                          <a:spcPts val="900"/>
                        </a:lnSpc>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0" marR="0" marT="0" marB="0" anchor="ct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3558809244"/>
                  </a:ext>
                </a:extLst>
              </a:tr>
              <a:tr h="204046">
                <a:tc vMerge="1">
                  <a:txBody>
                    <a:bodyPr/>
                    <a:lstStyle/>
                    <a:p>
                      <a:endParaRPr kumimoji="1" lang="ja-JP" altLang="en-US"/>
                    </a:p>
                  </a:txBody>
                  <a:tcPr/>
                </a:tc>
                <a:tc vMerge="1">
                  <a:txBody>
                    <a:bodyPr/>
                    <a:lstStyle/>
                    <a:p>
                      <a:endParaRPr kumimoji="1" lang="ja-JP" altLang="en-US"/>
                    </a:p>
                  </a:txBody>
                  <a:tcPr/>
                </a:tc>
                <a:tc>
                  <a:txBody>
                    <a:bodyPr/>
                    <a:lstStyle/>
                    <a:p>
                      <a:pPr algn="l">
                        <a:lnSpc>
                          <a:spcPct val="100000"/>
                        </a:lnSpc>
                      </a:pPr>
                      <a:r>
                        <a:rPr lang="ja-JP" sz="1000" kern="0">
                          <a:effectLst/>
                          <a:latin typeface="BIZ UDPゴシック" panose="020B0400000000000000" pitchFamily="50" charset="-128"/>
                          <a:ea typeface="BIZ UDPゴシック" panose="020B0400000000000000" pitchFamily="50" charset="-128"/>
                        </a:rPr>
                        <a:t>ヲ</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スカーファ</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すべて</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a:lnBlToTr w="12700" cap="flat" cmpd="sng" algn="ctr">
                      <a:noFill/>
                      <a:prstDash val="solid"/>
                      <a:round/>
                      <a:headEnd type="none" w="med" len="med"/>
                      <a:tailEnd type="none" w="med" len="med"/>
                    </a:lnBlToTr>
                  </a:tcPr>
                </a:tc>
                <a:tc gridSpan="3" vMerge="1">
                  <a:txBody>
                    <a:bodyPr/>
                    <a:lstStyle/>
                    <a:p>
                      <a:pPr algn="l">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0" marR="0" marT="0" marB="0" anchor="ct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2759313056"/>
                  </a:ext>
                </a:extLst>
              </a:tr>
              <a:tr h="0">
                <a:tc vMerge="1">
                  <a:txBody>
                    <a:bodyPr/>
                    <a:lstStyle/>
                    <a:p>
                      <a:endParaRPr kumimoji="1" lang="ja-JP" altLang="en-US"/>
                    </a:p>
                  </a:txBody>
                  <a:tcPr/>
                </a:tc>
                <a:tc vMerge="1">
                  <a:txBody>
                    <a:bodyPr/>
                    <a:lstStyle/>
                    <a:p>
                      <a:endParaRPr kumimoji="1" lang="ja-JP" altLang="en-US"/>
                    </a:p>
                  </a:txBody>
                  <a:tcPr/>
                </a:tc>
                <a:tc>
                  <a:txBody>
                    <a:bodyPr/>
                    <a:lstStyle/>
                    <a:p>
                      <a:pPr algn="l">
                        <a:lnSpc>
                          <a:spcPct val="100000"/>
                        </a:lnSpc>
                      </a:pPr>
                      <a:r>
                        <a:rPr lang="ja-JP" sz="1000" kern="0">
                          <a:effectLst/>
                          <a:latin typeface="BIZ UDPゴシック" panose="020B0400000000000000" pitchFamily="50" charset="-128"/>
                          <a:ea typeface="BIZ UDPゴシック" panose="020B0400000000000000" pitchFamily="50" charset="-128"/>
                        </a:rPr>
                        <a:t>ワ</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混合施設</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すべて</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lnSpc>
                          <a:spcPts val="900"/>
                        </a:lnSpc>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noFill/>
                      <a:prstDash val="solid"/>
                      <a:round/>
                      <a:headEnd type="none" w="med" len="med"/>
                      <a:tailEnd type="none" w="med" len="med"/>
                    </a:lnBlToTr>
                  </a:tcPr>
                </a:tc>
                <a:tc>
                  <a:txBody>
                    <a:bodyPr/>
                    <a:lstStyle/>
                    <a:p>
                      <a:pPr algn="l">
                        <a:lnSpc>
                          <a:spcPct val="100000"/>
                        </a:lnSpc>
                        <a:spcAft>
                          <a:spcPts val="0"/>
                        </a:spcAft>
                      </a:pPr>
                      <a:r>
                        <a:rPr lang="ja-JP" altLang="en-US" sz="1000" kern="100" dirty="0">
                          <a:effectLst/>
                          <a:latin typeface="BIZ UDPゴシック" panose="020B0400000000000000" pitchFamily="50" charset="-128"/>
                          <a:ea typeface="BIZ UDPゴシック" panose="020B0400000000000000" pitchFamily="50" charset="-128"/>
                        </a:rPr>
                        <a:t>リ</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kumimoji="1" lang="ja-JP" altLang="en-US" sz="1000">
                          <a:latin typeface="BIZ UDPゴシック" panose="020B0400000000000000" pitchFamily="50" charset="-128"/>
                          <a:ea typeface="BIZ UDPゴシック" panose="020B0400000000000000" pitchFamily="50" charset="-128"/>
                        </a:rPr>
                        <a:t>混合施設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rowSpan="3">
                  <a:txBody>
                    <a:bodyPr/>
                    <a:lstStyle/>
                    <a:p>
                      <a:pPr algn="l">
                        <a:lnSpc>
                          <a:spcPct val="100000"/>
                        </a:lnSpc>
                        <a:spcAft>
                          <a:spcPts val="0"/>
                        </a:spcAft>
                      </a:pPr>
                      <a:r>
                        <a:rPr lang="ja-JP" altLang="en-US" sz="1000" kern="100" dirty="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651358788"/>
                  </a:ext>
                </a:extLst>
              </a:tr>
              <a:tr h="0">
                <a:tc vMerge="1">
                  <a:txBody>
                    <a:bodyPr/>
                    <a:lstStyle/>
                    <a:p>
                      <a:endParaRPr kumimoji="1" lang="ja-JP" altLang="en-US"/>
                    </a:p>
                  </a:txBody>
                  <a:tcPr/>
                </a:tc>
                <a:tc vMerge="1">
                  <a:txBody>
                    <a:bodyPr/>
                    <a:lstStyle/>
                    <a:p>
                      <a:endParaRPr kumimoji="1" lang="ja-JP" altLang="en-US"/>
                    </a:p>
                  </a:txBody>
                  <a:tcPr/>
                </a:tc>
                <a:tc>
                  <a:txBody>
                    <a:bodyPr/>
                    <a:lstStyle/>
                    <a:p>
                      <a:pPr algn="l">
                        <a:lnSpc>
                          <a:spcPct val="100000"/>
                        </a:lnSpc>
                      </a:pPr>
                      <a:r>
                        <a:rPr lang="ja-JP" sz="1000" kern="0">
                          <a:effectLst/>
                          <a:latin typeface="BIZ UDPゴシック" panose="020B0400000000000000" pitchFamily="50" charset="-128"/>
                          <a:ea typeface="BIZ UDPゴシック" panose="020B0400000000000000" pitchFamily="50" charset="-128"/>
                        </a:rPr>
                        <a:t>カ</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配合施設</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すべて</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lnSpc>
                          <a:spcPts val="900"/>
                        </a:lnSpc>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noFill/>
                      <a:prstDash val="solid"/>
                      <a:round/>
                      <a:headEnd type="none" w="med" len="med"/>
                      <a:tailEnd type="none" w="med" len="med"/>
                    </a:lnBlToTr>
                  </a:tcPr>
                </a:tc>
                <a:tc>
                  <a:txBody>
                    <a:bodyPr/>
                    <a:lstStyle/>
                    <a:p>
                      <a:pPr algn="l">
                        <a:lnSpc>
                          <a:spcPct val="100000"/>
                        </a:lnSpc>
                        <a:spcAft>
                          <a:spcPts val="0"/>
                        </a:spcAft>
                      </a:pPr>
                      <a:r>
                        <a:rPr lang="ja-JP" altLang="en-US" sz="1000" kern="100" dirty="0">
                          <a:effectLst/>
                          <a:latin typeface="BIZ UDPゴシック" panose="020B0400000000000000" pitchFamily="50" charset="-128"/>
                          <a:ea typeface="BIZ UDPゴシック" panose="020B0400000000000000" pitchFamily="50" charset="-128"/>
                        </a:rPr>
                        <a:t>ヌ</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kumimoji="1" lang="ja-JP" altLang="en-US" sz="1000" dirty="0">
                          <a:latin typeface="BIZ UDPゴシック" panose="020B0400000000000000" pitchFamily="50" charset="-128"/>
                          <a:ea typeface="BIZ UDPゴシック" panose="020B0400000000000000" pitchFamily="50" charset="-128"/>
                        </a:rPr>
                        <a:t>配合施設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lnSpc>
                          <a:spcPct val="100000"/>
                        </a:lnSpc>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819095145"/>
                  </a:ext>
                </a:extLst>
              </a:tr>
              <a:tr h="0">
                <a:tc vMerge="1">
                  <a:txBody>
                    <a:bodyPr/>
                    <a:lstStyle/>
                    <a:p>
                      <a:endParaRPr kumimoji="1" lang="ja-JP" altLang="en-US"/>
                    </a:p>
                  </a:txBody>
                  <a:tcPr/>
                </a:tc>
                <a:tc vMerge="1">
                  <a:txBody>
                    <a:bodyPr/>
                    <a:lstStyle/>
                    <a:p>
                      <a:endParaRPr kumimoji="1" lang="ja-JP" altLang="en-US"/>
                    </a:p>
                  </a:txBody>
                  <a:tcPr/>
                </a:tc>
                <a:tc>
                  <a:txBody>
                    <a:bodyPr/>
                    <a:lstStyle/>
                    <a:p>
                      <a:pPr algn="l">
                        <a:lnSpc>
                          <a:spcPct val="100000"/>
                        </a:lnSpc>
                      </a:pPr>
                      <a:r>
                        <a:rPr lang="ja-JP" sz="1000" kern="0">
                          <a:effectLst/>
                          <a:latin typeface="BIZ UDPゴシック" panose="020B0400000000000000" pitchFamily="50" charset="-128"/>
                          <a:ea typeface="BIZ UDPゴシック" panose="020B0400000000000000" pitchFamily="50" charset="-128"/>
                        </a:rPr>
                        <a:t>ヨ</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混練施設</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すべて</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lnSpc>
                          <a:spcPts val="900"/>
                        </a:lnSpc>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noFill/>
                      <a:prstDash val="solid"/>
                      <a:round/>
                      <a:headEnd type="none" w="med" len="med"/>
                      <a:tailEnd type="none" w="med" len="med"/>
                    </a:lnBlToTr>
                  </a:tcPr>
                </a:tc>
                <a:tc>
                  <a:txBody>
                    <a:bodyPr/>
                    <a:lstStyle/>
                    <a:p>
                      <a:pPr algn="l">
                        <a:lnSpc>
                          <a:spcPct val="100000"/>
                        </a:lnSpc>
                        <a:spcAft>
                          <a:spcPts val="0"/>
                        </a:spcAft>
                      </a:pPr>
                      <a:r>
                        <a:rPr lang="ja-JP" altLang="en-US" sz="1000" kern="100" dirty="0">
                          <a:effectLst/>
                          <a:latin typeface="BIZ UDPゴシック" panose="020B0400000000000000" pitchFamily="50" charset="-128"/>
                          <a:ea typeface="BIZ UDPゴシック" panose="020B0400000000000000" pitchFamily="50" charset="-128"/>
                        </a:rPr>
                        <a:t>ル</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kumimoji="1" lang="ja-JP" altLang="en-US" sz="1000" dirty="0">
                          <a:latin typeface="BIZ UDPゴシック" panose="020B0400000000000000" pitchFamily="50" charset="-128"/>
                          <a:ea typeface="BIZ UDPゴシック" panose="020B0400000000000000" pitchFamily="50" charset="-128"/>
                        </a:rPr>
                        <a:t>混練施設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lnSpc>
                          <a:spcPct val="100000"/>
                        </a:lnSpc>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4266986617"/>
                  </a:ext>
                </a:extLst>
              </a:tr>
              <a:tr h="0">
                <a:tc vMerge="1">
                  <a:txBody>
                    <a:bodyPr/>
                    <a:lstStyle/>
                    <a:p>
                      <a:endParaRPr kumimoji="1" lang="ja-JP" altLang="en-US"/>
                    </a:p>
                  </a:txBody>
                  <a:tcPr/>
                </a:tc>
                <a:tc vMerge="1">
                  <a:txBody>
                    <a:bodyPr/>
                    <a:lstStyle/>
                    <a:p>
                      <a:endParaRPr kumimoji="1" lang="ja-JP" altLang="en-US"/>
                    </a:p>
                  </a:txBody>
                  <a:tcP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タ</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造粒施設</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造粒面の内径（</a:t>
                      </a:r>
                      <a:r>
                        <a:rPr lang="en-US" sz="1000" kern="0" dirty="0">
                          <a:effectLst/>
                          <a:latin typeface="BIZ UDPゴシック" panose="020B0400000000000000" pitchFamily="50" charset="-128"/>
                          <a:ea typeface="BIZ UDPゴシック" panose="020B0400000000000000" pitchFamily="50" charset="-128"/>
                        </a:rPr>
                        <a:t>1.5 m</a:t>
                      </a:r>
                      <a:r>
                        <a:rPr lang="ja-JP" sz="1000" kern="0" dirty="0">
                          <a:effectLst/>
                          <a:latin typeface="BIZ UDPゴシック" panose="020B0400000000000000" pitchFamily="50" charset="-128"/>
                          <a:ea typeface="BIZ UDPゴシック" panose="020B0400000000000000" pitchFamily="50" charset="-128"/>
                        </a:rPr>
                        <a:t>以上）</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lnSpc>
                          <a:spcPts val="900"/>
                        </a:lnSpc>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noFill/>
                      <a:prstDash val="solid"/>
                      <a:round/>
                      <a:headEnd type="none" w="med" len="med"/>
                      <a:tailEnd type="none" w="med" len="med"/>
                    </a:lnBlToTr>
                  </a:tcPr>
                </a:tc>
                <a:tc gridSpan="3">
                  <a:txBody>
                    <a:bodyPr/>
                    <a:lstStyle/>
                    <a:p>
                      <a:pPr algn="ctr">
                        <a:lnSpc>
                          <a:spcPct val="100000"/>
                        </a:lnSpc>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solidFill>
                        <a:schemeClr val="tx1"/>
                      </a:solidFill>
                      <a:prstDash val="solid"/>
                      <a:round/>
                      <a:headEnd type="none" w="med" len="med"/>
                      <a:tailEnd type="none" w="med" len="med"/>
                    </a:lnBlToTr>
                  </a:tcPr>
                </a:tc>
                <a:tc hMerge="1">
                  <a:txBody>
                    <a:bodyPr/>
                    <a:lstStyle/>
                    <a:p>
                      <a:endParaRPr kumimoji="1" lang="ja-JP" altLang="en-US"/>
                    </a:p>
                  </a:txBody>
                  <a:tcPr/>
                </a:tc>
                <a:tc hMerge="1">
                  <a:txBody>
                    <a:bodyPr/>
                    <a:lstStyle/>
                    <a:p>
                      <a:pPr algn="ctr">
                        <a:lnSpc>
                          <a:spcPct val="100000"/>
                        </a:lnSpc>
                        <a:spcAft>
                          <a:spcPts val="0"/>
                        </a:spcAft>
                      </a:pPr>
                      <a:endParaRPr lang="ja-JP" sz="9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728771950"/>
                  </a:ext>
                </a:extLst>
              </a:tr>
            </a:tbl>
          </a:graphicData>
        </a:graphic>
      </p:graphicFrame>
      <p:sp>
        <p:nvSpPr>
          <p:cNvPr id="18" name="タイトル 1">
            <a:extLst>
              <a:ext uri="{FF2B5EF4-FFF2-40B4-BE49-F238E27FC236}">
                <a16:creationId xmlns:a16="http://schemas.microsoft.com/office/drawing/2014/main" id="{F6520B44-B0C5-4437-B2ED-5235E960185E}"/>
              </a:ext>
            </a:extLst>
          </p:cNvPr>
          <p:cNvSpPr>
            <a:spLocks noGrp="1"/>
          </p:cNvSpPr>
          <p:nvPr>
            <p:ph type="title"/>
          </p:nvPr>
        </p:nvSpPr>
        <p:spPr>
          <a:xfrm>
            <a:off x="1021942" y="311483"/>
            <a:ext cx="8267315" cy="734351"/>
          </a:xfrm>
        </p:spPr>
        <p:txBody>
          <a:bodyPr>
            <a:normAutofit/>
          </a:bodyPr>
          <a:lstStyle/>
          <a:p>
            <a:r>
              <a:rPr lang="ja-JP" altLang="en-US" sz="2400" dirty="0">
                <a:latin typeface="BIZ UDPゴシック" panose="020B0400000000000000" pitchFamily="50" charset="-128"/>
                <a:ea typeface="BIZ UDPゴシック" panose="020B0400000000000000" pitchFamily="50" charset="-128"/>
              </a:rPr>
              <a:t>粉じん規制の見直し案</a:t>
            </a:r>
            <a:r>
              <a:rPr lang="en-US" altLang="ja-JP" sz="2400" dirty="0">
                <a:latin typeface="BIZ UDPゴシック" panose="020B0400000000000000" pitchFamily="50" charset="-128"/>
                <a:ea typeface="BIZ UDPゴシック" panose="020B0400000000000000" pitchFamily="50" charset="-128"/>
              </a:rPr>
              <a:t>【</a:t>
            </a:r>
            <a:r>
              <a:rPr lang="ja-JP" altLang="en-US" sz="2400" dirty="0">
                <a:latin typeface="BIZ UDPゴシック" panose="020B0400000000000000" pitchFamily="50" charset="-128"/>
                <a:ea typeface="BIZ UDPゴシック" panose="020B0400000000000000" pitchFamily="50" charset="-128"/>
              </a:rPr>
              <a:t>対象施設と規模④</a:t>
            </a:r>
            <a:r>
              <a:rPr lang="en-US" altLang="ja-JP" sz="2400" dirty="0">
                <a:latin typeface="BIZ UDPゴシック" panose="020B0400000000000000" pitchFamily="50" charset="-128"/>
                <a:ea typeface="BIZ UDPゴシック" panose="020B0400000000000000" pitchFamily="50" charset="-128"/>
              </a:rPr>
              <a:t>】</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19" name="矢印: 右 18">
            <a:extLst>
              <a:ext uri="{FF2B5EF4-FFF2-40B4-BE49-F238E27FC236}">
                <a16:creationId xmlns:a16="http://schemas.microsoft.com/office/drawing/2014/main" id="{066FF52C-93FB-4F42-93DB-E894FFE5B4F3}"/>
              </a:ext>
            </a:extLst>
          </p:cNvPr>
          <p:cNvSpPr/>
          <p:nvPr/>
        </p:nvSpPr>
        <p:spPr>
          <a:xfrm>
            <a:off x="5704410" y="3256178"/>
            <a:ext cx="293165" cy="1391478"/>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graphicFrame>
        <p:nvGraphicFramePr>
          <p:cNvPr id="20" name="表 19">
            <a:extLst>
              <a:ext uri="{FF2B5EF4-FFF2-40B4-BE49-F238E27FC236}">
                <a16:creationId xmlns:a16="http://schemas.microsoft.com/office/drawing/2014/main" id="{55C1753E-E555-4229-9E06-2A28E0FE288D}"/>
              </a:ext>
            </a:extLst>
          </p:cNvPr>
          <p:cNvGraphicFramePr>
            <a:graphicFrameLocks noGrp="1"/>
          </p:cNvGraphicFramePr>
          <p:nvPr>
            <p:extLst>
              <p:ext uri="{D42A27DB-BD31-4B8C-83A1-F6EECF244321}">
                <p14:modId xmlns:p14="http://schemas.microsoft.com/office/powerpoint/2010/main" val="1094362454"/>
              </p:ext>
            </p:extLst>
          </p:nvPr>
        </p:nvGraphicFramePr>
        <p:xfrm>
          <a:off x="6047539" y="1042481"/>
          <a:ext cx="3708000" cy="5454164"/>
        </p:xfrm>
        <a:graphic>
          <a:graphicData uri="http://schemas.openxmlformats.org/drawingml/2006/table">
            <a:tbl>
              <a:tblPr firstRow="1" bandRow="1">
                <a:tableStyleId>{5C22544A-7EE6-4342-B048-85BDC9FD1C3A}</a:tableStyleId>
              </a:tblPr>
              <a:tblGrid>
                <a:gridCol w="396000">
                  <a:extLst>
                    <a:ext uri="{9D8B030D-6E8A-4147-A177-3AD203B41FA5}">
                      <a16:colId xmlns:a16="http://schemas.microsoft.com/office/drawing/2014/main" val="4272265627"/>
                    </a:ext>
                  </a:extLst>
                </a:gridCol>
                <a:gridCol w="792000">
                  <a:extLst>
                    <a:ext uri="{9D8B030D-6E8A-4147-A177-3AD203B41FA5}">
                      <a16:colId xmlns:a16="http://schemas.microsoft.com/office/drawing/2014/main" val="4230111259"/>
                    </a:ext>
                  </a:extLst>
                </a:gridCol>
                <a:gridCol w="2088000">
                  <a:extLst>
                    <a:ext uri="{9D8B030D-6E8A-4147-A177-3AD203B41FA5}">
                      <a16:colId xmlns:a16="http://schemas.microsoft.com/office/drawing/2014/main" val="1698036181"/>
                    </a:ext>
                  </a:extLst>
                </a:gridCol>
                <a:gridCol w="432000">
                  <a:extLst>
                    <a:ext uri="{9D8B030D-6E8A-4147-A177-3AD203B41FA5}">
                      <a16:colId xmlns:a16="http://schemas.microsoft.com/office/drawing/2014/main" val="1609120544"/>
                    </a:ext>
                  </a:extLst>
                </a:gridCol>
              </a:tblGrid>
              <a:tr h="239608">
                <a:tc gridSpan="3">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1000" kern="0" dirty="0">
                          <a:effectLst/>
                          <a:latin typeface="BIZ UDPゴシック" panose="020B0400000000000000" pitchFamily="50" charset="-128"/>
                          <a:ea typeface="BIZ UDPゴシック" panose="020B0400000000000000" pitchFamily="50" charset="-128"/>
                        </a:rPr>
                        <a:t>【</a:t>
                      </a:r>
                      <a:r>
                        <a:rPr lang="ja-JP" altLang="en-US" sz="1000" kern="0" dirty="0">
                          <a:effectLst/>
                          <a:latin typeface="BIZ UDPゴシック" panose="020B0400000000000000" pitchFamily="50" charset="-128"/>
                          <a:ea typeface="BIZ UDPゴシック" panose="020B0400000000000000" pitchFamily="50" charset="-128"/>
                        </a:rPr>
                        <a:t>粉じん</a:t>
                      </a:r>
                      <a:r>
                        <a:rPr lang="en-US" altLang="ja-JP" sz="1000" kern="0" dirty="0">
                          <a:effectLst/>
                          <a:latin typeface="BIZ UDPゴシック" panose="020B0400000000000000" pitchFamily="50" charset="-128"/>
                          <a:ea typeface="BIZ UDPゴシック" panose="020B0400000000000000" pitchFamily="50" charset="-128"/>
                        </a:rPr>
                        <a:t>】</a:t>
                      </a:r>
                      <a:endParaRPr lang="ja-JP" altLang="ja-JP" sz="1000" kern="100" dirty="0">
                        <a:effectLst/>
                        <a:latin typeface="BIZ UDPゴシック" panose="020B0400000000000000" pitchFamily="50" charset="-128"/>
                        <a:ea typeface="BIZ UDPゴシック" panose="020B0400000000000000" pitchFamily="50" charset="-128"/>
                      </a:endParaRPr>
                    </a:p>
                  </a:txBody>
                  <a:tcPr marL="13407" marR="13407" marT="0" marB="0" anchor="ctr"/>
                </a:tc>
                <a:tc h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ja-JP" altLang="ja-JP" sz="1800" kern="100" dirty="0">
                        <a:effectLst/>
                        <a:latin typeface="BIZ UDPゴシック" panose="020B0400000000000000" pitchFamily="50" charset="-128"/>
                        <a:ea typeface="BIZ UDPゴシック" panose="020B0400000000000000" pitchFamily="50" charset="-128"/>
                      </a:endParaRPr>
                    </a:p>
                  </a:txBody>
                  <a:tcPr/>
                </a:tc>
                <a:tc h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ja-JP" altLang="ja-JP" sz="1000" kern="100" dirty="0">
                        <a:effectLst/>
                        <a:latin typeface="BIZ UDPゴシック" panose="020B0400000000000000" pitchFamily="50" charset="-128"/>
                        <a:ea typeface="BIZ UDPゴシック" panose="020B0400000000000000" pitchFamily="50" charset="-128"/>
                      </a:endParaRPr>
                    </a:p>
                  </a:txBody>
                  <a:tcPr marL="13407" marR="13407" marT="0" marB="0" anchor="ctr"/>
                </a:tc>
                <a:tc row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00" kern="100" dirty="0">
                          <a:effectLst/>
                          <a:latin typeface="BIZ UDPゴシック" panose="020B0400000000000000" pitchFamily="50" charset="-128"/>
                          <a:ea typeface="BIZ UDPゴシック" panose="020B0400000000000000" pitchFamily="50" charset="-128"/>
                        </a:rPr>
                        <a:t>考え方</a:t>
                      </a:r>
                      <a:endParaRPr lang="ja-JP" altLang="ja-JP" sz="1000" kern="100" dirty="0">
                        <a:effectLst/>
                        <a:latin typeface="BIZ UDPゴシック" panose="020B0400000000000000" pitchFamily="50" charset="-128"/>
                        <a:ea typeface="BIZ UDPゴシック" panose="020B0400000000000000" pitchFamily="50" charset="-128"/>
                      </a:endParaRPr>
                    </a:p>
                  </a:txBody>
                  <a:tcPr marL="13407" marR="13407" marT="0" marB="0" anchor="ctr"/>
                </a:tc>
                <a:extLst>
                  <a:ext uri="{0D108BD9-81ED-4DB2-BD59-A6C34878D82A}">
                    <a16:rowId xmlns:a16="http://schemas.microsoft.com/office/drawing/2014/main" val="2398671002"/>
                  </a:ext>
                </a:extLst>
              </a:tr>
              <a:tr h="216000">
                <a:tc>
                  <a:txBody>
                    <a:bodyPr/>
                    <a:lstStyle/>
                    <a:p>
                      <a:pPr algn="ctr">
                        <a:spcAft>
                          <a:spcPts val="0"/>
                        </a:spcAft>
                      </a:pPr>
                      <a:r>
                        <a:rPr lang="ja-JP" sz="1000" kern="0" dirty="0">
                          <a:effectLst/>
                          <a:latin typeface="BIZ UDPゴシック" panose="020B0400000000000000" pitchFamily="50" charset="-128"/>
                          <a:ea typeface="BIZ UDPゴシック" panose="020B0400000000000000" pitchFamily="50" charset="-128"/>
                        </a:rPr>
                        <a:t>用途</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ja-JP" sz="1000" kern="0" dirty="0">
                          <a:effectLst/>
                          <a:latin typeface="BIZ UDPゴシック" panose="020B0400000000000000" pitchFamily="50" charset="-128"/>
                          <a:ea typeface="BIZ UDPゴシック" panose="020B0400000000000000" pitchFamily="50" charset="-128"/>
                        </a:rPr>
                        <a:t>施設種類</a:t>
                      </a:r>
                      <a:endParaRPr lang="ja-JP" altLang="ja-JP" sz="1000" kern="100" dirty="0">
                        <a:effectLst/>
                        <a:latin typeface="BIZ UDPゴシック" panose="020B0400000000000000" pitchFamily="50" charset="-128"/>
                        <a:ea typeface="BIZ UDPゴシック" panose="020B0400000000000000" pitchFamily="50" charset="-128"/>
                      </a:endParaRP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ja-JP" sz="1000" kern="0" dirty="0">
                          <a:effectLst/>
                          <a:latin typeface="BIZ UDPゴシック" panose="020B0400000000000000" pitchFamily="50" charset="-128"/>
                          <a:ea typeface="BIZ UDPゴシック" panose="020B0400000000000000" pitchFamily="50" charset="-128"/>
                        </a:rPr>
                        <a:t>規模</a:t>
                      </a:r>
                      <a:endParaRPr lang="ja-JP" alt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ja-JP" altLang="ja-JP" sz="9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781336123"/>
                  </a:ext>
                </a:extLst>
              </a:tr>
              <a:tr h="828000">
                <a:tc rowSpan="17">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ja-JP" sz="1000" kern="0" dirty="0">
                          <a:effectLst/>
                          <a:latin typeface="BIZ UDPゴシック" panose="020B0400000000000000" pitchFamily="50" charset="-128"/>
                          <a:ea typeface="BIZ UDPゴシック" panose="020B0400000000000000" pitchFamily="50" charset="-128"/>
                        </a:rPr>
                        <a:t>鉄鋼、非鉄金属の製造、金属製品の製造又は機械若しくは機械器具の製造</a:t>
                      </a:r>
                      <a:endParaRPr lang="ja-JP" altLang="ja-JP" sz="1000" kern="100" dirty="0">
                        <a:effectLst/>
                        <a:latin typeface="BIZ UDPゴシック" panose="020B0400000000000000" pitchFamily="50" charset="-128"/>
                        <a:ea typeface="BIZ UDPゴシック" panose="020B0400000000000000" pitchFamily="50" charset="-128"/>
                      </a:endParaRPr>
                    </a:p>
                    <a:p>
                      <a:pPr algn="l">
                        <a:lnSpc>
                          <a:spcPct val="100000"/>
                        </a:lnSpc>
                        <a:spcAft>
                          <a:spcPts val="0"/>
                        </a:spcAft>
                      </a:pPr>
                      <a:endParaRPr lang="ja-JP" alt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endParaRPr lang="ja-JP" altLang="en-US" sz="1000" dirty="0">
                        <a:latin typeface="BIZ UDPゴシック" panose="020B0400000000000000" pitchFamily="50" charset="-128"/>
                        <a:ea typeface="BIZ UDPゴシック" panose="020B0400000000000000" pitchFamily="50" charset="-128"/>
                      </a:endParaRPr>
                    </a:p>
                  </a:txBody>
                  <a:tcPr marL="0" marR="0" marT="0" marB="0" anchor="ctr">
                    <a:lnBlToTr w="12700" cap="flat" cmpd="sng" algn="ctr">
                      <a:solidFill>
                        <a:schemeClr val="tx1"/>
                      </a:solidFill>
                      <a:prstDash val="solid"/>
                      <a:round/>
                      <a:headEnd type="none" w="med" len="med"/>
                      <a:tailEnd type="none" w="med" len="med"/>
                    </a:lnBlToTr>
                  </a:tcPr>
                </a:tc>
                <a:tc hMerge="1">
                  <a:txBody>
                    <a:bodyPr/>
                    <a:lstStyle/>
                    <a:p>
                      <a:pPr algn="l">
                        <a:lnSpc>
                          <a:spcPct val="100000"/>
                        </a:lnSpc>
                        <a:spcAft>
                          <a:spcPts val="0"/>
                        </a:spcAft>
                      </a:pPr>
                      <a:endParaRPr lang="ja-JP" sz="9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BIZ UDPゴシック" panose="020B0400000000000000" pitchFamily="50" charset="-128"/>
                          <a:ea typeface="BIZ UDPゴシック" panose="020B0400000000000000" pitchFamily="50" charset="-128"/>
                        </a:rPr>
                        <a:t>1</a:t>
                      </a:r>
                      <a:r>
                        <a:rPr kumimoji="1" lang="ja-JP" altLang="en-US" sz="1000" dirty="0">
                          <a:solidFill>
                            <a:schemeClr val="tx1"/>
                          </a:solidFill>
                          <a:latin typeface="BIZ UDPゴシック" panose="020B0400000000000000" pitchFamily="50" charset="-128"/>
                          <a:ea typeface="BIZ UDPゴシック" panose="020B0400000000000000" pitchFamily="50" charset="-128"/>
                        </a:rPr>
                        <a:t>②</a:t>
                      </a:r>
                    </a:p>
                  </a:txBody>
                  <a:tcPr marL="0" marR="0" marT="0" marB="0" anchor="ctr">
                    <a:lnBlToTr w="12700" cap="flat" cmpd="sng" algn="ctr">
                      <a:noFill/>
                      <a:prstDash val="solid"/>
                      <a:round/>
                      <a:headEnd type="none" w="med" len="med"/>
                      <a:tailEnd type="none" w="med" len="med"/>
                    </a:lnBlToTr>
                  </a:tcPr>
                </a:tc>
                <a:extLst>
                  <a:ext uri="{0D108BD9-81ED-4DB2-BD59-A6C34878D82A}">
                    <a16:rowId xmlns:a16="http://schemas.microsoft.com/office/drawing/2014/main" val="488095900"/>
                  </a:ext>
                </a:extLst>
              </a:tr>
              <a:tr h="228979">
                <a:tc vMerge="1">
                  <a:txBody>
                    <a:bodyPr/>
                    <a:lstStyle/>
                    <a:p>
                      <a:pPr algn="l">
                        <a:lnSpc>
                          <a:spcPct val="100000"/>
                        </a:lnSpc>
                        <a:spcAft>
                          <a:spcPts val="0"/>
                        </a:spcAft>
                      </a:pPr>
                      <a:endParaRPr lang="ja-JP" alt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粉粒塊堆積場</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面積（</a:t>
                      </a:r>
                      <a:r>
                        <a:rPr lang="en-US" sz="1000" kern="0" dirty="0">
                          <a:effectLst/>
                          <a:latin typeface="BIZ UDPゴシック" panose="020B0400000000000000" pitchFamily="50" charset="-128"/>
                          <a:ea typeface="BIZ UDPゴシック" panose="020B0400000000000000" pitchFamily="50" charset="-128"/>
                        </a:rPr>
                        <a:t>500 m</a:t>
                      </a:r>
                      <a:r>
                        <a:rPr lang="en-US" sz="1000" kern="0" baseline="30000" dirty="0">
                          <a:effectLst/>
                          <a:latin typeface="BIZ UDPゴシック" panose="020B0400000000000000" pitchFamily="50" charset="-128"/>
                          <a:ea typeface="BIZ UDPゴシック" panose="020B0400000000000000" pitchFamily="50" charset="-128"/>
                        </a:rPr>
                        <a:t>2</a:t>
                      </a:r>
                      <a:r>
                        <a:rPr lang="ja-JP" sz="1000" kern="0" dirty="0">
                          <a:effectLst/>
                          <a:latin typeface="BIZ UDPゴシック" panose="020B0400000000000000" pitchFamily="50" charset="-128"/>
                          <a:ea typeface="BIZ UDPゴシック" panose="020B0400000000000000" pitchFamily="50" charset="-128"/>
                        </a:rPr>
                        <a:t>以上）</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1000" kern="100" dirty="0">
                          <a:solidFill>
                            <a:schemeClr val="tx1"/>
                          </a:solidFill>
                          <a:effectLst/>
                          <a:latin typeface="BIZ UDPゴシック" panose="020B0400000000000000" pitchFamily="50" charset="-128"/>
                          <a:ea typeface="BIZ UDPゴシック" panose="020B0400000000000000" pitchFamily="50" charset="-128"/>
                        </a:rPr>
                        <a:t>1</a:t>
                      </a:r>
                      <a:r>
                        <a:rPr lang="ja-JP" altLang="en-US" sz="1000" kern="100" dirty="0">
                          <a:solidFill>
                            <a:schemeClr val="tx1"/>
                          </a:solidFill>
                          <a:effectLst/>
                          <a:latin typeface="BIZ UDPゴシック" panose="020B0400000000000000" pitchFamily="50" charset="-128"/>
                          <a:ea typeface="BIZ UDPゴシック" panose="020B0400000000000000" pitchFamily="50" charset="-128"/>
                        </a:rPr>
                        <a:t>①</a:t>
                      </a:r>
                      <a:endParaRPr lang="ja-JP" altLang="ja-JP" sz="1000" kern="100" dirty="0">
                        <a:solidFill>
                          <a:schemeClr val="tx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58658303"/>
                  </a:ext>
                </a:extLst>
              </a:tr>
              <a:tr h="432000">
                <a:tc vMerge="1">
                  <a:txBody>
                    <a:bodyPr/>
                    <a:lstStyle/>
                    <a:p>
                      <a:pPr algn="l">
                        <a:lnSpc>
                          <a:spcPct val="100000"/>
                        </a:lnSpc>
                        <a:spcAft>
                          <a:spcPts val="0"/>
                        </a:spcAft>
                      </a:pPr>
                      <a:endParaRPr lang="ja-JP" alt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粉粒塊輸送用コンベア施設</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altLang="en-US" sz="1000" kern="0" dirty="0">
                          <a:effectLst/>
                          <a:latin typeface="BIZ UDPゴシック" panose="020B0400000000000000" pitchFamily="50" charset="-128"/>
                          <a:ea typeface="BIZ UDPゴシック" panose="020B0400000000000000" pitchFamily="50" charset="-128"/>
                        </a:rPr>
                        <a:t>ベルト幅（</a:t>
                      </a:r>
                      <a:r>
                        <a:rPr lang="en-US" altLang="ja-JP" sz="1000" kern="0" dirty="0">
                          <a:effectLst/>
                          <a:latin typeface="BIZ UDPゴシック" panose="020B0400000000000000" pitchFamily="50" charset="-128"/>
                          <a:ea typeface="BIZ UDPゴシック" panose="020B0400000000000000" pitchFamily="50" charset="-128"/>
                        </a:rPr>
                        <a:t>40cm</a:t>
                      </a:r>
                      <a:r>
                        <a:rPr lang="ja-JP" altLang="en-US" sz="1000" kern="0" dirty="0">
                          <a:effectLst/>
                          <a:latin typeface="BIZ UDPゴシック" panose="020B0400000000000000" pitchFamily="50" charset="-128"/>
                          <a:ea typeface="BIZ UDPゴシック" panose="020B0400000000000000" pitchFamily="50" charset="-128"/>
                        </a:rPr>
                        <a:t>以上</a:t>
                      </a:r>
                      <a:r>
                        <a:rPr lang="en-US" altLang="ja-JP" sz="1000" kern="0" dirty="0">
                          <a:effectLst/>
                          <a:latin typeface="BIZ UDPゴシック" panose="020B0400000000000000" pitchFamily="50" charset="-128"/>
                          <a:ea typeface="BIZ UDPゴシック" panose="020B0400000000000000" pitchFamily="50" charset="-128"/>
                        </a:rPr>
                        <a:t>75cm</a:t>
                      </a:r>
                      <a:r>
                        <a:rPr lang="ja-JP" altLang="en-US" sz="1000" kern="0" dirty="0">
                          <a:effectLst/>
                          <a:latin typeface="BIZ UDPゴシック" panose="020B0400000000000000" pitchFamily="50" charset="-128"/>
                          <a:ea typeface="BIZ UDPゴシック" panose="020B0400000000000000" pitchFamily="50" charset="-128"/>
                        </a:rPr>
                        <a:t>未満）</a:t>
                      </a:r>
                      <a:br>
                        <a:rPr lang="ja-JP" altLang="en-US" sz="1000" kern="0" dirty="0">
                          <a:effectLst/>
                          <a:latin typeface="BIZ UDPゴシック" panose="020B0400000000000000" pitchFamily="50" charset="-128"/>
                          <a:ea typeface="BIZ UDPゴシック" panose="020B0400000000000000" pitchFamily="50" charset="-128"/>
                        </a:rPr>
                      </a:br>
                      <a:r>
                        <a:rPr lang="ja-JP" altLang="en-US" sz="1000" kern="0" dirty="0">
                          <a:effectLst/>
                          <a:latin typeface="BIZ UDPゴシック" panose="020B0400000000000000" pitchFamily="50" charset="-128"/>
                          <a:ea typeface="BIZ UDPゴシック" panose="020B0400000000000000" pitchFamily="50" charset="-128"/>
                        </a:rPr>
                        <a:t>内容積（０．０１㎥以上</a:t>
                      </a:r>
                      <a:r>
                        <a:rPr lang="en-US" altLang="ja-JP" sz="1000" kern="0" dirty="0">
                          <a:effectLst/>
                          <a:latin typeface="BIZ UDPゴシック" panose="020B0400000000000000" pitchFamily="50" charset="-128"/>
                          <a:ea typeface="BIZ UDPゴシック" panose="020B0400000000000000" pitchFamily="50" charset="-128"/>
                        </a:rPr>
                        <a:t>0.03㎥</a:t>
                      </a:r>
                      <a:r>
                        <a:rPr lang="ja-JP" altLang="en-US" sz="1000" kern="0" dirty="0">
                          <a:effectLst/>
                          <a:latin typeface="BIZ UDPゴシック" panose="020B0400000000000000" pitchFamily="50" charset="-128"/>
                          <a:ea typeface="BIZ UDPゴシック" panose="020B0400000000000000" pitchFamily="50" charset="-128"/>
                        </a:rPr>
                        <a:t>未満）</a:t>
                      </a:r>
                      <a:r>
                        <a:rPr lang="en-US" altLang="ja-JP" sz="1000" kern="0" dirty="0">
                          <a:effectLst/>
                          <a:latin typeface="BIZ UDPゴシック" panose="020B0400000000000000" pitchFamily="50" charset="-128"/>
                          <a:ea typeface="BIZ UDPゴシック" panose="020B0400000000000000" pitchFamily="50" charset="-128"/>
                        </a:rPr>
                        <a:t>※</a:t>
                      </a: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1000" kern="100" dirty="0">
                          <a:solidFill>
                            <a:schemeClr val="tx1"/>
                          </a:solidFill>
                          <a:effectLst/>
                          <a:latin typeface="BIZ UDPゴシック" panose="020B0400000000000000" pitchFamily="50" charset="-128"/>
                          <a:ea typeface="BIZ UDPゴシック" panose="020B0400000000000000" pitchFamily="50" charset="-128"/>
                        </a:rPr>
                        <a:t>1</a:t>
                      </a:r>
                      <a:r>
                        <a:rPr lang="ja-JP" altLang="en-US" sz="1000" kern="100" dirty="0">
                          <a:solidFill>
                            <a:schemeClr val="tx1"/>
                          </a:solidFill>
                          <a:effectLst/>
                          <a:latin typeface="BIZ UDPゴシック" panose="020B0400000000000000" pitchFamily="50" charset="-128"/>
                          <a:ea typeface="BIZ UDPゴシック" panose="020B0400000000000000" pitchFamily="50" charset="-128"/>
                        </a:rPr>
                        <a:t>③</a:t>
                      </a:r>
                      <a:endParaRPr lang="en-US" altLang="ja-JP" sz="1000" kern="100" dirty="0">
                        <a:solidFill>
                          <a:schemeClr val="tx1"/>
                        </a:solidFill>
                        <a:effectLst/>
                        <a:latin typeface="BIZ UDPゴシック" panose="020B0400000000000000" pitchFamily="50" charset="-128"/>
                        <a:ea typeface="BIZ UDPゴシック" panose="020B0400000000000000"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1000" kern="100" dirty="0">
                          <a:solidFill>
                            <a:schemeClr val="tx1"/>
                          </a:solidFill>
                          <a:effectLst/>
                          <a:latin typeface="BIZ UDPゴシック" panose="020B0400000000000000" pitchFamily="50" charset="-128"/>
                          <a:ea typeface="BIZ UDPゴシック" panose="020B0400000000000000" pitchFamily="50" charset="-128"/>
                        </a:rPr>
                        <a:t>1</a:t>
                      </a:r>
                      <a:r>
                        <a:rPr lang="ja-JP" altLang="en-US" sz="1000" kern="100" dirty="0">
                          <a:solidFill>
                            <a:schemeClr val="tx1"/>
                          </a:solidFill>
                          <a:effectLst/>
                          <a:latin typeface="BIZ UDPゴシック" panose="020B0400000000000000" pitchFamily="50" charset="-128"/>
                          <a:ea typeface="BIZ UDPゴシック" panose="020B0400000000000000" pitchFamily="50" charset="-128"/>
                        </a:rPr>
                        <a:t>④</a:t>
                      </a:r>
                      <a:endParaRPr lang="en-US" altLang="ja-JP" sz="1000" kern="100" dirty="0">
                        <a:solidFill>
                          <a:schemeClr val="tx1"/>
                        </a:solidFill>
                        <a:effectLst/>
                        <a:latin typeface="BIZ UDPゴシック" panose="020B0400000000000000" pitchFamily="50" charset="-128"/>
                        <a:ea typeface="BIZ UDPゴシック" panose="020B0400000000000000"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BIZ UDPゴシック" panose="020B0400000000000000" pitchFamily="50" charset="-128"/>
                          <a:ea typeface="BIZ UDPゴシック" panose="020B0400000000000000" pitchFamily="50" charset="-128"/>
                        </a:rPr>
                        <a:t>3</a:t>
                      </a:r>
                      <a:endParaRPr kumimoji="1" lang="ja-JP" altLang="en-US" sz="1000" dirty="0">
                        <a:solidFill>
                          <a:schemeClr val="tx1"/>
                        </a:solidFill>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385404948"/>
                  </a:ext>
                </a:extLst>
              </a:tr>
              <a:tr h="324000">
                <a:tc vMerge="1">
                  <a:txBody>
                    <a:bodyPr/>
                    <a:lstStyle/>
                    <a:p>
                      <a:pPr algn="l">
                        <a:lnSpc>
                          <a:spcPct val="100000"/>
                        </a:lnSpc>
                        <a:spcAft>
                          <a:spcPts val="0"/>
                        </a:spcAft>
                      </a:pPr>
                      <a:endParaRPr lang="ja-JP" alt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ふるい分施設</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原動機の定格出力（</a:t>
                      </a:r>
                      <a:r>
                        <a:rPr lang="en-US" sz="1000" kern="0" dirty="0">
                          <a:effectLst/>
                          <a:latin typeface="BIZ UDPゴシック" panose="020B0400000000000000" pitchFamily="50" charset="-128"/>
                          <a:ea typeface="BIZ UDPゴシック" panose="020B0400000000000000" pitchFamily="50" charset="-128"/>
                        </a:rPr>
                        <a:t>1.5 kW</a:t>
                      </a:r>
                      <a:r>
                        <a:rPr lang="ja-JP" sz="1000" kern="0" dirty="0">
                          <a:effectLst/>
                          <a:latin typeface="BIZ UDPゴシック" panose="020B0400000000000000" pitchFamily="50" charset="-128"/>
                          <a:ea typeface="BIZ UDPゴシック" panose="020B0400000000000000" pitchFamily="50" charset="-128"/>
                        </a:rPr>
                        <a:t>以上）</a:t>
                      </a:r>
                      <a:r>
                        <a:rPr lang="en-US" altLang="ja-JP" sz="1000" kern="0" dirty="0">
                          <a:effectLst/>
                          <a:latin typeface="BIZ UDPゴシック" panose="020B0400000000000000" pitchFamily="50" charset="-128"/>
                          <a:ea typeface="BIZ UDPゴシック" panose="020B0400000000000000" pitchFamily="50" charset="-128"/>
                        </a:rPr>
                        <a:t>※</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row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1000" kern="100" dirty="0">
                          <a:solidFill>
                            <a:schemeClr val="tx1"/>
                          </a:solidFill>
                          <a:effectLst/>
                          <a:latin typeface="BIZ UDPゴシック" panose="020B0400000000000000" pitchFamily="50" charset="-128"/>
                          <a:ea typeface="BIZ UDPゴシック" panose="020B0400000000000000" pitchFamily="50" charset="-128"/>
                        </a:rPr>
                        <a:t>1</a:t>
                      </a:r>
                      <a:r>
                        <a:rPr lang="ja-JP" altLang="en-US" sz="1000" kern="100" dirty="0">
                          <a:solidFill>
                            <a:schemeClr val="tx1"/>
                          </a:solidFill>
                          <a:effectLst/>
                          <a:latin typeface="BIZ UDPゴシック" panose="020B0400000000000000" pitchFamily="50" charset="-128"/>
                          <a:ea typeface="BIZ UDPゴシック" panose="020B0400000000000000" pitchFamily="50" charset="-128"/>
                        </a:rPr>
                        <a:t>③</a:t>
                      </a:r>
                      <a:endParaRPr lang="en-US" altLang="ja-JP" sz="1000" kern="100" dirty="0">
                        <a:solidFill>
                          <a:schemeClr val="tx1"/>
                        </a:solidFill>
                        <a:effectLst/>
                        <a:latin typeface="BIZ UDPゴシック" panose="020B0400000000000000" pitchFamily="50" charset="-128"/>
                        <a:ea typeface="BIZ UDPゴシック" panose="020B0400000000000000"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1000" kern="100" dirty="0">
                          <a:solidFill>
                            <a:schemeClr val="tx1"/>
                          </a:solidFill>
                          <a:effectLst/>
                          <a:latin typeface="BIZ UDPゴシック" panose="020B0400000000000000" pitchFamily="50" charset="-128"/>
                          <a:ea typeface="BIZ UDPゴシック" panose="020B0400000000000000" pitchFamily="50" charset="-128"/>
                        </a:rPr>
                        <a:t>1</a:t>
                      </a:r>
                      <a:r>
                        <a:rPr lang="ja-JP" altLang="en-US" sz="1000" kern="100" dirty="0">
                          <a:solidFill>
                            <a:schemeClr val="tx1"/>
                          </a:solidFill>
                          <a:effectLst/>
                          <a:latin typeface="BIZ UDPゴシック" panose="020B0400000000000000" pitchFamily="50" charset="-128"/>
                          <a:ea typeface="BIZ UDPゴシック" panose="020B0400000000000000" pitchFamily="50" charset="-128"/>
                        </a:rPr>
                        <a:t>④</a:t>
                      </a:r>
                      <a:endParaRPr lang="ja-JP" altLang="ja-JP" sz="1000" kern="100" dirty="0">
                        <a:solidFill>
                          <a:schemeClr val="tx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21963980"/>
                  </a:ext>
                </a:extLst>
              </a:tr>
              <a:tr h="288000">
                <a:tc vMerge="1">
                  <a:txBody>
                    <a:bodyPr/>
                    <a:lstStyle/>
                    <a:p>
                      <a:pPr algn="l">
                        <a:lnSpc>
                          <a:spcPct val="100000"/>
                        </a:lnSpc>
                        <a:spcAft>
                          <a:spcPts val="0"/>
                        </a:spcAft>
                      </a:pPr>
                      <a:endParaRPr lang="ja-JP" alt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粉砕施設</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原動機の定格出力（</a:t>
                      </a:r>
                      <a:r>
                        <a:rPr lang="en-US" sz="1000" kern="0" dirty="0">
                          <a:effectLst/>
                          <a:latin typeface="BIZ UDPゴシック" panose="020B0400000000000000" pitchFamily="50" charset="-128"/>
                          <a:ea typeface="BIZ UDPゴシック" panose="020B0400000000000000" pitchFamily="50" charset="-128"/>
                        </a:rPr>
                        <a:t>7.5 kW</a:t>
                      </a:r>
                      <a:r>
                        <a:rPr lang="ja-JP" sz="1000" kern="0" dirty="0">
                          <a:effectLst/>
                          <a:latin typeface="BIZ UDPゴシック" panose="020B0400000000000000" pitchFamily="50" charset="-128"/>
                          <a:ea typeface="BIZ UDPゴシック" panose="020B0400000000000000" pitchFamily="50" charset="-128"/>
                        </a:rPr>
                        <a:t>以上）</a:t>
                      </a:r>
                      <a:r>
                        <a:rPr lang="en-US" altLang="ja-JP" sz="1000" kern="0" dirty="0">
                          <a:effectLst/>
                          <a:latin typeface="BIZ UDPゴシック" panose="020B0400000000000000" pitchFamily="50" charset="-128"/>
                          <a:ea typeface="BIZ UDPゴシック" panose="020B0400000000000000" pitchFamily="50" charset="-128"/>
                        </a:rPr>
                        <a:t>※</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lnSpc>
                          <a:spcPct val="100000"/>
                        </a:lnSpc>
                      </a:pPr>
                      <a:endParaRPr kumimoji="1" lang="ja-JP" altLang="en-US" sz="9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118515467"/>
                  </a:ext>
                </a:extLst>
              </a:tr>
              <a:tr h="228979">
                <a:tc vMerge="1">
                  <a:txBody>
                    <a:bodyPr/>
                    <a:lstStyle/>
                    <a:p>
                      <a:pPr algn="l">
                        <a:lnSpc>
                          <a:spcPct val="100000"/>
                        </a:lnSpc>
                        <a:spcAft>
                          <a:spcPts val="0"/>
                        </a:spcAft>
                      </a:pPr>
                      <a:endParaRPr lang="ja-JP" alt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研摩施設</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すべて</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rowSpan="2">
                  <a:txBody>
                    <a:bodyPr/>
                    <a:lstStyle/>
                    <a:p>
                      <a:pPr algn="ctr">
                        <a:lnSpc>
                          <a:spcPct val="100000"/>
                        </a:lnSpc>
                      </a:pPr>
                      <a:r>
                        <a:rPr lang="en-US" altLang="ja-JP" sz="1000" kern="100" dirty="0">
                          <a:solidFill>
                            <a:schemeClr val="tx1"/>
                          </a:solidFill>
                          <a:effectLst/>
                          <a:latin typeface="BIZ UDPゴシック" panose="020B0400000000000000" pitchFamily="50" charset="-128"/>
                          <a:ea typeface="BIZ UDPゴシック" panose="020B0400000000000000" pitchFamily="50" charset="-128"/>
                        </a:rPr>
                        <a:t>1</a:t>
                      </a:r>
                      <a:r>
                        <a:rPr lang="ja-JP" altLang="en-US" sz="1000" kern="100" dirty="0">
                          <a:solidFill>
                            <a:schemeClr val="tx1"/>
                          </a:solidFill>
                          <a:effectLst/>
                          <a:latin typeface="BIZ UDPゴシック" panose="020B0400000000000000" pitchFamily="50" charset="-128"/>
                          <a:ea typeface="BIZ UDPゴシック" panose="020B0400000000000000" pitchFamily="50" charset="-128"/>
                        </a:rPr>
                        <a:t>③</a:t>
                      </a:r>
                      <a:endParaRPr kumimoji="1" lang="ja-JP" altLang="en-US" sz="1000" dirty="0">
                        <a:solidFill>
                          <a:schemeClr val="tx1"/>
                        </a:solidFill>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990931287"/>
                  </a:ext>
                </a:extLst>
              </a:tr>
              <a:tr h="228979">
                <a:tc vMerge="1">
                  <a:txBody>
                    <a:bodyPr/>
                    <a:lstStyle/>
                    <a:p>
                      <a:pPr algn="l">
                        <a:lnSpc>
                          <a:spcPct val="100000"/>
                        </a:lnSpc>
                        <a:spcAft>
                          <a:spcPts val="0"/>
                        </a:spcAft>
                      </a:pPr>
                      <a:endParaRPr lang="ja-JP" alt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溶射施設</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すべて</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lnSpc>
                          <a:spcPct val="100000"/>
                        </a:lnSpc>
                      </a:pPr>
                      <a:endParaRPr kumimoji="1" lang="ja-JP" altLang="en-US" sz="9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274015574"/>
                  </a:ext>
                </a:extLst>
              </a:tr>
              <a:tr h="216000">
                <a:tc vMerge="1">
                  <a:txBody>
                    <a:bodyPr/>
                    <a:lstStyle/>
                    <a:p>
                      <a:pPr algn="l">
                        <a:lnSpc>
                          <a:spcPct val="100000"/>
                        </a:lnSpc>
                        <a:spcAft>
                          <a:spcPts val="0"/>
                        </a:spcAft>
                      </a:pPr>
                      <a:endParaRPr lang="ja-JP" alt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吹付塗装施設</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すべて</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lang="en-US" altLang="ja-JP" sz="1000" kern="100" dirty="0">
                          <a:solidFill>
                            <a:schemeClr val="tx1"/>
                          </a:solidFill>
                          <a:effectLst/>
                          <a:latin typeface="BIZ UDPゴシック" panose="020B0400000000000000" pitchFamily="50" charset="-128"/>
                          <a:ea typeface="BIZ UDPゴシック" panose="020B0400000000000000" pitchFamily="50" charset="-128"/>
                        </a:rPr>
                        <a:t>1</a:t>
                      </a:r>
                      <a:r>
                        <a:rPr lang="ja-JP" altLang="en-US" sz="1000" kern="100" dirty="0">
                          <a:solidFill>
                            <a:schemeClr val="tx1"/>
                          </a:solidFill>
                          <a:effectLst/>
                          <a:latin typeface="BIZ UDPゴシック" panose="020B0400000000000000" pitchFamily="50" charset="-128"/>
                          <a:ea typeface="BIZ UDPゴシック" panose="020B0400000000000000" pitchFamily="50" charset="-128"/>
                        </a:rPr>
                        <a:t>①</a:t>
                      </a:r>
                      <a:endParaRPr kumimoji="1" lang="ja-JP" altLang="en-US" sz="1000" dirty="0">
                        <a:solidFill>
                          <a:schemeClr val="tx1"/>
                        </a:solidFill>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9261350"/>
                  </a:ext>
                </a:extLst>
              </a:tr>
              <a:tr h="228979">
                <a:tc vMerge="1">
                  <a:txBody>
                    <a:bodyPr/>
                    <a:lstStyle/>
                    <a:p>
                      <a:pPr algn="l">
                        <a:lnSpc>
                          <a:spcPct val="100000"/>
                        </a:lnSpc>
                        <a:spcAft>
                          <a:spcPts val="0"/>
                        </a:spcAft>
                      </a:pPr>
                      <a:endParaRPr lang="ja-JP" alt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切断施設</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すべて</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lang="en-US" altLang="ja-JP" sz="1000" kern="100" dirty="0">
                          <a:solidFill>
                            <a:schemeClr val="tx1"/>
                          </a:solidFill>
                          <a:effectLst/>
                          <a:latin typeface="BIZ UDPゴシック" panose="020B0400000000000000" pitchFamily="50" charset="-128"/>
                          <a:ea typeface="BIZ UDPゴシック" panose="020B0400000000000000" pitchFamily="50" charset="-128"/>
                        </a:rPr>
                        <a:t>1</a:t>
                      </a:r>
                      <a:r>
                        <a:rPr lang="ja-JP" altLang="en-US" sz="1000" kern="100" dirty="0">
                          <a:solidFill>
                            <a:schemeClr val="tx1"/>
                          </a:solidFill>
                          <a:effectLst/>
                          <a:latin typeface="BIZ UDPゴシック" panose="020B0400000000000000" pitchFamily="50" charset="-128"/>
                          <a:ea typeface="BIZ UDPゴシック" panose="020B0400000000000000" pitchFamily="50" charset="-128"/>
                        </a:rPr>
                        <a:t>③</a:t>
                      </a:r>
                      <a:endParaRPr kumimoji="1" lang="ja-JP" altLang="en-US" sz="1000" dirty="0">
                        <a:solidFill>
                          <a:schemeClr val="tx1"/>
                        </a:solidFill>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611466925"/>
                  </a:ext>
                </a:extLst>
              </a:tr>
              <a:tr h="288000">
                <a:tc vMerge="1">
                  <a:txBody>
                    <a:bodyPr/>
                    <a:lstStyle/>
                    <a:p>
                      <a:pPr algn="l">
                        <a:lnSpc>
                          <a:spcPct val="100000"/>
                        </a:lnSpc>
                        <a:spcAft>
                          <a:spcPts val="0"/>
                        </a:spcAft>
                      </a:pPr>
                      <a:endParaRPr lang="ja-JP" alt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鋳型砂処理施設</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すべて</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rowSpan="4">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1000" kern="100" dirty="0">
                          <a:solidFill>
                            <a:schemeClr val="tx1"/>
                          </a:solidFill>
                          <a:effectLst/>
                          <a:latin typeface="BIZ UDPゴシック" panose="020B0400000000000000" pitchFamily="50" charset="-128"/>
                          <a:ea typeface="BIZ UDPゴシック" panose="020B0400000000000000" pitchFamily="50" charset="-128"/>
                        </a:rPr>
                        <a:t>1</a:t>
                      </a:r>
                      <a:r>
                        <a:rPr lang="ja-JP" altLang="en-US" sz="1000" kern="100" dirty="0">
                          <a:solidFill>
                            <a:schemeClr val="tx1"/>
                          </a:solidFill>
                          <a:effectLst/>
                          <a:latin typeface="BIZ UDPゴシック" panose="020B0400000000000000" pitchFamily="50" charset="-128"/>
                          <a:ea typeface="BIZ UDPゴシック" panose="020B0400000000000000" pitchFamily="50" charset="-128"/>
                        </a:rPr>
                        <a:t>①</a:t>
                      </a:r>
                      <a:endParaRPr lang="ja-JP" altLang="ja-JP" sz="1000" kern="100" dirty="0">
                        <a:solidFill>
                          <a:schemeClr val="tx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873606157"/>
                  </a:ext>
                </a:extLst>
              </a:tr>
              <a:tr h="288000">
                <a:tc vMerge="1">
                  <a:txBody>
                    <a:bodyPr/>
                    <a:lstStyle/>
                    <a:p>
                      <a:pPr algn="l">
                        <a:lnSpc>
                          <a:spcPct val="100000"/>
                        </a:lnSpc>
                        <a:spcAft>
                          <a:spcPts val="0"/>
                        </a:spcAft>
                      </a:pPr>
                      <a:endParaRPr lang="ja-JP" alt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鋳型ばらし施設</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すべて</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lnSpc>
                          <a:spcPct val="100000"/>
                        </a:lnSpc>
                      </a:pPr>
                      <a:endParaRPr kumimoji="1" lang="ja-JP" altLang="en-US" sz="9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783500609"/>
                  </a:ext>
                </a:extLst>
              </a:tr>
              <a:tr h="324000">
                <a:tc vMerge="1">
                  <a:txBody>
                    <a:bodyPr/>
                    <a:lstStyle/>
                    <a:p>
                      <a:pPr algn="l">
                        <a:lnSpc>
                          <a:spcPct val="100000"/>
                        </a:lnSpc>
                        <a:spcAft>
                          <a:spcPts val="0"/>
                        </a:spcAft>
                      </a:pPr>
                      <a:endParaRPr lang="ja-JP" alt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ダクタイル処理施設</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すべて</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lnSpc>
                          <a:spcPct val="100000"/>
                        </a:lnSpc>
                      </a:pPr>
                      <a:endParaRPr kumimoji="1" lang="ja-JP" altLang="en-US" sz="9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510457256"/>
                  </a:ext>
                </a:extLst>
              </a:tr>
              <a:tr h="180000">
                <a:tc vMerge="1">
                  <a:txBody>
                    <a:bodyPr/>
                    <a:lstStyle/>
                    <a:p>
                      <a:pPr algn="l">
                        <a:lnSpc>
                          <a:spcPct val="100000"/>
                        </a:lnSpc>
                        <a:spcAft>
                          <a:spcPts val="0"/>
                        </a:spcAft>
                      </a:pPr>
                      <a:endParaRPr lang="ja-JP" alt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スカーファ</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すべて</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lnSpc>
                          <a:spcPct val="100000"/>
                        </a:lnSpc>
                      </a:pPr>
                      <a:endParaRPr kumimoji="1" lang="ja-JP" altLang="en-US" sz="9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655896836"/>
                  </a:ext>
                </a:extLst>
              </a:tr>
              <a:tr h="180000">
                <a:tc vMerge="1">
                  <a:txBody>
                    <a:bodyPr/>
                    <a:lstStyle/>
                    <a:p>
                      <a:pPr algn="l">
                        <a:lnSpc>
                          <a:spcPct val="100000"/>
                        </a:lnSpc>
                        <a:spcAft>
                          <a:spcPts val="0"/>
                        </a:spcAft>
                      </a:pPr>
                      <a:endParaRPr lang="ja-JP" alt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混合施設</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すべて</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rowSpan="3">
                  <a:txBody>
                    <a:bodyPr/>
                    <a:lstStyle/>
                    <a:p>
                      <a:pPr algn="ctr">
                        <a:lnSpc>
                          <a:spcPct val="100000"/>
                        </a:lnSpc>
                      </a:pPr>
                      <a:r>
                        <a:rPr lang="en-US" altLang="ja-JP" sz="1000" kern="100" dirty="0">
                          <a:solidFill>
                            <a:schemeClr val="tx1"/>
                          </a:solidFill>
                          <a:effectLst/>
                          <a:latin typeface="BIZ UDPゴシック" panose="020B0400000000000000" pitchFamily="50" charset="-128"/>
                          <a:ea typeface="BIZ UDPゴシック" panose="020B0400000000000000" pitchFamily="50" charset="-128"/>
                        </a:rPr>
                        <a:t>1</a:t>
                      </a:r>
                      <a:r>
                        <a:rPr lang="ja-JP" altLang="en-US" sz="1000" kern="100" dirty="0">
                          <a:solidFill>
                            <a:schemeClr val="tx1"/>
                          </a:solidFill>
                          <a:effectLst/>
                          <a:latin typeface="BIZ UDPゴシック" panose="020B0400000000000000" pitchFamily="50" charset="-128"/>
                          <a:ea typeface="BIZ UDPゴシック" panose="020B0400000000000000" pitchFamily="50" charset="-128"/>
                        </a:rPr>
                        <a:t>③</a:t>
                      </a:r>
                      <a:endParaRPr kumimoji="1" lang="ja-JP" altLang="en-US" sz="1000" dirty="0">
                        <a:solidFill>
                          <a:schemeClr val="tx1"/>
                        </a:solidFill>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215471978"/>
                  </a:ext>
                </a:extLst>
              </a:tr>
              <a:tr h="180000">
                <a:tc vMerge="1">
                  <a:txBody>
                    <a:bodyPr/>
                    <a:lstStyle/>
                    <a:p>
                      <a:pPr algn="l">
                        <a:lnSpc>
                          <a:spcPct val="100000"/>
                        </a:lnSpc>
                        <a:spcAft>
                          <a:spcPts val="0"/>
                        </a:spcAft>
                      </a:pPr>
                      <a:endParaRPr lang="ja-JP" alt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配合施設</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すべて</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lnSpc>
                          <a:spcPct val="100000"/>
                        </a:lnSpc>
                      </a:pPr>
                      <a:endParaRPr kumimoji="1" lang="ja-JP" altLang="en-US" sz="9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920205354"/>
                  </a:ext>
                </a:extLst>
              </a:tr>
              <a:tr h="180000">
                <a:tc vMerge="1">
                  <a:txBody>
                    <a:bodyPr/>
                    <a:lstStyle/>
                    <a:p>
                      <a:pPr algn="l">
                        <a:lnSpc>
                          <a:spcPct val="100000"/>
                        </a:lnSpc>
                        <a:spcAft>
                          <a:spcPts val="0"/>
                        </a:spcAft>
                      </a:pPr>
                      <a:endParaRPr lang="ja-JP" alt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混練施設</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すべて</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lnSpc>
                          <a:spcPct val="100000"/>
                        </a:lnSpc>
                      </a:pPr>
                      <a:endParaRPr kumimoji="1" lang="ja-JP" altLang="en-US" sz="9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186603231"/>
                  </a:ext>
                </a:extLst>
              </a:tr>
              <a:tr h="288000">
                <a:tc vMerge="1">
                  <a:txBody>
                    <a:bodyPr/>
                    <a:lstStyle/>
                    <a:p>
                      <a:pPr algn="l">
                        <a:lnSpc>
                          <a:spcPct val="100000"/>
                        </a:lnSpc>
                        <a:spcAft>
                          <a:spcPts val="0"/>
                        </a:spcAft>
                      </a:pPr>
                      <a:endParaRPr lang="ja-JP" alt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造粒施設</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造粒面の内径（</a:t>
                      </a:r>
                      <a:r>
                        <a:rPr lang="en-US" sz="1000" kern="0" dirty="0">
                          <a:effectLst/>
                          <a:latin typeface="BIZ UDPゴシック" panose="020B0400000000000000" pitchFamily="50" charset="-128"/>
                          <a:ea typeface="BIZ UDPゴシック" panose="020B0400000000000000" pitchFamily="50" charset="-128"/>
                        </a:rPr>
                        <a:t>1.5 m</a:t>
                      </a:r>
                      <a:r>
                        <a:rPr lang="ja-JP" sz="1000" kern="0" dirty="0">
                          <a:effectLst/>
                          <a:latin typeface="BIZ UDPゴシック" panose="020B0400000000000000" pitchFamily="50" charset="-128"/>
                          <a:ea typeface="BIZ UDPゴシック" panose="020B0400000000000000" pitchFamily="50" charset="-128"/>
                        </a:rPr>
                        <a:t>以上）</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1000" kern="100" dirty="0">
                          <a:solidFill>
                            <a:schemeClr val="tx1"/>
                          </a:solidFill>
                          <a:effectLst/>
                          <a:latin typeface="BIZ UDPゴシック" panose="020B0400000000000000" pitchFamily="50" charset="-128"/>
                          <a:ea typeface="BIZ UDPゴシック" panose="020B0400000000000000" pitchFamily="50" charset="-128"/>
                        </a:rPr>
                        <a:t>1</a:t>
                      </a:r>
                      <a:r>
                        <a:rPr lang="ja-JP" altLang="en-US" sz="1000" kern="100" dirty="0">
                          <a:solidFill>
                            <a:schemeClr val="tx1"/>
                          </a:solidFill>
                          <a:effectLst/>
                          <a:latin typeface="BIZ UDPゴシック" panose="020B0400000000000000" pitchFamily="50" charset="-128"/>
                          <a:ea typeface="BIZ UDPゴシック" panose="020B0400000000000000" pitchFamily="50" charset="-128"/>
                        </a:rPr>
                        <a:t>①</a:t>
                      </a:r>
                      <a:endParaRPr lang="ja-JP" altLang="ja-JP" sz="1000" kern="100" dirty="0">
                        <a:solidFill>
                          <a:schemeClr val="tx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859018851"/>
                  </a:ext>
                </a:extLst>
              </a:tr>
            </a:tbl>
          </a:graphicData>
        </a:graphic>
      </p:graphicFrame>
      <p:sp>
        <p:nvSpPr>
          <p:cNvPr id="21" name="テキスト ボックス 20">
            <a:extLst>
              <a:ext uri="{FF2B5EF4-FFF2-40B4-BE49-F238E27FC236}">
                <a16:creationId xmlns:a16="http://schemas.microsoft.com/office/drawing/2014/main" id="{0B2AE949-2F2D-4748-94F7-A3054828F5C6}"/>
              </a:ext>
            </a:extLst>
          </p:cNvPr>
          <p:cNvSpPr txBox="1"/>
          <p:nvPr/>
        </p:nvSpPr>
        <p:spPr>
          <a:xfrm>
            <a:off x="405199" y="784728"/>
            <a:ext cx="877163" cy="369332"/>
          </a:xfrm>
          <a:prstGeom prst="rect">
            <a:avLst/>
          </a:prstGeom>
          <a:noFill/>
        </p:spPr>
        <p:txBody>
          <a:bodyPr wrap="none" rtlCol="0">
            <a:spAutoFit/>
          </a:bodyPr>
          <a:lstStyle/>
          <a:p>
            <a:r>
              <a:rPr kumimoji="1" lang="en-US" altLang="ja-JP" dirty="0">
                <a:latin typeface="BIZ UDPゴシック" panose="020B0400000000000000" pitchFamily="50" charset="-128"/>
                <a:ea typeface="BIZ UDPゴシック" panose="020B0400000000000000" pitchFamily="50" charset="-128"/>
              </a:rPr>
              <a:t>【</a:t>
            </a:r>
            <a:r>
              <a:rPr kumimoji="1" lang="ja-JP" altLang="en-US" dirty="0">
                <a:latin typeface="BIZ UDPゴシック" panose="020B0400000000000000" pitchFamily="50" charset="-128"/>
                <a:ea typeface="BIZ UDPゴシック" panose="020B0400000000000000" pitchFamily="50" charset="-128"/>
              </a:rPr>
              <a:t>現行</a:t>
            </a:r>
            <a:r>
              <a:rPr kumimoji="1" lang="en-US" altLang="ja-JP" dirty="0">
                <a:latin typeface="BIZ UDPゴシック" panose="020B0400000000000000" pitchFamily="50" charset="-128"/>
                <a:ea typeface="BIZ UDPゴシック" panose="020B0400000000000000" pitchFamily="50" charset="-128"/>
              </a:rPr>
              <a:t>】</a:t>
            </a:r>
            <a:endParaRPr kumimoji="1" lang="ja-JP" altLang="en-US" dirty="0">
              <a:latin typeface="BIZ UDPゴシック" panose="020B0400000000000000" pitchFamily="50" charset="-128"/>
              <a:ea typeface="BIZ UDPゴシック" panose="020B0400000000000000" pitchFamily="50" charset="-128"/>
            </a:endParaRPr>
          </a:p>
        </p:txBody>
      </p:sp>
      <p:sp>
        <p:nvSpPr>
          <p:cNvPr id="22" name="テキスト ボックス 21">
            <a:extLst>
              <a:ext uri="{FF2B5EF4-FFF2-40B4-BE49-F238E27FC236}">
                <a16:creationId xmlns:a16="http://schemas.microsoft.com/office/drawing/2014/main" id="{727F2D5C-39DF-451D-AE94-92357DD0E4E2}"/>
              </a:ext>
            </a:extLst>
          </p:cNvPr>
          <p:cNvSpPr txBox="1"/>
          <p:nvPr/>
        </p:nvSpPr>
        <p:spPr>
          <a:xfrm>
            <a:off x="6219981" y="757653"/>
            <a:ext cx="1303562" cy="369332"/>
          </a:xfrm>
          <a:prstGeom prst="rect">
            <a:avLst/>
          </a:prstGeom>
          <a:noFill/>
        </p:spPr>
        <p:txBody>
          <a:bodyPr wrap="none" rtlCol="0">
            <a:spAutoFit/>
          </a:bodyPr>
          <a:lstStyle/>
          <a:p>
            <a:r>
              <a:rPr kumimoji="1" lang="en-US" altLang="ja-JP" dirty="0">
                <a:latin typeface="BIZ UDPゴシック" panose="020B0400000000000000" pitchFamily="50" charset="-128"/>
                <a:ea typeface="BIZ UDPゴシック" panose="020B0400000000000000" pitchFamily="50" charset="-128"/>
              </a:rPr>
              <a:t>【</a:t>
            </a:r>
            <a:r>
              <a:rPr kumimoji="1" lang="ja-JP" altLang="en-US" dirty="0">
                <a:latin typeface="BIZ UDPゴシック" panose="020B0400000000000000" pitchFamily="50" charset="-128"/>
                <a:ea typeface="BIZ UDPゴシック" panose="020B0400000000000000" pitchFamily="50" charset="-128"/>
              </a:rPr>
              <a:t>見直し案</a:t>
            </a:r>
            <a:r>
              <a:rPr kumimoji="1" lang="en-US" altLang="ja-JP" dirty="0">
                <a:latin typeface="BIZ UDPゴシック" panose="020B0400000000000000" pitchFamily="50" charset="-128"/>
                <a:ea typeface="BIZ UDPゴシック" panose="020B0400000000000000" pitchFamily="50" charset="-128"/>
              </a:rPr>
              <a:t>】</a:t>
            </a:r>
            <a:endParaRPr kumimoji="1" lang="ja-JP" altLang="en-US" dirty="0">
              <a:latin typeface="BIZ UDPゴシック" panose="020B0400000000000000" pitchFamily="50" charset="-128"/>
              <a:ea typeface="BIZ UDPゴシック" panose="020B0400000000000000" pitchFamily="50" charset="-128"/>
            </a:endParaRPr>
          </a:p>
        </p:txBody>
      </p:sp>
      <p:sp>
        <p:nvSpPr>
          <p:cNvPr id="23" name="テキスト ボックス 22">
            <a:extLst>
              <a:ext uri="{FF2B5EF4-FFF2-40B4-BE49-F238E27FC236}">
                <a16:creationId xmlns:a16="http://schemas.microsoft.com/office/drawing/2014/main" id="{E46AD52F-EEDE-4035-8ADB-FE55AA9094D3}"/>
              </a:ext>
            </a:extLst>
          </p:cNvPr>
          <p:cNvSpPr txBox="1"/>
          <p:nvPr/>
        </p:nvSpPr>
        <p:spPr>
          <a:xfrm>
            <a:off x="5808809" y="6491820"/>
            <a:ext cx="3788876" cy="253916"/>
          </a:xfrm>
          <a:prstGeom prst="rect">
            <a:avLst/>
          </a:prstGeom>
          <a:noFill/>
        </p:spPr>
        <p:txBody>
          <a:bodyPr wrap="square" rtlCol="0">
            <a:spAutoFit/>
          </a:bodyPr>
          <a:lstStyle/>
          <a:p>
            <a:r>
              <a:rPr lang="en-US" altLang="ja-JP" sz="1050" dirty="0">
                <a:latin typeface="BIZ UDPゴシック" panose="020B0400000000000000" pitchFamily="50" charset="-128"/>
                <a:ea typeface="BIZ UDPゴシック" panose="020B0400000000000000" pitchFamily="50" charset="-128"/>
              </a:rPr>
              <a:t>※</a:t>
            </a:r>
            <a:r>
              <a:rPr lang="ja-JP" altLang="en-US" sz="1050" dirty="0">
                <a:latin typeface="BIZ UDPゴシック" panose="020B0400000000000000" pitchFamily="50" charset="-128"/>
                <a:ea typeface="BIZ UDPゴシック" panose="020B0400000000000000" pitchFamily="50" charset="-128"/>
              </a:rPr>
              <a:t>蛍光ランプ及び高圧水銀ランプのリサイクル施設はすべて</a:t>
            </a:r>
            <a:endParaRPr lang="ja-JP" altLang="ja-JP" sz="1050" dirty="0">
              <a:latin typeface="BIZ UDPゴシック" panose="020B0400000000000000" pitchFamily="50" charset="-128"/>
              <a:ea typeface="BIZ UDPゴシック" panose="020B0400000000000000" pitchFamily="50" charset="-128"/>
            </a:endParaRPr>
          </a:p>
        </p:txBody>
      </p:sp>
      <p:sp>
        <p:nvSpPr>
          <p:cNvPr id="12" name="スライド番号プレースホルダー 3">
            <a:extLst>
              <a:ext uri="{FF2B5EF4-FFF2-40B4-BE49-F238E27FC236}">
                <a16:creationId xmlns:a16="http://schemas.microsoft.com/office/drawing/2014/main" id="{A3076C18-B732-4295-8F7B-6C7C03225696}"/>
              </a:ext>
            </a:extLst>
          </p:cNvPr>
          <p:cNvSpPr txBox="1">
            <a:spLocks/>
          </p:cNvSpPr>
          <p:nvPr/>
        </p:nvSpPr>
        <p:spPr>
          <a:xfrm>
            <a:off x="9364769" y="6450878"/>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24</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185229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タイトル 1">
            <a:extLst>
              <a:ext uri="{FF2B5EF4-FFF2-40B4-BE49-F238E27FC236}">
                <a16:creationId xmlns:a16="http://schemas.microsoft.com/office/drawing/2014/main" id="{19D4559D-0153-4B83-81DC-54496F1F21C4}"/>
              </a:ext>
            </a:extLst>
          </p:cNvPr>
          <p:cNvSpPr>
            <a:spLocks noGrp="1"/>
          </p:cNvSpPr>
          <p:nvPr>
            <p:ph type="title"/>
          </p:nvPr>
        </p:nvSpPr>
        <p:spPr>
          <a:xfrm>
            <a:off x="1083472" y="609602"/>
            <a:ext cx="8267315" cy="734351"/>
          </a:xfrm>
        </p:spPr>
        <p:txBody>
          <a:bodyPr>
            <a:normAutofit/>
          </a:bodyPr>
          <a:lstStyle/>
          <a:p>
            <a:r>
              <a:rPr lang="ja-JP" altLang="en-US" sz="2400" dirty="0">
                <a:latin typeface="BIZ UDPゴシック" panose="020B0400000000000000" pitchFamily="50" charset="-128"/>
                <a:ea typeface="BIZ UDPゴシック" panose="020B0400000000000000" pitchFamily="50" charset="-128"/>
              </a:rPr>
              <a:t>粉じん規制の見直し案</a:t>
            </a:r>
            <a:r>
              <a:rPr lang="en-US" altLang="ja-JP" sz="2400" dirty="0">
                <a:latin typeface="BIZ UDPゴシック" panose="020B0400000000000000" pitchFamily="50" charset="-128"/>
                <a:ea typeface="BIZ UDPゴシック" panose="020B0400000000000000" pitchFamily="50" charset="-128"/>
              </a:rPr>
              <a:t>【</a:t>
            </a:r>
            <a:r>
              <a:rPr lang="ja-JP" altLang="en-US" sz="2400" dirty="0">
                <a:latin typeface="BIZ UDPゴシック" panose="020B0400000000000000" pitchFamily="50" charset="-128"/>
                <a:ea typeface="BIZ UDPゴシック" panose="020B0400000000000000" pitchFamily="50" charset="-128"/>
              </a:rPr>
              <a:t>対象施設と規模⑤</a:t>
            </a:r>
            <a:r>
              <a:rPr lang="en-US" altLang="ja-JP" sz="2400" dirty="0">
                <a:latin typeface="BIZ UDPゴシック" panose="020B0400000000000000" pitchFamily="50" charset="-128"/>
                <a:ea typeface="BIZ UDPゴシック" panose="020B0400000000000000" pitchFamily="50" charset="-128"/>
              </a:rPr>
              <a:t>】</a:t>
            </a:r>
            <a:endParaRPr kumimoji="1" lang="ja-JP" altLang="en-US" sz="2400" dirty="0">
              <a:latin typeface="BIZ UDPゴシック" panose="020B0400000000000000" pitchFamily="50" charset="-128"/>
              <a:ea typeface="BIZ UDPゴシック" panose="020B0400000000000000" pitchFamily="50" charset="-128"/>
            </a:endParaRPr>
          </a:p>
        </p:txBody>
      </p:sp>
      <p:graphicFrame>
        <p:nvGraphicFramePr>
          <p:cNvPr id="10" name="コンテンツ プレースホルダー 6">
            <a:extLst>
              <a:ext uri="{FF2B5EF4-FFF2-40B4-BE49-F238E27FC236}">
                <a16:creationId xmlns:a16="http://schemas.microsoft.com/office/drawing/2014/main" id="{054C0A1C-22CC-4953-9716-C96DA404FB91}"/>
              </a:ext>
            </a:extLst>
          </p:cNvPr>
          <p:cNvGraphicFramePr>
            <a:graphicFrameLocks noGrp="1"/>
          </p:cNvGraphicFramePr>
          <p:nvPr>
            <p:ph idx="1"/>
            <p:extLst>
              <p:ext uri="{D42A27DB-BD31-4B8C-83A1-F6EECF244321}">
                <p14:modId xmlns:p14="http://schemas.microsoft.com/office/powerpoint/2010/main" val="4180183464"/>
              </p:ext>
            </p:extLst>
          </p:nvPr>
        </p:nvGraphicFramePr>
        <p:xfrm>
          <a:off x="878409" y="1430479"/>
          <a:ext cx="4460577" cy="2757200"/>
        </p:xfrm>
        <a:graphic>
          <a:graphicData uri="http://schemas.openxmlformats.org/drawingml/2006/table">
            <a:tbl>
              <a:tblPr firstRow="1" bandRow="1">
                <a:tableStyleId>{5C22544A-7EE6-4342-B048-85BDC9FD1C3A}</a:tableStyleId>
              </a:tblPr>
              <a:tblGrid>
                <a:gridCol w="450323">
                  <a:extLst>
                    <a:ext uri="{9D8B030D-6E8A-4147-A177-3AD203B41FA5}">
                      <a16:colId xmlns:a16="http://schemas.microsoft.com/office/drawing/2014/main" val="1481846174"/>
                    </a:ext>
                  </a:extLst>
                </a:gridCol>
                <a:gridCol w="180000">
                  <a:extLst>
                    <a:ext uri="{9D8B030D-6E8A-4147-A177-3AD203B41FA5}">
                      <a16:colId xmlns:a16="http://schemas.microsoft.com/office/drawing/2014/main" val="31513121"/>
                    </a:ext>
                  </a:extLst>
                </a:gridCol>
                <a:gridCol w="128556">
                  <a:extLst>
                    <a:ext uri="{9D8B030D-6E8A-4147-A177-3AD203B41FA5}">
                      <a16:colId xmlns:a16="http://schemas.microsoft.com/office/drawing/2014/main" val="3341097697"/>
                    </a:ext>
                  </a:extLst>
                </a:gridCol>
                <a:gridCol w="1080000">
                  <a:extLst>
                    <a:ext uri="{9D8B030D-6E8A-4147-A177-3AD203B41FA5}">
                      <a16:colId xmlns:a16="http://schemas.microsoft.com/office/drawing/2014/main" val="2775593703"/>
                    </a:ext>
                  </a:extLst>
                </a:gridCol>
                <a:gridCol w="1188000">
                  <a:extLst>
                    <a:ext uri="{9D8B030D-6E8A-4147-A177-3AD203B41FA5}">
                      <a16:colId xmlns:a16="http://schemas.microsoft.com/office/drawing/2014/main" val="664144068"/>
                    </a:ext>
                  </a:extLst>
                </a:gridCol>
                <a:gridCol w="173698">
                  <a:extLst>
                    <a:ext uri="{9D8B030D-6E8A-4147-A177-3AD203B41FA5}">
                      <a16:colId xmlns:a16="http://schemas.microsoft.com/office/drawing/2014/main" val="474289773"/>
                    </a:ext>
                  </a:extLst>
                </a:gridCol>
                <a:gridCol w="756000">
                  <a:extLst>
                    <a:ext uri="{9D8B030D-6E8A-4147-A177-3AD203B41FA5}">
                      <a16:colId xmlns:a16="http://schemas.microsoft.com/office/drawing/2014/main" val="2730002357"/>
                    </a:ext>
                  </a:extLst>
                </a:gridCol>
                <a:gridCol w="504000">
                  <a:extLst>
                    <a:ext uri="{9D8B030D-6E8A-4147-A177-3AD203B41FA5}">
                      <a16:colId xmlns:a16="http://schemas.microsoft.com/office/drawing/2014/main" val="1662959090"/>
                    </a:ext>
                  </a:extLst>
                </a:gridCol>
              </a:tblGrid>
              <a:tr h="261618">
                <a:tc gridSpan="5">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1200" kern="0" dirty="0">
                          <a:effectLst/>
                          <a:latin typeface="BIZ UDPゴシック" panose="020B0400000000000000" pitchFamily="50" charset="-128"/>
                          <a:ea typeface="BIZ UDPゴシック" panose="020B0400000000000000" pitchFamily="50" charset="-128"/>
                        </a:rPr>
                        <a:t>【</a:t>
                      </a:r>
                      <a:r>
                        <a:rPr lang="ja-JP" altLang="en-US" sz="1200" kern="0" dirty="0">
                          <a:effectLst/>
                          <a:latin typeface="BIZ UDPゴシック" panose="020B0400000000000000" pitchFamily="50" charset="-128"/>
                          <a:ea typeface="BIZ UDPゴシック" panose="020B0400000000000000" pitchFamily="50" charset="-128"/>
                        </a:rPr>
                        <a:t>一般粉じん</a:t>
                      </a:r>
                      <a:r>
                        <a:rPr lang="en-US" altLang="ja-JP" sz="1200" kern="0" dirty="0">
                          <a:effectLst/>
                          <a:latin typeface="BIZ UDPゴシック" panose="020B0400000000000000" pitchFamily="50" charset="-128"/>
                          <a:ea typeface="BIZ UDPゴシック" panose="020B0400000000000000" pitchFamily="50" charset="-128"/>
                        </a:rPr>
                        <a:t>】</a:t>
                      </a:r>
                      <a:endParaRPr lang="ja-JP" altLang="ja-JP" sz="1200" kern="100"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1200" kern="0" dirty="0">
                          <a:effectLst/>
                          <a:latin typeface="BIZ UDPゴシック" panose="020B0400000000000000" pitchFamily="50" charset="-128"/>
                          <a:ea typeface="BIZ UDPゴシック" panose="020B0400000000000000" pitchFamily="50" charset="-128"/>
                        </a:rPr>
                        <a:t>【</a:t>
                      </a:r>
                      <a:r>
                        <a:rPr lang="ja-JP" altLang="en-US" sz="1200" kern="0" dirty="0">
                          <a:effectLst/>
                          <a:latin typeface="BIZ UDPゴシック" panose="020B0400000000000000" pitchFamily="50" charset="-128"/>
                          <a:ea typeface="BIZ UDPゴシック" panose="020B0400000000000000" pitchFamily="50" charset="-128"/>
                        </a:rPr>
                        <a:t>特定粉じん</a:t>
                      </a:r>
                      <a:r>
                        <a:rPr lang="en-US" altLang="ja-JP" sz="1200" kern="0" dirty="0">
                          <a:effectLst/>
                          <a:latin typeface="BIZ UDPゴシック" panose="020B0400000000000000" pitchFamily="50" charset="-128"/>
                          <a:ea typeface="BIZ UDPゴシック" panose="020B0400000000000000" pitchFamily="50" charset="-128"/>
                        </a:rPr>
                        <a:t>】</a:t>
                      </a:r>
                      <a:endParaRPr lang="ja-JP" altLang="ja-JP" sz="1200" kern="100"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lang="ja-JP" altLang="en-US" dirty="0"/>
                    </a:p>
                  </a:txBody>
                  <a:tcPr marL="13407" marR="13407" marT="0" marB="0" anchor="ctr"/>
                </a:tc>
                <a:tc h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ja-JP" altLang="ja-JP" sz="12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902151302"/>
                  </a:ext>
                </a:extLst>
              </a:tr>
              <a:tr h="218015">
                <a:tc>
                  <a:txBody>
                    <a:bodyPr/>
                    <a:lstStyle/>
                    <a:p>
                      <a:pPr algn="ctr">
                        <a:spcAft>
                          <a:spcPts val="0"/>
                        </a:spcAft>
                      </a:pPr>
                      <a:r>
                        <a:rPr lang="ja-JP" sz="1000" kern="0" dirty="0">
                          <a:effectLst/>
                          <a:latin typeface="BIZ UDPゴシック" panose="020B0400000000000000" pitchFamily="50" charset="-128"/>
                          <a:ea typeface="BIZ UDPゴシック" panose="020B0400000000000000" pitchFamily="50" charset="-128"/>
                        </a:rPr>
                        <a:t>用途</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ja-JP" sz="1000" kern="0" dirty="0">
                          <a:effectLst/>
                          <a:latin typeface="BIZ UDPゴシック" panose="020B0400000000000000" pitchFamily="50" charset="-128"/>
                          <a:ea typeface="BIZ UDPゴシック" panose="020B0400000000000000" pitchFamily="50" charset="-128"/>
                        </a:rPr>
                        <a:t>項</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pPr algn="ctr">
                        <a:spcAft>
                          <a:spcPts val="0"/>
                        </a:spcAft>
                      </a:pPr>
                      <a:r>
                        <a:rPr lang="ja-JP" sz="1000" kern="0" dirty="0">
                          <a:effectLst/>
                          <a:latin typeface="BIZ UDPゴシック" panose="020B0400000000000000" pitchFamily="50" charset="-128"/>
                          <a:ea typeface="BIZ UDPゴシック" panose="020B0400000000000000" pitchFamily="50" charset="-128"/>
                        </a:rPr>
                        <a:t>施設種類</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a:txBody>
                    <a:bodyPr/>
                    <a:lstStyle/>
                    <a:p>
                      <a:pPr algn="ctr"/>
                      <a:r>
                        <a:rPr lang="ja-JP" sz="1000" kern="0" dirty="0">
                          <a:effectLst/>
                          <a:latin typeface="BIZ UDPゴシック" panose="020B0400000000000000" pitchFamily="50" charset="-128"/>
                          <a:ea typeface="BIZ UDPゴシック" panose="020B0400000000000000" pitchFamily="50" charset="-128"/>
                        </a:rPr>
                        <a:t>規模</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ja-JP" altLang="en-US" sz="1000" kern="100" dirty="0">
                          <a:effectLst/>
                          <a:latin typeface="BIZ UDPゴシック" panose="020B0400000000000000" pitchFamily="50" charset="-128"/>
                          <a:ea typeface="BIZ UDPゴシック" panose="020B0400000000000000" pitchFamily="50" charset="-128"/>
                        </a:rPr>
                        <a:t>項</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ja-JP" sz="1000" kern="0" dirty="0">
                          <a:effectLst/>
                          <a:latin typeface="BIZ UDPゴシック" panose="020B0400000000000000" pitchFamily="50" charset="-128"/>
                          <a:ea typeface="BIZ UDPゴシック" panose="020B0400000000000000" pitchFamily="50" charset="-128"/>
                        </a:rPr>
                        <a:t>施設種類</a:t>
                      </a:r>
                      <a:endParaRPr lang="ja-JP" alt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ja-JP" sz="1000" kern="0" dirty="0">
                          <a:effectLst/>
                          <a:latin typeface="BIZ UDPゴシック" panose="020B0400000000000000" pitchFamily="50" charset="-128"/>
                          <a:ea typeface="BIZ UDPゴシック" panose="020B0400000000000000" pitchFamily="50" charset="-128"/>
                        </a:rPr>
                        <a:t>規模</a:t>
                      </a:r>
                      <a:endParaRPr lang="ja-JP" alt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034938838"/>
                  </a:ext>
                </a:extLst>
              </a:tr>
              <a:tr h="360497">
                <a:tc rowSpan="3">
                  <a:txBody>
                    <a:bodyPr/>
                    <a:lstStyle/>
                    <a:p>
                      <a:pPr algn="l">
                        <a:lnSpc>
                          <a:spcPts val="900"/>
                        </a:lnSpc>
                        <a:spcAft>
                          <a:spcPts val="0"/>
                        </a:spcAft>
                      </a:pPr>
                      <a:r>
                        <a:rPr lang="ja-JP" sz="1000" kern="0" dirty="0">
                          <a:effectLst/>
                          <a:latin typeface="BIZ UDPゴシック" panose="020B0400000000000000" pitchFamily="50" charset="-128"/>
                          <a:ea typeface="BIZ UDPゴシック" panose="020B0400000000000000" pitchFamily="50" charset="-128"/>
                        </a:rPr>
                        <a:t>その他の製品の製造</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rowSpan="3">
                  <a:txBody>
                    <a:bodyPr/>
                    <a:lstStyle/>
                    <a:p>
                      <a:pPr algn="l">
                        <a:lnSpc>
                          <a:spcPts val="900"/>
                        </a:lnSpc>
                        <a:spcAft>
                          <a:spcPts val="0"/>
                        </a:spcAft>
                      </a:pPr>
                      <a:r>
                        <a:rPr lang="en-US" sz="1000" kern="0" dirty="0">
                          <a:effectLst/>
                          <a:latin typeface="BIZ UDPゴシック" panose="020B0400000000000000" pitchFamily="50" charset="-128"/>
                          <a:ea typeface="BIZ UDPゴシック" panose="020B0400000000000000" pitchFamily="50" charset="-128"/>
                        </a:rPr>
                        <a:t>9</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ts val="900"/>
                        </a:lnSpc>
                        <a:spcAft>
                          <a:spcPts val="0"/>
                        </a:spcAft>
                      </a:pPr>
                      <a:r>
                        <a:rPr lang="ja-JP" sz="1000" kern="0">
                          <a:effectLst/>
                          <a:latin typeface="BIZ UDPゴシック" panose="020B0400000000000000" pitchFamily="50" charset="-128"/>
                          <a:ea typeface="BIZ UDPゴシック" panose="020B0400000000000000" pitchFamily="50" charset="-128"/>
                        </a:rPr>
                        <a:t>イ</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ts val="900"/>
                        </a:lnSpc>
                        <a:spcAft>
                          <a:spcPts val="0"/>
                        </a:spcAft>
                      </a:pPr>
                      <a:r>
                        <a:rPr lang="ja-JP" sz="1000" kern="0" dirty="0">
                          <a:effectLst/>
                          <a:latin typeface="BIZ UDPゴシック" panose="020B0400000000000000" pitchFamily="50" charset="-128"/>
                          <a:ea typeface="BIZ UDPゴシック" panose="020B0400000000000000" pitchFamily="50" charset="-128"/>
                        </a:rPr>
                        <a:t>粉砕施設（つの又は貝殻の粉砕）</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ts val="900"/>
                        </a:lnSpc>
                        <a:spcAft>
                          <a:spcPts val="0"/>
                        </a:spcAft>
                      </a:pPr>
                      <a:r>
                        <a:rPr lang="ja-JP" sz="1000" kern="0" dirty="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rowSpan="8" gridSpan="3">
                  <a:txBody>
                    <a:bodyPr/>
                    <a:lstStyle/>
                    <a:p>
                      <a:pPr algn="l">
                        <a:lnSpc>
                          <a:spcPts val="900"/>
                        </a:lnSpc>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solidFill>
                        <a:schemeClr val="tx1"/>
                      </a:solidFill>
                      <a:prstDash val="solid"/>
                      <a:round/>
                      <a:headEnd type="none" w="med" len="med"/>
                      <a:tailEnd type="none" w="med" len="med"/>
                    </a:lnBlToTr>
                  </a:tcPr>
                </a:tc>
                <a:tc rowSpan="8" hMerge="1">
                  <a:txBody>
                    <a:bodyPr/>
                    <a:lstStyle/>
                    <a:p>
                      <a:endParaRPr kumimoji="1" lang="ja-JP" altLang="en-US"/>
                    </a:p>
                  </a:txBody>
                  <a:tcPr/>
                </a:tc>
                <a:tc rowSpan="8" hMerge="1">
                  <a:txBody>
                    <a:bodyPr/>
                    <a:lstStyle/>
                    <a:p>
                      <a:pPr algn="l">
                        <a:lnSpc>
                          <a:spcPts val="900"/>
                        </a:lnSpc>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272949985"/>
                  </a:ext>
                </a:extLst>
              </a:tr>
              <a:tr h="360497">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spcAft>
                          <a:spcPts val="0"/>
                        </a:spcAft>
                      </a:pPr>
                      <a:r>
                        <a:rPr lang="ja-JP" sz="1000" kern="0">
                          <a:effectLst/>
                          <a:latin typeface="BIZ UDPゴシック" panose="020B0400000000000000" pitchFamily="50" charset="-128"/>
                          <a:ea typeface="BIZ UDPゴシック" panose="020B0400000000000000" pitchFamily="50" charset="-128"/>
                        </a:rPr>
                        <a:t>ロ</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ts val="900"/>
                        </a:lnSpc>
                        <a:spcAft>
                          <a:spcPts val="0"/>
                        </a:spcAft>
                      </a:pPr>
                      <a:r>
                        <a:rPr lang="ja-JP" sz="1000" kern="0" dirty="0">
                          <a:effectLst/>
                          <a:latin typeface="BIZ UDPゴシック" panose="020B0400000000000000" pitchFamily="50" charset="-128"/>
                          <a:ea typeface="BIZ UDPゴシック" panose="020B0400000000000000" pitchFamily="50" charset="-128"/>
                        </a:rPr>
                        <a:t>研摩施設（つの又は貝殻の研磨）</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ts val="900"/>
                        </a:lnSpc>
                        <a:spcAft>
                          <a:spcPts val="0"/>
                        </a:spcAft>
                      </a:pPr>
                      <a:r>
                        <a:rPr lang="ja-JP" sz="1000" kern="0" dirty="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3328409875"/>
                  </a:ext>
                </a:extLst>
              </a:tr>
              <a:tr h="163511">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spcAft>
                          <a:spcPts val="0"/>
                        </a:spcAft>
                      </a:pPr>
                      <a:r>
                        <a:rPr lang="ja-JP" sz="1000" kern="0">
                          <a:effectLst/>
                          <a:latin typeface="BIZ UDPゴシック" panose="020B0400000000000000" pitchFamily="50" charset="-128"/>
                          <a:ea typeface="BIZ UDPゴシック" panose="020B0400000000000000" pitchFamily="50" charset="-128"/>
                        </a:rPr>
                        <a:t>ハ</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ts val="900"/>
                        </a:lnSpc>
                        <a:spcAft>
                          <a:spcPts val="0"/>
                        </a:spcAft>
                      </a:pPr>
                      <a:r>
                        <a:rPr lang="ja-JP" sz="1000" kern="0" dirty="0">
                          <a:effectLst/>
                          <a:latin typeface="BIZ UDPゴシック" panose="020B0400000000000000" pitchFamily="50" charset="-128"/>
                          <a:ea typeface="BIZ UDPゴシック" panose="020B0400000000000000" pitchFamily="50" charset="-128"/>
                        </a:rPr>
                        <a:t>吹付塗装施設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ts val="900"/>
                        </a:lnSpc>
                        <a:spcAft>
                          <a:spcPts val="0"/>
                        </a:spcAft>
                      </a:pPr>
                      <a:r>
                        <a:rPr lang="ja-JP" sz="1000" kern="0" dirty="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gridSpan="3" vMerge="1">
                  <a:txBody>
                    <a:bodyPr/>
                    <a:lstStyle/>
                    <a:p>
                      <a:pPr algn="ctr">
                        <a:lnSpc>
                          <a:spcPts val="900"/>
                        </a:lnSpc>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14625" marR="14625" marT="0" marB="0" anchor="ct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2140509797"/>
                  </a:ext>
                </a:extLst>
              </a:tr>
              <a:tr h="205998">
                <a:tc rowSpan="5">
                  <a:txBody>
                    <a:bodyPr/>
                    <a:lstStyle/>
                    <a:p>
                      <a:pPr algn="l">
                        <a:lnSpc>
                          <a:spcPts val="900"/>
                        </a:lnSpc>
                        <a:spcAft>
                          <a:spcPts val="0"/>
                        </a:spcAft>
                      </a:pPr>
                      <a:r>
                        <a:rPr lang="ja-JP" sz="1000" kern="0" dirty="0">
                          <a:effectLst/>
                          <a:latin typeface="BIZ UDPゴシック" panose="020B0400000000000000" pitchFamily="50" charset="-128"/>
                          <a:ea typeface="BIZ UDPゴシック" panose="020B0400000000000000" pitchFamily="50" charset="-128"/>
                        </a:rPr>
                        <a:t>ガスの製造</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rowSpan="5">
                  <a:txBody>
                    <a:bodyPr/>
                    <a:lstStyle/>
                    <a:p>
                      <a:pPr algn="l">
                        <a:lnSpc>
                          <a:spcPts val="900"/>
                        </a:lnSpc>
                        <a:spcAft>
                          <a:spcPts val="0"/>
                        </a:spcAft>
                      </a:pPr>
                      <a:r>
                        <a:rPr lang="en-US" sz="1000" kern="0" dirty="0">
                          <a:effectLst/>
                          <a:latin typeface="BIZ UDPゴシック" panose="020B0400000000000000" pitchFamily="50" charset="-128"/>
                          <a:ea typeface="BIZ UDPゴシック" panose="020B0400000000000000" pitchFamily="50" charset="-128"/>
                        </a:rPr>
                        <a:t>10</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ts val="900"/>
                        </a:lnSpc>
                        <a:spcAft>
                          <a:spcPts val="0"/>
                        </a:spcAft>
                      </a:pPr>
                      <a:r>
                        <a:rPr lang="ja-JP" sz="1000" kern="0">
                          <a:effectLst/>
                          <a:latin typeface="BIZ UDPゴシック" panose="020B0400000000000000" pitchFamily="50" charset="-128"/>
                          <a:ea typeface="BIZ UDPゴシック" panose="020B0400000000000000" pitchFamily="50" charset="-128"/>
                        </a:rPr>
                        <a:t>イ</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ts val="900"/>
                        </a:lnSpc>
                        <a:spcAft>
                          <a:spcPts val="0"/>
                        </a:spcAft>
                      </a:pPr>
                      <a:r>
                        <a:rPr lang="ja-JP" sz="1000" kern="0" dirty="0">
                          <a:effectLst/>
                          <a:latin typeface="BIZ UDPゴシック" panose="020B0400000000000000" pitchFamily="50" charset="-128"/>
                          <a:ea typeface="BIZ UDPゴシック" panose="020B0400000000000000" pitchFamily="50" charset="-128"/>
                        </a:rPr>
                        <a:t>粉粒塊堆積場</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ts val="900"/>
                        </a:lnSpc>
                        <a:spcAft>
                          <a:spcPts val="0"/>
                        </a:spcAft>
                      </a:pPr>
                      <a:r>
                        <a:rPr lang="ja-JP" sz="1000" kern="0" dirty="0">
                          <a:effectLst/>
                          <a:latin typeface="BIZ UDPゴシック" panose="020B0400000000000000" pitchFamily="50" charset="-128"/>
                          <a:ea typeface="BIZ UDPゴシック" panose="020B0400000000000000" pitchFamily="50" charset="-128"/>
                        </a:rPr>
                        <a:t>面積（</a:t>
                      </a:r>
                      <a:r>
                        <a:rPr lang="en-US" sz="1000" kern="0" dirty="0">
                          <a:effectLst/>
                          <a:latin typeface="BIZ UDPゴシック" panose="020B0400000000000000" pitchFamily="50" charset="-128"/>
                          <a:ea typeface="BIZ UDPゴシック" panose="020B0400000000000000" pitchFamily="50" charset="-128"/>
                        </a:rPr>
                        <a:t>500 m</a:t>
                      </a:r>
                      <a:r>
                        <a:rPr lang="en-US" sz="1000" kern="0" baseline="30000" dirty="0">
                          <a:effectLst/>
                          <a:latin typeface="BIZ UDPゴシック" panose="020B0400000000000000" pitchFamily="50" charset="-128"/>
                          <a:ea typeface="BIZ UDPゴシック" panose="020B0400000000000000" pitchFamily="50" charset="-128"/>
                        </a:rPr>
                        <a:t>2</a:t>
                      </a:r>
                      <a:r>
                        <a:rPr lang="ja-JP" sz="1000" kern="0" dirty="0">
                          <a:effectLst/>
                          <a:latin typeface="BIZ UDPゴシック" panose="020B0400000000000000" pitchFamily="50" charset="-128"/>
                          <a:ea typeface="BIZ UDPゴシック" panose="020B0400000000000000" pitchFamily="50" charset="-128"/>
                        </a:rPr>
                        <a:t>以上）</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gridSpan="3" vMerge="1">
                  <a:txBody>
                    <a:bodyPr/>
                    <a:lstStyle/>
                    <a:p>
                      <a:pPr algn="ctr">
                        <a:lnSpc>
                          <a:spcPts val="900"/>
                        </a:lnSpc>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14625" marR="14625" marT="0" marB="0" anchor="ct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4151192971"/>
                  </a:ext>
                </a:extLst>
              </a:tr>
              <a:tr h="327022">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spcAft>
                          <a:spcPts val="0"/>
                        </a:spcAft>
                      </a:pPr>
                      <a:r>
                        <a:rPr lang="ja-JP" sz="1000" kern="0">
                          <a:effectLst/>
                          <a:latin typeface="BIZ UDPゴシック" panose="020B0400000000000000" pitchFamily="50" charset="-128"/>
                          <a:ea typeface="BIZ UDPゴシック" panose="020B0400000000000000" pitchFamily="50" charset="-128"/>
                        </a:rPr>
                        <a:t>ロ</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ts val="900"/>
                        </a:lnSpc>
                        <a:spcAft>
                          <a:spcPts val="0"/>
                        </a:spcAft>
                      </a:pPr>
                      <a:r>
                        <a:rPr lang="ja-JP" sz="1000" kern="0" dirty="0">
                          <a:effectLst/>
                          <a:latin typeface="BIZ UDPゴシック" panose="020B0400000000000000" pitchFamily="50" charset="-128"/>
                          <a:ea typeface="BIZ UDPゴシック" panose="020B0400000000000000" pitchFamily="50" charset="-128"/>
                        </a:rPr>
                        <a:t>粉粒塊輸送用コンベア施設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ts val="900"/>
                        </a:lnSpc>
                        <a:spcAft>
                          <a:spcPts val="0"/>
                        </a:spcAft>
                      </a:pPr>
                      <a:r>
                        <a:rPr lang="ja-JP" sz="1000" kern="0" dirty="0">
                          <a:effectLst/>
                          <a:latin typeface="BIZ UDPゴシック" panose="020B0400000000000000" pitchFamily="50" charset="-128"/>
                          <a:ea typeface="BIZ UDPゴシック" panose="020B0400000000000000" pitchFamily="50" charset="-128"/>
                        </a:rPr>
                        <a:t>輸送能力（</a:t>
                      </a:r>
                      <a:r>
                        <a:rPr lang="en-US" sz="1000" kern="0" dirty="0">
                          <a:effectLst/>
                          <a:latin typeface="BIZ UDPゴシック" panose="020B0400000000000000" pitchFamily="50" charset="-128"/>
                          <a:ea typeface="BIZ UDPゴシック" panose="020B0400000000000000" pitchFamily="50" charset="-128"/>
                        </a:rPr>
                        <a:t>30 t / </a:t>
                      </a:r>
                      <a:r>
                        <a:rPr lang="ja-JP" sz="1000" kern="0" dirty="0">
                          <a:effectLst/>
                          <a:latin typeface="BIZ UDPゴシック" panose="020B0400000000000000" pitchFamily="50" charset="-128"/>
                          <a:ea typeface="BIZ UDPゴシック" panose="020B0400000000000000" pitchFamily="50" charset="-128"/>
                        </a:rPr>
                        <a:t>時以上）</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gridSpan="3" vMerge="1">
                  <a:txBody>
                    <a:bodyPr/>
                    <a:lstStyle/>
                    <a:p>
                      <a:pPr algn="ctr">
                        <a:lnSpc>
                          <a:spcPts val="900"/>
                        </a:lnSpc>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14625" marR="14625" marT="0" marB="0" anchor="ct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3484757979"/>
                  </a:ext>
                </a:extLst>
              </a:tr>
              <a:tr h="327022">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spcAft>
                          <a:spcPts val="0"/>
                        </a:spcAft>
                      </a:pPr>
                      <a:r>
                        <a:rPr lang="ja-JP" sz="1000" kern="0" dirty="0">
                          <a:effectLst/>
                          <a:latin typeface="BIZ UDPゴシック" panose="020B0400000000000000" pitchFamily="50" charset="-128"/>
                          <a:ea typeface="BIZ UDPゴシック" panose="020B0400000000000000" pitchFamily="50" charset="-128"/>
                        </a:rPr>
                        <a:t>ハ</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ts val="900"/>
                        </a:lnSpc>
                        <a:spcAft>
                          <a:spcPts val="0"/>
                        </a:spcAft>
                      </a:pPr>
                      <a:r>
                        <a:rPr lang="ja-JP" sz="1000" kern="0" dirty="0">
                          <a:effectLst/>
                          <a:latin typeface="BIZ UDPゴシック" panose="020B0400000000000000" pitchFamily="50" charset="-128"/>
                          <a:ea typeface="BIZ UDPゴシック" panose="020B0400000000000000" pitchFamily="50" charset="-128"/>
                        </a:rPr>
                        <a:t>ふるい分施設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ts val="900"/>
                        </a:lnSpc>
                        <a:spcAft>
                          <a:spcPts val="0"/>
                        </a:spcAft>
                      </a:pPr>
                      <a:r>
                        <a:rPr lang="ja-JP" sz="1000" kern="0" dirty="0">
                          <a:effectLst/>
                          <a:latin typeface="BIZ UDPゴシック" panose="020B0400000000000000" pitchFamily="50" charset="-128"/>
                          <a:ea typeface="BIZ UDPゴシック" panose="020B0400000000000000" pitchFamily="50" charset="-128"/>
                        </a:rPr>
                        <a:t>原動機の定格出力（</a:t>
                      </a:r>
                      <a:r>
                        <a:rPr lang="en-US" sz="1000" kern="0" dirty="0">
                          <a:effectLst/>
                          <a:latin typeface="BIZ UDPゴシック" panose="020B0400000000000000" pitchFamily="50" charset="-128"/>
                          <a:ea typeface="BIZ UDPゴシック" panose="020B0400000000000000" pitchFamily="50" charset="-128"/>
                        </a:rPr>
                        <a:t>1.5 kW</a:t>
                      </a:r>
                      <a:r>
                        <a:rPr lang="ja-JP" sz="1000" kern="0" dirty="0">
                          <a:effectLst/>
                          <a:latin typeface="BIZ UDPゴシック" panose="020B0400000000000000" pitchFamily="50" charset="-128"/>
                          <a:ea typeface="BIZ UDPゴシック" panose="020B0400000000000000" pitchFamily="50" charset="-128"/>
                        </a:rPr>
                        <a:t>以上）</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gridSpan="3" vMerge="1">
                  <a:txBody>
                    <a:bodyPr/>
                    <a:lstStyle/>
                    <a:p>
                      <a:pPr algn="l">
                        <a:lnSpc>
                          <a:spcPts val="900"/>
                        </a:lnSpc>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14625" marR="14625" marT="0" marB="0" anchor="ct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1429037669"/>
                  </a:ext>
                </a:extLst>
              </a:tr>
              <a:tr h="327022">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spcAft>
                          <a:spcPts val="0"/>
                        </a:spcAft>
                      </a:pPr>
                      <a:r>
                        <a:rPr lang="ja-JP" sz="1000" kern="0">
                          <a:effectLst/>
                          <a:latin typeface="BIZ UDPゴシック" panose="020B0400000000000000" pitchFamily="50" charset="-128"/>
                          <a:ea typeface="BIZ UDPゴシック" panose="020B0400000000000000" pitchFamily="50" charset="-128"/>
                        </a:rPr>
                        <a:t>ニ</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ts val="900"/>
                        </a:lnSpc>
                        <a:spcAft>
                          <a:spcPts val="0"/>
                        </a:spcAft>
                      </a:pPr>
                      <a:r>
                        <a:rPr lang="ja-JP" sz="1000" kern="0" dirty="0">
                          <a:effectLst/>
                          <a:latin typeface="BIZ UDPゴシック" panose="020B0400000000000000" pitchFamily="50" charset="-128"/>
                          <a:ea typeface="BIZ UDPゴシック" panose="020B0400000000000000" pitchFamily="50" charset="-128"/>
                        </a:rPr>
                        <a:t>粉砕施設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ts val="900"/>
                        </a:lnSpc>
                        <a:spcAft>
                          <a:spcPts val="0"/>
                        </a:spcAft>
                      </a:pPr>
                      <a:r>
                        <a:rPr lang="ja-JP" sz="1000" kern="0" dirty="0">
                          <a:effectLst/>
                          <a:latin typeface="BIZ UDPゴシック" panose="020B0400000000000000" pitchFamily="50" charset="-128"/>
                          <a:ea typeface="BIZ UDPゴシック" panose="020B0400000000000000" pitchFamily="50" charset="-128"/>
                        </a:rPr>
                        <a:t>原動機の定格出力（</a:t>
                      </a:r>
                      <a:r>
                        <a:rPr lang="en-US" sz="1000" kern="0" dirty="0">
                          <a:effectLst/>
                          <a:latin typeface="BIZ UDPゴシック" panose="020B0400000000000000" pitchFamily="50" charset="-128"/>
                          <a:ea typeface="BIZ UDPゴシック" panose="020B0400000000000000" pitchFamily="50" charset="-128"/>
                        </a:rPr>
                        <a:t>7.5 kW</a:t>
                      </a:r>
                      <a:r>
                        <a:rPr lang="ja-JP" sz="1000" kern="0" dirty="0">
                          <a:effectLst/>
                          <a:latin typeface="BIZ UDPゴシック" panose="020B0400000000000000" pitchFamily="50" charset="-128"/>
                          <a:ea typeface="BIZ UDPゴシック" panose="020B0400000000000000" pitchFamily="50" charset="-128"/>
                        </a:rPr>
                        <a:t>以上）</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1787474255"/>
                  </a:ext>
                </a:extLst>
              </a:tr>
              <a:tr h="205998">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spcAft>
                          <a:spcPts val="0"/>
                        </a:spcAft>
                      </a:pPr>
                      <a:r>
                        <a:rPr lang="ja-JP" sz="1000" kern="0">
                          <a:effectLst/>
                          <a:latin typeface="BIZ UDPゴシック" panose="020B0400000000000000" pitchFamily="50" charset="-128"/>
                          <a:ea typeface="BIZ UDPゴシック" panose="020B0400000000000000" pitchFamily="50" charset="-128"/>
                        </a:rPr>
                        <a:t>ホ</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ts val="900"/>
                        </a:lnSpc>
                        <a:spcAft>
                          <a:spcPts val="0"/>
                        </a:spcAft>
                      </a:pPr>
                      <a:r>
                        <a:rPr lang="ja-JP" sz="1000" kern="0" dirty="0">
                          <a:effectLst/>
                          <a:latin typeface="BIZ UDPゴシック" panose="020B0400000000000000" pitchFamily="50" charset="-128"/>
                          <a:ea typeface="BIZ UDPゴシック" panose="020B0400000000000000" pitchFamily="50" charset="-128"/>
                        </a:rPr>
                        <a:t>配合施設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ts val="900"/>
                        </a:lnSpc>
                        <a:spcAft>
                          <a:spcPts val="0"/>
                        </a:spcAft>
                      </a:pPr>
                      <a:r>
                        <a:rPr lang="ja-JP" sz="1000" kern="0" dirty="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gridSpan="3" vMerge="1">
                  <a:txBody>
                    <a:bodyPr/>
                    <a:lstStyle/>
                    <a:p>
                      <a:pPr algn="ctr">
                        <a:lnSpc>
                          <a:spcPts val="900"/>
                        </a:lnSpc>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14625" marR="14625" marT="0" marB="0" anchor="ct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587273979"/>
                  </a:ext>
                </a:extLst>
              </a:tr>
            </a:tbl>
          </a:graphicData>
        </a:graphic>
      </p:graphicFrame>
      <p:sp>
        <p:nvSpPr>
          <p:cNvPr id="12" name="矢印: 右 11">
            <a:extLst>
              <a:ext uri="{FF2B5EF4-FFF2-40B4-BE49-F238E27FC236}">
                <a16:creationId xmlns:a16="http://schemas.microsoft.com/office/drawing/2014/main" id="{872E3A90-8F15-48DC-B13D-4C4C127E645F}"/>
              </a:ext>
            </a:extLst>
          </p:cNvPr>
          <p:cNvSpPr/>
          <p:nvPr/>
        </p:nvSpPr>
        <p:spPr>
          <a:xfrm>
            <a:off x="5530202" y="2373297"/>
            <a:ext cx="293165" cy="1391478"/>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graphicFrame>
        <p:nvGraphicFramePr>
          <p:cNvPr id="14" name="表 13">
            <a:extLst>
              <a:ext uri="{FF2B5EF4-FFF2-40B4-BE49-F238E27FC236}">
                <a16:creationId xmlns:a16="http://schemas.microsoft.com/office/drawing/2014/main" id="{549BDA89-6EDA-4ADB-B614-351CF195EF21}"/>
              </a:ext>
            </a:extLst>
          </p:cNvPr>
          <p:cNvGraphicFramePr>
            <a:graphicFrameLocks noGrp="1"/>
          </p:cNvGraphicFramePr>
          <p:nvPr>
            <p:extLst>
              <p:ext uri="{D42A27DB-BD31-4B8C-83A1-F6EECF244321}">
                <p14:modId xmlns:p14="http://schemas.microsoft.com/office/powerpoint/2010/main" val="943259468"/>
              </p:ext>
            </p:extLst>
          </p:nvPr>
        </p:nvGraphicFramePr>
        <p:xfrm>
          <a:off x="5935258" y="1430479"/>
          <a:ext cx="3792636" cy="2757200"/>
        </p:xfrm>
        <a:graphic>
          <a:graphicData uri="http://schemas.openxmlformats.org/drawingml/2006/table">
            <a:tbl>
              <a:tblPr firstRow="1" bandRow="1">
                <a:tableStyleId>{5C22544A-7EE6-4342-B048-85BDC9FD1C3A}</a:tableStyleId>
              </a:tblPr>
              <a:tblGrid>
                <a:gridCol w="300636">
                  <a:extLst>
                    <a:ext uri="{9D8B030D-6E8A-4147-A177-3AD203B41FA5}">
                      <a16:colId xmlns:a16="http://schemas.microsoft.com/office/drawing/2014/main" val="4272265627"/>
                    </a:ext>
                  </a:extLst>
                </a:gridCol>
                <a:gridCol w="1116000">
                  <a:extLst>
                    <a:ext uri="{9D8B030D-6E8A-4147-A177-3AD203B41FA5}">
                      <a16:colId xmlns:a16="http://schemas.microsoft.com/office/drawing/2014/main" val="4230111259"/>
                    </a:ext>
                  </a:extLst>
                </a:gridCol>
                <a:gridCol w="1944000">
                  <a:extLst>
                    <a:ext uri="{9D8B030D-6E8A-4147-A177-3AD203B41FA5}">
                      <a16:colId xmlns:a16="http://schemas.microsoft.com/office/drawing/2014/main" val="1698036181"/>
                    </a:ext>
                  </a:extLst>
                </a:gridCol>
                <a:gridCol w="432000">
                  <a:extLst>
                    <a:ext uri="{9D8B030D-6E8A-4147-A177-3AD203B41FA5}">
                      <a16:colId xmlns:a16="http://schemas.microsoft.com/office/drawing/2014/main" val="907606936"/>
                    </a:ext>
                  </a:extLst>
                </a:gridCol>
              </a:tblGrid>
              <a:tr h="200998">
                <a:tc gridSpan="3">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1000" kern="0" dirty="0">
                          <a:effectLst/>
                          <a:latin typeface="BIZ UDPゴシック" panose="020B0400000000000000" pitchFamily="50" charset="-128"/>
                          <a:ea typeface="BIZ UDPゴシック" panose="020B0400000000000000" pitchFamily="50" charset="-128"/>
                        </a:rPr>
                        <a:t>【</a:t>
                      </a:r>
                      <a:r>
                        <a:rPr lang="ja-JP" altLang="en-US" sz="1000" kern="0" dirty="0">
                          <a:effectLst/>
                          <a:latin typeface="BIZ UDPゴシック" panose="020B0400000000000000" pitchFamily="50" charset="-128"/>
                          <a:ea typeface="BIZ UDPゴシック" panose="020B0400000000000000" pitchFamily="50" charset="-128"/>
                        </a:rPr>
                        <a:t>粉じん</a:t>
                      </a:r>
                      <a:r>
                        <a:rPr lang="en-US" altLang="ja-JP" sz="1000" kern="0" dirty="0">
                          <a:effectLst/>
                          <a:latin typeface="BIZ UDPゴシック" panose="020B0400000000000000" pitchFamily="50" charset="-128"/>
                          <a:ea typeface="BIZ UDPゴシック" panose="020B0400000000000000" pitchFamily="50" charset="-128"/>
                        </a:rPr>
                        <a:t>】</a:t>
                      </a:r>
                      <a:endParaRPr lang="ja-JP" altLang="ja-JP" sz="1000" kern="100" dirty="0">
                        <a:effectLst/>
                        <a:latin typeface="BIZ UDPゴシック" panose="020B0400000000000000" pitchFamily="50" charset="-128"/>
                        <a:ea typeface="BIZ UDPゴシック" panose="020B0400000000000000" pitchFamily="50" charset="-128"/>
                      </a:endParaRPr>
                    </a:p>
                  </a:txBody>
                  <a:tcPr marL="13407" marR="13407" marT="0" marB="0" anchor="ctr"/>
                </a:tc>
                <a:tc h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ja-JP" altLang="ja-JP" sz="1800" kern="100" dirty="0">
                        <a:effectLst/>
                        <a:latin typeface="BIZ UDPゴシック" panose="020B0400000000000000" pitchFamily="50" charset="-128"/>
                        <a:ea typeface="BIZ UDPゴシック" panose="020B0400000000000000" pitchFamily="50" charset="-128"/>
                      </a:endParaRPr>
                    </a:p>
                  </a:txBody>
                  <a:tcPr/>
                </a:tc>
                <a:tc h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ja-JP" altLang="ja-JP" sz="1000" kern="100" dirty="0">
                        <a:effectLst/>
                        <a:latin typeface="BIZ UDPゴシック" panose="020B0400000000000000" pitchFamily="50" charset="-128"/>
                        <a:ea typeface="BIZ UDPゴシック" panose="020B0400000000000000" pitchFamily="50" charset="-128"/>
                      </a:endParaRPr>
                    </a:p>
                  </a:txBody>
                  <a:tcPr marL="13407" marR="13407" marT="0" marB="0" anchor="ctr"/>
                </a:tc>
                <a:tc row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00" kern="100" dirty="0">
                          <a:effectLst/>
                          <a:latin typeface="BIZ UDPゴシック" panose="020B0400000000000000" pitchFamily="50" charset="-128"/>
                          <a:ea typeface="BIZ UDPゴシック" panose="020B0400000000000000" pitchFamily="50" charset="-128"/>
                        </a:rPr>
                        <a:t>考え方</a:t>
                      </a:r>
                      <a:endParaRPr lang="ja-JP" altLang="ja-JP" sz="1000" kern="100" dirty="0">
                        <a:effectLst/>
                        <a:latin typeface="BIZ UDPゴシック" panose="020B0400000000000000" pitchFamily="50" charset="-128"/>
                        <a:ea typeface="BIZ UDPゴシック" panose="020B0400000000000000" pitchFamily="50" charset="-128"/>
                      </a:endParaRPr>
                    </a:p>
                  </a:txBody>
                  <a:tcPr marL="13407" marR="13407" marT="0" marB="0" anchor="ctr"/>
                </a:tc>
                <a:extLst>
                  <a:ext uri="{0D108BD9-81ED-4DB2-BD59-A6C34878D82A}">
                    <a16:rowId xmlns:a16="http://schemas.microsoft.com/office/drawing/2014/main" val="2398671002"/>
                  </a:ext>
                </a:extLst>
              </a:tr>
              <a:tr h="321596">
                <a:tc>
                  <a:txBody>
                    <a:bodyPr/>
                    <a:lstStyle/>
                    <a:p>
                      <a:pPr algn="ctr">
                        <a:spcAft>
                          <a:spcPts val="0"/>
                        </a:spcAft>
                      </a:pPr>
                      <a:r>
                        <a:rPr lang="ja-JP" sz="1000" kern="0" dirty="0">
                          <a:effectLst/>
                          <a:latin typeface="BIZ UDPゴシック" panose="020B0400000000000000" pitchFamily="50" charset="-128"/>
                          <a:ea typeface="BIZ UDPゴシック" panose="020B0400000000000000" pitchFamily="50" charset="-128"/>
                        </a:rPr>
                        <a:t>用途</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ja-JP" sz="1000" kern="0" dirty="0">
                          <a:effectLst/>
                          <a:latin typeface="BIZ UDPゴシック" panose="020B0400000000000000" pitchFamily="50" charset="-128"/>
                          <a:ea typeface="BIZ UDPゴシック" panose="020B0400000000000000" pitchFamily="50" charset="-128"/>
                        </a:rPr>
                        <a:t>施設種類</a:t>
                      </a:r>
                      <a:endParaRPr lang="ja-JP" altLang="ja-JP" sz="1000" kern="100" dirty="0">
                        <a:effectLst/>
                        <a:latin typeface="BIZ UDPゴシック" panose="020B0400000000000000" pitchFamily="50" charset="-128"/>
                        <a:ea typeface="BIZ UDPゴシック" panose="020B0400000000000000" pitchFamily="50" charset="-128"/>
                      </a:endParaRP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ja-JP" sz="1000" kern="0" dirty="0">
                          <a:effectLst/>
                          <a:latin typeface="BIZ UDPゴシック" panose="020B0400000000000000" pitchFamily="50" charset="-128"/>
                          <a:ea typeface="BIZ UDPゴシック" panose="020B0400000000000000" pitchFamily="50" charset="-128"/>
                        </a:rPr>
                        <a:t>規模</a:t>
                      </a:r>
                      <a:endParaRPr lang="ja-JP" alt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ja-JP" alt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781336123"/>
                  </a:ext>
                </a:extLst>
              </a:tr>
              <a:tr h="301497">
                <a:tc rowSpan="3">
                  <a:txBody>
                    <a:bodyPr/>
                    <a:lstStyle/>
                    <a:p>
                      <a:pPr algn="l">
                        <a:lnSpc>
                          <a:spcPts val="900"/>
                        </a:lnSpc>
                        <a:spcAft>
                          <a:spcPts val="0"/>
                        </a:spcAft>
                      </a:pPr>
                      <a:r>
                        <a:rPr lang="ja-JP" sz="1000" kern="0" dirty="0">
                          <a:effectLst/>
                          <a:latin typeface="BIZ UDPゴシック" panose="020B0400000000000000" pitchFamily="50" charset="-128"/>
                          <a:ea typeface="BIZ UDPゴシック" panose="020B0400000000000000" pitchFamily="50" charset="-128"/>
                        </a:rPr>
                        <a:t>その他の製品の製造</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ts val="900"/>
                        </a:lnSpc>
                        <a:spcAft>
                          <a:spcPts val="0"/>
                        </a:spcAft>
                      </a:pPr>
                      <a:r>
                        <a:rPr lang="ja-JP" sz="1000" kern="0" dirty="0">
                          <a:effectLst/>
                          <a:latin typeface="BIZ UDPゴシック" panose="020B0400000000000000" pitchFamily="50" charset="-128"/>
                          <a:ea typeface="BIZ UDPゴシック" panose="020B0400000000000000" pitchFamily="50" charset="-128"/>
                        </a:rPr>
                        <a:t>粉砕施設（つの又は貝殻の粉砕）</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ts val="900"/>
                        </a:lnSpc>
                        <a:spcAft>
                          <a:spcPts val="0"/>
                        </a:spcAft>
                      </a:pPr>
                      <a:r>
                        <a:rPr lang="ja-JP" sz="1000" kern="0" dirty="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rowSpan="4">
                  <a:txBody>
                    <a:bodyPr/>
                    <a:lstStyle/>
                    <a:p>
                      <a:pPr marL="0" marR="0" lvl="0" indent="0" algn="ctr" defTabSz="457200" rtl="0" eaLnBrk="1" fontAlgn="auto" latinLnBrk="0" hangingPunct="1">
                        <a:lnSpc>
                          <a:spcPts val="900"/>
                        </a:lnSpc>
                        <a:spcBef>
                          <a:spcPts val="0"/>
                        </a:spcBef>
                        <a:spcAft>
                          <a:spcPts val="0"/>
                        </a:spcAft>
                        <a:buClrTx/>
                        <a:buSzTx/>
                        <a:buFontTx/>
                        <a:buNone/>
                        <a:tabLst/>
                        <a:defRPr/>
                      </a:pPr>
                      <a:r>
                        <a:rPr lang="en-US" altLang="ja-JP" sz="1000" kern="100" dirty="0">
                          <a:solidFill>
                            <a:schemeClr val="tx1"/>
                          </a:solidFill>
                          <a:effectLst/>
                          <a:latin typeface="BIZ UDPゴシック" panose="020B0400000000000000" pitchFamily="50" charset="-128"/>
                          <a:ea typeface="BIZ UDPゴシック" panose="020B0400000000000000" pitchFamily="50" charset="-128"/>
                        </a:rPr>
                        <a:t>1</a:t>
                      </a:r>
                      <a:r>
                        <a:rPr lang="ja-JP" altLang="en-US" sz="1000" kern="100" dirty="0">
                          <a:solidFill>
                            <a:schemeClr val="tx1"/>
                          </a:solidFill>
                          <a:effectLst/>
                          <a:latin typeface="BIZ UDPゴシック" panose="020B0400000000000000" pitchFamily="50" charset="-128"/>
                          <a:ea typeface="BIZ UDPゴシック" panose="020B0400000000000000" pitchFamily="50" charset="-128"/>
                        </a:rPr>
                        <a:t>①</a:t>
                      </a:r>
                      <a:endParaRPr lang="ja-JP" altLang="ja-JP" sz="1000" kern="100" dirty="0">
                        <a:solidFill>
                          <a:schemeClr val="tx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71601410"/>
                  </a:ext>
                </a:extLst>
              </a:tr>
              <a:tr h="301497">
                <a:tc vMerge="1">
                  <a:txBody>
                    <a:bodyPr/>
                    <a:lstStyle/>
                    <a:p>
                      <a:endParaRPr kumimoji="1" lang="ja-JP" altLang="en-US" dirty="0"/>
                    </a:p>
                  </a:txBody>
                  <a:tcPr/>
                </a:tc>
                <a:tc>
                  <a:txBody>
                    <a:bodyPr/>
                    <a:lstStyle/>
                    <a:p>
                      <a:pPr algn="l">
                        <a:lnSpc>
                          <a:spcPts val="900"/>
                        </a:lnSpc>
                        <a:spcAft>
                          <a:spcPts val="0"/>
                        </a:spcAft>
                      </a:pPr>
                      <a:r>
                        <a:rPr lang="ja-JP" sz="1000" kern="0" dirty="0">
                          <a:effectLst/>
                          <a:latin typeface="BIZ UDPゴシック" panose="020B0400000000000000" pitchFamily="50" charset="-128"/>
                          <a:ea typeface="BIZ UDPゴシック" panose="020B0400000000000000" pitchFamily="50" charset="-128"/>
                        </a:rPr>
                        <a:t>研摩施設（つの又は貝殻の研磨）</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ts val="900"/>
                        </a:lnSpc>
                        <a:spcAft>
                          <a:spcPts val="0"/>
                        </a:spcAft>
                      </a:pPr>
                      <a:r>
                        <a:rPr lang="ja-JP" sz="1000" kern="0" dirty="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lnSpc>
                          <a:spcPts val="900"/>
                        </a:lnSpc>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725935572"/>
                  </a:ext>
                </a:extLst>
              </a:tr>
              <a:tr h="233499">
                <a:tc vMerge="1">
                  <a:txBody>
                    <a:bodyPr/>
                    <a:lstStyle/>
                    <a:p>
                      <a:endParaRPr kumimoji="1" lang="ja-JP" altLang="en-US" dirty="0"/>
                    </a:p>
                  </a:txBody>
                  <a:tcPr/>
                </a:tc>
                <a:tc>
                  <a:txBody>
                    <a:bodyPr/>
                    <a:lstStyle/>
                    <a:p>
                      <a:pPr algn="l">
                        <a:lnSpc>
                          <a:spcPts val="900"/>
                        </a:lnSpc>
                        <a:spcAft>
                          <a:spcPts val="0"/>
                        </a:spcAft>
                      </a:pPr>
                      <a:r>
                        <a:rPr lang="ja-JP" sz="1000" kern="0" dirty="0">
                          <a:effectLst/>
                          <a:latin typeface="BIZ UDPゴシック" panose="020B0400000000000000" pitchFamily="50" charset="-128"/>
                          <a:ea typeface="BIZ UDPゴシック" panose="020B0400000000000000" pitchFamily="50" charset="-128"/>
                        </a:rPr>
                        <a:t>吹付塗装施設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ts val="900"/>
                        </a:lnSpc>
                        <a:spcAft>
                          <a:spcPts val="0"/>
                        </a:spcAft>
                      </a:pPr>
                      <a:r>
                        <a:rPr lang="ja-JP" sz="1000" kern="0" dirty="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lnSpc>
                          <a:spcPts val="900"/>
                        </a:lnSpc>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763293272"/>
                  </a:ext>
                </a:extLst>
              </a:tr>
              <a:tr h="260123">
                <a:tc rowSpan="5">
                  <a:txBody>
                    <a:bodyPr/>
                    <a:lstStyle/>
                    <a:p>
                      <a:pPr algn="l">
                        <a:lnSpc>
                          <a:spcPts val="900"/>
                        </a:lnSpc>
                        <a:spcAft>
                          <a:spcPts val="0"/>
                        </a:spcAft>
                      </a:pPr>
                      <a:r>
                        <a:rPr lang="ja-JP" sz="1000" kern="0" dirty="0">
                          <a:effectLst/>
                          <a:latin typeface="BIZ UDPゴシック" panose="020B0400000000000000" pitchFamily="50" charset="-128"/>
                          <a:ea typeface="BIZ UDPゴシック" panose="020B0400000000000000" pitchFamily="50" charset="-128"/>
                        </a:rPr>
                        <a:t>ガスの製造</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ts val="900"/>
                        </a:lnSpc>
                        <a:spcAft>
                          <a:spcPts val="0"/>
                        </a:spcAft>
                      </a:pPr>
                      <a:r>
                        <a:rPr lang="ja-JP" sz="1000" kern="0" dirty="0">
                          <a:effectLst/>
                          <a:latin typeface="BIZ UDPゴシック" panose="020B0400000000000000" pitchFamily="50" charset="-128"/>
                          <a:ea typeface="BIZ UDPゴシック" panose="020B0400000000000000" pitchFamily="50" charset="-128"/>
                        </a:rPr>
                        <a:t>粉粒塊堆積場</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ts val="900"/>
                        </a:lnSpc>
                        <a:spcAft>
                          <a:spcPts val="0"/>
                        </a:spcAft>
                      </a:pPr>
                      <a:r>
                        <a:rPr lang="ja-JP" sz="1000" kern="0" dirty="0">
                          <a:effectLst/>
                          <a:latin typeface="BIZ UDPゴシック" panose="020B0400000000000000" pitchFamily="50" charset="-128"/>
                          <a:ea typeface="BIZ UDPゴシック" panose="020B0400000000000000" pitchFamily="50" charset="-128"/>
                        </a:rPr>
                        <a:t>面積（</a:t>
                      </a:r>
                      <a:r>
                        <a:rPr lang="en-US" sz="1000" kern="0" dirty="0">
                          <a:effectLst/>
                          <a:latin typeface="BIZ UDPゴシック" panose="020B0400000000000000" pitchFamily="50" charset="-128"/>
                          <a:ea typeface="BIZ UDPゴシック" panose="020B0400000000000000" pitchFamily="50" charset="-128"/>
                        </a:rPr>
                        <a:t>500 m</a:t>
                      </a:r>
                      <a:r>
                        <a:rPr lang="en-US" sz="1000" kern="0" baseline="30000" dirty="0">
                          <a:effectLst/>
                          <a:latin typeface="BIZ UDPゴシック" panose="020B0400000000000000" pitchFamily="50" charset="-128"/>
                          <a:ea typeface="BIZ UDPゴシック" panose="020B0400000000000000" pitchFamily="50" charset="-128"/>
                        </a:rPr>
                        <a:t>2</a:t>
                      </a:r>
                      <a:r>
                        <a:rPr lang="ja-JP" sz="1000" kern="0" dirty="0">
                          <a:effectLst/>
                          <a:latin typeface="BIZ UDPゴシック" panose="020B0400000000000000" pitchFamily="50" charset="-128"/>
                          <a:ea typeface="BIZ UDPゴシック" panose="020B0400000000000000" pitchFamily="50" charset="-128"/>
                        </a:rPr>
                        <a:t>以上）</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lnSpc>
                          <a:spcPts val="900"/>
                        </a:lnSpc>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639976126"/>
                  </a:ext>
                </a:extLst>
              </a:tr>
              <a:tr h="301497">
                <a:tc vMerge="1">
                  <a:txBody>
                    <a:bodyPr/>
                    <a:lstStyle/>
                    <a:p>
                      <a:pPr algn="l">
                        <a:lnSpc>
                          <a:spcPts val="900"/>
                        </a:lnSpc>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ts val="900"/>
                        </a:lnSpc>
                        <a:spcAft>
                          <a:spcPts val="0"/>
                        </a:spcAft>
                      </a:pPr>
                      <a:r>
                        <a:rPr lang="ja-JP" sz="1000" kern="0" dirty="0">
                          <a:effectLst/>
                          <a:latin typeface="BIZ UDPゴシック" panose="020B0400000000000000" pitchFamily="50" charset="-128"/>
                          <a:ea typeface="BIZ UDPゴシック" panose="020B0400000000000000" pitchFamily="50" charset="-128"/>
                        </a:rPr>
                        <a:t>粉粒塊輸送用コンベア施設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ts val="900"/>
                        </a:lnSpc>
                        <a:spcAft>
                          <a:spcPts val="0"/>
                        </a:spcAft>
                      </a:pPr>
                      <a:r>
                        <a:rPr lang="ja-JP" altLang="en-US" sz="1000" kern="0" dirty="0">
                          <a:effectLst/>
                          <a:latin typeface="BIZ UDPゴシック" panose="020B0400000000000000" pitchFamily="50" charset="-128"/>
                          <a:ea typeface="BIZ UDPゴシック" panose="020B0400000000000000" pitchFamily="50" charset="-128"/>
                        </a:rPr>
                        <a:t>ベルト幅（</a:t>
                      </a:r>
                      <a:r>
                        <a:rPr lang="en-US" altLang="ja-JP" sz="1000" kern="0" dirty="0">
                          <a:effectLst/>
                          <a:latin typeface="BIZ UDPゴシック" panose="020B0400000000000000" pitchFamily="50" charset="-128"/>
                          <a:ea typeface="BIZ UDPゴシック" panose="020B0400000000000000" pitchFamily="50" charset="-128"/>
                        </a:rPr>
                        <a:t>40cm</a:t>
                      </a:r>
                      <a:r>
                        <a:rPr lang="ja-JP" altLang="en-US" sz="1000" kern="0" dirty="0">
                          <a:effectLst/>
                          <a:latin typeface="BIZ UDPゴシック" panose="020B0400000000000000" pitchFamily="50" charset="-128"/>
                          <a:ea typeface="BIZ UDPゴシック" panose="020B0400000000000000" pitchFamily="50" charset="-128"/>
                        </a:rPr>
                        <a:t>以上</a:t>
                      </a:r>
                      <a:r>
                        <a:rPr lang="en-US" altLang="ja-JP" sz="1000" kern="0" dirty="0">
                          <a:effectLst/>
                          <a:latin typeface="BIZ UDPゴシック" panose="020B0400000000000000" pitchFamily="50" charset="-128"/>
                          <a:ea typeface="BIZ UDPゴシック" panose="020B0400000000000000" pitchFamily="50" charset="-128"/>
                        </a:rPr>
                        <a:t>75cm</a:t>
                      </a:r>
                      <a:r>
                        <a:rPr lang="ja-JP" altLang="en-US" sz="1000" kern="0" dirty="0">
                          <a:effectLst/>
                          <a:latin typeface="BIZ UDPゴシック" panose="020B0400000000000000" pitchFamily="50" charset="-128"/>
                          <a:ea typeface="BIZ UDPゴシック" panose="020B0400000000000000" pitchFamily="50" charset="-128"/>
                        </a:rPr>
                        <a:t>未満）</a:t>
                      </a:r>
                      <a:br>
                        <a:rPr lang="ja-JP" altLang="en-US" sz="1000" kern="0" dirty="0">
                          <a:effectLst/>
                          <a:latin typeface="BIZ UDPゴシック" panose="020B0400000000000000" pitchFamily="50" charset="-128"/>
                          <a:ea typeface="BIZ UDPゴシック" panose="020B0400000000000000" pitchFamily="50" charset="-128"/>
                        </a:rPr>
                      </a:br>
                      <a:r>
                        <a:rPr lang="ja-JP" altLang="en-US" sz="1000" kern="0" dirty="0">
                          <a:effectLst/>
                          <a:latin typeface="BIZ UDPゴシック" panose="020B0400000000000000" pitchFamily="50" charset="-128"/>
                          <a:ea typeface="BIZ UDPゴシック" panose="020B0400000000000000" pitchFamily="50" charset="-128"/>
                        </a:rPr>
                        <a:t>内容積（０．０１㎥以上</a:t>
                      </a:r>
                      <a:r>
                        <a:rPr lang="en-US" altLang="ja-JP" sz="1000" kern="0" dirty="0">
                          <a:effectLst/>
                          <a:latin typeface="BIZ UDPゴシック" panose="020B0400000000000000" pitchFamily="50" charset="-128"/>
                          <a:ea typeface="BIZ UDPゴシック" panose="020B0400000000000000" pitchFamily="50" charset="-128"/>
                        </a:rPr>
                        <a:t>0.03㎥</a:t>
                      </a:r>
                      <a:r>
                        <a:rPr lang="ja-JP" altLang="en-US" sz="1000" kern="0" dirty="0">
                          <a:effectLst/>
                          <a:latin typeface="BIZ UDPゴシック" panose="020B0400000000000000" pitchFamily="50" charset="-128"/>
                          <a:ea typeface="BIZ UDPゴシック" panose="020B0400000000000000" pitchFamily="50" charset="-128"/>
                        </a:rPr>
                        <a:t>未満）</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auto" latinLnBrk="0" hangingPunct="1">
                        <a:lnSpc>
                          <a:spcPts val="900"/>
                        </a:lnSpc>
                        <a:spcBef>
                          <a:spcPts val="0"/>
                        </a:spcBef>
                        <a:spcAft>
                          <a:spcPts val="0"/>
                        </a:spcAft>
                        <a:buClrTx/>
                        <a:buSzTx/>
                        <a:buFontTx/>
                        <a:buNone/>
                        <a:tabLst/>
                        <a:defRPr/>
                      </a:pPr>
                      <a:r>
                        <a:rPr lang="en-US" altLang="ja-JP" sz="1000" kern="100" dirty="0">
                          <a:solidFill>
                            <a:schemeClr val="tx1"/>
                          </a:solidFill>
                          <a:effectLst/>
                          <a:latin typeface="BIZ UDPゴシック" panose="020B0400000000000000" pitchFamily="50" charset="-128"/>
                          <a:ea typeface="BIZ UDPゴシック" panose="020B0400000000000000" pitchFamily="50" charset="-128"/>
                        </a:rPr>
                        <a:t>1</a:t>
                      </a:r>
                      <a:r>
                        <a:rPr lang="ja-JP" altLang="en-US" sz="1000" kern="100" dirty="0">
                          <a:solidFill>
                            <a:schemeClr val="tx1"/>
                          </a:solidFill>
                          <a:effectLst/>
                          <a:latin typeface="BIZ UDPゴシック" panose="020B0400000000000000" pitchFamily="50" charset="-128"/>
                          <a:ea typeface="BIZ UDPゴシック" panose="020B0400000000000000" pitchFamily="50" charset="-128"/>
                        </a:rPr>
                        <a:t>①</a:t>
                      </a:r>
                      <a:endParaRPr lang="en-US" altLang="ja-JP" sz="1000" kern="100" dirty="0">
                        <a:solidFill>
                          <a:schemeClr val="tx1"/>
                        </a:solidFill>
                        <a:effectLst/>
                        <a:latin typeface="BIZ UDPゴシック" panose="020B0400000000000000" pitchFamily="50" charset="-128"/>
                        <a:ea typeface="BIZ UDPゴシック" panose="020B0400000000000000" pitchFamily="50" charset="-128"/>
                      </a:endParaRPr>
                    </a:p>
                    <a:p>
                      <a:pPr marL="0" marR="0" lvl="0" indent="0" algn="ctr" defTabSz="457200" rtl="0" eaLnBrk="1" fontAlgn="auto" latinLnBrk="0" hangingPunct="1">
                        <a:lnSpc>
                          <a:spcPts val="900"/>
                        </a:lnSpc>
                        <a:spcBef>
                          <a:spcPts val="0"/>
                        </a:spcBef>
                        <a:spcAft>
                          <a:spcPts val="0"/>
                        </a:spcAft>
                        <a:buClrTx/>
                        <a:buSzTx/>
                        <a:buFontTx/>
                        <a:buNone/>
                        <a:tabLst/>
                        <a:defRPr/>
                      </a:pPr>
                      <a:r>
                        <a:rPr lang="ja-JP" altLang="en-US" sz="1000" kern="100" dirty="0">
                          <a:solidFill>
                            <a:schemeClr val="tx1"/>
                          </a:solidFill>
                          <a:effectLst/>
                          <a:latin typeface="BIZ UDPゴシック" panose="020B0400000000000000" pitchFamily="50" charset="-128"/>
                          <a:ea typeface="BIZ UDPゴシック" panose="020B0400000000000000" pitchFamily="50" charset="-128"/>
                        </a:rPr>
                        <a:t>３</a:t>
                      </a:r>
                      <a:endParaRPr lang="ja-JP" sz="1000" kern="100" dirty="0">
                        <a:solidFill>
                          <a:schemeClr val="tx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801270480"/>
                  </a:ext>
                </a:extLst>
              </a:tr>
              <a:tr h="301497">
                <a:tc vMerge="1">
                  <a:txBody>
                    <a:bodyPr/>
                    <a:lstStyle/>
                    <a:p>
                      <a:endParaRPr kumimoji="1" lang="ja-JP" altLang="en-US" dirty="0"/>
                    </a:p>
                  </a:txBody>
                  <a:tcPr/>
                </a:tc>
                <a:tc>
                  <a:txBody>
                    <a:bodyPr/>
                    <a:lstStyle/>
                    <a:p>
                      <a:pPr algn="l">
                        <a:lnSpc>
                          <a:spcPts val="900"/>
                        </a:lnSpc>
                        <a:spcAft>
                          <a:spcPts val="0"/>
                        </a:spcAft>
                      </a:pPr>
                      <a:r>
                        <a:rPr lang="ja-JP" sz="1000" kern="0" dirty="0">
                          <a:effectLst/>
                          <a:latin typeface="BIZ UDPゴシック" panose="020B0400000000000000" pitchFamily="50" charset="-128"/>
                          <a:ea typeface="BIZ UDPゴシック" panose="020B0400000000000000" pitchFamily="50" charset="-128"/>
                        </a:rPr>
                        <a:t>ふるい分施設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ts val="900"/>
                        </a:lnSpc>
                        <a:spcAft>
                          <a:spcPts val="0"/>
                        </a:spcAft>
                      </a:pPr>
                      <a:r>
                        <a:rPr lang="ja-JP" sz="1000" kern="0" dirty="0">
                          <a:effectLst/>
                          <a:latin typeface="BIZ UDPゴシック" panose="020B0400000000000000" pitchFamily="50" charset="-128"/>
                          <a:ea typeface="BIZ UDPゴシック" panose="020B0400000000000000" pitchFamily="50" charset="-128"/>
                        </a:rPr>
                        <a:t>原動機の定格出力（</a:t>
                      </a:r>
                      <a:r>
                        <a:rPr lang="en-US" sz="1000" kern="0" dirty="0">
                          <a:effectLst/>
                          <a:latin typeface="BIZ UDPゴシック" panose="020B0400000000000000" pitchFamily="50" charset="-128"/>
                          <a:ea typeface="BIZ UDPゴシック" panose="020B0400000000000000" pitchFamily="50" charset="-128"/>
                        </a:rPr>
                        <a:t>1.5 kW</a:t>
                      </a:r>
                      <a:r>
                        <a:rPr lang="ja-JP" sz="1000" kern="0" dirty="0">
                          <a:effectLst/>
                          <a:latin typeface="BIZ UDPゴシック" panose="020B0400000000000000" pitchFamily="50" charset="-128"/>
                          <a:ea typeface="BIZ UDPゴシック" panose="020B0400000000000000" pitchFamily="50" charset="-128"/>
                        </a:rPr>
                        <a:t>以上）</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rowSpan="3">
                  <a:txBody>
                    <a:bodyPr/>
                    <a:lstStyle/>
                    <a:p>
                      <a:pPr marL="0" marR="0" lvl="0" indent="0" algn="ctr" defTabSz="457200" rtl="0" eaLnBrk="1" fontAlgn="auto" latinLnBrk="0" hangingPunct="1">
                        <a:lnSpc>
                          <a:spcPts val="900"/>
                        </a:lnSpc>
                        <a:spcBef>
                          <a:spcPts val="0"/>
                        </a:spcBef>
                        <a:spcAft>
                          <a:spcPts val="0"/>
                        </a:spcAft>
                        <a:buClrTx/>
                        <a:buSzTx/>
                        <a:buFontTx/>
                        <a:buNone/>
                        <a:tabLst/>
                        <a:defRPr/>
                      </a:pPr>
                      <a:r>
                        <a:rPr lang="en-US" altLang="ja-JP" sz="1000" kern="100" dirty="0">
                          <a:solidFill>
                            <a:schemeClr val="tx1"/>
                          </a:solidFill>
                          <a:effectLst/>
                          <a:latin typeface="BIZ UDPゴシック" panose="020B0400000000000000" pitchFamily="50" charset="-128"/>
                          <a:ea typeface="BIZ UDPゴシック" panose="020B0400000000000000" pitchFamily="50" charset="-128"/>
                        </a:rPr>
                        <a:t>1</a:t>
                      </a:r>
                      <a:r>
                        <a:rPr lang="ja-JP" altLang="en-US" sz="1000" kern="100" dirty="0">
                          <a:solidFill>
                            <a:schemeClr val="tx1"/>
                          </a:solidFill>
                          <a:effectLst/>
                          <a:latin typeface="BIZ UDPゴシック" panose="020B0400000000000000" pitchFamily="50" charset="-128"/>
                          <a:ea typeface="BIZ UDPゴシック" panose="020B0400000000000000" pitchFamily="50" charset="-128"/>
                        </a:rPr>
                        <a:t>①</a:t>
                      </a:r>
                      <a:endParaRPr lang="ja-JP" altLang="ja-JP" sz="1000" kern="100" dirty="0">
                        <a:solidFill>
                          <a:schemeClr val="tx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317450906"/>
                  </a:ext>
                </a:extLst>
              </a:tr>
              <a:tr h="301497">
                <a:tc vMerge="1">
                  <a:txBody>
                    <a:bodyPr/>
                    <a:lstStyle/>
                    <a:p>
                      <a:endParaRPr kumimoji="1" lang="ja-JP" altLang="en-US" dirty="0"/>
                    </a:p>
                  </a:txBody>
                  <a:tcPr/>
                </a:tc>
                <a:tc>
                  <a:txBody>
                    <a:bodyPr/>
                    <a:lstStyle/>
                    <a:p>
                      <a:pPr algn="l">
                        <a:lnSpc>
                          <a:spcPts val="900"/>
                        </a:lnSpc>
                        <a:spcAft>
                          <a:spcPts val="0"/>
                        </a:spcAft>
                      </a:pPr>
                      <a:r>
                        <a:rPr lang="ja-JP" sz="1000" kern="0" dirty="0">
                          <a:effectLst/>
                          <a:latin typeface="BIZ UDPゴシック" panose="020B0400000000000000" pitchFamily="50" charset="-128"/>
                          <a:ea typeface="BIZ UDPゴシック" panose="020B0400000000000000" pitchFamily="50" charset="-128"/>
                        </a:rPr>
                        <a:t>粉砕施設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ts val="900"/>
                        </a:lnSpc>
                        <a:spcAft>
                          <a:spcPts val="0"/>
                        </a:spcAft>
                      </a:pPr>
                      <a:r>
                        <a:rPr lang="ja-JP" sz="1000" kern="0" dirty="0">
                          <a:effectLst/>
                          <a:latin typeface="BIZ UDPゴシック" panose="020B0400000000000000" pitchFamily="50" charset="-128"/>
                          <a:ea typeface="BIZ UDPゴシック" panose="020B0400000000000000" pitchFamily="50" charset="-128"/>
                        </a:rPr>
                        <a:t>原動機の定格出力（</a:t>
                      </a:r>
                      <a:r>
                        <a:rPr lang="en-US" sz="1000" kern="0" dirty="0">
                          <a:effectLst/>
                          <a:latin typeface="BIZ UDPゴシック" panose="020B0400000000000000" pitchFamily="50" charset="-128"/>
                          <a:ea typeface="BIZ UDPゴシック" panose="020B0400000000000000" pitchFamily="50" charset="-128"/>
                        </a:rPr>
                        <a:t>7.5 kW</a:t>
                      </a:r>
                      <a:r>
                        <a:rPr lang="ja-JP" sz="1000" kern="0" dirty="0">
                          <a:effectLst/>
                          <a:latin typeface="BIZ UDPゴシック" panose="020B0400000000000000" pitchFamily="50" charset="-128"/>
                          <a:ea typeface="BIZ UDPゴシック" panose="020B0400000000000000" pitchFamily="50" charset="-128"/>
                        </a:rPr>
                        <a:t>以上）</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lnSpc>
                          <a:spcPts val="900"/>
                        </a:lnSpc>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824002567"/>
                  </a:ext>
                </a:extLst>
              </a:tr>
              <a:tr h="233499">
                <a:tc vMerge="1">
                  <a:txBody>
                    <a:bodyPr/>
                    <a:lstStyle/>
                    <a:p>
                      <a:endParaRPr kumimoji="1" lang="ja-JP" altLang="en-US" dirty="0"/>
                    </a:p>
                  </a:txBody>
                  <a:tcPr/>
                </a:tc>
                <a:tc>
                  <a:txBody>
                    <a:bodyPr/>
                    <a:lstStyle/>
                    <a:p>
                      <a:pPr algn="l">
                        <a:lnSpc>
                          <a:spcPts val="900"/>
                        </a:lnSpc>
                        <a:spcAft>
                          <a:spcPts val="0"/>
                        </a:spcAft>
                      </a:pPr>
                      <a:r>
                        <a:rPr lang="ja-JP" sz="1000" kern="0" dirty="0">
                          <a:effectLst/>
                          <a:latin typeface="BIZ UDPゴシック" panose="020B0400000000000000" pitchFamily="50" charset="-128"/>
                          <a:ea typeface="BIZ UDPゴシック" panose="020B0400000000000000" pitchFamily="50" charset="-128"/>
                        </a:rPr>
                        <a:t>配合施設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ts val="900"/>
                        </a:lnSpc>
                        <a:spcAft>
                          <a:spcPts val="0"/>
                        </a:spcAft>
                      </a:pPr>
                      <a:r>
                        <a:rPr lang="ja-JP" sz="1000" kern="0" dirty="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lnSpc>
                          <a:spcPts val="900"/>
                        </a:lnSpc>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177809638"/>
                  </a:ext>
                </a:extLst>
              </a:tr>
            </a:tbl>
          </a:graphicData>
        </a:graphic>
      </p:graphicFrame>
      <p:sp>
        <p:nvSpPr>
          <p:cNvPr id="15" name="テキスト ボックス 14">
            <a:extLst>
              <a:ext uri="{FF2B5EF4-FFF2-40B4-BE49-F238E27FC236}">
                <a16:creationId xmlns:a16="http://schemas.microsoft.com/office/drawing/2014/main" id="{F7AAB001-1D2D-497F-A85D-44E2EBC52F55}"/>
              </a:ext>
            </a:extLst>
          </p:cNvPr>
          <p:cNvSpPr txBox="1"/>
          <p:nvPr/>
        </p:nvSpPr>
        <p:spPr>
          <a:xfrm>
            <a:off x="1045633" y="4376516"/>
            <a:ext cx="4775478" cy="1869743"/>
          </a:xfrm>
          <a:prstGeom prst="rect">
            <a:avLst/>
          </a:prstGeom>
          <a:noFill/>
        </p:spPr>
        <p:txBody>
          <a:bodyPr wrap="square" rtlCol="0">
            <a:spAutoFit/>
          </a:bodyPr>
          <a:lstStyle/>
          <a:p>
            <a:r>
              <a:rPr lang="ja-JP" altLang="ja-JP" sz="1050" dirty="0">
                <a:latin typeface="BIZ UDPゴシック" panose="020B0400000000000000" pitchFamily="50" charset="-128"/>
                <a:ea typeface="BIZ UDPゴシック" panose="020B0400000000000000" pitchFamily="50" charset="-128"/>
              </a:rPr>
              <a:t>次のものは除く。</a:t>
            </a:r>
          </a:p>
          <a:p>
            <a:r>
              <a:rPr lang="en-US" altLang="ja-JP" sz="1050" dirty="0">
                <a:latin typeface="BIZ UDPゴシック" panose="020B0400000000000000" pitchFamily="50" charset="-128"/>
                <a:ea typeface="BIZ UDPゴシック" panose="020B0400000000000000" pitchFamily="50" charset="-128"/>
              </a:rPr>
              <a:t>【</a:t>
            </a:r>
            <a:r>
              <a:rPr lang="ja-JP" altLang="en-US" sz="1050" dirty="0">
                <a:latin typeface="BIZ UDPゴシック" panose="020B0400000000000000" pitchFamily="50" charset="-128"/>
                <a:ea typeface="BIZ UDPゴシック" panose="020B0400000000000000" pitchFamily="50" charset="-128"/>
              </a:rPr>
              <a:t>一般粉じん</a:t>
            </a:r>
            <a:r>
              <a:rPr lang="en-US" altLang="ja-JP" sz="1050" dirty="0">
                <a:latin typeface="BIZ UDPゴシック" panose="020B0400000000000000" pitchFamily="50" charset="-128"/>
                <a:ea typeface="BIZ UDPゴシック" panose="020B0400000000000000" pitchFamily="50" charset="-128"/>
              </a:rPr>
              <a:t>】</a:t>
            </a:r>
          </a:p>
          <a:p>
            <a:r>
              <a:rPr lang="ja-JP" altLang="en-US" sz="1050" dirty="0">
                <a:latin typeface="BIZ UDPゴシック" panose="020B0400000000000000" pitchFamily="50" charset="-128"/>
                <a:ea typeface="BIZ UDPゴシック" panose="020B0400000000000000" pitchFamily="50" charset="-128"/>
              </a:rPr>
              <a:t>・</a:t>
            </a:r>
            <a:r>
              <a:rPr lang="ja-JP" altLang="ja-JP" sz="1050" dirty="0">
                <a:latin typeface="BIZ UDPゴシック" panose="020B0400000000000000" pitchFamily="50" charset="-128"/>
                <a:ea typeface="BIZ UDPゴシック" panose="020B0400000000000000" pitchFamily="50" charset="-128"/>
              </a:rPr>
              <a:t>実験用</a:t>
            </a:r>
          </a:p>
          <a:p>
            <a:r>
              <a:rPr lang="ja-JP" altLang="en-US" sz="1050" dirty="0">
                <a:latin typeface="BIZ UDPゴシック" panose="020B0400000000000000" pitchFamily="50" charset="-128"/>
                <a:ea typeface="BIZ UDPゴシック" panose="020B0400000000000000" pitchFamily="50" charset="-128"/>
              </a:rPr>
              <a:t>・</a:t>
            </a:r>
            <a:r>
              <a:rPr lang="ja-JP" altLang="ja-JP" sz="1050" dirty="0">
                <a:latin typeface="BIZ UDPゴシック" panose="020B0400000000000000" pitchFamily="50" charset="-128"/>
                <a:ea typeface="BIZ UDPゴシック" panose="020B0400000000000000" pitchFamily="50" charset="-128"/>
              </a:rPr>
              <a:t>移動式</a:t>
            </a:r>
          </a:p>
          <a:p>
            <a:r>
              <a:rPr lang="ja-JP" altLang="en-US" sz="1050" dirty="0">
                <a:latin typeface="BIZ UDPゴシック" panose="020B0400000000000000" pitchFamily="50" charset="-128"/>
                <a:ea typeface="BIZ UDPゴシック" panose="020B0400000000000000" pitchFamily="50" charset="-128"/>
              </a:rPr>
              <a:t>・</a:t>
            </a:r>
            <a:r>
              <a:rPr lang="ja-JP" altLang="ja-JP" sz="1050" dirty="0">
                <a:latin typeface="BIZ UDPゴシック" panose="020B0400000000000000" pitchFamily="50" charset="-128"/>
                <a:ea typeface="BIZ UDPゴシック" panose="020B0400000000000000" pitchFamily="50" charset="-128"/>
              </a:rPr>
              <a:t>粉じんが外部に飛散しにくい構造の建築物内に設置されているもの</a:t>
            </a:r>
          </a:p>
          <a:p>
            <a:r>
              <a:rPr lang="ja-JP" altLang="en-US" sz="1050" dirty="0">
                <a:latin typeface="BIZ UDPゴシック" panose="020B0400000000000000" pitchFamily="50" charset="-128"/>
                <a:ea typeface="BIZ UDPゴシック" panose="020B0400000000000000" pitchFamily="50" charset="-128"/>
              </a:rPr>
              <a:t>・</a:t>
            </a:r>
            <a:r>
              <a:rPr lang="ja-JP" altLang="ja-JP" sz="1050" dirty="0">
                <a:latin typeface="BIZ UDPゴシック" panose="020B0400000000000000" pitchFamily="50" charset="-128"/>
                <a:ea typeface="BIZ UDPゴシック" panose="020B0400000000000000" pitchFamily="50" charset="-128"/>
              </a:rPr>
              <a:t>法対象となるもの</a:t>
            </a:r>
          </a:p>
          <a:p>
            <a:r>
              <a:rPr lang="ja-JP" altLang="en-US" sz="1050" dirty="0">
                <a:latin typeface="BIZ UDPゴシック" panose="020B0400000000000000" pitchFamily="50" charset="-128"/>
                <a:ea typeface="BIZ UDPゴシック" panose="020B0400000000000000" pitchFamily="50" charset="-128"/>
              </a:rPr>
              <a:t>・</a:t>
            </a:r>
            <a:r>
              <a:rPr lang="ja-JP" altLang="ja-JP" sz="1050" dirty="0">
                <a:latin typeface="BIZ UDPゴシック" panose="020B0400000000000000" pitchFamily="50" charset="-128"/>
                <a:ea typeface="BIZ UDPゴシック" panose="020B0400000000000000" pitchFamily="50" charset="-128"/>
              </a:rPr>
              <a:t>粉粒塊輸送用コンベア施設のうち袋詰めにしたものを扱うもの</a:t>
            </a:r>
          </a:p>
          <a:p>
            <a:endParaRPr lang="ja-JP" altLang="ja-JP" sz="1050" dirty="0">
              <a:latin typeface="BIZ UDPゴシック" panose="020B0400000000000000" pitchFamily="50" charset="-128"/>
              <a:ea typeface="BIZ UDPゴシック" panose="020B0400000000000000" pitchFamily="50" charset="-128"/>
            </a:endParaRPr>
          </a:p>
          <a:p>
            <a:r>
              <a:rPr lang="en-US" altLang="ja-JP" sz="1050" dirty="0">
                <a:latin typeface="BIZ UDPゴシック" panose="020B0400000000000000" pitchFamily="50" charset="-128"/>
                <a:ea typeface="BIZ UDPゴシック" panose="020B0400000000000000" pitchFamily="50" charset="-128"/>
              </a:rPr>
              <a:t>【</a:t>
            </a:r>
            <a:r>
              <a:rPr lang="ja-JP" altLang="en-US" sz="1050" dirty="0">
                <a:latin typeface="BIZ UDPゴシック" panose="020B0400000000000000" pitchFamily="50" charset="-128"/>
                <a:ea typeface="BIZ UDPゴシック" panose="020B0400000000000000" pitchFamily="50" charset="-128"/>
              </a:rPr>
              <a:t>特定粉じん</a:t>
            </a:r>
            <a:r>
              <a:rPr lang="en-US" altLang="ja-JP" sz="1050" dirty="0">
                <a:latin typeface="BIZ UDPゴシック" panose="020B0400000000000000" pitchFamily="50" charset="-128"/>
                <a:ea typeface="BIZ UDPゴシック" panose="020B0400000000000000" pitchFamily="50" charset="-128"/>
              </a:rPr>
              <a:t>】</a:t>
            </a:r>
          </a:p>
          <a:p>
            <a:r>
              <a:rPr lang="ja-JP" altLang="en-US" sz="1050" dirty="0">
                <a:latin typeface="BIZ UDPゴシック" panose="020B0400000000000000" pitchFamily="50" charset="-128"/>
                <a:ea typeface="BIZ UDPゴシック" panose="020B0400000000000000" pitchFamily="50" charset="-128"/>
              </a:rPr>
              <a:t>　</a:t>
            </a:r>
            <a:r>
              <a:rPr lang="ja-JP" altLang="ja-JP" sz="1050" dirty="0">
                <a:latin typeface="BIZ UDPゴシック" panose="020B0400000000000000" pitchFamily="50" charset="-128"/>
                <a:ea typeface="BIZ UDPゴシック" panose="020B0400000000000000" pitchFamily="50" charset="-128"/>
              </a:rPr>
              <a:t>・実験の用に供するもの</a:t>
            </a:r>
          </a:p>
          <a:p>
            <a:r>
              <a:rPr lang="ja-JP" altLang="ja-JP" sz="1050" dirty="0">
                <a:latin typeface="BIZ UDPゴシック" panose="020B0400000000000000" pitchFamily="50" charset="-128"/>
                <a:ea typeface="BIZ UDPゴシック" panose="020B0400000000000000" pitchFamily="50" charset="-128"/>
              </a:rPr>
              <a:t>　・移動式のもの</a:t>
            </a:r>
          </a:p>
        </p:txBody>
      </p:sp>
      <p:sp>
        <p:nvSpPr>
          <p:cNvPr id="16" name="テキスト ボックス 15">
            <a:extLst>
              <a:ext uri="{FF2B5EF4-FFF2-40B4-BE49-F238E27FC236}">
                <a16:creationId xmlns:a16="http://schemas.microsoft.com/office/drawing/2014/main" id="{85D867C6-1E96-4910-9E9F-26697F9EF8C0}"/>
              </a:ext>
            </a:extLst>
          </p:cNvPr>
          <p:cNvSpPr txBox="1"/>
          <p:nvPr/>
        </p:nvSpPr>
        <p:spPr>
          <a:xfrm>
            <a:off x="6811779" y="4376516"/>
            <a:ext cx="2527946" cy="1546577"/>
          </a:xfrm>
          <a:prstGeom prst="rect">
            <a:avLst/>
          </a:prstGeom>
          <a:noFill/>
        </p:spPr>
        <p:txBody>
          <a:bodyPr wrap="square" rtlCol="0">
            <a:spAutoFit/>
          </a:bodyPr>
          <a:lstStyle/>
          <a:p>
            <a:r>
              <a:rPr lang="ja-JP" altLang="ja-JP" sz="1050" dirty="0">
                <a:latin typeface="BIZ UDPゴシック" panose="020B0400000000000000" pitchFamily="50" charset="-128"/>
                <a:ea typeface="BIZ UDPゴシック" panose="020B0400000000000000" pitchFamily="50" charset="-128"/>
              </a:rPr>
              <a:t>次のものは除く。</a:t>
            </a:r>
          </a:p>
          <a:p>
            <a:r>
              <a:rPr lang="en-US" altLang="ja-JP" sz="1050" dirty="0">
                <a:latin typeface="BIZ UDPゴシック" panose="020B0400000000000000" pitchFamily="50" charset="-128"/>
                <a:ea typeface="BIZ UDPゴシック" panose="020B0400000000000000" pitchFamily="50" charset="-128"/>
              </a:rPr>
              <a:t>【</a:t>
            </a:r>
            <a:r>
              <a:rPr lang="ja-JP" altLang="en-US" sz="1050" dirty="0">
                <a:latin typeface="BIZ UDPゴシック" panose="020B0400000000000000" pitchFamily="50" charset="-128"/>
                <a:ea typeface="BIZ UDPゴシック" panose="020B0400000000000000" pitchFamily="50" charset="-128"/>
              </a:rPr>
              <a:t>粉じん</a:t>
            </a:r>
            <a:r>
              <a:rPr lang="en-US" altLang="ja-JP" sz="1050" dirty="0">
                <a:latin typeface="BIZ UDPゴシック" panose="020B0400000000000000" pitchFamily="50" charset="-128"/>
                <a:ea typeface="BIZ UDPゴシック" panose="020B0400000000000000" pitchFamily="50" charset="-128"/>
              </a:rPr>
              <a:t>】</a:t>
            </a:r>
          </a:p>
          <a:p>
            <a:r>
              <a:rPr lang="ja-JP" altLang="en-US" sz="1050" dirty="0">
                <a:latin typeface="BIZ UDPゴシック" panose="020B0400000000000000" pitchFamily="50" charset="-128"/>
                <a:ea typeface="BIZ UDPゴシック" panose="020B0400000000000000" pitchFamily="50" charset="-128"/>
              </a:rPr>
              <a:t>・</a:t>
            </a:r>
            <a:r>
              <a:rPr lang="ja-JP" altLang="ja-JP" sz="1050" dirty="0">
                <a:latin typeface="BIZ UDPゴシック" panose="020B0400000000000000" pitchFamily="50" charset="-128"/>
                <a:ea typeface="BIZ UDPゴシック" panose="020B0400000000000000" pitchFamily="50" charset="-128"/>
              </a:rPr>
              <a:t>実験用</a:t>
            </a:r>
          </a:p>
          <a:p>
            <a:r>
              <a:rPr lang="ja-JP" altLang="en-US" sz="1050" dirty="0">
                <a:latin typeface="BIZ UDPゴシック" panose="020B0400000000000000" pitchFamily="50" charset="-128"/>
                <a:ea typeface="BIZ UDPゴシック" panose="020B0400000000000000" pitchFamily="50" charset="-128"/>
              </a:rPr>
              <a:t>・</a:t>
            </a:r>
            <a:r>
              <a:rPr lang="ja-JP" altLang="ja-JP" sz="1050" dirty="0">
                <a:latin typeface="BIZ UDPゴシック" panose="020B0400000000000000" pitchFamily="50" charset="-128"/>
                <a:ea typeface="BIZ UDPゴシック" panose="020B0400000000000000" pitchFamily="50" charset="-128"/>
              </a:rPr>
              <a:t>移動式</a:t>
            </a:r>
          </a:p>
          <a:p>
            <a:r>
              <a:rPr lang="ja-JP" altLang="en-US" sz="1050" dirty="0">
                <a:latin typeface="BIZ UDPゴシック" panose="020B0400000000000000" pitchFamily="50" charset="-128"/>
                <a:ea typeface="BIZ UDPゴシック" panose="020B0400000000000000" pitchFamily="50" charset="-128"/>
              </a:rPr>
              <a:t>・</a:t>
            </a:r>
            <a:r>
              <a:rPr lang="ja-JP" altLang="ja-JP" sz="1050" dirty="0">
                <a:latin typeface="BIZ UDPゴシック" panose="020B0400000000000000" pitchFamily="50" charset="-128"/>
                <a:ea typeface="BIZ UDPゴシック" panose="020B0400000000000000" pitchFamily="50" charset="-128"/>
              </a:rPr>
              <a:t>粉じんが外部に飛散しにくい構造の建築物内に設置されているもの</a:t>
            </a:r>
          </a:p>
          <a:p>
            <a:r>
              <a:rPr lang="ja-JP" altLang="en-US" sz="1050" dirty="0">
                <a:latin typeface="BIZ UDPゴシック" panose="020B0400000000000000" pitchFamily="50" charset="-128"/>
                <a:ea typeface="BIZ UDPゴシック" panose="020B0400000000000000" pitchFamily="50" charset="-128"/>
              </a:rPr>
              <a:t>・</a:t>
            </a:r>
            <a:r>
              <a:rPr lang="ja-JP" altLang="ja-JP" sz="1050" dirty="0">
                <a:latin typeface="BIZ UDPゴシック" panose="020B0400000000000000" pitchFamily="50" charset="-128"/>
                <a:ea typeface="BIZ UDPゴシック" panose="020B0400000000000000" pitchFamily="50" charset="-128"/>
              </a:rPr>
              <a:t>法対象となるもの</a:t>
            </a:r>
          </a:p>
          <a:p>
            <a:r>
              <a:rPr lang="ja-JP" altLang="en-US" sz="1050" dirty="0">
                <a:latin typeface="BIZ UDPゴシック" panose="020B0400000000000000" pitchFamily="50" charset="-128"/>
                <a:ea typeface="BIZ UDPゴシック" panose="020B0400000000000000" pitchFamily="50" charset="-128"/>
              </a:rPr>
              <a:t>・</a:t>
            </a:r>
            <a:r>
              <a:rPr lang="ja-JP" altLang="ja-JP" sz="1050" dirty="0">
                <a:latin typeface="BIZ UDPゴシック" panose="020B0400000000000000" pitchFamily="50" charset="-128"/>
                <a:ea typeface="BIZ UDPゴシック" panose="020B0400000000000000" pitchFamily="50" charset="-128"/>
              </a:rPr>
              <a:t>粉粒塊輸送用コンベア施設のうち袋詰めにしたものを扱うもの</a:t>
            </a:r>
            <a:endParaRPr lang="en-US" altLang="ja-JP" sz="1050" dirty="0">
              <a:latin typeface="BIZ UDPゴシック" panose="020B0400000000000000" pitchFamily="50" charset="-128"/>
              <a:ea typeface="BIZ UDPゴシック" panose="020B0400000000000000" pitchFamily="50" charset="-128"/>
            </a:endParaRPr>
          </a:p>
        </p:txBody>
      </p:sp>
      <p:sp>
        <p:nvSpPr>
          <p:cNvPr id="17" name="テキスト ボックス 16">
            <a:extLst>
              <a:ext uri="{FF2B5EF4-FFF2-40B4-BE49-F238E27FC236}">
                <a16:creationId xmlns:a16="http://schemas.microsoft.com/office/drawing/2014/main" id="{9461B3E0-CBB6-44A8-AB9A-37A16FA9499E}"/>
              </a:ext>
            </a:extLst>
          </p:cNvPr>
          <p:cNvSpPr txBox="1"/>
          <p:nvPr/>
        </p:nvSpPr>
        <p:spPr>
          <a:xfrm>
            <a:off x="393966" y="1028772"/>
            <a:ext cx="877163" cy="369332"/>
          </a:xfrm>
          <a:prstGeom prst="rect">
            <a:avLst/>
          </a:prstGeom>
          <a:noFill/>
        </p:spPr>
        <p:txBody>
          <a:bodyPr wrap="none" rtlCol="0">
            <a:spAutoFit/>
          </a:bodyPr>
          <a:lstStyle/>
          <a:p>
            <a:r>
              <a:rPr kumimoji="1" lang="en-US" altLang="ja-JP" dirty="0">
                <a:latin typeface="BIZ UDPゴシック" panose="020B0400000000000000" pitchFamily="50" charset="-128"/>
                <a:ea typeface="BIZ UDPゴシック" panose="020B0400000000000000" pitchFamily="50" charset="-128"/>
              </a:rPr>
              <a:t>【</a:t>
            </a:r>
            <a:r>
              <a:rPr kumimoji="1" lang="ja-JP" altLang="en-US" dirty="0">
                <a:latin typeface="BIZ UDPゴシック" panose="020B0400000000000000" pitchFamily="50" charset="-128"/>
                <a:ea typeface="BIZ UDPゴシック" panose="020B0400000000000000" pitchFamily="50" charset="-128"/>
              </a:rPr>
              <a:t>現行</a:t>
            </a:r>
            <a:r>
              <a:rPr kumimoji="1" lang="en-US" altLang="ja-JP" dirty="0">
                <a:latin typeface="BIZ UDPゴシック" panose="020B0400000000000000" pitchFamily="50" charset="-128"/>
                <a:ea typeface="BIZ UDPゴシック" panose="020B0400000000000000" pitchFamily="50" charset="-128"/>
              </a:rPr>
              <a:t>】</a:t>
            </a:r>
            <a:endParaRPr kumimoji="1" lang="ja-JP" altLang="en-US" dirty="0">
              <a:latin typeface="BIZ UDPゴシック" panose="020B0400000000000000" pitchFamily="50" charset="-128"/>
              <a:ea typeface="BIZ UDPゴシック" panose="020B0400000000000000" pitchFamily="50" charset="-128"/>
            </a:endParaRPr>
          </a:p>
        </p:txBody>
      </p:sp>
      <p:sp>
        <p:nvSpPr>
          <p:cNvPr id="18" name="テキスト ボックス 17">
            <a:extLst>
              <a:ext uri="{FF2B5EF4-FFF2-40B4-BE49-F238E27FC236}">
                <a16:creationId xmlns:a16="http://schemas.microsoft.com/office/drawing/2014/main" id="{2C00E2D5-F63A-4835-B9F4-F55DE3F0029D}"/>
              </a:ext>
            </a:extLst>
          </p:cNvPr>
          <p:cNvSpPr txBox="1"/>
          <p:nvPr/>
        </p:nvSpPr>
        <p:spPr>
          <a:xfrm>
            <a:off x="6208748" y="1001697"/>
            <a:ext cx="1303562" cy="369332"/>
          </a:xfrm>
          <a:prstGeom prst="rect">
            <a:avLst/>
          </a:prstGeom>
          <a:noFill/>
        </p:spPr>
        <p:txBody>
          <a:bodyPr wrap="none" rtlCol="0">
            <a:spAutoFit/>
          </a:bodyPr>
          <a:lstStyle/>
          <a:p>
            <a:r>
              <a:rPr kumimoji="1" lang="en-US" altLang="ja-JP" dirty="0">
                <a:latin typeface="BIZ UDPゴシック" panose="020B0400000000000000" pitchFamily="50" charset="-128"/>
                <a:ea typeface="BIZ UDPゴシック" panose="020B0400000000000000" pitchFamily="50" charset="-128"/>
              </a:rPr>
              <a:t>【</a:t>
            </a:r>
            <a:r>
              <a:rPr kumimoji="1" lang="ja-JP" altLang="en-US" dirty="0">
                <a:latin typeface="BIZ UDPゴシック" panose="020B0400000000000000" pitchFamily="50" charset="-128"/>
                <a:ea typeface="BIZ UDPゴシック" panose="020B0400000000000000" pitchFamily="50" charset="-128"/>
              </a:rPr>
              <a:t>見直し案</a:t>
            </a:r>
            <a:r>
              <a:rPr kumimoji="1" lang="en-US" altLang="ja-JP" dirty="0">
                <a:latin typeface="BIZ UDPゴシック" panose="020B0400000000000000" pitchFamily="50" charset="-128"/>
                <a:ea typeface="BIZ UDPゴシック" panose="020B0400000000000000" pitchFamily="50" charset="-128"/>
              </a:rPr>
              <a:t>】</a:t>
            </a:r>
            <a:endParaRPr kumimoji="1" lang="ja-JP" altLang="en-US" dirty="0">
              <a:latin typeface="BIZ UDPゴシック" panose="020B0400000000000000" pitchFamily="50" charset="-128"/>
              <a:ea typeface="BIZ UDPゴシック" panose="020B0400000000000000" pitchFamily="50" charset="-128"/>
            </a:endParaRPr>
          </a:p>
        </p:txBody>
      </p:sp>
      <p:sp>
        <p:nvSpPr>
          <p:cNvPr id="19" name="スライド番号プレースホルダー 3">
            <a:extLst>
              <a:ext uri="{FF2B5EF4-FFF2-40B4-BE49-F238E27FC236}">
                <a16:creationId xmlns:a16="http://schemas.microsoft.com/office/drawing/2014/main" id="{A3076C18-B732-4295-8F7B-6C7C03225696}"/>
              </a:ext>
            </a:extLst>
          </p:cNvPr>
          <p:cNvSpPr txBox="1">
            <a:spLocks/>
          </p:cNvSpPr>
          <p:nvPr/>
        </p:nvSpPr>
        <p:spPr>
          <a:xfrm>
            <a:off x="9350787" y="6041364"/>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25</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6648966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7" name="表 6">
            <a:extLst>
              <a:ext uri="{FF2B5EF4-FFF2-40B4-BE49-F238E27FC236}">
                <a16:creationId xmlns:a16="http://schemas.microsoft.com/office/drawing/2014/main" id="{16B5617C-41A4-41DE-8B22-FA66CB17CE90}"/>
              </a:ext>
            </a:extLst>
          </p:cNvPr>
          <p:cNvGraphicFramePr>
            <a:graphicFrameLocks noGrp="1"/>
          </p:cNvGraphicFramePr>
          <p:nvPr>
            <p:extLst>
              <p:ext uri="{D42A27DB-BD31-4B8C-83A1-F6EECF244321}">
                <p14:modId xmlns:p14="http://schemas.microsoft.com/office/powerpoint/2010/main" val="3944520898"/>
              </p:ext>
            </p:extLst>
          </p:nvPr>
        </p:nvGraphicFramePr>
        <p:xfrm>
          <a:off x="564209" y="1365751"/>
          <a:ext cx="9035156" cy="5040738"/>
        </p:xfrm>
        <a:graphic>
          <a:graphicData uri="http://schemas.openxmlformats.org/drawingml/2006/table">
            <a:tbl>
              <a:tblPr firstRow="1" bandRow="1">
                <a:tableStyleId>{21E4AEA4-8DFA-4A89-87EB-49C32662AFE0}</a:tableStyleId>
              </a:tblPr>
              <a:tblGrid>
                <a:gridCol w="360000">
                  <a:extLst>
                    <a:ext uri="{9D8B030D-6E8A-4147-A177-3AD203B41FA5}">
                      <a16:colId xmlns:a16="http://schemas.microsoft.com/office/drawing/2014/main" val="314742910"/>
                    </a:ext>
                  </a:extLst>
                </a:gridCol>
                <a:gridCol w="1656000">
                  <a:extLst>
                    <a:ext uri="{9D8B030D-6E8A-4147-A177-3AD203B41FA5}">
                      <a16:colId xmlns:a16="http://schemas.microsoft.com/office/drawing/2014/main" val="274310252"/>
                    </a:ext>
                  </a:extLst>
                </a:gridCol>
                <a:gridCol w="1800000">
                  <a:extLst>
                    <a:ext uri="{9D8B030D-6E8A-4147-A177-3AD203B41FA5}">
                      <a16:colId xmlns:a16="http://schemas.microsoft.com/office/drawing/2014/main" val="2360111056"/>
                    </a:ext>
                  </a:extLst>
                </a:gridCol>
                <a:gridCol w="1475963">
                  <a:extLst>
                    <a:ext uri="{9D8B030D-6E8A-4147-A177-3AD203B41FA5}">
                      <a16:colId xmlns:a16="http://schemas.microsoft.com/office/drawing/2014/main" val="3619130641"/>
                    </a:ext>
                  </a:extLst>
                </a:gridCol>
                <a:gridCol w="468000">
                  <a:extLst>
                    <a:ext uri="{9D8B030D-6E8A-4147-A177-3AD203B41FA5}">
                      <a16:colId xmlns:a16="http://schemas.microsoft.com/office/drawing/2014/main" val="2815392231"/>
                    </a:ext>
                  </a:extLst>
                </a:gridCol>
                <a:gridCol w="1463526">
                  <a:extLst>
                    <a:ext uri="{9D8B030D-6E8A-4147-A177-3AD203B41FA5}">
                      <a16:colId xmlns:a16="http://schemas.microsoft.com/office/drawing/2014/main" val="1439517140"/>
                    </a:ext>
                  </a:extLst>
                </a:gridCol>
                <a:gridCol w="777973">
                  <a:extLst>
                    <a:ext uri="{9D8B030D-6E8A-4147-A177-3AD203B41FA5}">
                      <a16:colId xmlns:a16="http://schemas.microsoft.com/office/drawing/2014/main" val="3922216127"/>
                    </a:ext>
                  </a:extLst>
                </a:gridCol>
                <a:gridCol w="421694">
                  <a:extLst>
                    <a:ext uri="{9D8B030D-6E8A-4147-A177-3AD203B41FA5}">
                      <a16:colId xmlns:a16="http://schemas.microsoft.com/office/drawing/2014/main" val="3246541474"/>
                    </a:ext>
                  </a:extLst>
                </a:gridCol>
                <a:gridCol w="612000">
                  <a:extLst>
                    <a:ext uri="{9D8B030D-6E8A-4147-A177-3AD203B41FA5}">
                      <a16:colId xmlns:a16="http://schemas.microsoft.com/office/drawing/2014/main" val="3427022876"/>
                    </a:ext>
                  </a:extLst>
                </a:gridCol>
              </a:tblGrid>
              <a:tr h="343184">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事業所</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業種</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b="1" i="0" u="none" strike="noStrike" dirty="0">
                          <a:solidFill>
                            <a:schemeClr val="lt1"/>
                          </a:solidFill>
                          <a:effectLst/>
                          <a:latin typeface="BIZ UDPゴシック" panose="020B0400000000000000" pitchFamily="50" charset="-128"/>
                          <a:ea typeface="BIZ UDPゴシック" panose="020B0400000000000000" pitchFamily="50" charset="-128"/>
                        </a:rPr>
                        <a:t>届出における用途</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主な届出施設</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届出施設数</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特定粉じんの種類</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設置場所</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処理装置</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規制継続の対象</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extLst>
                  <a:ext uri="{0D108BD9-81ED-4DB2-BD59-A6C34878D82A}">
                    <a16:rowId xmlns:a16="http://schemas.microsoft.com/office/drawing/2014/main" val="1767140670"/>
                  </a:ext>
                </a:extLst>
              </a:tr>
              <a:tr h="168802">
                <a:tc>
                  <a:txBody>
                    <a:bodyPr/>
                    <a:lstStyle/>
                    <a:p>
                      <a:pPr algn="ctr" fontAlgn="ct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A</a:t>
                      </a: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電池の製造</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b="0" i="0" u="none" strike="noStrike" dirty="0">
                          <a:solidFill>
                            <a:schemeClr val="dk1"/>
                          </a:solidFill>
                          <a:effectLst/>
                          <a:latin typeface="BIZ UDPゴシック" panose="020B0400000000000000" pitchFamily="50" charset="-128"/>
                          <a:ea typeface="BIZ UDPゴシック" panose="020B0400000000000000" pitchFamily="50" charset="-128"/>
                        </a:rPr>
                        <a:t>金属製品等の製造</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en-US" altLang="ja-JP" sz="1000" u="none" strike="noStrike" dirty="0">
                          <a:effectLst/>
                          <a:latin typeface="BIZ UDPゴシック" panose="020B0400000000000000" pitchFamily="50" charset="-128"/>
                          <a:ea typeface="BIZ UDPゴシック" panose="020B0400000000000000" pitchFamily="50" charset="-128"/>
                        </a:rPr>
                        <a:t>6-</a:t>
                      </a:r>
                      <a:r>
                        <a:rPr lang="ja-JP" altLang="en-US" sz="1000" u="none" strike="noStrike" dirty="0">
                          <a:effectLst/>
                          <a:latin typeface="BIZ UDPゴシック" panose="020B0400000000000000" pitchFamily="50" charset="-128"/>
                          <a:ea typeface="BIZ UDPゴシック" panose="020B0400000000000000" pitchFamily="50" charset="-128"/>
                        </a:rPr>
                        <a:t>ホ 粉砕施設</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en-US" altLang="ja-JP" sz="1000" u="none" strike="noStrike" dirty="0">
                          <a:effectLst/>
                          <a:latin typeface="BIZ UDPゴシック" panose="020B0400000000000000" pitchFamily="50" charset="-128"/>
                          <a:ea typeface="BIZ UDPゴシック" panose="020B0400000000000000" pitchFamily="50" charset="-128"/>
                        </a:rPr>
                        <a:t>4</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ニッケル</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屋内</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有り</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extLst>
                  <a:ext uri="{0D108BD9-81ED-4DB2-BD59-A6C34878D82A}">
                    <a16:rowId xmlns:a16="http://schemas.microsoft.com/office/drawing/2014/main" val="2160570600"/>
                  </a:ext>
                </a:extLst>
              </a:tr>
              <a:tr h="168802">
                <a:tc>
                  <a:txBody>
                    <a:bodyPr/>
                    <a:lstStyle/>
                    <a:p>
                      <a:pPr algn="ctr" fontAlgn="ct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B</a:t>
                      </a: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電池の製造</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b="0" i="0" u="none" strike="noStrike" dirty="0">
                          <a:solidFill>
                            <a:schemeClr val="dk1"/>
                          </a:solidFill>
                          <a:effectLst/>
                          <a:latin typeface="BIZ UDPゴシック" panose="020B0400000000000000" pitchFamily="50" charset="-128"/>
                          <a:ea typeface="BIZ UDPゴシック" panose="020B0400000000000000" pitchFamily="50" charset="-128"/>
                        </a:rPr>
                        <a:t>金属製品等の製造</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en-US" altLang="ja-JP" sz="1000" u="none" strike="noStrike" dirty="0">
                          <a:effectLst/>
                          <a:latin typeface="BIZ UDPゴシック" panose="020B0400000000000000" pitchFamily="50" charset="-128"/>
                          <a:ea typeface="BIZ UDPゴシック" panose="020B0400000000000000" pitchFamily="50" charset="-128"/>
                        </a:rPr>
                        <a:t>6-</a:t>
                      </a:r>
                      <a:r>
                        <a:rPr lang="ja-JP" altLang="en-US" sz="1000" u="none" strike="noStrike">
                          <a:effectLst/>
                          <a:latin typeface="BIZ UDPゴシック" panose="020B0400000000000000" pitchFamily="50" charset="-128"/>
                          <a:ea typeface="BIZ UDPゴシック" panose="020B0400000000000000" pitchFamily="50" charset="-128"/>
                        </a:rPr>
                        <a:t>ニ ふるい分施設</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en-US" altLang="ja-JP" sz="1000" u="none" strike="noStrike" dirty="0">
                          <a:effectLst/>
                          <a:latin typeface="BIZ UDPゴシック" panose="020B0400000000000000" pitchFamily="50" charset="-128"/>
                          <a:ea typeface="BIZ UDPゴシック" panose="020B0400000000000000" pitchFamily="50" charset="-128"/>
                        </a:rPr>
                        <a:t>1</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マンガン</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屋内</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00" u="none" strike="noStrike" dirty="0">
                          <a:effectLst/>
                          <a:latin typeface="BIZ UDPゴシック" panose="020B0400000000000000" pitchFamily="50" charset="-128"/>
                          <a:ea typeface="BIZ UDPゴシック" panose="020B0400000000000000" pitchFamily="50" charset="-128"/>
                        </a:rPr>
                        <a:t>有り</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extLst>
                  <a:ext uri="{0D108BD9-81ED-4DB2-BD59-A6C34878D82A}">
                    <a16:rowId xmlns:a16="http://schemas.microsoft.com/office/drawing/2014/main" val="3917975960"/>
                  </a:ext>
                </a:extLst>
              </a:tr>
              <a:tr h="168802">
                <a:tc>
                  <a:txBody>
                    <a:bodyPr/>
                    <a:lstStyle/>
                    <a:p>
                      <a:pPr algn="ctr" fontAlgn="ct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C</a:t>
                      </a: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塗料の製造</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化学工業品等の製造</a:t>
                      </a:r>
                    </a:p>
                  </a:txBody>
                  <a:tcPr marL="36000" marR="36000" marT="0" marB="0" anchor="ctr"/>
                </a:tc>
                <a:tc>
                  <a:txBody>
                    <a:bodyPr/>
                    <a:lstStyle/>
                    <a:p>
                      <a:pPr algn="ctr" fontAlgn="ctr"/>
                      <a:r>
                        <a:rPr lang="en-US" altLang="ja-JP" sz="1000" u="none" strike="noStrike" dirty="0">
                          <a:effectLst/>
                          <a:latin typeface="BIZ UDPゴシック" panose="020B0400000000000000" pitchFamily="50" charset="-128"/>
                          <a:ea typeface="BIZ UDPゴシック" panose="020B0400000000000000" pitchFamily="50" charset="-128"/>
                        </a:rPr>
                        <a:t>2-</a:t>
                      </a:r>
                      <a:r>
                        <a:rPr lang="ja-JP" altLang="en-US" sz="1000" u="none" strike="noStrike" dirty="0">
                          <a:effectLst/>
                          <a:latin typeface="BIZ UDPゴシック" panose="020B0400000000000000" pitchFamily="50" charset="-128"/>
                          <a:ea typeface="BIZ UDPゴシック" panose="020B0400000000000000" pitchFamily="50" charset="-128"/>
                        </a:rPr>
                        <a:t>ニ ふるい分施設</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en-US" altLang="ja-JP" sz="1000" u="none" strike="noStrike" dirty="0">
                          <a:effectLst/>
                          <a:latin typeface="BIZ UDPゴシック" panose="020B0400000000000000" pitchFamily="50" charset="-128"/>
                          <a:ea typeface="BIZ UDPゴシック" panose="020B0400000000000000" pitchFamily="50" charset="-128"/>
                        </a:rPr>
                        <a:t>1</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ニッケル</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屋内</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有り</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extLst>
                  <a:ext uri="{0D108BD9-81ED-4DB2-BD59-A6C34878D82A}">
                    <a16:rowId xmlns:a16="http://schemas.microsoft.com/office/drawing/2014/main" val="3914561281"/>
                  </a:ext>
                </a:extLst>
              </a:tr>
              <a:tr h="248386">
                <a:tc>
                  <a:txBody>
                    <a:bodyPr/>
                    <a:lstStyle/>
                    <a:p>
                      <a:pPr algn="ctr" fontAlgn="ct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D</a:t>
                      </a: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塗料の製造</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b="0" i="0" u="none" strike="noStrike" dirty="0">
                          <a:solidFill>
                            <a:schemeClr val="dk1"/>
                          </a:solidFill>
                          <a:effectLst/>
                          <a:latin typeface="BIZ UDPゴシック" panose="020B0400000000000000" pitchFamily="50" charset="-128"/>
                          <a:ea typeface="BIZ UDPゴシック" panose="020B0400000000000000" pitchFamily="50" charset="-128"/>
                        </a:rPr>
                        <a:t>金属製品等の製造</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en-US" altLang="ja-JP" sz="1000" u="none" strike="noStrike" dirty="0">
                          <a:effectLst/>
                          <a:latin typeface="BIZ UDPゴシック" panose="020B0400000000000000" pitchFamily="50" charset="-128"/>
                          <a:ea typeface="BIZ UDPゴシック" panose="020B0400000000000000" pitchFamily="50" charset="-128"/>
                        </a:rPr>
                        <a:t>6-</a:t>
                      </a:r>
                      <a:r>
                        <a:rPr lang="ja-JP" altLang="en-US" sz="1000" u="none" strike="noStrike" dirty="0">
                          <a:effectLst/>
                          <a:latin typeface="BIZ UDPゴシック" panose="020B0400000000000000" pitchFamily="50" charset="-128"/>
                          <a:ea typeface="BIZ UDPゴシック" panose="020B0400000000000000" pitchFamily="50" charset="-128"/>
                        </a:rPr>
                        <a:t>ニ ふるい分施設</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en-US" altLang="ja-JP" sz="1000" u="none" strike="noStrike" dirty="0">
                          <a:effectLst/>
                          <a:latin typeface="BIZ UDPゴシック" panose="020B0400000000000000" pitchFamily="50" charset="-128"/>
                          <a:ea typeface="BIZ UDPゴシック" panose="020B0400000000000000" pitchFamily="50" charset="-128"/>
                        </a:rPr>
                        <a:t>5</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b"/>
                      <a:r>
                        <a:rPr lang="ja-JP" altLang="en-US" sz="1000" u="none" strike="noStrike" dirty="0">
                          <a:effectLst/>
                          <a:latin typeface="BIZ UDPゴシック" panose="020B0400000000000000" pitchFamily="50" charset="-128"/>
                          <a:ea typeface="BIZ UDPゴシック" panose="020B0400000000000000" pitchFamily="50" charset="-128"/>
                        </a:rPr>
                        <a:t>マンガン</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b"/>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屋内</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有り</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extLst>
                  <a:ext uri="{0D108BD9-81ED-4DB2-BD59-A6C34878D82A}">
                    <a16:rowId xmlns:a16="http://schemas.microsoft.com/office/drawing/2014/main" val="4293564763"/>
                  </a:ext>
                </a:extLst>
              </a:tr>
              <a:tr h="248386">
                <a:tc>
                  <a:txBody>
                    <a:bodyPr/>
                    <a:lstStyle/>
                    <a:p>
                      <a:pPr algn="ctr" fontAlgn="ct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E</a:t>
                      </a: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塗料の製造</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化学工業品等の製造</a:t>
                      </a:r>
                    </a:p>
                  </a:txBody>
                  <a:tcPr marL="36000" marR="36000" marT="0" marB="0" anchor="ctr"/>
                </a:tc>
                <a:tc>
                  <a:txBody>
                    <a:bodyPr/>
                    <a:lstStyle/>
                    <a:p>
                      <a:pPr algn="ctr" fontAlgn="ctr"/>
                      <a:r>
                        <a:rPr lang="en-US" altLang="ja-JP" sz="1000" u="none" strike="noStrike" dirty="0">
                          <a:effectLst/>
                          <a:latin typeface="BIZ UDPゴシック" panose="020B0400000000000000" pitchFamily="50" charset="-128"/>
                          <a:ea typeface="BIZ UDPゴシック" panose="020B0400000000000000" pitchFamily="50" charset="-128"/>
                        </a:rPr>
                        <a:t>2-</a:t>
                      </a:r>
                      <a:r>
                        <a:rPr lang="ja-JP" altLang="en-US" sz="1000" u="none" strike="noStrike" dirty="0">
                          <a:effectLst/>
                          <a:latin typeface="BIZ UDPゴシック" panose="020B0400000000000000" pitchFamily="50" charset="-128"/>
                          <a:ea typeface="BIZ UDPゴシック" panose="020B0400000000000000" pitchFamily="50" charset="-128"/>
                        </a:rPr>
                        <a:t>ヘ 粉砕施設</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en-US" altLang="ja-JP" sz="1000" u="none" strike="noStrike" dirty="0">
                          <a:effectLst/>
                          <a:latin typeface="BIZ UDPゴシック" panose="020B0400000000000000" pitchFamily="50" charset="-128"/>
                          <a:ea typeface="BIZ UDPゴシック" panose="020B0400000000000000" pitchFamily="50" charset="-128"/>
                        </a:rPr>
                        <a:t>2</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ニッケル</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屋内</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有り</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extLst>
                  <a:ext uri="{0D108BD9-81ED-4DB2-BD59-A6C34878D82A}">
                    <a16:rowId xmlns:a16="http://schemas.microsoft.com/office/drawing/2014/main" val="88026489"/>
                  </a:ext>
                </a:extLst>
              </a:tr>
              <a:tr h="248386">
                <a:tc>
                  <a:txBody>
                    <a:bodyPr/>
                    <a:lstStyle/>
                    <a:p>
                      <a:pPr algn="ctr" fontAlgn="ct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F</a:t>
                      </a: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プラスチックを含む製品製造</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b="0" i="0" u="none" strike="noStrike" dirty="0">
                          <a:solidFill>
                            <a:schemeClr val="dk1"/>
                          </a:solidFill>
                          <a:effectLst/>
                          <a:latin typeface="BIZ UDPゴシック" panose="020B0400000000000000" pitchFamily="50" charset="-128"/>
                          <a:ea typeface="BIZ UDPゴシック" panose="020B0400000000000000" pitchFamily="50" charset="-128"/>
                        </a:rPr>
                        <a:t>金属製品等の製造</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en-US" altLang="ja-JP" sz="1000" u="none" strike="noStrike" dirty="0">
                          <a:effectLst/>
                          <a:latin typeface="BIZ UDPゴシック" panose="020B0400000000000000" pitchFamily="50" charset="-128"/>
                          <a:ea typeface="BIZ UDPゴシック" panose="020B0400000000000000" pitchFamily="50" charset="-128"/>
                        </a:rPr>
                        <a:t>6-</a:t>
                      </a:r>
                      <a:r>
                        <a:rPr lang="ja-JP" altLang="en-US" sz="1000" u="none" strike="noStrike" dirty="0">
                          <a:effectLst/>
                          <a:latin typeface="BIZ UDPゴシック" panose="020B0400000000000000" pitchFamily="50" charset="-128"/>
                          <a:ea typeface="BIZ UDPゴシック" panose="020B0400000000000000" pitchFamily="50" charset="-128"/>
                        </a:rPr>
                        <a:t>ホ 粉砕施設</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en-US" altLang="ja-JP" sz="1000" u="none" strike="noStrike" dirty="0">
                          <a:effectLst/>
                          <a:latin typeface="BIZ UDPゴシック" panose="020B0400000000000000" pitchFamily="50" charset="-128"/>
                          <a:ea typeface="BIZ UDPゴシック" panose="020B0400000000000000" pitchFamily="50" charset="-128"/>
                        </a:rPr>
                        <a:t>2</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ホルムアルデヒド</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屋内</a:t>
                      </a: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無し</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extLst>
                  <a:ext uri="{0D108BD9-81ED-4DB2-BD59-A6C34878D82A}">
                    <a16:rowId xmlns:a16="http://schemas.microsoft.com/office/drawing/2014/main" val="1899355962"/>
                  </a:ext>
                </a:extLst>
              </a:tr>
              <a:tr h="248386">
                <a:tc>
                  <a:txBody>
                    <a:bodyPr/>
                    <a:lstStyle/>
                    <a:p>
                      <a:pPr algn="ctr" fontAlgn="ct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G</a:t>
                      </a: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化学製品の製造</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化学工業品等の製造</a:t>
                      </a:r>
                    </a:p>
                  </a:txBody>
                  <a:tcPr marL="36000" marR="36000" marT="0" marB="0" anchor="ctr"/>
                </a:tc>
                <a:tc>
                  <a:txBody>
                    <a:bodyPr/>
                    <a:lstStyle/>
                    <a:p>
                      <a:pPr algn="ctr" fontAlgn="ctr"/>
                      <a:r>
                        <a:rPr lang="en-US" altLang="ja-JP" sz="1000" u="none" strike="noStrike" dirty="0">
                          <a:effectLst/>
                          <a:latin typeface="BIZ UDPゴシック" panose="020B0400000000000000" pitchFamily="50" charset="-128"/>
                          <a:ea typeface="BIZ UDPゴシック" panose="020B0400000000000000" pitchFamily="50" charset="-128"/>
                        </a:rPr>
                        <a:t>2-</a:t>
                      </a:r>
                      <a:r>
                        <a:rPr lang="ja-JP" altLang="en-US" sz="1000" u="none" strike="noStrike" dirty="0">
                          <a:effectLst/>
                          <a:latin typeface="BIZ UDPゴシック" panose="020B0400000000000000" pitchFamily="50" charset="-128"/>
                          <a:ea typeface="BIZ UDPゴシック" panose="020B0400000000000000" pitchFamily="50" charset="-128"/>
                        </a:rPr>
                        <a:t>ニ ふるい分施設</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en-US" altLang="ja-JP" sz="1000" u="none" strike="noStrike" dirty="0">
                          <a:effectLst/>
                          <a:latin typeface="BIZ UDPゴシック" panose="020B0400000000000000" pitchFamily="50" charset="-128"/>
                          <a:ea typeface="BIZ UDPゴシック" panose="020B0400000000000000" pitchFamily="50" charset="-128"/>
                        </a:rPr>
                        <a:t>5</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アンチモン</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屋内</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無し</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extLst>
                  <a:ext uri="{0D108BD9-81ED-4DB2-BD59-A6C34878D82A}">
                    <a16:rowId xmlns:a16="http://schemas.microsoft.com/office/drawing/2014/main" val="1808437662"/>
                  </a:ext>
                </a:extLst>
              </a:tr>
              <a:tr h="248386">
                <a:tc>
                  <a:txBody>
                    <a:bodyPr/>
                    <a:lstStyle/>
                    <a:p>
                      <a:pPr algn="ctr" fontAlgn="ct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H</a:t>
                      </a: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化学製品の製造</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化学工業品等の製造</a:t>
                      </a:r>
                    </a:p>
                  </a:txBody>
                  <a:tcPr marL="36000" marR="36000" marT="0" marB="0" anchor="ctr"/>
                </a:tc>
                <a:tc>
                  <a:txBody>
                    <a:bodyPr/>
                    <a:lstStyle/>
                    <a:p>
                      <a:pPr algn="ctr" fontAlgn="ctr"/>
                      <a:r>
                        <a:rPr lang="en-US" altLang="ja-JP" sz="1000" u="none" strike="noStrike" dirty="0">
                          <a:effectLst/>
                          <a:latin typeface="BIZ UDPゴシック" panose="020B0400000000000000" pitchFamily="50" charset="-128"/>
                          <a:ea typeface="BIZ UDPゴシック" panose="020B0400000000000000" pitchFamily="50" charset="-128"/>
                        </a:rPr>
                        <a:t>2-</a:t>
                      </a:r>
                      <a:r>
                        <a:rPr lang="ja-JP" altLang="en-US" sz="1000" u="none" strike="noStrike">
                          <a:effectLst/>
                          <a:latin typeface="BIZ UDPゴシック" panose="020B0400000000000000" pitchFamily="50" charset="-128"/>
                          <a:ea typeface="BIZ UDPゴシック" panose="020B0400000000000000" pitchFamily="50" charset="-128"/>
                        </a:rPr>
                        <a:t>ニ ふるい分施設</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en-US" altLang="ja-JP" sz="1000" u="none" strike="noStrike" dirty="0">
                          <a:effectLst/>
                          <a:latin typeface="BIZ UDPゴシック" panose="020B0400000000000000" pitchFamily="50" charset="-128"/>
                          <a:ea typeface="BIZ UDPゴシック" panose="020B0400000000000000" pitchFamily="50" charset="-128"/>
                        </a:rPr>
                        <a:t>7</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鉛</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屋内</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有り</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extLst>
                  <a:ext uri="{0D108BD9-81ED-4DB2-BD59-A6C34878D82A}">
                    <a16:rowId xmlns:a16="http://schemas.microsoft.com/office/drawing/2014/main" val="512224727"/>
                  </a:ext>
                </a:extLst>
              </a:tr>
              <a:tr h="248386">
                <a:tc>
                  <a:txBody>
                    <a:bodyPr/>
                    <a:lstStyle/>
                    <a:p>
                      <a:pPr algn="ctr" fontAlgn="ctr"/>
                      <a:r>
                        <a:rPr lang="en-US" altLang="ja-JP" sz="1000" b="0" i="0" u="none" strike="noStrike" dirty="0">
                          <a:solidFill>
                            <a:schemeClr val="dk1"/>
                          </a:solidFill>
                          <a:effectLst/>
                          <a:latin typeface="BIZ UDPゴシック" panose="020B0400000000000000" pitchFamily="50" charset="-128"/>
                          <a:ea typeface="BIZ UDPゴシック" panose="020B0400000000000000" pitchFamily="50" charset="-128"/>
                        </a:rPr>
                        <a:t>I</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化学製品の製造</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化学工業品等の製造</a:t>
                      </a:r>
                    </a:p>
                  </a:txBody>
                  <a:tcPr marL="36000" marR="36000" marT="0" marB="0" anchor="ctr"/>
                </a:tc>
                <a:tc>
                  <a:txBody>
                    <a:bodyPr/>
                    <a:lstStyle/>
                    <a:p>
                      <a:pPr algn="ctr" fontAlgn="ctr"/>
                      <a:r>
                        <a:rPr lang="en-US" altLang="ja-JP" sz="1000" u="none" strike="noStrike" dirty="0">
                          <a:effectLst/>
                          <a:latin typeface="BIZ UDPゴシック" panose="020B0400000000000000" pitchFamily="50" charset="-128"/>
                          <a:ea typeface="BIZ UDPゴシック" panose="020B0400000000000000" pitchFamily="50" charset="-128"/>
                        </a:rPr>
                        <a:t>2-</a:t>
                      </a:r>
                      <a:r>
                        <a:rPr lang="ja-JP" altLang="en-US" sz="1000" u="none" strike="noStrike" dirty="0">
                          <a:effectLst/>
                          <a:latin typeface="BIZ UDPゴシック" panose="020B0400000000000000" pitchFamily="50" charset="-128"/>
                          <a:ea typeface="BIZ UDPゴシック" panose="020B0400000000000000" pitchFamily="50" charset="-128"/>
                        </a:rPr>
                        <a:t>ヘ 粉砕施設</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en-US" altLang="ja-JP" sz="1000" u="none" strike="noStrike" dirty="0">
                          <a:effectLst/>
                          <a:latin typeface="BIZ UDPゴシック" panose="020B0400000000000000" pitchFamily="50" charset="-128"/>
                          <a:ea typeface="BIZ UDPゴシック" panose="020B0400000000000000" pitchFamily="50" charset="-128"/>
                        </a:rPr>
                        <a:t>1</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鉛</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rPr>
                        <a:t>屋内</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有り</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extLst>
                  <a:ext uri="{0D108BD9-81ED-4DB2-BD59-A6C34878D82A}">
                    <a16:rowId xmlns:a16="http://schemas.microsoft.com/office/drawing/2014/main" val="2507669778"/>
                  </a:ext>
                </a:extLst>
              </a:tr>
              <a:tr h="337604">
                <a:tc>
                  <a:txBody>
                    <a:bodyPr/>
                    <a:lstStyle/>
                    <a:p>
                      <a:pPr algn="ctr" fontAlgn="ct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J</a:t>
                      </a: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廃家電リサイクル</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b="0" i="0" u="none" strike="noStrike" dirty="0">
                          <a:solidFill>
                            <a:schemeClr val="dk1"/>
                          </a:solidFill>
                          <a:effectLst/>
                          <a:latin typeface="BIZ UDPゴシック" panose="020B0400000000000000" pitchFamily="50" charset="-128"/>
                          <a:ea typeface="BIZ UDPゴシック" panose="020B0400000000000000" pitchFamily="50" charset="-128"/>
                        </a:rPr>
                        <a:t>金属製品等の製造</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en-US" altLang="ja-JP" sz="1000" u="none" strike="noStrike" dirty="0">
                          <a:effectLst/>
                          <a:latin typeface="BIZ UDPゴシック" panose="020B0400000000000000" pitchFamily="50" charset="-128"/>
                          <a:ea typeface="BIZ UDPゴシック" panose="020B0400000000000000" pitchFamily="50" charset="-128"/>
                        </a:rPr>
                        <a:t>6-</a:t>
                      </a:r>
                      <a:r>
                        <a:rPr lang="ja-JP" altLang="en-US" sz="1000" u="none" strike="noStrike" dirty="0">
                          <a:effectLst/>
                          <a:latin typeface="BIZ UDPゴシック" panose="020B0400000000000000" pitchFamily="50" charset="-128"/>
                          <a:ea typeface="BIZ UDPゴシック" panose="020B0400000000000000" pitchFamily="50" charset="-128"/>
                        </a:rPr>
                        <a:t>ロ 粉粒塊輸送用コンベア施設</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en-US" altLang="ja-JP" sz="1000" u="none" strike="noStrike" dirty="0">
                          <a:effectLst/>
                          <a:latin typeface="BIZ UDPゴシック" panose="020B0400000000000000" pitchFamily="50" charset="-128"/>
                          <a:ea typeface="BIZ UDPゴシック" panose="020B0400000000000000" pitchFamily="50" charset="-128"/>
                        </a:rPr>
                        <a:t>10</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銅、鉛</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屋内</a:t>
                      </a: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有り</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extLst>
                  <a:ext uri="{0D108BD9-81ED-4DB2-BD59-A6C34878D82A}">
                    <a16:rowId xmlns:a16="http://schemas.microsoft.com/office/drawing/2014/main" val="1124140355"/>
                  </a:ext>
                </a:extLst>
              </a:tr>
              <a:tr h="506406">
                <a:tc>
                  <a:txBody>
                    <a:bodyPr/>
                    <a:lstStyle/>
                    <a:p>
                      <a:pPr algn="ctr" fontAlgn="ct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K</a:t>
                      </a: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一般廃棄物リサイクル</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b="0" i="0" u="none" strike="noStrike" dirty="0">
                          <a:solidFill>
                            <a:schemeClr val="dk1"/>
                          </a:solidFill>
                          <a:effectLst/>
                          <a:latin typeface="BIZ UDPゴシック" panose="020B0400000000000000" pitchFamily="50" charset="-128"/>
                          <a:ea typeface="BIZ UDPゴシック" panose="020B0400000000000000" pitchFamily="50" charset="-128"/>
                        </a:rPr>
                        <a:t>金属製品等の製造</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en-US" altLang="ja-JP" sz="1000" u="none" strike="noStrike" dirty="0">
                          <a:effectLst/>
                          <a:latin typeface="BIZ UDPゴシック" panose="020B0400000000000000" pitchFamily="50" charset="-128"/>
                          <a:ea typeface="BIZ UDPゴシック" panose="020B0400000000000000" pitchFamily="50" charset="-128"/>
                        </a:rPr>
                        <a:t>6-</a:t>
                      </a:r>
                      <a:r>
                        <a:rPr lang="ja-JP" altLang="en-US" sz="1000" u="none" strike="noStrike" dirty="0">
                          <a:effectLst/>
                          <a:latin typeface="BIZ UDPゴシック" panose="020B0400000000000000" pitchFamily="50" charset="-128"/>
                          <a:ea typeface="BIZ UDPゴシック" panose="020B0400000000000000" pitchFamily="50" charset="-128"/>
                        </a:rPr>
                        <a:t>ロ 粉粒塊輸送用コンベア施設</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en-US" altLang="ja-JP" sz="1000" u="none" strike="noStrike" dirty="0">
                          <a:effectLst/>
                          <a:latin typeface="BIZ UDPゴシック" panose="020B0400000000000000" pitchFamily="50" charset="-128"/>
                          <a:ea typeface="BIZ UDPゴシック" panose="020B0400000000000000" pitchFamily="50" charset="-128"/>
                        </a:rPr>
                        <a:t>6</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ベンゼン、ニッケル、ヒ素、六価クロム、カドミウム、水銀、銅、鉛</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屋内</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有り</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extLst>
                  <a:ext uri="{0D108BD9-81ED-4DB2-BD59-A6C34878D82A}">
                    <a16:rowId xmlns:a16="http://schemas.microsoft.com/office/drawing/2014/main" val="3451443683"/>
                  </a:ext>
                </a:extLst>
              </a:tr>
              <a:tr h="675208">
                <a:tc>
                  <a:txBody>
                    <a:bodyPr/>
                    <a:lstStyle/>
                    <a:p>
                      <a:pPr algn="ctr" fontAlgn="ct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L</a:t>
                      </a: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汚染土壌の処理（土石製品の製造）</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窯業製品又は土石製品の製造</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en-US" altLang="ja-JP" sz="1000" u="none" strike="noStrike" dirty="0">
                          <a:effectLst/>
                          <a:latin typeface="BIZ UDPゴシック" panose="020B0400000000000000" pitchFamily="50" charset="-128"/>
                          <a:ea typeface="BIZ UDPゴシック" panose="020B0400000000000000" pitchFamily="50" charset="-128"/>
                        </a:rPr>
                        <a:t>5-</a:t>
                      </a:r>
                      <a:r>
                        <a:rPr lang="ja-JP" altLang="en-US" sz="1000" u="none" strike="noStrike" dirty="0">
                          <a:effectLst/>
                          <a:latin typeface="BIZ UDPゴシック" panose="020B0400000000000000" pitchFamily="50" charset="-128"/>
                          <a:ea typeface="BIZ UDPゴシック" panose="020B0400000000000000" pitchFamily="50" charset="-128"/>
                        </a:rPr>
                        <a:t>ホ 選別施設</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en-US" altLang="ja-JP" sz="1000" u="none" strike="noStrike" dirty="0">
                          <a:effectLst/>
                          <a:latin typeface="BIZ UDPゴシック" panose="020B0400000000000000" pitchFamily="50" charset="-128"/>
                          <a:ea typeface="BIZ UDPゴシック" panose="020B0400000000000000" pitchFamily="50" charset="-128"/>
                        </a:rPr>
                        <a:t>2</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アンチモン、カドミウム、銅、鉛、バナジウム、ベリリウム、マンガン、ニッケル、ヒ素、六価クロム</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屋内</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有り</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〇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extLst>
                  <a:ext uri="{0D108BD9-81ED-4DB2-BD59-A6C34878D82A}">
                    <a16:rowId xmlns:a16="http://schemas.microsoft.com/office/drawing/2014/main" val="1286715313"/>
                  </a:ext>
                </a:extLst>
              </a:tr>
              <a:tr h="337604">
                <a:tc>
                  <a:txBody>
                    <a:bodyPr/>
                    <a:lstStyle/>
                    <a:p>
                      <a:pPr algn="ctr" fontAlgn="ct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M</a:t>
                      </a: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蛍光灯リサイクル</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窯業製品又は土石製品の製造</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en-US" altLang="ja-JP" sz="1000" u="none" strike="noStrike" dirty="0">
                          <a:effectLst/>
                          <a:latin typeface="BIZ UDPゴシック" panose="020B0400000000000000" pitchFamily="50" charset="-128"/>
                          <a:ea typeface="BIZ UDPゴシック" panose="020B0400000000000000" pitchFamily="50" charset="-128"/>
                        </a:rPr>
                        <a:t>5-</a:t>
                      </a:r>
                      <a:r>
                        <a:rPr lang="ja-JP" altLang="en-US" sz="1000" u="none" strike="noStrike" dirty="0">
                          <a:effectLst/>
                          <a:latin typeface="BIZ UDPゴシック" panose="020B0400000000000000" pitchFamily="50" charset="-128"/>
                          <a:ea typeface="BIZ UDPゴシック" panose="020B0400000000000000" pitchFamily="50" charset="-128"/>
                        </a:rPr>
                        <a:t>ヘ 粉砕施設</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en-US" altLang="ja-JP" sz="1000" u="none" strike="noStrike" dirty="0">
                          <a:effectLst/>
                          <a:latin typeface="BIZ UDPゴシック" panose="020B0400000000000000" pitchFamily="50" charset="-128"/>
                          <a:ea typeface="BIZ UDPゴシック" panose="020B0400000000000000" pitchFamily="50" charset="-128"/>
                        </a:rPr>
                        <a:t>2</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水銀</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屋内（一部壁無し）</a:t>
                      </a: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有り</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〇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extLst>
                  <a:ext uri="{0D108BD9-81ED-4DB2-BD59-A6C34878D82A}">
                    <a16:rowId xmlns:a16="http://schemas.microsoft.com/office/drawing/2014/main" val="2901516272"/>
                  </a:ext>
                </a:extLst>
              </a:tr>
              <a:tr h="337604">
                <a:tc>
                  <a:txBody>
                    <a:bodyPr/>
                    <a:lstStyle/>
                    <a:p>
                      <a:pPr algn="ctr" fontAlgn="ct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N</a:t>
                      </a: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蛍光灯リサイクル</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窯業製品又は土石製品の製造</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en-US" altLang="ja-JP" sz="1000" u="none" strike="noStrike" dirty="0">
                          <a:effectLst/>
                          <a:latin typeface="BIZ UDPゴシック" panose="020B0400000000000000" pitchFamily="50" charset="-128"/>
                          <a:ea typeface="BIZ UDPゴシック" panose="020B0400000000000000" pitchFamily="50" charset="-128"/>
                        </a:rPr>
                        <a:t>5-</a:t>
                      </a:r>
                      <a:r>
                        <a:rPr lang="ja-JP" altLang="en-US" sz="1000" u="none" strike="noStrike" dirty="0">
                          <a:effectLst/>
                          <a:latin typeface="BIZ UDPゴシック" panose="020B0400000000000000" pitchFamily="50" charset="-128"/>
                          <a:ea typeface="BIZ UDPゴシック" panose="020B0400000000000000" pitchFamily="50" charset="-128"/>
                        </a:rPr>
                        <a:t>ヘ 粉砕施設</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en-US" altLang="ja-JP" sz="1000" u="none" strike="noStrike" dirty="0">
                          <a:effectLst/>
                          <a:latin typeface="BIZ UDPゴシック" panose="020B0400000000000000" pitchFamily="50" charset="-128"/>
                          <a:ea typeface="BIZ UDPゴシック" panose="020B0400000000000000" pitchFamily="50" charset="-128"/>
                        </a:rPr>
                        <a:t>2</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水銀</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屋内（一部壁無し）</a:t>
                      </a: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有り</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〇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extLst>
                  <a:ext uri="{0D108BD9-81ED-4DB2-BD59-A6C34878D82A}">
                    <a16:rowId xmlns:a16="http://schemas.microsoft.com/office/drawing/2014/main" val="797232354"/>
                  </a:ext>
                </a:extLst>
              </a:tr>
              <a:tr h="168802">
                <a:tc>
                  <a:txBody>
                    <a:bodyPr/>
                    <a:lstStyle/>
                    <a:p>
                      <a:pPr algn="ctr" fontAlgn="ct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O</a:t>
                      </a: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蛍光灯リサイクル</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b="0" i="0" u="none" strike="noStrike" dirty="0">
                          <a:solidFill>
                            <a:schemeClr val="dk1"/>
                          </a:solidFill>
                          <a:effectLst/>
                          <a:latin typeface="BIZ UDPゴシック" panose="020B0400000000000000" pitchFamily="50" charset="-128"/>
                          <a:ea typeface="BIZ UDPゴシック" panose="020B0400000000000000" pitchFamily="50" charset="-128"/>
                        </a:rPr>
                        <a:t>金属製品等の製造</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en-US" altLang="ja-JP" sz="1000" u="none" strike="noStrike" dirty="0">
                          <a:effectLst/>
                          <a:latin typeface="BIZ UDPゴシック" panose="020B0400000000000000" pitchFamily="50" charset="-128"/>
                          <a:ea typeface="BIZ UDPゴシック" panose="020B0400000000000000" pitchFamily="50" charset="-128"/>
                        </a:rPr>
                        <a:t>6-</a:t>
                      </a:r>
                      <a:r>
                        <a:rPr lang="ja-JP" altLang="en-US" sz="1000" u="none" strike="noStrike" dirty="0">
                          <a:effectLst/>
                          <a:latin typeface="BIZ UDPゴシック" panose="020B0400000000000000" pitchFamily="50" charset="-128"/>
                          <a:ea typeface="BIZ UDPゴシック" panose="020B0400000000000000" pitchFamily="50" charset="-128"/>
                        </a:rPr>
                        <a:t>ホ 粉砕施設</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en-US" altLang="ja-JP" sz="1000" u="none" strike="noStrike" dirty="0">
                          <a:effectLst/>
                          <a:latin typeface="BIZ UDPゴシック" panose="020B0400000000000000" pitchFamily="50" charset="-128"/>
                          <a:ea typeface="BIZ UDPゴシック" panose="020B0400000000000000" pitchFamily="50" charset="-128"/>
                        </a:rPr>
                        <a:t>4</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水銀、鉛</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屋内</a:t>
                      </a: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有り</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〇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extLst>
                  <a:ext uri="{0D108BD9-81ED-4DB2-BD59-A6C34878D82A}">
                    <a16:rowId xmlns:a16="http://schemas.microsoft.com/office/drawing/2014/main" val="2445957715"/>
                  </a:ext>
                </a:extLst>
              </a:tr>
              <a:tr h="337604">
                <a:tc>
                  <a:txBody>
                    <a:bodyPr/>
                    <a:lstStyle/>
                    <a:p>
                      <a:pPr algn="ctr" fontAlgn="ct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P</a:t>
                      </a: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蛍光灯リサイクル</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b="0" i="0" u="none" strike="noStrike" dirty="0">
                          <a:solidFill>
                            <a:schemeClr val="dk1"/>
                          </a:solidFill>
                          <a:effectLst/>
                          <a:latin typeface="BIZ UDPゴシック" panose="020B0400000000000000" pitchFamily="50" charset="-128"/>
                          <a:ea typeface="BIZ UDPゴシック" panose="020B0400000000000000" pitchFamily="50" charset="-128"/>
                        </a:rPr>
                        <a:t>金属製品等の製造</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en-US" altLang="ja-JP" sz="1000" u="none" strike="noStrike" dirty="0">
                          <a:effectLst/>
                          <a:latin typeface="BIZ UDPゴシック" panose="020B0400000000000000" pitchFamily="50" charset="-128"/>
                          <a:ea typeface="BIZ UDPゴシック" panose="020B0400000000000000" pitchFamily="50" charset="-128"/>
                        </a:rPr>
                        <a:t>6-</a:t>
                      </a:r>
                      <a:r>
                        <a:rPr lang="ja-JP" altLang="en-US" sz="1000" u="none" strike="noStrike" dirty="0">
                          <a:effectLst/>
                          <a:latin typeface="BIZ UDPゴシック" panose="020B0400000000000000" pitchFamily="50" charset="-128"/>
                          <a:ea typeface="BIZ UDPゴシック" panose="020B0400000000000000" pitchFamily="50" charset="-128"/>
                        </a:rPr>
                        <a:t>ロ 粉粒塊輸送用コンベア施設</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en-US" altLang="ja-JP" sz="1000" u="none" strike="noStrike" dirty="0">
                          <a:effectLst/>
                          <a:latin typeface="BIZ UDPゴシック" panose="020B0400000000000000" pitchFamily="50" charset="-128"/>
                          <a:ea typeface="BIZ UDPゴシック" panose="020B0400000000000000" pitchFamily="50" charset="-128"/>
                        </a:rPr>
                        <a:t>18</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水銀</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00" u="none" strike="noStrike" dirty="0">
                          <a:effectLst/>
                          <a:latin typeface="BIZ UDPゴシック" panose="020B0400000000000000" pitchFamily="50" charset="-128"/>
                          <a:ea typeface="BIZ UDPゴシック" panose="020B0400000000000000" pitchFamily="50" charset="-128"/>
                        </a:rPr>
                        <a:t>屋内</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有り</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〇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000" marR="36000" marT="0" marB="0" anchor="ctr"/>
                </a:tc>
                <a:extLst>
                  <a:ext uri="{0D108BD9-81ED-4DB2-BD59-A6C34878D82A}">
                    <a16:rowId xmlns:a16="http://schemas.microsoft.com/office/drawing/2014/main" val="1339421757"/>
                  </a:ext>
                </a:extLst>
              </a:tr>
            </a:tbl>
          </a:graphicData>
        </a:graphic>
      </p:graphicFrame>
      <p:sp>
        <p:nvSpPr>
          <p:cNvPr id="12" name="タイトル 1">
            <a:extLst>
              <a:ext uri="{FF2B5EF4-FFF2-40B4-BE49-F238E27FC236}">
                <a16:creationId xmlns:a16="http://schemas.microsoft.com/office/drawing/2014/main" id="{A6325D7D-DB44-48FA-8478-4D7B69CDAF4D}"/>
              </a:ext>
            </a:extLst>
          </p:cNvPr>
          <p:cNvSpPr>
            <a:spLocks noGrp="1"/>
          </p:cNvSpPr>
          <p:nvPr>
            <p:ph type="title"/>
          </p:nvPr>
        </p:nvSpPr>
        <p:spPr>
          <a:xfrm>
            <a:off x="891522" y="462187"/>
            <a:ext cx="8459265" cy="901700"/>
          </a:xfrm>
        </p:spPr>
        <p:txBody>
          <a:bodyPr>
            <a:normAutofit/>
          </a:bodyPr>
          <a:lstStyle/>
          <a:p>
            <a:pPr marL="717550" indent="-717550"/>
            <a:r>
              <a:rPr lang="ja-JP" altLang="en-US" sz="2000" dirty="0">
                <a:latin typeface="BIZ UDPゴシック" panose="020B0400000000000000" pitchFamily="50" charset="-128"/>
                <a:ea typeface="BIZ UDPゴシック" panose="020B0400000000000000" pitchFamily="50" charset="-128"/>
              </a:rPr>
              <a:t>（参考）条例一般粉じん規制の裾切以下であり特定粉じんのみの規制対象（</a:t>
            </a:r>
            <a:r>
              <a:rPr lang="en-US" altLang="ja-JP" sz="2000" dirty="0">
                <a:latin typeface="BIZ UDPゴシック" panose="020B0400000000000000" pitchFamily="50" charset="-128"/>
                <a:ea typeface="BIZ UDPゴシック" panose="020B0400000000000000" pitchFamily="50" charset="-128"/>
              </a:rPr>
              <a:t>P6</a:t>
            </a:r>
            <a:r>
              <a:rPr lang="ja-JP" altLang="en-US" sz="2000" dirty="0">
                <a:latin typeface="BIZ UDPゴシック" panose="020B0400000000000000" pitchFamily="50" charset="-128"/>
                <a:ea typeface="BIZ UDPゴシック" panose="020B0400000000000000" pitchFamily="50" charset="-128"/>
              </a:rPr>
              <a:t>の④の施設）における現在の府内届出済施設一覧</a:t>
            </a:r>
            <a:endParaRPr kumimoji="1" lang="ja-JP" altLang="en-US" sz="2000" dirty="0">
              <a:latin typeface="BIZ UDPゴシック" panose="020B0400000000000000" pitchFamily="50" charset="-128"/>
              <a:ea typeface="BIZ UDPゴシック" panose="020B0400000000000000" pitchFamily="50" charset="-128"/>
            </a:endParaRPr>
          </a:p>
        </p:txBody>
      </p:sp>
      <p:sp>
        <p:nvSpPr>
          <p:cNvPr id="8" name="スライド番号プレースホルダー 3">
            <a:extLst>
              <a:ext uri="{FF2B5EF4-FFF2-40B4-BE49-F238E27FC236}">
                <a16:creationId xmlns:a16="http://schemas.microsoft.com/office/drawing/2014/main" id="{A3076C18-B732-4295-8F7B-6C7C03225696}"/>
              </a:ext>
            </a:extLst>
          </p:cNvPr>
          <p:cNvSpPr txBox="1">
            <a:spLocks/>
          </p:cNvSpPr>
          <p:nvPr/>
        </p:nvSpPr>
        <p:spPr>
          <a:xfrm>
            <a:off x="9350787" y="6041364"/>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26</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
        <p:nvSpPr>
          <p:cNvPr id="10" name="テキスト ボックス 9">
            <a:extLst>
              <a:ext uri="{FF2B5EF4-FFF2-40B4-BE49-F238E27FC236}">
                <a16:creationId xmlns:a16="http://schemas.microsoft.com/office/drawing/2014/main" id="{D9B755C9-D510-4B89-825A-2F62C143FF7E}"/>
              </a:ext>
            </a:extLst>
          </p:cNvPr>
          <p:cNvSpPr txBox="1"/>
          <p:nvPr/>
        </p:nvSpPr>
        <p:spPr>
          <a:xfrm>
            <a:off x="8621611" y="6406489"/>
            <a:ext cx="1006782" cy="253916"/>
          </a:xfrm>
          <a:prstGeom prst="rect">
            <a:avLst/>
          </a:prstGeom>
          <a:noFill/>
        </p:spPr>
        <p:txBody>
          <a:bodyPr wrap="square" rtlCol="0">
            <a:spAutoFit/>
          </a:bodyPr>
          <a:lstStyle/>
          <a:p>
            <a:r>
              <a:rPr lang="en-US" altLang="ja-JP" sz="1050" dirty="0">
                <a:latin typeface="BIZ UDPゴシック" panose="020B0400000000000000" pitchFamily="50" charset="-128"/>
                <a:ea typeface="BIZ UDPゴシック" panose="020B0400000000000000" pitchFamily="50" charset="-128"/>
              </a:rPr>
              <a:t>※R3.1</a:t>
            </a:r>
            <a:r>
              <a:rPr lang="ja-JP" altLang="en-US" sz="1050" dirty="0">
                <a:latin typeface="BIZ UDPゴシック" panose="020B0400000000000000" pitchFamily="50" charset="-128"/>
                <a:ea typeface="BIZ UDPゴシック" panose="020B0400000000000000" pitchFamily="50" charset="-128"/>
              </a:rPr>
              <a:t>時点</a:t>
            </a:r>
            <a:endParaRPr lang="en-US" altLang="ja-JP" sz="105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0389638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a:extLst>
              <a:ext uri="{FF2B5EF4-FFF2-40B4-BE49-F238E27FC236}">
                <a16:creationId xmlns:a16="http://schemas.microsoft.com/office/drawing/2014/main" id="{92D9F50B-F4DC-45E6-A276-D6E601957A88}"/>
              </a:ext>
            </a:extLst>
          </p:cNvPr>
          <p:cNvSpPr>
            <a:spLocks noGrp="1"/>
          </p:cNvSpPr>
          <p:nvPr>
            <p:ph type="title"/>
          </p:nvPr>
        </p:nvSpPr>
        <p:spPr>
          <a:xfrm>
            <a:off x="701445" y="326025"/>
            <a:ext cx="8494875" cy="1320800"/>
          </a:xfrm>
        </p:spPr>
        <p:txBody>
          <a:bodyPr>
            <a:normAutofit/>
          </a:bodyPr>
          <a:lstStyle/>
          <a:p>
            <a:r>
              <a:rPr kumimoji="1" lang="ja-JP" altLang="en-US" sz="2000" dirty="0">
                <a:latin typeface="BIZ UDPゴシック" panose="020B0400000000000000" pitchFamily="50" charset="-128"/>
                <a:ea typeface="BIZ UDPゴシック" panose="020B0400000000000000" pitchFamily="50" charset="-128"/>
              </a:rPr>
              <a:t>（</a:t>
            </a:r>
            <a:r>
              <a:rPr lang="ja-JP" altLang="en-US" sz="2000" dirty="0">
                <a:latin typeface="BIZ UDPゴシック" panose="020B0400000000000000" pitchFamily="50" charset="-128"/>
                <a:ea typeface="BIZ UDPゴシック" panose="020B0400000000000000" pitchFamily="50" charset="-128"/>
              </a:rPr>
              <a:t>参考）条例一般粉じん規制の裾切以下であり特定粉じんのみの規制対象</a:t>
            </a:r>
            <a:br>
              <a:rPr lang="en-US" altLang="ja-JP" sz="2000" dirty="0">
                <a:latin typeface="BIZ UDPゴシック" panose="020B0400000000000000" pitchFamily="50" charset="-128"/>
                <a:ea typeface="BIZ UDPゴシック" panose="020B0400000000000000" pitchFamily="50" charset="-128"/>
              </a:rPr>
            </a:br>
            <a:r>
              <a:rPr lang="ja-JP" altLang="en-US" sz="2000" dirty="0">
                <a:latin typeface="BIZ UDPゴシック" panose="020B0400000000000000" pitchFamily="50" charset="-128"/>
                <a:ea typeface="BIZ UDPゴシック" panose="020B0400000000000000" pitchFamily="50" charset="-128"/>
              </a:rPr>
              <a:t>　　　　（</a:t>
            </a:r>
            <a:r>
              <a:rPr lang="en-US" altLang="ja-JP" sz="2000" dirty="0">
                <a:latin typeface="BIZ UDPゴシック" panose="020B0400000000000000" pitchFamily="50" charset="-128"/>
                <a:ea typeface="BIZ UDPゴシック" panose="020B0400000000000000" pitchFamily="50" charset="-128"/>
              </a:rPr>
              <a:t>P6</a:t>
            </a:r>
            <a:r>
              <a:rPr lang="ja-JP" altLang="en-US" sz="2000" dirty="0">
                <a:latin typeface="BIZ UDPゴシック" panose="020B0400000000000000" pitchFamily="50" charset="-128"/>
                <a:ea typeface="BIZ UDPゴシック" panose="020B0400000000000000" pitchFamily="50" charset="-128"/>
              </a:rPr>
              <a:t>の④の施設）における規制</a:t>
            </a:r>
            <a:r>
              <a:rPr kumimoji="1" lang="ja-JP" altLang="en-US" sz="2000" dirty="0">
                <a:latin typeface="BIZ UDPゴシック" panose="020B0400000000000000" pitchFamily="50" charset="-128"/>
                <a:ea typeface="BIZ UDPゴシック" panose="020B0400000000000000" pitchFamily="50" charset="-128"/>
              </a:rPr>
              <a:t>継続の考え方について</a:t>
            </a: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テキスト ボックス 9">
            <a:extLst>
              <a:ext uri="{FF2B5EF4-FFF2-40B4-BE49-F238E27FC236}">
                <a16:creationId xmlns:a16="http://schemas.microsoft.com/office/drawing/2014/main" id="{AE1DD63F-C908-497C-AC41-746348A1E6B8}"/>
              </a:ext>
            </a:extLst>
          </p:cNvPr>
          <p:cNvSpPr txBox="1"/>
          <p:nvPr/>
        </p:nvSpPr>
        <p:spPr>
          <a:xfrm>
            <a:off x="701445" y="1085549"/>
            <a:ext cx="8894900" cy="284693"/>
          </a:xfrm>
          <a:prstGeom prst="rect">
            <a:avLst/>
          </a:prstGeom>
          <a:noFill/>
          <a:ln>
            <a:noFill/>
          </a:ln>
        </p:spPr>
        <p:txBody>
          <a:bodyPr wrap="square" rtlCol="0">
            <a:spAutoFit/>
          </a:bodyPr>
          <a:lstStyle/>
          <a:p>
            <a:pPr marL="182563" indent="-182563">
              <a:lnSpc>
                <a:spcPts val="1500"/>
              </a:lnSpc>
            </a:pPr>
            <a:r>
              <a:rPr kumimoji="1" lang="ja-JP" altLang="en-US" sz="1400" dirty="0">
                <a:latin typeface="BIZ UDPゴシック" panose="020B0400000000000000" pitchFamily="50" charset="-128"/>
                <a:ea typeface="BIZ UDPゴシック" panose="020B0400000000000000" pitchFamily="50" charset="-128"/>
              </a:rPr>
              <a:t>〇現在の届出済施設の業種別に、規制継続について検討した結果は以下のとおり。</a:t>
            </a:r>
            <a:endParaRPr kumimoji="1" lang="en-US" altLang="ja-JP" sz="1400" dirty="0">
              <a:latin typeface="BIZ UDPゴシック" panose="020B0400000000000000" pitchFamily="50" charset="-128"/>
              <a:ea typeface="BIZ UDPゴシック" panose="020B0400000000000000" pitchFamily="50" charset="-128"/>
            </a:endParaRPr>
          </a:p>
        </p:txBody>
      </p:sp>
      <p:sp>
        <p:nvSpPr>
          <p:cNvPr id="12" name="スライド番号プレースホルダー 3">
            <a:extLst>
              <a:ext uri="{FF2B5EF4-FFF2-40B4-BE49-F238E27FC236}">
                <a16:creationId xmlns:a16="http://schemas.microsoft.com/office/drawing/2014/main" id="{46CDF399-4ABF-4472-9D07-45A7E1749C08}"/>
              </a:ext>
            </a:extLst>
          </p:cNvPr>
          <p:cNvSpPr txBox="1">
            <a:spLocks/>
          </p:cNvSpPr>
          <p:nvPr/>
        </p:nvSpPr>
        <p:spPr>
          <a:xfrm>
            <a:off x="9350787" y="6464738"/>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27</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graphicFrame>
        <p:nvGraphicFramePr>
          <p:cNvPr id="7" name="表 7">
            <a:extLst>
              <a:ext uri="{FF2B5EF4-FFF2-40B4-BE49-F238E27FC236}">
                <a16:creationId xmlns:a16="http://schemas.microsoft.com/office/drawing/2014/main" id="{E015F39F-9887-4DF3-A1DD-9EBF80342E7D}"/>
              </a:ext>
            </a:extLst>
          </p:cNvPr>
          <p:cNvGraphicFramePr>
            <a:graphicFrameLocks noGrp="1"/>
          </p:cNvGraphicFramePr>
          <p:nvPr>
            <p:extLst>
              <p:ext uri="{D42A27DB-BD31-4B8C-83A1-F6EECF244321}">
                <p14:modId xmlns:p14="http://schemas.microsoft.com/office/powerpoint/2010/main" val="2324417343"/>
              </p:ext>
            </p:extLst>
          </p:nvPr>
        </p:nvGraphicFramePr>
        <p:xfrm>
          <a:off x="621112" y="1406992"/>
          <a:ext cx="9007281" cy="4791138"/>
        </p:xfrm>
        <a:graphic>
          <a:graphicData uri="http://schemas.openxmlformats.org/drawingml/2006/table">
            <a:tbl>
              <a:tblPr firstRow="1" bandRow="1">
                <a:tableStyleId>{5C22544A-7EE6-4342-B048-85BDC9FD1C3A}</a:tableStyleId>
              </a:tblPr>
              <a:tblGrid>
                <a:gridCol w="1630948">
                  <a:extLst>
                    <a:ext uri="{9D8B030D-6E8A-4147-A177-3AD203B41FA5}">
                      <a16:colId xmlns:a16="http://schemas.microsoft.com/office/drawing/2014/main" val="2983668221"/>
                    </a:ext>
                  </a:extLst>
                </a:gridCol>
                <a:gridCol w="7376333">
                  <a:extLst>
                    <a:ext uri="{9D8B030D-6E8A-4147-A177-3AD203B41FA5}">
                      <a16:colId xmlns:a16="http://schemas.microsoft.com/office/drawing/2014/main" val="1032563683"/>
                    </a:ext>
                  </a:extLst>
                </a:gridCol>
              </a:tblGrid>
              <a:tr h="321498">
                <a:tc>
                  <a:txBody>
                    <a:bodyPr/>
                    <a:lstStyle/>
                    <a:p>
                      <a:pPr algn="ctr">
                        <a:lnSpc>
                          <a:spcPct val="150000"/>
                        </a:lnSpc>
                      </a:pPr>
                      <a:r>
                        <a:rPr kumimoji="1" lang="ja-JP" altLang="en-US" sz="1100" dirty="0">
                          <a:latin typeface="BIZ UDPゴシック" panose="020B0400000000000000" pitchFamily="50" charset="-128"/>
                          <a:ea typeface="BIZ UDPゴシック" panose="020B0400000000000000" pitchFamily="50" charset="-128"/>
                        </a:rPr>
                        <a:t>業種</a:t>
                      </a:r>
                    </a:p>
                  </a:txBody>
                  <a:tcPr/>
                </a:tc>
                <a:tc>
                  <a:txBody>
                    <a:bodyPr/>
                    <a:lstStyle/>
                    <a:p>
                      <a:pPr algn="ctr">
                        <a:lnSpc>
                          <a:spcPct val="150000"/>
                        </a:lnSpc>
                      </a:pPr>
                      <a:r>
                        <a:rPr kumimoji="1" lang="ja-JP" altLang="en-US" sz="1100" dirty="0">
                          <a:latin typeface="BIZ UDPゴシック" panose="020B0400000000000000" pitchFamily="50" charset="-128"/>
                          <a:ea typeface="BIZ UDPゴシック" panose="020B0400000000000000" pitchFamily="50" charset="-128"/>
                        </a:rPr>
                        <a:t>規制継続に係る検討結果</a:t>
                      </a:r>
                    </a:p>
                  </a:txBody>
                  <a:tcPr/>
                </a:tc>
                <a:extLst>
                  <a:ext uri="{0D108BD9-81ED-4DB2-BD59-A6C34878D82A}">
                    <a16:rowId xmlns:a16="http://schemas.microsoft.com/office/drawing/2014/main" val="3470676794"/>
                  </a:ext>
                </a:extLst>
              </a:tr>
              <a:tr h="1028794">
                <a:tc>
                  <a:txBody>
                    <a:bodyPr/>
                    <a:lstStyle/>
                    <a:p>
                      <a:pPr marL="0" marR="0" lvl="0" indent="0" algn="l" defTabSz="457200" rtl="0" eaLnBrk="1" fontAlgn="auto" latinLnBrk="0" hangingPunct="1">
                        <a:lnSpc>
                          <a:spcPct val="15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電池、塗料、プラスチックを含む製品、化学製品の製造に係る対象施設（</a:t>
                      </a:r>
                      <a:r>
                        <a:rPr kumimoji="1" lang="en-US" altLang="ja-JP" sz="1100" dirty="0">
                          <a:latin typeface="BIZ UDPゴシック" panose="020B0400000000000000" pitchFamily="50" charset="-128"/>
                          <a:ea typeface="BIZ UDPゴシック" panose="020B0400000000000000" pitchFamily="50" charset="-128"/>
                        </a:rPr>
                        <a:t>P21</a:t>
                      </a:r>
                      <a:r>
                        <a:rPr kumimoji="1" lang="ja-JP" altLang="en-US" sz="1100" dirty="0">
                          <a:latin typeface="BIZ UDPゴシック" panose="020B0400000000000000" pitchFamily="50" charset="-128"/>
                          <a:ea typeface="BIZ UDPゴシック" panose="020B0400000000000000" pitchFamily="50" charset="-128"/>
                        </a:rPr>
                        <a:t>の</a:t>
                      </a:r>
                      <a:r>
                        <a:rPr kumimoji="1" lang="en-US" altLang="ja-JP" sz="1100" dirty="0">
                          <a:latin typeface="BIZ UDPゴシック" panose="020B0400000000000000" pitchFamily="50" charset="-128"/>
                          <a:ea typeface="BIZ UDPゴシック" panose="020B0400000000000000" pitchFamily="50" charset="-128"/>
                        </a:rPr>
                        <a:t>A</a:t>
                      </a:r>
                      <a:r>
                        <a:rPr kumimoji="1" lang="ja-JP" altLang="en-US" sz="1100" dirty="0">
                          <a:latin typeface="BIZ UDPゴシック" panose="020B0400000000000000" pitchFamily="50" charset="-128"/>
                          <a:ea typeface="BIZ UDPゴシック" panose="020B0400000000000000" pitchFamily="50" charset="-128"/>
                        </a:rPr>
                        <a:t>～</a:t>
                      </a:r>
                      <a:r>
                        <a:rPr kumimoji="1" lang="en-US" altLang="ja-JP" sz="1100" dirty="0">
                          <a:latin typeface="BIZ UDPゴシック" panose="020B0400000000000000" pitchFamily="50" charset="-128"/>
                          <a:ea typeface="BIZ UDPゴシック" panose="020B0400000000000000" pitchFamily="50" charset="-128"/>
                        </a:rPr>
                        <a:t>I</a:t>
                      </a:r>
                      <a:r>
                        <a:rPr kumimoji="1" lang="ja-JP" altLang="en-US" sz="1100" dirty="0">
                          <a:latin typeface="BIZ UDPゴシック" panose="020B0400000000000000" pitchFamily="50" charset="-128"/>
                          <a:ea typeface="BIZ UDPゴシック" panose="020B0400000000000000" pitchFamily="50" charset="-128"/>
                        </a:rPr>
                        <a:t>）</a:t>
                      </a:r>
                      <a:endParaRPr kumimoji="1" lang="en-US" altLang="ja-JP" sz="1100" dirty="0">
                        <a:latin typeface="BIZ UDPゴシック" panose="020B0400000000000000" pitchFamily="50" charset="-128"/>
                        <a:ea typeface="BIZ UDPゴシック" panose="020B0400000000000000" pitchFamily="50" charset="-128"/>
                      </a:endParaRPr>
                    </a:p>
                  </a:txBody>
                  <a:tcPr anchor="ctr"/>
                </a:tc>
                <a:tc>
                  <a:txBody>
                    <a:bodyPr/>
                    <a:lstStyle/>
                    <a:p>
                      <a:pPr>
                        <a:lnSpc>
                          <a:spcPct val="150000"/>
                        </a:lnSpc>
                      </a:pPr>
                      <a:r>
                        <a:rPr kumimoji="1" lang="ja-JP" altLang="en-US" sz="1100" dirty="0">
                          <a:latin typeface="BIZ UDPゴシック" panose="020B0400000000000000" pitchFamily="50" charset="-128"/>
                          <a:ea typeface="BIZ UDPゴシック" panose="020B0400000000000000" pitchFamily="50" charset="-128"/>
                        </a:rPr>
                        <a:t>　現在の届出済施設は全て屋内に設置されており業態的に屋内に設置されることが多いと考えられることや、届出済施設では指定特定粉じん以外の物質でもその多くで処理装置が設置されている状況から、これら対象施設から大気中へ有害粉じんが飛散するリスクは低いと考えられ、小規模である当該施設を規制継続する必要性は乏しい。</a:t>
                      </a:r>
                    </a:p>
                  </a:txBody>
                  <a:tcPr anchor="ctr"/>
                </a:tc>
                <a:extLst>
                  <a:ext uri="{0D108BD9-81ED-4DB2-BD59-A6C34878D82A}">
                    <a16:rowId xmlns:a16="http://schemas.microsoft.com/office/drawing/2014/main" val="3576507262"/>
                  </a:ext>
                </a:extLst>
              </a:tr>
              <a:tr h="1028794">
                <a:tc>
                  <a:txBody>
                    <a:bodyPr/>
                    <a:lstStyle/>
                    <a:p>
                      <a:pPr>
                        <a:lnSpc>
                          <a:spcPct val="150000"/>
                        </a:lnSpc>
                      </a:pPr>
                      <a:r>
                        <a:rPr kumimoji="1" lang="ja-JP" altLang="en-US" sz="1100" dirty="0">
                          <a:latin typeface="BIZ UDPゴシック" panose="020B0400000000000000" pitchFamily="50" charset="-128"/>
                          <a:ea typeface="BIZ UDPゴシック" panose="020B0400000000000000" pitchFamily="50" charset="-128"/>
                        </a:rPr>
                        <a:t>廃家電リサイクル、一般廃棄物リサイクルに係る対象施設（</a:t>
                      </a:r>
                      <a:r>
                        <a:rPr kumimoji="1" lang="en-US" altLang="ja-JP" sz="1100" dirty="0">
                          <a:latin typeface="BIZ UDPゴシック" panose="020B0400000000000000" pitchFamily="50" charset="-128"/>
                          <a:ea typeface="BIZ UDPゴシック" panose="020B0400000000000000" pitchFamily="50" charset="-128"/>
                        </a:rPr>
                        <a:t>P21</a:t>
                      </a:r>
                      <a:r>
                        <a:rPr kumimoji="1" lang="ja-JP" altLang="en-US" sz="1100" dirty="0">
                          <a:latin typeface="BIZ UDPゴシック" panose="020B0400000000000000" pitchFamily="50" charset="-128"/>
                          <a:ea typeface="BIZ UDPゴシック" panose="020B0400000000000000" pitchFamily="50" charset="-128"/>
                        </a:rPr>
                        <a:t>の</a:t>
                      </a:r>
                      <a:r>
                        <a:rPr kumimoji="1" lang="en-US" altLang="ja-JP" sz="1100" dirty="0">
                          <a:latin typeface="BIZ UDPゴシック" panose="020B0400000000000000" pitchFamily="50" charset="-128"/>
                          <a:ea typeface="BIZ UDPゴシック" panose="020B0400000000000000" pitchFamily="50" charset="-128"/>
                        </a:rPr>
                        <a:t>J,K</a:t>
                      </a:r>
                      <a:r>
                        <a:rPr kumimoji="1" lang="ja-JP" altLang="en-US" sz="1100" dirty="0">
                          <a:latin typeface="BIZ UDPゴシック" panose="020B0400000000000000" pitchFamily="50" charset="-128"/>
                          <a:ea typeface="BIZ UDPゴシック" panose="020B0400000000000000" pitchFamily="50" charset="-128"/>
                        </a:rPr>
                        <a:t>）</a:t>
                      </a:r>
                    </a:p>
                  </a:txBody>
                  <a:tcPr anchor="ctr"/>
                </a:tc>
                <a:tc>
                  <a:txBody>
                    <a:bodyPr/>
                    <a:lstStyle/>
                    <a:p>
                      <a:pPr>
                        <a:lnSpc>
                          <a:spcPct val="150000"/>
                        </a:lnSpc>
                      </a:pPr>
                      <a:r>
                        <a:rPr kumimoji="1" lang="ja-JP" altLang="en-US" sz="1100" dirty="0">
                          <a:latin typeface="BIZ UDPゴシック" panose="020B0400000000000000" pitchFamily="50" charset="-128"/>
                          <a:ea typeface="BIZ UDPゴシック" panose="020B0400000000000000" pitchFamily="50" charset="-128"/>
                        </a:rPr>
                        <a:t>　家電やその他日用品には多種多様な物質が使用されており、必ずしも有害性の高い物質が多く排出される業態ではなく一まとめに広く規制をかけることが困難である。また現在の届出済施設は全て屋内設置で指定特定粉</a:t>
                      </a:r>
                      <a:r>
                        <a:rPr kumimoji="1" lang="ja-JP" altLang="en-US" sz="1100" dirty="0" err="1">
                          <a:latin typeface="BIZ UDPゴシック" panose="020B0400000000000000" pitchFamily="50" charset="-128"/>
                          <a:ea typeface="BIZ UDPゴシック" panose="020B0400000000000000" pitchFamily="50" charset="-128"/>
                        </a:rPr>
                        <a:t>じん以</a:t>
                      </a:r>
                      <a:r>
                        <a:rPr kumimoji="1" lang="ja-JP" altLang="en-US" sz="1100" dirty="0">
                          <a:latin typeface="BIZ UDPゴシック" panose="020B0400000000000000" pitchFamily="50" charset="-128"/>
                          <a:ea typeface="BIZ UDPゴシック" panose="020B0400000000000000" pitchFamily="50" charset="-128"/>
                        </a:rPr>
                        <a:t>外の物質でも処理施設が設置されていることから、これら対象施設から大気中へ有害粉じんが飛散するリスクは低いと考えられ、当該施設を規制継続する必要性は乏しい。</a:t>
                      </a:r>
                    </a:p>
                  </a:txBody>
                  <a:tcPr anchor="ctr"/>
                </a:tc>
                <a:extLst>
                  <a:ext uri="{0D108BD9-81ED-4DB2-BD59-A6C34878D82A}">
                    <a16:rowId xmlns:a16="http://schemas.microsoft.com/office/drawing/2014/main" val="3982214973"/>
                  </a:ext>
                </a:extLst>
              </a:tr>
              <a:tr h="1264559">
                <a:tc>
                  <a:txBody>
                    <a:bodyPr/>
                    <a:lstStyle/>
                    <a:p>
                      <a:pPr>
                        <a:lnSpc>
                          <a:spcPct val="150000"/>
                        </a:lnSpc>
                      </a:pPr>
                      <a:r>
                        <a:rPr kumimoji="1" lang="ja-JP" altLang="en-US" sz="1100" dirty="0">
                          <a:latin typeface="BIZ UDPゴシック" panose="020B0400000000000000" pitchFamily="50" charset="-128"/>
                          <a:ea typeface="BIZ UDPゴシック" panose="020B0400000000000000" pitchFamily="50" charset="-128"/>
                        </a:rPr>
                        <a:t>汚染土壌処理（土石製品の製造）に係る対象施設（</a:t>
                      </a:r>
                      <a:r>
                        <a:rPr kumimoji="1" lang="en-US" altLang="ja-JP" sz="1100" dirty="0">
                          <a:latin typeface="BIZ UDPゴシック" panose="020B0400000000000000" pitchFamily="50" charset="-128"/>
                          <a:ea typeface="BIZ UDPゴシック" panose="020B0400000000000000" pitchFamily="50" charset="-128"/>
                        </a:rPr>
                        <a:t>P21</a:t>
                      </a:r>
                      <a:r>
                        <a:rPr kumimoji="1" lang="ja-JP" altLang="en-US" sz="1100" dirty="0">
                          <a:latin typeface="BIZ UDPゴシック" panose="020B0400000000000000" pitchFamily="50" charset="-128"/>
                          <a:ea typeface="BIZ UDPゴシック" panose="020B0400000000000000" pitchFamily="50" charset="-128"/>
                        </a:rPr>
                        <a:t>の</a:t>
                      </a:r>
                      <a:r>
                        <a:rPr kumimoji="1" lang="en-US" altLang="ja-JP" sz="1100" dirty="0">
                          <a:latin typeface="BIZ UDPゴシック" panose="020B0400000000000000" pitchFamily="50" charset="-128"/>
                          <a:ea typeface="BIZ UDPゴシック" panose="020B0400000000000000" pitchFamily="50" charset="-128"/>
                        </a:rPr>
                        <a:t>L</a:t>
                      </a:r>
                      <a:r>
                        <a:rPr kumimoji="1" lang="ja-JP" altLang="en-US" sz="1100" dirty="0">
                          <a:latin typeface="BIZ UDPゴシック" panose="020B0400000000000000" pitchFamily="50" charset="-128"/>
                          <a:ea typeface="BIZ UDPゴシック" panose="020B0400000000000000" pitchFamily="50" charset="-128"/>
                        </a:rPr>
                        <a:t>）</a:t>
                      </a:r>
                    </a:p>
                  </a:txBody>
                  <a:tcPr anchor="ctr"/>
                </a:tc>
                <a:tc>
                  <a:txBody>
                    <a:bodyPr/>
                    <a:lstStyle/>
                    <a:p>
                      <a:pPr>
                        <a:lnSpc>
                          <a:spcPct val="150000"/>
                        </a:lnSpc>
                      </a:pPr>
                      <a:r>
                        <a:rPr kumimoji="1" lang="ja-JP" altLang="en-US" sz="1100" dirty="0">
                          <a:latin typeface="BIZ UDPゴシック" panose="020B0400000000000000" pitchFamily="50" charset="-128"/>
                          <a:ea typeface="BIZ UDPゴシック" panose="020B0400000000000000" pitchFamily="50" charset="-128"/>
                        </a:rPr>
                        <a:t>　現在の届出済施設は屋内設置で処理装置が設置されているが、業態的に屋外に設置される施設も多いと考えられること、扱う土壌は有害物質に汚染された状態で搬入されることから、これら対象施設から大気中へ有害粉じんが飛散するリスクは高いと考えられる。土壌汚染対策法において汚染土壌処理施設に対する基準が設けられているが、具体的に求められる構造等はガイドラインで規定されていることから、有害粉じん飛散防止の観点から当該施設を規制継続する必要性は高い。</a:t>
                      </a:r>
                    </a:p>
                  </a:txBody>
                  <a:tcPr anchor="ctr"/>
                </a:tc>
                <a:extLst>
                  <a:ext uri="{0D108BD9-81ED-4DB2-BD59-A6C34878D82A}">
                    <a16:rowId xmlns:a16="http://schemas.microsoft.com/office/drawing/2014/main" val="1535944993"/>
                  </a:ext>
                </a:extLst>
              </a:tr>
              <a:tr h="1053725">
                <a:tc>
                  <a:txBody>
                    <a:bodyPr/>
                    <a:lstStyle/>
                    <a:p>
                      <a:pPr>
                        <a:lnSpc>
                          <a:spcPct val="150000"/>
                        </a:lnSpc>
                      </a:pPr>
                      <a:r>
                        <a:rPr kumimoji="1" lang="ja-JP" altLang="en-US" sz="1100" dirty="0">
                          <a:latin typeface="BIZ UDPゴシック" panose="020B0400000000000000" pitchFamily="50" charset="-128"/>
                          <a:ea typeface="BIZ UDPゴシック" panose="020B0400000000000000" pitchFamily="50" charset="-128"/>
                        </a:rPr>
                        <a:t>蛍光灯リサイクルに係る対象施設（</a:t>
                      </a:r>
                      <a:r>
                        <a:rPr kumimoji="1" lang="en-US" altLang="ja-JP" sz="1100" dirty="0">
                          <a:latin typeface="BIZ UDPゴシック" panose="020B0400000000000000" pitchFamily="50" charset="-128"/>
                          <a:ea typeface="BIZ UDPゴシック" panose="020B0400000000000000" pitchFamily="50" charset="-128"/>
                        </a:rPr>
                        <a:t>P21</a:t>
                      </a:r>
                      <a:r>
                        <a:rPr kumimoji="1" lang="ja-JP" altLang="en-US" sz="1100" dirty="0">
                          <a:latin typeface="BIZ UDPゴシック" panose="020B0400000000000000" pitchFamily="50" charset="-128"/>
                          <a:ea typeface="BIZ UDPゴシック" panose="020B0400000000000000" pitchFamily="50" charset="-128"/>
                        </a:rPr>
                        <a:t>の</a:t>
                      </a:r>
                      <a:r>
                        <a:rPr kumimoji="1" lang="en-US" altLang="ja-JP" sz="1100" dirty="0">
                          <a:latin typeface="BIZ UDPゴシック" panose="020B0400000000000000" pitchFamily="50" charset="-128"/>
                          <a:ea typeface="BIZ UDPゴシック" panose="020B0400000000000000" pitchFamily="50" charset="-128"/>
                        </a:rPr>
                        <a:t>M</a:t>
                      </a:r>
                      <a:r>
                        <a:rPr kumimoji="1" lang="ja-JP" altLang="en-US" sz="1100" dirty="0">
                          <a:latin typeface="BIZ UDPゴシック" panose="020B0400000000000000" pitchFamily="50" charset="-128"/>
                          <a:ea typeface="BIZ UDPゴシック" panose="020B0400000000000000" pitchFamily="50" charset="-128"/>
                        </a:rPr>
                        <a:t>～</a:t>
                      </a:r>
                      <a:r>
                        <a:rPr kumimoji="1" lang="en-US" altLang="ja-JP" sz="1100" dirty="0">
                          <a:latin typeface="BIZ UDPゴシック" panose="020B0400000000000000" pitchFamily="50" charset="-128"/>
                          <a:ea typeface="BIZ UDPゴシック" panose="020B0400000000000000" pitchFamily="50" charset="-128"/>
                        </a:rPr>
                        <a:t>P</a:t>
                      </a:r>
                      <a:r>
                        <a:rPr kumimoji="1" lang="ja-JP" altLang="en-US" sz="1100" dirty="0">
                          <a:latin typeface="BIZ UDPゴシック" panose="020B0400000000000000" pitchFamily="50" charset="-128"/>
                          <a:ea typeface="BIZ UDPゴシック" panose="020B0400000000000000" pitchFamily="50" charset="-128"/>
                        </a:rPr>
                        <a:t>）</a:t>
                      </a:r>
                    </a:p>
                  </a:txBody>
                  <a:tcPr anchor="ctr"/>
                </a:tc>
                <a:tc>
                  <a:txBody>
                    <a:bodyPr/>
                    <a:lstStyle/>
                    <a:p>
                      <a:pPr>
                        <a:lnSpc>
                          <a:spcPct val="150000"/>
                        </a:lnSpc>
                      </a:pPr>
                      <a:r>
                        <a:rPr kumimoji="1" lang="ja-JP" altLang="en-US" sz="1100" dirty="0">
                          <a:latin typeface="BIZ UDPゴシック" panose="020B0400000000000000" pitchFamily="50" charset="-128"/>
                          <a:ea typeface="BIZ UDPゴシック" panose="020B0400000000000000" pitchFamily="50" charset="-128"/>
                        </a:rPr>
                        <a:t>　現在の届出済施設は全て屋内設置であるが一部壁が無い状態で設置されており、業態的に屋外に設置される施設も一部あると考えられ、また扱う蛍光灯には水銀が必ず含まれており何も措置しなければこれら対象施設から大気中へ有害粉じんが飛散するリスクは高いと考えられる。廃棄物処理法で基準が設けられているが、具体的に求められる措置はガイドラインで規定されていることから、有害粉じん飛散防止の観点から当該施設を規制継続する必要性は高い。</a:t>
                      </a:r>
                    </a:p>
                  </a:txBody>
                  <a:tcPr anchor="ctr"/>
                </a:tc>
                <a:extLst>
                  <a:ext uri="{0D108BD9-81ED-4DB2-BD59-A6C34878D82A}">
                    <a16:rowId xmlns:a16="http://schemas.microsoft.com/office/drawing/2014/main" val="1980073739"/>
                  </a:ext>
                </a:extLst>
              </a:tr>
            </a:tbl>
          </a:graphicData>
        </a:graphic>
      </p:graphicFrame>
      <p:sp>
        <p:nvSpPr>
          <p:cNvPr id="14" name="テキスト ボックス 13">
            <a:extLst>
              <a:ext uri="{FF2B5EF4-FFF2-40B4-BE49-F238E27FC236}">
                <a16:creationId xmlns:a16="http://schemas.microsoft.com/office/drawing/2014/main" id="{379F8A44-A26C-441F-8704-A3EED6BE1AF2}"/>
              </a:ext>
            </a:extLst>
          </p:cNvPr>
          <p:cNvSpPr txBox="1"/>
          <p:nvPr/>
        </p:nvSpPr>
        <p:spPr>
          <a:xfrm>
            <a:off x="760865" y="6380946"/>
            <a:ext cx="8894900" cy="477054"/>
          </a:xfrm>
          <a:prstGeom prst="rect">
            <a:avLst/>
          </a:prstGeom>
          <a:noFill/>
          <a:ln>
            <a:noFill/>
          </a:ln>
        </p:spPr>
        <p:txBody>
          <a:bodyPr wrap="square" rtlCol="0">
            <a:spAutoFit/>
          </a:bodyPr>
          <a:lstStyle/>
          <a:p>
            <a:pPr marL="182563" indent="-182563">
              <a:lnSpc>
                <a:spcPts val="1500"/>
              </a:lnSpc>
            </a:pPr>
            <a:r>
              <a:rPr kumimoji="1" lang="ja-JP" altLang="en-US" sz="1400" dirty="0">
                <a:latin typeface="BIZ UDPゴシック" panose="020B0400000000000000" pitchFamily="50" charset="-128"/>
                <a:ea typeface="BIZ UDPゴシック" panose="020B0400000000000000" pitchFamily="50" charset="-128"/>
              </a:rPr>
              <a:t>〇以上より、　製品製造の用に供する汚染土壌処理施設、蛍光灯リサイクル施設については、当該規模の施設の規制を継続すべきと考える。</a:t>
            </a:r>
            <a:endParaRPr kumimoji="1" lang="en-US" altLang="ja-JP" sz="14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3803158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タイトル 1">
            <a:extLst>
              <a:ext uri="{FF2B5EF4-FFF2-40B4-BE49-F238E27FC236}">
                <a16:creationId xmlns:a16="http://schemas.microsoft.com/office/drawing/2014/main" id="{2D5CBFC8-B924-414B-9E94-761DBF63BADD}"/>
              </a:ext>
            </a:extLst>
          </p:cNvPr>
          <p:cNvSpPr>
            <a:spLocks noGrp="1"/>
          </p:cNvSpPr>
          <p:nvPr>
            <p:ph type="title"/>
          </p:nvPr>
        </p:nvSpPr>
        <p:spPr>
          <a:xfrm>
            <a:off x="891522" y="462187"/>
            <a:ext cx="8459265" cy="901700"/>
          </a:xfrm>
        </p:spPr>
        <p:txBody>
          <a:bodyPr>
            <a:normAutofit/>
          </a:bodyPr>
          <a:lstStyle/>
          <a:p>
            <a:pPr marL="717550" indent="-717550"/>
            <a:r>
              <a:rPr lang="ja-JP" altLang="en-US" sz="2000" dirty="0">
                <a:latin typeface="BIZ UDPゴシック" panose="020B0400000000000000" pitchFamily="50" charset="-128"/>
                <a:ea typeface="BIZ UDPゴシック" panose="020B0400000000000000" pitchFamily="50" charset="-128"/>
              </a:rPr>
              <a:t>（参考）汚染土壌処理の用に供する施設について①</a:t>
            </a:r>
            <a:endParaRPr kumimoji="1" lang="ja-JP" altLang="en-US" sz="2000" dirty="0">
              <a:latin typeface="BIZ UDPゴシック" panose="020B0400000000000000" pitchFamily="50" charset="-128"/>
              <a:ea typeface="BIZ UDPゴシック" panose="020B0400000000000000" pitchFamily="50" charset="-128"/>
            </a:endParaRPr>
          </a:p>
        </p:txBody>
      </p:sp>
      <p:sp>
        <p:nvSpPr>
          <p:cNvPr id="12" name="コンテンツ プレースホルダー 2">
            <a:extLst>
              <a:ext uri="{FF2B5EF4-FFF2-40B4-BE49-F238E27FC236}">
                <a16:creationId xmlns:a16="http://schemas.microsoft.com/office/drawing/2014/main" id="{9CA4CB57-8D97-473E-94A9-4147C4498A63}"/>
              </a:ext>
            </a:extLst>
          </p:cNvPr>
          <p:cNvSpPr txBox="1">
            <a:spLocks/>
          </p:cNvSpPr>
          <p:nvPr/>
        </p:nvSpPr>
        <p:spPr>
          <a:xfrm>
            <a:off x="511654" y="1134669"/>
            <a:ext cx="9219000" cy="1262930"/>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lnSpc>
                <a:spcPts val="800"/>
              </a:lnSpc>
              <a:buNone/>
            </a:pPr>
            <a:r>
              <a:rPr lang="ja-JP" altLang="en-US" sz="1200" dirty="0">
                <a:solidFill>
                  <a:schemeClr val="tx1"/>
                </a:solidFill>
                <a:latin typeface="BIZ UDPゴシック" panose="020B0400000000000000" pitchFamily="50" charset="-128"/>
                <a:ea typeface="BIZ UDPゴシック" panose="020B0400000000000000" pitchFamily="50" charset="-128"/>
              </a:rPr>
              <a:t>〇土壌汚染対策法に基づく汚染土壌処理業者の許可</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ts val="800"/>
              </a:lnSpc>
              <a:buNone/>
            </a:pPr>
            <a:r>
              <a:rPr lang="ja-JP" altLang="en-US" sz="1200" dirty="0">
                <a:solidFill>
                  <a:schemeClr val="tx1"/>
                </a:solidFill>
                <a:latin typeface="BIZ UDPゴシック" panose="020B0400000000000000" pitchFamily="50" charset="-128"/>
                <a:ea typeface="BIZ UDPゴシック" panose="020B0400000000000000" pitchFamily="50" charset="-128"/>
              </a:rPr>
              <a:t>　・汚染土壌処理業者とは汚染土壌の処理を業として営む者をいい、営業に当たっては都道府県知事等の許可が必要。</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ts val="800"/>
              </a:lnSpc>
              <a:buNone/>
            </a:pPr>
            <a:r>
              <a:rPr lang="ja-JP" altLang="en-US" sz="1200" dirty="0">
                <a:solidFill>
                  <a:schemeClr val="tx1"/>
                </a:solidFill>
                <a:latin typeface="BIZ UDPゴシック" panose="020B0400000000000000" pitchFamily="50" charset="-128"/>
                <a:ea typeface="BIZ UDPゴシック" panose="020B0400000000000000" pitchFamily="50" charset="-128"/>
              </a:rPr>
              <a:t>　・汚染土壌を要措置区域等外へ搬出する者は、原則として、その汚染土壌の処理を汚染土壌処理業者に委託しなければならない。</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ts val="300"/>
              </a:lnSpc>
              <a:buNone/>
            </a:pP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ts val="800"/>
              </a:lnSpc>
              <a:buNone/>
            </a:pPr>
            <a:r>
              <a:rPr lang="ja-JP" altLang="en-US" sz="1200" dirty="0">
                <a:solidFill>
                  <a:schemeClr val="tx1"/>
                </a:solidFill>
                <a:latin typeface="BIZ UDPゴシック" panose="020B0400000000000000" pitchFamily="50" charset="-128"/>
                <a:ea typeface="BIZ UDPゴシック" panose="020B0400000000000000" pitchFamily="50" charset="-128"/>
              </a:rPr>
              <a:t>〇省令及び通知における粉じんに係る基準等は以下の通り。</a:t>
            </a:r>
            <a:endParaRPr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16" name="テキスト ボックス 15">
            <a:extLst>
              <a:ext uri="{FF2B5EF4-FFF2-40B4-BE49-F238E27FC236}">
                <a16:creationId xmlns:a16="http://schemas.microsoft.com/office/drawing/2014/main" id="{732E1294-86AD-4752-9107-735FE2B381F3}"/>
              </a:ext>
            </a:extLst>
          </p:cNvPr>
          <p:cNvSpPr txBox="1"/>
          <p:nvPr/>
        </p:nvSpPr>
        <p:spPr>
          <a:xfrm>
            <a:off x="669144" y="2151452"/>
            <a:ext cx="8725202" cy="4680000"/>
          </a:xfrm>
          <a:prstGeom prst="rect">
            <a:avLst/>
          </a:prstGeom>
          <a:noFill/>
          <a:ln>
            <a:solidFill>
              <a:schemeClr val="tx1"/>
            </a:solidFill>
          </a:ln>
        </p:spPr>
        <p:txBody>
          <a:bodyPr wrap="square" rtlCol="0">
            <a:spAutoFit/>
          </a:bodyPr>
          <a:lstStyle/>
          <a:p>
            <a:r>
              <a:rPr kumimoji="1" lang="ja-JP" altLang="en-US" sz="1000" dirty="0">
                <a:latin typeface="BIZ UDPゴシック" panose="020B0400000000000000" pitchFamily="50" charset="-128"/>
                <a:ea typeface="BIZ UDPゴシック" panose="020B0400000000000000" pitchFamily="50" charset="-128"/>
              </a:rPr>
              <a:t>〇汚染土壌処理業に関する省令</a:t>
            </a:r>
            <a:endParaRPr kumimoji="1" lang="en-US" altLang="ja-JP" sz="1000" dirty="0">
              <a:latin typeface="BIZ UDPゴシック" panose="020B0400000000000000" pitchFamily="50" charset="-128"/>
              <a:ea typeface="BIZ UDPゴシック" panose="020B0400000000000000" pitchFamily="50" charset="-128"/>
            </a:endParaRPr>
          </a:p>
          <a:p>
            <a:r>
              <a:rPr kumimoji="1" lang="ja-JP" altLang="en-US" sz="1000" dirty="0">
                <a:latin typeface="BIZ UDPゴシック" panose="020B0400000000000000" pitchFamily="50" charset="-128"/>
                <a:ea typeface="BIZ UDPゴシック" panose="020B0400000000000000" pitchFamily="50" charset="-128"/>
              </a:rPr>
              <a:t>第</a:t>
            </a:r>
            <a:r>
              <a:rPr kumimoji="1" lang="en-US" altLang="ja-JP" sz="1000" dirty="0">
                <a:latin typeface="BIZ UDPゴシック" panose="020B0400000000000000" pitchFamily="50" charset="-128"/>
                <a:ea typeface="BIZ UDPゴシック" panose="020B0400000000000000" pitchFamily="50" charset="-128"/>
              </a:rPr>
              <a:t>4</a:t>
            </a:r>
            <a:r>
              <a:rPr kumimoji="1" lang="ja-JP" altLang="en-US" sz="1000" dirty="0">
                <a:latin typeface="BIZ UDPゴシック" panose="020B0400000000000000" pitchFamily="50" charset="-128"/>
                <a:ea typeface="BIZ UDPゴシック" panose="020B0400000000000000" pitchFamily="50" charset="-128"/>
              </a:rPr>
              <a:t>条第</a:t>
            </a:r>
            <a:r>
              <a:rPr kumimoji="1" lang="en-US" altLang="ja-JP" sz="1000" dirty="0">
                <a:latin typeface="BIZ UDPゴシック" panose="020B0400000000000000" pitchFamily="50" charset="-128"/>
                <a:ea typeface="BIZ UDPゴシック" panose="020B0400000000000000" pitchFamily="50" charset="-128"/>
              </a:rPr>
              <a:t>1</a:t>
            </a:r>
            <a:r>
              <a:rPr kumimoji="1" lang="ja-JP" altLang="en-US" sz="1000" dirty="0">
                <a:latin typeface="BIZ UDPゴシック" panose="020B0400000000000000" pitchFamily="50" charset="-128"/>
                <a:ea typeface="BIZ UDPゴシック" panose="020B0400000000000000" pitchFamily="50" charset="-128"/>
              </a:rPr>
              <a:t>号ホ</a:t>
            </a:r>
            <a:endParaRPr kumimoji="1" lang="en-US" altLang="ja-JP" sz="1000" dirty="0">
              <a:latin typeface="BIZ UDPゴシック" panose="020B0400000000000000" pitchFamily="50" charset="-128"/>
              <a:ea typeface="BIZ UDPゴシック" panose="020B0400000000000000" pitchFamily="50" charset="-128"/>
            </a:endParaRPr>
          </a:p>
          <a:p>
            <a:r>
              <a:rPr kumimoji="1" lang="ja-JP" altLang="en-US" sz="1000" dirty="0">
                <a:latin typeface="BIZ UDPゴシック" panose="020B0400000000000000" pitchFamily="50" charset="-128"/>
                <a:ea typeface="BIZ UDPゴシック" panose="020B0400000000000000" pitchFamily="50" charset="-128"/>
              </a:rPr>
              <a:t>　汚染土壌処理施設に関する基準は、</a:t>
            </a:r>
            <a:r>
              <a:rPr kumimoji="1" lang="ja-JP" altLang="en-US" sz="1000" u="sng" dirty="0">
                <a:latin typeface="BIZ UDPゴシック" panose="020B0400000000000000" pitchFamily="50" charset="-128"/>
                <a:ea typeface="BIZ UDPゴシック" panose="020B0400000000000000" pitchFamily="50" charset="-128"/>
              </a:rPr>
              <a:t>汚染土壌処理施設に係る事業場からの特定有害物質又は特定有害物質を含む固体若しくは液体の飛散等</a:t>
            </a:r>
            <a:r>
              <a:rPr kumimoji="1" lang="ja-JP" altLang="en-US" sz="1000" dirty="0">
                <a:latin typeface="BIZ UDPゴシック" panose="020B0400000000000000" pitchFamily="50" charset="-128"/>
                <a:ea typeface="BIZ UDPゴシック" panose="020B0400000000000000" pitchFamily="50" charset="-128"/>
              </a:rPr>
              <a:t>及び悪臭の発散を</a:t>
            </a:r>
            <a:r>
              <a:rPr kumimoji="1" lang="ja-JP" altLang="en-US" sz="1000" u="sng" dirty="0">
                <a:latin typeface="BIZ UDPゴシック" panose="020B0400000000000000" pitchFamily="50" charset="-128"/>
                <a:ea typeface="BIZ UDPゴシック" panose="020B0400000000000000" pitchFamily="50" charset="-128"/>
              </a:rPr>
              <a:t>防止するために必要な構造のもの</a:t>
            </a:r>
            <a:r>
              <a:rPr kumimoji="1" lang="ja-JP" altLang="en-US" sz="1000" dirty="0">
                <a:latin typeface="BIZ UDPゴシック" panose="020B0400000000000000" pitchFamily="50" charset="-128"/>
                <a:ea typeface="BIZ UDPゴシック" panose="020B0400000000000000" pitchFamily="50" charset="-128"/>
              </a:rPr>
              <a:t>であり、又は</a:t>
            </a:r>
            <a:r>
              <a:rPr kumimoji="1" lang="ja-JP" altLang="en-US" sz="1000" u="sng" dirty="0">
                <a:latin typeface="BIZ UDPゴシック" panose="020B0400000000000000" pitchFamily="50" charset="-128"/>
                <a:ea typeface="BIZ UDPゴシック" panose="020B0400000000000000" pitchFamily="50" charset="-128"/>
              </a:rPr>
              <a:t>必要な設備が設けられている</a:t>
            </a:r>
            <a:r>
              <a:rPr kumimoji="1" lang="ja-JP" altLang="en-US" sz="1000" dirty="0">
                <a:latin typeface="BIZ UDPゴシック" panose="020B0400000000000000" pitchFamily="50" charset="-128"/>
                <a:ea typeface="BIZ UDPゴシック" panose="020B0400000000000000" pitchFamily="50" charset="-128"/>
              </a:rPr>
              <a:t>こと。</a:t>
            </a:r>
            <a:endParaRPr kumimoji="1" lang="en-US" altLang="ja-JP" sz="1000" dirty="0">
              <a:latin typeface="BIZ UDPゴシック" panose="020B0400000000000000" pitchFamily="50" charset="-128"/>
              <a:ea typeface="BIZ UDPゴシック" panose="020B0400000000000000" pitchFamily="50" charset="-128"/>
            </a:endParaRPr>
          </a:p>
          <a:p>
            <a:r>
              <a:rPr kumimoji="1" lang="ja-JP" altLang="en-US" sz="1000" dirty="0">
                <a:latin typeface="BIZ UDPゴシック" panose="020B0400000000000000" pitchFamily="50" charset="-128"/>
                <a:ea typeface="BIZ UDPゴシック" panose="020B0400000000000000" pitchFamily="50" charset="-128"/>
              </a:rPr>
              <a:t>第</a:t>
            </a:r>
            <a:r>
              <a:rPr kumimoji="1" lang="en-US" altLang="ja-JP" sz="1000" dirty="0">
                <a:latin typeface="BIZ UDPゴシック" panose="020B0400000000000000" pitchFamily="50" charset="-128"/>
                <a:ea typeface="BIZ UDPゴシック" panose="020B0400000000000000" pitchFamily="50" charset="-128"/>
              </a:rPr>
              <a:t>4</a:t>
            </a:r>
            <a:r>
              <a:rPr kumimoji="1" lang="ja-JP" altLang="en-US" sz="1000" dirty="0">
                <a:latin typeface="BIZ UDPゴシック" panose="020B0400000000000000" pitchFamily="50" charset="-128"/>
                <a:ea typeface="BIZ UDPゴシック" panose="020B0400000000000000" pitchFamily="50" charset="-128"/>
              </a:rPr>
              <a:t>条第</a:t>
            </a:r>
            <a:r>
              <a:rPr kumimoji="1" lang="en-US" altLang="ja-JP" sz="1000" dirty="0">
                <a:latin typeface="BIZ UDPゴシック" panose="020B0400000000000000" pitchFamily="50" charset="-128"/>
                <a:ea typeface="BIZ UDPゴシック" panose="020B0400000000000000" pitchFamily="50" charset="-128"/>
              </a:rPr>
              <a:t>1</a:t>
            </a:r>
            <a:r>
              <a:rPr kumimoji="1" lang="ja-JP" altLang="en-US" sz="1000" dirty="0">
                <a:latin typeface="BIZ UDPゴシック" panose="020B0400000000000000" pitchFamily="50" charset="-128"/>
                <a:ea typeface="BIZ UDPゴシック" panose="020B0400000000000000" pitchFamily="50" charset="-128"/>
              </a:rPr>
              <a:t>号ヲ</a:t>
            </a:r>
            <a:endParaRPr kumimoji="1" lang="en-US" altLang="ja-JP" sz="1000" dirty="0">
              <a:latin typeface="BIZ UDPゴシック" panose="020B0400000000000000" pitchFamily="50" charset="-128"/>
              <a:ea typeface="BIZ UDPゴシック" panose="020B0400000000000000" pitchFamily="50" charset="-128"/>
            </a:endParaRPr>
          </a:p>
          <a:p>
            <a:r>
              <a:rPr kumimoji="1" lang="ja-JP" altLang="en-US" sz="1000" dirty="0">
                <a:latin typeface="BIZ UDPゴシック" panose="020B0400000000000000" pitchFamily="50" charset="-128"/>
                <a:ea typeface="BIZ UDPゴシック" panose="020B0400000000000000" pitchFamily="50" charset="-128"/>
              </a:rPr>
              <a:t>　浄化等処理施設又はセメント製造施設にあっては、排出口における次の（１）から（６）までに掲げる大気有害物質の量が当該</a:t>
            </a:r>
            <a:r>
              <a:rPr kumimoji="1" lang="ja-JP" altLang="en-US" sz="1000" u="sng" dirty="0">
                <a:latin typeface="BIZ UDPゴシック" panose="020B0400000000000000" pitchFamily="50" charset="-128"/>
                <a:ea typeface="BIZ UDPゴシック" panose="020B0400000000000000" pitchFamily="50" charset="-128"/>
              </a:rPr>
              <a:t>（１）から（６）までに掲げる許容限度を超えないようにするために必要な処理設備</a:t>
            </a:r>
            <a:r>
              <a:rPr kumimoji="1" lang="ja-JP" altLang="en-US" sz="1000" dirty="0">
                <a:latin typeface="BIZ UDPゴシック" panose="020B0400000000000000" pitchFamily="50" charset="-128"/>
                <a:ea typeface="BIZ UDPゴシック" panose="020B0400000000000000" pitchFamily="50" charset="-128"/>
              </a:rPr>
              <a:t>及び環境大臣が定める方法により大気有害物質の量を測定するための設備が設けられていること。</a:t>
            </a:r>
            <a:endParaRPr kumimoji="1" lang="en-US" altLang="ja-JP" sz="1000" dirty="0">
              <a:latin typeface="BIZ UDPゴシック" panose="020B0400000000000000" pitchFamily="50" charset="-128"/>
              <a:ea typeface="BIZ UDPゴシック" panose="020B0400000000000000" pitchFamily="50" charset="-128"/>
            </a:endParaRPr>
          </a:p>
          <a:p>
            <a:r>
              <a:rPr kumimoji="1" lang="ja-JP" altLang="en-US" sz="1000" dirty="0">
                <a:latin typeface="BIZ UDPゴシック" panose="020B0400000000000000" pitchFamily="50" charset="-128"/>
                <a:ea typeface="BIZ UDPゴシック" panose="020B0400000000000000" pitchFamily="50" charset="-128"/>
              </a:rPr>
              <a:t>（１）　カドミウム及びその化合物　</a:t>
            </a:r>
            <a:r>
              <a:rPr kumimoji="1" lang="en-US" altLang="ja-JP" sz="1000" dirty="0">
                <a:latin typeface="BIZ UDPゴシック" panose="020B0400000000000000" pitchFamily="50" charset="-128"/>
                <a:ea typeface="BIZ UDPゴシック" panose="020B0400000000000000" pitchFamily="50" charset="-128"/>
              </a:rPr>
              <a:t>1.0mg/m</a:t>
            </a:r>
            <a:r>
              <a:rPr kumimoji="1" lang="en-US" altLang="ja-JP" sz="1000" baseline="30000" dirty="0">
                <a:latin typeface="BIZ UDPゴシック" panose="020B0400000000000000" pitchFamily="50" charset="-128"/>
                <a:ea typeface="BIZ UDPゴシック" panose="020B0400000000000000" pitchFamily="50" charset="-128"/>
              </a:rPr>
              <a:t>3</a:t>
            </a:r>
            <a:endParaRPr kumimoji="1" lang="ja-JP" altLang="en-US" sz="1000" dirty="0">
              <a:latin typeface="BIZ UDPゴシック" panose="020B0400000000000000" pitchFamily="50" charset="-128"/>
              <a:ea typeface="BIZ UDPゴシック" panose="020B0400000000000000" pitchFamily="50" charset="-128"/>
            </a:endParaRPr>
          </a:p>
          <a:p>
            <a:r>
              <a:rPr kumimoji="1" lang="ja-JP" altLang="en-US" sz="1000" dirty="0">
                <a:latin typeface="BIZ UDPゴシック" panose="020B0400000000000000" pitchFamily="50" charset="-128"/>
                <a:ea typeface="BIZ UDPゴシック" panose="020B0400000000000000" pitchFamily="50" charset="-128"/>
              </a:rPr>
              <a:t>（２）　塩素　</a:t>
            </a:r>
            <a:r>
              <a:rPr kumimoji="1" lang="en-US" altLang="ja-JP" sz="1000" dirty="0">
                <a:latin typeface="BIZ UDPゴシック" panose="020B0400000000000000" pitchFamily="50" charset="-128"/>
                <a:ea typeface="BIZ UDPゴシック" panose="020B0400000000000000" pitchFamily="50" charset="-128"/>
              </a:rPr>
              <a:t>30mg/m</a:t>
            </a:r>
            <a:r>
              <a:rPr kumimoji="1" lang="en-US" altLang="ja-JP" sz="1000" baseline="30000" dirty="0">
                <a:latin typeface="BIZ UDPゴシック" panose="020B0400000000000000" pitchFamily="50" charset="-128"/>
                <a:ea typeface="BIZ UDPゴシック" panose="020B0400000000000000" pitchFamily="50" charset="-128"/>
              </a:rPr>
              <a:t>3</a:t>
            </a:r>
            <a:endParaRPr kumimoji="1" lang="ja-JP" altLang="en-US" sz="1000" dirty="0">
              <a:latin typeface="BIZ UDPゴシック" panose="020B0400000000000000" pitchFamily="50" charset="-128"/>
              <a:ea typeface="BIZ UDPゴシック" panose="020B0400000000000000" pitchFamily="50" charset="-128"/>
            </a:endParaRPr>
          </a:p>
          <a:p>
            <a:r>
              <a:rPr kumimoji="1" lang="ja-JP" altLang="en-US" sz="1000" dirty="0">
                <a:latin typeface="BIZ UDPゴシック" panose="020B0400000000000000" pitchFamily="50" charset="-128"/>
                <a:ea typeface="BIZ UDPゴシック" panose="020B0400000000000000" pitchFamily="50" charset="-128"/>
              </a:rPr>
              <a:t>（３）　塩化水素　</a:t>
            </a:r>
            <a:r>
              <a:rPr kumimoji="1" lang="en-US" altLang="ja-JP" sz="1000" dirty="0">
                <a:latin typeface="BIZ UDPゴシック" panose="020B0400000000000000" pitchFamily="50" charset="-128"/>
                <a:ea typeface="BIZ UDPゴシック" panose="020B0400000000000000" pitchFamily="50" charset="-128"/>
              </a:rPr>
              <a:t>700mg/m</a:t>
            </a:r>
            <a:r>
              <a:rPr kumimoji="1" lang="en-US" altLang="ja-JP" sz="1000" baseline="30000" dirty="0">
                <a:latin typeface="BIZ UDPゴシック" panose="020B0400000000000000" pitchFamily="50" charset="-128"/>
                <a:ea typeface="BIZ UDPゴシック" panose="020B0400000000000000" pitchFamily="50" charset="-128"/>
              </a:rPr>
              <a:t>3</a:t>
            </a:r>
            <a:endParaRPr kumimoji="1" lang="ja-JP" altLang="en-US" sz="1000" dirty="0">
              <a:latin typeface="BIZ UDPゴシック" panose="020B0400000000000000" pitchFamily="50" charset="-128"/>
              <a:ea typeface="BIZ UDPゴシック" panose="020B0400000000000000" pitchFamily="50" charset="-128"/>
            </a:endParaRPr>
          </a:p>
          <a:p>
            <a:r>
              <a:rPr kumimoji="1" lang="ja-JP" altLang="en-US" sz="1000" dirty="0">
                <a:latin typeface="BIZ UDPゴシック" panose="020B0400000000000000" pitchFamily="50" charset="-128"/>
                <a:ea typeface="BIZ UDPゴシック" panose="020B0400000000000000" pitchFamily="50" charset="-128"/>
              </a:rPr>
              <a:t>（４）　ふっ素、ふっ化水素及びふっ化けい素　</a:t>
            </a:r>
            <a:r>
              <a:rPr kumimoji="1" lang="en-US" altLang="ja-JP" sz="1000" dirty="0">
                <a:latin typeface="BIZ UDPゴシック" panose="020B0400000000000000" pitchFamily="50" charset="-128"/>
                <a:ea typeface="BIZ UDPゴシック" panose="020B0400000000000000" pitchFamily="50" charset="-128"/>
              </a:rPr>
              <a:t>10mg/m</a:t>
            </a:r>
            <a:r>
              <a:rPr kumimoji="1" lang="en-US" altLang="ja-JP" sz="1000" baseline="30000" dirty="0">
                <a:latin typeface="BIZ UDPゴシック" panose="020B0400000000000000" pitchFamily="50" charset="-128"/>
                <a:ea typeface="BIZ UDPゴシック" panose="020B0400000000000000" pitchFamily="50" charset="-128"/>
              </a:rPr>
              <a:t>3</a:t>
            </a:r>
            <a:endParaRPr kumimoji="1" lang="ja-JP" altLang="en-US" sz="1000" dirty="0">
              <a:latin typeface="BIZ UDPゴシック" panose="020B0400000000000000" pitchFamily="50" charset="-128"/>
              <a:ea typeface="BIZ UDPゴシック" panose="020B0400000000000000" pitchFamily="50" charset="-128"/>
            </a:endParaRPr>
          </a:p>
          <a:p>
            <a:r>
              <a:rPr kumimoji="1" lang="ja-JP" altLang="en-US" sz="1000" dirty="0">
                <a:latin typeface="BIZ UDPゴシック" panose="020B0400000000000000" pitchFamily="50" charset="-128"/>
                <a:ea typeface="BIZ UDPゴシック" panose="020B0400000000000000" pitchFamily="50" charset="-128"/>
              </a:rPr>
              <a:t>（５）　鉛及びその化合物　</a:t>
            </a:r>
            <a:r>
              <a:rPr kumimoji="1" lang="en-US" altLang="ja-JP" sz="1000" dirty="0">
                <a:latin typeface="BIZ UDPゴシック" panose="020B0400000000000000" pitchFamily="50" charset="-128"/>
                <a:ea typeface="BIZ UDPゴシック" panose="020B0400000000000000" pitchFamily="50" charset="-128"/>
              </a:rPr>
              <a:t>20mg/m</a:t>
            </a:r>
            <a:r>
              <a:rPr kumimoji="1" lang="en-US" altLang="ja-JP" sz="1000" baseline="30000" dirty="0">
                <a:latin typeface="BIZ UDPゴシック" panose="020B0400000000000000" pitchFamily="50" charset="-128"/>
                <a:ea typeface="BIZ UDPゴシック" panose="020B0400000000000000" pitchFamily="50" charset="-128"/>
              </a:rPr>
              <a:t>3</a:t>
            </a:r>
            <a:endParaRPr kumimoji="1" lang="ja-JP" altLang="en-US" sz="1000" dirty="0">
              <a:latin typeface="BIZ UDPゴシック" panose="020B0400000000000000" pitchFamily="50" charset="-128"/>
              <a:ea typeface="BIZ UDPゴシック" panose="020B0400000000000000" pitchFamily="50" charset="-128"/>
            </a:endParaRPr>
          </a:p>
          <a:p>
            <a:r>
              <a:rPr kumimoji="1" lang="ja-JP" altLang="en-US" sz="1000" dirty="0">
                <a:latin typeface="BIZ UDPゴシック" panose="020B0400000000000000" pitchFamily="50" charset="-128"/>
                <a:ea typeface="BIZ UDPゴシック" panose="020B0400000000000000" pitchFamily="50" charset="-128"/>
              </a:rPr>
              <a:t>（６）　窒素酸化物　</a:t>
            </a:r>
            <a:r>
              <a:rPr kumimoji="1" lang="en-US" altLang="ja-JP" sz="1000" dirty="0">
                <a:latin typeface="BIZ UDPゴシック" panose="020B0400000000000000" pitchFamily="50" charset="-128"/>
                <a:ea typeface="BIZ UDPゴシック" panose="020B0400000000000000" pitchFamily="50" charset="-128"/>
              </a:rPr>
              <a:t>250cm</a:t>
            </a:r>
            <a:r>
              <a:rPr kumimoji="1" lang="en-US" altLang="ja-JP" sz="1000" baseline="30000" dirty="0">
                <a:latin typeface="BIZ UDPゴシック" panose="020B0400000000000000" pitchFamily="50" charset="-128"/>
                <a:ea typeface="BIZ UDPゴシック" panose="020B0400000000000000" pitchFamily="50" charset="-128"/>
              </a:rPr>
              <a:t>3 </a:t>
            </a:r>
            <a:r>
              <a:rPr kumimoji="1" lang="en-US" altLang="ja-JP" sz="1000" dirty="0">
                <a:latin typeface="BIZ UDPゴシック" panose="020B0400000000000000" pitchFamily="50" charset="-128"/>
                <a:ea typeface="BIZ UDPゴシック" panose="020B0400000000000000" pitchFamily="50" charset="-128"/>
              </a:rPr>
              <a:t>/m</a:t>
            </a:r>
            <a:r>
              <a:rPr kumimoji="1" lang="en-US" altLang="ja-JP" sz="1000" baseline="30000" dirty="0">
                <a:latin typeface="BIZ UDPゴシック" panose="020B0400000000000000" pitchFamily="50" charset="-128"/>
                <a:ea typeface="BIZ UDPゴシック" panose="020B0400000000000000" pitchFamily="50" charset="-128"/>
              </a:rPr>
              <a:t>3</a:t>
            </a:r>
          </a:p>
          <a:p>
            <a:r>
              <a:rPr kumimoji="1" lang="ja-JP" altLang="en-US" sz="1000" dirty="0">
                <a:latin typeface="BIZ UDPゴシック" panose="020B0400000000000000" pitchFamily="50" charset="-128"/>
                <a:ea typeface="BIZ UDPゴシック" panose="020B0400000000000000" pitchFamily="50" charset="-128"/>
              </a:rPr>
              <a:t>第</a:t>
            </a:r>
            <a:r>
              <a:rPr kumimoji="1" lang="en-US" altLang="ja-JP" sz="1000" dirty="0">
                <a:latin typeface="BIZ UDPゴシック" panose="020B0400000000000000" pitchFamily="50" charset="-128"/>
                <a:ea typeface="BIZ UDPゴシック" panose="020B0400000000000000" pitchFamily="50" charset="-128"/>
              </a:rPr>
              <a:t>5</a:t>
            </a:r>
            <a:r>
              <a:rPr kumimoji="1" lang="ja-JP" altLang="en-US" sz="1000" dirty="0">
                <a:latin typeface="BIZ UDPゴシック" panose="020B0400000000000000" pitchFamily="50" charset="-128"/>
                <a:ea typeface="BIZ UDPゴシック" panose="020B0400000000000000" pitchFamily="50" charset="-128"/>
              </a:rPr>
              <a:t>条第</a:t>
            </a:r>
            <a:r>
              <a:rPr kumimoji="1" lang="en-US" altLang="ja-JP" sz="1000" dirty="0">
                <a:latin typeface="BIZ UDPゴシック" panose="020B0400000000000000" pitchFamily="50" charset="-128"/>
                <a:ea typeface="BIZ UDPゴシック" panose="020B0400000000000000" pitchFamily="50" charset="-128"/>
              </a:rPr>
              <a:t>21</a:t>
            </a:r>
            <a:r>
              <a:rPr kumimoji="1" lang="ja-JP" altLang="en-US" sz="1000" dirty="0">
                <a:latin typeface="BIZ UDPゴシック" panose="020B0400000000000000" pitchFamily="50" charset="-128"/>
                <a:ea typeface="BIZ UDPゴシック" panose="020B0400000000000000" pitchFamily="50" charset="-128"/>
              </a:rPr>
              <a:t>号ロ</a:t>
            </a:r>
            <a:endParaRPr kumimoji="1" lang="en-US" altLang="ja-JP" sz="1000" dirty="0">
              <a:latin typeface="BIZ UDPゴシック" panose="020B0400000000000000" pitchFamily="50" charset="-128"/>
              <a:ea typeface="BIZ UDPゴシック" panose="020B0400000000000000" pitchFamily="50" charset="-128"/>
            </a:endParaRPr>
          </a:p>
          <a:p>
            <a:r>
              <a:rPr kumimoji="1" lang="ja-JP" altLang="en-US" sz="1000" dirty="0">
                <a:latin typeface="BIZ UDPゴシック" panose="020B0400000000000000" pitchFamily="50" charset="-128"/>
                <a:ea typeface="BIZ UDPゴシック" panose="020B0400000000000000" pitchFamily="50" charset="-128"/>
              </a:rPr>
              <a:t>　排出口における前条第１号ヲ（１）から（６）までに掲げる大気有害物質の量を三月に一回以上（一年間継続してイの規定に従って大気有害物質を排出している旨の都道府県知事の確認を受けたときは、一年に一回以上）、令第一条第十三号に掲げる大気有害物質及びダイオキシン類の量を一年に一回以上、同号ヲの環境大臣が定める方法によりそれぞれ測定すること。</a:t>
            </a:r>
            <a:endParaRPr kumimoji="1" lang="en-US" altLang="ja-JP" sz="1000" dirty="0">
              <a:latin typeface="BIZ UDPゴシック" panose="020B0400000000000000" pitchFamily="50" charset="-128"/>
              <a:ea typeface="BIZ UDPゴシック" panose="020B0400000000000000" pitchFamily="50" charset="-128"/>
            </a:endParaRPr>
          </a:p>
          <a:p>
            <a:endParaRPr kumimoji="1" lang="en-US" altLang="ja-JP" sz="1000" dirty="0">
              <a:latin typeface="BIZ UDPゴシック" panose="020B0400000000000000" pitchFamily="50" charset="-128"/>
              <a:ea typeface="BIZ UDPゴシック" panose="020B0400000000000000" pitchFamily="50" charset="-128"/>
            </a:endParaRPr>
          </a:p>
          <a:p>
            <a:r>
              <a:rPr kumimoji="1" lang="ja-JP" altLang="en-US" sz="1000" dirty="0">
                <a:latin typeface="BIZ UDPゴシック" panose="020B0400000000000000" pitchFamily="50" charset="-128"/>
                <a:ea typeface="BIZ UDPゴシック" panose="020B0400000000000000" pitchFamily="50" charset="-128"/>
              </a:rPr>
              <a:t>〇汚染土壌処理業の許可及び汚染土壌の処理に関する基準について（平成</a:t>
            </a:r>
            <a:r>
              <a:rPr kumimoji="1" lang="en-US" altLang="ja-JP" sz="1000" dirty="0">
                <a:latin typeface="BIZ UDPゴシック" panose="020B0400000000000000" pitchFamily="50" charset="-128"/>
                <a:ea typeface="BIZ UDPゴシック" panose="020B0400000000000000" pitchFamily="50" charset="-128"/>
              </a:rPr>
              <a:t>31 </a:t>
            </a:r>
            <a:r>
              <a:rPr kumimoji="1" lang="ja-JP" altLang="en-US" sz="1000" dirty="0">
                <a:latin typeface="BIZ UDPゴシック" panose="020B0400000000000000" pitchFamily="50" charset="-128"/>
                <a:ea typeface="BIZ UDPゴシック" panose="020B0400000000000000" pitchFamily="50" charset="-128"/>
              </a:rPr>
              <a:t>年</a:t>
            </a:r>
            <a:r>
              <a:rPr kumimoji="1" lang="en-US" altLang="ja-JP" sz="1000" dirty="0">
                <a:latin typeface="BIZ UDPゴシック" panose="020B0400000000000000" pitchFamily="50" charset="-128"/>
                <a:ea typeface="BIZ UDPゴシック" panose="020B0400000000000000" pitchFamily="50" charset="-128"/>
              </a:rPr>
              <a:t>3 </a:t>
            </a:r>
            <a:r>
              <a:rPr kumimoji="1" lang="ja-JP" altLang="en-US" sz="1000" dirty="0">
                <a:latin typeface="BIZ UDPゴシック" panose="020B0400000000000000" pitchFamily="50" charset="-128"/>
                <a:ea typeface="BIZ UDPゴシック" panose="020B0400000000000000" pitchFamily="50" charset="-128"/>
              </a:rPr>
              <a:t>月</a:t>
            </a:r>
            <a:r>
              <a:rPr kumimoji="1" lang="en-US" altLang="ja-JP" sz="1000" dirty="0">
                <a:latin typeface="BIZ UDPゴシック" panose="020B0400000000000000" pitchFamily="50" charset="-128"/>
                <a:ea typeface="BIZ UDPゴシック" panose="020B0400000000000000" pitchFamily="50" charset="-128"/>
              </a:rPr>
              <a:t>1 </a:t>
            </a:r>
            <a:r>
              <a:rPr kumimoji="1" lang="ja-JP" altLang="en-US" sz="1000" dirty="0">
                <a:latin typeface="BIZ UDPゴシック" panose="020B0400000000000000" pitchFamily="50" charset="-128"/>
                <a:ea typeface="BIZ UDPゴシック" panose="020B0400000000000000" pitchFamily="50" charset="-128"/>
              </a:rPr>
              <a:t>日付け環水大土発第</a:t>
            </a:r>
            <a:r>
              <a:rPr kumimoji="1" lang="en-US" altLang="ja-JP" sz="1000" dirty="0">
                <a:latin typeface="BIZ UDPゴシック" panose="020B0400000000000000" pitchFamily="50" charset="-128"/>
                <a:ea typeface="BIZ UDPゴシック" panose="020B0400000000000000" pitchFamily="50" charset="-128"/>
              </a:rPr>
              <a:t>1903018 </a:t>
            </a:r>
            <a:r>
              <a:rPr kumimoji="1" lang="ja-JP" altLang="en-US" sz="1000" dirty="0">
                <a:latin typeface="BIZ UDPゴシック" panose="020B0400000000000000" pitchFamily="50" charset="-128"/>
                <a:ea typeface="BIZ UDPゴシック" panose="020B0400000000000000" pitchFamily="50" charset="-128"/>
              </a:rPr>
              <a:t>号）</a:t>
            </a:r>
            <a:endParaRPr kumimoji="1" lang="en-US" altLang="ja-JP" sz="1000" dirty="0">
              <a:latin typeface="BIZ UDPゴシック" panose="020B0400000000000000" pitchFamily="50" charset="-128"/>
              <a:ea typeface="BIZ UDPゴシック" panose="020B0400000000000000" pitchFamily="50" charset="-128"/>
            </a:endParaRPr>
          </a:p>
          <a:p>
            <a:r>
              <a:rPr kumimoji="1" lang="ja-JP" altLang="en-US" sz="1000" dirty="0">
                <a:latin typeface="BIZ UDPゴシック" panose="020B0400000000000000" pitchFamily="50" charset="-128"/>
                <a:ea typeface="BIZ UDPゴシック" panose="020B0400000000000000" pitchFamily="50" charset="-128"/>
              </a:rPr>
              <a:t>第１ 汚染土壌処理業の許可 </a:t>
            </a:r>
            <a:endParaRPr kumimoji="1" lang="en-US" altLang="ja-JP" sz="1000" dirty="0">
              <a:latin typeface="BIZ UDPゴシック" panose="020B0400000000000000" pitchFamily="50" charset="-128"/>
              <a:ea typeface="BIZ UDPゴシック" panose="020B0400000000000000" pitchFamily="50" charset="-128"/>
            </a:endParaRPr>
          </a:p>
          <a:p>
            <a:r>
              <a:rPr kumimoji="1" lang="ja-JP" altLang="en-US" sz="1000" dirty="0">
                <a:latin typeface="BIZ UDPゴシック" panose="020B0400000000000000" pitchFamily="50" charset="-128"/>
                <a:ea typeface="BIZ UDPゴシック" panose="020B0400000000000000" pitchFamily="50" charset="-128"/>
              </a:rPr>
              <a:t>２．汚染土壌処理業の許可の付与 </a:t>
            </a:r>
            <a:r>
              <a:rPr kumimoji="1" lang="en-US" altLang="ja-JP" sz="1000" dirty="0">
                <a:latin typeface="BIZ UDPゴシック" panose="020B0400000000000000" pitchFamily="50" charset="-128"/>
                <a:ea typeface="BIZ UDPゴシック" panose="020B0400000000000000" pitchFamily="50" charset="-128"/>
              </a:rPr>
              <a:t>(3) </a:t>
            </a:r>
            <a:r>
              <a:rPr kumimoji="1" lang="ja-JP" altLang="en-US" sz="1000" dirty="0">
                <a:latin typeface="BIZ UDPゴシック" panose="020B0400000000000000" pitchFamily="50" charset="-128"/>
                <a:ea typeface="BIZ UDPゴシック" panose="020B0400000000000000" pitchFamily="50" charset="-128"/>
              </a:rPr>
              <a:t>汚染土壌処理施設に係る基準 </a:t>
            </a:r>
            <a:endParaRPr kumimoji="1" lang="en-US" altLang="ja-JP" sz="1000" dirty="0">
              <a:latin typeface="BIZ UDPゴシック" panose="020B0400000000000000" pitchFamily="50" charset="-128"/>
              <a:ea typeface="BIZ UDPゴシック" panose="020B0400000000000000" pitchFamily="50" charset="-128"/>
            </a:endParaRPr>
          </a:p>
          <a:p>
            <a:r>
              <a:rPr kumimoji="1" lang="ja-JP" altLang="en-US" sz="1000" dirty="0">
                <a:latin typeface="BIZ UDPゴシック" panose="020B0400000000000000" pitchFamily="50" charset="-128"/>
                <a:ea typeface="BIZ UDPゴシック" panose="020B0400000000000000" pitchFamily="50" charset="-128"/>
              </a:rPr>
              <a:t>⑤第一種特定有害物質、水銀及びその化合物並びにポリ塩化ビフェニル（以下「揮発性特定有害物質」という。）は大気中への拡散が懸念されるため、これらを含む汚染土壌の受入設備は屋内に設けることを基本とし、その上で屋内空気を処理してから排気するなど、揮発性特定有害物質を外部に拡散させないような配慮がなされていること。ここで、揮発性特定有害物質と揮発性特定有害物質以外の種類の特定有害物質に係る汚染土壌を処理する際に、揮発性特定有害物質以外の種類の特定有害物質を汚染土壌処理施設で処理した後に揮発性特定有害物質を再処理汚染土壌処理施設で処理する場合は、当該汚染土壌処理施設は揮発性特定有害物質の大気中への揮散を防止する構造を有するものであること。また、</a:t>
            </a:r>
            <a:r>
              <a:rPr kumimoji="1" lang="ja-JP" altLang="en-US" sz="1000" u="sng" dirty="0">
                <a:latin typeface="BIZ UDPゴシック" panose="020B0400000000000000" pitchFamily="50" charset="-128"/>
                <a:ea typeface="BIZ UDPゴシック" panose="020B0400000000000000" pitchFamily="50" charset="-128"/>
              </a:rPr>
              <a:t>飛散等を防止するために防塵ネットを使用したり、</a:t>
            </a:r>
            <a:r>
              <a:rPr kumimoji="1" lang="ja-JP" altLang="en-US" sz="1000" dirty="0">
                <a:latin typeface="BIZ UDPゴシック" panose="020B0400000000000000" pitchFamily="50" charset="-128"/>
                <a:ea typeface="BIZ UDPゴシック" panose="020B0400000000000000" pitchFamily="50" charset="-128"/>
              </a:rPr>
              <a:t>汚染土壌が雨水等に触れないための屋根等の雨水排除設備や外部への流出を防止するために防波堤や集水溝等を</a:t>
            </a:r>
            <a:r>
              <a:rPr kumimoji="1" lang="ja-JP" altLang="en-US" sz="1000" u="sng" dirty="0">
                <a:latin typeface="BIZ UDPゴシック" panose="020B0400000000000000" pitchFamily="50" charset="-128"/>
                <a:ea typeface="BIZ UDPゴシック" panose="020B0400000000000000" pitchFamily="50" charset="-128"/>
              </a:rPr>
              <a:t>必要に応じて設けること</a:t>
            </a:r>
            <a:r>
              <a:rPr kumimoji="1" lang="ja-JP" altLang="en-US" sz="1000" dirty="0">
                <a:latin typeface="BIZ UDPゴシック" panose="020B0400000000000000" pitchFamily="50" charset="-128"/>
                <a:ea typeface="BIZ UDPゴシック" panose="020B0400000000000000" pitchFamily="50" charset="-128"/>
              </a:rPr>
              <a:t>。</a:t>
            </a:r>
            <a:endParaRPr kumimoji="1" lang="en-US" altLang="ja-JP" sz="1000" dirty="0">
              <a:latin typeface="BIZ UDPゴシック" panose="020B0400000000000000" pitchFamily="50" charset="-128"/>
              <a:ea typeface="BIZ UDPゴシック" panose="020B0400000000000000" pitchFamily="50" charset="-128"/>
            </a:endParaRPr>
          </a:p>
          <a:p>
            <a:r>
              <a:rPr kumimoji="1" lang="ja-JP" altLang="en-US" sz="1000" dirty="0">
                <a:latin typeface="BIZ UDPゴシック" panose="020B0400000000000000" pitchFamily="50" charset="-128"/>
                <a:ea typeface="BIZ UDPゴシック" panose="020B0400000000000000" pitchFamily="50" charset="-128"/>
              </a:rPr>
              <a:t>⑥</a:t>
            </a:r>
            <a:r>
              <a:rPr kumimoji="1" lang="ja-JP" altLang="en-US" sz="1000" u="sng" dirty="0">
                <a:latin typeface="BIZ UDPゴシック" panose="020B0400000000000000" pitchFamily="50" charset="-128"/>
                <a:ea typeface="BIZ UDPゴシック" panose="020B0400000000000000" pitchFamily="50" charset="-128"/>
              </a:rPr>
              <a:t>大気有害物質の処理設備とは、</a:t>
            </a:r>
            <a:r>
              <a:rPr kumimoji="1" lang="ja-JP" altLang="en-US" sz="1000" dirty="0">
                <a:latin typeface="BIZ UDPゴシック" panose="020B0400000000000000" pitchFamily="50" charset="-128"/>
                <a:ea typeface="BIZ UDPゴシック" panose="020B0400000000000000" pitchFamily="50" charset="-128"/>
              </a:rPr>
              <a:t>汚染土壌処理施設に受け入れる汚染土壌の量及び当該汚染土壌に含まれる特定有害物質と採用する処理の方法の原理からみて</a:t>
            </a:r>
            <a:r>
              <a:rPr kumimoji="1" lang="ja-JP" altLang="en-US" sz="1000" u="sng" dirty="0">
                <a:latin typeface="BIZ UDPゴシック" panose="020B0400000000000000" pitchFamily="50" charset="-128"/>
                <a:ea typeface="BIZ UDPゴシック" panose="020B0400000000000000" pitchFamily="50" charset="-128"/>
              </a:rPr>
              <a:t>排気に含まれる大気有害物質を基準に適合させることのできるものであること。</a:t>
            </a:r>
            <a:r>
              <a:rPr kumimoji="1" lang="ja-JP" altLang="en-US" sz="1000" dirty="0">
                <a:latin typeface="BIZ UDPゴシック" panose="020B0400000000000000" pitchFamily="50" charset="-128"/>
                <a:ea typeface="BIZ UDPゴシック" panose="020B0400000000000000" pitchFamily="50" charset="-128"/>
              </a:rPr>
              <a:t>大気有害物質の量を測定するための設備とは、排気を採取するための採取口があれば足り、測定については外部へ委託しても構わないこと。</a:t>
            </a:r>
            <a:endParaRPr kumimoji="1" lang="en-US" altLang="ja-JP" sz="1000" dirty="0">
              <a:latin typeface="BIZ UDPゴシック" panose="020B0400000000000000" pitchFamily="50" charset="-128"/>
              <a:ea typeface="BIZ UDPゴシック" panose="020B0400000000000000" pitchFamily="50" charset="-128"/>
            </a:endParaRPr>
          </a:p>
        </p:txBody>
      </p:sp>
      <p:sp>
        <p:nvSpPr>
          <p:cNvPr id="17" name="スライド番号プレースホルダー 3">
            <a:extLst>
              <a:ext uri="{FF2B5EF4-FFF2-40B4-BE49-F238E27FC236}">
                <a16:creationId xmlns:a16="http://schemas.microsoft.com/office/drawing/2014/main" id="{2901502E-E39F-4560-9CC4-FD8439DA6F91}"/>
              </a:ext>
            </a:extLst>
          </p:cNvPr>
          <p:cNvSpPr>
            <a:spLocks noGrp="1"/>
          </p:cNvSpPr>
          <p:nvPr>
            <p:ph type="sldNum" sz="quarter" idx="12"/>
          </p:nvPr>
        </p:nvSpPr>
        <p:spPr>
          <a:xfrm>
            <a:off x="9350787" y="6041364"/>
            <a:ext cx="555213" cy="365125"/>
          </a:xfrm>
        </p:spPr>
        <p:txBody>
          <a:bodyPr>
            <a:normAutofit/>
          </a:body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28</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8703048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コンテンツ プレースホルダー 2">
            <a:extLst>
              <a:ext uri="{FF2B5EF4-FFF2-40B4-BE49-F238E27FC236}">
                <a16:creationId xmlns:a16="http://schemas.microsoft.com/office/drawing/2014/main" id="{CAB08A9A-9FA3-4D0A-AE2D-A94A3E49F2B6}"/>
              </a:ext>
            </a:extLst>
          </p:cNvPr>
          <p:cNvSpPr txBox="1">
            <a:spLocks/>
          </p:cNvSpPr>
          <p:nvPr/>
        </p:nvSpPr>
        <p:spPr>
          <a:xfrm>
            <a:off x="676379" y="1192622"/>
            <a:ext cx="8553241" cy="629475"/>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lnSpc>
                <a:spcPts val="1200"/>
              </a:lnSpc>
              <a:buNone/>
            </a:pPr>
            <a:r>
              <a:rPr lang="ja-JP" altLang="en-US" sz="1200" dirty="0">
                <a:solidFill>
                  <a:schemeClr val="tx1"/>
                </a:solidFill>
                <a:latin typeface="BIZ UDPゴシック" panose="020B0400000000000000" pitchFamily="50" charset="-128"/>
                <a:ea typeface="BIZ UDPゴシック" panose="020B0400000000000000" pitchFamily="50" charset="-128"/>
              </a:rPr>
              <a:t>〇環境省「汚染土壌の処理業に関するガイドライン（改訂第４版）」では以下のとおり。</a:t>
            </a:r>
          </a:p>
        </p:txBody>
      </p:sp>
      <p:sp>
        <p:nvSpPr>
          <p:cNvPr id="16" name="テキスト ボックス 15">
            <a:extLst>
              <a:ext uri="{FF2B5EF4-FFF2-40B4-BE49-F238E27FC236}">
                <a16:creationId xmlns:a16="http://schemas.microsoft.com/office/drawing/2014/main" id="{ABD5982A-EB19-46DE-BDB4-3AD6C8BD9A18}"/>
              </a:ext>
            </a:extLst>
          </p:cNvPr>
          <p:cNvSpPr txBox="1"/>
          <p:nvPr/>
        </p:nvSpPr>
        <p:spPr>
          <a:xfrm>
            <a:off x="673211" y="1615170"/>
            <a:ext cx="8879592" cy="4862870"/>
          </a:xfrm>
          <a:prstGeom prst="rect">
            <a:avLst/>
          </a:prstGeom>
          <a:noFill/>
          <a:ln>
            <a:solidFill>
              <a:schemeClr val="tx1"/>
            </a:solidFill>
          </a:ln>
        </p:spPr>
        <p:txBody>
          <a:bodyPr wrap="square" rtlCol="0">
            <a:spAutoFit/>
          </a:bodyPr>
          <a:lstStyle/>
          <a:p>
            <a:r>
              <a:rPr kumimoji="1" lang="ja-JP" altLang="en-US" sz="1000" dirty="0">
                <a:latin typeface="BIZ UDPゴシック" panose="020B0400000000000000" pitchFamily="50" charset="-128"/>
                <a:ea typeface="BIZ UDPゴシック" panose="020B0400000000000000" pitchFamily="50" charset="-128"/>
              </a:rPr>
              <a:t>〇飛散等・悪臭発散防止の例</a:t>
            </a:r>
            <a:endParaRPr kumimoji="1" lang="en-US" altLang="ja-JP" sz="1000" dirty="0">
              <a:latin typeface="BIZ UDPゴシック" panose="020B0400000000000000" pitchFamily="50" charset="-128"/>
              <a:ea typeface="BIZ UDPゴシック" panose="020B0400000000000000" pitchFamily="50" charset="-128"/>
            </a:endParaRPr>
          </a:p>
          <a:p>
            <a:endParaRPr kumimoji="1" lang="en-US" altLang="ja-JP" sz="1000" dirty="0">
              <a:latin typeface="BIZ UDPゴシック" panose="020B0400000000000000" pitchFamily="50" charset="-128"/>
              <a:ea typeface="BIZ UDPゴシック" panose="020B0400000000000000" pitchFamily="50" charset="-128"/>
            </a:endParaRPr>
          </a:p>
          <a:p>
            <a:endParaRPr kumimoji="1" lang="en-US" altLang="ja-JP" sz="1000" dirty="0">
              <a:latin typeface="BIZ UDPゴシック" panose="020B0400000000000000" pitchFamily="50" charset="-128"/>
              <a:ea typeface="BIZ UDPゴシック" panose="020B0400000000000000" pitchFamily="50" charset="-128"/>
            </a:endParaRPr>
          </a:p>
          <a:p>
            <a:endParaRPr kumimoji="1" lang="en-US" altLang="ja-JP" sz="1000" dirty="0">
              <a:latin typeface="BIZ UDPゴシック" panose="020B0400000000000000" pitchFamily="50" charset="-128"/>
              <a:ea typeface="BIZ UDPゴシック" panose="020B0400000000000000" pitchFamily="50" charset="-128"/>
            </a:endParaRPr>
          </a:p>
          <a:p>
            <a:endParaRPr kumimoji="1" lang="en-US" altLang="ja-JP" sz="1000" dirty="0">
              <a:latin typeface="BIZ UDPゴシック" panose="020B0400000000000000" pitchFamily="50" charset="-128"/>
              <a:ea typeface="BIZ UDPゴシック" panose="020B0400000000000000" pitchFamily="50" charset="-128"/>
            </a:endParaRPr>
          </a:p>
          <a:p>
            <a:endParaRPr kumimoji="1" lang="en-US" altLang="ja-JP" sz="1000" dirty="0">
              <a:latin typeface="BIZ UDPゴシック" panose="020B0400000000000000" pitchFamily="50" charset="-128"/>
              <a:ea typeface="BIZ UDPゴシック" panose="020B0400000000000000" pitchFamily="50" charset="-128"/>
            </a:endParaRPr>
          </a:p>
          <a:p>
            <a:endParaRPr kumimoji="1" lang="en-US" altLang="ja-JP" sz="1000" dirty="0">
              <a:latin typeface="BIZ UDPゴシック" panose="020B0400000000000000" pitchFamily="50" charset="-128"/>
              <a:ea typeface="BIZ UDPゴシック" panose="020B0400000000000000" pitchFamily="50" charset="-128"/>
            </a:endParaRPr>
          </a:p>
          <a:p>
            <a:endParaRPr kumimoji="1" lang="en-US" altLang="ja-JP" sz="1000" dirty="0">
              <a:latin typeface="BIZ UDPゴシック" panose="020B0400000000000000" pitchFamily="50" charset="-128"/>
              <a:ea typeface="BIZ UDPゴシック" panose="020B0400000000000000" pitchFamily="50" charset="-128"/>
            </a:endParaRPr>
          </a:p>
          <a:p>
            <a:endParaRPr kumimoji="1" lang="en-US" altLang="ja-JP" sz="1000" dirty="0">
              <a:latin typeface="BIZ UDPゴシック" panose="020B0400000000000000" pitchFamily="50" charset="-128"/>
              <a:ea typeface="BIZ UDPゴシック" panose="020B0400000000000000" pitchFamily="50" charset="-128"/>
            </a:endParaRPr>
          </a:p>
          <a:p>
            <a:endParaRPr kumimoji="1" lang="en-US" altLang="ja-JP" sz="1000" dirty="0">
              <a:latin typeface="BIZ UDPゴシック" panose="020B0400000000000000" pitchFamily="50" charset="-128"/>
              <a:ea typeface="BIZ UDPゴシック" panose="020B0400000000000000" pitchFamily="50" charset="-128"/>
            </a:endParaRPr>
          </a:p>
          <a:p>
            <a:endParaRPr kumimoji="1" lang="en-US" altLang="ja-JP" sz="1000" dirty="0">
              <a:latin typeface="BIZ UDPゴシック" panose="020B0400000000000000" pitchFamily="50" charset="-128"/>
              <a:ea typeface="BIZ UDPゴシック" panose="020B0400000000000000" pitchFamily="50" charset="-128"/>
            </a:endParaRPr>
          </a:p>
          <a:p>
            <a:endParaRPr kumimoji="1" lang="en-US" altLang="ja-JP" sz="1000" dirty="0">
              <a:latin typeface="BIZ UDPゴシック" panose="020B0400000000000000" pitchFamily="50" charset="-128"/>
              <a:ea typeface="BIZ UDPゴシック" panose="020B0400000000000000" pitchFamily="50" charset="-128"/>
            </a:endParaRPr>
          </a:p>
          <a:p>
            <a:endParaRPr kumimoji="1" lang="en-US" altLang="ja-JP" sz="1000" dirty="0">
              <a:latin typeface="BIZ UDPゴシック" panose="020B0400000000000000" pitchFamily="50" charset="-128"/>
              <a:ea typeface="BIZ UDPゴシック" panose="020B0400000000000000" pitchFamily="50" charset="-128"/>
            </a:endParaRPr>
          </a:p>
          <a:p>
            <a:endParaRPr kumimoji="1" lang="en-US" altLang="ja-JP" sz="1000" dirty="0">
              <a:latin typeface="BIZ UDPゴシック" panose="020B0400000000000000" pitchFamily="50" charset="-128"/>
              <a:ea typeface="BIZ UDPゴシック" panose="020B0400000000000000" pitchFamily="50" charset="-128"/>
            </a:endParaRPr>
          </a:p>
          <a:p>
            <a:endParaRPr kumimoji="1" lang="en-US" altLang="ja-JP" sz="1000" dirty="0">
              <a:latin typeface="BIZ UDPゴシック" panose="020B0400000000000000" pitchFamily="50" charset="-128"/>
              <a:ea typeface="BIZ UDPゴシック" panose="020B0400000000000000" pitchFamily="50" charset="-128"/>
            </a:endParaRPr>
          </a:p>
          <a:p>
            <a:endParaRPr kumimoji="1" lang="en-US" altLang="ja-JP" sz="1000" dirty="0">
              <a:latin typeface="BIZ UDPゴシック" panose="020B0400000000000000" pitchFamily="50" charset="-128"/>
              <a:ea typeface="BIZ UDPゴシック" panose="020B0400000000000000" pitchFamily="50" charset="-128"/>
            </a:endParaRPr>
          </a:p>
          <a:p>
            <a:endParaRPr kumimoji="1" lang="en-US" altLang="ja-JP" sz="1000" dirty="0">
              <a:latin typeface="BIZ UDPゴシック" panose="020B0400000000000000" pitchFamily="50" charset="-128"/>
              <a:ea typeface="BIZ UDPゴシック" panose="020B0400000000000000" pitchFamily="50" charset="-128"/>
            </a:endParaRPr>
          </a:p>
          <a:p>
            <a:endParaRPr kumimoji="1" lang="en-US" altLang="ja-JP" sz="1000" dirty="0">
              <a:latin typeface="BIZ UDPゴシック" panose="020B0400000000000000" pitchFamily="50" charset="-128"/>
              <a:ea typeface="BIZ UDPゴシック" panose="020B0400000000000000" pitchFamily="50" charset="-128"/>
            </a:endParaRPr>
          </a:p>
          <a:p>
            <a:endParaRPr kumimoji="1" lang="en-US" altLang="ja-JP" sz="1000" dirty="0">
              <a:latin typeface="BIZ UDPゴシック" panose="020B0400000000000000" pitchFamily="50" charset="-128"/>
              <a:ea typeface="BIZ UDPゴシック" panose="020B0400000000000000" pitchFamily="50" charset="-128"/>
            </a:endParaRPr>
          </a:p>
          <a:p>
            <a:endParaRPr kumimoji="1" lang="en-US" altLang="ja-JP" sz="1000" dirty="0">
              <a:latin typeface="BIZ UDPゴシック" panose="020B0400000000000000" pitchFamily="50" charset="-128"/>
              <a:ea typeface="BIZ UDPゴシック" panose="020B0400000000000000" pitchFamily="50" charset="-128"/>
            </a:endParaRPr>
          </a:p>
          <a:p>
            <a:endParaRPr kumimoji="1" lang="en-US" altLang="ja-JP" sz="1000" dirty="0">
              <a:latin typeface="BIZ UDPゴシック" panose="020B0400000000000000" pitchFamily="50" charset="-128"/>
              <a:ea typeface="BIZ UDPゴシック" panose="020B0400000000000000" pitchFamily="50" charset="-128"/>
            </a:endParaRPr>
          </a:p>
          <a:p>
            <a:endParaRPr kumimoji="1" lang="en-US" altLang="ja-JP" sz="1000" dirty="0">
              <a:latin typeface="BIZ UDPゴシック" panose="020B0400000000000000" pitchFamily="50" charset="-128"/>
              <a:ea typeface="BIZ UDPゴシック" panose="020B0400000000000000" pitchFamily="50" charset="-128"/>
            </a:endParaRPr>
          </a:p>
          <a:p>
            <a:endParaRPr kumimoji="1" lang="en-US" altLang="ja-JP" sz="1000" dirty="0">
              <a:latin typeface="BIZ UDPゴシック" panose="020B0400000000000000" pitchFamily="50" charset="-128"/>
              <a:ea typeface="BIZ UDPゴシック" panose="020B0400000000000000" pitchFamily="50" charset="-128"/>
            </a:endParaRPr>
          </a:p>
          <a:p>
            <a:r>
              <a:rPr kumimoji="1" lang="ja-JP" altLang="en-US" sz="1000" dirty="0">
                <a:latin typeface="BIZ UDPゴシック" panose="020B0400000000000000" pitchFamily="50" charset="-128"/>
                <a:ea typeface="BIZ UDPゴシック" panose="020B0400000000000000" pitchFamily="50" charset="-128"/>
              </a:rPr>
              <a:t>〇大気有害物質と許容限度</a:t>
            </a:r>
            <a:endParaRPr kumimoji="1" lang="en-US" altLang="ja-JP" sz="1000" dirty="0">
              <a:latin typeface="BIZ UDPゴシック" panose="020B0400000000000000" pitchFamily="50" charset="-128"/>
              <a:ea typeface="BIZ UDPゴシック" panose="020B0400000000000000" pitchFamily="50" charset="-128"/>
            </a:endParaRPr>
          </a:p>
          <a:p>
            <a:r>
              <a:rPr kumimoji="1" lang="ja-JP" altLang="en-US" sz="1000" dirty="0">
                <a:latin typeface="BIZ UDPゴシック" panose="020B0400000000000000" pitchFamily="50" charset="-128"/>
                <a:ea typeface="BIZ UDPゴシック" panose="020B0400000000000000" pitchFamily="50" charset="-128"/>
              </a:rPr>
              <a:t>・以下の物質については、許容限度の規定値はないが、測定することが望ましい。</a:t>
            </a:r>
            <a:endParaRPr kumimoji="1" lang="en-US" altLang="ja-JP" sz="1000" dirty="0">
              <a:latin typeface="BIZ UDPゴシック" panose="020B0400000000000000" pitchFamily="50" charset="-128"/>
              <a:ea typeface="BIZ UDPゴシック" panose="020B0400000000000000" pitchFamily="50" charset="-128"/>
            </a:endParaRPr>
          </a:p>
          <a:p>
            <a:endParaRPr kumimoji="1" lang="en-US" altLang="ja-JP" sz="1000" dirty="0">
              <a:latin typeface="BIZ UDPゴシック" panose="020B0400000000000000" pitchFamily="50" charset="-128"/>
              <a:ea typeface="BIZ UDPゴシック" panose="020B0400000000000000" pitchFamily="50" charset="-128"/>
            </a:endParaRPr>
          </a:p>
          <a:p>
            <a:endParaRPr kumimoji="1" lang="en-US" altLang="ja-JP" sz="1000" dirty="0">
              <a:latin typeface="BIZ UDPゴシック" panose="020B0400000000000000" pitchFamily="50" charset="-128"/>
              <a:ea typeface="BIZ UDPゴシック" panose="020B0400000000000000" pitchFamily="50" charset="-128"/>
            </a:endParaRPr>
          </a:p>
          <a:p>
            <a:endParaRPr kumimoji="1" lang="en-US" altLang="ja-JP" sz="1000" dirty="0">
              <a:latin typeface="BIZ UDPゴシック" panose="020B0400000000000000" pitchFamily="50" charset="-128"/>
              <a:ea typeface="BIZ UDPゴシック" panose="020B0400000000000000" pitchFamily="50" charset="-128"/>
            </a:endParaRPr>
          </a:p>
          <a:p>
            <a:endParaRPr kumimoji="1" lang="en-US" altLang="ja-JP" sz="1000" dirty="0">
              <a:latin typeface="BIZ UDPゴシック" panose="020B0400000000000000" pitchFamily="50" charset="-128"/>
              <a:ea typeface="BIZ UDPゴシック" panose="020B0400000000000000" pitchFamily="50" charset="-128"/>
            </a:endParaRPr>
          </a:p>
          <a:p>
            <a:endParaRPr kumimoji="1" lang="en-US" altLang="ja-JP" sz="1000" dirty="0">
              <a:latin typeface="BIZ UDPゴシック" panose="020B0400000000000000" pitchFamily="50" charset="-128"/>
              <a:ea typeface="BIZ UDPゴシック" panose="020B0400000000000000" pitchFamily="50" charset="-128"/>
            </a:endParaRPr>
          </a:p>
          <a:p>
            <a:endParaRPr kumimoji="1" lang="en-US" altLang="ja-JP" sz="1000" dirty="0">
              <a:latin typeface="BIZ UDPゴシック" panose="020B0400000000000000" pitchFamily="50" charset="-128"/>
              <a:ea typeface="BIZ UDPゴシック" panose="020B0400000000000000" pitchFamily="50" charset="-128"/>
            </a:endParaRPr>
          </a:p>
        </p:txBody>
      </p:sp>
      <p:graphicFrame>
        <p:nvGraphicFramePr>
          <p:cNvPr id="14" name="表 4">
            <a:extLst>
              <a:ext uri="{FF2B5EF4-FFF2-40B4-BE49-F238E27FC236}">
                <a16:creationId xmlns:a16="http://schemas.microsoft.com/office/drawing/2014/main" id="{F091E3F5-CB76-4A47-AAE4-E59ED741F380}"/>
              </a:ext>
            </a:extLst>
          </p:cNvPr>
          <p:cNvGraphicFramePr>
            <a:graphicFrameLocks noGrp="1"/>
          </p:cNvGraphicFramePr>
          <p:nvPr>
            <p:extLst>
              <p:ext uri="{D42A27DB-BD31-4B8C-83A1-F6EECF244321}">
                <p14:modId xmlns:p14="http://schemas.microsoft.com/office/powerpoint/2010/main" val="3983131200"/>
              </p:ext>
            </p:extLst>
          </p:nvPr>
        </p:nvGraphicFramePr>
        <p:xfrm>
          <a:off x="5223979" y="1977725"/>
          <a:ext cx="4260557" cy="3192304"/>
        </p:xfrm>
        <a:graphic>
          <a:graphicData uri="http://schemas.openxmlformats.org/drawingml/2006/table">
            <a:tbl>
              <a:tblPr firstRow="1" bandRow="1">
                <a:tableStyleId>{5C22544A-7EE6-4342-B048-85BDC9FD1C3A}</a:tableStyleId>
              </a:tblPr>
              <a:tblGrid>
                <a:gridCol w="406674">
                  <a:extLst>
                    <a:ext uri="{9D8B030D-6E8A-4147-A177-3AD203B41FA5}">
                      <a16:colId xmlns:a16="http://schemas.microsoft.com/office/drawing/2014/main" val="2656314199"/>
                    </a:ext>
                  </a:extLst>
                </a:gridCol>
                <a:gridCol w="3853883">
                  <a:extLst>
                    <a:ext uri="{9D8B030D-6E8A-4147-A177-3AD203B41FA5}">
                      <a16:colId xmlns:a16="http://schemas.microsoft.com/office/drawing/2014/main" val="3374754625"/>
                    </a:ext>
                  </a:extLst>
                </a:gridCol>
              </a:tblGrid>
              <a:tr h="288000">
                <a:tc>
                  <a:txBody>
                    <a:bodyPr/>
                    <a:lstStyle/>
                    <a:p>
                      <a:pPr algn="ctr"/>
                      <a:r>
                        <a:rPr kumimoji="1" lang="ja-JP" altLang="en-US" sz="1000" dirty="0">
                          <a:latin typeface="BIZ UDPゴシック" panose="020B0400000000000000" pitchFamily="50" charset="-128"/>
                          <a:ea typeface="BIZ UDPゴシック" panose="020B0400000000000000" pitchFamily="50" charset="-128"/>
                        </a:rPr>
                        <a:t>構造</a:t>
                      </a:r>
                    </a:p>
                  </a:txBody>
                  <a:tcPr marL="36000" marR="36000" marT="0" marB="0" anchor="ctr"/>
                </a:tc>
                <a:tc>
                  <a:txBody>
                    <a:bodyPr/>
                    <a:lstStyle/>
                    <a:p>
                      <a:pPr algn="ctr"/>
                      <a:r>
                        <a:rPr kumimoji="1" lang="ja-JP" altLang="en-US" sz="1000" dirty="0">
                          <a:latin typeface="BIZ UDPゴシック" panose="020B0400000000000000" pitchFamily="50" charset="-128"/>
                          <a:ea typeface="BIZ UDPゴシック" panose="020B0400000000000000" pitchFamily="50" charset="-128"/>
                        </a:rPr>
                        <a:t>構造の内容</a:t>
                      </a:r>
                    </a:p>
                  </a:txBody>
                  <a:tcPr marL="36000" marR="36000" marT="0" marB="0" anchor="ctr"/>
                </a:tc>
                <a:extLst>
                  <a:ext uri="{0D108BD9-81ED-4DB2-BD59-A6C34878D82A}">
                    <a16:rowId xmlns:a16="http://schemas.microsoft.com/office/drawing/2014/main" val="819564321"/>
                  </a:ext>
                </a:extLst>
              </a:tr>
              <a:tr h="618304">
                <a:tc>
                  <a:txBody>
                    <a:bodyPr/>
                    <a:lstStyle/>
                    <a:p>
                      <a:pPr algn="ctr"/>
                      <a:r>
                        <a:rPr kumimoji="1" lang="en-US" altLang="ja-JP" sz="1000" dirty="0">
                          <a:latin typeface="BIZ UDPゴシック" panose="020B0400000000000000" pitchFamily="50" charset="-128"/>
                          <a:ea typeface="BIZ UDPゴシック" panose="020B0400000000000000" pitchFamily="50" charset="-128"/>
                        </a:rPr>
                        <a:t>A</a:t>
                      </a:r>
                      <a:endParaRPr kumimoji="1" lang="ja-JP" altLang="en-US" sz="1000" dirty="0">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r>
                        <a:rPr kumimoji="1" lang="ja-JP" altLang="en-US" sz="10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下記のいずれかの構造</a:t>
                      </a:r>
                    </a:p>
                    <a:p>
                      <a:r>
                        <a:rPr kumimoji="1" lang="ja-JP" altLang="en-US" sz="10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① 粉じん等が飛散しにくい構造かつ散水、防じんカバー等により飛散を防止する</a:t>
                      </a:r>
                    </a:p>
                    <a:p>
                      <a:r>
                        <a:rPr kumimoji="1" lang="ja-JP" altLang="en-US" sz="10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② 建屋等で外気と遮断できる構造かつ、集じん機が設置されている</a:t>
                      </a:r>
                    </a:p>
                    <a:p>
                      <a:r>
                        <a:rPr kumimoji="1" lang="ja-JP" altLang="en-US" sz="10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③ 前各号と同等以上の効果を有する構造</a:t>
                      </a:r>
                      <a:endParaRPr kumimoji="1" lang="ja-JP" altLang="en-US" sz="1000" dirty="0">
                        <a:latin typeface="BIZ UDPゴシック" panose="020B0400000000000000" pitchFamily="50" charset="-128"/>
                        <a:ea typeface="BIZ UDPゴシック" panose="020B0400000000000000" pitchFamily="50" charset="-128"/>
                      </a:endParaRPr>
                    </a:p>
                  </a:txBody>
                  <a:tcPr marL="36000" marR="36000" marT="0" marB="0" anchor="ctr"/>
                </a:tc>
                <a:extLst>
                  <a:ext uri="{0D108BD9-81ED-4DB2-BD59-A6C34878D82A}">
                    <a16:rowId xmlns:a16="http://schemas.microsoft.com/office/drawing/2014/main" val="4263574325"/>
                  </a:ext>
                </a:extLst>
              </a:tr>
              <a:tr h="618304">
                <a:tc>
                  <a:txBody>
                    <a:bodyPr/>
                    <a:lstStyle/>
                    <a:p>
                      <a:pPr algn="ctr"/>
                      <a:r>
                        <a:rPr kumimoji="1" lang="en-US" altLang="ja-JP" sz="1000" dirty="0">
                          <a:latin typeface="BIZ UDPゴシック" panose="020B0400000000000000" pitchFamily="50" charset="-128"/>
                          <a:ea typeface="BIZ UDPゴシック" panose="020B0400000000000000" pitchFamily="50" charset="-128"/>
                        </a:rPr>
                        <a:t>B</a:t>
                      </a:r>
                      <a:endParaRPr kumimoji="1" lang="ja-JP" altLang="en-US" sz="1000" dirty="0">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r>
                        <a:rPr kumimoji="1" lang="ja-JP" altLang="en-US" sz="10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下記のいずれかの構造</a:t>
                      </a:r>
                    </a:p>
                    <a:p>
                      <a:r>
                        <a:rPr kumimoji="1" lang="ja-JP" altLang="en-US" sz="10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① 建屋等で外気と遮断できる構造かつ、集じん機が設置されている</a:t>
                      </a:r>
                    </a:p>
                    <a:p>
                      <a:r>
                        <a:rPr kumimoji="1" lang="ja-JP" altLang="en-US" sz="10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② フード等で外気と遮断できる構造</a:t>
                      </a:r>
                    </a:p>
                    <a:p>
                      <a:r>
                        <a:rPr kumimoji="1" lang="ja-JP" altLang="en-US" sz="10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③ 前各号と同等以上の効果を有する構造</a:t>
                      </a:r>
                      <a:endParaRPr kumimoji="1" lang="ja-JP" altLang="en-US" sz="1000" dirty="0">
                        <a:latin typeface="BIZ UDPゴシック" panose="020B0400000000000000" pitchFamily="50" charset="-128"/>
                        <a:ea typeface="BIZ UDPゴシック" panose="020B0400000000000000" pitchFamily="50" charset="-128"/>
                      </a:endParaRPr>
                    </a:p>
                  </a:txBody>
                  <a:tcPr marL="36000" marR="36000" marT="0" marB="0" anchor="ctr"/>
                </a:tc>
                <a:extLst>
                  <a:ext uri="{0D108BD9-81ED-4DB2-BD59-A6C34878D82A}">
                    <a16:rowId xmlns:a16="http://schemas.microsoft.com/office/drawing/2014/main" val="2440444311"/>
                  </a:ext>
                </a:extLst>
              </a:tr>
              <a:tr h="756552">
                <a:tc>
                  <a:txBody>
                    <a:bodyPr/>
                    <a:lstStyle/>
                    <a:p>
                      <a:pPr algn="ctr"/>
                      <a:r>
                        <a:rPr kumimoji="1" lang="en-US" altLang="ja-JP" sz="1000" dirty="0">
                          <a:latin typeface="BIZ UDPゴシック" panose="020B0400000000000000" pitchFamily="50" charset="-128"/>
                          <a:ea typeface="BIZ UDPゴシック" panose="020B0400000000000000" pitchFamily="50" charset="-128"/>
                        </a:rPr>
                        <a:t>C</a:t>
                      </a:r>
                      <a:endParaRPr kumimoji="1" lang="ja-JP" altLang="en-US" sz="1000" dirty="0">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r>
                        <a:rPr kumimoji="1" lang="ja-JP" altLang="en-US" sz="10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下記の全てを満足する構造</a:t>
                      </a:r>
                    </a:p>
                    <a:p>
                      <a:r>
                        <a:rPr kumimoji="1" lang="ja-JP" altLang="en-US" sz="10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① 建屋等で外気と遮断できる構造かつ、集じん機が設置されている</a:t>
                      </a:r>
                    </a:p>
                    <a:p>
                      <a:r>
                        <a:rPr kumimoji="1" lang="ja-JP" altLang="en-US" sz="10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② 建屋等が負圧管理されている</a:t>
                      </a:r>
                    </a:p>
                    <a:p>
                      <a:r>
                        <a:rPr kumimoji="1" lang="ja-JP" altLang="en-US" sz="10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③ 揮発した物質を確実に除去又は分解により処理する機能を有する設備が設けられている</a:t>
                      </a:r>
                      <a:endParaRPr kumimoji="1" lang="ja-JP" altLang="en-US" sz="1000" dirty="0">
                        <a:latin typeface="BIZ UDPゴシック" panose="020B0400000000000000" pitchFamily="50" charset="-128"/>
                        <a:ea typeface="BIZ UDPゴシック" panose="020B0400000000000000" pitchFamily="50" charset="-128"/>
                      </a:endParaRPr>
                    </a:p>
                  </a:txBody>
                  <a:tcPr marL="36000" marR="36000" marT="0" marB="0" anchor="ctr"/>
                </a:tc>
                <a:extLst>
                  <a:ext uri="{0D108BD9-81ED-4DB2-BD59-A6C34878D82A}">
                    <a16:rowId xmlns:a16="http://schemas.microsoft.com/office/drawing/2014/main" val="844053615"/>
                  </a:ext>
                </a:extLst>
              </a:tr>
              <a:tr h="756552">
                <a:tc>
                  <a:txBody>
                    <a:bodyPr/>
                    <a:lstStyle/>
                    <a:p>
                      <a:pPr algn="ctr"/>
                      <a:r>
                        <a:rPr kumimoji="1" lang="en-US" altLang="ja-JP" sz="1000" dirty="0">
                          <a:latin typeface="BIZ UDPゴシック" panose="020B0400000000000000" pitchFamily="50" charset="-128"/>
                          <a:ea typeface="BIZ UDPゴシック" panose="020B0400000000000000" pitchFamily="50" charset="-128"/>
                        </a:rPr>
                        <a:t>D</a:t>
                      </a:r>
                      <a:endParaRPr kumimoji="1" lang="ja-JP" altLang="en-US" sz="1000" dirty="0">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r>
                        <a:rPr kumimoji="1" lang="ja-JP" altLang="en-US" sz="10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下記のいずれかの構造</a:t>
                      </a:r>
                    </a:p>
                    <a:p>
                      <a:r>
                        <a:rPr kumimoji="1" lang="ja-JP" altLang="en-US" sz="10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① 散水施設によって散水が行われている</a:t>
                      </a:r>
                    </a:p>
                    <a:p>
                      <a:r>
                        <a:rPr kumimoji="1" lang="ja-JP" altLang="en-US" sz="10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② 防じんカバーで覆われている</a:t>
                      </a:r>
                    </a:p>
                    <a:p>
                      <a:r>
                        <a:rPr kumimoji="1" lang="ja-JP" altLang="en-US" sz="10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③ 薬液の散布又は表層の締固めが行われている</a:t>
                      </a:r>
                    </a:p>
                    <a:p>
                      <a:r>
                        <a:rPr kumimoji="1" lang="ja-JP" altLang="en-US" sz="10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④ 前各号と同等以上の効果を有する構造</a:t>
                      </a:r>
                      <a:endParaRPr kumimoji="1" lang="ja-JP" altLang="en-US" sz="1000" dirty="0">
                        <a:latin typeface="BIZ UDPゴシック" panose="020B0400000000000000" pitchFamily="50" charset="-128"/>
                        <a:ea typeface="BIZ UDPゴシック" panose="020B0400000000000000" pitchFamily="50" charset="-128"/>
                      </a:endParaRPr>
                    </a:p>
                  </a:txBody>
                  <a:tcPr marL="36000" marR="36000" marT="0" marB="0" anchor="ctr"/>
                </a:tc>
                <a:extLst>
                  <a:ext uri="{0D108BD9-81ED-4DB2-BD59-A6C34878D82A}">
                    <a16:rowId xmlns:a16="http://schemas.microsoft.com/office/drawing/2014/main" val="461922573"/>
                  </a:ext>
                </a:extLst>
              </a:tr>
            </a:tbl>
          </a:graphicData>
        </a:graphic>
      </p:graphicFrame>
      <p:graphicFrame>
        <p:nvGraphicFramePr>
          <p:cNvPr id="12" name="表 3">
            <a:extLst>
              <a:ext uri="{FF2B5EF4-FFF2-40B4-BE49-F238E27FC236}">
                <a16:creationId xmlns:a16="http://schemas.microsoft.com/office/drawing/2014/main" id="{3BD5D247-8481-47A9-99B8-99E4B3B0F818}"/>
              </a:ext>
            </a:extLst>
          </p:cNvPr>
          <p:cNvGraphicFramePr>
            <a:graphicFrameLocks noGrp="1"/>
          </p:cNvGraphicFramePr>
          <p:nvPr>
            <p:extLst>
              <p:ext uri="{D42A27DB-BD31-4B8C-83A1-F6EECF244321}">
                <p14:modId xmlns:p14="http://schemas.microsoft.com/office/powerpoint/2010/main" val="479822823"/>
              </p:ext>
            </p:extLst>
          </p:nvPr>
        </p:nvGraphicFramePr>
        <p:xfrm>
          <a:off x="741479" y="1979082"/>
          <a:ext cx="4392000" cy="2899835"/>
        </p:xfrm>
        <a:graphic>
          <a:graphicData uri="http://schemas.openxmlformats.org/drawingml/2006/table">
            <a:tbl>
              <a:tblPr firstRow="1" bandRow="1">
                <a:tableStyleId>{5C22544A-7EE6-4342-B048-85BDC9FD1C3A}</a:tableStyleId>
              </a:tblPr>
              <a:tblGrid>
                <a:gridCol w="612000">
                  <a:extLst>
                    <a:ext uri="{9D8B030D-6E8A-4147-A177-3AD203B41FA5}">
                      <a16:colId xmlns:a16="http://schemas.microsoft.com/office/drawing/2014/main" val="252878293"/>
                    </a:ext>
                  </a:extLst>
                </a:gridCol>
                <a:gridCol w="3384000">
                  <a:extLst>
                    <a:ext uri="{9D8B030D-6E8A-4147-A177-3AD203B41FA5}">
                      <a16:colId xmlns:a16="http://schemas.microsoft.com/office/drawing/2014/main" val="1605407810"/>
                    </a:ext>
                  </a:extLst>
                </a:gridCol>
                <a:gridCol w="396000">
                  <a:extLst>
                    <a:ext uri="{9D8B030D-6E8A-4147-A177-3AD203B41FA5}">
                      <a16:colId xmlns:a16="http://schemas.microsoft.com/office/drawing/2014/main" val="4124674511"/>
                    </a:ext>
                  </a:extLst>
                </a:gridCol>
              </a:tblGrid>
              <a:tr h="337365">
                <a:tc>
                  <a:txBody>
                    <a:bodyPr/>
                    <a:lstStyle/>
                    <a:p>
                      <a:pPr algn="ctr"/>
                      <a:r>
                        <a:rPr kumimoji="1" lang="ja-JP" altLang="en-US" sz="1000" dirty="0">
                          <a:latin typeface="BIZ UDPゴシック" panose="020B0400000000000000" pitchFamily="50" charset="-128"/>
                          <a:ea typeface="BIZ UDPゴシック" panose="020B0400000000000000" pitchFamily="50" charset="-128"/>
                        </a:rPr>
                        <a:t>設備名</a:t>
                      </a:r>
                    </a:p>
                  </a:txBody>
                  <a:tcPr marL="36000" marR="36000" marT="0" marB="0" anchor="ctr"/>
                </a:tc>
                <a:tc>
                  <a:txBody>
                    <a:bodyPr/>
                    <a:lstStyle/>
                    <a:p>
                      <a:pPr algn="ctr"/>
                      <a:r>
                        <a:rPr kumimoji="1" lang="ja-JP" altLang="en-US" sz="1000" dirty="0">
                          <a:latin typeface="BIZ UDPゴシック" panose="020B0400000000000000" pitchFamily="50" charset="-128"/>
                          <a:ea typeface="BIZ UDPゴシック" panose="020B0400000000000000" pitchFamily="50" charset="-128"/>
                        </a:rPr>
                        <a:t>汚染土壌処理施設の種類</a:t>
                      </a:r>
                    </a:p>
                  </a:txBody>
                  <a:tcPr marL="36000" marR="36000" marT="0" marB="0" anchor="ctr"/>
                </a:tc>
                <a:tc>
                  <a:txBody>
                    <a:bodyPr/>
                    <a:lstStyle/>
                    <a:p>
                      <a:pPr algn="ctr"/>
                      <a:r>
                        <a:rPr kumimoji="1" lang="ja-JP" altLang="en-US" sz="1000" dirty="0">
                          <a:latin typeface="BIZ UDPゴシック" panose="020B0400000000000000" pitchFamily="50" charset="-128"/>
                          <a:ea typeface="BIZ UDPゴシック" panose="020B0400000000000000" pitchFamily="50" charset="-128"/>
                        </a:rPr>
                        <a:t>構造</a:t>
                      </a:r>
                    </a:p>
                  </a:txBody>
                  <a:tcPr marL="36000" marR="36000" marT="0" marB="0" anchor="ctr"/>
                </a:tc>
                <a:extLst>
                  <a:ext uri="{0D108BD9-81ED-4DB2-BD59-A6C34878D82A}">
                    <a16:rowId xmlns:a16="http://schemas.microsoft.com/office/drawing/2014/main" val="1913534432"/>
                  </a:ext>
                </a:extLst>
              </a:tr>
              <a:tr h="337365">
                <a:tc rowSpan="3">
                  <a:txBody>
                    <a:bodyPr/>
                    <a:lstStyle/>
                    <a:p>
                      <a:r>
                        <a:rPr kumimoji="1" lang="ja-JP" altLang="en-US" sz="1000" dirty="0">
                          <a:latin typeface="BIZ UDPゴシック" panose="020B0400000000000000" pitchFamily="50" charset="-128"/>
                          <a:ea typeface="BIZ UDPゴシック" panose="020B0400000000000000" pitchFamily="50" charset="-128"/>
                        </a:rPr>
                        <a:t>保管設備</a:t>
                      </a:r>
                    </a:p>
                  </a:txBody>
                  <a:tcPr marL="36000" marR="36000" marT="0" marB="0" anchor="ctr"/>
                </a:tc>
                <a:tc>
                  <a:txBody>
                    <a:bodyPr/>
                    <a:lstStyle/>
                    <a:p>
                      <a:r>
                        <a:rPr kumimoji="1" lang="ja-JP" altLang="en-US" sz="10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揮発性特定有害物質による汚染土壌を受け入れない施設</a:t>
                      </a:r>
                    </a:p>
                    <a:p>
                      <a:r>
                        <a:rPr kumimoji="1" lang="en-US" altLang="ja-JP" sz="10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a:t>
                      </a:r>
                      <a:r>
                        <a:rPr kumimoji="1" lang="ja-JP" altLang="en-US" sz="10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悪臭を発生するものを受け入れない場合</a:t>
                      </a:r>
                      <a:r>
                        <a:rPr kumimoji="1" lang="en-US" altLang="ja-JP" sz="10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a:t>
                      </a:r>
                      <a:endParaRPr kumimoji="1" lang="ja-JP" altLang="en-US" sz="1000" dirty="0">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a:r>
                        <a:rPr kumimoji="1" lang="en-US" altLang="ja-JP" sz="1000" dirty="0">
                          <a:latin typeface="BIZ UDPゴシック" panose="020B0400000000000000" pitchFamily="50" charset="-128"/>
                          <a:ea typeface="BIZ UDPゴシック" panose="020B0400000000000000" pitchFamily="50" charset="-128"/>
                        </a:rPr>
                        <a:t>A</a:t>
                      </a:r>
                      <a:endParaRPr kumimoji="1" lang="ja-JP" altLang="en-US" sz="1000" dirty="0">
                        <a:latin typeface="BIZ UDPゴシック" panose="020B0400000000000000" pitchFamily="50" charset="-128"/>
                        <a:ea typeface="BIZ UDPゴシック" panose="020B0400000000000000" pitchFamily="50" charset="-128"/>
                      </a:endParaRPr>
                    </a:p>
                  </a:txBody>
                  <a:tcPr marL="36000" marR="36000" marT="0" marB="0" anchor="ctr"/>
                </a:tc>
                <a:extLst>
                  <a:ext uri="{0D108BD9-81ED-4DB2-BD59-A6C34878D82A}">
                    <a16:rowId xmlns:a16="http://schemas.microsoft.com/office/drawing/2014/main" val="396665437"/>
                  </a:ext>
                </a:extLst>
              </a:tr>
              <a:tr h="337365">
                <a:tc vMerge="1">
                  <a:txBody>
                    <a:bodyPr/>
                    <a:lstStyle/>
                    <a:p>
                      <a:endParaRPr kumimoji="1" lang="ja-JP" altLang="en-US" dirty="0"/>
                    </a:p>
                  </a:txBody>
                  <a:tcPr/>
                </a:tc>
                <a:tc>
                  <a:txBody>
                    <a:bodyPr/>
                    <a:lstStyle/>
                    <a:p>
                      <a:r>
                        <a:rPr kumimoji="1" lang="ja-JP" altLang="en-US" sz="10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揮発性特定有害物質による汚染土壌を受け入れない施設</a:t>
                      </a:r>
                    </a:p>
                    <a:p>
                      <a:r>
                        <a:rPr kumimoji="1" lang="en-US" altLang="ja-JP" sz="10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a:t>
                      </a:r>
                      <a:r>
                        <a:rPr kumimoji="1" lang="ja-JP" altLang="en-US" sz="10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悪臭を発生するものを受け入る場合</a:t>
                      </a:r>
                      <a:r>
                        <a:rPr kumimoji="1" lang="en-US" altLang="ja-JP" sz="10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a:t>
                      </a:r>
                      <a:endParaRPr kumimoji="1" lang="ja-JP" altLang="en-US" sz="1000" dirty="0">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a:r>
                        <a:rPr kumimoji="1" lang="en-US" altLang="ja-JP" sz="1000" dirty="0">
                          <a:latin typeface="BIZ UDPゴシック" panose="020B0400000000000000" pitchFamily="50" charset="-128"/>
                          <a:ea typeface="BIZ UDPゴシック" panose="020B0400000000000000" pitchFamily="50" charset="-128"/>
                        </a:rPr>
                        <a:t>C</a:t>
                      </a:r>
                      <a:endParaRPr kumimoji="1" lang="ja-JP" altLang="en-US" sz="1000" dirty="0">
                        <a:latin typeface="BIZ UDPゴシック" panose="020B0400000000000000" pitchFamily="50" charset="-128"/>
                        <a:ea typeface="BIZ UDPゴシック" panose="020B0400000000000000" pitchFamily="50" charset="-128"/>
                      </a:endParaRPr>
                    </a:p>
                  </a:txBody>
                  <a:tcPr marL="36000" marR="36000" marT="0" marB="0" anchor="ctr"/>
                </a:tc>
                <a:extLst>
                  <a:ext uri="{0D108BD9-81ED-4DB2-BD59-A6C34878D82A}">
                    <a16:rowId xmlns:a16="http://schemas.microsoft.com/office/drawing/2014/main" val="2237862047"/>
                  </a:ext>
                </a:extLst>
              </a:tr>
              <a:tr h="200915">
                <a:tc vMerge="1">
                  <a:txBody>
                    <a:bodyPr/>
                    <a:lstStyle/>
                    <a:p>
                      <a:endParaRPr kumimoji="1" lang="ja-JP" altLang="en-US" dirty="0"/>
                    </a:p>
                  </a:txBody>
                  <a:tcPr/>
                </a:tc>
                <a:tc>
                  <a:txBody>
                    <a:bodyPr/>
                    <a:lstStyle/>
                    <a:p>
                      <a:r>
                        <a:rPr kumimoji="1" lang="ja-JP" altLang="en-US" sz="10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揮発性特定有害物質による汚染土壌を受け入れる施設</a:t>
                      </a:r>
                      <a:endParaRPr kumimoji="1" lang="ja-JP" altLang="en-US" sz="1000" dirty="0">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a:r>
                        <a:rPr kumimoji="1" lang="en-US" altLang="ja-JP" sz="1000" dirty="0">
                          <a:latin typeface="BIZ UDPゴシック" panose="020B0400000000000000" pitchFamily="50" charset="-128"/>
                          <a:ea typeface="BIZ UDPゴシック" panose="020B0400000000000000" pitchFamily="50" charset="-128"/>
                        </a:rPr>
                        <a:t>C</a:t>
                      </a:r>
                      <a:endParaRPr kumimoji="1" lang="ja-JP" altLang="en-US" sz="1000" dirty="0">
                        <a:latin typeface="BIZ UDPゴシック" panose="020B0400000000000000" pitchFamily="50" charset="-128"/>
                        <a:ea typeface="BIZ UDPゴシック" panose="020B0400000000000000" pitchFamily="50" charset="-128"/>
                      </a:endParaRPr>
                    </a:p>
                  </a:txBody>
                  <a:tcPr marL="36000" marR="36000" marT="0" marB="0" anchor="ctr"/>
                </a:tc>
                <a:extLst>
                  <a:ext uri="{0D108BD9-81ED-4DB2-BD59-A6C34878D82A}">
                    <a16:rowId xmlns:a16="http://schemas.microsoft.com/office/drawing/2014/main" val="52527981"/>
                  </a:ext>
                </a:extLst>
              </a:tr>
              <a:tr h="337365">
                <a:tc rowSpan="3">
                  <a:txBody>
                    <a:bodyPr/>
                    <a:lstStyle/>
                    <a:p>
                      <a:r>
                        <a:rPr kumimoji="1" lang="ja-JP" altLang="en-US" sz="10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処理設備</a:t>
                      </a:r>
                    </a:p>
                    <a:p>
                      <a:r>
                        <a:rPr kumimoji="1" lang="ja-JP" altLang="en-US" sz="10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（盛土等部分及び埋立地以外）</a:t>
                      </a:r>
                      <a:endParaRPr kumimoji="1" lang="ja-JP" altLang="en-US" sz="1000" dirty="0">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r>
                        <a:rPr kumimoji="1" lang="ja-JP" altLang="en-US" sz="10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揮発性特定有害物質による汚染土壌を受け入れない施設</a:t>
                      </a:r>
                    </a:p>
                    <a:p>
                      <a:r>
                        <a:rPr kumimoji="1" lang="en-US" altLang="ja-JP" sz="10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a:t>
                      </a:r>
                      <a:r>
                        <a:rPr kumimoji="1" lang="ja-JP" altLang="en-US" sz="10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悪臭を発生するものを受け入れない場合</a:t>
                      </a:r>
                      <a:endParaRPr kumimoji="1" lang="en-US" altLang="ja-JP" sz="10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36000" marR="36000" marT="0" marB="0" anchor="ctr"/>
                </a:tc>
                <a:tc>
                  <a:txBody>
                    <a:bodyPr/>
                    <a:lstStyle/>
                    <a:p>
                      <a:pPr algn="ctr"/>
                      <a:r>
                        <a:rPr kumimoji="1" lang="en-US" altLang="ja-JP" sz="1000" b="1" dirty="0">
                          <a:latin typeface="BIZ UDPゴシック" panose="020B0400000000000000" pitchFamily="50" charset="-128"/>
                          <a:ea typeface="BIZ UDPゴシック" panose="020B0400000000000000" pitchFamily="50" charset="-128"/>
                        </a:rPr>
                        <a:t>B</a:t>
                      </a:r>
                    </a:p>
                  </a:txBody>
                  <a:tcPr marL="36000" marR="36000" marT="0" marB="0" anchor="ctr"/>
                </a:tc>
                <a:extLst>
                  <a:ext uri="{0D108BD9-81ED-4DB2-BD59-A6C34878D82A}">
                    <a16:rowId xmlns:a16="http://schemas.microsoft.com/office/drawing/2014/main" val="1501745328"/>
                  </a:ext>
                </a:extLst>
              </a:tr>
              <a:tr h="337365">
                <a:tc vMerge="1">
                  <a:txBody>
                    <a:bodyPr/>
                    <a:lstStyle/>
                    <a:p>
                      <a:endParaRPr kumimoji="1" lang="ja-JP" altLang="en-US" dirty="0"/>
                    </a:p>
                  </a:txBody>
                  <a:tcPr/>
                </a:tc>
                <a:tc>
                  <a:txBody>
                    <a:bodyPr/>
                    <a:lstStyle/>
                    <a:p>
                      <a:r>
                        <a:rPr kumimoji="1" lang="ja-JP" altLang="en-US" sz="10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揮発性特定有害物質による汚染土壌を受け入れない施設</a:t>
                      </a:r>
                    </a:p>
                    <a:p>
                      <a:r>
                        <a:rPr kumimoji="1" lang="en-US" altLang="ja-JP" sz="10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a:t>
                      </a:r>
                      <a:r>
                        <a:rPr kumimoji="1" lang="ja-JP" altLang="en-US" sz="10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悪臭を発生するものを受け入る場合</a:t>
                      </a:r>
                      <a:r>
                        <a:rPr kumimoji="1" lang="en-US" altLang="ja-JP" sz="10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a:t>
                      </a:r>
                    </a:p>
                  </a:txBody>
                  <a:tcPr marL="36000" marR="36000" marT="0" marB="0" anchor="ctr"/>
                </a:tc>
                <a:tc>
                  <a:txBody>
                    <a:bodyPr/>
                    <a:lstStyle/>
                    <a:p>
                      <a:pPr algn="ctr"/>
                      <a:r>
                        <a:rPr kumimoji="1" lang="en-US" altLang="ja-JP" sz="1000" dirty="0">
                          <a:latin typeface="BIZ UDPゴシック" panose="020B0400000000000000" pitchFamily="50" charset="-128"/>
                          <a:ea typeface="BIZ UDPゴシック" panose="020B0400000000000000" pitchFamily="50" charset="-128"/>
                        </a:rPr>
                        <a:t>C</a:t>
                      </a:r>
                    </a:p>
                  </a:txBody>
                  <a:tcPr marL="36000" marR="36000" marT="0" marB="0" anchor="ctr"/>
                </a:tc>
                <a:extLst>
                  <a:ext uri="{0D108BD9-81ED-4DB2-BD59-A6C34878D82A}">
                    <a16:rowId xmlns:a16="http://schemas.microsoft.com/office/drawing/2014/main" val="1664765350"/>
                  </a:ext>
                </a:extLst>
              </a:tr>
              <a:tr h="200915">
                <a:tc vMerge="1">
                  <a:txBody>
                    <a:bodyPr/>
                    <a:lstStyle/>
                    <a:p>
                      <a:endParaRPr kumimoji="1" lang="ja-JP" altLang="en-US" dirty="0"/>
                    </a:p>
                  </a:txBody>
                  <a:tcPr/>
                </a:tc>
                <a:tc>
                  <a:txBody>
                    <a:bodyPr/>
                    <a:lstStyle/>
                    <a:p>
                      <a:r>
                        <a:rPr kumimoji="1" lang="ja-JP" altLang="en-US" sz="10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揮発性特定有害物質による汚染土壌を受け入れる施設</a:t>
                      </a:r>
                      <a:endParaRPr kumimoji="1" lang="ja-JP" altLang="en-US" sz="1000" dirty="0">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a:r>
                        <a:rPr kumimoji="1" lang="en-US" altLang="ja-JP" sz="1000" dirty="0">
                          <a:latin typeface="BIZ UDPゴシック" panose="020B0400000000000000" pitchFamily="50" charset="-128"/>
                          <a:ea typeface="BIZ UDPゴシック" panose="020B0400000000000000" pitchFamily="50" charset="-128"/>
                        </a:rPr>
                        <a:t>C</a:t>
                      </a:r>
                      <a:endParaRPr kumimoji="1" lang="ja-JP" altLang="en-US" sz="1000" dirty="0">
                        <a:latin typeface="BIZ UDPゴシック" panose="020B0400000000000000" pitchFamily="50" charset="-128"/>
                        <a:ea typeface="BIZ UDPゴシック" panose="020B0400000000000000" pitchFamily="50" charset="-128"/>
                      </a:endParaRPr>
                    </a:p>
                  </a:txBody>
                  <a:tcPr marL="36000" marR="36000" marT="0" marB="0" anchor="ctr"/>
                </a:tc>
                <a:extLst>
                  <a:ext uri="{0D108BD9-81ED-4DB2-BD59-A6C34878D82A}">
                    <a16:rowId xmlns:a16="http://schemas.microsoft.com/office/drawing/2014/main" val="3170111859"/>
                  </a:ext>
                </a:extLst>
              </a:tr>
              <a:tr h="337365">
                <a:tc>
                  <a:txBody>
                    <a:bodyPr/>
                    <a:lstStyle/>
                    <a:p>
                      <a:r>
                        <a:rPr kumimoji="1" lang="zh-TW" altLang="en-US" sz="10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処理設備</a:t>
                      </a:r>
                      <a:r>
                        <a:rPr kumimoji="1" lang="en-US" altLang="zh-TW" sz="10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a:t>
                      </a:r>
                      <a:r>
                        <a:rPr kumimoji="1" lang="zh-TW" altLang="en-US" sz="10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埋立地</a:t>
                      </a:r>
                      <a:r>
                        <a:rPr kumimoji="1" lang="en-US" altLang="zh-TW" sz="10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a:t>
                      </a:r>
                      <a:endParaRPr kumimoji="1" lang="ja-JP" altLang="en-US" sz="1000" dirty="0">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r>
                        <a:rPr kumimoji="1" lang="ja-JP" altLang="en-US" sz="10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埋立処理施設及び自然由来等土壌海面埋立施設</a:t>
                      </a:r>
                      <a:endParaRPr kumimoji="1" lang="ja-JP" altLang="en-US" sz="1000" dirty="0">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a:r>
                        <a:rPr kumimoji="1" lang="en-US" altLang="ja-JP" sz="1000" dirty="0">
                          <a:latin typeface="BIZ UDPゴシック" panose="020B0400000000000000" pitchFamily="50" charset="-128"/>
                          <a:ea typeface="BIZ UDPゴシック" panose="020B0400000000000000" pitchFamily="50" charset="-128"/>
                        </a:rPr>
                        <a:t>D</a:t>
                      </a:r>
                      <a:endParaRPr kumimoji="1" lang="ja-JP" altLang="en-US" sz="1000" dirty="0">
                        <a:latin typeface="BIZ UDPゴシック" panose="020B0400000000000000" pitchFamily="50" charset="-128"/>
                        <a:ea typeface="BIZ UDPゴシック" panose="020B0400000000000000" pitchFamily="50" charset="-128"/>
                      </a:endParaRPr>
                    </a:p>
                  </a:txBody>
                  <a:tcPr marL="36000" marR="36000" marT="0" marB="0" anchor="ctr"/>
                </a:tc>
                <a:extLst>
                  <a:ext uri="{0D108BD9-81ED-4DB2-BD59-A6C34878D82A}">
                    <a16:rowId xmlns:a16="http://schemas.microsoft.com/office/drawing/2014/main" val="2581864163"/>
                  </a:ext>
                </a:extLst>
              </a:tr>
              <a:tr h="473815">
                <a:tc>
                  <a:txBody>
                    <a:bodyPr/>
                    <a:lstStyle/>
                    <a:p>
                      <a:r>
                        <a:rPr kumimoji="1" lang="zh-TW" altLang="en-US" sz="10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処理設備（盛土等部分）</a:t>
                      </a:r>
                      <a:endParaRPr kumimoji="1" lang="ja-JP" altLang="en-US" sz="1000" dirty="0">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r>
                        <a:rPr kumimoji="1" lang="zh-TW" altLang="en-US" sz="10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自然由来等土壌構造物利用施設</a:t>
                      </a:r>
                      <a:endParaRPr kumimoji="1" lang="ja-JP" altLang="en-US" sz="1000" dirty="0">
                        <a:latin typeface="BIZ UDPゴシック" panose="020B0400000000000000" pitchFamily="50" charset="-128"/>
                        <a:ea typeface="BIZ UDPゴシック" panose="020B0400000000000000" pitchFamily="50" charset="-128"/>
                      </a:endParaRPr>
                    </a:p>
                  </a:txBody>
                  <a:tcPr marL="36000" marR="36000" marT="0" marB="0" anchor="ctr"/>
                </a:tc>
                <a:tc>
                  <a:txBody>
                    <a:bodyPr/>
                    <a:lstStyle/>
                    <a:p>
                      <a:pPr algn="ctr"/>
                      <a:r>
                        <a:rPr kumimoji="1" lang="en-US" altLang="ja-JP" sz="1000" dirty="0">
                          <a:latin typeface="BIZ UDPゴシック" panose="020B0400000000000000" pitchFamily="50" charset="-128"/>
                          <a:ea typeface="BIZ UDPゴシック" panose="020B0400000000000000" pitchFamily="50" charset="-128"/>
                        </a:rPr>
                        <a:t>D</a:t>
                      </a:r>
                      <a:endParaRPr kumimoji="1" lang="ja-JP" altLang="en-US" sz="1000" dirty="0">
                        <a:latin typeface="BIZ UDPゴシック" panose="020B0400000000000000" pitchFamily="50" charset="-128"/>
                        <a:ea typeface="BIZ UDPゴシック" panose="020B0400000000000000" pitchFamily="50" charset="-128"/>
                      </a:endParaRPr>
                    </a:p>
                  </a:txBody>
                  <a:tcPr marL="36000" marR="36000" marT="0" marB="0" anchor="ctr"/>
                </a:tc>
                <a:extLst>
                  <a:ext uri="{0D108BD9-81ED-4DB2-BD59-A6C34878D82A}">
                    <a16:rowId xmlns:a16="http://schemas.microsoft.com/office/drawing/2014/main" val="2234474495"/>
                  </a:ext>
                </a:extLst>
              </a:tr>
            </a:tbl>
          </a:graphicData>
        </a:graphic>
      </p:graphicFrame>
      <p:graphicFrame>
        <p:nvGraphicFramePr>
          <p:cNvPr id="15" name="表 5">
            <a:extLst>
              <a:ext uri="{FF2B5EF4-FFF2-40B4-BE49-F238E27FC236}">
                <a16:creationId xmlns:a16="http://schemas.microsoft.com/office/drawing/2014/main" id="{A761D419-1AFB-4A54-A01D-E3F72B1EF22C}"/>
              </a:ext>
            </a:extLst>
          </p:cNvPr>
          <p:cNvGraphicFramePr>
            <a:graphicFrameLocks noGrp="1"/>
          </p:cNvGraphicFramePr>
          <p:nvPr>
            <p:extLst>
              <p:ext uri="{D42A27DB-BD31-4B8C-83A1-F6EECF244321}">
                <p14:modId xmlns:p14="http://schemas.microsoft.com/office/powerpoint/2010/main" val="1450250180"/>
              </p:ext>
            </p:extLst>
          </p:nvPr>
        </p:nvGraphicFramePr>
        <p:xfrm>
          <a:off x="961328" y="5552554"/>
          <a:ext cx="4050671" cy="762688"/>
        </p:xfrm>
        <a:graphic>
          <a:graphicData uri="http://schemas.openxmlformats.org/drawingml/2006/table">
            <a:tbl>
              <a:tblPr firstRow="1" bandRow="1">
                <a:tableStyleId>{5C22544A-7EE6-4342-B048-85BDC9FD1C3A}</a:tableStyleId>
              </a:tblPr>
              <a:tblGrid>
                <a:gridCol w="1996810">
                  <a:extLst>
                    <a:ext uri="{9D8B030D-6E8A-4147-A177-3AD203B41FA5}">
                      <a16:colId xmlns:a16="http://schemas.microsoft.com/office/drawing/2014/main" val="3431816035"/>
                    </a:ext>
                  </a:extLst>
                </a:gridCol>
                <a:gridCol w="2053861">
                  <a:extLst>
                    <a:ext uri="{9D8B030D-6E8A-4147-A177-3AD203B41FA5}">
                      <a16:colId xmlns:a16="http://schemas.microsoft.com/office/drawing/2014/main" val="3880904180"/>
                    </a:ext>
                  </a:extLst>
                </a:gridCol>
              </a:tblGrid>
              <a:tr h="152572">
                <a:tc gridSpan="2">
                  <a:txBody>
                    <a:bodyPr/>
                    <a:lstStyle/>
                    <a:p>
                      <a:pPr algn="ctr"/>
                      <a:r>
                        <a:rPr kumimoji="1" lang="ja-JP" altLang="en-US" sz="1000" b="0" i="0" u="none" strike="noStrike" kern="1200" baseline="0" dirty="0">
                          <a:solidFill>
                            <a:schemeClr val="lt1"/>
                          </a:solidFill>
                          <a:latin typeface="BIZ UDPゴシック" panose="020B0400000000000000" pitchFamily="50" charset="-128"/>
                          <a:ea typeface="BIZ UDPゴシック" panose="020B0400000000000000" pitchFamily="50" charset="-128"/>
                          <a:cs typeface="+mn-cs"/>
                        </a:rPr>
                        <a:t>物質の種類</a:t>
                      </a:r>
                      <a:endParaRPr kumimoji="1" lang="ja-JP" altLang="en-US" sz="1000" dirty="0">
                        <a:latin typeface="BIZ UDPゴシック" panose="020B0400000000000000" pitchFamily="50" charset="-128"/>
                        <a:ea typeface="BIZ UDPゴシック" panose="020B0400000000000000" pitchFamily="50" charset="-128"/>
                      </a:endParaRPr>
                    </a:p>
                  </a:txBody>
                  <a:tcPr marL="36000" marR="36000" marT="0" marB="0" anchor="ctr"/>
                </a:tc>
                <a:tc hMerge="1">
                  <a:txBody>
                    <a:bodyPr/>
                    <a:lstStyle/>
                    <a:p>
                      <a:pPr algn="ctr"/>
                      <a:endParaRPr kumimoji="1" lang="ja-JP" altLang="en-US" sz="1000" dirty="0">
                        <a:latin typeface="BIZ UDPゴシック" panose="020B0400000000000000" pitchFamily="50" charset="-128"/>
                        <a:ea typeface="BIZ UDPゴシック" panose="020B0400000000000000" pitchFamily="50" charset="-128"/>
                      </a:endParaRPr>
                    </a:p>
                  </a:txBody>
                  <a:tcPr marL="36000" marR="36000" marT="0" marB="0" anchor="ctr"/>
                </a:tc>
                <a:extLst>
                  <a:ext uri="{0D108BD9-81ED-4DB2-BD59-A6C34878D82A}">
                    <a16:rowId xmlns:a16="http://schemas.microsoft.com/office/drawing/2014/main" val="1667067414"/>
                  </a:ext>
                </a:extLst>
              </a:tr>
              <a:tr h="152572">
                <a:tc>
                  <a:txBody>
                    <a:bodyPr/>
                    <a:lstStyle/>
                    <a:p>
                      <a:r>
                        <a:rPr kumimoji="1" lang="ja-JP" altLang="en-US" sz="1000" dirty="0">
                          <a:latin typeface="BIZ UDPゴシック" panose="020B0400000000000000" pitchFamily="50" charset="-128"/>
                          <a:ea typeface="BIZ UDPゴシック" panose="020B0400000000000000" pitchFamily="50" charset="-128"/>
                        </a:rPr>
                        <a:t>クロロエチレン</a:t>
                      </a:r>
                    </a:p>
                  </a:txBody>
                  <a:tcPr marL="36000" marR="36000" marT="0" marB="0" anchor="ctr"/>
                </a:tc>
                <a:tc>
                  <a:txBody>
                    <a:bodyPr/>
                    <a:lstStyle/>
                    <a:p>
                      <a:r>
                        <a:rPr kumimoji="1" lang="ja-JP" altLang="en-US" sz="1000" dirty="0">
                          <a:latin typeface="BIZ UDPゴシック" panose="020B0400000000000000" pitchFamily="50" charset="-128"/>
                          <a:ea typeface="BIZ UDPゴシック" panose="020B0400000000000000" pitchFamily="50" charset="-128"/>
                        </a:rPr>
                        <a:t>トリクロロエチレン</a:t>
                      </a:r>
                    </a:p>
                  </a:txBody>
                  <a:tcPr marL="36000" marR="36000" marT="0" marB="0" anchor="ctr"/>
                </a:tc>
                <a:extLst>
                  <a:ext uri="{0D108BD9-81ED-4DB2-BD59-A6C34878D82A}">
                    <a16:rowId xmlns:a16="http://schemas.microsoft.com/office/drawing/2014/main" val="1329117701"/>
                  </a:ext>
                </a:extLst>
              </a:tr>
              <a:tr h="144000">
                <a:tc>
                  <a:txBody>
                    <a:bodyPr/>
                    <a:lstStyle/>
                    <a:p>
                      <a:r>
                        <a:rPr kumimoji="1" lang="en-US" altLang="ja-JP" sz="1000" dirty="0">
                          <a:latin typeface="BIZ UDPゴシック" panose="020B0400000000000000" pitchFamily="50" charset="-128"/>
                          <a:ea typeface="BIZ UDPゴシック" panose="020B0400000000000000" pitchFamily="50" charset="-128"/>
                        </a:rPr>
                        <a:t>1.2-</a:t>
                      </a:r>
                      <a:r>
                        <a:rPr kumimoji="1" lang="ja-JP" altLang="en-US" sz="1000" dirty="0">
                          <a:latin typeface="BIZ UDPゴシック" panose="020B0400000000000000" pitchFamily="50" charset="-128"/>
                          <a:ea typeface="BIZ UDPゴシック" panose="020B0400000000000000" pitchFamily="50" charset="-128"/>
                        </a:rPr>
                        <a:t>ジクロロエタン</a:t>
                      </a:r>
                    </a:p>
                  </a:txBody>
                  <a:tcPr marL="36000" marR="36000" marT="0" marB="0" anchor="ctr"/>
                </a:tc>
                <a:tc>
                  <a:txBody>
                    <a:bodyPr/>
                    <a:lstStyle/>
                    <a:p>
                      <a:r>
                        <a:rPr kumimoji="1" lang="ja-JP" altLang="en-US" sz="1000" dirty="0">
                          <a:latin typeface="BIZ UDPゴシック" panose="020B0400000000000000" pitchFamily="50" charset="-128"/>
                          <a:ea typeface="BIZ UDPゴシック" panose="020B0400000000000000" pitchFamily="50" charset="-128"/>
                        </a:rPr>
                        <a:t>砒素及びその化合物</a:t>
                      </a:r>
                    </a:p>
                  </a:txBody>
                  <a:tcPr marL="36000" marR="36000" marT="0" marB="0" anchor="ctr"/>
                </a:tc>
                <a:extLst>
                  <a:ext uri="{0D108BD9-81ED-4DB2-BD59-A6C34878D82A}">
                    <a16:rowId xmlns:a16="http://schemas.microsoft.com/office/drawing/2014/main" val="4011924710"/>
                  </a:ext>
                </a:extLst>
              </a:tr>
              <a:tr h="152572">
                <a:tc>
                  <a:txBody>
                    <a:bodyPr/>
                    <a:lstStyle/>
                    <a:p>
                      <a:r>
                        <a:rPr kumimoji="1" lang="ja-JP" altLang="en-US" sz="1000" dirty="0">
                          <a:latin typeface="BIZ UDPゴシック" panose="020B0400000000000000" pitchFamily="50" charset="-128"/>
                          <a:ea typeface="BIZ UDPゴシック" panose="020B0400000000000000" pitchFamily="50" charset="-128"/>
                        </a:rPr>
                        <a:t>ジクロロメタン</a:t>
                      </a:r>
                    </a:p>
                  </a:txBody>
                  <a:tcPr marL="36000" marR="36000" marT="0" marB="0" anchor="ctr"/>
                </a:tc>
                <a:tc>
                  <a:txBody>
                    <a:bodyPr/>
                    <a:lstStyle/>
                    <a:p>
                      <a:r>
                        <a:rPr kumimoji="1" lang="ja-JP" altLang="en-US" sz="1000" dirty="0">
                          <a:latin typeface="BIZ UDPゴシック" panose="020B0400000000000000" pitchFamily="50" charset="-128"/>
                          <a:ea typeface="BIZ UDPゴシック" panose="020B0400000000000000" pitchFamily="50" charset="-128"/>
                        </a:rPr>
                        <a:t>ベンゼン</a:t>
                      </a:r>
                    </a:p>
                  </a:txBody>
                  <a:tcPr marL="36000" marR="36000" marT="0" marB="0" anchor="ctr"/>
                </a:tc>
                <a:extLst>
                  <a:ext uri="{0D108BD9-81ED-4DB2-BD59-A6C34878D82A}">
                    <a16:rowId xmlns:a16="http://schemas.microsoft.com/office/drawing/2014/main" val="4022158570"/>
                  </a:ext>
                </a:extLst>
              </a:tr>
              <a:tr h="152572">
                <a:tc>
                  <a:txBody>
                    <a:bodyPr/>
                    <a:lstStyle/>
                    <a:p>
                      <a:r>
                        <a:rPr kumimoji="1" lang="ja-JP" altLang="en-US" sz="1000" dirty="0">
                          <a:latin typeface="BIZ UDPゴシック" panose="020B0400000000000000" pitchFamily="50" charset="-128"/>
                          <a:ea typeface="BIZ UDPゴシック" panose="020B0400000000000000" pitchFamily="50" charset="-128"/>
                        </a:rPr>
                        <a:t>テトラクロロエチレン</a:t>
                      </a:r>
                    </a:p>
                  </a:txBody>
                  <a:tcPr marL="36000" marR="36000" marT="0" marB="0" anchor="ctr"/>
                </a:tc>
                <a:tc>
                  <a:txBody>
                    <a:bodyPr/>
                    <a:lstStyle/>
                    <a:p>
                      <a:r>
                        <a:rPr kumimoji="1" lang="en-US" altLang="ja-JP" sz="1000" dirty="0">
                          <a:latin typeface="BIZ UDPゴシック" panose="020B0400000000000000" pitchFamily="50" charset="-128"/>
                          <a:ea typeface="BIZ UDPゴシック" panose="020B0400000000000000" pitchFamily="50" charset="-128"/>
                        </a:rPr>
                        <a:t>PCB</a:t>
                      </a:r>
                      <a:endParaRPr kumimoji="1" lang="ja-JP" altLang="en-US" sz="1000" dirty="0">
                        <a:latin typeface="BIZ UDPゴシック" panose="020B0400000000000000" pitchFamily="50" charset="-128"/>
                        <a:ea typeface="BIZ UDPゴシック" panose="020B0400000000000000" pitchFamily="50" charset="-128"/>
                      </a:endParaRPr>
                    </a:p>
                  </a:txBody>
                  <a:tcPr marL="36000" marR="36000" marT="0" marB="0" anchor="ctr"/>
                </a:tc>
                <a:extLst>
                  <a:ext uri="{0D108BD9-81ED-4DB2-BD59-A6C34878D82A}">
                    <a16:rowId xmlns:a16="http://schemas.microsoft.com/office/drawing/2014/main" val="357534114"/>
                  </a:ext>
                </a:extLst>
              </a:tr>
            </a:tbl>
          </a:graphicData>
        </a:graphic>
      </p:graphicFrame>
      <p:sp>
        <p:nvSpPr>
          <p:cNvPr id="18" name="タイトル 1">
            <a:extLst>
              <a:ext uri="{FF2B5EF4-FFF2-40B4-BE49-F238E27FC236}">
                <a16:creationId xmlns:a16="http://schemas.microsoft.com/office/drawing/2014/main" id="{69AE52CF-D9BC-4E6C-80FC-C8340F8BB87D}"/>
              </a:ext>
            </a:extLst>
          </p:cNvPr>
          <p:cNvSpPr>
            <a:spLocks noGrp="1"/>
          </p:cNvSpPr>
          <p:nvPr>
            <p:ph type="title"/>
          </p:nvPr>
        </p:nvSpPr>
        <p:spPr>
          <a:xfrm>
            <a:off x="891522" y="462187"/>
            <a:ext cx="8459265" cy="531715"/>
          </a:xfrm>
        </p:spPr>
        <p:txBody>
          <a:bodyPr>
            <a:normAutofit/>
          </a:bodyPr>
          <a:lstStyle/>
          <a:p>
            <a:pPr marL="717550" indent="-717550"/>
            <a:r>
              <a:rPr lang="ja-JP" altLang="en-US" sz="2000" dirty="0">
                <a:latin typeface="BIZ UDPゴシック" panose="020B0400000000000000" pitchFamily="50" charset="-128"/>
                <a:ea typeface="BIZ UDPゴシック" panose="020B0400000000000000" pitchFamily="50" charset="-128"/>
              </a:rPr>
              <a:t>（参考）汚染土壌処理の用に供する施設について②</a:t>
            </a:r>
            <a:endParaRPr kumimoji="1" lang="ja-JP" altLang="en-US" sz="2000" dirty="0">
              <a:latin typeface="BIZ UDPゴシック" panose="020B0400000000000000" pitchFamily="50" charset="-128"/>
              <a:ea typeface="BIZ UDPゴシック" panose="020B0400000000000000" pitchFamily="50" charset="-128"/>
            </a:endParaRPr>
          </a:p>
        </p:txBody>
      </p:sp>
      <p:sp>
        <p:nvSpPr>
          <p:cNvPr id="19" name="スライド番号プレースホルダー 3">
            <a:extLst>
              <a:ext uri="{FF2B5EF4-FFF2-40B4-BE49-F238E27FC236}">
                <a16:creationId xmlns:a16="http://schemas.microsoft.com/office/drawing/2014/main" id="{004A63E4-5619-4C77-88D0-E6368273A521}"/>
              </a:ext>
            </a:extLst>
          </p:cNvPr>
          <p:cNvSpPr>
            <a:spLocks noGrp="1"/>
          </p:cNvSpPr>
          <p:nvPr>
            <p:ph type="sldNum" sz="quarter" idx="12"/>
          </p:nvPr>
        </p:nvSpPr>
        <p:spPr>
          <a:xfrm>
            <a:off x="9350787" y="6041364"/>
            <a:ext cx="555213" cy="365125"/>
          </a:xfrm>
        </p:spPr>
        <p:txBody>
          <a:bodyPr>
            <a:normAutofit/>
          </a:body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29</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353140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コンテンツ プレースホルダー 2">
            <a:extLst>
              <a:ext uri="{FF2B5EF4-FFF2-40B4-BE49-F238E27FC236}">
                <a16:creationId xmlns:a16="http://schemas.microsoft.com/office/drawing/2014/main" id="{BFBA7905-B33A-4141-82AB-C37101E047E0}"/>
              </a:ext>
            </a:extLst>
          </p:cNvPr>
          <p:cNvSpPr>
            <a:spLocks noGrp="1"/>
          </p:cNvSpPr>
          <p:nvPr>
            <p:ph idx="1"/>
          </p:nvPr>
        </p:nvSpPr>
        <p:spPr>
          <a:xfrm>
            <a:off x="619911" y="1920278"/>
            <a:ext cx="8826184" cy="2387001"/>
          </a:xfrm>
        </p:spPr>
        <p:txBody>
          <a:bodyPr>
            <a:noAutofit/>
          </a:bodyPr>
          <a:lstStyle/>
          <a:p>
            <a:pPr marL="0" indent="0">
              <a:buNone/>
            </a:pPr>
            <a:r>
              <a:rPr lang="ja-JP" altLang="en-US" sz="1600" dirty="0">
                <a:solidFill>
                  <a:schemeClr val="tx1"/>
                </a:solidFill>
                <a:latin typeface="BIZ UDPゴシック" panose="020B0400000000000000" pitchFamily="50" charset="-128"/>
                <a:ea typeface="BIZ UDPゴシック" panose="020B0400000000000000" pitchFamily="50" charset="-128"/>
              </a:rPr>
              <a:t>・条例及び法による規制により、固定発生源からの粉じん排出は抑制され、</a:t>
            </a:r>
            <a:r>
              <a:rPr lang="ja-JP" altLang="en-US" sz="1600" u="sng" dirty="0">
                <a:solidFill>
                  <a:schemeClr val="tx1"/>
                </a:solidFill>
                <a:latin typeface="BIZ UDPゴシック" panose="020B0400000000000000" pitchFamily="50" charset="-128"/>
                <a:ea typeface="BIZ UDPゴシック" panose="020B0400000000000000" pitchFamily="50" charset="-128"/>
              </a:rPr>
              <a:t>府域の</a:t>
            </a:r>
            <a:r>
              <a:rPr lang="en-US" altLang="ja-JP" sz="1600" u="sng" dirty="0">
                <a:solidFill>
                  <a:schemeClr val="tx1"/>
                </a:solidFill>
                <a:latin typeface="BIZ UDPゴシック" panose="020B0400000000000000" pitchFamily="50" charset="-128"/>
                <a:ea typeface="BIZ UDPゴシック" panose="020B0400000000000000" pitchFamily="50" charset="-128"/>
              </a:rPr>
              <a:t>SPM</a:t>
            </a:r>
            <a:r>
              <a:rPr lang="ja-JP" altLang="en-US" sz="1600" u="sng" dirty="0">
                <a:solidFill>
                  <a:schemeClr val="tx1"/>
                </a:solidFill>
                <a:latin typeface="BIZ UDPゴシック" panose="020B0400000000000000" pitchFamily="50" charset="-128"/>
                <a:ea typeface="BIZ UDPゴシック" panose="020B0400000000000000" pitchFamily="50" charset="-128"/>
              </a:rPr>
              <a:t>の大気濃度は改善</a:t>
            </a:r>
            <a:r>
              <a:rPr lang="ja-JP" altLang="en-US" sz="1600" dirty="0">
                <a:solidFill>
                  <a:schemeClr val="tx1"/>
                </a:solidFill>
                <a:latin typeface="BIZ UDPゴシック" panose="020B0400000000000000" pitchFamily="50" charset="-128"/>
                <a:ea typeface="BIZ UDPゴシック" panose="020B0400000000000000" pitchFamily="50" charset="-128"/>
              </a:rPr>
              <a:t>し、</a:t>
            </a:r>
            <a:r>
              <a:rPr lang="ja-JP" altLang="en-US" sz="1600" u="sng" dirty="0">
                <a:solidFill>
                  <a:schemeClr val="tx1"/>
                </a:solidFill>
                <a:latin typeface="BIZ UDPゴシック" panose="020B0400000000000000" pitchFamily="50" charset="-128"/>
                <a:ea typeface="BIZ UDPゴシック" panose="020B0400000000000000" pitchFamily="50" charset="-128"/>
              </a:rPr>
              <a:t>産業用機械からの苦情件数も減少傾向にある</a:t>
            </a:r>
            <a:r>
              <a:rPr lang="ja-JP" altLang="en-US" sz="1600" dirty="0">
                <a:solidFill>
                  <a:schemeClr val="tx1"/>
                </a:solidFill>
                <a:latin typeface="BIZ UDPゴシック" panose="020B0400000000000000" pitchFamily="50" charset="-128"/>
                <a:ea typeface="BIZ UDPゴシック" panose="020B0400000000000000" pitchFamily="50" charset="-128"/>
              </a:rPr>
              <a:t>。</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buNone/>
            </a:pPr>
            <a:r>
              <a:rPr lang="ja-JP" altLang="en-US" sz="1600" dirty="0">
                <a:solidFill>
                  <a:schemeClr val="tx1"/>
                </a:solidFill>
                <a:latin typeface="BIZ UDPゴシック" panose="020B0400000000000000" pitchFamily="50" charset="-128"/>
                <a:ea typeface="BIZ UDPゴシック" panose="020B0400000000000000" pitchFamily="50" charset="-128"/>
              </a:rPr>
              <a:t>・一方、土石製品製造に係る粉砕施設や、金属製品製造に係る研摩施設のように</a:t>
            </a:r>
            <a:r>
              <a:rPr lang="ja-JP" altLang="en-US" sz="1600" u="sng" dirty="0">
                <a:solidFill>
                  <a:schemeClr val="tx1"/>
                </a:solidFill>
                <a:latin typeface="BIZ UDPゴシック" panose="020B0400000000000000" pitchFamily="50" charset="-128"/>
                <a:ea typeface="BIZ UDPゴシック" panose="020B0400000000000000" pitchFamily="50" charset="-128"/>
              </a:rPr>
              <a:t>対策を講じなければ多くの粉</a:t>
            </a:r>
            <a:r>
              <a:rPr lang="ja-JP" altLang="en-US" sz="1600" u="sng" dirty="0" err="1">
                <a:solidFill>
                  <a:schemeClr val="tx1"/>
                </a:solidFill>
                <a:latin typeface="BIZ UDPゴシック" panose="020B0400000000000000" pitchFamily="50" charset="-128"/>
                <a:ea typeface="BIZ UDPゴシック" panose="020B0400000000000000" pitchFamily="50" charset="-128"/>
              </a:rPr>
              <a:t>じんが排</a:t>
            </a:r>
            <a:r>
              <a:rPr lang="ja-JP" altLang="en-US" sz="1600" u="sng" dirty="0">
                <a:solidFill>
                  <a:schemeClr val="tx1"/>
                </a:solidFill>
                <a:latin typeface="BIZ UDPゴシック" panose="020B0400000000000000" pitchFamily="50" charset="-128"/>
                <a:ea typeface="BIZ UDPゴシック" panose="020B0400000000000000" pitchFamily="50" charset="-128"/>
              </a:rPr>
              <a:t>出される施設も存在する</a:t>
            </a:r>
            <a:r>
              <a:rPr lang="ja-JP" altLang="en-US" sz="1600" dirty="0">
                <a:solidFill>
                  <a:schemeClr val="tx1"/>
                </a:solidFill>
                <a:latin typeface="BIZ UDPゴシック" panose="020B0400000000000000" pitchFamily="50" charset="-128"/>
                <a:ea typeface="BIZ UDPゴシック" panose="020B0400000000000000" pitchFamily="50" charset="-128"/>
              </a:rPr>
              <a:t>。</a:t>
            </a:r>
          </a:p>
          <a:p>
            <a:pPr marL="0" indent="0">
              <a:buNone/>
            </a:pPr>
            <a:r>
              <a:rPr lang="ja-JP" altLang="en-US" sz="1600" dirty="0">
                <a:solidFill>
                  <a:schemeClr val="tx1"/>
                </a:solidFill>
                <a:latin typeface="BIZ UDPゴシック" panose="020B0400000000000000" pitchFamily="50" charset="-128"/>
                <a:ea typeface="BIZ UDPゴシック" panose="020B0400000000000000" pitchFamily="50" charset="-128"/>
              </a:rPr>
              <a:t>・特定粉じん規制については、条例で特定粉じんとして石綿以外の有害粉じんを規制しているのは</a:t>
            </a:r>
            <a:r>
              <a:rPr lang="ja-JP" altLang="en-US" sz="1600" u="sng" dirty="0">
                <a:solidFill>
                  <a:schemeClr val="tx1"/>
                </a:solidFill>
                <a:latin typeface="BIZ UDPゴシック" panose="020B0400000000000000" pitchFamily="50" charset="-128"/>
                <a:ea typeface="BIZ UDPゴシック" panose="020B0400000000000000" pitchFamily="50" charset="-128"/>
              </a:rPr>
              <a:t>都道府県では大阪府のみ</a:t>
            </a:r>
            <a:r>
              <a:rPr lang="ja-JP" altLang="en-US" sz="1600" dirty="0">
                <a:solidFill>
                  <a:schemeClr val="tx1"/>
                </a:solidFill>
                <a:latin typeface="BIZ UDPゴシック" panose="020B0400000000000000" pitchFamily="50" charset="-128"/>
                <a:ea typeface="BIZ UDPゴシック" panose="020B0400000000000000" pitchFamily="50" charset="-128"/>
              </a:rPr>
              <a:t>であり、行政・事業者にとって分かりにくい制度であるといえる。</a:t>
            </a:r>
          </a:p>
          <a:p>
            <a:pPr marL="0" indent="0">
              <a:buNone/>
            </a:pPr>
            <a:r>
              <a:rPr lang="ja-JP" altLang="en-US" sz="1600" dirty="0">
                <a:solidFill>
                  <a:schemeClr val="tx1"/>
                </a:solidFill>
                <a:latin typeface="BIZ UDPゴシック" panose="020B0400000000000000" pitchFamily="50" charset="-128"/>
                <a:ea typeface="BIZ UDPゴシック" panose="020B0400000000000000" pitchFamily="50" charset="-128"/>
              </a:rPr>
              <a:t>・排出される粉じんの種類によっては</a:t>
            </a:r>
            <a:r>
              <a:rPr lang="ja-JP" altLang="en-US" sz="1600" u="sng" dirty="0">
                <a:solidFill>
                  <a:schemeClr val="tx1"/>
                </a:solidFill>
                <a:latin typeface="BIZ UDPゴシック" panose="020B0400000000000000" pitchFamily="50" charset="-128"/>
                <a:ea typeface="BIZ UDPゴシック" panose="020B0400000000000000" pitchFamily="50" charset="-128"/>
              </a:rPr>
              <a:t>条例の特定粉じん排出施設が法や条例の一般粉じん排出施設にも該当する場合</a:t>
            </a:r>
            <a:r>
              <a:rPr lang="ja-JP" altLang="en-US" sz="1600" dirty="0">
                <a:solidFill>
                  <a:schemeClr val="tx1"/>
                </a:solidFill>
                <a:latin typeface="BIZ UDPゴシック" panose="020B0400000000000000" pitchFamily="50" charset="-128"/>
                <a:ea typeface="BIZ UDPゴシック" panose="020B0400000000000000" pitchFamily="50" charset="-128"/>
              </a:rPr>
              <a:t>があり、また規制手法も設備構造基準で重複するものも多く、同じ処理施設で２つの基準に対応している場合もある。</a:t>
            </a:r>
            <a:endParaRPr lang="en-US" altLang="ja-JP" sz="1600" dirty="0">
              <a:solidFill>
                <a:schemeClr val="tx1"/>
              </a:solidFill>
              <a:latin typeface="BIZ UDPゴシック" panose="020B0400000000000000" pitchFamily="50" charset="-128"/>
              <a:ea typeface="BIZ UDPゴシック" panose="020B0400000000000000" pitchFamily="50" charset="-128"/>
            </a:endParaRPr>
          </a:p>
        </p:txBody>
      </p:sp>
      <p:sp>
        <p:nvSpPr>
          <p:cNvPr id="17" name="テキスト ボックス 16">
            <a:extLst>
              <a:ext uri="{FF2B5EF4-FFF2-40B4-BE49-F238E27FC236}">
                <a16:creationId xmlns:a16="http://schemas.microsoft.com/office/drawing/2014/main" id="{0695B99C-434B-47D8-8897-9692C280890D}"/>
              </a:ext>
            </a:extLst>
          </p:cNvPr>
          <p:cNvSpPr txBox="1"/>
          <p:nvPr/>
        </p:nvSpPr>
        <p:spPr>
          <a:xfrm>
            <a:off x="1083473" y="1377702"/>
            <a:ext cx="7235027" cy="400110"/>
          </a:xfrm>
          <a:prstGeom prst="rect">
            <a:avLst/>
          </a:prstGeom>
          <a:noFill/>
          <a:ln>
            <a:solidFill>
              <a:schemeClr val="tx1"/>
            </a:solidFill>
          </a:ln>
        </p:spPr>
        <p:txBody>
          <a:bodyPr wrap="square" rtlCol="0">
            <a:spAutoFit/>
          </a:bodyPr>
          <a:lstStyle/>
          <a:p>
            <a:r>
              <a:rPr lang="ja-JP" altLang="en-US" sz="2000" dirty="0">
                <a:latin typeface="BIZ UDPゴシック" panose="020B0400000000000000" pitchFamily="50" charset="-128"/>
                <a:ea typeface="BIZ UDPゴシック" panose="020B0400000000000000" pitchFamily="50" charset="-128"/>
              </a:rPr>
              <a:t>論点①　粉じん規制全体の考え方について</a:t>
            </a:r>
            <a:endParaRPr kumimoji="1" lang="ja-JP" altLang="en-US" sz="2000" dirty="0">
              <a:latin typeface="BIZ UDPゴシック" panose="020B0400000000000000" pitchFamily="50" charset="-128"/>
              <a:ea typeface="BIZ UDPゴシック" panose="020B0400000000000000" pitchFamily="50" charset="-128"/>
            </a:endParaRPr>
          </a:p>
        </p:txBody>
      </p:sp>
      <p:sp>
        <p:nvSpPr>
          <p:cNvPr id="18" name="スライド番号プレースホルダー 3">
            <a:extLst>
              <a:ext uri="{FF2B5EF4-FFF2-40B4-BE49-F238E27FC236}">
                <a16:creationId xmlns:a16="http://schemas.microsoft.com/office/drawing/2014/main" id="{09F198A3-3DEF-4442-9905-E44FD0EC76C1}"/>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3</a:t>
            </a:fld>
            <a:endParaRPr lang="en-US" dirty="0">
              <a:solidFill>
                <a:srgbClr val="000000"/>
              </a:solidFill>
              <a:latin typeface="BIZ UDPゴシック" panose="020B0400000000000000" pitchFamily="50" charset="-128"/>
              <a:ea typeface="BIZ UDPゴシック" panose="020B0400000000000000" pitchFamily="50" charset="-128"/>
            </a:endParaRPr>
          </a:p>
        </p:txBody>
      </p:sp>
      <p:sp>
        <p:nvSpPr>
          <p:cNvPr id="19" name="下矢印 14">
            <a:extLst>
              <a:ext uri="{FF2B5EF4-FFF2-40B4-BE49-F238E27FC236}">
                <a16:creationId xmlns:a16="http://schemas.microsoft.com/office/drawing/2014/main" id="{D549BEB1-3591-45B4-B391-2D1637BE194F}"/>
              </a:ext>
            </a:extLst>
          </p:cNvPr>
          <p:cNvSpPr/>
          <p:nvPr/>
        </p:nvSpPr>
        <p:spPr>
          <a:xfrm>
            <a:off x="4389261" y="4514803"/>
            <a:ext cx="906043" cy="3513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20" name="コンテンツ プレースホルダー 2">
            <a:extLst>
              <a:ext uri="{FF2B5EF4-FFF2-40B4-BE49-F238E27FC236}">
                <a16:creationId xmlns:a16="http://schemas.microsoft.com/office/drawing/2014/main" id="{E2433950-462C-4A97-94DD-110F82404700}"/>
              </a:ext>
            </a:extLst>
          </p:cNvPr>
          <p:cNvSpPr txBox="1">
            <a:spLocks/>
          </p:cNvSpPr>
          <p:nvPr/>
        </p:nvSpPr>
        <p:spPr>
          <a:xfrm>
            <a:off x="620702" y="4961433"/>
            <a:ext cx="8825393" cy="1801300"/>
          </a:xfrm>
          <a:prstGeom prst="rect">
            <a:avLst/>
          </a:prstGeom>
          <a:ln>
            <a:solidFill>
              <a:schemeClr val="tx1"/>
            </a:solidFill>
          </a:ln>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1600" dirty="0">
                <a:solidFill>
                  <a:schemeClr val="tx1"/>
                </a:solidFill>
                <a:latin typeface="BIZ UDPゴシック" panose="020B0400000000000000" pitchFamily="50" charset="-128"/>
                <a:ea typeface="BIZ UDPゴシック" panose="020B0400000000000000" pitchFamily="50" charset="-128"/>
              </a:rPr>
              <a:t>・</a:t>
            </a:r>
            <a:r>
              <a:rPr lang="ja-JP" altLang="en-US" sz="1600" u="sng" dirty="0">
                <a:solidFill>
                  <a:schemeClr val="tx1"/>
                </a:solidFill>
                <a:latin typeface="BIZ UDPゴシック" panose="020B0400000000000000" pitchFamily="50" charset="-128"/>
                <a:ea typeface="BIZ UDPゴシック" panose="020B0400000000000000" pitchFamily="50" charset="-128"/>
              </a:rPr>
              <a:t>固定発生源からの粉</a:t>
            </a:r>
            <a:r>
              <a:rPr lang="ja-JP" altLang="en-US" sz="1600" u="sng" dirty="0" err="1">
                <a:solidFill>
                  <a:schemeClr val="tx1"/>
                </a:solidFill>
                <a:latin typeface="BIZ UDPゴシック" panose="020B0400000000000000" pitchFamily="50" charset="-128"/>
                <a:ea typeface="BIZ UDPゴシック" panose="020B0400000000000000" pitchFamily="50" charset="-128"/>
              </a:rPr>
              <a:t>じん</a:t>
            </a:r>
            <a:r>
              <a:rPr lang="ja-JP" altLang="en-US" sz="1600" u="sng" dirty="0">
                <a:solidFill>
                  <a:schemeClr val="tx1"/>
                </a:solidFill>
                <a:latin typeface="BIZ UDPゴシック" panose="020B0400000000000000" pitchFamily="50" charset="-128"/>
                <a:ea typeface="BIZ UDPゴシック" panose="020B0400000000000000" pitchFamily="50" charset="-128"/>
              </a:rPr>
              <a:t>規制は継続すべき</a:t>
            </a:r>
            <a:r>
              <a:rPr lang="ja-JP" altLang="en-US" sz="1600" dirty="0">
                <a:solidFill>
                  <a:schemeClr val="tx1"/>
                </a:solidFill>
                <a:latin typeface="BIZ UDPゴシック" panose="020B0400000000000000" pitchFamily="50" charset="-128"/>
                <a:ea typeface="BIZ UDPゴシック" panose="020B0400000000000000" pitchFamily="50" charset="-128"/>
              </a:rPr>
              <a:t>ではないか。</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buNone/>
            </a:pPr>
            <a:r>
              <a:rPr lang="ja-JP" altLang="en-US" sz="1600" dirty="0">
                <a:solidFill>
                  <a:schemeClr val="tx1"/>
                </a:solidFill>
                <a:latin typeface="BIZ UDPゴシック" panose="020B0400000000000000" pitchFamily="50" charset="-128"/>
                <a:ea typeface="BIZ UDPゴシック" panose="020B0400000000000000" pitchFamily="50" charset="-128"/>
              </a:rPr>
              <a:t>・行政、事業者双方にとってわかりやすくかつ効果的な規制のあり方を目指すものとして、</a:t>
            </a:r>
            <a:r>
              <a:rPr lang="ja-JP" altLang="en-US" sz="1600" u="sng" dirty="0">
                <a:solidFill>
                  <a:schemeClr val="tx1"/>
                </a:solidFill>
                <a:latin typeface="BIZ UDPゴシック" panose="020B0400000000000000" pitchFamily="50" charset="-128"/>
                <a:ea typeface="BIZ UDPゴシック" panose="020B0400000000000000" pitchFamily="50" charset="-128"/>
              </a:rPr>
              <a:t>一般粉</a:t>
            </a:r>
            <a:r>
              <a:rPr lang="ja-JP" altLang="en-US" sz="1600" u="sng" dirty="0" err="1">
                <a:solidFill>
                  <a:schemeClr val="tx1"/>
                </a:solidFill>
                <a:latin typeface="BIZ UDPゴシック" panose="020B0400000000000000" pitchFamily="50" charset="-128"/>
                <a:ea typeface="BIZ UDPゴシック" panose="020B0400000000000000" pitchFamily="50" charset="-128"/>
              </a:rPr>
              <a:t>じん</a:t>
            </a:r>
            <a:r>
              <a:rPr lang="ja-JP" altLang="en-US" sz="1600" u="sng" dirty="0">
                <a:solidFill>
                  <a:schemeClr val="tx1"/>
                </a:solidFill>
                <a:latin typeface="BIZ UDPゴシック" panose="020B0400000000000000" pitchFamily="50" charset="-128"/>
                <a:ea typeface="BIZ UDPゴシック" panose="020B0400000000000000" pitchFamily="50" charset="-128"/>
              </a:rPr>
              <a:t>規制と特定粉じん規制を統合し、粉じん規制として一本化することを検討するべき</a:t>
            </a:r>
            <a:r>
              <a:rPr lang="ja-JP" altLang="en-US" sz="1600" dirty="0">
                <a:solidFill>
                  <a:schemeClr val="tx1"/>
                </a:solidFill>
                <a:latin typeface="BIZ UDPゴシック" panose="020B0400000000000000" pitchFamily="50" charset="-128"/>
                <a:ea typeface="BIZ UDPゴシック" panose="020B0400000000000000" pitchFamily="50" charset="-128"/>
              </a:rPr>
              <a:t>ではないか。</a:t>
            </a:r>
          </a:p>
          <a:p>
            <a:pPr marL="0" indent="0">
              <a:buFont typeface="Wingdings 3" charset="2"/>
              <a:buNone/>
            </a:pPr>
            <a:r>
              <a:rPr lang="ja-JP" altLang="en-US" sz="1600" dirty="0">
                <a:solidFill>
                  <a:schemeClr val="tx1"/>
                </a:solidFill>
                <a:latin typeface="BIZ UDPゴシック" panose="020B0400000000000000" pitchFamily="50" charset="-128"/>
                <a:ea typeface="BIZ UDPゴシック" panose="020B0400000000000000" pitchFamily="50" charset="-128"/>
              </a:rPr>
              <a:t>・なお、統合にあたっては、規制基準は濃度測定に課題がある排出基準ではなく</a:t>
            </a:r>
            <a:r>
              <a:rPr lang="ja-JP" altLang="en-US" sz="1600" u="sng" dirty="0">
                <a:solidFill>
                  <a:schemeClr val="tx1"/>
                </a:solidFill>
                <a:latin typeface="BIZ UDPゴシック" panose="020B0400000000000000" pitchFamily="50" charset="-128"/>
                <a:ea typeface="BIZ UDPゴシック" panose="020B0400000000000000" pitchFamily="50" charset="-128"/>
              </a:rPr>
              <a:t>排出抑制に効果的な設備構造基準をベース</a:t>
            </a:r>
            <a:r>
              <a:rPr lang="ja-JP" altLang="en-US" sz="1600" dirty="0">
                <a:solidFill>
                  <a:schemeClr val="tx1"/>
                </a:solidFill>
                <a:latin typeface="BIZ UDPゴシック" panose="020B0400000000000000" pitchFamily="50" charset="-128"/>
                <a:ea typeface="BIZ UDPゴシック" panose="020B0400000000000000" pitchFamily="50" charset="-128"/>
              </a:rPr>
              <a:t>に、また対象施設は</a:t>
            </a:r>
            <a:r>
              <a:rPr lang="ja-JP" altLang="en-US" sz="1600" u="sng" dirty="0">
                <a:solidFill>
                  <a:schemeClr val="tx1"/>
                </a:solidFill>
                <a:latin typeface="BIZ UDPゴシック" panose="020B0400000000000000" pitchFamily="50" charset="-128"/>
                <a:ea typeface="BIZ UDPゴシック" panose="020B0400000000000000" pitchFamily="50" charset="-128"/>
              </a:rPr>
              <a:t>現行の一般粉</a:t>
            </a:r>
            <a:r>
              <a:rPr lang="ja-JP" altLang="en-US" sz="1600" u="sng" dirty="0" err="1">
                <a:solidFill>
                  <a:schemeClr val="tx1"/>
                </a:solidFill>
                <a:latin typeface="BIZ UDPゴシック" panose="020B0400000000000000" pitchFamily="50" charset="-128"/>
                <a:ea typeface="BIZ UDPゴシック" panose="020B0400000000000000" pitchFamily="50" charset="-128"/>
              </a:rPr>
              <a:t>じん</a:t>
            </a:r>
            <a:r>
              <a:rPr lang="ja-JP" altLang="en-US" sz="1600" u="sng" dirty="0">
                <a:solidFill>
                  <a:schemeClr val="tx1"/>
                </a:solidFill>
                <a:latin typeface="BIZ UDPゴシック" panose="020B0400000000000000" pitchFamily="50" charset="-128"/>
                <a:ea typeface="BIZ UDPゴシック" panose="020B0400000000000000" pitchFamily="50" charset="-128"/>
              </a:rPr>
              <a:t>対象施設及び特定粉じん対象施設が原則引き続き規制対象</a:t>
            </a:r>
            <a:r>
              <a:rPr lang="ja-JP" altLang="en-US" sz="1600" dirty="0">
                <a:solidFill>
                  <a:schemeClr val="tx1"/>
                </a:solidFill>
                <a:latin typeface="BIZ UDPゴシック" panose="020B0400000000000000" pitchFamily="50" charset="-128"/>
                <a:ea typeface="BIZ UDPゴシック" panose="020B0400000000000000" pitchFamily="50" charset="-128"/>
              </a:rPr>
              <a:t>となるよう検討するべきではないか。</a:t>
            </a:r>
            <a:endParaRPr lang="en-US" altLang="ja-JP" sz="1600" dirty="0">
              <a:solidFill>
                <a:schemeClr val="tx1"/>
              </a:solidFill>
              <a:latin typeface="BIZ UDPゴシック" panose="020B0400000000000000" pitchFamily="50" charset="-128"/>
              <a:ea typeface="BIZ UDPゴシック" panose="020B0400000000000000" pitchFamily="50" charset="-128"/>
            </a:endParaRPr>
          </a:p>
        </p:txBody>
      </p:sp>
      <p:sp>
        <p:nvSpPr>
          <p:cNvPr id="21" name="タイトル 1">
            <a:extLst>
              <a:ext uri="{FF2B5EF4-FFF2-40B4-BE49-F238E27FC236}">
                <a16:creationId xmlns:a16="http://schemas.microsoft.com/office/drawing/2014/main" id="{94309341-9987-4FE2-9F84-A33033CEDCE9}"/>
              </a:ext>
            </a:extLst>
          </p:cNvPr>
          <p:cNvSpPr>
            <a:spLocks noGrp="1"/>
          </p:cNvSpPr>
          <p:nvPr>
            <p:ph type="title"/>
          </p:nvPr>
        </p:nvSpPr>
        <p:spPr>
          <a:xfrm>
            <a:off x="1083470" y="609600"/>
            <a:ext cx="6984793" cy="1320800"/>
          </a:xfrm>
        </p:spPr>
        <p:txBody>
          <a:bodyPr>
            <a:normAutofit/>
          </a:bodyPr>
          <a:lstStyle/>
          <a:p>
            <a:r>
              <a:rPr lang="ja-JP" altLang="en-US" dirty="0">
                <a:latin typeface="BIZ UDPゴシック" panose="020B0400000000000000" pitchFamily="50" charset="-128"/>
                <a:ea typeface="BIZ UDPゴシック" panose="020B0400000000000000" pitchFamily="50" charset="-128"/>
              </a:rPr>
              <a:t>前回の部会での議論</a:t>
            </a:r>
            <a:endParaRPr kumimoji="1" lang="ja-JP" altLang="en-US"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513345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タイトル 1">
            <a:extLst>
              <a:ext uri="{FF2B5EF4-FFF2-40B4-BE49-F238E27FC236}">
                <a16:creationId xmlns:a16="http://schemas.microsoft.com/office/drawing/2014/main" id="{4111B239-8434-4838-A14B-06E14A843BCB}"/>
              </a:ext>
            </a:extLst>
          </p:cNvPr>
          <p:cNvSpPr>
            <a:spLocks noGrp="1"/>
          </p:cNvSpPr>
          <p:nvPr>
            <p:ph type="title"/>
          </p:nvPr>
        </p:nvSpPr>
        <p:spPr>
          <a:xfrm>
            <a:off x="891522" y="462187"/>
            <a:ext cx="8459265" cy="901700"/>
          </a:xfrm>
        </p:spPr>
        <p:txBody>
          <a:bodyPr>
            <a:normAutofit/>
          </a:bodyPr>
          <a:lstStyle/>
          <a:p>
            <a:pPr marL="717550" indent="-717550"/>
            <a:r>
              <a:rPr lang="ja-JP" altLang="en-US" sz="2000" dirty="0">
                <a:latin typeface="BIZ UDPゴシック" panose="020B0400000000000000" pitchFamily="50" charset="-128"/>
                <a:ea typeface="BIZ UDPゴシック" panose="020B0400000000000000" pitchFamily="50" charset="-128"/>
              </a:rPr>
              <a:t>（参考）蛍光灯のリサイクルの用に供する施設について</a:t>
            </a:r>
            <a:endParaRPr kumimoji="1" lang="ja-JP" altLang="en-US" sz="2000" dirty="0">
              <a:latin typeface="BIZ UDPゴシック" panose="020B0400000000000000" pitchFamily="50" charset="-128"/>
              <a:ea typeface="BIZ UDPゴシック" panose="020B0400000000000000" pitchFamily="50" charset="-128"/>
            </a:endParaRPr>
          </a:p>
        </p:txBody>
      </p:sp>
      <p:sp>
        <p:nvSpPr>
          <p:cNvPr id="10" name="コンテンツ プレースホルダー 2">
            <a:extLst>
              <a:ext uri="{FF2B5EF4-FFF2-40B4-BE49-F238E27FC236}">
                <a16:creationId xmlns:a16="http://schemas.microsoft.com/office/drawing/2014/main" id="{231C046E-5EBE-4404-A334-017E4CFE675A}"/>
              </a:ext>
            </a:extLst>
          </p:cNvPr>
          <p:cNvSpPr txBox="1">
            <a:spLocks/>
          </p:cNvSpPr>
          <p:nvPr/>
        </p:nvSpPr>
        <p:spPr>
          <a:xfrm>
            <a:off x="891522" y="913037"/>
            <a:ext cx="9219000" cy="1262930"/>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lnSpc>
                <a:spcPts val="1200"/>
              </a:lnSpc>
              <a:buNone/>
            </a:pPr>
            <a:r>
              <a:rPr lang="ja-JP" altLang="en-US" sz="1200" dirty="0">
                <a:solidFill>
                  <a:schemeClr val="tx1"/>
                </a:solidFill>
                <a:latin typeface="BIZ UDPゴシック" panose="020B0400000000000000" pitchFamily="50" charset="-128"/>
                <a:ea typeface="BIZ UDPゴシック" panose="020B0400000000000000" pitchFamily="50" charset="-128"/>
              </a:rPr>
              <a:t>〇蛍光ランプには以下の種類がある。</a:t>
            </a:r>
            <a:endParaRPr lang="en-US" altLang="ja-JP" sz="1200" dirty="0">
              <a:solidFill>
                <a:schemeClr val="tx1"/>
              </a:solidFill>
              <a:latin typeface="BIZ UDPゴシック" panose="020B0400000000000000" pitchFamily="50" charset="-128"/>
              <a:ea typeface="BIZ UDPゴシック" panose="020B0400000000000000" pitchFamily="50" charset="-128"/>
            </a:endParaRPr>
          </a:p>
        </p:txBody>
      </p:sp>
      <p:graphicFrame>
        <p:nvGraphicFramePr>
          <p:cNvPr id="5" name="表 5">
            <a:extLst>
              <a:ext uri="{FF2B5EF4-FFF2-40B4-BE49-F238E27FC236}">
                <a16:creationId xmlns:a16="http://schemas.microsoft.com/office/drawing/2014/main" id="{D5D10741-5B28-4ABE-BCBB-88C015FCB8B1}"/>
              </a:ext>
            </a:extLst>
          </p:cNvPr>
          <p:cNvGraphicFramePr>
            <a:graphicFrameLocks noGrp="1"/>
          </p:cNvGraphicFramePr>
          <p:nvPr>
            <p:extLst>
              <p:ext uri="{D42A27DB-BD31-4B8C-83A1-F6EECF244321}">
                <p14:modId xmlns:p14="http://schemas.microsoft.com/office/powerpoint/2010/main" val="128120291"/>
              </p:ext>
            </p:extLst>
          </p:nvPr>
        </p:nvGraphicFramePr>
        <p:xfrm>
          <a:off x="1167355" y="1176182"/>
          <a:ext cx="7761114" cy="1203960"/>
        </p:xfrm>
        <a:graphic>
          <a:graphicData uri="http://schemas.openxmlformats.org/drawingml/2006/table">
            <a:tbl>
              <a:tblPr firstRow="1" bandRow="1">
                <a:tableStyleId>{5C22544A-7EE6-4342-B048-85BDC9FD1C3A}</a:tableStyleId>
              </a:tblPr>
              <a:tblGrid>
                <a:gridCol w="1476000">
                  <a:extLst>
                    <a:ext uri="{9D8B030D-6E8A-4147-A177-3AD203B41FA5}">
                      <a16:colId xmlns:a16="http://schemas.microsoft.com/office/drawing/2014/main" val="475910256"/>
                    </a:ext>
                  </a:extLst>
                </a:gridCol>
                <a:gridCol w="2700000">
                  <a:extLst>
                    <a:ext uri="{9D8B030D-6E8A-4147-A177-3AD203B41FA5}">
                      <a16:colId xmlns:a16="http://schemas.microsoft.com/office/drawing/2014/main" val="3591280603"/>
                    </a:ext>
                  </a:extLst>
                </a:gridCol>
                <a:gridCol w="3585114">
                  <a:extLst>
                    <a:ext uri="{9D8B030D-6E8A-4147-A177-3AD203B41FA5}">
                      <a16:colId xmlns:a16="http://schemas.microsoft.com/office/drawing/2014/main" val="3515474662"/>
                    </a:ext>
                  </a:extLst>
                </a:gridCol>
              </a:tblGrid>
              <a:tr h="201449">
                <a:tc>
                  <a:txBody>
                    <a:bodyPr/>
                    <a:lstStyle/>
                    <a:p>
                      <a:r>
                        <a:rPr kumimoji="1" lang="ja-JP" altLang="en-US" sz="1100" dirty="0">
                          <a:latin typeface="BIZ UDPゴシック" panose="020B0400000000000000" pitchFamily="50" charset="-128"/>
                          <a:ea typeface="BIZ UDPゴシック" panose="020B0400000000000000" pitchFamily="50" charset="-128"/>
                        </a:rPr>
                        <a:t>分類</a:t>
                      </a:r>
                    </a:p>
                  </a:txBody>
                  <a:tcPr/>
                </a:tc>
                <a:tc>
                  <a:txBody>
                    <a:bodyPr/>
                    <a:lstStyle/>
                    <a:p>
                      <a:r>
                        <a:rPr kumimoji="1" lang="ja-JP" altLang="en-US" sz="1100" dirty="0">
                          <a:latin typeface="BIZ UDPゴシック" panose="020B0400000000000000" pitchFamily="50" charset="-128"/>
                          <a:ea typeface="BIZ UDPゴシック" panose="020B0400000000000000" pitchFamily="50" charset="-128"/>
                        </a:rPr>
                        <a:t>具体的なランプ名</a:t>
                      </a:r>
                    </a:p>
                  </a:txBody>
                  <a:tcPr/>
                </a:tc>
                <a:tc>
                  <a:txBody>
                    <a:bodyPr/>
                    <a:lstStyle/>
                    <a:p>
                      <a:r>
                        <a:rPr kumimoji="1" lang="ja-JP" altLang="en-US" sz="1100" dirty="0">
                          <a:latin typeface="BIZ UDPゴシック" panose="020B0400000000000000" pitchFamily="50" charset="-128"/>
                          <a:ea typeface="BIZ UDPゴシック" panose="020B0400000000000000" pitchFamily="50" charset="-128"/>
                        </a:rPr>
                        <a:t>主な用途</a:t>
                      </a:r>
                    </a:p>
                  </a:txBody>
                  <a:tcPr/>
                </a:tc>
                <a:extLst>
                  <a:ext uri="{0D108BD9-81ED-4DB2-BD59-A6C34878D82A}">
                    <a16:rowId xmlns:a16="http://schemas.microsoft.com/office/drawing/2014/main" val="831903742"/>
                  </a:ext>
                </a:extLst>
              </a:tr>
              <a:tr h="231805">
                <a:tc>
                  <a:txBody>
                    <a:bodyPr/>
                    <a:lstStyle/>
                    <a:p>
                      <a:r>
                        <a:rPr kumimoji="1" lang="ja-JP" altLang="en-US" sz="1100" dirty="0">
                          <a:latin typeface="BIZ UDPゴシック" panose="020B0400000000000000" pitchFamily="50" charset="-128"/>
                          <a:ea typeface="BIZ UDPゴシック" panose="020B0400000000000000" pitchFamily="50" charset="-128"/>
                        </a:rPr>
                        <a:t>蛍光ランプ</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BIZ UDPゴシック" panose="020B0400000000000000" pitchFamily="50" charset="-128"/>
                          <a:ea typeface="BIZ UDPゴシック" panose="020B0400000000000000" pitchFamily="50" charset="-128"/>
                        </a:rPr>
                        <a:t>直管形、コンパクト形、電球型、環形、角形</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txBody>
                  <a:tcPr/>
                </a:tc>
                <a:tc>
                  <a:txBody>
                    <a:bodyPr/>
                    <a:lstStyle/>
                    <a:p>
                      <a:r>
                        <a:rPr kumimoji="1" lang="ja-JP" altLang="en-US" sz="1100" dirty="0">
                          <a:latin typeface="BIZ UDPゴシック" panose="020B0400000000000000" pitchFamily="50" charset="-128"/>
                          <a:ea typeface="BIZ UDPゴシック" panose="020B0400000000000000" pitchFamily="50" charset="-128"/>
                        </a:rPr>
                        <a:t>一般照明（家庭、店舗、公共施設等）</a:t>
                      </a:r>
                    </a:p>
                  </a:txBody>
                  <a:tcPr/>
                </a:tc>
                <a:extLst>
                  <a:ext uri="{0D108BD9-81ED-4DB2-BD59-A6C34878D82A}">
                    <a16:rowId xmlns:a16="http://schemas.microsoft.com/office/drawing/2014/main" val="2831781692"/>
                  </a:ext>
                </a:extLst>
              </a:tr>
              <a:tr h="201449">
                <a:tc>
                  <a:txBody>
                    <a:bodyPr/>
                    <a:lstStyle/>
                    <a:p>
                      <a:r>
                        <a:rPr lang="ja-JP" altLang="en-US" sz="1100" dirty="0">
                          <a:solidFill>
                            <a:schemeClr val="tx1"/>
                          </a:solidFill>
                          <a:latin typeface="BIZ UDPゴシック" panose="020B0400000000000000" pitchFamily="50" charset="-128"/>
                          <a:ea typeface="BIZ UDPゴシック" panose="020B0400000000000000" pitchFamily="50" charset="-128"/>
                        </a:rPr>
                        <a:t>電球型蛍光ランプ</a:t>
                      </a:r>
                      <a:endParaRPr kumimoji="1" lang="ja-JP" altLang="en-US" sz="1100" dirty="0">
                        <a:latin typeface="BIZ UDPゴシック" panose="020B0400000000000000" pitchFamily="50" charset="-128"/>
                        <a:ea typeface="BIZ UDPゴシック" panose="020B0400000000000000" pitchFamily="50" charset="-128"/>
                      </a:endParaRPr>
                    </a:p>
                  </a:txBody>
                  <a:tcPr/>
                </a:tc>
                <a:tc>
                  <a:txBody>
                    <a:bodyPr/>
                    <a:lstStyle/>
                    <a:p>
                      <a:r>
                        <a:rPr kumimoji="1" lang="ja-JP" altLang="en-US" sz="1100" dirty="0">
                          <a:latin typeface="BIZ UDPゴシック" panose="020B0400000000000000" pitchFamily="50" charset="-128"/>
                          <a:ea typeface="BIZ UDPゴシック" panose="020B0400000000000000" pitchFamily="50" charset="-128"/>
                        </a:rPr>
                        <a:t>無電極蛍光ランプ</a:t>
                      </a:r>
                    </a:p>
                  </a:txBody>
                  <a:tcPr/>
                </a:tc>
                <a:tc>
                  <a:txBody>
                    <a:bodyPr/>
                    <a:lstStyle/>
                    <a:p>
                      <a:r>
                        <a:rPr kumimoji="1" lang="ja-JP" altLang="en-US" sz="1100" dirty="0">
                          <a:latin typeface="BIZ UDPゴシック" panose="020B0400000000000000" pitchFamily="50" charset="-128"/>
                          <a:ea typeface="BIZ UDPゴシック" panose="020B0400000000000000" pitchFamily="50" charset="-128"/>
                        </a:rPr>
                        <a:t>店舗、街路灯、防犯灯、道路照明、トンネル照明</a:t>
                      </a:r>
                    </a:p>
                  </a:txBody>
                  <a:tcPr/>
                </a:tc>
                <a:extLst>
                  <a:ext uri="{0D108BD9-81ED-4DB2-BD59-A6C34878D82A}">
                    <a16:rowId xmlns:a16="http://schemas.microsoft.com/office/drawing/2014/main" val="1125968445"/>
                  </a:ext>
                </a:extLst>
              </a:tr>
              <a:tr h="321733">
                <a:tc>
                  <a:txBody>
                    <a:bodyPr/>
                    <a:lstStyle/>
                    <a:p>
                      <a:r>
                        <a:rPr kumimoji="1" lang="ja-JP" altLang="en-US" sz="1100" dirty="0">
                          <a:latin typeface="BIZ UDPゴシック" panose="020B0400000000000000" pitchFamily="50" charset="-128"/>
                          <a:ea typeface="BIZ UDPゴシック" panose="020B0400000000000000" pitchFamily="50" charset="-128"/>
                        </a:rPr>
                        <a:t>冷陰極蛍光ランプ</a:t>
                      </a:r>
                    </a:p>
                  </a:txBody>
                  <a:tcPr/>
                </a:tc>
                <a:tc>
                  <a:txBody>
                    <a:bodyPr/>
                    <a:lstStyle/>
                    <a:p>
                      <a:r>
                        <a:rPr kumimoji="1" lang="ja-JP" altLang="en-US" sz="1100" dirty="0">
                          <a:latin typeface="BIZ UDPゴシック" panose="020B0400000000000000" pitchFamily="50" charset="-128"/>
                          <a:ea typeface="BIZ UDPゴシック" panose="020B0400000000000000" pitchFamily="50" charset="-128"/>
                        </a:rPr>
                        <a:t>バックライト用</a:t>
                      </a:r>
                    </a:p>
                  </a:txBody>
                  <a:tcPr/>
                </a:tc>
                <a:tc>
                  <a:txBody>
                    <a:bodyPr/>
                    <a:lstStyle/>
                    <a:p>
                      <a:r>
                        <a:rPr kumimoji="1" lang="ja-JP" altLang="en-US" sz="1100" dirty="0">
                          <a:latin typeface="BIZ UDPゴシック" panose="020B0400000000000000" pitchFamily="50" charset="-128"/>
                          <a:ea typeface="BIZ UDPゴシック" panose="020B0400000000000000" pitchFamily="50" charset="-128"/>
                        </a:rPr>
                        <a:t>テレビやパソコン、各種モニターなどのバックライト用（現在</a:t>
                      </a:r>
                      <a:r>
                        <a:rPr kumimoji="1" lang="en-US" altLang="ja-JP" sz="1100" dirty="0">
                          <a:latin typeface="BIZ UDPゴシック" panose="020B0400000000000000" pitchFamily="50" charset="-128"/>
                          <a:ea typeface="BIZ UDPゴシック" panose="020B0400000000000000" pitchFamily="50" charset="-128"/>
                        </a:rPr>
                        <a:t>LED</a:t>
                      </a:r>
                      <a:r>
                        <a:rPr kumimoji="1" lang="ja-JP" altLang="en-US" sz="1100" dirty="0">
                          <a:latin typeface="BIZ UDPゴシック" panose="020B0400000000000000" pitchFamily="50" charset="-128"/>
                          <a:ea typeface="BIZ UDPゴシック" panose="020B0400000000000000" pitchFamily="50" charset="-128"/>
                        </a:rPr>
                        <a:t>に置き換わりあまり使われていない）</a:t>
                      </a:r>
                    </a:p>
                  </a:txBody>
                  <a:tcPr/>
                </a:tc>
                <a:extLst>
                  <a:ext uri="{0D108BD9-81ED-4DB2-BD59-A6C34878D82A}">
                    <a16:rowId xmlns:a16="http://schemas.microsoft.com/office/drawing/2014/main" val="1574066408"/>
                  </a:ext>
                </a:extLst>
              </a:tr>
            </a:tbl>
          </a:graphicData>
        </a:graphic>
      </p:graphicFrame>
      <p:sp>
        <p:nvSpPr>
          <p:cNvPr id="12" name="コンテンツ プレースホルダー 2">
            <a:extLst>
              <a:ext uri="{FF2B5EF4-FFF2-40B4-BE49-F238E27FC236}">
                <a16:creationId xmlns:a16="http://schemas.microsoft.com/office/drawing/2014/main" id="{72902B58-B2EB-45D3-988B-8A6793D7AE2D}"/>
              </a:ext>
            </a:extLst>
          </p:cNvPr>
          <p:cNvSpPr txBox="1">
            <a:spLocks/>
          </p:cNvSpPr>
          <p:nvPr/>
        </p:nvSpPr>
        <p:spPr>
          <a:xfrm>
            <a:off x="891522" y="2403967"/>
            <a:ext cx="8792759" cy="1337841"/>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lnSpc>
                <a:spcPts val="1200"/>
              </a:lnSpc>
              <a:buNone/>
            </a:pPr>
            <a:r>
              <a:rPr lang="ja-JP" altLang="en-US" sz="1200" dirty="0">
                <a:solidFill>
                  <a:schemeClr val="tx1"/>
                </a:solidFill>
                <a:latin typeface="BIZ UDPゴシック" panose="020B0400000000000000" pitchFamily="50" charset="-128"/>
                <a:ea typeface="BIZ UDPゴシック" panose="020B0400000000000000" pitchFamily="50" charset="-128"/>
              </a:rPr>
              <a:t>〇蛍光体の発光には水銀は必要不可欠な物質であることから、原則全ての蛍光ランプに水銀が含有されている。</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ts val="1200"/>
              </a:lnSpc>
              <a:buNone/>
            </a:pPr>
            <a:r>
              <a:rPr lang="ja-JP" altLang="en-US" sz="1200" dirty="0">
                <a:solidFill>
                  <a:schemeClr val="tx1"/>
                </a:solidFill>
                <a:latin typeface="BIZ UDPゴシック" panose="020B0400000000000000" pitchFamily="50" charset="-128"/>
                <a:ea typeface="BIZ UDPゴシック" panose="020B0400000000000000" pitchFamily="50" charset="-128"/>
              </a:rPr>
              <a:t>〇その他、</a:t>
            </a:r>
            <a:r>
              <a:rPr lang="en-US" altLang="ja-JP" sz="1200" dirty="0">
                <a:solidFill>
                  <a:schemeClr val="tx1"/>
                </a:solidFill>
                <a:latin typeface="BIZ UDPゴシック" panose="020B0400000000000000" pitchFamily="50" charset="-128"/>
                <a:ea typeface="BIZ UDPゴシック" panose="020B0400000000000000" pitchFamily="50" charset="-128"/>
              </a:rPr>
              <a:t>HID</a:t>
            </a:r>
            <a:r>
              <a:rPr lang="ja-JP" altLang="en-US" sz="1200" dirty="0">
                <a:solidFill>
                  <a:schemeClr val="tx1"/>
                </a:solidFill>
                <a:latin typeface="BIZ UDPゴシック" panose="020B0400000000000000" pitchFamily="50" charset="-128"/>
                <a:ea typeface="BIZ UDPゴシック" panose="020B0400000000000000" pitchFamily="50" charset="-128"/>
              </a:rPr>
              <a:t>ランプ（高輝度放電ランプ）等にも原理上不可欠なものとして、水銀が含有されているが、</a:t>
            </a:r>
            <a:r>
              <a:rPr lang="en-US" altLang="ja-JP" sz="1200" dirty="0">
                <a:solidFill>
                  <a:schemeClr val="tx1"/>
                </a:solidFill>
                <a:latin typeface="BIZ UDPゴシック" panose="020B0400000000000000" pitchFamily="50" charset="-128"/>
                <a:ea typeface="BIZ UDPゴシック" panose="020B0400000000000000" pitchFamily="50" charset="-128"/>
              </a:rPr>
              <a:t>LED</a:t>
            </a:r>
            <a:r>
              <a:rPr lang="ja-JP" altLang="en-US" sz="1200" dirty="0">
                <a:solidFill>
                  <a:schemeClr val="tx1"/>
                </a:solidFill>
                <a:latin typeface="BIZ UDPゴシック" panose="020B0400000000000000" pitchFamily="50" charset="-128"/>
                <a:ea typeface="BIZ UDPゴシック" panose="020B0400000000000000" pitchFamily="50" charset="-128"/>
              </a:rPr>
              <a:t>ランプや電球</a:t>
            </a:r>
            <a:r>
              <a:rPr lang="en-US" altLang="ja-JP" sz="1200" dirty="0">
                <a:solidFill>
                  <a:schemeClr val="tx1"/>
                </a:solidFill>
                <a:latin typeface="BIZ UDPゴシック" panose="020B0400000000000000" pitchFamily="50" charset="-128"/>
                <a:ea typeface="BIZ UDPゴシック" panose="020B0400000000000000" pitchFamily="50" charset="-128"/>
              </a:rPr>
              <a:t>(</a:t>
            </a:r>
            <a:r>
              <a:rPr lang="ja-JP" altLang="en-US" sz="1200" dirty="0">
                <a:solidFill>
                  <a:schemeClr val="tx1"/>
                </a:solidFill>
                <a:latin typeface="BIZ UDPゴシック" panose="020B0400000000000000" pitchFamily="50" charset="-128"/>
                <a:ea typeface="BIZ UDPゴシック" panose="020B0400000000000000" pitchFamily="50" charset="-128"/>
              </a:rPr>
              <a:t>ハロゲン電球、白熱電球等）には原則水銀は含有されていない。</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ts val="1200"/>
              </a:lnSpc>
              <a:buNone/>
            </a:pPr>
            <a:r>
              <a:rPr lang="ja-JP" altLang="en-US" sz="1200" dirty="0">
                <a:solidFill>
                  <a:schemeClr val="tx1"/>
                </a:solidFill>
                <a:latin typeface="BIZ UDPゴシック" panose="020B0400000000000000" pitchFamily="50" charset="-128"/>
                <a:ea typeface="BIZ UDPゴシック" panose="020B0400000000000000" pitchFamily="50" charset="-128"/>
              </a:rPr>
              <a:t>〇水銀に関する水俣条約を踏まえ平成</a:t>
            </a:r>
            <a:r>
              <a:rPr lang="en-US" altLang="ja-JP" sz="1200" dirty="0">
                <a:solidFill>
                  <a:schemeClr val="tx1"/>
                </a:solidFill>
                <a:latin typeface="BIZ UDPゴシック" panose="020B0400000000000000" pitchFamily="50" charset="-128"/>
                <a:ea typeface="BIZ UDPゴシック" panose="020B0400000000000000" pitchFamily="50" charset="-128"/>
              </a:rPr>
              <a:t>29</a:t>
            </a:r>
            <a:r>
              <a:rPr lang="ja-JP" altLang="en-US" sz="1200" dirty="0">
                <a:solidFill>
                  <a:schemeClr val="tx1"/>
                </a:solidFill>
                <a:latin typeface="BIZ UDPゴシック" panose="020B0400000000000000" pitchFamily="50" charset="-128"/>
                <a:ea typeface="BIZ UDPゴシック" panose="020B0400000000000000" pitchFamily="50" charset="-128"/>
              </a:rPr>
              <a:t>年</a:t>
            </a:r>
            <a:r>
              <a:rPr lang="en-US" altLang="ja-JP" sz="1200" dirty="0">
                <a:solidFill>
                  <a:schemeClr val="tx1"/>
                </a:solidFill>
                <a:latin typeface="BIZ UDPゴシック" panose="020B0400000000000000" pitchFamily="50" charset="-128"/>
                <a:ea typeface="BIZ UDPゴシック" panose="020B0400000000000000" pitchFamily="50" charset="-128"/>
              </a:rPr>
              <a:t>10</a:t>
            </a:r>
            <a:r>
              <a:rPr lang="ja-JP" altLang="en-US" sz="1200" dirty="0">
                <a:solidFill>
                  <a:schemeClr val="tx1"/>
                </a:solidFill>
                <a:latin typeface="BIZ UDPゴシック" panose="020B0400000000000000" pitchFamily="50" charset="-128"/>
                <a:ea typeface="BIZ UDPゴシック" panose="020B0400000000000000" pitchFamily="50" charset="-128"/>
              </a:rPr>
              <a:t>月に改正された廃棄物処理法では、水銀含有蛍光ランプ等の産業廃棄物を取り扱う場合は水銀使用製品産業廃棄物の業許可や保管、処分等に係る各措置の遵守が必要となった。蛍光ランプ等に係る具体的な措置の内容は以下の通り。</a:t>
            </a:r>
            <a:endParaRPr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14" name="テキスト ボックス 13">
            <a:extLst>
              <a:ext uri="{FF2B5EF4-FFF2-40B4-BE49-F238E27FC236}">
                <a16:creationId xmlns:a16="http://schemas.microsoft.com/office/drawing/2014/main" id="{4A0FED1A-287A-40F8-80FE-9B17AD65D5B3}"/>
              </a:ext>
            </a:extLst>
          </p:cNvPr>
          <p:cNvSpPr txBox="1"/>
          <p:nvPr/>
        </p:nvSpPr>
        <p:spPr>
          <a:xfrm>
            <a:off x="925300" y="3640476"/>
            <a:ext cx="8725202" cy="3016210"/>
          </a:xfrm>
          <a:prstGeom prst="rect">
            <a:avLst/>
          </a:prstGeom>
          <a:noFill/>
          <a:ln>
            <a:solidFill>
              <a:schemeClr val="tx1"/>
            </a:solidFill>
          </a:ln>
        </p:spPr>
        <p:txBody>
          <a:bodyPr wrap="square" rtlCol="0">
            <a:spAutoFit/>
          </a:bodyPr>
          <a:lstStyle/>
          <a:p>
            <a:r>
              <a:rPr kumimoji="1" lang="ja-JP" altLang="en-US" sz="1000" dirty="0">
                <a:latin typeface="BIZ UDPゴシック" panose="020B0400000000000000" pitchFamily="50" charset="-128"/>
                <a:ea typeface="BIZ UDPゴシック" panose="020B0400000000000000" pitchFamily="50" charset="-128"/>
              </a:rPr>
              <a:t>〇廃棄物処理法施行令第</a:t>
            </a:r>
            <a:r>
              <a:rPr kumimoji="1" lang="en-US" altLang="ja-JP" sz="1000" dirty="0">
                <a:latin typeface="BIZ UDPゴシック" panose="020B0400000000000000" pitchFamily="50" charset="-128"/>
                <a:ea typeface="BIZ UDPゴシック" panose="020B0400000000000000" pitchFamily="50" charset="-128"/>
              </a:rPr>
              <a:t>6</a:t>
            </a:r>
            <a:r>
              <a:rPr kumimoji="1" lang="ja-JP" altLang="en-US" sz="1000" dirty="0">
                <a:latin typeface="BIZ UDPゴシック" panose="020B0400000000000000" pitchFamily="50" charset="-128"/>
                <a:ea typeface="BIZ UDPゴシック" panose="020B0400000000000000" pitchFamily="50" charset="-128"/>
              </a:rPr>
              <a:t>条第</a:t>
            </a:r>
            <a:r>
              <a:rPr kumimoji="1" lang="en-US" altLang="ja-JP" sz="1000" dirty="0">
                <a:latin typeface="BIZ UDPゴシック" panose="020B0400000000000000" pitchFamily="50" charset="-128"/>
                <a:ea typeface="BIZ UDPゴシック" panose="020B0400000000000000" pitchFamily="50" charset="-128"/>
              </a:rPr>
              <a:t>1</a:t>
            </a:r>
            <a:r>
              <a:rPr kumimoji="1" lang="ja-JP" altLang="en-US" sz="1000" dirty="0">
                <a:latin typeface="BIZ UDPゴシック" panose="020B0400000000000000" pitchFamily="50" charset="-128"/>
                <a:ea typeface="BIZ UDPゴシック" panose="020B0400000000000000" pitchFamily="50" charset="-128"/>
              </a:rPr>
              <a:t>項第</a:t>
            </a:r>
            <a:r>
              <a:rPr kumimoji="1" lang="en-US" altLang="ja-JP" sz="1000" dirty="0">
                <a:latin typeface="BIZ UDPゴシック" panose="020B0400000000000000" pitchFamily="50" charset="-128"/>
                <a:ea typeface="BIZ UDPゴシック" panose="020B0400000000000000" pitchFamily="50" charset="-128"/>
              </a:rPr>
              <a:t>2</a:t>
            </a:r>
            <a:r>
              <a:rPr kumimoji="1" lang="ja-JP" altLang="en-US" sz="1000" dirty="0">
                <a:latin typeface="BIZ UDPゴシック" panose="020B0400000000000000" pitchFamily="50" charset="-128"/>
                <a:ea typeface="BIZ UDPゴシック" panose="020B0400000000000000" pitchFamily="50" charset="-128"/>
              </a:rPr>
              <a:t>号ホ</a:t>
            </a:r>
            <a:endParaRPr kumimoji="1" lang="en-US" altLang="ja-JP" sz="1000" dirty="0">
              <a:latin typeface="BIZ UDPゴシック" panose="020B0400000000000000" pitchFamily="50" charset="-128"/>
              <a:ea typeface="BIZ UDPゴシック" panose="020B0400000000000000" pitchFamily="50" charset="-128"/>
            </a:endParaRPr>
          </a:p>
          <a:p>
            <a:r>
              <a:rPr kumimoji="1" lang="ja-JP" altLang="en-US" sz="1000" dirty="0">
                <a:latin typeface="BIZ UDPゴシック" panose="020B0400000000000000" pitchFamily="50" charset="-128"/>
                <a:ea typeface="BIZ UDPゴシック" panose="020B0400000000000000" pitchFamily="50" charset="-128"/>
              </a:rPr>
              <a:t>　水銀使用製品産業廃棄物の処分又は再生を行う場合には、 </a:t>
            </a:r>
            <a:r>
              <a:rPr kumimoji="1" lang="ja-JP" altLang="en-US" sz="1000" u="sng" dirty="0">
                <a:latin typeface="BIZ UDPゴシック" panose="020B0400000000000000" pitchFamily="50" charset="-128"/>
                <a:ea typeface="BIZ UDPゴシック" panose="020B0400000000000000" pitchFamily="50" charset="-128"/>
              </a:rPr>
              <a:t>水銀又はその化合物が大気中に飛散しないように必要な措置を講ずること</a:t>
            </a:r>
            <a:r>
              <a:rPr kumimoji="1" lang="ja-JP" altLang="en-US" sz="1000" dirty="0">
                <a:latin typeface="BIZ UDPゴシック" panose="020B0400000000000000" pitchFamily="50" charset="-128"/>
                <a:ea typeface="BIZ UDPゴシック" panose="020B0400000000000000" pitchFamily="50" charset="-128"/>
              </a:rPr>
              <a:t>。</a:t>
            </a:r>
          </a:p>
          <a:p>
            <a:endParaRPr kumimoji="1" lang="en-US" altLang="ja-JP" sz="1000" dirty="0">
              <a:latin typeface="BIZ UDPゴシック" panose="020B0400000000000000" pitchFamily="50" charset="-128"/>
              <a:ea typeface="BIZ UDPゴシック" panose="020B0400000000000000" pitchFamily="50" charset="-128"/>
            </a:endParaRPr>
          </a:p>
          <a:p>
            <a:r>
              <a:rPr kumimoji="1" lang="ja-JP" altLang="en-US" sz="1000" dirty="0">
                <a:latin typeface="BIZ UDPゴシック" panose="020B0400000000000000" pitchFamily="50" charset="-128"/>
                <a:ea typeface="BIZ UDPゴシック" panose="020B0400000000000000" pitchFamily="50" charset="-128"/>
              </a:rPr>
              <a:t> 〇平成</a:t>
            </a:r>
            <a:r>
              <a:rPr kumimoji="1" lang="en-US" altLang="ja-JP" sz="1000" dirty="0">
                <a:latin typeface="BIZ UDPゴシック" panose="020B0400000000000000" pitchFamily="50" charset="-128"/>
                <a:ea typeface="BIZ UDPゴシック" panose="020B0400000000000000" pitchFamily="50" charset="-128"/>
              </a:rPr>
              <a:t>11</a:t>
            </a:r>
            <a:r>
              <a:rPr kumimoji="1" lang="ja-JP" altLang="en-US" sz="1000" dirty="0">
                <a:latin typeface="BIZ UDPゴシック" panose="020B0400000000000000" pitchFamily="50" charset="-128"/>
                <a:ea typeface="BIZ UDPゴシック" panose="020B0400000000000000" pitchFamily="50" charset="-128"/>
              </a:rPr>
              <a:t>年環境省告示第９号「特定家庭用機器一般廃棄物及び特定家庭用機器産業廃棄物の再生又は処分の方法として環境大臣が定める方法」</a:t>
            </a:r>
            <a:endParaRPr kumimoji="1" lang="en-US" altLang="ja-JP" sz="1000" dirty="0">
              <a:latin typeface="BIZ UDPゴシック" panose="020B0400000000000000" pitchFamily="50" charset="-128"/>
              <a:ea typeface="BIZ UDPゴシック" panose="020B0400000000000000" pitchFamily="50" charset="-128"/>
            </a:endParaRPr>
          </a:p>
          <a:p>
            <a:r>
              <a:rPr kumimoji="1" lang="ja-JP" altLang="en-US" sz="1000" dirty="0">
                <a:latin typeface="BIZ UDPゴシック" panose="020B0400000000000000" pitchFamily="50" charset="-128"/>
                <a:ea typeface="BIZ UDPゴシック" panose="020B0400000000000000" pitchFamily="50" charset="-128"/>
              </a:rPr>
              <a:t>　廃液晶テレビ（電源として一次電池又は蓄電池を使用しないものに限り、建築物に組み込むことができるように設計したものを除く。） に含まれる蛍光管（バックライト）は、次のように処理すること。</a:t>
            </a:r>
          </a:p>
          <a:p>
            <a:r>
              <a:rPr kumimoji="1" lang="ja-JP" altLang="en-US" sz="1000" dirty="0">
                <a:latin typeface="BIZ UDPゴシック" panose="020B0400000000000000" pitchFamily="50" charset="-128"/>
                <a:ea typeface="BIZ UDPゴシック" panose="020B0400000000000000" pitchFamily="50" charset="-128"/>
              </a:rPr>
              <a:t>（１）破砕設備を用いて破砕するとともに、破砕に伴って生ずる汚泥又はばいじんについても </a:t>
            </a:r>
            <a:r>
              <a:rPr kumimoji="1" lang="en-US" altLang="ja-JP" sz="1000" dirty="0">
                <a:latin typeface="BIZ UDPゴシック" panose="020B0400000000000000" pitchFamily="50" charset="-128"/>
                <a:ea typeface="BIZ UDPゴシック" panose="020B0400000000000000" pitchFamily="50" charset="-128"/>
              </a:rPr>
              <a:t>(2)</a:t>
            </a:r>
            <a:r>
              <a:rPr kumimoji="1" lang="ja-JP" altLang="en-US" sz="1000" dirty="0">
                <a:latin typeface="BIZ UDPゴシック" panose="020B0400000000000000" pitchFamily="50" charset="-128"/>
                <a:ea typeface="BIZ UDPゴシック" panose="020B0400000000000000" pitchFamily="50" charset="-128"/>
              </a:rPr>
              <a:t>又は</a:t>
            </a:r>
            <a:r>
              <a:rPr kumimoji="1" lang="en-US" altLang="ja-JP" sz="1000" dirty="0">
                <a:latin typeface="BIZ UDPゴシック" panose="020B0400000000000000" pitchFamily="50" charset="-128"/>
                <a:ea typeface="BIZ UDPゴシック" panose="020B0400000000000000" pitchFamily="50" charset="-128"/>
              </a:rPr>
              <a:t>(3)</a:t>
            </a:r>
            <a:r>
              <a:rPr kumimoji="1" lang="ja-JP" altLang="en-US" sz="1000" dirty="0">
                <a:latin typeface="BIZ UDPゴシック" panose="020B0400000000000000" pitchFamily="50" charset="-128"/>
                <a:ea typeface="BIZ UDPゴシック" panose="020B0400000000000000" pitchFamily="50" charset="-128"/>
              </a:rPr>
              <a:t>のいずれかの方法により処理する方法。</a:t>
            </a:r>
          </a:p>
          <a:p>
            <a:r>
              <a:rPr kumimoji="1" lang="ja-JP" altLang="en-US" sz="1000" dirty="0">
                <a:latin typeface="BIZ UDPゴシック" panose="020B0400000000000000" pitchFamily="50" charset="-128"/>
                <a:ea typeface="BIZ UDPゴシック" panose="020B0400000000000000" pitchFamily="50" charset="-128"/>
              </a:rPr>
              <a:t>（２）薬剤処理設備を用いて十分な量の薬剤と均質に練り混ぜ、水銀等が溶出しないよう化学的に安定した状態にする方法（ 破砕に伴って 生じる汚泥又はばいじんの水銀量が </a:t>
            </a:r>
            <a:r>
              <a:rPr kumimoji="1" lang="en-US" altLang="ja-JP" sz="1000" dirty="0">
                <a:latin typeface="BIZ UDPゴシック" panose="020B0400000000000000" pitchFamily="50" charset="-128"/>
                <a:ea typeface="BIZ UDPゴシック" panose="020B0400000000000000" pitchFamily="50" charset="-128"/>
              </a:rPr>
              <a:t>1,000mg/kg</a:t>
            </a:r>
            <a:r>
              <a:rPr kumimoji="1" lang="ja-JP" altLang="en-US" sz="1000" dirty="0">
                <a:latin typeface="BIZ UDPゴシック" panose="020B0400000000000000" pitchFamily="50" charset="-128"/>
                <a:ea typeface="BIZ UDPゴシック" panose="020B0400000000000000" pitchFamily="50" charset="-128"/>
              </a:rPr>
              <a:t>未満のものに限る</a:t>
            </a:r>
          </a:p>
          <a:p>
            <a:r>
              <a:rPr kumimoji="1" lang="ja-JP" altLang="en-US" sz="1000" dirty="0">
                <a:latin typeface="BIZ UDPゴシック" panose="020B0400000000000000" pitchFamily="50" charset="-128"/>
                <a:ea typeface="BIZ UDPゴシック" panose="020B0400000000000000" pitchFamily="50" charset="-128"/>
              </a:rPr>
              <a:t>（３）ばい焼施設においてばい焼する方法その他の水銀の回収の用に供する設備を用いて加熱する方法で あって 、ばい焼その他の加熱工程により発生する水銀ガスを回収する設備を用いて当該水銀ガスを回収する方法</a:t>
            </a:r>
            <a:endParaRPr kumimoji="1" lang="en-US" altLang="ja-JP" sz="1000" dirty="0">
              <a:latin typeface="BIZ UDPゴシック" panose="020B0400000000000000" pitchFamily="50" charset="-128"/>
              <a:ea typeface="BIZ UDPゴシック" panose="020B0400000000000000" pitchFamily="50" charset="-128"/>
            </a:endParaRPr>
          </a:p>
          <a:p>
            <a:endParaRPr kumimoji="1" lang="en-US" altLang="ja-JP" sz="1000" dirty="0">
              <a:latin typeface="BIZ UDPゴシック" panose="020B0400000000000000" pitchFamily="50" charset="-128"/>
              <a:ea typeface="BIZ UDPゴシック" panose="020B0400000000000000" pitchFamily="50" charset="-128"/>
            </a:endParaRPr>
          </a:p>
          <a:p>
            <a:r>
              <a:rPr lang="ja-JP" altLang="en-US" sz="1000" dirty="0">
                <a:latin typeface="BIZ UDPゴシック" panose="020B0400000000000000" pitchFamily="50" charset="-128"/>
                <a:ea typeface="BIZ UDPゴシック" panose="020B0400000000000000" pitchFamily="50" charset="-128"/>
              </a:rPr>
              <a:t>〇環境省水銀廃棄物ガイドライン（第</a:t>
            </a:r>
            <a:r>
              <a:rPr lang="en-US" altLang="ja-JP" sz="1000" dirty="0">
                <a:latin typeface="BIZ UDPゴシック" panose="020B0400000000000000" pitchFamily="50" charset="-128"/>
                <a:ea typeface="BIZ UDPゴシック" panose="020B0400000000000000" pitchFamily="50" charset="-128"/>
              </a:rPr>
              <a:t>3</a:t>
            </a:r>
            <a:r>
              <a:rPr lang="ja-JP" altLang="en-US" sz="1000" dirty="0">
                <a:latin typeface="BIZ UDPゴシック" panose="020B0400000000000000" pitchFamily="50" charset="-128"/>
                <a:ea typeface="BIZ UDPゴシック" panose="020B0400000000000000" pitchFamily="50" charset="-128"/>
              </a:rPr>
              <a:t>版）（抄）　</a:t>
            </a:r>
            <a:r>
              <a:rPr kumimoji="1" lang="en-US" altLang="ja-JP" sz="1000" dirty="0">
                <a:latin typeface="BIZ UDPゴシック" panose="020B0400000000000000" pitchFamily="50" charset="-128"/>
                <a:ea typeface="BIZ UDPゴシック" panose="020B0400000000000000" pitchFamily="50" charset="-128"/>
              </a:rPr>
              <a:t>5.3.5</a:t>
            </a:r>
            <a:r>
              <a:rPr kumimoji="1" lang="ja-JP" altLang="en-US" sz="1000" dirty="0">
                <a:latin typeface="BIZ UDPゴシック" panose="020B0400000000000000" pitchFamily="50" charset="-128"/>
                <a:ea typeface="BIZ UDPゴシック" panose="020B0400000000000000" pitchFamily="50" charset="-128"/>
              </a:rPr>
              <a:t>中間処理</a:t>
            </a:r>
          </a:p>
          <a:p>
            <a:r>
              <a:rPr kumimoji="1" lang="en-US" altLang="ja-JP" sz="1000" dirty="0">
                <a:latin typeface="BIZ UDPゴシック" panose="020B0400000000000000" pitchFamily="50" charset="-128"/>
                <a:ea typeface="BIZ UDPゴシック" panose="020B0400000000000000" pitchFamily="50" charset="-128"/>
              </a:rPr>
              <a:t>(1)</a:t>
            </a:r>
            <a:r>
              <a:rPr kumimoji="1" lang="ja-JP" altLang="en-US" sz="1000" dirty="0">
                <a:latin typeface="BIZ UDPゴシック" panose="020B0400000000000000" pitchFamily="50" charset="-128"/>
                <a:ea typeface="BIZ UDPゴシック" panose="020B0400000000000000" pitchFamily="50" charset="-128"/>
              </a:rPr>
              <a:t>破砕・選別</a:t>
            </a:r>
            <a:endParaRPr kumimoji="1" lang="en-US" altLang="ja-JP" sz="1000" dirty="0">
              <a:latin typeface="BIZ UDPゴシック" panose="020B0400000000000000" pitchFamily="50" charset="-128"/>
              <a:ea typeface="BIZ UDPゴシック" panose="020B0400000000000000" pitchFamily="50" charset="-128"/>
            </a:endParaRPr>
          </a:p>
          <a:p>
            <a:r>
              <a:rPr kumimoji="1" lang="ja-JP" altLang="en-US" sz="1000" dirty="0">
                <a:latin typeface="BIZ UDPゴシック" panose="020B0400000000000000" pitchFamily="50" charset="-128"/>
                <a:ea typeface="BIZ UDPゴシック" panose="020B0400000000000000" pitchFamily="50" charset="-128"/>
              </a:rPr>
              <a:t>１．水銀使用製品産業廃棄物の</a:t>
            </a:r>
            <a:r>
              <a:rPr kumimoji="1" lang="ja-JP" altLang="en-US" sz="1000" u="sng" dirty="0">
                <a:latin typeface="BIZ UDPゴシック" panose="020B0400000000000000" pitchFamily="50" charset="-128"/>
                <a:ea typeface="BIZ UDPゴシック" panose="020B0400000000000000" pitchFamily="50" charset="-128"/>
              </a:rPr>
              <a:t>選別を行う際は、破損しやすい製品（蛍光ランプなど）が相互に重ならないように区分する、緩衝材を設置するなど、破損を防ぐとともに、万が一破損しても揮発した水銀を吸収・吸着して確実に処理できる機能を有する設備内で行うなど、製品中に含まれる水銀が大気中に飛散しないようにすること</a:t>
            </a:r>
            <a:r>
              <a:rPr kumimoji="1" lang="ja-JP" altLang="en-US" sz="1000" dirty="0">
                <a:latin typeface="BIZ UDPゴシック" panose="020B0400000000000000" pitchFamily="50" charset="-128"/>
                <a:ea typeface="BIZ UDPゴシック" panose="020B0400000000000000" pitchFamily="50" charset="-128"/>
              </a:rPr>
              <a:t>。</a:t>
            </a:r>
            <a:endParaRPr kumimoji="1" lang="en-US" altLang="ja-JP" sz="1000" dirty="0">
              <a:latin typeface="BIZ UDPゴシック" panose="020B0400000000000000" pitchFamily="50" charset="-128"/>
              <a:ea typeface="BIZ UDPゴシック" panose="020B0400000000000000" pitchFamily="50" charset="-128"/>
            </a:endParaRPr>
          </a:p>
          <a:p>
            <a:r>
              <a:rPr kumimoji="1" lang="ja-JP" altLang="en-US" sz="1000" dirty="0">
                <a:latin typeface="BIZ UDPゴシック" panose="020B0400000000000000" pitchFamily="50" charset="-128"/>
                <a:ea typeface="BIZ UDPゴシック" panose="020B0400000000000000" pitchFamily="50" charset="-128"/>
              </a:rPr>
              <a:t>２．水銀使用製品産業廃棄物の</a:t>
            </a:r>
            <a:r>
              <a:rPr kumimoji="1" lang="ja-JP" altLang="en-US" sz="1000" u="sng" dirty="0">
                <a:latin typeface="BIZ UDPゴシック" panose="020B0400000000000000" pitchFamily="50" charset="-128"/>
                <a:ea typeface="BIZ UDPゴシック" panose="020B0400000000000000" pitchFamily="50" charset="-128"/>
              </a:rPr>
              <a:t>破砕を行う際は、密閉された設備内で行う、 設備や施設からの排気は集じん機や活性炭フィルターで処理するなど、製品中に含まれる水銀が大気中に飛散しないようにすること</a:t>
            </a:r>
            <a:r>
              <a:rPr kumimoji="1" lang="ja-JP" altLang="en-US" sz="1000" dirty="0">
                <a:latin typeface="BIZ UDPゴシック" panose="020B0400000000000000" pitchFamily="50" charset="-128"/>
                <a:ea typeface="BIZ UDPゴシック" panose="020B0400000000000000" pitchFamily="50" charset="-128"/>
              </a:rPr>
              <a:t>。</a:t>
            </a:r>
          </a:p>
        </p:txBody>
      </p:sp>
      <p:sp>
        <p:nvSpPr>
          <p:cNvPr id="15" name="スライド番号プレースホルダー 3">
            <a:extLst>
              <a:ext uri="{FF2B5EF4-FFF2-40B4-BE49-F238E27FC236}">
                <a16:creationId xmlns:a16="http://schemas.microsoft.com/office/drawing/2014/main" id="{B2087150-0599-433D-8C57-92283EC50B9C}"/>
              </a:ext>
            </a:extLst>
          </p:cNvPr>
          <p:cNvSpPr>
            <a:spLocks noGrp="1"/>
          </p:cNvSpPr>
          <p:nvPr>
            <p:ph type="sldNum" sz="quarter" idx="12"/>
          </p:nvPr>
        </p:nvSpPr>
        <p:spPr>
          <a:xfrm>
            <a:off x="9350787" y="6041364"/>
            <a:ext cx="555213" cy="365125"/>
          </a:xfrm>
        </p:spPr>
        <p:txBody>
          <a:bodyPr>
            <a:normAutofit/>
          </a:body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30</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1735939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タイトル 1">
            <a:extLst>
              <a:ext uri="{FF2B5EF4-FFF2-40B4-BE49-F238E27FC236}">
                <a16:creationId xmlns:a16="http://schemas.microsoft.com/office/drawing/2014/main" id="{20058ED8-9F2D-4888-AA45-34402E6B1E86}"/>
              </a:ext>
            </a:extLst>
          </p:cNvPr>
          <p:cNvSpPr>
            <a:spLocks noGrp="1"/>
          </p:cNvSpPr>
          <p:nvPr>
            <p:ph type="title"/>
          </p:nvPr>
        </p:nvSpPr>
        <p:spPr>
          <a:xfrm>
            <a:off x="1083470" y="609600"/>
            <a:ext cx="6984793" cy="723900"/>
          </a:xfrm>
        </p:spPr>
        <p:txBody>
          <a:bodyPr>
            <a:normAutofit/>
          </a:bodyPr>
          <a:lstStyle/>
          <a:p>
            <a:r>
              <a:rPr kumimoji="1" lang="ja-JP" altLang="en-US" dirty="0">
                <a:latin typeface="BIZ UDPゴシック" panose="020B0400000000000000" pitchFamily="50" charset="-128"/>
                <a:ea typeface="BIZ UDPゴシック" panose="020B0400000000000000" pitchFamily="50" charset="-128"/>
              </a:rPr>
              <a:t>（参考）法における規制基準</a:t>
            </a:r>
          </a:p>
        </p:txBody>
      </p:sp>
      <p:graphicFrame>
        <p:nvGraphicFramePr>
          <p:cNvPr id="10" name="表 9">
            <a:extLst>
              <a:ext uri="{FF2B5EF4-FFF2-40B4-BE49-F238E27FC236}">
                <a16:creationId xmlns:a16="http://schemas.microsoft.com/office/drawing/2014/main" id="{317BEEE3-9DAB-4B95-A013-D358E515675B}"/>
              </a:ext>
            </a:extLst>
          </p:cNvPr>
          <p:cNvGraphicFramePr>
            <a:graphicFrameLocks noGrp="1"/>
          </p:cNvGraphicFramePr>
          <p:nvPr>
            <p:extLst>
              <p:ext uri="{D42A27DB-BD31-4B8C-83A1-F6EECF244321}">
                <p14:modId xmlns:p14="http://schemas.microsoft.com/office/powerpoint/2010/main" val="3416648301"/>
              </p:ext>
            </p:extLst>
          </p:nvPr>
        </p:nvGraphicFramePr>
        <p:xfrm>
          <a:off x="1366630" y="1632954"/>
          <a:ext cx="7790622" cy="4483977"/>
        </p:xfrm>
        <a:graphic>
          <a:graphicData uri="http://schemas.openxmlformats.org/drawingml/2006/table">
            <a:tbl>
              <a:tblPr firstRow="1" firstCol="1">
                <a:tableStyleId>{21E4AEA4-8DFA-4A89-87EB-49C32662AFE0}</a:tableStyleId>
              </a:tblPr>
              <a:tblGrid>
                <a:gridCol w="753718">
                  <a:extLst>
                    <a:ext uri="{9D8B030D-6E8A-4147-A177-3AD203B41FA5}">
                      <a16:colId xmlns:a16="http://schemas.microsoft.com/office/drawing/2014/main" val="4213606302"/>
                    </a:ext>
                  </a:extLst>
                </a:gridCol>
                <a:gridCol w="7036904">
                  <a:extLst>
                    <a:ext uri="{9D8B030D-6E8A-4147-A177-3AD203B41FA5}">
                      <a16:colId xmlns:a16="http://schemas.microsoft.com/office/drawing/2014/main" val="1575699470"/>
                    </a:ext>
                  </a:extLst>
                </a:gridCol>
              </a:tblGrid>
              <a:tr h="174138">
                <a:tc>
                  <a:txBody>
                    <a:bodyPr/>
                    <a:lstStyle/>
                    <a:p>
                      <a:pPr algn="ctr">
                        <a:lnSpc>
                          <a:spcPct val="150000"/>
                        </a:lnSpc>
                        <a:spcAft>
                          <a:spcPts val="0"/>
                        </a:spcAft>
                      </a:pPr>
                      <a:r>
                        <a:rPr lang="ja-JP" sz="1100" kern="100">
                          <a:effectLst/>
                          <a:latin typeface="BIZ UDPゴシック" panose="020B0400000000000000" pitchFamily="50" charset="-128"/>
                          <a:ea typeface="BIZ UDPゴシック" panose="020B0400000000000000" pitchFamily="50" charset="-128"/>
                        </a:rPr>
                        <a:t>施設</a:t>
                      </a:r>
                    </a:p>
                  </a:txBody>
                  <a:tcPr marL="50621" marR="50621" marT="14317" marB="14317" anchor="ctr"/>
                </a:tc>
                <a:tc>
                  <a:txBody>
                    <a:bodyPr/>
                    <a:lstStyle/>
                    <a:p>
                      <a:pPr algn="ctr">
                        <a:lnSpc>
                          <a:spcPct val="150000"/>
                        </a:lnSpc>
                        <a:spcAft>
                          <a:spcPts val="0"/>
                        </a:spcAft>
                      </a:pPr>
                      <a:r>
                        <a:rPr lang="ja-JP" sz="1100" kern="100">
                          <a:effectLst/>
                          <a:latin typeface="BIZ UDPゴシック" panose="020B0400000000000000" pitchFamily="50" charset="-128"/>
                          <a:ea typeface="BIZ UDPゴシック" panose="020B0400000000000000" pitchFamily="50" charset="-128"/>
                        </a:rPr>
                        <a:t>規制基準</a:t>
                      </a:r>
                    </a:p>
                  </a:txBody>
                  <a:tcPr marL="50621" marR="50621" marT="14317" marB="14317" anchor="ctr"/>
                </a:tc>
                <a:extLst>
                  <a:ext uri="{0D108BD9-81ED-4DB2-BD59-A6C34878D82A}">
                    <a16:rowId xmlns:a16="http://schemas.microsoft.com/office/drawing/2014/main" val="1578211328"/>
                  </a:ext>
                </a:extLst>
              </a:tr>
              <a:tr h="1294383">
                <a:tc>
                  <a:txBody>
                    <a:bodyPr/>
                    <a:lstStyle/>
                    <a:p>
                      <a:pPr algn="just">
                        <a:lnSpc>
                          <a:spcPct val="150000"/>
                        </a:lnSpc>
                        <a:spcAft>
                          <a:spcPts val="0"/>
                        </a:spcAft>
                      </a:pPr>
                      <a:r>
                        <a:rPr lang="ja-JP" sz="1100" kern="100" dirty="0">
                          <a:effectLst/>
                          <a:latin typeface="BIZ UDPゴシック" panose="020B0400000000000000" pitchFamily="50" charset="-128"/>
                          <a:ea typeface="BIZ UDPゴシック" panose="020B0400000000000000" pitchFamily="50" charset="-128"/>
                        </a:rPr>
                        <a:t>コークス炉</a:t>
                      </a:r>
                    </a:p>
                  </a:txBody>
                  <a:tcPr marL="50621" marR="50621" marT="14317" marB="14317"/>
                </a:tc>
                <a:tc>
                  <a:txBody>
                    <a:bodyPr/>
                    <a:lstStyle/>
                    <a:p>
                      <a:pPr marL="342900" lvl="0" indent="-342900" algn="just" fontAlgn="base">
                        <a:lnSpc>
                          <a:spcPct val="150000"/>
                        </a:lnSpc>
                        <a:spcAft>
                          <a:spcPts val="0"/>
                        </a:spcAft>
                        <a:buFont typeface="+mj-ea"/>
                        <a:buAutoNum type="circleNumDbPlain"/>
                        <a:tabLst>
                          <a:tab pos="228600" algn="l"/>
                        </a:tabLst>
                      </a:pPr>
                      <a:r>
                        <a:rPr lang="ja-JP" sz="1100" kern="100" dirty="0">
                          <a:effectLst/>
                          <a:latin typeface="BIZ UDPゴシック" panose="020B0400000000000000" pitchFamily="50" charset="-128"/>
                          <a:ea typeface="BIZ UDPゴシック" panose="020B0400000000000000" pitchFamily="50" charset="-128"/>
                        </a:rPr>
                        <a:t>装炭作業は、無煙装炭装置を設置するか、装炭車にフード及び集じん機を設置するか、又はこれらと同等以上の効果を有する装置を設置して行うこと。</a:t>
                      </a:r>
                    </a:p>
                    <a:p>
                      <a:pPr marL="342900" lvl="0" indent="-342900" algn="just" fontAlgn="base">
                        <a:lnSpc>
                          <a:spcPct val="150000"/>
                        </a:lnSpc>
                        <a:spcAft>
                          <a:spcPts val="0"/>
                        </a:spcAft>
                        <a:buFont typeface="+mj-ea"/>
                        <a:buAutoNum type="circleNumDbPlain"/>
                        <a:tabLst>
                          <a:tab pos="228600" algn="l"/>
                        </a:tabLst>
                      </a:pPr>
                      <a:r>
                        <a:rPr lang="ja-JP" sz="1100" kern="100" dirty="0">
                          <a:effectLst/>
                          <a:latin typeface="BIZ UDPゴシック" panose="020B0400000000000000" pitchFamily="50" charset="-128"/>
                          <a:ea typeface="BIZ UDPゴシック" panose="020B0400000000000000" pitchFamily="50" charset="-128"/>
                        </a:rPr>
                        <a:t>窯出し作業は、ガイド車にフードを設置し、及び当該フードからの一般粉じんを処理する集じん機を設置するか、又はこれと同等以上の効果を有する装置を設置して行うこと。ただし、ガイド車又はガイド車の走行する炉床の強度が小さいこと、ガイド車の軌条の幅が狭いこと等によりガイド車にフードを設置することが著しく困難である場合は、防じんカバー等を設置して行うこと。</a:t>
                      </a:r>
                    </a:p>
                    <a:p>
                      <a:pPr marL="342900" lvl="0" indent="-342900" algn="just" fontAlgn="base">
                        <a:lnSpc>
                          <a:spcPct val="150000"/>
                        </a:lnSpc>
                        <a:spcAft>
                          <a:spcPts val="0"/>
                        </a:spcAft>
                        <a:buFont typeface="+mj-ea"/>
                        <a:buAutoNum type="circleNumDbPlain"/>
                        <a:tabLst>
                          <a:tab pos="228600" algn="l"/>
                        </a:tabLst>
                      </a:pPr>
                      <a:r>
                        <a:rPr lang="ja-JP" sz="1100" kern="100" dirty="0">
                          <a:effectLst/>
                          <a:latin typeface="BIZ UDPゴシック" panose="020B0400000000000000" pitchFamily="50" charset="-128"/>
                          <a:ea typeface="BIZ UDPゴシック" panose="020B0400000000000000" pitchFamily="50" charset="-128"/>
                        </a:rPr>
                        <a:t>消火作業は、消火塔にハードル、フィルター又はこれらと同等以上の効果を有する装置を設置して行うこと。</a:t>
                      </a:r>
                    </a:p>
                  </a:txBody>
                  <a:tcPr marL="50621" marR="50621" marT="14317" marB="14317" anchor="ctr"/>
                </a:tc>
                <a:extLst>
                  <a:ext uri="{0D108BD9-81ED-4DB2-BD59-A6C34878D82A}">
                    <a16:rowId xmlns:a16="http://schemas.microsoft.com/office/drawing/2014/main" val="1784065976"/>
                  </a:ext>
                </a:extLst>
              </a:tr>
              <a:tr h="1841586">
                <a:tc>
                  <a:txBody>
                    <a:bodyPr/>
                    <a:lstStyle/>
                    <a:p>
                      <a:pPr algn="just">
                        <a:lnSpc>
                          <a:spcPct val="150000"/>
                        </a:lnSpc>
                        <a:spcAft>
                          <a:spcPts val="0"/>
                        </a:spcAft>
                      </a:pPr>
                      <a:r>
                        <a:rPr lang="ja-JP" sz="1100" kern="100">
                          <a:effectLst/>
                          <a:latin typeface="BIZ UDPゴシック" panose="020B0400000000000000" pitchFamily="50" charset="-128"/>
                          <a:ea typeface="BIZ UDPゴシック" panose="020B0400000000000000" pitchFamily="50" charset="-128"/>
                        </a:rPr>
                        <a:t>コークス炉以外の施設</a:t>
                      </a:r>
                    </a:p>
                  </a:txBody>
                  <a:tcPr marL="50621" marR="50621" marT="14317" marB="14317"/>
                </a:tc>
                <a:tc>
                  <a:txBody>
                    <a:bodyPr/>
                    <a:lstStyle/>
                    <a:p>
                      <a:pPr algn="just">
                        <a:lnSpc>
                          <a:spcPct val="150000"/>
                        </a:lnSpc>
                        <a:spcAft>
                          <a:spcPts val="0"/>
                        </a:spcAft>
                      </a:pPr>
                      <a:r>
                        <a:rPr lang="ja-JP" sz="1100" kern="100" dirty="0">
                          <a:effectLst/>
                          <a:latin typeface="BIZ UDPゴシック" panose="020B0400000000000000" pitchFamily="50" charset="-128"/>
                          <a:ea typeface="BIZ UDPゴシック" panose="020B0400000000000000" pitchFamily="50" charset="-128"/>
                        </a:rPr>
                        <a:t>　次の各号の一に該当すること。</a:t>
                      </a:r>
                    </a:p>
                    <a:p>
                      <a:pPr marL="342900" lvl="0" indent="-342900" algn="just" fontAlgn="base">
                        <a:lnSpc>
                          <a:spcPct val="150000"/>
                        </a:lnSpc>
                        <a:spcAft>
                          <a:spcPts val="0"/>
                        </a:spcAft>
                        <a:buFont typeface="+mj-ea"/>
                        <a:buAutoNum type="circleNumDbPlain"/>
                        <a:tabLst>
                          <a:tab pos="259080" algn="l"/>
                        </a:tabLst>
                      </a:pPr>
                      <a:r>
                        <a:rPr lang="ja-JP" sz="1100" kern="100" dirty="0">
                          <a:effectLst/>
                          <a:latin typeface="BIZ UDPゴシック" panose="020B0400000000000000" pitchFamily="50" charset="-128"/>
                          <a:ea typeface="BIZ UDPゴシック" panose="020B0400000000000000" pitchFamily="50" charset="-128"/>
                        </a:rPr>
                        <a:t>一般粉じんが飛散しにくい構造の建築物内に設置されていること。</a:t>
                      </a:r>
                    </a:p>
                    <a:p>
                      <a:pPr marL="342900" lvl="0" indent="-342900" algn="just" fontAlgn="base">
                        <a:lnSpc>
                          <a:spcPct val="150000"/>
                        </a:lnSpc>
                        <a:spcAft>
                          <a:spcPts val="0"/>
                        </a:spcAft>
                        <a:buFont typeface="+mj-ea"/>
                        <a:buAutoNum type="circleNumDbPlain"/>
                        <a:tabLst>
                          <a:tab pos="259080" algn="l"/>
                        </a:tabLst>
                      </a:pPr>
                      <a:r>
                        <a:rPr lang="ja-JP" sz="1100" kern="100" dirty="0">
                          <a:effectLst/>
                          <a:latin typeface="BIZ UDPゴシック" panose="020B0400000000000000" pitchFamily="50" charset="-128"/>
                          <a:ea typeface="BIZ UDPゴシック" panose="020B0400000000000000" pitchFamily="50" charset="-128"/>
                        </a:rPr>
                        <a:t>散水設備によって散水を行われていること。</a:t>
                      </a:r>
                    </a:p>
                    <a:p>
                      <a:pPr marL="342900" lvl="0" indent="-342900" algn="just" fontAlgn="base">
                        <a:lnSpc>
                          <a:spcPct val="150000"/>
                        </a:lnSpc>
                        <a:spcAft>
                          <a:spcPts val="0"/>
                        </a:spcAft>
                        <a:buFont typeface="+mj-ea"/>
                        <a:buAutoNum type="circleNumDbPlain"/>
                        <a:tabLst>
                          <a:tab pos="259080" algn="l"/>
                        </a:tabLst>
                      </a:pPr>
                      <a:r>
                        <a:rPr lang="ja-JP" sz="1100" kern="100" dirty="0">
                          <a:effectLst/>
                          <a:latin typeface="BIZ UDPゴシック" panose="020B0400000000000000" pitchFamily="50" charset="-128"/>
                          <a:ea typeface="BIZ UDPゴシック" panose="020B0400000000000000" pitchFamily="50" charset="-128"/>
                        </a:rPr>
                        <a:t>防じんカバーでおおわれていること。</a:t>
                      </a:r>
                    </a:p>
                    <a:p>
                      <a:pPr marL="342900" lvl="0" indent="-342900" algn="just" fontAlgn="base">
                        <a:lnSpc>
                          <a:spcPct val="150000"/>
                        </a:lnSpc>
                        <a:spcAft>
                          <a:spcPts val="0"/>
                        </a:spcAft>
                        <a:buFont typeface="+mj-ea"/>
                        <a:buAutoNum type="circleNumDbPlain"/>
                        <a:tabLst>
                          <a:tab pos="259080" algn="l"/>
                        </a:tabLst>
                      </a:pPr>
                      <a:r>
                        <a:rPr lang="ja-JP" sz="1100" kern="100" dirty="0">
                          <a:effectLst/>
                          <a:latin typeface="BIZ UDPゴシック" panose="020B0400000000000000" pitchFamily="50" charset="-128"/>
                          <a:ea typeface="BIZ UDPゴシック" panose="020B0400000000000000" pitchFamily="50" charset="-128"/>
                        </a:rPr>
                        <a:t>鉱物又は土石の堆積場にあっては、薬液の散布又は表層の締固めが行われていること。</a:t>
                      </a:r>
                    </a:p>
                    <a:p>
                      <a:pPr marL="342900" lvl="0" indent="-342900" algn="just" fontAlgn="base">
                        <a:lnSpc>
                          <a:spcPct val="150000"/>
                        </a:lnSpc>
                        <a:spcAft>
                          <a:spcPts val="0"/>
                        </a:spcAft>
                        <a:buFont typeface="+mj-ea"/>
                        <a:buAutoNum type="circleNumDbPlain"/>
                        <a:tabLst>
                          <a:tab pos="259080" algn="l"/>
                        </a:tabLst>
                      </a:pPr>
                      <a:r>
                        <a:rPr lang="ja-JP" sz="1100" kern="100" dirty="0">
                          <a:effectLst/>
                          <a:latin typeface="BIZ UDPゴシック" panose="020B0400000000000000" pitchFamily="50" charset="-128"/>
                          <a:ea typeface="BIZ UDPゴシック" panose="020B0400000000000000" pitchFamily="50" charset="-128"/>
                        </a:rPr>
                        <a:t>ベルトコンベア及びバケットコンベアにあっては、コンベアの積込部及び積降部にフード及び集じん機が設置され、並びにコンベアの積込部及び積降部以外の一般粉じんが飛散するおそれのある部分に②又は③の措置が講じられていること。</a:t>
                      </a:r>
                    </a:p>
                    <a:p>
                      <a:pPr marL="342900" lvl="0" indent="-342900" algn="just" fontAlgn="base">
                        <a:lnSpc>
                          <a:spcPct val="150000"/>
                        </a:lnSpc>
                        <a:spcAft>
                          <a:spcPts val="0"/>
                        </a:spcAft>
                        <a:buFont typeface="+mj-ea"/>
                        <a:buAutoNum type="circleNumDbPlain"/>
                        <a:tabLst>
                          <a:tab pos="259080" algn="l"/>
                        </a:tabLst>
                      </a:pPr>
                      <a:r>
                        <a:rPr lang="ja-JP" sz="1100" kern="100" dirty="0">
                          <a:effectLst/>
                          <a:latin typeface="BIZ UDPゴシック" panose="020B0400000000000000" pitchFamily="50" charset="-128"/>
                          <a:ea typeface="BIZ UDPゴシック" panose="020B0400000000000000" pitchFamily="50" charset="-128"/>
                        </a:rPr>
                        <a:t>破砕機及び摩砕機、ふるいにあっては、フード及び集じん機が設置されていること。</a:t>
                      </a:r>
                    </a:p>
                    <a:p>
                      <a:pPr marL="342900" lvl="0" indent="-342900" algn="just" fontAlgn="base">
                        <a:lnSpc>
                          <a:spcPct val="150000"/>
                        </a:lnSpc>
                        <a:spcAft>
                          <a:spcPts val="0"/>
                        </a:spcAft>
                        <a:buFont typeface="+mj-ea"/>
                        <a:buAutoNum type="circleNumDbPlain"/>
                        <a:tabLst>
                          <a:tab pos="259080" algn="l"/>
                        </a:tabLst>
                      </a:pPr>
                      <a:r>
                        <a:rPr lang="ja-JP" sz="1100" kern="100" dirty="0">
                          <a:effectLst/>
                          <a:latin typeface="BIZ UDPゴシック" panose="020B0400000000000000" pitchFamily="50" charset="-128"/>
                          <a:ea typeface="BIZ UDPゴシック" panose="020B0400000000000000" pitchFamily="50" charset="-128"/>
                        </a:rPr>
                        <a:t>前各号と同等以上の効果を有する措置が講じられていること。</a:t>
                      </a:r>
                    </a:p>
                  </a:txBody>
                  <a:tcPr marL="50621" marR="50621" marT="14317" marB="14317" anchor="ctr"/>
                </a:tc>
                <a:extLst>
                  <a:ext uri="{0D108BD9-81ED-4DB2-BD59-A6C34878D82A}">
                    <a16:rowId xmlns:a16="http://schemas.microsoft.com/office/drawing/2014/main" val="1187731941"/>
                  </a:ext>
                </a:extLst>
              </a:tr>
            </a:tbl>
          </a:graphicData>
        </a:graphic>
      </p:graphicFrame>
      <p:sp>
        <p:nvSpPr>
          <p:cNvPr id="12" name="テキスト ボックス 11">
            <a:extLst>
              <a:ext uri="{FF2B5EF4-FFF2-40B4-BE49-F238E27FC236}">
                <a16:creationId xmlns:a16="http://schemas.microsoft.com/office/drawing/2014/main" id="{4A240309-99A0-4D73-B573-20E87C0D063D}"/>
              </a:ext>
            </a:extLst>
          </p:cNvPr>
          <p:cNvSpPr txBox="1"/>
          <p:nvPr/>
        </p:nvSpPr>
        <p:spPr>
          <a:xfrm>
            <a:off x="818648" y="1309277"/>
            <a:ext cx="1569660" cy="369332"/>
          </a:xfrm>
          <a:prstGeom prst="rect">
            <a:avLst/>
          </a:prstGeom>
          <a:noFill/>
        </p:spPr>
        <p:txBody>
          <a:bodyPr wrap="none" rtlCol="0">
            <a:spAutoFit/>
          </a:bodyPr>
          <a:lstStyle/>
          <a:p>
            <a:r>
              <a:rPr kumimoji="1" lang="ja-JP" altLang="en-US" dirty="0">
                <a:latin typeface="BIZ UDPゴシック" panose="020B0400000000000000" pitchFamily="50" charset="-128"/>
                <a:ea typeface="BIZ UDPゴシック" panose="020B0400000000000000" pitchFamily="50" charset="-128"/>
              </a:rPr>
              <a:t>〇一般粉じん</a:t>
            </a:r>
          </a:p>
        </p:txBody>
      </p:sp>
      <p:sp>
        <p:nvSpPr>
          <p:cNvPr id="14" name="スライド番号プレースホルダー 3">
            <a:extLst>
              <a:ext uri="{FF2B5EF4-FFF2-40B4-BE49-F238E27FC236}">
                <a16:creationId xmlns:a16="http://schemas.microsoft.com/office/drawing/2014/main" id="{F136A915-57E2-4F83-93BD-33B13A435D4C}"/>
              </a:ext>
            </a:extLst>
          </p:cNvPr>
          <p:cNvSpPr txBox="1">
            <a:spLocks/>
          </p:cNvSpPr>
          <p:nvPr/>
        </p:nvSpPr>
        <p:spPr>
          <a:xfrm>
            <a:off x="9350787" y="6041364"/>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31</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9244116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タイトル 1">
            <a:extLst>
              <a:ext uri="{FF2B5EF4-FFF2-40B4-BE49-F238E27FC236}">
                <a16:creationId xmlns:a16="http://schemas.microsoft.com/office/drawing/2014/main" id="{FC4475A2-8BA5-4AD0-ADF6-C8F38D8416C8}"/>
              </a:ext>
            </a:extLst>
          </p:cNvPr>
          <p:cNvSpPr txBox="1">
            <a:spLocks/>
          </p:cNvSpPr>
          <p:nvPr/>
        </p:nvSpPr>
        <p:spPr>
          <a:xfrm>
            <a:off x="660401" y="609600"/>
            <a:ext cx="8597899" cy="883024"/>
          </a:xfrm>
          <a:prstGeom prst="rect">
            <a:avLst/>
          </a:prstGeom>
        </p:spPr>
        <p:txBody>
          <a:bodyPr vert="horz" lIns="91440" tIns="45720" rIns="91440" bIns="45720" rtlCol="0" anchor="t">
            <a:normAutofit lnSpcReduction="100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1168400" indent="-1168400"/>
            <a:r>
              <a:rPr lang="ja-JP" altLang="en-US" sz="2800" dirty="0">
                <a:latin typeface="BIZ UDPゴシック" panose="020B0400000000000000" pitchFamily="50" charset="-128"/>
                <a:ea typeface="BIZ UDPゴシック" panose="020B0400000000000000" pitchFamily="50" charset="-128"/>
              </a:rPr>
              <a:t>（参考）ベルトコンベアの現在の届出状況と見直し後の規模要件について</a:t>
            </a:r>
          </a:p>
        </p:txBody>
      </p:sp>
      <p:sp>
        <p:nvSpPr>
          <p:cNvPr id="12" name="テキスト ボックス 11">
            <a:extLst>
              <a:ext uri="{FF2B5EF4-FFF2-40B4-BE49-F238E27FC236}">
                <a16:creationId xmlns:a16="http://schemas.microsoft.com/office/drawing/2014/main" id="{EFE19F60-D7DC-4677-9A6F-1A555C4ADDF1}"/>
              </a:ext>
            </a:extLst>
          </p:cNvPr>
          <p:cNvSpPr txBox="1"/>
          <p:nvPr/>
        </p:nvSpPr>
        <p:spPr>
          <a:xfrm>
            <a:off x="1151297" y="1397488"/>
            <a:ext cx="7083991" cy="738664"/>
          </a:xfrm>
          <a:prstGeom prst="rect">
            <a:avLst/>
          </a:prstGeom>
          <a:noFill/>
        </p:spPr>
        <p:txBody>
          <a:bodyPr wrap="none" rtlCol="0">
            <a:spAutoFit/>
          </a:bodyPr>
          <a:lstStyle/>
          <a:p>
            <a:r>
              <a:rPr kumimoji="1" lang="ja-JP" altLang="en-US" sz="1400" dirty="0">
                <a:latin typeface="BIZ UDPゴシック" panose="020B0400000000000000" pitchFamily="50" charset="-128"/>
                <a:ea typeface="BIZ UDPゴシック" panose="020B0400000000000000" pitchFamily="50" charset="-128"/>
              </a:rPr>
              <a:t>〇大阪府所管市町村への届出状況</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　・全</a:t>
            </a:r>
            <a:r>
              <a:rPr kumimoji="1" lang="en-US" altLang="ja-JP" sz="1400" dirty="0">
                <a:latin typeface="BIZ UDPゴシック" panose="020B0400000000000000" pitchFamily="50" charset="-128"/>
                <a:ea typeface="BIZ UDPゴシック" panose="020B0400000000000000" pitchFamily="50" charset="-128"/>
              </a:rPr>
              <a:t>200</a:t>
            </a:r>
            <a:r>
              <a:rPr kumimoji="1" lang="ja-JP" altLang="en-US" sz="1400" dirty="0">
                <a:latin typeface="BIZ UDPゴシック" panose="020B0400000000000000" pitchFamily="50" charset="-128"/>
                <a:ea typeface="BIZ UDPゴシック" panose="020B0400000000000000" pitchFamily="50" charset="-128"/>
              </a:rPr>
              <a:t>施設をプロット</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　・ベルト幅</a:t>
            </a:r>
            <a:r>
              <a:rPr kumimoji="1" lang="en-US" altLang="ja-JP" sz="1400" dirty="0">
                <a:latin typeface="BIZ UDPゴシック" panose="020B0400000000000000" pitchFamily="50" charset="-128"/>
                <a:ea typeface="BIZ UDPゴシック" panose="020B0400000000000000" pitchFamily="50" charset="-128"/>
              </a:rPr>
              <a:t>40cm</a:t>
            </a:r>
            <a:r>
              <a:rPr kumimoji="1" lang="ja-JP" altLang="en-US" sz="1400" dirty="0">
                <a:latin typeface="BIZ UDPゴシック" panose="020B0400000000000000" pitchFamily="50" charset="-128"/>
                <a:ea typeface="BIZ UDPゴシック" panose="020B0400000000000000" pitchFamily="50" charset="-128"/>
              </a:rPr>
              <a:t>以上は</a:t>
            </a:r>
            <a:r>
              <a:rPr kumimoji="1" lang="en-US" altLang="ja-JP" sz="1400" dirty="0">
                <a:latin typeface="BIZ UDPゴシック" panose="020B0400000000000000" pitchFamily="50" charset="-128"/>
                <a:ea typeface="BIZ UDPゴシック" panose="020B0400000000000000" pitchFamily="50" charset="-128"/>
              </a:rPr>
              <a:t>173</a:t>
            </a:r>
            <a:r>
              <a:rPr kumimoji="1" lang="ja-JP" altLang="en-US" sz="1400" dirty="0">
                <a:latin typeface="BIZ UDPゴシック" panose="020B0400000000000000" pitchFamily="50" charset="-128"/>
                <a:ea typeface="BIZ UDPゴシック" panose="020B0400000000000000" pitchFamily="50" charset="-128"/>
              </a:rPr>
              <a:t>施設→既存施設のうち</a:t>
            </a:r>
            <a:r>
              <a:rPr kumimoji="1" lang="en-US" altLang="ja-JP" sz="1400" dirty="0">
                <a:latin typeface="BIZ UDPゴシック" panose="020B0400000000000000" pitchFamily="50" charset="-128"/>
                <a:ea typeface="BIZ UDPゴシック" panose="020B0400000000000000" pitchFamily="50" charset="-128"/>
              </a:rPr>
              <a:t>86.5</a:t>
            </a:r>
            <a:r>
              <a:rPr kumimoji="1" lang="ja-JP" altLang="en-US" sz="1400" dirty="0">
                <a:latin typeface="BIZ UDPゴシック" panose="020B0400000000000000" pitchFamily="50" charset="-128"/>
                <a:ea typeface="BIZ UDPゴシック" panose="020B0400000000000000" pitchFamily="50" charset="-128"/>
              </a:rPr>
              <a:t>％が引き続き規制対象となる</a:t>
            </a:r>
            <a:endParaRPr kumimoji="1" lang="en-US" altLang="ja-JP" sz="1400" dirty="0">
              <a:latin typeface="BIZ UDPゴシック" panose="020B0400000000000000" pitchFamily="50" charset="-128"/>
              <a:ea typeface="BIZ UDPゴシック" panose="020B0400000000000000" pitchFamily="50" charset="-128"/>
            </a:endParaRPr>
          </a:p>
        </p:txBody>
      </p:sp>
      <p:sp>
        <p:nvSpPr>
          <p:cNvPr id="16" name="スライド番号プレースホルダー 3">
            <a:extLst>
              <a:ext uri="{FF2B5EF4-FFF2-40B4-BE49-F238E27FC236}">
                <a16:creationId xmlns:a16="http://schemas.microsoft.com/office/drawing/2014/main" id="{964626EF-5061-4B97-9F4B-5695AC51A8EA}"/>
              </a:ext>
            </a:extLst>
          </p:cNvPr>
          <p:cNvSpPr>
            <a:spLocks noGrp="1"/>
          </p:cNvSpPr>
          <p:nvPr>
            <p:ph type="sldNum" sz="quarter" idx="12"/>
          </p:nvPr>
        </p:nvSpPr>
        <p:spPr>
          <a:xfrm>
            <a:off x="9350787" y="6041364"/>
            <a:ext cx="555213" cy="365125"/>
          </a:xfrm>
        </p:spPr>
        <p:txBody>
          <a:bodyPr>
            <a:normAutofit/>
          </a:body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32</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pic>
        <p:nvPicPr>
          <p:cNvPr id="2" name="図 1">
            <a:extLst>
              <a:ext uri="{FF2B5EF4-FFF2-40B4-BE49-F238E27FC236}">
                <a16:creationId xmlns:a16="http://schemas.microsoft.com/office/drawing/2014/main" id="{C9482D53-8A8A-41CF-8E04-FD6712F8753A}"/>
              </a:ext>
            </a:extLst>
          </p:cNvPr>
          <p:cNvPicPr>
            <a:picLocks noChangeAspect="1"/>
          </p:cNvPicPr>
          <p:nvPr/>
        </p:nvPicPr>
        <p:blipFill>
          <a:blip r:embed="rId2"/>
          <a:stretch>
            <a:fillRect/>
          </a:stretch>
        </p:blipFill>
        <p:spPr>
          <a:xfrm>
            <a:off x="1304202" y="2240723"/>
            <a:ext cx="6580952" cy="4304762"/>
          </a:xfrm>
          <a:prstGeom prst="rect">
            <a:avLst/>
          </a:prstGeom>
        </p:spPr>
      </p:pic>
      <p:sp>
        <p:nvSpPr>
          <p:cNvPr id="5" name="正方形/長方形 4">
            <a:extLst>
              <a:ext uri="{FF2B5EF4-FFF2-40B4-BE49-F238E27FC236}">
                <a16:creationId xmlns:a16="http://schemas.microsoft.com/office/drawing/2014/main" id="{0FDE9059-F695-4E8D-93A0-A71DFBE9DB3C}"/>
              </a:ext>
            </a:extLst>
          </p:cNvPr>
          <p:cNvSpPr/>
          <p:nvPr/>
        </p:nvSpPr>
        <p:spPr>
          <a:xfrm>
            <a:off x="3136900" y="2184383"/>
            <a:ext cx="4723766" cy="3948149"/>
          </a:xfrm>
          <a:prstGeom prst="rect">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14" name="テキスト ボックス 13">
            <a:extLst>
              <a:ext uri="{FF2B5EF4-FFF2-40B4-BE49-F238E27FC236}">
                <a16:creationId xmlns:a16="http://schemas.microsoft.com/office/drawing/2014/main" id="{77DA3C96-9692-484F-8320-E26FF9EC29A7}"/>
              </a:ext>
            </a:extLst>
          </p:cNvPr>
          <p:cNvSpPr txBox="1"/>
          <p:nvPr/>
        </p:nvSpPr>
        <p:spPr>
          <a:xfrm>
            <a:off x="7583124" y="6255770"/>
            <a:ext cx="1148071" cy="276999"/>
          </a:xfrm>
          <a:prstGeom prst="rect">
            <a:avLst/>
          </a:prstGeom>
          <a:noFill/>
        </p:spPr>
        <p:txBody>
          <a:bodyPr wrap="none" rtlCol="0">
            <a:spAutoFit/>
          </a:bodyPr>
          <a:lstStyle/>
          <a:p>
            <a:r>
              <a:rPr kumimoji="1" lang="ja-JP" altLang="en-US" sz="1200" dirty="0">
                <a:latin typeface="BIZ UDPゴシック" panose="020B0400000000000000" pitchFamily="50" charset="-128"/>
                <a:ea typeface="BIZ UDPゴシック" panose="020B0400000000000000" pitchFamily="50" charset="-128"/>
              </a:rPr>
              <a:t>ベルト幅（</a:t>
            </a:r>
            <a:r>
              <a:rPr kumimoji="1" lang="en-US" altLang="ja-JP" sz="1200" dirty="0">
                <a:latin typeface="BIZ UDPゴシック" panose="020B0400000000000000" pitchFamily="50" charset="-128"/>
                <a:ea typeface="BIZ UDPゴシック" panose="020B0400000000000000" pitchFamily="50" charset="-128"/>
              </a:rPr>
              <a:t>cm)</a:t>
            </a:r>
            <a:endParaRPr kumimoji="1" lang="ja-JP" altLang="en-US" sz="1200" dirty="0">
              <a:latin typeface="BIZ UDPゴシック" panose="020B0400000000000000" pitchFamily="50" charset="-128"/>
              <a:ea typeface="BIZ UDPゴシック" panose="020B0400000000000000" pitchFamily="50" charset="-128"/>
            </a:endParaRPr>
          </a:p>
        </p:txBody>
      </p:sp>
      <p:sp>
        <p:nvSpPr>
          <p:cNvPr id="15" name="テキスト ボックス 14">
            <a:extLst>
              <a:ext uri="{FF2B5EF4-FFF2-40B4-BE49-F238E27FC236}">
                <a16:creationId xmlns:a16="http://schemas.microsoft.com/office/drawing/2014/main" id="{A5924D44-0927-47B3-82DE-AD6583B5E292}"/>
              </a:ext>
            </a:extLst>
          </p:cNvPr>
          <p:cNvSpPr txBox="1"/>
          <p:nvPr/>
        </p:nvSpPr>
        <p:spPr>
          <a:xfrm>
            <a:off x="533981" y="2102224"/>
            <a:ext cx="1234633" cy="276999"/>
          </a:xfrm>
          <a:prstGeom prst="rect">
            <a:avLst/>
          </a:prstGeom>
          <a:noFill/>
        </p:spPr>
        <p:txBody>
          <a:bodyPr wrap="none" rtlCol="0">
            <a:spAutoFit/>
          </a:bodyPr>
          <a:lstStyle/>
          <a:p>
            <a:r>
              <a:rPr kumimoji="1" lang="ja-JP" altLang="en-US" sz="1200" dirty="0">
                <a:latin typeface="BIZ UDPゴシック" panose="020B0400000000000000" pitchFamily="50" charset="-128"/>
                <a:ea typeface="BIZ UDPゴシック" panose="020B0400000000000000" pitchFamily="50" charset="-128"/>
              </a:rPr>
              <a:t>輸送能力（</a:t>
            </a:r>
            <a:r>
              <a:rPr kumimoji="1" lang="en-US" altLang="ja-JP" sz="1200" dirty="0">
                <a:latin typeface="BIZ UDPゴシック" panose="020B0400000000000000" pitchFamily="50" charset="-128"/>
                <a:ea typeface="BIZ UDPゴシック" panose="020B0400000000000000" pitchFamily="50" charset="-128"/>
              </a:rPr>
              <a:t>t/h)</a:t>
            </a:r>
            <a:endParaRPr kumimoji="1" lang="ja-JP" altLang="en-US" sz="12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0955538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タイトル 1">
            <a:extLst>
              <a:ext uri="{FF2B5EF4-FFF2-40B4-BE49-F238E27FC236}">
                <a16:creationId xmlns:a16="http://schemas.microsoft.com/office/drawing/2014/main" id="{69BD37C9-C2C6-43DA-A5A6-CD414137E963}"/>
              </a:ext>
            </a:extLst>
          </p:cNvPr>
          <p:cNvSpPr txBox="1">
            <a:spLocks/>
          </p:cNvSpPr>
          <p:nvPr/>
        </p:nvSpPr>
        <p:spPr>
          <a:xfrm>
            <a:off x="660401" y="609600"/>
            <a:ext cx="8496299" cy="883024"/>
          </a:xfrm>
          <a:prstGeom prst="rect">
            <a:avLst/>
          </a:prstGeom>
        </p:spPr>
        <p:txBody>
          <a:bodyPr vert="horz" lIns="91440" tIns="45720" rIns="91440" bIns="45720" rtlCol="0" anchor="t">
            <a:normAutofit lnSpcReduction="100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1350963" indent="-1350963"/>
            <a:r>
              <a:rPr lang="ja-JP" altLang="en-US" sz="2800" dirty="0">
                <a:latin typeface="BIZ UDPゴシック" panose="020B0400000000000000" pitchFamily="50" charset="-128"/>
                <a:ea typeface="BIZ UDPゴシック" panose="020B0400000000000000" pitchFamily="50" charset="-128"/>
              </a:rPr>
              <a:t>（参考）バケットコンベアの現在の届出状況と見直し後の規模要件について</a:t>
            </a:r>
          </a:p>
        </p:txBody>
      </p:sp>
      <p:sp>
        <p:nvSpPr>
          <p:cNvPr id="10" name="テキスト ボックス 9">
            <a:extLst>
              <a:ext uri="{FF2B5EF4-FFF2-40B4-BE49-F238E27FC236}">
                <a16:creationId xmlns:a16="http://schemas.microsoft.com/office/drawing/2014/main" id="{BAC2DBFB-CB23-419A-BA0D-D43CBD30B6E2}"/>
              </a:ext>
            </a:extLst>
          </p:cNvPr>
          <p:cNvSpPr txBox="1"/>
          <p:nvPr/>
        </p:nvSpPr>
        <p:spPr>
          <a:xfrm>
            <a:off x="1151297" y="1401723"/>
            <a:ext cx="6869188" cy="738664"/>
          </a:xfrm>
          <a:prstGeom prst="rect">
            <a:avLst/>
          </a:prstGeom>
          <a:noFill/>
        </p:spPr>
        <p:txBody>
          <a:bodyPr wrap="none" rtlCol="0">
            <a:spAutoFit/>
          </a:bodyPr>
          <a:lstStyle/>
          <a:p>
            <a:r>
              <a:rPr kumimoji="1" lang="ja-JP" altLang="en-US" sz="1400" dirty="0">
                <a:latin typeface="BIZ UDPゴシック" panose="020B0400000000000000" pitchFamily="50" charset="-128"/>
                <a:ea typeface="BIZ UDPゴシック" panose="020B0400000000000000" pitchFamily="50" charset="-128"/>
              </a:rPr>
              <a:t>〇大阪府所管市町村及び大阪市への届出状況</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　・全</a:t>
            </a:r>
            <a:r>
              <a:rPr kumimoji="1" lang="en-US" altLang="ja-JP" sz="1400" dirty="0">
                <a:latin typeface="BIZ UDPゴシック" panose="020B0400000000000000" pitchFamily="50" charset="-128"/>
                <a:ea typeface="BIZ UDPゴシック" panose="020B0400000000000000" pitchFamily="50" charset="-128"/>
              </a:rPr>
              <a:t>44</a:t>
            </a:r>
            <a:r>
              <a:rPr kumimoji="1" lang="ja-JP" altLang="en-US" sz="1400" dirty="0">
                <a:latin typeface="BIZ UDPゴシック" panose="020B0400000000000000" pitchFamily="50" charset="-128"/>
                <a:ea typeface="BIZ UDPゴシック" panose="020B0400000000000000" pitchFamily="50" charset="-128"/>
              </a:rPr>
              <a:t>施設をプロット</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　・内容積</a:t>
            </a:r>
            <a:r>
              <a:rPr kumimoji="1" lang="en-US" altLang="ja-JP" sz="1400" dirty="0">
                <a:latin typeface="BIZ UDPゴシック" panose="020B0400000000000000" pitchFamily="50" charset="-128"/>
                <a:ea typeface="BIZ UDPゴシック" panose="020B0400000000000000" pitchFamily="50" charset="-128"/>
              </a:rPr>
              <a:t>0.01m</a:t>
            </a:r>
            <a:r>
              <a:rPr kumimoji="1" lang="en-US" altLang="ja-JP" sz="1400" baseline="30000" dirty="0">
                <a:latin typeface="BIZ UDPゴシック" panose="020B0400000000000000" pitchFamily="50" charset="-128"/>
                <a:ea typeface="BIZ UDPゴシック" panose="020B0400000000000000" pitchFamily="50" charset="-128"/>
              </a:rPr>
              <a:t>3</a:t>
            </a:r>
            <a:r>
              <a:rPr kumimoji="1" lang="ja-JP" altLang="en-US" sz="1400" dirty="0">
                <a:latin typeface="BIZ UDPゴシック" panose="020B0400000000000000" pitchFamily="50" charset="-128"/>
                <a:ea typeface="BIZ UDPゴシック" panose="020B0400000000000000" pitchFamily="50" charset="-128"/>
              </a:rPr>
              <a:t>以上は</a:t>
            </a:r>
            <a:r>
              <a:rPr kumimoji="1" lang="en-US" altLang="ja-JP" sz="1400" dirty="0">
                <a:latin typeface="BIZ UDPゴシック" panose="020B0400000000000000" pitchFamily="50" charset="-128"/>
                <a:ea typeface="BIZ UDPゴシック" panose="020B0400000000000000" pitchFamily="50" charset="-128"/>
              </a:rPr>
              <a:t>22</a:t>
            </a:r>
            <a:r>
              <a:rPr kumimoji="1" lang="ja-JP" altLang="en-US" sz="1400" dirty="0">
                <a:latin typeface="BIZ UDPゴシック" panose="020B0400000000000000" pitchFamily="50" charset="-128"/>
                <a:ea typeface="BIZ UDPゴシック" panose="020B0400000000000000" pitchFamily="50" charset="-128"/>
              </a:rPr>
              <a:t>施設→既存施設のうち</a:t>
            </a:r>
            <a:r>
              <a:rPr kumimoji="1" lang="en-US" altLang="ja-JP" sz="1400" dirty="0">
                <a:latin typeface="BIZ UDPゴシック" panose="020B0400000000000000" pitchFamily="50" charset="-128"/>
                <a:ea typeface="BIZ UDPゴシック" panose="020B0400000000000000" pitchFamily="50" charset="-128"/>
              </a:rPr>
              <a:t>50</a:t>
            </a:r>
            <a:r>
              <a:rPr kumimoji="1" lang="ja-JP" altLang="en-US" sz="1400" dirty="0">
                <a:latin typeface="BIZ UDPゴシック" panose="020B0400000000000000" pitchFamily="50" charset="-128"/>
                <a:ea typeface="BIZ UDPゴシック" panose="020B0400000000000000" pitchFamily="50" charset="-128"/>
              </a:rPr>
              <a:t>％が引き続き規制対象となる</a:t>
            </a:r>
            <a:endParaRPr kumimoji="1" lang="en-US" altLang="ja-JP" sz="1400" dirty="0">
              <a:latin typeface="BIZ UDPゴシック" panose="020B0400000000000000" pitchFamily="50" charset="-128"/>
              <a:ea typeface="BIZ UDPゴシック" panose="020B0400000000000000" pitchFamily="50" charset="-128"/>
            </a:endParaRPr>
          </a:p>
        </p:txBody>
      </p:sp>
      <p:sp>
        <p:nvSpPr>
          <p:cNvPr id="15" name="テキスト ボックス 14">
            <a:extLst>
              <a:ext uri="{FF2B5EF4-FFF2-40B4-BE49-F238E27FC236}">
                <a16:creationId xmlns:a16="http://schemas.microsoft.com/office/drawing/2014/main" id="{666B64C4-EC92-4C32-BDEC-334F052109B0}"/>
              </a:ext>
            </a:extLst>
          </p:cNvPr>
          <p:cNvSpPr txBox="1"/>
          <p:nvPr/>
        </p:nvSpPr>
        <p:spPr>
          <a:xfrm>
            <a:off x="533981" y="2102224"/>
            <a:ext cx="1234633" cy="276999"/>
          </a:xfrm>
          <a:prstGeom prst="rect">
            <a:avLst/>
          </a:prstGeom>
          <a:noFill/>
        </p:spPr>
        <p:txBody>
          <a:bodyPr wrap="none" rtlCol="0">
            <a:spAutoFit/>
          </a:bodyPr>
          <a:lstStyle/>
          <a:p>
            <a:r>
              <a:rPr kumimoji="1" lang="ja-JP" altLang="en-US" sz="1200" dirty="0">
                <a:latin typeface="BIZ UDPゴシック" panose="020B0400000000000000" pitchFamily="50" charset="-128"/>
                <a:ea typeface="BIZ UDPゴシック" panose="020B0400000000000000" pitchFamily="50" charset="-128"/>
              </a:rPr>
              <a:t>輸送能力（</a:t>
            </a:r>
            <a:r>
              <a:rPr kumimoji="1" lang="en-US" altLang="ja-JP" sz="1200" dirty="0">
                <a:latin typeface="BIZ UDPゴシック" panose="020B0400000000000000" pitchFamily="50" charset="-128"/>
                <a:ea typeface="BIZ UDPゴシック" panose="020B0400000000000000" pitchFamily="50" charset="-128"/>
              </a:rPr>
              <a:t>t/h)</a:t>
            </a:r>
            <a:endParaRPr kumimoji="1" lang="ja-JP" altLang="en-US" sz="1200" dirty="0">
              <a:latin typeface="BIZ UDPゴシック" panose="020B0400000000000000" pitchFamily="50" charset="-128"/>
              <a:ea typeface="BIZ UDPゴシック" panose="020B0400000000000000" pitchFamily="50" charset="-128"/>
            </a:endParaRPr>
          </a:p>
        </p:txBody>
      </p:sp>
      <p:sp>
        <p:nvSpPr>
          <p:cNvPr id="16" name="テキスト ボックス 15">
            <a:extLst>
              <a:ext uri="{FF2B5EF4-FFF2-40B4-BE49-F238E27FC236}">
                <a16:creationId xmlns:a16="http://schemas.microsoft.com/office/drawing/2014/main" id="{0FEB7829-BB44-4DAF-912A-4FB07B7811D1}"/>
              </a:ext>
            </a:extLst>
          </p:cNvPr>
          <p:cNvSpPr txBox="1"/>
          <p:nvPr/>
        </p:nvSpPr>
        <p:spPr>
          <a:xfrm>
            <a:off x="7673392" y="6153355"/>
            <a:ext cx="1566454" cy="276999"/>
          </a:xfrm>
          <a:prstGeom prst="rect">
            <a:avLst/>
          </a:prstGeom>
          <a:noFill/>
        </p:spPr>
        <p:txBody>
          <a:bodyPr wrap="none" rtlCol="0">
            <a:spAutoFit/>
          </a:bodyPr>
          <a:lstStyle/>
          <a:p>
            <a:r>
              <a:rPr kumimoji="1" lang="ja-JP" altLang="en-US" sz="1200" dirty="0">
                <a:latin typeface="BIZ UDPゴシック" panose="020B0400000000000000" pitchFamily="50" charset="-128"/>
                <a:ea typeface="BIZ UDPゴシック" panose="020B0400000000000000" pitchFamily="50" charset="-128"/>
              </a:rPr>
              <a:t>バケット内容積（</a:t>
            </a:r>
            <a:r>
              <a:rPr kumimoji="1" lang="en-US" altLang="ja-JP" sz="1200" dirty="0">
                <a:latin typeface="BIZ UDPゴシック" panose="020B0400000000000000" pitchFamily="50" charset="-128"/>
                <a:ea typeface="BIZ UDPゴシック" panose="020B0400000000000000" pitchFamily="50" charset="-128"/>
              </a:rPr>
              <a:t>m</a:t>
            </a:r>
            <a:r>
              <a:rPr kumimoji="1" lang="en-US" altLang="ja-JP" sz="1200" baseline="30000" dirty="0">
                <a:latin typeface="BIZ UDPゴシック" panose="020B0400000000000000" pitchFamily="50" charset="-128"/>
                <a:ea typeface="BIZ UDPゴシック" panose="020B0400000000000000" pitchFamily="50" charset="-128"/>
              </a:rPr>
              <a:t>3</a:t>
            </a:r>
            <a:r>
              <a:rPr kumimoji="1" lang="en-US" altLang="ja-JP" sz="1200" dirty="0">
                <a:latin typeface="BIZ UDPゴシック" panose="020B0400000000000000" pitchFamily="50" charset="-128"/>
                <a:ea typeface="BIZ UDPゴシック" panose="020B0400000000000000" pitchFamily="50" charset="-128"/>
              </a:rPr>
              <a:t>)</a:t>
            </a:r>
            <a:endParaRPr kumimoji="1" lang="ja-JP" altLang="en-US" sz="1200" dirty="0">
              <a:latin typeface="BIZ UDPゴシック" panose="020B0400000000000000" pitchFamily="50" charset="-128"/>
              <a:ea typeface="BIZ UDPゴシック" panose="020B0400000000000000" pitchFamily="50" charset="-128"/>
            </a:endParaRPr>
          </a:p>
        </p:txBody>
      </p:sp>
      <p:sp>
        <p:nvSpPr>
          <p:cNvPr id="18" name="スライド番号プレースホルダー 3">
            <a:extLst>
              <a:ext uri="{FF2B5EF4-FFF2-40B4-BE49-F238E27FC236}">
                <a16:creationId xmlns:a16="http://schemas.microsoft.com/office/drawing/2014/main" id="{8146FF12-56D6-4FEB-ACB7-89F98297DBC8}"/>
              </a:ext>
            </a:extLst>
          </p:cNvPr>
          <p:cNvSpPr>
            <a:spLocks noGrp="1"/>
          </p:cNvSpPr>
          <p:nvPr>
            <p:ph type="sldNum" sz="quarter" idx="12"/>
          </p:nvPr>
        </p:nvSpPr>
        <p:spPr>
          <a:xfrm>
            <a:off x="9350787" y="6041364"/>
            <a:ext cx="555213" cy="365125"/>
          </a:xfrm>
        </p:spPr>
        <p:txBody>
          <a:bodyPr>
            <a:normAutofit/>
          </a:body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33</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pic>
        <p:nvPicPr>
          <p:cNvPr id="2" name="図 1">
            <a:extLst>
              <a:ext uri="{FF2B5EF4-FFF2-40B4-BE49-F238E27FC236}">
                <a16:creationId xmlns:a16="http://schemas.microsoft.com/office/drawing/2014/main" id="{ED2E9A48-FB19-4E7C-B549-E8E9FFA72DEF}"/>
              </a:ext>
            </a:extLst>
          </p:cNvPr>
          <p:cNvPicPr>
            <a:picLocks noChangeAspect="1"/>
          </p:cNvPicPr>
          <p:nvPr/>
        </p:nvPicPr>
        <p:blipFill>
          <a:blip r:embed="rId2"/>
          <a:stretch>
            <a:fillRect/>
          </a:stretch>
        </p:blipFill>
        <p:spPr>
          <a:xfrm>
            <a:off x="1450074" y="2376590"/>
            <a:ext cx="6971428" cy="3828571"/>
          </a:xfrm>
          <a:prstGeom prst="rect">
            <a:avLst/>
          </a:prstGeom>
        </p:spPr>
      </p:pic>
      <p:sp>
        <p:nvSpPr>
          <p:cNvPr id="17" name="正方形/長方形 16">
            <a:extLst>
              <a:ext uri="{FF2B5EF4-FFF2-40B4-BE49-F238E27FC236}">
                <a16:creationId xmlns:a16="http://schemas.microsoft.com/office/drawing/2014/main" id="{8752AC86-291A-4993-8C3C-8300987C6D65}"/>
              </a:ext>
            </a:extLst>
          </p:cNvPr>
          <p:cNvSpPr/>
          <p:nvPr/>
        </p:nvSpPr>
        <p:spPr>
          <a:xfrm>
            <a:off x="2226395" y="2217910"/>
            <a:ext cx="5876205" cy="3661142"/>
          </a:xfrm>
          <a:prstGeom prst="rect">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8089559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タイトル 1">
            <a:extLst>
              <a:ext uri="{FF2B5EF4-FFF2-40B4-BE49-F238E27FC236}">
                <a16:creationId xmlns:a16="http://schemas.microsoft.com/office/drawing/2014/main" id="{7AC123D1-067B-48AB-B5DF-122F3FD9981D}"/>
              </a:ext>
            </a:extLst>
          </p:cNvPr>
          <p:cNvSpPr>
            <a:spLocks noGrp="1"/>
          </p:cNvSpPr>
          <p:nvPr>
            <p:ph type="title"/>
          </p:nvPr>
        </p:nvSpPr>
        <p:spPr>
          <a:xfrm>
            <a:off x="1070563" y="520700"/>
            <a:ext cx="8137920" cy="1320800"/>
          </a:xfrm>
        </p:spPr>
        <p:txBody>
          <a:bodyPr>
            <a:normAutofit/>
          </a:bodyPr>
          <a:lstStyle/>
          <a:p>
            <a:r>
              <a:rPr kumimoji="1" lang="ja-JP" altLang="en-US" sz="2800" dirty="0">
                <a:latin typeface="BIZ UDPゴシック" panose="020B0400000000000000" pitchFamily="50" charset="-128"/>
                <a:ea typeface="BIZ UDPゴシック" panose="020B0400000000000000" pitchFamily="50" charset="-128"/>
              </a:rPr>
              <a:t>（参考）ベルトコンベア及びバケットコンベアに係る</a:t>
            </a:r>
            <a:br>
              <a:rPr kumimoji="1" lang="en-US" altLang="ja-JP" sz="2800" dirty="0">
                <a:latin typeface="BIZ UDPゴシック" panose="020B0400000000000000" pitchFamily="50" charset="-128"/>
                <a:ea typeface="BIZ UDPゴシック" panose="020B0400000000000000" pitchFamily="50" charset="-128"/>
              </a:rPr>
            </a:br>
            <a:r>
              <a:rPr kumimoji="1" lang="ja-JP" altLang="en-US" sz="2800" dirty="0">
                <a:latin typeface="BIZ UDPゴシック" panose="020B0400000000000000" pitchFamily="50" charset="-128"/>
                <a:ea typeface="BIZ UDPゴシック" panose="020B0400000000000000" pitchFamily="50" charset="-128"/>
              </a:rPr>
              <a:t>　　　　他府県の規制状況</a:t>
            </a:r>
          </a:p>
        </p:txBody>
      </p:sp>
      <p:graphicFrame>
        <p:nvGraphicFramePr>
          <p:cNvPr id="10" name="表 9">
            <a:extLst>
              <a:ext uri="{FF2B5EF4-FFF2-40B4-BE49-F238E27FC236}">
                <a16:creationId xmlns:a16="http://schemas.microsoft.com/office/drawing/2014/main" id="{D974F912-F990-4861-9AD8-D28C6C693B1B}"/>
              </a:ext>
            </a:extLst>
          </p:cNvPr>
          <p:cNvGraphicFramePr>
            <a:graphicFrameLocks noGrp="1"/>
          </p:cNvGraphicFramePr>
          <p:nvPr>
            <p:extLst>
              <p:ext uri="{D42A27DB-BD31-4B8C-83A1-F6EECF244321}">
                <p14:modId xmlns:p14="http://schemas.microsoft.com/office/powerpoint/2010/main" val="3402713329"/>
              </p:ext>
            </p:extLst>
          </p:nvPr>
        </p:nvGraphicFramePr>
        <p:xfrm>
          <a:off x="684609" y="1616765"/>
          <a:ext cx="8666177" cy="4962083"/>
        </p:xfrm>
        <a:graphic>
          <a:graphicData uri="http://schemas.openxmlformats.org/drawingml/2006/table">
            <a:tbl>
              <a:tblPr firstRow="1" firstCol="1">
                <a:tableStyleId>{5C22544A-7EE6-4342-B048-85BDC9FD1C3A}</a:tableStyleId>
              </a:tblPr>
              <a:tblGrid>
                <a:gridCol w="760608">
                  <a:extLst>
                    <a:ext uri="{9D8B030D-6E8A-4147-A177-3AD203B41FA5}">
                      <a16:colId xmlns:a16="http://schemas.microsoft.com/office/drawing/2014/main" val="1293773759"/>
                    </a:ext>
                  </a:extLst>
                </a:gridCol>
                <a:gridCol w="3927872">
                  <a:extLst>
                    <a:ext uri="{9D8B030D-6E8A-4147-A177-3AD203B41FA5}">
                      <a16:colId xmlns:a16="http://schemas.microsoft.com/office/drawing/2014/main" val="108887556"/>
                    </a:ext>
                  </a:extLst>
                </a:gridCol>
                <a:gridCol w="3977697">
                  <a:extLst>
                    <a:ext uri="{9D8B030D-6E8A-4147-A177-3AD203B41FA5}">
                      <a16:colId xmlns:a16="http://schemas.microsoft.com/office/drawing/2014/main" val="3971237417"/>
                    </a:ext>
                  </a:extLst>
                </a:gridCol>
              </a:tblGrid>
              <a:tr h="230196">
                <a:tc>
                  <a:txBody>
                    <a:bodyPr/>
                    <a:lstStyle/>
                    <a:p>
                      <a:pPr algn="l" fontAlgn="ctr"/>
                      <a:r>
                        <a:rPr lang="ja-JP" altLang="en-US" sz="1200" u="none" strike="noStrike">
                          <a:effectLst/>
                          <a:latin typeface="BIZ UDPゴシック" panose="020B0400000000000000" pitchFamily="50" charset="-128"/>
                          <a:ea typeface="BIZ UDPゴシック" panose="020B0400000000000000" pitchFamily="50" charset="-128"/>
                        </a:rPr>
                        <a:t>　</a:t>
                      </a:r>
                      <a:endPar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tc>
                  <a:txBody>
                    <a:bodyPr/>
                    <a:lstStyle/>
                    <a:p>
                      <a:pPr algn="ctr" fontAlgn="ctr"/>
                      <a:r>
                        <a:rPr lang="ja-JP" altLang="en-US" sz="1200" u="none" strike="noStrike" dirty="0">
                          <a:effectLst/>
                          <a:latin typeface="BIZ UDPゴシック" panose="020B0400000000000000" pitchFamily="50" charset="-128"/>
                          <a:ea typeface="BIZ UDPゴシック" panose="020B0400000000000000" pitchFamily="50" charset="-128"/>
                        </a:rPr>
                        <a:t>ベルトコンベア</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tc>
                  <a:txBody>
                    <a:bodyPr/>
                    <a:lstStyle/>
                    <a:p>
                      <a:pPr algn="ctr" fontAlgn="ctr"/>
                      <a:r>
                        <a:rPr lang="ja-JP" altLang="en-US" sz="1200" u="none" strike="noStrike" dirty="0">
                          <a:effectLst/>
                          <a:latin typeface="BIZ UDPゴシック" panose="020B0400000000000000" pitchFamily="50" charset="-128"/>
                          <a:ea typeface="BIZ UDPゴシック" panose="020B0400000000000000" pitchFamily="50" charset="-128"/>
                        </a:rPr>
                        <a:t>バケットコンベア</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extLst>
                  <a:ext uri="{0D108BD9-81ED-4DB2-BD59-A6C34878D82A}">
                    <a16:rowId xmlns:a16="http://schemas.microsoft.com/office/drawing/2014/main" val="2542811016"/>
                  </a:ext>
                </a:extLst>
              </a:tr>
              <a:tr h="234449">
                <a:tc>
                  <a:txBody>
                    <a:bodyPr/>
                    <a:lstStyle/>
                    <a:p>
                      <a:pPr algn="ctr" fontAlgn="ctr"/>
                      <a:r>
                        <a:rPr lang="ja-JP" altLang="en-US" sz="1200" u="none" strike="noStrike" dirty="0">
                          <a:effectLst/>
                          <a:latin typeface="BIZ UDPゴシック" panose="020B0400000000000000" pitchFamily="50" charset="-128"/>
                          <a:ea typeface="BIZ UDPゴシック" panose="020B0400000000000000" pitchFamily="50" charset="-128"/>
                        </a:rPr>
                        <a:t>北海道</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tc>
                  <a:txBody>
                    <a:bodyPr/>
                    <a:lstStyle/>
                    <a:p>
                      <a:pPr algn="l" fontAlgn="ctr"/>
                      <a:r>
                        <a:rPr lang="ja-JP" altLang="en-US" sz="1200" u="none" strike="noStrike" dirty="0">
                          <a:effectLst/>
                          <a:latin typeface="BIZ UDPゴシック" panose="020B0400000000000000" pitchFamily="50" charset="-128"/>
                          <a:ea typeface="BIZ UDPゴシック" panose="020B0400000000000000" pitchFamily="50" charset="-128"/>
                        </a:rPr>
                        <a:t>ベルトの幅が</a:t>
                      </a:r>
                      <a:r>
                        <a:rPr lang="en-US" altLang="ja-JP" sz="1200" u="none" strike="noStrike" dirty="0">
                          <a:effectLst/>
                          <a:latin typeface="BIZ UDPゴシック" panose="020B0400000000000000" pitchFamily="50" charset="-128"/>
                          <a:ea typeface="BIZ UDPゴシック" panose="020B0400000000000000" pitchFamily="50" charset="-128"/>
                        </a:rPr>
                        <a:t>75cm</a:t>
                      </a:r>
                      <a:r>
                        <a:rPr lang="ja-JP" altLang="en-US" sz="1200" u="none" strike="noStrike" dirty="0">
                          <a:effectLst/>
                          <a:latin typeface="BIZ UDPゴシック" panose="020B0400000000000000" pitchFamily="50" charset="-128"/>
                          <a:ea typeface="BIZ UDPゴシック" panose="020B0400000000000000" pitchFamily="50" charset="-128"/>
                        </a:rPr>
                        <a:t>未満</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tc>
                  <a:txBody>
                    <a:bodyPr/>
                    <a:lstStyle/>
                    <a:p>
                      <a:pPr algn="l" fontAlgn="ctr"/>
                      <a:r>
                        <a:rPr lang="ja-JP" altLang="en-US" sz="1200" u="none" strike="noStrike" dirty="0">
                          <a:effectLst/>
                          <a:latin typeface="BIZ UDPゴシック" panose="020B0400000000000000" pitchFamily="50" charset="-128"/>
                          <a:ea typeface="BIZ UDPゴシック" panose="020B0400000000000000" pitchFamily="50" charset="-128"/>
                        </a:rPr>
                        <a:t>バケットの内容積が０．０３</a:t>
                      </a:r>
                      <a:r>
                        <a:rPr lang="en-US" altLang="ja-JP" sz="1200" u="none" strike="noStrike" dirty="0">
                          <a:effectLst/>
                          <a:latin typeface="BIZ UDPゴシック" panose="020B0400000000000000" pitchFamily="50" charset="-128"/>
                          <a:ea typeface="BIZ UDPゴシック" panose="020B0400000000000000" pitchFamily="50" charset="-128"/>
                        </a:rPr>
                        <a:t>m</a:t>
                      </a:r>
                      <a:r>
                        <a:rPr lang="en-US" altLang="ja-JP" sz="1200" u="none" strike="noStrike" baseline="30000" dirty="0">
                          <a:effectLst/>
                          <a:latin typeface="BIZ UDPゴシック" panose="020B0400000000000000" pitchFamily="50" charset="-128"/>
                          <a:ea typeface="BIZ UDPゴシック" panose="020B0400000000000000" pitchFamily="50" charset="-128"/>
                        </a:rPr>
                        <a:t>3</a:t>
                      </a:r>
                      <a:r>
                        <a:rPr lang="ja-JP" altLang="en-US" sz="1200" u="none" strike="noStrike" dirty="0">
                          <a:effectLst/>
                          <a:latin typeface="BIZ UDPゴシック" panose="020B0400000000000000" pitchFamily="50" charset="-128"/>
                          <a:ea typeface="BIZ UDPゴシック" panose="020B0400000000000000" pitchFamily="50" charset="-128"/>
                        </a:rPr>
                        <a:t>未満であること。</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extLst>
                  <a:ext uri="{0D108BD9-81ED-4DB2-BD59-A6C34878D82A}">
                    <a16:rowId xmlns:a16="http://schemas.microsoft.com/office/drawing/2014/main" val="746006393"/>
                  </a:ext>
                </a:extLst>
              </a:tr>
              <a:tr h="387037">
                <a:tc>
                  <a:txBody>
                    <a:bodyPr/>
                    <a:lstStyle/>
                    <a:p>
                      <a:pPr algn="ctr" fontAlgn="ctr"/>
                      <a:r>
                        <a:rPr lang="ja-JP" altLang="en-US" sz="1200" u="none" strike="noStrike" dirty="0">
                          <a:effectLst/>
                          <a:latin typeface="BIZ UDPゴシック" panose="020B0400000000000000" pitchFamily="50" charset="-128"/>
                          <a:ea typeface="BIZ UDPゴシック" panose="020B0400000000000000" pitchFamily="50" charset="-128"/>
                        </a:rPr>
                        <a:t>青森県</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tc>
                  <a:txBody>
                    <a:bodyPr/>
                    <a:lstStyle/>
                    <a:p>
                      <a:pPr algn="l" fontAlgn="ctr"/>
                      <a:r>
                        <a:rPr lang="ja-JP" altLang="en-US" sz="1200" u="none" strike="noStrike" dirty="0">
                          <a:effectLst/>
                          <a:latin typeface="BIZ UDPゴシック" panose="020B0400000000000000" pitchFamily="50" charset="-128"/>
                          <a:ea typeface="BIZ UDPゴシック" panose="020B0400000000000000" pitchFamily="50" charset="-128"/>
                        </a:rPr>
                        <a:t>ベルトの幅が</a:t>
                      </a:r>
                      <a:r>
                        <a:rPr lang="en-US" altLang="ja-JP" sz="1200" u="none" strike="noStrike" dirty="0">
                          <a:effectLst/>
                          <a:latin typeface="BIZ UDPゴシック" panose="020B0400000000000000" pitchFamily="50" charset="-128"/>
                          <a:ea typeface="BIZ UDPゴシック" panose="020B0400000000000000" pitchFamily="50" charset="-128"/>
                        </a:rPr>
                        <a:t>50cm</a:t>
                      </a:r>
                      <a:r>
                        <a:rPr lang="ja-JP" altLang="en-US" sz="1200" u="none" strike="noStrike" dirty="0">
                          <a:effectLst/>
                          <a:latin typeface="BIZ UDPゴシック" panose="020B0400000000000000" pitchFamily="50" charset="-128"/>
                          <a:ea typeface="BIZ UDPゴシック" panose="020B0400000000000000" pitchFamily="50" charset="-128"/>
                        </a:rPr>
                        <a:t>以上</a:t>
                      </a:r>
                      <a:r>
                        <a:rPr lang="en-US" altLang="ja-JP" sz="1200" u="none" strike="noStrike" dirty="0">
                          <a:effectLst/>
                          <a:latin typeface="BIZ UDPゴシック" panose="020B0400000000000000" pitchFamily="50" charset="-128"/>
                          <a:ea typeface="BIZ UDPゴシック" panose="020B0400000000000000" pitchFamily="50" charset="-128"/>
                        </a:rPr>
                        <a:t>75cm</a:t>
                      </a:r>
                      <a:r>
                        <a:rPr lang="ja-JP" altLang="en-US" sz="1200" u="none" strike="noStrike" dirty="0">
                          <a:effectLst/>
                          <a:latin typeface="BIZ UDPゴシック" panose="020B0400000000000000" pitchFamily="50" charset="-128"/>
                          <a:ea typeface="BIZ UDPゴシック" panose="020B0400000000000000" pitchFamily="50" charset="-128"/>
                        </a:rPr>
                        <a:t>未満</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tc>
                  <a:txBody>
                    <a:bodyPr/>
                    <a:lstStyle/>
                    <a:p>
                      <a:pPr algn="l" fontAlgn="ctr"/>
                      <a:r>
                        <a:rPr lang="ja-JP" altLang="en-US" sz="1200" u="none" strike="noStrike" dirty="0">
                          <a:effectLst/>
                          <a:latin typeface="BIZ UDPゴシック" panose="020B0400000000000000" pitchFamily="50" charset="-128"/>
                          <a:ea typeface="BIZ UDPゴシック" panose="020B0400000000000000" pitchFamily="50" charset="-128"/>
                        </a:rPr>
                        <a:t>バケットの内容積が</a:t>
                      </a:r>
                      <a:r>
                        <a:rPr lang="en-US" altLang="ja-JP" sz="1200" u="none" strike="noStrike" dirty="0">
                          <a:effectLst/>
                          <a:latin typeface="BIZ UDPゴシック" panose="020B0400000000000000" pitchFamily="50" charset="-128"/>
                          <a:ea typeface="BIZ UDPゴシック" panose="020B0400000000000000" pitchFamily="50" charset="-128"/>
                        </a:rPr>
                        <a:t>0.02m</a:t>
                      </a:r>
                      <a:r>
                        <a:rPr lang="en-US" altLang="ja-JP" sz="1200" u="none" strike="noStrike" baseline="30000" dirty="0">
                          <a:effectLst/>
                          <a:latin typeface="BIZ UDPゴシック" panose="020B0400000000000000" pitchFamily="50" charset="-128"/>
                          <a:ea typeface="BIZ UDPゴシック" panose="020B0400000000000000" pitchFamily="50" charset="-128"/>
                        </a:rPr>
                        <a:t>3</a:t>
                      </a:r>
                      <a:r>
                        <a:rPr lang="ja-JP" altLang="en-US" sz="1200" u="none" strike="noStrike" dirty="0">
                          <a:effectLst/>
                          <a:latin typeface="BIZ UDPゴシック" panose="020B0400000000000000" pitchFamily="50" charset="-128"/>
                          <a:ea typeface="BIZ UDPゴシック" panose="020B0400000000000000" pitchFamily="50" charset="-128"/>
                        </a:rPr>
                        <a:t>以上０．０３</a:t>
                      </a:r>
                      <a:r>
                        <a:rPr lang="en-US" altLang="ja-JP" sz="1200" u="none" strike="noStrike" dirty="0">
                          <a:effectLst/>
                          <a:latin typeface="BIZ UDPゴシック" panose="020B0400000000000000" pitchFamily="50" charset="-128"/>
                          <a:ea typeface="BIZ UDPゴシック" panose="020B0400000000000000" pitchFamily="50" charset="-128"/>
                        </a:rPr>
                        <a:t>m</a:t>
                      </a:r>
                      <a:r>
                        <a:rPr lang="en-US" altLang="ja-JP" sz="1200" u="none" strike="noStrike" baseline="30000" dirty="0">
                          <a:effectLst/>
                          <a:latin typeface="BIZ UDPゴシック" panose="020B0400000000000000" pitchFamily="50" charset="-128"/>
                          <a:ea typeface="BIZ UDPゴシック" panose="020B0400000000000000" pitchFamily="50" charset="-128"/>
                        </a:rPr>
                        <a:t>3</a:t>
                      </a:r>
                      <a:r>
                        <a:rPr lang="ja-JP" altLang="en-US" sz="1200" u="none" strike="noStrike" dirty="0">
                          <a:effectLst/>
                          <a:latin typeface="BIZ UDPゴシック" panose="020B0400000000000000" pitchFamily="50" charset="-128"/>
                          <a:ea typeface="BIZ UDPゴシック" panose="020B0400000000000000" pitchFamily="50" charset="-128"/>
                        </a:rPr>
                        <a:t>未満であること。</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extLst>
                  <a:ext uri="{0D108BD9-81ED-4DB2-BD59-A6C34878D82A}">
                    <a16:rowId xmlns:a16="http://schemas.microsoft.com/office/drawing/2014/main" val="3832579200"/>
                  </a:ext>
                </a:extLst>
              </a:tr>
              <a:tr h="468900">
                <a:tc>
                  <a:txBody>
                    <a:bodyPr/>
                    <a:lstStyle/>
                    <a:p>
                      <a:pPr algn="ctr" fontAlgn="ctr"/>
                      <a:r>
                        <a:rPr lang="ja-JP" altLang="en-US" sz="1200" u="none" strike="noStrike">
                          <a:effectLst/>
                          <a:latin typeface="BIZ UDPゴシック" panose="020B0400000000000000" pitchFamily="50" charset="-128"/>
                          <a:ea typeface="BIZ UDPゴシック" panose="020B0400000000000000" pitchFamily="50" charset="-128"/>
                        </a:rPr>
                        <a:t>埼玉県</a:t>
                      </a:r>
                      <a:endPar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tc>
                  <a:txBody>
                    <a:bodyPr/>
                    <a:lstStyle/>
                    <a:p>
                      <a:pPr algn="l" fontAlgn="ctr"/>
                      <a:r>
                        <a:rPr lang="ja-JP" altLang="en-US" sz="1200" u="none" strike="noStrike" dirty="0">
                          <a:effectLst/>
                          <a:latin typeface="BIZ UDPゴシック" panose="020B0400000000000000" pitchFamily="50" charset="-128"/>
                          <a:ea typeface="BIZ UDPゴシック" panose="020B0400000000000000" pitchFamily="50" charset="-128"/>
                        </a:rPr>
                        <a:t>ベルトの幅が</a:t>
                      </a:r>
                      <a:r>
                        <a:rPr lang="en-US" altLang="ja-JP" sz="1200" u="none" strike="noStrike" dirty="0">
                          <a:effectLst/>
                          <a:latin typeface="BIZ UDPゴシック" panose="020B0400000000000000" pitchFamily="50" charset="-128"/>
                          <a:ea typeface="BIZ UDPゴシック" panose="020B0400000000000000" pitchFamily="50" charset="-128"/>
                        </a:rPr>
                        <a:t>40cm</a:t>
                      </a:r>
                      <a:r>
                        <a:rPr lang="ja-JP" altLang="en-US" sz="1200" u="none" strike="noStrike" dirty="0">
                          <a:effectLst/>
                          <a:latin typeface="BIZ UDPゴシック" panose="020B0400000000000000" pitchFamily="50" charset="-128"/>
                          <a:ea typeface="BIZ UDPゴシック" panose="020B0400000000000000" pitchFamily="50" charset="-128"/>
                        </a:rPr>
                        <a:t>以上</a:t>
                      </a:r>
                      <a:r>
                        <a:rPr lang="en-US" altLang="ja-JP" sz="1200" u="none" strike="noStrike" dirty="0">
                          <a:effectLst/>
                          <a:latin typeface="BIZ UDPゴシック" panose="020B0400000000000000" pitchFamily="50" charset="-128"/>
                          <a:ea typeface="BIZ UDPゴシック" panose="020B0400000000000000" pitchFamily="50" charset="-128"/>
                        </a:rPr>
                        <a:t>75cm</a:t>
                      </a:r>
                      <a:r>
                        <a:rPr lang="ja-JP" altLang="en-US" sz="1200" u="none" strike="noStrike" dirty="0">
                          <a:effectLst/>
                          <a:latin typeface="BIZ UDPゴシック" panose="020B0400000000000000" pitchFamily="50" charset="-128"/>
                          <a:ea typeface="BIZ UDPゴシック" panose="020B0400000000000000" pitchFamily="50" charset="-128"/>
                        </a:rPr>
                        <a:t>未満</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tc>
                  <a:txBody>
                    <a:bodyPr/>
                    <a:lstStyle/>
                    <a:p>
                      <a:pPr algn="l" fontAlgn="ctr"/>
                      <a:r>
                        <a:rPr lang="ja-JP" altLang="en-US" sz="1200" u="none" strike="noStrike" dirty="0">
                          <a:effectLst/>
                          <a:latin typeface="BIZ UDPゴシック" panose="020B0400000000000000" pitchFamily="50" charset="-128"/>
                          <a:ea typeface="BIZ UDPゴシック" panose="020B0400000000000000" pitchFamily="50" charset="-128"/>
                        </a:rPr>
                        <a:t>バケットの内容積が０．０１</a:t>
                      </a:r>
                      <a:r>
                        <a:rPr lang="en-US" altLang="ja-JP" sz="1200" u="none" strike="noStrike" dirty="0">
                          <a:effectLst/>
                          <a:latin typeface="BIZ UDPゴシック" panose="020B0400000000000000" pitchFamily="50" charset="-128"/>
                          <a:ea typeface="BIZ UDPゴシック" panose="020B0400000000000000" pitchFamily="50" charset="-128"/>
                        </a:rPr>
                        <a:t>m</a:t>
                      </a:r>
                      <a:r>
                        <a:rPr lang="en-US" altLang="ja-JP" sz="1200" u="none" strike="noStrike" baseline="30000" dirty="0">
                          <a:effectLst/>
                          <a:latin typeface="BIZ UDPゴシック" panose="020B0400000000000000" pitchFamily="50" charset="-128"/>
                          <a:ea typeface="BIZ UDPゴシック" panose="020B0400000000000000" pitchFamily="50" charset="-128"/>
                        </a:rPr>
                        <a:t>3</a:t>
                      </a:r>
                      <a:r>
                        <a:rPr lang="ja-JP" altLang="en-US" sz="1200" u="none" strike="noStrike" dirty="0">
                          <a:effectLst/>
                          <a:latin typeface="BIZ UDPゴシック" panose="020B0400000000000000" pitchFamily="50" charset="-128"/>
                          <a:ea typeface="BIZ UDPゴシック" panose="020B0400000000000000" pitchFamily="50" charset="-128"/>
                        </a:rPr>
                        <a:t>以上０．０３</a:t>
                      </a:r>
                      <a:r>
                        <a:rPr lang="en-US" altLang="ja-JP" sz="1200" u="none" strike="noStrike" dirty="0">
                          <a:effectLst/>
                          <a:latin typeface="BIZ UDPゴシック" panose="020B0400000000000000" pitchFamily="50" charset="-128"/>
                          <a:ea typeface="BIZ UDPゴシック" panose="020B0400000000000000" pitchFamily="50" charset="-128"/>
                        </a:rPr>
                        <a:t>m</a:t>
                      </a:r>
                      <a:r>
                        <a:rPr lang="en-US" altLang="ja-JP" sz="1200" u="none" strike="noStrike" baseline="30000" dirty="0">
                          <a:effectLst/>
                          <a:latin typeface="BIZ UDPゴシック" panose="020B0400000000000000" pitchFamily="50" charset="-128"/>
                          <a:ea typeface="BIZ UDPゴシック" panose="020B0400000000000000" pitchFamily="50" charset="-128"/>
                        </a:rPr>
                        <a:t>3</a:t>
                      </a:r>
                      <a:r>
                        <a:rPr lang="ja-JP" altLang="en-US" sz="1200" u="none" strike="noStrike" dirty="0">
                          <a:effectLst/>
                          <a:latin typeface="BIZ UDPゴシック" panose="020B0400000000000000" pitchFamily="50" charset="-128"/>
                          <a:ea typeface="BIZ UDPゴシック" panose="020B0400000000000000" pitchFamily="50" charset="-128"/>
                        </a:rPr>
                        <a:t>未満</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extLst>
                  <a:ext uri="{0D108BD9-81ED-4DB2-BD59-A6C34878D82A}">
                    <a16:rowId xmlns:a16="http://schemas.microsoft.com/office/drawing/2014/main" val="1415770324"/>
                  </a:ext>
                </a:extLst>
              </a:tr>
              <a:tr h="685329">
                <a:tc>
                  <a:txBody>
                    <a:bodyPr/>
                    <a:lstStyle/>
                    <a:p>
                      <a:pPr algn="ctr" fontAlgn="ctr"/>
                      <a:r>
                        <a:rPr lang="ja-JP" altLang="en-US" sz="1200" u="none" strike="noStrike" dirty="0">
                          <a:effectLst/>
                          <a:latin typeface="BIZ UDPゴシック" panose="020B0400000000000000" pitchFamily="50" charset="-128"/>
                          <a:ea typeface="BIZ UDPゴシック" panose="020B0400000000000000" pitchFamily="50" charset="-128"/>
                        </a:rPr>
                        <a:t>三重県</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tc>
                  <a:txBody>
                    <a:bodyPr/>
                    <a:lstStyle/>
                    <a:p>
                      <a:pPr algn="l" fontAlgn="ctr"/>
                      <a:r>
                        <a:rPr lang="ja-JP" altLang="en-US" sz="1200" u="none" strike="noStrike" dirty="0">
                          <a:effectLst/>
                          <a:latin typeface="BIZ UDPゴシック" panose="020B0400000000000000" pitchFamily="50" charset="-128"/>
                          <a:ea typeface="BIZ UDPゴシック" panose="020B0400000000000000" pitchFamily="50" charset="-128"/>
                        </a:rPr>
                        <a:t>ベルトの幅が</a:t>
                      </a:r>
                      <a:r>
                        <a:rPr lang="en-US" altLang="ja-JP" sz="1200" u="none" strike="noStrike" dirty="0">
                          <a:effectLst/>
                          <a:latin typeface="BIZ UDPゴシック" panose="020B0400000000000000" pitchFamily="50" charset="-128"/>
                          <a:ea typeface="BIZ UDPゴシック" panose="020B0400000000000000" pitchFamily="50" charset="-128"/>
                        </a:rPr>
                        <a:t>50cm</a:t>
                      </a:r>
                      <a:r>
                        <a:rPr lang="ja-JP" altLang="en-US" sz="1200" u="none" strike="noStrike" dirty="0">
                          <a:effectLst/>
                          <a:latin typeface="BIZ UDPゴシック" panose="020B0400000000000000" pitchFamily="50" charset="-128"/>
                          <a:ea typeface="BIZ UDPゴシック" panose="020B0400000000000000" pitchFamily="50" charset="-128"/>
                        </a:rPr>
                        <a:t>以上（鉱物、土石又はセメントの用に供する施設にあっては、</a:t>
                      </a:r>
                      <a:r>
                        <a:rPr lang="en-US" altLang="ja-JP" sz="1200" u="none" strike="noStrike" dirty="0">
                          <a:effectLst/>
                          <a:latin typeface="BIZ UDPゴシック" panose="020B0400000000000000" pitchFamily="50" charset="-128"/>
                          <a:ea typeface="BIZ UDPゴシック" panose="020B0400000000000000" pitchFamily="50" charset="-128"/>
                        </a:rPr>
                        <a:t>75cm</a:t>
                      </a:r>
                      <a:r>
                        <a:rPr lang="ja-JP" altLang="en-US" sz="1200" u="none" strike="noStrike" dirty="0">
                          <a:effectLst/>
                          <a:latin typeface="BIZ UDPゴシック" panose="020B0400000000000000" pitchFamily="50" charset="-128"/>
                          <a:ea typeface="BIZ UDPゴシック" panose="020B0400000000000000" pitchFamily="50" charset="-128"/>
                        </a:rPr>
                        <a:t>未満であるものに限る。）</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tc>
                  <a:txBody>
                    <a:bodyPr/>
                    <a:lstStyle/>
                    <a:p>
                      <a:pPr algn="l" fontAlgn="ctr"/>
                      <a:r>
                        <a:rPr lang="ja-JP" altLang="en-US" sz="1200" u="none" strike="noStrike" dirty="0">
                          <a:effectLst/>
                          <a:latin typeface="BIZ UDPゴシック" panose="020B0400000000000000" pitchFamily="50" charset="-128"/>
                          <a:ea typeface="BIZ UDPゴシック" panose="020B0400000000000000" pitchFamily="50" charset="-128"/>
                        </a:rPr>
                        <a:t>バケットの内容積が０．０１</a:t>
                      </a:r>
                      <a:r>
                        <a:rPr lang="en-US" altLang="ja-JP" sz="1200" u="none" strike="noStrike" dirty="0">
                          <a:effectLst/>
                          <a:latin typeface="BIZ UDPゴシック" panose="020B0400000000000000" pitchFamily="50" charset="-128"/>
                          <a:ea typeface="BIZ UDPゴシック" panose="020B0400000000000000" pitchFamily="50" charset="-128"/>
                        </a:rPr>
                        <a:t>m</a:t>
                      </a:r>
                      <a:r>
                        <a:rPr lang="en-US" altLang="ja-JP" sz="1200" u="none" strike="noStrike" baseline="30000" dirty="0">
                          <a:effectLst/>
                          <a:latin typeface="BIZ UDPゴシック" panose="020B0400000000000000" pitchFamily="50" charset="-128"/>
                          <a:ea typeface="BIZ UDPゴシック" panose="020B0400000000000000" pitchFamily="50" charset="-128"/>
                        </a:rPr>
                        <a:t>3</a:t>
                      </a:r>
                      <a:r>
                        <a:rPr lang="ja-JP" altLang="en-US" sz="1200" u="none" strike="noStrike" dirty="0">
                          <a:effectLst/>
                          <a:latin typeface="BIZ UDPゴシック" panose="020B0400000000000000" pitchFamily="50" charset="-128"/>
                          <a:ea typeface="BIZ UDPゴシック" panose="020B0400000000000000" pitchFamily="50" charset="-128"/>
                        </a:rPr>
                        <a:t>以上（鉱物、土石又はセメントの用に供する施設にあっては、０．０３</a:t>
                      </a:r>
                      <a:r>
                        <a:rPr lang="en-US" altLang="ja-JP" sz="1200" u="none" strike="noStrike" dirty="0">
                          <a:effectLst/>
                          <a:latin typeface="BIZ UDPゴシック" panose="020B0400000000000000" pitchFamily="50" charset="-128"/>
                          <a:ea typeface="BIZ UDPゴシック" panose="020B0400000000000000" pitchFamily="50" charset="-128"/>
                        </a:rPr>
                        <a:t>m</a:t>
                      </a:r>
                      <a:r>
                        <a:rPr lang="en-US" altLang="ja-JP" sz="1200" u="none" strike="noStrike" baseline="30000" dirty="0">
                          <a:effectLst/>
                          <a:latin typeface="BIZ UDPゴシック" panose="020B0400000000000000" pitchFamily="50" charset="-128"/>
                          <a:ea typeface="BIZ UDPゴシック" panose="020B0400000000000000" pitchFamily="50" charset="-128"/>
                        </a:rPr>
                        <a:t>3</a:t>
                      </a:r>
                      <a:r>
                        <a:rPr lang="ja-JP" altLang="en-US" sz="1200" u="none" strike="noStrike" dirty="0">
                          <a:effectLst/>
                          <a:latin typeface="BIZ UDPゴシック" panose="020B0400000000000000" pitchFamily="50" charset="-128"/>
                          <a:ea typeface="BIZ UDPゴシック" panose="020B0400000000000000" pitchFamily="50" charset="-128"/>
                        </a:rPr>
                        <a:t>未満であるものに限る。）</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extLst>
                  <a:ext uri="{0D108BD9-81ED-4DB2-BD59-A6C34878D82A}">
                    <a16:rowId xmlns:a16="http://schemas.microsoft.com/office/drawing/2014/main" val="4117317511"/>
                  </a:ext>
                </a:extLst>
              </a:tr>
              <a:tr h="234449">
                <a:tc>
                  <a:txBody>
                    <a:bodyPr/>
                    <a:lstStyle/>
                    <a:p>
                      <a:pPr algn="ctr" fontAlgn="ctr"/>
                      <a:r>
                        <a:rPr lang="ja-JP" altLang="en-US" sz="1200" u="none" strike="noStrike" dirty="0">
                          <a:effectLst/>
                          <a:latin typeface="BIZ UDPゴシック" panose="020B0400000000000000" pitchFamily="50" charset="-128"/>
                          <a:ea typeface="BIZ UDPゴシック" panose="020B0400000000000000" pitchFamily="50" charset="-128"/>
                        </a:rPr>
                        <a:t>奈良県</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tc>
                  <a:txBody>
                    <a:bodyPr/>
                    <a:lstStyle/>
                    <a:p>
                      <a:pPr algn="l" fontAlgn="ctr"/>
                      <a:r>
                        <a:rPr lang="ja-JP" altLang="en-US" sz="1200" u="none" strike="noStrike" dirty="0">
                          <a:effectLst/>
                          <a:latin typeface="BIZ UDPゴシック" panose="020B0400000000000000" pitchFamily="50" charset="-128"/>
                          <a:ea typeface="BIZ UDPゴシック" panose="020B0400000000000000" pitchFamily="50" charset="-128"/>
                        </a:rPr>
                        <a:t>ベルトの幅が</a:t>
                      </a:r>
                      <a:r>
                        <a:rPr lang="en-US" altLang="ja-JP" sz="1200" u="none" strike="noStrike" dirty="0">
                          <a:effectLst/>
                          <a:latin typeface="BIZ UDPゴシック" panose="020B0400000000000000" pitchFamily="50" charset="-128"/>
                          <a:ea typeface="BIZ UDPゴシック" panose="020B0400000000000000" pitchFamily="50" charset="-128"/>
                        </a:rPr>
                        <a:t>50cm</a:t>
                      </a:r>
                      <a:r>
                        <a:rPr lang="ja-JP" altLang="en-US" sz="1200" u="none" strike="noStrike" dirty="0">
                          <a:effectLst/>
                          <a:latin typeface="BIZ UDPゴシック" panose="020B0400000000000000" pitchFamily="50" charset="-128"/>
                          <a:ea typeface="BIZ UDPゴシック" panose="020B0400000000000000" pitchFamily="50" charset="-128"/>
                        </a:rPr>
                        <a:t>以上</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tc>
                  <a:txBody>
                    <a:bodyPr/>
                    <a:lstStyle/>
                    <a:p>
                      <a:pPr algn="l" fontAlgn="ctr"/>
                      <a:r>
                        <a:rPr lang="ja-JP" altLang="en-US" sz="1200" u="none" strike="noStrike" dirty="0">
                          <a:effectLst/>
                          <a:latin typeface="BIZ UDPゴシック" panose="020B0400000000000000" pitchFamily="50" charset="-128"/>
                          <a:ea typeface="BIZ UDPゴシック" panose="020B0400000000000000" pitchFamily="50" charset="-128"/>
                        </a:rPr>
                        <a:t>バケットの内容積が</a:t>
                      </a:r>
                      <a:r>
                        <a:rPr lang="en-US" altLang="ja-JP" sz="1200" u="none" strike="noStrike" dirty="0">
                          <a:effectLst/>
                          <a:latin typeface="BIZ UDPゴシック" panose="020B0400000000000000" pitchFamily="50" charset="-128"/>
                          <a:ea typeface="BIZ UDPゴシック" panose="020B0400000000000000" pitchFamily="50" charset="-128"/>
                        </a:rPr>
                        <a:t>0.02m</a:t>
                      </a:r>
                      <a:r>
                        <a:rPr lang="en-US" altLang="ja-JP" sz="1200" u="none" strike="noStrike" baseline="30000" dirty="0">
                          <a:effectLst/>
                          <a:latin typeface="BIZ UDPゴシック" panose="020B0400000000000000" pitchFamily="50" charset="-128"/>
                          <a:ea typeface="BIZ UDPゴシック" panose="020B0400000000000000" pitchFamily="50" charset="-128"/>
                        </a:rPr>
                        <a:t>3</a:t>
                      </a:r>
                      <a:r>
                        <a:rPr lang="ja-JP" altLang="en-US" sz="1200" u="none" strike="noStrike" dirty="0">
                          <a:effectLst/>
                          <a:latin typeface="BIZ UDPゴシック" panose="020B0400000000000000" pitchFamily="50" charset="-128"/>
                          <a:ea typeface="BIZ UDPゴシック" panose="020B0400000000000000" pitchFamily="50" charset="-128"/>
                        </a:rPr>
                        <a:t>以上</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extLst>
                  <a:ext uri="{0D108BD9-81ED-4DB2-BD59-A6C34878D82A}">
                    <a16:rowId xmlns:a16="http://schemas.microsoft.com/office/drawing/2014/main" val="3476821550"/>
                  </a:ext>
                </a:extLst>
              </a:tr>
              <a:tr h="390749">
                <a:tc>
                  <a:txBody>
                    <a:bodyPr/>
                    <a:lstStyle/>
                    <a:p>
                      <a:pPr algn="ctr" fontAlgn="ctr"/>
                      <a:r>
                        <a:rPr lang="ja-JP" altLang="en-US" sz="1200" u="none" strike="noStrike" dirty="0">
                          <a:effectLst/>
                          <a:latin typeface="BIZ UDPゴシック" panose="020B0400000000000000" pitchFamily="50" charset="-128"/>
                          <a:ea typeface="BIZ UDPゴシック" panose="020B0400000000000000" pitchFamily="50" charset="-128"/>
                        </a:rPr>
                        <a:t>和歌山県</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tc>
                  <a:txBody>
                    <a:bodyPr/>
                    <a:lstStyle/>
                    <a:p>
                      <a:pPr algn="l" fontAlgn="ctr"/>
                      <a:r>
                        <a:rPr lang="ja-JP" altLang="en-US" sz="1200" u="none" strike="noStrike" dirty="0">
                          <a:effectLst/>
                          <a:latin typeface="BIZ UDPゴシック" panose="020B0400000000000000" pitchFamily="50" charset="-128"/>
                          <a:ea typeface="BIZ UDPゴシック" panose="020B0400000000000000" pitchFamily="50" charset="-128"/>
                        </a:rPr>
                        <a:t>ベルトの幅が</a:t>
                      </a:r>
                      <a:r>
                        <a:rPr lang="en-US" altLang="ja-JP" sz="1200" u="none" strike="noStrike" dirty="0">
                          <a:effectLst/>
                          <a:latin typeface="BIZ UDPゴシック" panose="020B0400000000000000" pitchFamily="50" charset="-128"/>
                          <a:ea typeface="BIZ UDPゴシック" panose="020B0400000000000000" pitchFamily="50" charset="-128"/>
                        </a:rPr>
                        <a:t>60cm</a:t>
                      </a:r>
                      <a:r>
                        <a:rPr lang="ja-JP" altLang="en-US" sz="1200" u="none" strike="noStrike" dirty="0">
                          <a:effectLst/>
                          <a:latin typeface="BIZ UDPゴシック" panose="020B0400000000000000" pitchFamily="50" charset="-128"/>
                          <a:ea typeface="BIZ UDPゴシック" panose="020B0400000000000000" pitchFamily="50" charset="-128"/>
                        </a:rPr>
                        <a:t>以上又は延長の長さ</a:t>
                      </a:r>
                      <a:r>
                        <a:rPr lang="en-US" altLang="ja-JP" sz="1200" u="none" strike="noStrike" dirty="0">
                          <a:effectLst/>
                          <a:latin typeface="BIZ UDPゴシック" panose="020B0400000000000000" pitchFamily="50" charset="-128"/>
                          <a:ea typeface="BIZ UDPゴシック" panose="020B0400000000000000" pitchFamily="50" charset="-128"/>
                        </a:rPr>
                        <a:t>100</a:t>
                      </a:r>
                      <a:r>
                        <a:rPr lang="ja-JP" altLang="en-US" sz="1200" u="none" strike="noStrike" dirty="0">
                          <a:effectLst/>
                          <a:latin typeface="BIZ UDPゴシック" panose="020B0400000000000000" pitchFamily="50" charset="-128"/>
                          <a:ea typeface="BIZ UDPゴシック" panose="020B0400000000000000" pitchFamily="50" charset="-128"/>
                        </a:rPr>
                        <a:t>ｍ以上であること。</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tc>
                  <a:txBody>
                    <a:bodyPr/>
                    <a:lstStyle/>
                    <a:p>
                      <a:pPr algn="l" fontAlgn="ctr"/>
                      <a:r>
                        <a:rPr lang="ja-JP" altLang="en-US" sz="1200" u="none" strike="noStrike" dirty="0">
                          <a:effectLst/>
                          <a:latin typeface="BIZ UDPゴシック" panose="020B0400000000000000" pitchFamily="50" charset="-128"/>
                          <a:ea typeface="BIZ UDPゴシック" panose="020B0400000000000000" pitchFamily="50" charset="-128"/>
                        </a:rPr>
                        <a:t>　－</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extLst>
                  <a:ext uri="{0D108BD9-81ED-4DB2-BD59-A6C34878D82A}">
                    <a16:rowId xmlns:a16="http://schemas.microsoft.com/office/drawing/2014/main" val="2997043799"/>
                  </a:ext>
                </a:extLst>
              </a:tr>
              <a:tr h="390749">
                <a:tc>
                  <a:txBody>
                    <a:bodyPr/>
                    <a:lstStyle/>
                    <a:p>
                      <a:pPr algn="ctr" fontAlgn="ctr"/>
                      <a:r>
                        <a:rPr lang="ja-JP" altLang="en-US" sz="1200" u="none" strike="noStrike" dirty="0">
                          <a:effectLst/>
                          <a:latin typeface="BIZ UDPゴシック" panose="020B0400000000000000" pitchFamily="50" charset="-128"/>
                          <a:ea typeface="BIZ UDPゴシック" panose="020B0400000000000000" pitchFamily="50" charset="-128"/>
                        </a:rPr>
                        <a:t>兵庫県</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tc>
                  <a:txBody>
                    <a:bodyPr/>
                    <a:lstStyle/>
                    <a:p>
                      <a:pPr algn="l" fontAlgn="ctr"/>
                      <a:r>
                        <a:rPr lang="ja-JP" altLang="en-US" sz="1200" u="none" strike="noStrike" dirty="0">
                          <a:effectLst/>
                          <a:latin typeface="BIZ UDPゴシック" panose="020B0400000000000000" pitchFamily="50" charset="-128"/>
                          <a:ea typeface="BIZ UDPゴシック" panose="020B0400000000000000" pitchFamily="50" charset="-128"/>
                        </a:rPr>
                        <a:t>ベルトの幅が</a:t>
                      </a:r>
                      <a:r>
                        <a:rPr lang="en-US" altLang="ja-JP" sz="1200" u="none" strike="noStrike" dirty="0">
                          <a:effectLst/>
                          <a:latin typeface="BIZ UDPゴシック" panose="020B0400000000000000" pitchFamily="50" charset="-128"/>
                          <a:ea typeface="BIZ UDPゴシック" panose="020B0400000000000000" pitchFamily="50" charset="-128"/>
                        </a:rPr>
                        <a:t>50cm</a:t>
                      </a:r>
                      <a:r>
                        <a:rPr lang="ja-JP" altLang="en-US" sz="1200" u="none" strike="noStrike" dirty="0">
                          <a:effectLst/>
                          <a:latin typeface="BIZ UDPゴシック" panose="020B0400000000000000" pitchFamily="50" charset="-128"/>
                          <a:ea typeface="BIZ UDPゴシック" panose="020B0400000000000000" pitchFamily="50" charset="-128"/>
                        </a:rPr>
                        <a:t>以上</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tc>
                  <a:txBody>
                    <a:bodyPr/>
                    <a:lstStyle/>
                    <a:p>
                      <a:pPr algn="l" fontAlgn="ctr"/>
                      <a:r>
                        <a:rPr lang="ja-JP" altLang="en-US" sz="1200" u="none" strike="noStrike" dirty="0">
                          <a:effectLst/>
                          <a:latin typeface="BIZ UDPゴシック" panose="020B0400000000000000" pitchFamily="50" charset="-128"/>
                          <a:ea typeface="BIZ UDPゴシック" panose="020B0400000000000000" pitchFamily="50" charset="-128"/>
                        </a:rPr>
                        <a:t>バケットの内容積が</a:t>
                      </a:r>
                      <a:r>
                        <a:rPr lang="en-US" altLang="ja-JP" sz="1200" u="none" strike="noStrike" dirty="0">
                          <a:effectLst/>
                          <a:latin typeface="BIZ UDPゴシック" panose="020B0400000000000000" pitchFamily="50" charset="-128"/>
                          <a:ea typeface="BIZ UDPゴシック" panose="020B0400000000000000" pitchFamily="50" charset="-128"/>
                        </a:rPr>
                        <a:t>0.02m</a:t>
                      </a:r>
                      <a:r>
                        <a:rPr lang="en-US" altLang="ja-JP" sz="1200" u="none" strike="noStrike" baseline="30000" dirty="0">
                          <a:effectLst/>
                          <a:latin typeface="BIZ UDPゴシック" panose="020B0400000000000000" pitchFamily="50" charset="-128"/>
                          <a:ea typeface="BIZ UDPゴシック" panose="020B0400000000000000" pitchFamily="50" charset="-128"/>
                        </a:rPr>
                        <a:t>3</a:t>
                      </a:r>
                      <a:r>
                        <a:rPr lang="ja-JP" altLang="en-US" sz="1200" u="none" strike="noStrike" dirty="0">
                          <a:effectLst/>
                          <a:latin typeface="BIZ UDPゴシック" panose="020B0400000000000000" pitchFamily="50" charset="-128"/>
                          <a:ea typeface="BIZ UDPゴシック" panose="020B0400000000000000" pitchFamily="50" charset="-128"/>
                        </a:rPr>
                        <a:t>以上のもの</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extLst>
                  <a:ext uri="{0D108BD9-81ED-4DB2-BD59-A6C34878D82A}">
                    <a16:rowId xmlns:a16="http://schemas.microsoft.com/office/drawing/2014/main" val="3295081663"/>
                  </a:ext>
                </a:extLst>
              </a:tr>
              <a:tr h="234449">
                <a:tc>
                  <a:txBody>
                    <a:bodyPr/>
                    <a:lstStyle/>
                    <a:p>
                      <a:pPr algn="ctr" fontAlgn="ctr"/>
                      <a:r>
                        <a:rPr lang="ja-JP" altLang="en-US" sz="1200" u="none" strike="noStrike">
                          <a:effectLst/>
                          <a:latin typeface="BIZ UDPゴシック" panose="020B0400000000000000" pitchFamily="50" charset="-128"/>
                          <a:ea typeface="BIZ UDPゴシック" panose="020B0400000000000000" pitchFamily="50" charset="-128"/>
                        </a:rPr>
                        <a:t>徳島県</a:t>
                      </a:r>
                      <a:endPar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ja-JP" altLang="en-US" sz="1200" u="none" strike="noStrike" dirty="0">
                          <a:effectLst/>
                          <a:latin typeface="BIZ UDPゴシック" panose="020B0400000000000000" pitchFamily="50" charset="-128"/>
                          <a:ea typeface="BIZ UDPゴシック" panose="020B0400000000000000" pitchFamily="50" charset="-128"/>
                        </a:rPr>
                        <a:t>ベルトの幅が</a:t>
                      </a:r>
                      <a:r>
                        <a:rPr lang="en-US" altLang="ja-JP" sz="1200" u="none" strike="noStrike" dirty="0">
                          <a:effectLst/>
                          <a:latin typeface="BIZ UDPゴシック" panose="020B0400000000000000" pitchFamily="50" charset="-128"/>
                          <a:ea typeface="BIZ UDPゴシック" panose="020B0400000000000000" pitchFamily="50" charset="-128"/>
                        </a:rPr>
                        <a:t>50cm</a:t>
                      </a:r>
                      <a:r>
                        <a:rPr lang="ja-JP" altLang="en-US" sz="1200" u="none" strike="noStrike" dirty="0">
                          <a:effectLst/>
                          <a:latin typeface="BIZ UDPゴシック" panose="020B0400000000000000" pitchFamily="50" charset="-128"/>
                          <a:ea typeface="BIZ UDPゴシック" panose="020B0400000000000000" pitchFamily="50" charset="-128"/>
                        </a:rPr>
                        <a:t>以上</a:t>
                      </a:r>
                      <a:r>
                        <a:rPr lang="en-US" altLang="ja-JP" sz="1200" u="none" strike="noStrike" dirty="0">
                          <a:effectLst/>
                          <a:latin typeface="BIZ UDPゴシック" panose="020B0400000000000000" pitchFamily="50" charset="-128"/>
                          <a:ea typeface="BIZ UDPゴシック" panose="020B0400000000000000" pitchFamily="50" charset="-128"/>
                        </a:rPr>
                        <a:t>75cm</a:t>
                      </a:r>
                      <a:r>
                        <a:rPr lang="ja-JP" altLang="en-US" sz="1200" u="none" strike="noStrike" dirty="0">
                          <a:effectLst/>
                          <a:latin typeface="BIZ UDPゴシック" panose="020B0400000000000000" pitchFamily="50" charset="-128"/>
                          <a:ea typeface="BIZ UDPゴシック" panose="020B0400000000000000" pitchFamily="50" charset="-128"/>
                        </a:rPr>
                        <a:t>未満</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tc>
                  <a:txBody>
                    <a:bodyPr/>
                    <a:lstStyle/>
                    <a:p>
                      <a:pPr algn="l" fontAlgn="ctr"/>
                      <a:r>
                        <a:rPr lang="ja-JP" altLang="en-US" sz="1200" u="none" strike="noStrike" dirty="0">
                          <a:effectLst/>
                          <a:latin typeface="BIZ UDPゴシック" panose="020B0400000000000000" pitchFamily="50" charset="-128"/>
                          <a:ea typeface="BIZ UDPゴシック" panose="020B0400000000000000" pitchFamily="50" charset="-128"/>
                        </a:rPr>
                        <a:t>０．０１５</a:t>
                      </a:r>
                      <a:r>
                        <a:rPr lang="en-US" altLang="ja-JP" sz="1200" u="none" strike="noStrike" dirty="0">
                          <a:effectLst/>
                          <a:latin typeface="BIZ UDPゴシック" panose="020B0400000000000000" pitchFamily="50" charset="-128"/>
                          <a:ea typeface="BIZ UDPゴシック" panose="020B0400000000000000" pitchFamily="50" charset="-128"/>
                        </a:rPr>
                        <a:t>m</a:t>
                      </a:r>
                      <a:r>
                        <a:rPr lang="en-US" altLang="ja-JP" sz="1200" u="none" strike="noStrike" baseline="30000" dirty="0">
                          <a:effectLst/>
                          <a:latin typeface="BIZ UDPゴシック" panose="020B0400000000000000" pitchFamily="50" charset="-128"/>
                          <a:ea typeface="BIZ UDPゴシック" panose="020B0400000000000000" pitchFamily="50" charset="-128"/>
                        </a:rPr>
                        <a:t>3</a:t>
                      </a:r>
                      <a:r>
                        <a:rPr lang="ja-JP" altLang="en-US" sz="1200" u="none" strike="noStrike" dirty="0">
                          <a:effectLst/>
                          <a:latin typeface="BIZ UDPゴシック" panose="020B0400000000000000" pitchFamily="50" charset="-128"/>
                          <a:ea typeface="BIZ UDPゴシック" panose="020B0400000000000000" pitchFamily="50" charset="-128"/>
                        </a:rPr>
                        <a:t>以上０．０３</a:t>
                      </a:r>
                      <a:r>
                        <a:rPr lang="en-US" altLang="ja-JP" sz="1200" u="none" strike="noStrike" dirty="0">
                          <a:effectLst/>
                          <a:latin typeface="BIZ UDPゴシック" panose="020B0400000000000000" pitchFamily="50" charset="-128"/>
                          <a:ea typeface="BIZ UDPゴシック" panose="020B0400000000000000" pitchFamily="50" charset="-128"/>
                        </a:rPr>
                        <a:t>m</a:t>
                      </a:r>
                      <a:r>
                        <a:rPr lang="en-US" altLang="ja-JP" sz="1200" u="none" strike="noStrike" baseline="30000" dirty="0">
                          <a:effectLst/>
                          <a:latin typeface="BIZ UDPゴシック" panose="020B0400000000000000" pitchFamily="50" charset="-128"/>
                          <a:ea typeface="BIZ UDPゴシック" panose="020B0400000000000000" pitchFamily="50" charset="-128"/>
                        </a:rPr>
                        <a:t>3</a:t>
                      </a:r>
                      <a:r>
                        <a:rPr lang="ja-JP" altLang="en-US" sz="1200" u="none" strike="noStrike" dirty="0">
                          <a:effectLst/>
                          <a:latin typeface="BIZ UDPゴシック" panose="020B0400000000000000" pitchFamily="50" charset="-128"/>
                          <a:ea typeface="BIZ UDPゴシック" panose="020B0400000000000000" pitchFamily="50" charset="-128"/>
                        </a:rPr>
                        <a:t>未満</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extLst>
                  <a:ext uri="{0D108BD9-81ED-4DB2-BD59-A6C34878D82A}">
                    <a16:rowId xmlns:a16="http://schemas.microsoft.com/office/drawing/2014/main" val="3645955865"/>
                  </a:ext>
                </a:extLst>
              </a:tr>
              <a:tr h="234449">
                <a:tc>
                  <a:txBody>
                    <a:bodyPr/>
                    <a:lstStyle/>
                    <a:p>
                      <a:pPr algn="ctr" fontAlgn="ctr"/>
                      <a:r>
                        <a:rPr lang="ja-JP" altLang="en-US" sz="1200" u="none" strike="noStrike" dirty="0">
                          <a:effectLst/>
                          <a:latin typeface="BIZ UDPゴシック" panose="020B0400000000000000" pitchFamily="50" charset="-128"/>
                          <a:ea typeface="BIZ UDPゴシック" panose="020B0400000000000000" pitchFamily="50" charset="-128"/>
                        </a:rPr>
                        <a:t>愛媛県</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tc>
                  <a:txBody>
                    <a:bodyPr/>
                    <a:lstStyle/>
                    <a:p>
                      <a:pPr algn="l" fontAlgn="ctr"/>
                      <a:r>
                        <a:rPr lang="ja-JP" altLang="en-US" sz="1200" u="none" strike="noStrike" dirty="0">
                          <a:effectLst/>
                          <a:latin typeface="BIZ UDPゴシック" panose="020B0400000000000000" pitchFamily="50" charset="-128"/>
                          <a:ea typeface="BIZ UDPゴシック" panose="020B0400000000000000" pitchFamily="50" charset="-128"/>
                        </a:rPr>
                        <a:t>ベルトの幅が</a:t>
                      </a:r>
                      <a:r>
                        <a:rPr lang="en-US" altLang="ja-JP" sz="1200" u="none" strike="noStrike" dirty="0">
                          <a:effectLst/>
                          <a:latin typeface="BIZ UDPゴシック" panose="020B0400000000000000" pitchFamily="50" charset="-128"/>
                          <a:ea typeface="BIZ UDPゴシック" panose="020B0400000000000000" pitchFamily="50" charset="-128"/>
                        </a:rPr>
                        <a:t>50cm</a:t>
                      </a:r>
                      <a:r>
                        <a:rPr lang="ja-JP" altLang="en-US" sz="1200" u="none" strike="noStrike" dirty="0">
                          <a:effectLst/>
                          <a:latin typeface="BIZ UDPゴシック" panose="020B0400000000000000" pitchFamily="50" charset="-128"/>
                          <a:ea typeface="BIZ UDPゴシック" panose="020B0400000000000000" pitchFamily="50" charset="-128"/>
                        </a:rPr>
                        <a:t>以上</a:t>
                      </a:r>
                      <a:r>
                        <a:rPr lang="en-US" altLang="ja-JP" sz="1200" u="none" strike="noStrike" dirty="0">
                          <a:effectLst/>
                          <a:latin typeface="BIZ UDPゴシック" panose="020B0400000000000000" pitchFamily="50" charset="-128"/>
                          <a:ea typeface="BIZ UDPゴシック" panose="020B0400000000000000" pitchFamily="50" charset="-128"/>
                        </a:rPr>
                        <a:t>75cm</a:t>
                      </a:r>
                      <a:r>
                        <a:rPr lang="ja-JP" altLang="en-US" sz="1200" u="none" strike="noStrike" dirty="0">
                          <a:effectLst/>
                          <a:latin typeface="BIZ UDPゴシック" panose="020B0400000000000000" pitchFamily="50" charset="-128"/>
                          <a:ea typeface="BIZ UDPゴシック" panose="020B0400000000000000" pitchFamily="50" charset="-128"/>
                        </a:rPr>
                        <a:t>未満</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tc>
                  <a:txBody>
                    <a:bodyPr/>
                    <a:lstStyle/>
                    <a:p>
                      <a:pPr algn="l" fontAlgn="ctr"/>
                      <a:r>
                        <a:rPr lang="ja-JP" altLang="en-US" sz="1200" u="none" strike="noStrike" dirty="0">
                          <a:effectLst/>
                          <a:latin typeface="BIZ UDPゴシック" panose="020B0400000000000000" pitchFamily="50" charset="-128"/>
                          <a:ea typeface="BIZ UDPゴシック" panose="020B0400000000000000" pitchFamily="50" charset="-128"/>
                        </a:rPr>
                        <a:t>　</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extLst>
                  <a:ext uri="{0D108BD9-81ED-4DB2-BD59-A6C34878D82A}">
                    <a16:rowId xmlns:a16="http://schemas.microsoft.com/office/drawing/2014/main" val="3028488662"/>
                  </a:ext>
                </a:extLst>
              </a:tr>
              <a:tr h="230196">
                <a:tc>
                  <a:txBody>
                    <a:bodyPr/>
                    <a:lstStyle/>
                    <a:p>
                      <a:pPr algn="ctr" fontAlgn="ctr"/>
                      <a:r>
                        <a:rPr lang="ja-JP" altLang="en-US" sz="1200" u="none" strike="noStrike" dirty="0">
                          <a:effectLst/>
                          <a:latin typeface="BIZ UDPゴシック" panose="020B0400000000000000" pitchFamily="50" charset="-128"/>
                          <a:ea typeface="BIZ UDPゴシック" panose="020B0400000000000000" pitchFamily="50" charset="-128"/>
                        </a:rPr>
                        <a:t>高知県</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tc>
                  <a:txBody>
                    <a:bodyPr/>
                    <a:lstStyle/>
                    <a:p>
                      <a:pPr algn="l" fontAlgn="ctr"/>
                      <a:r>
                        <a:rPr lang="ja-JP" altLang="en-US" sz="1200" u="none" strike="noStrike">
                          <a:effectLst/>
                          <a:latin typeface="BIZ UDPゴシック" panose="020B0400000000000000" pitchFamily="50" charset="-128"/>
                          <a:ea typeface="BIZ UDPゴシック" panose="020B0400000000000000" pitchFamily="50" charset="-128"/>
                        </a:rPr>
                        <a:t>屋外に設置するすべて</a:t>
                      </a:r>
                      <a:endPar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tc>
                  <a:txBody>
                    <a:bodyPr/>
                    <a:lstStyle/>
                    <a:p>
                      <a:pPr algn="l" fontAlgn="ctr"/>
                      <a:r>
                        <a:rPr lang="ja-JP" altLang="en-US" sz="1200" u="none" strike="noStrike" dirty="0">
                          <a:effectLst/>
                          <a:latin typeface="BIZ UDPゴシック" panose="020B0400000000000000" pitchFamily="50" charset="-128"/>
                          <a:ea typeface="BIZ UDPゴシック" panose="020B0400000000000000" pitchFamily="50" charset="-128"/>
                        </a:rPr>
                        <a:t>屋外に設置するすべて</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extLst>
                  <a:ext uri="{0D108BD9-81ED-4DB2-BD59-A6C34878D82A}">
                    <a16:rowId xmlns:a16="http://schemas.microsoft.com/office/drawing/2014/main" val="2387538336"/>
                  </a:ext>
                </a:extLst>
              </a:tr>
              <a:tr h="243202">
                <a:tc>
                  <a:txBody>
                    <a:bodyPr/>
                    <a:lstStyle/>
                    <a:p>
                      <a:pPr algn="ctr" fontAlgn="ctr"/>
                      <a:r>
                        <a:rPr lang="ja-JP" altLang="en-US" sz="1200" u="none" strike="noStrike" dirty="0">
                          <a:effectLst/>
                          <a:latin typeface="BIZ UDPゴシック" panose="020B0400000000000000" pitchFamily="50" charset="-128"/>
                          <a:ea typeface="BIZ UDPゴシック" panose="020B0400000000000000" pitchFamily="50" charset="-128"/>
                        </a:rPr>
                        <a:t>宮崎県</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tc>
                  <a:txBody>
                    <a:bodyPr/>
                    <a:lstStyle/>
                    <a:p>
                      <a:pPr algn="l" fontAlgn="ctr"/>
                      <a:r>
                        <a:rPr lang="ja-JP" altLang="en-US" sz="1200" u="none" strike="noStrike" dirty="0">
                          <a:effectLst/>
                          <a:latin typeface="BIZ UDPゴシック" panose="020B0400000000000000" pitchFamily="50" charset="-128"/>
                          <a:ea typeface="BIZ UDPゴシック" panose="020B0400000000000000" pitchFamily="50" charset="-128"/>
                        </a:rPr>
                        <a:t>ベルトの幅が</a:t>
                      </a:r>
                      <a:r>
                        <a:rPr lang="en-US" altLang="ja-JP" sz="1200" u="none" strike="noStrike" dirty="0">
                          <a:effectLst/>
                          <a:latin typeface="BIZ UDPゴシック" panose="020B0400000000000000" pitchFamily="50" charset="-128"/>
                          <a:ea typeface="BIZ UDPゴシック" panose="020B0400000000000000" pitchFamily="50" charset="-128"/>
                        </a:rPr>
                        <a:t>50cm</a:t>
                      </a:r>
                      <a:r>
                        <a:rPr lang="ja-JP" altLang="en-US" sz="1200" u="none" strike="noStrike" dirty="0">
                          <a:effectLst/>
                          <a:latin typeface="BIZ UDPゴシック" panose="020B0400000000000000" pitchFamily="50" charset="-128"/>
                          <a:ea typeface="BIZ UDPゴシック" panose="020B0400000000000000" pitchFamily="50" charset="-128"/>
                        </a:rPr>
                        <a:t>以上</a:t>
                      </a:r>
                      <a:r>
                        <a:rPr lang="en-US" altLang="ja-JP" sz="1200" u="none" strike="noStrike" dirty="0">
                          <a:effectLst/>
                          <a:latin typeface="BIZ UDPゴシック" panose="020B0400000000000000" pitchFamily="50" charset="-128"/>
                          <a:ea typeface="BIZ UDPゴシック" panose="020B0400000000000000" pitchFamily="50" charset="-128"/>
                        </a:rPr>
                        <a:t>75cm</a:t>
                      </a:r>
                      <a:r>
                        <a:rPr lang="ja-JP" altLang="en-US" sz="1200" u="none" strike="noStrike" dirty="0">
                          <a:effectLst/>
                          <a:latin typeface="BIZ UDPゴシック" panose="020B0400000000000000" pitchFamily="50" charset="-128"/>
                          <a:ea typeface="BIZ UDPゴシック" panose="020B0400000000000000" pitchFamily="50" charset="-128"/>
                        </a:rPr>
                        <a:t>未満</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tc>
                  <a:txBody>
                    <a:bodyPr/>
                    <a:lstStyle/>
                    <a:p>
                      <a:pPr algn="l" fontAlgn="ctr"/>
                      <a:r>
                        <a:rPr lang="ja-JP" altLang="en-US" sz="1200" u="none" strike="noStrike" dirty="0">
                          <a:effectLst/>
                          <a:latin typeface="BIZ UDPゴシック" panose="020B0400000000000000" pitchFamily="50" charset="-128"/>
                          <a:ea typeface="BIZ UDPゴシック" panose="020B0400000000000000" pitchFamily="50" charset="-128"/>
                        </a:rPr>
                        <a:t>　－</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extLst>
                  <a:ext uri="{0D108BD9-81ED-4DB2-BD59-A6C34878D82A}">
                    <a16:rowId xmlns:a16="http://schemas.microsoft.com/office/drawing/2014/main" val="437835504"/>
                  </a:ext>
                </a:extLst>
              </a:tr>
              <a:tr h="312600">
                <a:tc>
                  <a:txBody>
                    <a:bodyPr/>
                    <a:lstStyle/>
                    <a:p>
                      <a:pPr algn="ctr" fontAlgn="ctr"/>
                      <a:r>
                        <a:rPr lang="ja-JP" altLang="en-US" sz="1200" u="none" strike="noStrike" dirty="0">
                          <a:effectLst/>
                          <a:latin typeface="BIZ UDPゴシック" panose="020B0400000000000000" pitchFamily="50" charset="-128"/>
                          <a:ea typeface="BIZ UDPゴシック" panose="020B0400000000000000" pitchFamily="50" charset="-128"/>
                        </a:rPr>
                        <a:t>鹿児島県</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tc>
                  <a:txBody>
                    <a:bodyPr/>
                    <a:lstStyle/>
                    <a:p>
                      <a:pPr algn="l" fontAlgn="ctr"/>
                      <a:r>
                        <a:rPr lang="ja-JP" altLang="en-US" sz="1200" u="none" strike="noStrike" dirty="0">
                          <a:effectLst/>
                          <a:latin typeface="BIZ UDPゴシック" panose="020B0400000000000000" pitchFamily="50" charset="-128"/>
                          <a:ea typeface="BIZ UDPゴシック" panose="020B0400000000000000" pitchFamily="50" charset="-128"/>
                        </a:rPr>
                        <a:t>ベルトの幅が</a:t>
                      </a:r>
                      <a:r>
                        <a:rPr lang="en-US" altLang="ja-JP" sz="1200" u="none" strike="noStrike" dirty="0">
                          <a:effectLst/>
                          <a:latin typeface="BIZ UDPゴシック" panose="020B0400000000000000" pitchFamily="50" charset="-128"/>
                          <a:ea typeface="BIZ UDPゴシック" panose="020B0400000000000000" pitchFamily="50" charset="-128"/>
                        </a:rPr>
                        <a:t>60cm</a:t>
                      </a:r>
                      <a:r>
                        <a:rPr lang="ja-JP" altLang="en-US" sz="1200" u="none" strike="noStrike" dirty="0">
                          <a:effectLst/>
                          <a:latin typeface="BIZ UDPゴシック" panose="020B0400000000000000" pitchFamily="50" charset="-128"/>
                          <a:ea typeface="BIZ UDPゴシック" panose="020B0400000000000000" pitchFamily="50" charset="-128"/>
                        </a:rPr>
                        <a:t>以上</a:t>
                      </a:r>
                      <a:r>
                        <a:rPr lang="en-US" altLang="ja-JP" sz="1200" u="none" strike="noStrike" dirty="0">
                          <a:effectLst/>
                          <a:latin typeface="BIZ UDPゴシック" panose="020B0400000000000000" pitchFamily="50" charset="-128"/>
                          <a:ea typeface="BIZ UDPゴシック" panose="020B0400000000000000" pitchFamily="50" charset="-128"/>
                        </a:rPr>
                        <a:t>75cm</a:t>
                      </a:r>
                      <a:r>
                        <a:rPr lang="ja-JP" altLang="en-US" sz="1200" u="none" strike="noStrike" dirty="0">
                          <a:effectLst/>
                          <a:latin typeface="BIZ UDPゴシック" panose="020B0400000000000000" pitchFamily="50" charset="-128"/>
                          <a:ea typeface="BIZ UDPゴシック" panose="020B0400000000000000" pitchFamily="50" charset="-128"/>
                        </a:rPr>
                        <a:t>未満</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tc>
                  <a:txBody>
                    <a:bodyPr/>
                    <a:lstStyle/>
                    <a:p>
                      <a:pPr algn="l" fontAlgn="ctr"/>
                      <a:r>
                        <a:rPr lang="ja-JP" altLang="en-US" sz="1200" u="none" strike="noStrike" dirty="0">
                          <a:effectLst/>
                          <a:latin typeface="BIZ UDPゴシック" panose="020B0400000000000000" pitchFamily="50" charset="-128"/>
                          <a:ea typeface="BIZ UDPゴシック" panose="020B0400000000000000" pitchFamily="50" charset="-128"/>
                        </a:rPr>
                        <a:t>　－</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extLst>
                  <a:ext uri="{0D108BD9-81ED-4DB2-BD59-A6C34878D82A}">
                    <a16:rowId xmlns:a16="http://schemas.microsoft.com/office/drawing/2014/main" val="521454077"/>
                  </a:ext>
                </a:extLst>
              </a:tr>
              <a:tr h="685329">
                <a:tc>
                  <a:txBody>
                    <a:bodyPr/>
                    <a:lstStyle/>
                    <a:p>
                      <a:pPr algn="ctr" fontAlgn="ctr"/>
                      <a:r>
                        <a:rPr lang="ja-JP" altLang="en-US" sz="1200" u="none" strike="noStrike" dirty="0">
                          <a:effectLst/>
                          <a:latin typeface="BIZ UDPゴシック" panose="020B0400000000000000" pitchFamily="50" charset="-128"/>
                          <a:ea typeface="BIZ UDPゴシック" panose="020B0400000000000000" pitchFamily="50" charset="-128"/>
                        </a:rPr>
                        <a:t>沖縄県</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tc>
                  <a:txBody>
                    <a:bodyPr/>
                    <a:lstStyle/>
                    <a:p>
                      <a:pPr algn="l" fontAlgn="ctr"/>
                      <a:r>
                        <a:rPr lang="ja-JP" altLang="en-US" sz="1200" u="none" strike="noStrike" dirty="0">
                          <a:effectLst/>
                          <a:latin typeface="BIZ UDPゴシック" panose="020B0400000000000000" pitchFamily="50" charset="-128"/>
                          <a:ea typeface="BIZ UDPゴシック" panose="020B0400000000000000" pitchFamily="50" charset="-128"/>
                        </a:rPr>
                        <a:t>ベルトの幅が</a:t>
                      </a:r>
                      <a:r>
                        <a:rPr lang="en-US" altLang="ja-JP" sz="1200" u="none" strike="noStrike" dirty="0">
                          <a:effectLst/>
                          <a:latin typeface="BIZ UDPゴシック" panose="020B0400000000000000" pitchFamily="50" charset="-128"/>
                          <a:ea typeface="BIZ UDPゴシック" panose="020B0400000000000000" pitchFamily="50" charset="-128"/>
                        </a:rPr>
                        <a:t>60cm</a:t>
                      </a:r>
                      <a:r>
                        <a:rPr lang="ja-JP" altLang="en-US" sz="1200" u="none" strike="noStrike" dirty="0">
                          <a:effectLst/>
                          <a:latin typeface="BIZ UDPゴシック" panose="020B0400000000000000" pitchFamily="50" charset="-128"/>
                          <a:ea typeface="BIZ UDPゴシック" panose="020B0400000000000000" pitchFamily="50" charset="-128"/>
                        </a:rPr>
                        <a:t>以上</a:t>
                      </a:r>
                      <a:r>
                        <a:rPr lang="en-US" altLang="ja-JP" sz="1200" u="none" strike="noStrike" dirty="0">
                          <a:effectLst/>
                          <a:latin typeface="BIZ UDPゴシック" panose="020B0400000000000000" pitchFamily="50" charset="-128"/>
                          <a:ea typeface="BIZ UDPゴシック" panose="020B0400000000000000" pitchFamily="50" charset="-128"/>
                        </a:rPr>
                        <a:t>75cm</a:t>
                      </a:r>
                      <a:r>
                        <a:rPr lang="ja-JP" altLang="en-US" sz="1200" u="none" strike="noStrike" dirty="0">
                          <a:effectLst/>
                          <a:latin typeface="BIZ UDPゴシック" panose="020B0400000000000000" pitchFamily="50" charset="-128"/>
                          <a:ea typeface="BIZ UDPゴシック" panose="020B0400000000000000" pitchFamily="50" charset="-128"/>
                        </a:rPr>
                        <a:t>未満</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tc>
                  <a:txBody>
                    <a:bodyPr/>
                    <a:lstStyle/>
                    <a:p>
                      <a:pPr algn="l" fontAlgn="ctr"/>
                      <a:r>
                        <a:rPr lang="ja-JP" altLang="en-US" sz="1200" u="none" strike="noStrike" dirty="0">
                          <a:effectLst/>
                          <a:latin typeface="BIZ UDPゴシック" panose="020B0400000000000000" pitchFamily="50" charset="-128"/>
                          <a:ea typeface="BIZ UDPゴシック" panose="020B0400000000000000" pitchFamily="50" charset="-128"/>
                        </a:rPr>
                        <a:t>バケットの内容積が０．０１</a:t>
                      </a:r>
                      <a:r>
                        <a:rPr lang="en-US" altLang="ja-JP" sz="1200" u="none" strike="noStrike" dirty="0">
                          <a:effectLst/>
                          <a:latin typeface="BIZ UDPゴシック" panose="020B0400000000000000" pitchFamily="50" charset="-128"/>
                          <a:ea typeface="BIZ UDPゴシック" panose="020B0400000000000000" pitchFamily="50" charset="-128"/>
                        </a:rPr>
                        <a:t>m</a:t>
                      </a:r>
                      <a:r>
                        <a:rPr lang="en-US" altLang="ja-JP" sz="1200" u="none" strike="noStrike" baseline="30000" dirty="0">
                          <a:effectLst/>
                          <a:latin typeface="BIZ UDPゴシック" panose="020B0400000000000000" pitchFamily="50" charset="-128"/>
                          <a:ea typeface="BIZ UDPゴシック" panose="020B0400000000000000" pitchFamily="50" charset="-128"/>
                        </a:rPr>
                        <a:t>3</a:t>
                      </a:r>
                      <a:r>
                        <a:rPr lang="ja-JP" altLang="en-US" sz="1200" u="none" strike="noStrike" dirty="0">
                          <a:effectLst/>
                          <a:latin typeface="BIZ UDPゴシック" panose="020B0400000000000000" pitchFamily="50" charset="-128"/>
                          <a:ea typeface="BIZ UDPゴシック" panose="020B0400000000000000" pitchFamily="50" charset="-128"/>
                        </a:rPr>
                        <a:t>以上（鉱物、土石又はセメントの用に供する施設にあっては、０．０３</a:t>
                      </a:r>
                      <a:r>
                        <a:rPr lang="en-US" altLang="ja-JP" sz="1200" u="none" strike="noStrike" dirty="0">
                          <a:effectLst/>
                          <a:latin typeface="BIZ UDPゴシック" panose="020B0400000000000000" pitchFamily="50" charset="-128"/>
                          <a:ea typeface="BIZ UDPゴシック" panose="020B0400000000000000" pitchFamily="50" charset="-128"/>
                        </a:rPr>
                        <a:t>m</a:t>
                      </a:r>
                      <a:r>
                        <a:rPr lang="en-US" altLang="ja-JP" sz="1200" u="none" strike="noStrike" baseline="30000" dirty="0">
                          <a:effectLst/>
                          <a:latin typeface="BIZ UDPゴシック" panose="020B0400000000000000" pitchFamily="50" charset="-128"/>
                          <a:ea typeface="BIZ UDPゴシック" panose="020B0400000000000000" pitchFamily="50" charset="-128"/>
                        </a:rPr>
                        <a:t>3</a:t>
                      </a:r>
                      <a:r>
                        <a:rPr lang="ja-JP" altLang="en-US" sz="1200" u="none" strike="noStrike" dirty="0">
                          <a:effectLst/>
                          <a:latin typeface="BIZ UDPゴシック" panose="020B0400000000000000" pitchFamily="50" charset="-128"/>
                          <a:ea typeface="BIZ UDPゴシック" panose="020B0400000000000000" pitchFamily="50" charset="-128"/>
                        </a:rPr>
                        <a:t>未満であるものに限る。）</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extLst>
                  <a:ext uri="{0D108BD9-81ED-4DB2-BD59-A6C34878D82A}">
                    <a16:rowId xmlns:a16="http://schemas.microsoft.com/office/drawing/2014/main" val="900896470"/>
                  </a:ext>
                </a:extLst>
              </a:tr>
            </a:tbl>
          </a:graphicData>
        </a:graphic>
      </p:graphicFrame>
      <p:sp>
        <p:nvSpPr>
          <p:cNvPr id="12" name="スライド番号プレースホルダー 3">
            <a:extLst>
              <a:ext uri="{FF2B5EF4-FFF2-40B4-BE49-F238E27FC236}">
                <a16:creationId xmlns:a16="http://schemas.microsoft.com/office/drawing/2014/main" id="{0DEFB969-161E-40A1-B8ED-61A43BCD952D}"/>
              </a:ext>
            </a:extLst>
          </p:cNvPr>
          <p:cNvSpPr>
            <a:spLocks noGrp="1"/>
          </p:cNvSpPr>
          <p:nvPr>
            <p:ph type="sldNum" sz="quarter" idx="12"/>
          </p:nvPr>
        </p:nvSpPr>
        <p:spPr>
          <a:xfrm>
            <a:off x="9350787" y="6041364"/>
            <a:ext cx="555213" cy="365125"/>
          </a:xfrm>
        </p:spPr>
        <p:txBody>
          <a:bodyPr>
            <a:normAutofit/>
          </a:body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34</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4518079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コンテンツ プレースホルダー 2">
            <a:extLst>
              <a:ext uri="{FF2B5EF4-FFF2-40B4-BE49-F238E27FC236}">
                <a16:creationId xmlns:a16="http://schemas.microsoft.com/office/drawing/2014/main" id="{F53FBD51-C175-4218-A330-C02BD987218B}"/>
              </a:ext>
            </a:extLst>
          </p:cNvPr>
          <p:cNvSpPr>
            <a:spLocks noGrp="1"/>
          </p:cNvSpPr>
          <p:nvPr>
            <p:ph idx="1"/>
          </p:nvPr>
        </p:nvSpPr>
        <p:spPr>
          <a:xfrm>
            <a:off x="918572" y="2066849"/>
            <a:ext cx="8388869" cy="2090575"/>
          </a:xfrm>
        </p:spPr>
        <p:txBody>
          <a:bodyPr>
            <a:noAutofit/>
          </a:bodyPr>
          <a:lstStyle/>
          <a:p>
            <a:pPr marL="0" indent="0">
              <a:buNone/>
            </a:pPr>
            <a:r>
              <a:rPr lang="ja-JP" altLang="en-US" sz="1600" dirty="0">
                <a:solidFill>
                  <a:schemeClr val="tx1"/>
                </a:solidFill>
                <a:latin typeface="BIZ UDPゴシック" panose="020B0400000000000000" pitchFamily="50" charset="-128"/>
                <a:ea typeface="BIZ UDPゴシック" panose="020B0400000000000000" pitchFamily="50" charset="-128"/>
              </a:rPr>
              <a:t>・現行条例届出施設のうち、一般粉じん規制に係る「第８項ヲ　スカーファ」及び特定粉じん規制に係る「第</a:t>
            </a:r>
            <a:r>
              <a:rPr lang="en-US" altLang="ja-JP" sz="1600" dirty="0">
                <a:solidFill>
                  <a:schemeClr val="tx1"/>
                </a:solidFill>
                <a:latin typeface="BIZ UDPゴシック" panose="020B0400000000000000" pitchFamily="50" charset="-128"/>
                <a:ea typeface="BIZ UDPゴシック" panose="020B0400000000000000" pitchFamily="50" charset="-128"/>
              </a:rPr>
              <a:t>1</a:t>
            </a:r>
            <a:r>
              <a:rPr lang="ja-JP" altLang="en-US" sz="1600" dirty="0">
                <a:solidFill>
                  <a:schemeClr val="tx1"/>
                </a:solidFill>
                <a:latin typeface="BIZ UDPゴシック" panose="020B0400000000000000" pitchFamily="50" charset="-128"/>
                <a:ea typeface="BIZ UDPゴシック" panose="020B0400000000000000" pitchFamily="50" charset="-128"/>
              </a:rPr>
              <a:t>項　混合施設」「第</a:t>
            </a:r>
            <a:r>
              <a:rPr lang="en-US" altLang="ja-JP" sz="1600" dirty="0">
                <a:solidFill>
                  <a:schemeClr val="tx1"/>
                </a:solidFill>
                <a:latin typeface="BIZ UDPゴシック" panose="020B0400000000000000" pitchFamily="50" charset="-128"/>
                <a:ea typeface="BIZ UDPゴシック" panose="020B0400000000000000" pitchFamily="50" charset="-128"/>
              </a:rPr>
              <a:t>2</a:t>
            </a:r>
            <a:r>
              <a:rPr lang="ja-JP" altLang="en-US" sz="1600" dirty="0">
                <a:solidFill>
                  <a:schemeClr val="tx1"/>
                </a:solidFill>
                <a:latin typeface="BIZ UDPゴシック" panose="020B0400000000000000" pitchFamily="50" charset="-128"/>
                <a:ea typeface="BIZ UDPゴシック" panose="020B0400000000000000" pitchFamily="50" charset="-128"/>
              </a:rPr>
              <a:t>項イ　コンベア」「第</a:t>
            </a:r>
            <a:r>
              <a:rPr lang="en-US" altLang="ja-JP" sz="1600" dirty="0">
                <a:solidFill>
                  <a:schemeClr val="tx1"/>
                </a:solidFill>
                <a:latin typeface="BIZ UDPゴシック" panose="020B0400000000000000" pitchFamily="50" charset="-128"/>
                <a:ea typeface="BIZ UDPゴシック" panose="020B0400000000000000" pitchFamily="50" charset="-128"/>
              </a:rPr>
              <a:t>2</a:t>
            </a:r>
            <a:r>
              <a:rPr lang="ja-JP" altLang="en-US" sz="1600" dirty="0">
                <a:solidFill>
                  <a:schemeClr val="tx1"/>
                </a:solidFill>
                <a:latin typeface="BIZ UDPゴシック" panose="020B0400000000000000" pitchFamily="50" charset="-128"/>
                <a:ea typeface="BIZ UDPゴシック" panose="020B0400000000000000" pitchFamily="50" charset="-128"/>
              </a:rPr>
              <a:t>項ロ　コンベア」「第</a:t>
            </a:r>
            <a:r>
              <a:rPr lang="en-US" altLang="ja-JP" sz="1600" dirty="0">
                <a:solidFill>
                  <a:schemeClr val="tx1"/>
                </a:solidFill>
                <a:latin typeface="BIZ UDPゴシック" panose="020B0400000000000000" pitchFamily="50" charset="-128"/>
                <a:ea typeface="BIZ UDPゴシック" panose="020B0400000000000000" pitchFamily="50" charset="-128"/>
              </a:rPr>
              <a:t>2</a:t>
            </a:r>
            <a:r>
              <a:rPr lang="ja-JP" altLang="en-US" sz="1600" dirty="0">
                <a:solidFill>
                  <a:schemeClr val="tx1"/>
                </a:solidFill>
                <a:latin typeface="BIZ UDPゴシック" panose="020B0400000000000000" pitchFamily="50" charset="-128"/>
                <a:ea typeface="BIZ UDPゴシック" panose="020B0400000000000000" pitchFamily="50" charset="-128"/>
              </a:rPr>
              <a:t>項ハふるい」「第</a:t>
            </a:r>
            <a:r>
              <a:rPr lang="en-US" altLang="ja-JP" sz="1600" dirty="0">
                <a:solidFill>
                  <a:schemeClr val="tx1"/>
                </a:solidFill>
                <a:latin typeface="BIZ UDPゴシック" panose="020B0400000000000000" pitchFamily="50" charset="-128"/>
                <a:ea typeface="BIZ UDPゴシック" panose="020B0400000000000000" pitchFamily="50" charset="-128"/>
              </a:rPr>
              <a:t>2</a:t>
            </a:r>
            <a:r>
              <a:rPr lang="ja-JP" altLang="en-US" sz="1600" dirty="0">
                <a:solidFill>
                  <a:schemeClr val="tx1"/>
                </a:solidFill>
                <a:latin typeface="BIZ UDPゴシック" panose="020B0400000000000000" pitchFamily="50" charset="-128"/>
                <a:ea typeface="BIZ UDPゴシック" panose="020B0400000000000000" pitchFamily="50" charset="-128"/>
              </a:rPr>
              <a:t>項ホ選別施設」については</a:t>
            </a:r>
            <a:r>
              <a:rPr lang="ja-JP" altLang="en-US" sz="1600" u="sng" dirty="0">
                <a:solidFill>
                  <a:schemeClr val="tx1"/>
                </a:solidFill>
                <a:latin typeface="BIZ UDPゴシック" panose="020B0400000000000000" pitchFamily="50" charset="-128"/>
                <a:ea typeface="BIZ UDPゴシック" panose="020B0400000000000000" pitchFamily="50" charset="-128"/>
              </a:rPr>
              <a:t>過去に一度も届出の実績がない</a:t>
            </a:r>
            <a:r>
              <a:rPr lang="ja-JP" altLang="en-US" sz="1600" dirty="0">
                <a:solidFill>
                  <a:schemeClr val="tx1"/>
                </a:solidFill>
                <a:latin typeface="BIZ UDPゴシック" panose="020B0400000000000000" pitchFamily="50" charset="-128"/>
                <a:ea typeface="BIZ UDPゴシック" panose="020B0400000000000000" pitchFamily="50" charset="-128"/>
              </a:rPr>
              <a:t>。</a:t>
            </a:r>
          </a:p>
          <a:p>
            <a:pPr marL="0" indent="0">
              <a:buNone/>
            </a:pPr>
            <a:r>
              <a:rPr lang="ja-JP" altLang="en-US" sz="1600" dirty="0">
                <a:solidFill>
                  <a:schemeClr val="tx1"/>
                </a:solidFill>
                <a:latin typeface="BIZ UDPゴシック" panose="020B0400000000000000" pitchFamily="50" charset="-128"/>
                <a:ea typeface="BIZ UDPゴシック" panose="020B0400000000000000" pitchFamily="50" charset="-128"/>
              </a:rPr>
              <a:t>・これらの施設は事業者へのヒアリング等により現在も国内で使用されていることが確認され、</a:t>
            </a:r>
            <a:r>
              <a:rPr lang="ja-JP" altLang="en-US" sz="1600" u="sng" dirty="0">
                <a:solidFill>
                  <a:schemeClr val="tx1"/>
                </a:solidFill>
                <a:latin typeface="BIZ UDPゴシック" panose="020B0400000000000000" pitchFamily="50" charset="-128"/>
                <a:ea typeface="BIZ UDPゴシック" panose="020B0400000000000000" pitchFamily="50" charset="-128"/>
              </a:rPr>
              <a:t>今後届出の可能性はあるもの</a:t>
            </a:r>
            <a:r>
              <a:rPr lang="ja-JP" altLang="en-US" sz="1600" dirty="0">
                <a:solidFill>
                  <a:schemeClr val="tx1"/>
                </a:solidFill>
                <a:latin typeface="BIZ UDPゴシック" panose="020B0400000000000000" pitchFamily="50" charset="-128"/>
                <a:ea typeface="BIZ UDPゴシック" panose="020B0400000000000000" pitchFamily="50" charset="-128"/>
              </a:rPr>
              <a:t>である。</a:t>
            </a:r>
          </a:p>
          <a:p>
            <a:pPr marL="0" indent="0">
              <a:buNone/>
            </a:pPr>
            <a:r>
              <a:rPr lang="ja-JP" altLang="en-US" sz="1600" dirty="0">
                <a:solidFill>
                  <a:schemeClr val="tx1"/>
                </a:solidFill>
                <a:latin typeface="BIZ UDPゴシック" panose="020B0400000000000000" pitchFamily="50" charset="-128"/>
                <a:ea typeface="BIZ UDPゴシック" panose="020B0400000000000000" pitchFamily="50" charset="-128"/>
              </a:rPr>
              <a:t>・</a:t>
            </a:r>
            <a:r>
              <a:rPr lang="ja-JP" altLang="en-US" sz="1600" u="sng" dirty="0">
                <a:solidFill>
                  <a:schemeClr val="tx1"/>
                </a:solidFill>
                <a:latin typeface="BIZ UDPゴシック" panose="020B0400000000000000" pitchFamily="50" charset="-128"/>
                <a:ea typeface="BIZ UDPゴシック" panose="020B0400000000000000" pitchFamily="50" charset="-128"/>
              </a:rPr>
              <a:t>工事・建設作業に伴う粉</a:t>
            </a:r>
            <a:r>
              <a:rPr lang="ja-JP" altLang="en-US" sz="1600" u="sng" dirty="0" err="1">
                <a:solidFill>
                  <a:schemeClr val="tx1"/>
                </a:solidFill>
                <a:latin typeface="BIZ UDPゴシック" panose="020B0400000000000000" pitchFamily="50" charset="-128"/>
                <a:ea typeface="BIZ UDPゴシック" panose="020B0400000000000000" pitchFamily="50" charset="-128"/>
              </a:rPr>
              <a:t>じんに</a:t>
            </a:r>
            <a:r>
              <a:rPr lang="ja-JP" altLang="en-US" sz="1600" u="sng" dirty="0">
                <a:solidFill>
                  <a:schemeClr val="tx1"/>
                </a:solidFill>
                <a:latin typeface="BIZ UDPゴシック" panose="020B0400000000000000" pitchFamily="50" charset="-128"/>
                <a:ea typeface="BIZ UDPゴシック" panose="020B0400000000000000" pitchFamily="50" charset="-128"/>
              </a:rPr>
              <a:t>ついては苦情件数は増加</a:t>
            </a:r>
            <a:r>
              <a:rPr lang="ja-JP" altLang="en-US" sz="1600" dirty="0">
                <a:solidFill>
                  <a:schemeClr val="tx1"/>
                </a:solidFill>
                <a:latin typeface="BIZ UDPゴシック" panose="020B0400000000000000" pitchFamily="50" charset="-128"/>
                <a:ea typeface="BIZ UDPゴシック" panose="020B0400000000000000" pitchFamily="50" charset="-128"/>
              </a:rPr>
              <a:t>している。</a:t>
            </a:r>
          </a:p>
        </p:txBody>
      </p:sp>
      <p:sp>
        <p:nvSpPr>
          <p:cNvPr id="10" name="テキスト ボックス 9">
            <a:extLst>
              <a:ext uri="{FF2B5EF4-FFF2-40B4-BE49-F238E27FC236}">
                <a16:creationId xmlns:a16="http://schemas.microsoft.com/office/drawing/2014/main" id="{A62DE639-7FE0-4B20-8180-B3945B1A4EA8}"/>
              </a:ext>
            </a:extLst>
          </p:cNvPr>
          <p:cNvSpPr txBox="1"/>
          <p:nvPr/>
        </p:nvSpPr>
        <p:spPr>
          <a:xfrm>
            <a:off x="1083473" y="1377702"/>
            <a:ext cx="7235028" cy="400110"/>
          </a:xfrm>
          <a:prstGeom prst="rect">
            <a:avLst/>
          </a:prstGeom>
          <a:noFill/>
          <a:ln>
            <a:solidFill>
              <a:schemeClr val="tx1"/>
            </a:solidFill>
          </a:ln>
        </p:spPr>
        <p:txBody>
          <a:bodyPr wrap="square" rtlCol="0">
            <a:spAutoFit/>
          </a:bodyPr>
          <a:lstStyle/>
          <a:p>
            <a:r>
              <a:rPr lang="ja-JP" altLang="en-US" sz="2000" dirty="0">
                <a:latin typeface="BIZ UDPゴシック" panose="020B0400000000000000" pitchFamily="50" charset="-128"/>
                <a:ea typeface="BIZ UDPゴシック" panose="020B0400000000000000" pitchFamily="50" charset="-128"/>
              </a:rPr>
              <a:t>論点②　対象施設の見直しについて</a:t>
            </a:r>
            <a:endParaRPr kumimoji="1" lang="ja-JP" altLang="en-US" sz="2000" dirty="0">
              <a:latin typeface="BIZ UDPゴシック" panose="020B0400000000000000" pitchFamily="50" charset="-128"/>
              <a:ea typeface="BIZ UDPゴシック" panose="020B0400000000000000" pitchFamily="50" charset="-128"/>
            </a:endParaRPr>
          </a:p>
        </p:txBody>
      </p:sp>
      <p:sp>
        <p:nvSpPr>
          <p:cNvPr id="12" name="スライド番号プレースホルダー 3">
            <a:extLst>
              <a:ext uri="{FF2B5EF4-FFF2-40B4-BE49-F238E27FC236}">
                <a16:creationId xmlns:a16="http://schemas.microsoft.com/office/drawing/2014/main" id="{DE3DC724-22AD-4E23-B2E7-292DAC822EFF}"/>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4</a:t>
            </a:fld>
            <a:endParaRPr lang="en-US" dirty="0">
              <a:solidFill>
                <a:srgbClr val="000000"/>
              </a:solidFill>
              <a:latin typeface="BIZ UDPゴシック" panose="020B0400000000000000" pitchFamily="50" charset="-128"/>
              <a:ea typeface="BIZ UDPゴシック" panose="020B0400000000000000" pitchFamily="50" charset="-128"/>
            </a:endParaRPr>
          </a:p>
        </p:txBody>
      </p:sp>
      <p:sp>
        <p:nvSpPr>
          <p:cNvPr id="14" name="下矢印 11">
            <a:extLst>
              <a:ext uri="{FF2B5EF4-FFF2-40B4-BE49-F238E27FC236}">
                <a16:creationId xmlns:a16="http://schemas.microsoft.com/office/drawing/2014/main" id="{A251455E-DD0D-46C8-8F7E-1C093F8C24F2}"/>
              </a:ext>
            </a:extLst>
          </p:cNvPr>
          <p:cNvSpPr/>
          <p:nvPr/>
        </p:nvSpPr>
        <p:spPr>
          <a:xfrm>
            <a:off x="4510816" y="4124553"/>
            <a:ext cx="906043" cy="3513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15" name="コンテンツ プレースホルダー 2">
            <a:extLst>
              <a:ext uri="{FF2B5EF4-FFF2-40B4-BE49-F238E27FC236}">
                <a16:creationId xmlns:a16="http://schemas.microsoft.com/office/drawing/2014/main" id="{ED7C2560-51F1-4274-8378-63102805501E}"/>
              </a:ext>
            </a:extLst>
          </p:cNvPr>
          <p:cNvSpPr txBox="1">
            <a:spLocks/>
          </p:cNvSpPr>
          <p:nvPr/>
        </p:nvSpPr>
        <p:spPr>
          <a:xfrm>
            <a:off x="961918" y="4638258"/>
            <a:ext cx="8388869" cy="2057400"/>
          </a:xfrm>
          <a:prstGeom prst="rect">
            <a:avLst/>
          </a:prstGeom>
          <a:ln>
            <a:solidFill>
              <a:schemeClr val="tx1"/>
            </a:solidFill>
          </a:ln>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lnSpc>
                <a:spcPct val="150000"/>
              </a:lnSpc>
              <a:buFont typeface="Wingdings 3" charset="2"/>
              <a:buNone/>
            </a:pPr>
            <a:r>
              <a:rPr lang="ja-JP" altLang="en-US" sz="1600" dirty="0">
                <a:solidFill>
                  <a:schemeClr val="tx1"/>
                </a:solidFill>
                <a:latin typeface="BIZ UDPゴシック" panose="020B0400000000000000" pitchFamily="50" charset="-128"/>
                <a:ea typeface="BIZ UDPゴシック" panose="020B0400000000000000" pitchFamily="50" charset="-128"/>
              </a:rPr>
              <a:t>・過去一度も届出の実績がないこれら施設については、</a:t>
            </a:r>
            <a:r>
              <a:rPr lang="ja-JP" altLang="en-US" sz="1600" u="sng" dirty="0">
                <a:solidFill>
                  <a:schemeClr val="tx1"/>
                </a:solidFill>
                <a:latin typeface="BIZ UDPゴシック" panose="020B0400000000000000" pitchFamily="50" charset="-128"/>
                <a:ea typeface="BIZ UDPゴシック" panose="020B0400000000000000" pitchFamily="50" charset="-128"/>
              </a:rPr>
              <a:t>引き続き規制対象と位置付けるべき</a:t>
            </a:r>
            <a:r>
              <a:rPr lang="ja-JP" altLang="en-US" sz="1600" dirty="0">
                <a:solidFill>
                  <a:schemeClr val="tx1"/>
                </a:solidFill>
                <a:latin typeface="BIZ UDPゴシック" panose="020B0400000000000000" pitchFamily="50" charset="-128"/>
                <a:ea typeface="BIZ UDPゴシック" panose="020B0400000000000000" pitchFamily="50" charset="-128"/>
              </a:rPr>
              <a:t>ではないか。</a:t>
            </a:r>
          </a:p>
          <a:p>
            <a:pPr marL="0" indent="0">
              <a:lnSpc>
                <a:spcPct val="150000"/>
              </a:lnSpc>
              <a:buFont typeface="Wingdings 3" charset="2"/>
              <a:buNone/>
            </a:pPr>
            <a:r>
              <a:rPr lang="ja-JP" altLang="en-US" sz="1600" dirty="0">
                <a:solidFill>
                  <a:schemeClr val="tx1"/>
                </a:solidFill>
                <a:latin typeface="BIZ UDPゴシック" panose="020B0400000000000000" pitchFamily="50" charset="-128"/>
                <a:ea typeface="BIZ UDPゴシック" panose="020B0400000000000000" pitchFamily="50" charset="-128"/>
              </a:rPr>
              <a:t>・工事・建設作業に伴う粉</a:t>
            </a:r>
            <a:r>
              <a:rPr lang="ja-JP" altLang="en-US" sz="1600" dirty="0" err="1">
                <a:solidFill>
                  <a:schemeClr val="tx1"/>
                </a:solidFill>
                <a:latin typeface="BIZ UDPゴシック" panose="020B0400000000000000" pitchFamily="50" charset="-128"/>
                <a:ea typeface="BIZ UDPゴシック" panose="020B0400000000000000" pitchFamily="50" charset="-128"/>
              </a:rPr>
              <a:t>じんは</a:t>
            </a:r>
            <a:r>
              <a:rPr lang="ja-JP" altLang="en-US" sz="1600" u="sng" dirty="0">
                <a:solidFill>
                  <a:schemeClr val="tx1"/>
                </a:solidFill>
                <a:latin typeface="BIZ UDPゴシック" panose="020B0400000000000000" pitchFamily="50" charset="-128"/>
                <a:ea typeface="BIZ UDPゴシック" panose="020B0400000000000000" pitchFamily="50" charset="-128"/>
              </a:rPr>
              <a:t>一時的かつ局所的なものである</a:t>
            </a:r>
            <a:r>
              <a:rPr lang="ja-JP" altLang="en-US" sz="1600" dirty="0">
                <a:solidFill>
                  <a:schemeClr val="tx1"/>
                </a:solidFill>
                <a:latin typeface="BIZ UDPゴシック" panose="020B0400000000000000" pitchFamily="50" charset="-128"/>
                <a:ea typeface="BIZ UDPゴシック" panose="020B0400000000000000" pitchFamily="50" charset="-128"/>
              </a:rPr>
              <a:t>ことから、</a:t>
            </a:r>
            <a:r>
              <a:rPr lang="ja-JP" altLang="en-US" sz="1600" u="sng" dirty="0">
                <a:solidFill>
                  <a:schemeClr val="tx1"/>
                </a:solidFill>
                <a:latin typeface="BIZ UDPゴシック" panose="020B0400000000000000" pitchFamily="50" charset="-128"/>
                <a:ea typeface="BIZ UDPゴシック" panose="020B0400000000000000" pitchFamily="50" charset="-128"/>
              </a:rPr>
              <a:t>府域で一律の届出や設備構造基準による規制は効果的・効率的ではない</a:t>
            </a:r>
            <a:r>
              <a:rPr lang="ja-JP" altLang="en-US" sz="1600" dirty="0">
                <a:solidFill>
                  <a:schemeClr val="tx1"/>
                </a:solidFill>
                <a:latin typeface="BIZ UDPゴシック" panose="020B0400000000000000" pitchFamily="50" charset="-128"/>
                <a:ea typeface="BIZ UDPゴシック" panose="020B0400000000000000" pitchFamily="50" charset="-128"/>
              </a:rPr>
              <a:t>と考えられるため、</a:t>
            </a:r>
            <a:r>
              <a:rPr lang="ja-JP" altLang="en-US" sz="1600" u="sng" dirty="0">
                <a:solidFill>
                  <a:schemeClr val="tx1"/>
                </a:solidFill>
                <a:latin typeface="BIZ UDPゴシック" panose="020B0400000000000000" pitchFamily="50" charset="-128"/>
                <a:ea typeface="BIZ UDPゴシック" panose="020B0400000000000000" pitchFamily="50" charset="-128"/>
              </a:rPr>
              <a:t>引き続き規制以外の手法で対策をとるべき</a:t>
            </a:r>
            <a:r>
              <a:rPr lang="ja-JP" altLang="en-US" sz="1600" dirty="0">
                <a:solidFill>
                  <a:schemeClr val="tx1"/>
                </a:solidFill>
                <a:latin typeface="BIZ UDPゴシック" panose="020B0400000000000000" pitchFamily="50" charset="-128"/>
                <a:ea typeface="BIZ UDPゴシック" panose="020B0400000000000000" pitchFamily="50" charset="-128"/>
              </a:rPr>
              <a:t>ではないか。</a:t>
            </a:r>
          </a:p>
        </p:txBody>
      </p:sp>
      <p:sp>
        <p:nvSpPr>
          <p:cNvPr id="16" name="タイトル 1">
            <a:extLst>
              <a:ext uri="{FF2B5EF4-FFF2-40B4-BE49-F238E27FC236}">
                <a16:creationId xmlns:a16="http://schemas.microsoft.com/office/drawing/2014/main" id="{7DA2B779-6E69-4DAD-9613-84D0D215ACAB}"/>
              </a:ext>
            </a:extLst>
          </p:cNvPr>
          <p:cNvSpPr>
            <a:spLocks noGrp="1"/>
          </p:cNvSpPr>
          <p:nvPr>
            <p:ph type="title"/>
          </p:nvPr>
        </p:nvSpPr>
        <p:spPr>
          <a:xfrm>
            <a:off x="1083470" y="609600"/>
            <a:ext cx="6984793" cy="1320800"/>
          </a:xfrm>
        </p:spPr>
        <p:txBody>
          <a:bodyPr>
            <a:normAutofit/>
          </a:bodyPr>
          <a:lstStyle/>
          <a:p>
            <a:r>
              <a:rPr lang="ja-JP" altLang="en-US" dirty="0">
                <a:latin typeface="BIZ UDPゴシック" panose="020B0400000000000000" pitchFamily="50" charset="-128"/>
                <a:ea typeface="BIZ UDPゴシック" panose="020B0400000000000000" pitchFamily="50" charset="-128"/>
              </a:rPr>
              <a:t>前回の部会での議論</a:t>
            </a:r>
            <a:endParaRPr kumimoji="1" lang="ja-JP" altLang="en-US"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7457816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テキスト ボックス 15">
            <a:extLst>
              <a:ext uri="{FF2B5EF4-FFF2-40B4-BE49-F238E27FC236}">
                <a16:creationId xmlns:a16="http://schemas.microsoft.com/office/drawing/2014/main" id="{0401270B-29A4-48AE-937F-91642D52A056}"/>
              </a:ext>
            </a:extLst>
          </p:cNvPr>
          <p:cNvSpPr txBox="1"/>
          <p:nvPr/>
        </p:nvSpPr>
        <p:spPr>
          <a:xfrm>
            <a:off x="1083473" y="1377702"/>
            <a:ext cx="7235028" cy="400110"/>
          </a:xfrm>
          <a:prstGeom prst="rect">
            <a:avLst/>
          </a:prstGeom>
          <a:noFill/>
          <a:ln>
            <a:solidFill>
              <a:schemeClr val="tx1"/>
            </a:solidFill>
          </a:ln>
        </p:spPr>
        <p:txBody>
          <a:bodyPr wrap="square" rtlCol="0">
            <a:spAutoFit/>
          </a:bodyPr>
          <a:lstStyle/>
          <a:p>
            <a:r>
              <a:rPr lang="ja-JP" altLang="en-US" sz="2000" dirty="0">
                <a:latin typeface="BIZ UDPゴシック" panose="020B0400000000000000" pitchFamily="50" charset="-128"/>
                <a:ea typeface="BIZ UDPゴシック" panose="020B0400000000000000" pitchFamily="50" charset="-128"/>
              </a:rPr>
              <a:t>論点③　施設の規模要件の見直しについて</a:t>
            </a:r>
            <a:endParaRPr kumimoji="1" lang="ja-JP" altLang="en-US" sz="2000" dirty="0">
              <a:latin typeface="BIZ UDPゴシック" panose="020B0400000000000000" pitchFamily="50" charset="-128"/>
              <a:ea typeface="BIZ UDPゴシック" panose="020B0400000000000000" pitchFamily="50" charset="-128"/>
            </a:endParaRPr>
          </a:p>
        </p:txBody>
      </p:sp>
      <p:sp>
        <p:nvSpPr>
          <p:cNvPr id="17" name="コンテンツ プレースホルダー 2">
            <a:extLst>
              <a:ext uri="{FF2B5EF4-FFF2-40B4-BE49-F238E27FC236}">
                <a16:creationId xmlns:a16="http://schemas.microsoft.com/office/drawing/2014/main" id="{4B67A985-B7AD-48BF-ABC1-99D8DFA2463D}"/>
              </a:ext>
            </a:extLst>
          </p:cNvPr>
          <p:cNvSpPr>
            <a:spLocks noGrp="1"/>
          </p:cNvSpPr>
          <p:nvPr>
            <p:ph idx="1"/>
          </p:nvPr>
        </p:nvSpPr>
        <p:spPr>
          <a:xfrm>
            <a:off x="684610" y="2007699"/>
            <a:ext cx="8666774" cy="3162503"/>
          </a:xfrm>
        </p:spPr>
        <p:txBody>
          <a:bodyPr>
            <a:noAutofit/>
          </a:bodyPr>
          <a:lstStyle/>
          <a:p>
            <a:pPr marL="0" indent="0">
              <a:buNone/>
            </a:pPr>
            <a:r>
              <a:rPr lang="ja-JP" altLang="en-US" sz="1600" dirty="0">
                <a:solidFill>
                  <a:schemeClr val="tx1"/>
                </a:solidFill>
                <a:latin typeface="BIZ UDPゴシック" panose="020B0400000000000000" pitchFamily="50" charset="-128"/>
                <a:ea typeface="BIZ UDPゴシック" panose="020B0400000000000000" pitchFamily="50" charset="-128"/>
              </a:rPr>
              <a:t>・</a:t>
            </a:r>
            <a:r>
              <a:rPr lang="ja-JP" altLang="en-US" sz="1600" u="sng" dirty="0">
                <a:solidFill>
                  <a:schemeClr val="tx1"/>
                </a:solidFill>
                <a:latin typeface="BIZ UDPゴシック" panose="020B0400000000000000" pitchFamily="50" charset="-128"/>
                <a:ea typeface="BIZ UDPゴシック" panose="020B0400000000000000" pitchFamily="50" charset="-128"/>
              </a:rPr>
              <a:t>粉粒塊輸送用コンベアについては、規模要件が法ではベルトの幅及びバケットの内容積、条例では輸送能力と種類が異なり</a:t>
            </a:r>
            <a:r>
              <a:rPr lang="ja-JP" altLang="en-US" sz="1600" dirty="0">
                <a:solidFill>
                  <a:schemeClr val="tx1"/>
                </a:solidFill>
                <a:latin typeface="BIZ UDPゴシック" panose="020B0400000000000000" pitchFamily="50" charset="-128"/>
                <a:ea typeface="BIZ UDPゴシック" panose="020B0400000000000000" pitchFamily="50" charset="-128"/>
              </a:rPr>
              <a:t>、メーカーのカタログやホームページ等では前者の情報のみしか得られない場合があり、</a:t>
            </a:r>
            <a:r>
              <a:rPr lang="ja-JP" altLang="en-US" sz="1600" u="sng" dirty="0">
                <a:solidFill>
                  <a:schemeClr val="tx1"/>
                </a:solidFill>
                <a:latin typeface="BIZ UDPゴシック" panose="020B0400000000000000" pitchFamily="50" charset="-128"/>
                <a:ea typeface="BIZ UDPゴシック" panose="020B0400000000000000" pitchFamily="50" charset="-128"/>
              </a:rPr>
              <a:t>届出指導が困難なケースがある</a:t>
            </a:r>
            <a:r>
              <a:rPr lang="ja-JP" altLang="en-US" sz="1600" dirty="0">
                <a:solidFill>
                  <a:schemeClr val="tx1"/>
                </a:solidFill>
                <a:latin typeface="BIZ UDPゴシック" panose="020B0400000000000000" pitchFamily="50" charset="-128"/>
                <a:ea typeface="BIZ UDPゴシック" panose="020B0400000000000000" pitchFamily="50" charset="-128"/>
              </a:rPr>
              <a:t>。</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buNone/>
            </a:pPr>
            <a:r>
              <a:rPr lang="ja-JP" altLang="en-US" sz="1600" dirty="0">
                <a:solidFill>
                  <a:schemeClr val="tx1"/>
                </a:solidFill>
                <a:latin typeface="BIZ UDPゴシック" panose="020B0400000000000000" pitchFamily="50" charset="-128"/>
                <a:ea typeface="BIZ UDPゴシック" panose="020B0400000000000000" pitchFamily="50" charset="-128"/>
              </a:rPr>
              <a:t>・ベルトの幅及びバケットの内容積については、</a:t>
            </a:r>
            <a:r>
              <a:rPr lang="ja-JP" altLang="en-US" sz="1600" u="sng" dirty="0">
                <a:solidFill>
                  <a:schemeClr val="tx1"/>
                </a:solidFill>
                <a:latin typeface="BIZ UDPゴシック" panose="020B0400000000000000" pitchFamily="50" charset="-128"/>
                <a:ea typeface="BIZ UDPゴシック" panose="020B0400000000000000" pitchFamily="50" charset="-128"/>
              </a:rPr>
              <a:t>カタログ等で情報が得られなかった場合でも実測値により簡単に届出指導を行うことができる</a:t>
            </a:r>
            <a:r>
              <a:rPr lang="ja-JP" altLang="en-US" sz="1600" dirty="0">
                <a:solidFill>
                  <a:schemeClr val="tx1"/>
                </a:solidFill>
                <a:latin typeface="BIZ UDPゴシック" panose="020B0400000000000000" pitchFamily="50" charset="-128"/>
                <a:ea typeface="BIZ UDPゴシック" panose="020B0400000000000000" pitchFamily="50" charset="-128"/>
              </a:rPr>
              <a:t>。</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buNone/>
            </a:pPr>
            <a:r>
              <a:rPr lang="ja-JP" altLang="en-US" sz="1600" dirty="0">
                <a:solidFill>
                  <a:schemeClr val="tx1"/>
                </a:solidFill>
                <a:latin typeface="BIZ UDPゴシック" panose="020B0400000000000000" pitchFamily="50" charset="-128"/>
                <a:ea typeface="BIZ UDPゴシック" panose="020B0400000000000000" pitchFamily="50" charset="-128"/>
              </a:rPr>
              <a:t>・一方、現行条例の規模要件である輸送能力は、１時間あたりの運搬物の重さを要件にしているが、運搬物の種類により重さは大きく変わるとともに、</a:t>
            </a:r>
            <a:r>
              <a:rPr lang="ja-JP" altLang="en-US" sz="1600" u="sng" dirty="0">
                <a:solidFill>
                  <a:schemeClr val="tx1"/>
                </a:solidFill>
                <a:latin typeface="BIZ UDPゴシック" panose="020B0400000000000000" pitchFamily="50" charset="-128"/>
                <a:ea typeface="BIZ UDPゴシック" panose="020B0400000000000000" pitchFamily="50" charset="-128"/>
              </a:rPr>
              <a:t>同じ容積でも比重が軽く飛散性が高い運搬物が規模要件から外れるケースが考えられる</a:t>
            </a:r>
            <a:r>
              <a:rPr lang="ja-JP" altLang="en-US" sz="1600" dirty="0">
                <a:solidFill>
                  <a:schemeClr val="tx1"/>
                </a:solidFill>
                <a:latin typeface="BIZ UDPゴシック" panose="020B0400000000000000" pitchFamily="50" charset="-128"/>
                <a:ea typeface="BIZ UDPゴシック" panose="020B0400000000000000" pitchFamily="50" charset="-128"/>
              </a:rPr>
              <a:t>。</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buNone/>
            </a:pPr>
            <a:r>
              <a:rPr lang="ja-JP" altLang="en-US" sz="1600" dirty="0">
                <a:solidFill>
                  <a:schemeClr val="tx1"/>
                </a:solidFill>
                <a:latin typeface="BIZ UDPゴシック" panose="020B0400000000000000" pitchFamily="50" charset="-128"/>
                <a:ea typeface="BIZ UDPゴシック" panose="020B0400000000000000" pitchFamily="50" charset="-128"/>
              </a:rPr>
              <a:t>・また、他府県の規制の状況においても、規定している都道府県は全て法と同じ規模要件の種類である。</a:t>
            </a:r>
            <a:endParaRPr lang="en-US" altLang="ja-JP" sz="1600" dirty="0">
              <a:solidFill>
                <a:schemeClr val="tx1"/>
              </a:solidFill>
              <a:latin typeface="BIZ UDPゴシック" panose="020B0400000000000000" pitchFamily="50" charset="-128"/>
              <a:ea typeface="BIZ UDPゴシック" panose="020B0400000000000000" pitchFamily="50" charset="-128"/>
            </a:endParaRPr>
          </a:p>
        </p:txBody>
      </p:sp>
      <p:sp>
        <p:nvSpPr>
          <p:cNvPr id="18" name="スライド番号プレースホルダー 2">
            <a:extLst>
              <a:ext uri="{FF2B5EF4-FFF2-40B4-BE49-F238E27FC236}">
                <a16:creationId xmlns:a16="http://schemas.microsoft.com/office/drawing/2014/main" id="{50046C21-E089-41D5-B6D8-3FFC67D90473}"/>
              </a:ext>
            </a:extLst>
          </p:cNvPr>
          <p:cNvSpPr>
            <a:spLocks noGrp="1"/>
          </p:cNvSpPr>
          <p:nvPr>
            <p:ph type="sldNum" sz="quarter" idx="12"/>
          </p:nvPr>
        </p:nvSpPr>
        <p:spPr>
          <a:xfrm>
            <a:off x="9350787" y="6041362"/>
            <a:ext cx="555213" cy="365125"/>
          </a:xfrm>
        </p:spPr>
        <p:txBody>
          <a:bodyPr>
            <a:normAutofit/>
          </a:bodyPr>
          <a:lstStyle/>
          <a:p>
            <a:pPr>
              <a:spcAft>
                <a:spcPts val="600"/>
              </a:spcAft>
            </a:pPr>
            <a:fld id="{519954A3-9DFD-4C44-94BA-B95130A3BA1C}" type="slidenum">
              <a:rPr lang="en-US" smtClean="0">
                <a:solidFill>
                  <a:schemeClr val="tx1"/>
                </a:solidFill>
                <a:latin typeface="BIZ UDPゴシック" panose="020B0400000000000000" pitchFamily="50" charset="-128"/>
                <a:ea typeface="BIZ UDPゴシック" panose="020B0400000000000000" pitchFamily="50" charset="-128"/>
              </a:rPr>
              <a:pPr>
                <a:spcAft>
                  <a:spcPts val="600"/>
                </a:spcAft>
              </a:pPr>
              <a:t>5</a:t>
            </a:fld>
            <a:endParaRPr lang="en-US" dirty="0">
              <a:solidFill>
                <a:schemeClr val="tx1"/>
              </a:solidFill>
              <a:latin typeface="BIZ UDPゴシック" panose="020B0400000000000000" pitchFamily="50" charset="-128"/>
              <a:ea typeface="BIZ UDPゴシック" panose="020B0400000000000000" pitchFamily="50" charset="-128"/>
            </a:endParaRPr>
          </a:p>
        </p:txBody>
      </p:sp>
      <p:sp>
        <p:nvSpPr>
          <p:cNvPr id="19" name="下矢印 14">
            <a:extLst>
              <a:ext uri="{FF2B5EF4-FFF2-40B4-BE49-F238E27FC236}">
                <a16:creationId xmlns:a16="http://schemas.microsoft.com/office/drawing/2014/main" id="{5A198252-FE51-4016-B2DF-47AEA9AA0562}"/>
              </a:ext>
            </a:extLst>
          </p:cNvPr>
          <p:cNvSpPr/>
          <p:nvPr/>
        </p:nvSpPr>
        <p:spPr>
          <a:xfrm>
            <a:off x="4659985" y="5135842"/>
            <a:ext cx="906043" cy="3513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20" name="コンテンツ プレースホルダー 2">
            <a:extLst>
              <a:ext uri="{FF2B5EF4-FFF2-40B4-BE49-F238E27FC236}">
                <a16:creationId xmlns:a16="http://schemas.microsoft.com/office/drawing/2014/main" id="{10017115-0D4D-4387-85C0-CC95CE33169B}"/>
              </a:ext>
            </a:extLst>
          </p:cNvPr>
          <p:cNvSpPr txBox="1">
            <a:spLocks/>
          </p:cNvSpPr>
          <p:nvPr/>
        </p:nvSpPr>
        <p:spPr>
          <a:xfrm>
            <a:off x="874630" y="5791012"/>
            <a:ext cx="8666774" cy="652490"/>
          </a:xfrm>
          <a:prstGeom prst="rect">
            <a:avLst/>
          </a:prstGeom>
          <a:ln>
            <a:solidFill>
              <a:schemeClr val="tx1"/>
            </a:solidFill>
          </a:ln>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sz="1600" dirty="0">
                <a:solidFill>
                  <a:schemeClr val="tx1"/>
                </a:solidFill>
                <a:latin typeface="BIZ UDPゴシック" panose="020B0400000000000000" pitchFamily="50" charset="-128"/>
                <a:ea typeface="BIZ UDPゴシック" panose="020B0400000000000000" pitchFamily="50" charset="-128"/>
              </a:rPr>
              <a:t>・粉粒塊輸送用コンベアについては</a:t>
            </a:r>
            <a:r>
              <a:rPr lang="ja-JP" altLang="en-US" sz="1600" u="sng" dirty="0">
                <a:solidFill>
                  <a:schemeClr val="tx1"/>
                </a:solidFill>
                <a:latin typeface="BIZ UDPゴシック" panose="020B0400000000000000" pitchFamily="50" charset="-128"/>
                <a:ea typeface="BIZ UDPゴシック" panose="020B0400000000000000" pitchFamily="50" charset="-128"/>
              </a:rPr>
              <a:t>法の規模要件の種類であるベルトの幅およびバケットの内容積の採用を検討するべきではないか</a:t>
            </a:r>
            <a:r>
              <a:rPr lang="ja-JP" altLang="en-US" sz="1600" dirty="0">
                <a:solidFill>
                  <a:schemeClr val="tx1"/>
                </a:solidFill>
                <a:latin typeface="BIZ UDPゴシック" panose="020B0400000000000000" pitchFamily="50" charset="-128"/>
                <a:ea typeface="BIZ UDPゴシック" panose="020B0400000000000000" pitchFamily="50" charset="-128"/>
              </a:rPr>
              <a:t>。</a:t>
            </a:r>
          </a:p>
        </p:txBody>
      </p:sp>
      <p:sp>
        <p:nvSpPr>
          <p:cNvPr id="21" name="タイトル 1">
            <a:extLst>
              <a:ext uri="{FF2B5EF4-FFF2-40B4-BE49-F238E27FC236}">
                <a16:creationId xmlns:a16="http://schemas.microsoft.com/office/drawing/2014/main" id="{84C90DEF-DCBC-437F-9966-F4436247F6EC}"/>
              </a:ext>
            </a:extLst>
          </p:cNvPr>
          <p:cNvSpPr>
            <a:spLocks noGrp="1"/>
          </p:cNvSpPr>
          <p:nvPr>
            <p:ph type="title"/>
          </p:nvPr>
        </p:nvSpPr>
        <p:spPr>
          <a:xfrm>
            <a:off x="1083470" y="609600"/>
            <a:ext cx="6984793" cy="1320800"/>
          </a:xfrm>
        </p:spPr>
        <p:txBody>
          <a:bodyPr>
            <a:normAutofit/>
          </a:bodyPr>
          <a:lstStyle/>
          <a:p>
            <a:r>
              <a:rPr lang="ja-JP" altLang="en-US" dirty="0">
                <a:latin typeface="BIZ UDPゴシック" panose="020B0400000000000000" pitchFamily="50" charset="-128"/>
                <a:ea typeface="BIZ UDPゴシック" panose="020B0400000000000000" pitchFamily="50" charset="-128"/>
              </a:rPr>
              <a:t>前回の部会での議論</a:t>
            </a:r>
            <a:endParaRPr kumimoji="1" lang="ja-JP" altLang="en-US"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32187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a:extLst>
              <a:ext uri="{FF2B5EF4-FFF2-40B4-BE49-F238E27FC236}">
                <a16:creationId xmlns:a16="http://schemas.microsoft.com/office/drawing/2014/main" id="{BF5CE0E2-E04E-440C-BE08-3853AB35B7CF}"/>
              </a:ext>
            </a:extLst>
          </p:cNvPr>
          <p:cNvSpPr>
            <a:spLocks noGrp="1"/>
          </p:cNvSpPr>
          <p:nvPr>
            <p:ph type="title"/>
          </p:nvPr>
        </p:nvSpPr>
        <p:spPr>
          <a:xfrm>
            <a:off x="1083472" y="609602"/>
            <a:ext cx="8267315" cy="734351"/>
          </a:xfrm>
        </p:spPr>
        <p:txBody>
          <a:bodyPr>
            <a:normAutofit/>
          </a:bodyPr>
          <a:lstStyle/>
          <a:p>
            <a:r>
              <a:rPr lang="ja-JP" altLang="en-US" sz="2400" dirty="0">
                <a:latin typeface="BIZ UDPゴシック" panose="020B0400000000000000" pitchFamily="50" charset="-128"/>
                <a:ea typeface="BIZ UDPゴシック" panose="020B0400000000000000" pitchFamily="50" charset="-128"/>
              </a:rPr>
              <a:t>論点①　粉じん規制全体の考え方について</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スライド番号プレースホルダー 3">
            <a:extLst>
              <a:ext uri="{FF2B5EF4-FFF2-40B4-BE49-F238E27FC236}">
                <a16:creationId xmlns:a16="http://schemas.microsoft.com/office/drawing/2014/main" id="{D92496B8-FC12-48FE-8352-E9A5D234DD08}"/>
              </a:ext>
            </a:extLst>
          </p:cNvPr>
          <p:cNvSpPr>
            <a:spLocks noGrp="1"/>
          </p:cNvSpPr>
          <p:nvPr>
            <p:ph type="sldNum" sz="quarter" idx="12"/>
          </p:nvPr>
        </p:nvSpPr>
        <p:spPr>
          <a:xfrm>
            <a:off x="9350787" y="6041364"/>
            <a:ext cx="555213" cy="365125"/>
          </a:xfrm>
        </p:spPr>
        <p:txBody>
          <a:bodyPr>
            <a:normAutofit/>
          </a:body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6</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
        <p:nvSpPr>
          <p:cNvPr id="10" name="テキスト ボックス 9">
            <a:extLst>
              <a:ext uri="{FF2B5EF4-FFF2-40B4-BE49-F238E27FC236}">
                <a16:creationId xmlns:a16="http://schemas.microsoft.com/office/drawing/2014/main" id="{629CDFA5-4C16-49C9-9C65-BDA268302E32}"/>
              </a:ext>
            </a:extLst>
          </p:cNvPr>
          <p:cNvSpPr txBox="1"/>
          <p:nvPr/>
        </p:nvSpPr>
        <p:spPr>
          <a:xfrm>
            <a:off x="684610" y="1287681"/>
            <a:ext cx="8856793" cy="5203860"/>
          </a:xfrm>
          <a:prstGeom prst="rect">
            <a:avLst/>
          </a:prstGeom>
          <a:noFill/>
          <a:ln>
            <a:solidFill>
              <a:schemeClr val="tx1"/>
            </a:solidFill>
          </a:ln>
        </p:spPr>
        <p:txBody>
          <a:bodyPr wrap="square" rtlCol="0">
            <a:spAutoFit/>
          </a:bodyPr>
          <a:lstStyle/>
          <a:p>
            <a:pPr>
              <a:lnSpc>
                <a:spcPts val="2400"/>
              </a:lnSpc>
              <a:spcBef>
                <a:spcPts val="600"/>
              </a:spcBef>
              <a:spcAft>
                <a:spcPts val="600"/>
              </a:spcAft>
            </a:pPr>
            <a:r>
              <a:rPr lang="en-US" altLang="ja-JP" dirty="0">
                <a:latin typeface="BIZ UDPゴシック" panose="020B0400000000000000" pitchFamily="50" charset="-128"/>
                <a:ea typeface="BIZ UDPゴシック" panose="020B0400000000000000" pitchFamily="50" charset="-128"/>
              </a:rPr>
              <a:t>【</a:t>
            </a:r>
            <a:r>
              <a:rPr lang="ja-JP" altLang="en-US" dirty="0">
                <a:latin typeface="BIZ UDPゴシック" panose="020B0400000000000000" pitchFamily="50" charset="-128"/>
                <a:ea typeface="BIZ UDPゴシック" panose="020B0400000000000000" pitchFamily="50" charset="-128"/>
              </a:rPr>
              <a:t>方向性</a:t>
            </a:r>
            <a:r>
              <a:rPr lang="en-US" altLang="ja-JP" dirty="0">
                <a:latin typeface="BIZ UDPゴシック" panose="020B0400000000000000" pitchFamily="50" charset="-128"/>
                <a:ea typeface="BIZ UDPゴシック" panose="020B0400000000000000" pitchFamily="50" charset="-128"/>
              </a:rPr>
              <a:t>】</a:t>
            </a:r>
          </a:p>
          <a:p>
            <a:pPr marL="342900" indent="-342900">
              <a:lnSpc>
                <a:spcPts val="2400"/>
              </a:lnSpc>
              <a:spcBef>
                <a:spcPts val="600"/>
              </a:spcBef>
              <a:spcAft>
                <a:spcPts val="600"/>
              </a:spcAft>
              <a:buFont typeface="Wingdings" panose="05000000000000000000" pitchFamily="2" charset="2"/>
              <a:buChar char="l"/>
            </a:pPr>
            <a:r>
              <a:rPr lang="ja-JP" altLang="en-US" dirty="0">
                <a:latin typeface="BIZ UDPゴシック" panose="020B0400000000000000" pitchFamily="50" charset="-128"/>
                <a:ea typeface="BIZ UDPゴシック" panose="020B0400000000000000" pitchFamily="50" charset="-128"/>
              </a:rPr>
              <a:t>対策を講じなければ多くの粉じんが排出される施設も存在することから、固定発生源からの粉じん規制は継続すべき。</a:t>
            </a:r>
          </a:p>
          <a:p>
            <a:pPr marL="342900" indent="-342900">
              <a:lnSpc>
                <a:spcPts val="2400"/>
              </a:lnSpc>
              <a:spcBef>
                <a:spcPts val="600"/>
              </a:spcBef>
              <a:spcAft>
                <a:spcPts val="600"/>
              </a:spcAft>
              <a:buFont typeface="Wingdings" panose="05000000000000000000" pitchFamily="2" charset="2"/>
              <a:buChar char="l"/>
            </a:pPr>
            <a:r>
              <a:rPr lang="ja-JP" altLang="en-US" dirty="0">
                <a:latin typeface="BIZ UDPゴシック" panose="020B0400000000000000" pitchFamily="50" charset="-128"/>
                <a:ea typeface="BIZ UDPゴシック" panose="020B0400000000000000" pitchFamily="50" charset="-128"/>
              </a:rPr>
              <a:t>行政、事業者双方にとってわかりやすくかつ効果的な規制のあり方を目指すものとして、一般粉じん規制と特定粉じん規制を統合し、粉じん規制として一本化するべき。</a:t>
            </a:r>
          </a:p>
          <a:p>
            <a:pPr marL="342900" indent="-342900">
              <a:lnSpc>
                <a:spcPts val="2400"/>
              </a:lnSpc>
              <a:spcBef>
                <a:spcPts val="600"/>
              </a:spcBef>
              <a:spcAft>
                <a:spcPts val="600"/>
              </a:spcAft>
              <a:buFont typeface="Wingdings" panose="05000000000000000000" pitchFamily="2" charset="2"/>
              <a:buChar char="l"/>
            </a:pPr>
            <a:r>
              <a:rPr lang="ja-JP" altLang="en-US" dirty="0">
                <a:latin typeface="BIZ UDPゴシック" panose="020B0400000000000000" pitchFamily="50" charset="-128"/>
                <a:ea typeface="BIZ UDPゴシック" panose="020B0400000000000000" pitchFamily="50" charset="-128"/>
              </a:rPr>
              <a:t>統合にあたっては、規制基準は現行の一般粉じん規制における設備構造基準とし、</a:t>
            </a:r>
            <a:r>
              <a:rPr lang="ja-JP" altLang="en-US" u="sng" dirty="0">
                <a:latin typeface="BIZ UDPゴシック" panose="020B0400000000000000" pitchFamily="50" charset="-128"/>
                <a:ea typeface="BIZ UDPゴシック" panose="020B0400000000000000" pitchFamily="50" charset="-128"/>
              </a:rPr>
              <a:t>対象施設は以下とすることが適当である</a:t>
            </a:r>
            <a:r>
              <a:rPr lang="ja-JP" altLang="en-US" dirty="0">
                <a:latin typeface="BIZ UDPゴシック" panose="020B0400000000000000" pitchFamily="50" charset="-128"/>
                <a:ea typeface="BIZ UDPゴシック" panose="020B0400000000000000" pitchFamily="50" charset="-128"/>
              </a:rPr>
              <a:t>。</a:t>
            </a:r>
            <a:endParaRPr lang="en-US" altLang="ja-JP" dirty="0">
              <a:latin typeface="BIZ UDPゴシック" panose="020B0400000000000000" pitchFamily="50" charset="-128"/>
              <a:ea typeface="BIZ UDPゴシック" panose="020B0400000000000000" pitchFamily="50" charset="-128"/>
            </a:endParaRPr>
          </a:p>
          <a:p>
            <a:pPr marL="450850" indent="-184150">
              <a:lnSpc>
                <a:spcPts val="2400"/>
              </a:lnSpc>
            </a:pPr>
            <a:r>
              <a:rPr lang="ja-JP" altLang="en-US" dirty="0">
                <a:latin typeface="BIZ UDPゴシック" panose="020B0400000000000000" pitchFamily="50" charset="-128"/>
                <a:ea typeface="BIZ UDPゴシック" panose="020B0400000000000000" pitchFamily="50" charset="-128"/>
              </a:rPr>
              <a:t>①条例一般粉じん規制のみの対象施設は、</a:t>
            </a:r>
            <a:r>
              <a:rPr lang="ja-JP" altLang="en-US" u="sng" dirty="0">
                <a:latin typeface="BIZ UDPゴシック" panose="020B0400000000000000" pitchFamily="50" charset="-128"/>
                <a:ea typeface="BIZ UDPゴシック" panose="020B0400000000000000" pitchFamily="50" charset="-128"/>
              </a:rPr>
              <a:t>引き続き規制対象</a:t>
            </a:r>
            <a:r>
              <a:rPr lang="ja-JP" altLang="en-US" dirty="0">
                <a:latin typeface="BIZ UDPゴシック" panose="020B0400000000000000" pitchFamily="50" charset="-128"/>
                <a:ea typeface="BIZ UDPゴシック" panose="020B0400000000000000" pitchFamily="50" charset="-128"/>
              </a:rPr>
              <a:t>とする。</a:t>
            </a:r>
            <a:endParaRPr lang="en-US" altLang="ja-JP" dirty="0">
              <a:latin typeface="BIZ UDPゴシック" panose="020B0400000000000000" pitchFamily="50" charset="-128"/>
              <a:ea typeface="BIZ UDPゴシック" panose="020B0400000000000000" pitchFamily="50" charset="-128"/>
            </a:endParaRPr>
          </a:p>
          <a:p>
            <a:pPr marL="450850" indent="-184150">
              <a:lnSpc>
                <a:spcPts val="2400"/>
              </a:lnSpc>
            </a:pPr>
            <a:r>
              <a:rPr lang="ja-JP" altLang="en-US" dirty="0">
                <a:latin typeface="BIZ UDPゴシック" panose="020B0400000000000000" pitchFamily="50" charset="-128"/>
                <a:ea typeface="BIZ UDPゴシック" panose="020B0400000000000000" pitchFamily="50" charset="-128"/>
              </a:rPr>
              <a:t>②条例特定粉じん規制の対象施設のうち、</a:t>
            </a:r>
            <a:r>
              <a:rPr lang="ja-JP" altLang="en-US" u="sng" dirty="0">
                <a:latin typeface="BIZ UDPゴシック" panose="020B0400000000000000" pitchFamily="50" charset="-128"/>
                <a:ea typeface="BIZ UDPゴシック" panose="020B0400000000000000" pitchFamily="50" charset="-128"/>
              </a:rPr>
              <a:t>法一般粉じん規制と重複する規模の施設は、規制の対象外</a:t>
            </a:r>
            <a:r>
              <a:rPr lang="ja-JP" altLang="en-US" dirty="0">
                <a:latin typeface="BIZ UDPゴシック" panose="020B0400000000000000" pitchFamily="50" charset="-128"/>
                <a:ea typeface="BIZ UDPゴシック" panose="020B0400000000000000" pitchFamily="50" charset="-128"/>
              </a:rPr>
              <a:t>とする。</a:t>
            </a:r>
            <a:endParaRPr lang="en-US" altLang="ja-JP" dirty="0">
              <a:latin typeface="BIZ UDPゴシック" panose="020B0400000000000000" pitchFamily="50" charset="-128"/>
              <a:ea typeface="BIZ UDPゴシック" panose="020B0400000000000000" pitchFamily="50" charset="-128"/>
            </a:endParaRPr>
          </a:p>
          <a:p>
            <a:pPr marL="450850" indent="-184150">
              <a:lnSpc>
                <a:spcPts val="2400"/>
              </a:lnSpc>
            </a:pPr>
            <a:r>
              <a:rPr lang="ja-JP" altLang="en-US" dirty="0">
                <a:latin typeface="BIZ UDPゴシック" panose="020B0400000000000000" pitchFamily="50" charset="-128"/>
                <a:ea typeface="BIZ UDPゴシック" panose="020B0400000000000000" pitchFamily="50" charset="-128"/>
              </a:rPr>
              <a:t>③条例特定粉じん規制の対象施設のうち、</a:t>
            </a:r>
            <a:r>
              <a:rPr lang="ja-JP" altLang="en-US" u="sng" dirty="0">
                <a:latin typeface="BIZ UDPゴシック" panose="020B0400000000000000" pitchFamily="50" charset="-128"/>
                <a:ea typeface="BIZ UDPゴシック" panose="020B0400000000000000" pitchFamily="50" charset="-128"/>
              </a:rPr>
              <a:t>条例一般粉じん規制と重複する規模の施設は、引き続き規制対象</a:t>
            </a:r>
            <a:r>
              <a:rPr lang="ja-JP" altLang="en-US" dirty="0">
                <a:latin typeface="BIZ UDPゴシック" panose="020B0400000000000000" pitchFamily="50" charset="-128"/>
                <a:ea typeface="BIZ UDPゴシック" panose="020B0400000000000000" pitchFamily="50" charset="-128"/>
              </a:rPr>
              <a:t>とする。</a:t>
            </a:r>
            <a:endParaRPr lang="en-US" altLang="ja-JP" dirty="0">
              <a:latin typeface="BIZ UDPゴシック" panose="020B0400000000000000" pitchFamily="50" charset="-128"/>
              <a:ea typeface="BIZ UDPゴシック" panose="020B0400000000000000" pitchFamily="50" charset="-128"/>
            </a:endParaRPr>
          </a:p>
          <a:p>
            <a:pPr marL="450850" indent="-184150">
              <a:lnSpc>
                <a:spcPts val="2400"/>
              </a:lnSpc>
            </a:pPr>
            <a:r>
              <a:rPr lang="ja-JP" altLang="en-US" dirty="0">
                <a:latin typeface="BIZ UDPゴシック" panose="020B0400000000000000" pitchFamily="50" charset="-128"/>
                <a:ea typeface="BIZ UDPゴシック" panose="020B0400000000000000" pitchFamily="50" charset="-128"/>
              </a:rPr>
              <a:t>④条例特定粉じん規制の対象施設のうち、</a:t>
            </a:r>
            <a:r>
              <a:rPr lang="ja-JP" altLang="en-US" u="sng" dirty="0">
                <a:latin typeface="BIZ UDPゴシック" panose="020B0400000000000000" pitchFamily="50" charset="-128"/>
                <a:ea typeface="BIZ UDPゴシック" panose="020B0400000000000000" pitchFamily="50" charset="-128"/>
              </a:rPr>
              <a:t>法一般粉じん規制及び条例一般粉じん規制のいずれにも重複しない規模の施設</a:t>
            </a:r>
            <a:r>
              <a:rPr lang="ja-JP" altLang="en-US" dirty="0">
                <a:latin typeface="BIZ UDPゴシック" panose="020B0400000000000000" pitchFamily="50" charset="-128"/>
                <a:ea typeface="BIZ UDPゴシック" panose="020B0400000000000000" pitchFamily="50" charset="-128"/>
              </a:rPr>
              <a:t>については、現行の排出実態を踏まえ</a:t>
            </a:r>
            <a:r>
              <a:rPr lang="ja-JP" altLang="en-US" u="sng" dirty="0">
                <a:latin typeface="BIZ UDPゴシック" panose="020B0400000000000000" pitchFamily="50" charset="-128"/>
                <a:ea typeface="BIZ UDPゴシック" panose="020B0400000000000000" pitchFamily="50" charset="-128"/>
              </a:rPr>
              <a:t>汚染土壌処理施設、蛍光灯リサイクル施設に限定し規制対象</a:t>
            </a:r>
            <a:r>
              <a:rPr lang="ja-JP" altLang="en-US" dirty="0">
                <a:latin typeface="BIZ UDPゴシック" panose="020B0400000000000000" pitchFamily="50" charset="-128"/>
                <a:ea typeface="BIZ UDPゴシック" panose="020B0400000000000000" pitchFamily="50" charset="-128"/>
              </a:rPr>
              <a:t>とする。</a:t>
            </a:r>
            <a:endParaRPr lang="en-US" altLang="ja-JP"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0942623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スライド番号プレースホルダー 3">
            <a:extLst>
              <a:ext uri="{FF2B5EF4-FFF2-40B4-BE49-F238E27FC236}">
                <a16:creationId xmlns:a16="http://schemas.microsoft.com/office/drawing/2014/main" id="{BA68E575-88E6-4DF0-8449-ACEED9BE2AD5}"/>
              </a:ext>
            </a:extLst>
          </p:cNvPr>
          <p:cNvSpPr>
            <a:spLocks noGrp="1"/>
          </p:cNvSpPr>
          <p:nvPr>
            <p:ph type="sldNum" sz="quarter" idx="12"/>
          </p:nvPr>
        </p:nvSpPr>
        <p:spPr>
          <a:xfrm>
            <a:off x="6979913" y="6041362"/>
            <a:ext cx="555213" cy="365125"/>
          </a:xfrm>
        </p:spPr>
        <p:txBody>
          <a:bodyPr>
            <a:normAutofit/>
          </a:bodyPr>
          <a:lstStyle/>
          <a:p>
            <a:pPr>
              <a:spcAft>
                <a:spcPts val="600"/>
              </a:spcAft>
            </a:pPr>
            <a:fld id="{519954A3-9DFD-4C44-94BA-B95130A3BA1C}" type="slidenum">
              <a:rPr lang="en-US" smtClean="0">
                <a:latin typeface="BIZ UDPゴシック" panose="020B0400000000000000" pitchFamily="50" charset="-128"/>
                <a:ea typeface="BIZ UDPゴシック" panose="020B0400000000000000" pitchFamily="50" charset="-128"/>
              </a:rPr>
              <a:pPr>
                <a:spcAft>
                  <a:spcPts val="600"/>
                </a:spcAft>
              </a:pPr>
              <a:t>7</a:t>
            </a:fld>
            <a:endParaRPr lang="en-US" dirty="0">
              <a:latin typeface="BIZ UDPゴシック" panose="020B0400000000000000" pitchFamily="50" charset="-128"/>
              <a:ea typeface="BIZ UDPゴシック" panose="020B0400000000000000" pitchFamily="50" charset="-128"/>
            </a:endParaRPr>
          </a:p>
        </p:txBody>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Rectangle 75" descr=" 10%">
            <a:extLst>
              <a:ext uri="{FF2B5EF4-FFF2-40B4-BE49-F238E27FC236}">
                <a16:creationId xmlns:a16="http://schemas.microsoft.com/office/drawing/2014/main" id="{329A04F0-C395-4501-B87B-8D19167F4AD0}"/>
              </a:ext>
            </a:extLst>
          </p:cNvPr>
          <p:cNvSpPr>
            <a:spLocks noChangeArrowheads="1"/>
          </p:cNvSpPr>
          <p:nvPr/>
        </p:nvSpPr>
        <p:spPr bwMode="auto">
          <a:xfrm>
            <a:off x="2159000" y="2757272"/>
            <a:ext cx="1049020" cy="993775"/>
          </a:xfrm>
          <a:prstGeom prst="rect">
            <a:avLst/>
          </a:prstGeom>
          <a:pattFill prst="ltDnDiag">
            <a:fgClr>
              <a:srgbClr val="92D050"/>
            </a:fgClr>
            <a:bgClr>
              <a:srgbClr val="FFFFFF"/>
            </a:bgClr>
          </a:pattFill>
          <a:ln w="9525">
            <a:noFill/>
            <a:miter lim="800000"/>
            <a:headEnd/>
            <a:tailEnd/>
          </a:ln>
        </p:spPr>
        <p:txBody>
          <a:bodyPr rot="0" vert="horz" wrap="square" lIns="74295" tIns="8890" rIns="74295" bIns="8890" anchor="t" anchorCtr="0" upright="1">
            <a:noAutofit/>
          </a:bodyPr>
          <a:lstStyle/>
          <a:p>
            <a:endParaRPr lang="ja-JP" altLang="en-US">
              <a:latin typeface="BIZ UDPゴシック" panose="020B0400000000000000" pitchFamily="50" charset="-128"/>
              <a:ea typeface="BIZ UDPゴシック" panose="020B0400000000000000" pitchFamily="50" charset="-128"/>
            </a:endParaRPr>
          </a:p>
        </p:txBody>
      </p:sp>
      <p:grpSp>
        <p:nvGrpSpPr>
          <p:cNvPr id="10" name="グループ化 9">
            <a:extLst>
              <a:ext uri="{FF2B5EF4-FFF2-40B4-BE49-F238E27FC236}">
                <a16:creationId xmlns:a16="http://schemas.microsoft.com/office/drawing/2014/main" id="{297F99C7-08EB-4832-90DD-986E53214D84}"/>
              </a:ext>
            </a:extLst>
          </p:cNvPr>
          <p:cNvGrpSpPr/>
          <p:nvPr/>
        </p:nvGrpSpPr>
        <p:grpSpPr>
          <a:xfrm>
            <a:off x="625059" y="1996925"/>
            <a:ext cx="8284363" cy="4652473"/>
            <a:chOff x="-208404" y="-425718"/>
            <a:chExt cx="8285927" cy="4653308"/>
          </a:xfrm>
        </p:grpSpPr>
        <p:cxnSp>
          <p:nvCxnSpPr>
            <p:cNvPr id="12" name="AutoShape 41">
              <a:extLst>
                <a:ext uri="{FF2B5EF4-FFF2-40B4-BE49-F238E27FC236}">
                  <a16:creationId xmlns:a16="http://schemas.microsoft.com/office/drawing/2014/main" id="{4158B3D0-691F-4D01-8E68-10A4B9D02315}"/>
                </a:ext>
              </a:extLst>
            </p:cNvPr>
            <p:cNvCxnSpPr>
              <a:cxnSpLocks noChangeShapeType="1"/>
            </p:cNvCxnSpPr>
            <p:nvPr/>
          </p:nvCxnSpPr>
          <p:spPr bwMode="auto">
            <a:xfrm flipV="1">
              <a:off x="1258784" y="2648807"/>
              <a:ext cx="6818739" cy="46893"/>
            </a:xfrm>
            <a:prstGeom prst="straightConnector1">
              <a:avLst/>
            </a:prstGeom>
            <a:noFill/>
            <a:ln w="28575">
              <a:solidFill>
                <a:srgbClr val="000000"/>
              </a:solidFill>
              <a:round/>
              <a:headEnd/>
              <a:tailEnd type="none" w="med" len="med"/>
            </a:ln>
            <a:extLst>
              <a:ext uri="{909E8E84-426E-40DD-AFC4-6F175D3DCCD1}">
                <a14:hiddenFill xmlns:a14="http://schemas.microsoft.com/office/drawing/2010/main">
                  <a:noFill/>
                </a14:hiddenFill>
              </a:ext>
            </a:extLst>
          </p:spPr>
        </p:cxnSp>
        <p:grpSp>
          <p:nvGrpSpPr>
            <p:cNvPr id="14" name="グループ化 13">
              <a:extLst>
                <a:ext uri="{FF2B5EF4-FFF2-40B4-BE49-F238E27FC236}">
                  <a16:creationId xmlns:a16="http://schemas.microsoft.com/office/drawing/2014/main" id="{5F3473D4-FA37-4A3D-8001-245B07583FD0}"/>
                </a:ext>
              </a:extLst>
            </p:cNvPr>
            <p:cNvGrpSpPr/>
            <p:nvPr/>
          </p:nvGrpSpPr>
          <p:grpSpPr>
            <a:xfrm>
              <a:off x="-208404" y="-425718"/>
              <a:ext cx="7937624" cy="4653308"/>
              <a:chOff x="-208404" y="-425718"/>
              <a:chExt cx="7937624" cy="4653308"/>
            </a:xfrm>
          </p:grpSpPr>
          <p:cxnSp>
            <p:nvCxnSpPr>
              <p:cNvPr id="15" name="直線矢印コネクタ 2">
                <a:extLst>
                  <a:ext uri="{FF2B5EF4-FFF2-40B4-BE49-F238E27FC236}">
                    <a16:creationId xmlns:a16="http://schemas.microsoft.com/office/drawing/2014/main" id="{C3E9A356-3F3F-4C20-B7C7-41D2D84C9546}"/>
                  </a:ext>
                </a:extLst>
              </p:cNvPr>
              <p:cNvCxnSpPr>
                <a:cxnSpLocks noChangeShapeType="1"/>
              </p:cNvCxnSpPr>
              <p:nvPr/>
            </p:nvCxnSpPr>
            <p:spPr bwMode="auto">
              <a:xfrm rot="5400000" flipH="1">
                <a:off x="-89065" y="1347787"/>
                <a:ext cx="2700020" cy="4445"/>
              </a:xfrm>
              <a:prstGeom prst="bentConnector3">
                <a:avLst>
                  <a:gd name="adj1" fmla="val 50000"/>
                </a:avLst>
              </a:prstGeom>
              <a:noFill/>
              <a:ln w="28575">
                <a:solidFill>
                  <a:schemeClr val="dk1">
                    <a:lumMod val="100000"/>
                    <a:lumOff val="0"/>
                  </a:schemeClr>
                </a:solidFill>
                <a:miter lim="800000"/>
                <a:headEnd/>
                <a:tailEnd type="triangle" w="med" len="med"/>
              </a:ln>
              <a:extLst>
                <a:ext uri="{909E8E84-426E-40DD-AFC4-6F175D3DCCD1}">
                  <a14:hiddenFill xmlns:a14="http://schemas.microsoft.com/office/drawing/2010/main">
                    <a:noFill/>
                  </a14:hiddenFill>
                </a:ext>
              </a:extLst>
            </p:spPr>
          </p:cxnSp>
          <p:sp>
            <p:nvSpPr>
              <p:cNvPr id="16" name="Text Box 16">
                <a:extLst>
                  <a:ext uri="{FF2B5EF4-FFF2-40B4-BE49-F238E27FC236}">
                    <a16:creationId xmlns:a16="http://schemas.microsoft.com/office/drawing/2014/main" id="{7AA13DE5-96A0-4E85-9B15-F78F77D46C9D}"/>
                  </a:ext>
                </a:extLst>
              </p:cNvPr>
              <p:cNvSpPr txBox="1">
                <a:spLocks noChangeArrowheads="1"/>
              </p:cNvSpPr>
              <p:nvPr/>
            </p:nvSpPr>
            <p:spPr bwMode="auto">
              <a:xfrm>
                <a:off x="1325826" y="2790390"/>
                <a:ext cx="1166795" cy="1437200"/>
              </a:xfrm>
              <a:prstGeom prst="rect">
                <a:avLst/>
              </a:prstGeom>
              <a:noFill/>
              <a:ln w="9525">
                <a:solidFill>
                  <a:schemeClr val="tx1">
                    <a:lumMod val="100000"/>
                    <a:lumOff val="0"/>
                  </a:schemeClr>
                </a:solidFill>
                <a:miter lim="800000"/>
                <a:headEnd/>
                <a:tailEnd/>
              </a:ln>
              <a:extLst>
                <a:ext uri="{909E8E84-426E-40DD-AFC4-6F175D3DCCD1}">
                  <a14:hiddenFill xmlns:a14="http://schemas.microsoft.com/office/drawing/2010/main">
                    <a:solidFill>
                      <a:srgbClr val="FFFFFF"/>
                    </a:solidFill>
                  </a14:hiddenFill>
                </a:ext>
              </a:extLst>
            </p:spPr>
            <p:txBody>
              <a:bodyPr rot="0" vert="eaVert" wrap="square" lIns="0" tIns="36000" rIns="0" bIns="0" anchor="ctr" anchorCtr="0" upright="1">
                <a:noAutofit/>
              </a:bodyPr>
              <a:lstStyle/>
              <a:p>
                <a:pPr algn="just">
                  <a:lnSpc>
                    <a:spcPts val="1300"/>
                  </a:lnSpc>
                </a:pPr>
                <a:r>
                  <a:rPr lang="ja-JP" altLang="ja-JP" sz="900" kern="100" dirty="0">
                    <a:latin typeface="BIZ UDPゴシック" panose="020B0400000000000000" pitchFamily="50" charset="-128"/>
                    <a:ea typeface="BIZ UDPゴシック" panose="020B0400000000000000" pitchFamily="50" charset="-128"/>
                    <a:cs typeface="Times New Roman" panose="02020603050405020304" pitchFamily="18" charset="0"/>
                  </a:rPr>
                  <a:t>破砕機・摩砕機</a:t>
                </a:r>
                <a:r>
                  <a:rPr lang="zh-TW" altLang="en-US" sz="900" kern="100" dirty="0">
                    <a:latin typeface="BIZ UDPゴシック" panose="020B0400000000000000" pitchFamily="50" charset="-128"/>
                    <a:ea typeface="BIZ UDPゴシック" panose="020B0400000000000000" pitchFamily="50" charset="-128"/>
                    <a:cs typeface="Times New Roman" panose="02020603050405020304" pitchFamily="18" charset="0"/>
                  </a:rPr>
                  <a:t>（粉砕施設）</a:t>
                </a:r>
                <a:endParaRPr lang="en-US" altLang="ja-JP" sz="9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ts val="1300"/>
                  </a:lnSpc>
                  <a:spcAft>
                    <a:spcPts val="0"/>
                  </a:spcAft>
                </a:pPr>
                <a:r>
                  <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ふるい</a:t>
                </a:r>
              </a:p>
              <a:p>
                <a:pPr algn="just">
                  <a:lnSpc>
                    <a:spcPts val="1300"/>
                  </a:lnSpc>
                  <a:spcAft>
                    <a:spcPts val="0"/>
                  </a:spcAft>
                </a:pPr>
                <a:r>
                  <a:rPr lang="ja-JP" alt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コンベア</a:t>
                </a:r>
                <a:endPar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ts val="1300"/>
                  </a:lnSpc>
                  <a:spcAft>
                    <a:spcPts val="0"/>
                  </a:spcAft>
                </a:pP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ts val="1300"/>
                  </a:lnSpc>
                  <a:spcAft>
                    <a:spcPts val="0"/>
                  </a:spcAft>
                </a:pPr>
                <a:r>
                  <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堆積場</a:t>
                </a:r>
              </a:p>
              <a:p>
                <a:pPr algn="just">
                  <a:lnSpc>
                    <a:spcPts val="1300"/>
                  </a:lnSpc>
                  <a:spcAft>
                    <a:spcPts val="0"/>
                  </a:spcAft>
                </a:pPr>
                <a:r>
                  <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コークス</a:t>
                </a:r>
                <a:r>
                  <a:rPr lang="ja-JP" alt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炉</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17" name="テキスト ボックス 2">
                <a:extLst>
                  <a:ext uri="{FF2B5EF4-FFF2-40B4-BE49-F238E27FC236}">
                    <a16:creationId xmlns:a16="http://schemas.microsoft.com/office/drawing/2014/main" id="{44CA644D-C820-417C-BACA-7E40629CFB3E}"/>
                  </a:ext>
                </a:extLst>
              </p:cNvPr>
              <p:cNvSpPr txBox="1">
                <a:spLocks noChangeArrowheads="1"/>
              </p:cNvSpPr>
              <p:nvPr/>
            </p:nvSpPr>
            <p:spPr bwMode="auto">
              <a:xfrm>
                <a:off x="450171" y="2063869"/>
                <a:ext cx="847792" cy="536575"/>
              </a:xfrm>
              <a:prstGeom prst="rect">
                <a:avLst/>
              </a:prstGeom>
              <a:noFill/>
              <a:ln w="9525">
                <a:noFill/>
                <a:miter lim="800000"/>
                <a:headEnd/>
                <a:tailEnd/>
              </a:ln>
            </p:spPr>
            <p:txBody>
              <a:bodyPr rot="0" vert="horz" wrap="square" lIns="91440" tIns="45720" rIns="91440" bIns="45720" anchor="t" anchorCtr="0">
                <a:noAutofit/>
              </a:bodyPr>
              <a:lstStyle/>
              <a:p>
                <a:pPr algn="just">
                  <a:lnSpc>
                    <a:spcPts val="1200"/>
                  </a:lnSpc>
                  <a:spcAft>
                    <a:spcPts val="0"/>
                  </a:spcAft>
                </a:pPr>
                <a:r>
                  <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rPr>
                  <a:t>条例規模</a:t>
                </a:r>
              </a:p>
              <a:p>
                <a:pPr algn="just">
                  <a:lnSpc>
                    <a:spcPts val="1200"/>
                  </a:lnSpc>
                  <a:spcAft>
                    <a:spcPts val="0"/>
                  </a:spcAft>
                </a:pPr>
                <a:r>
                  <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rPr>
                  <a:t>裾切ライン</a:t>
                </a:r>
              </a:p>
            </p:txBody>
          </p:sp>
          <p:sp>
            <p:nvSpPr>
              <p:cNvPr id="18" name="Text Box 65">
                <a:extLst>
                  <a:ext uri="{FF2B5EF4-FFF2-40B4-BE49-F238E27FC236}">
                    <a16:creationId xmlns:a16="http://schemas.microsoft.com/office/drawing/2014/main" id="{E32976FB-4D39-43C2-8EA5-E96B097024F8}"/>
                  </a:ext>
                </a:extLst>
              </p:cNvPr>
              <p:cNvSpPr txBox="1">
                <a:spLocks noChangeArrowheads="1"/>
              </p:cNvSpPr>
              <p:nvPr/>
            </p:nvSpPr>
            <p:spPr bwMode="auto">
              <a:xfrm>
                <a:off x="1449494" y="-419171"/>
                <a:ext cx="1250097" cy="570948"/>
              </a:xfrm>
              <a:prstGeom prst="rect">
                <a:avLst/>
              </a:prstGeom>
              <a:noFill/>
              <a:ln w="9525">
                <a:solidFill>
                  <a:schemeClr val="tx1">
                    <a:lumMod val="100000"/>
                    <a:lumOff val="0"/>
                  </a:schemeClr>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18000" rIns="91440" bIns="18000" anchor="ctr" anchorCtr="0" upright="1">
                <a:noAutofit/>
              </a:bodyPr>
              <a:lstStyle/>
              <a:p>
                <a:pPr algn="ctr">
                  <a:spcAft>
                    <a:spcPts val="0"/>
                  </a:spcAft>
                </a:pP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法</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一般粉じん</a:t>
                </a:r>
                <a:endPar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spcAft>
                    <a:spcPts val="0"/>
                  </a:spcAft>
                </a:pPr>
                <a:r>
                  <a:rPr lang="en-US" altLang="ja-JP" sz="120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rPr>
                  <a:t>設備構造基準</a:t>
                </a:r>
                <a:r>
                  <a:rPr lang="en-US" altLang="ja-JP" sz="120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19" name="Rectangle 70" descr=" 10%">
                <a:extLst>
                  <a:ext uri="{FF2B5EF4-FFF2-40B4-BE49-F238E27FC236}">
                    <a16:creationId xmlns:a16="http://schemas.microsoft.com/office/drawing/2014/main" id="{E74D9CE3-6577-426A-8F1F-B116EDC33B17}"/>
                  </a:ext>
                </a:extLst>
              </p:cNvPr>
              <p:cNvSpPr>
                <a:spLocks noChangeArrowheads="1"/>
              </p:cNvSpPr>
              <p:nvPr/>
            </p:nvSpPr>
            <p:spPr bwMode="auto">
              <a:xfrm>
                <a:off x="3300373" y="301666"/>
                <a:ext cx="1175809" cy="2282797"/>
              </a:xfrm>
              <a:prstGeom prst="rect">
                <a:avLst/>
              </a:prstGeom>
              <a:pattFill prst="pct10">
                <a:fgClr>
                  <a:srgbClr val="FF0000"/>
                </a:fgClr>
                <a:bgClr>
                  <a:srgbClr val="FFFFFF"/>
                </a:bgClr>
              </a:patt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8890" rIns="74295" bIns="8890" anchor="t" anchorCtr="0" upright="1">
                <a:noAutofit/>
              </a:bodyPr>
              <a:lstStyle/>
              <a:p>
                <a:endParaRPr lang="ja-JP" altLang="en-US" sz="900">
                  <a:latin typeface="BIZ UDPゴシック" panose="020B0400000000000000" pitchFamily="50" charset="-128"/>
                  <a:ea typeface="BIZ UDPゴシック" panose="020B0400000000000000" pitchFamily="50" charset="-128"/>
                </a:endParaRPr>
              </a:p>
            </p:txBody>
          </p:sp>
          <p:sp>
            <p:nvSpPr>
              <p:cNvPr id="20" name="Rectangle 75" descr=" 10%">
                <a:extLst>
                  <a:ext uri="{FF2B5EF4-FFF2-40B4-BE49-F238E27FC236}">
                    <a16:creationId xmlns:a16="http://schemas.microsoft.com/office/drawing/2014/main" id="{68A45B45-ED04-4183-93E0-89DA972E133E}"/>
                  </a:ext>
                </a:extLst>
              </p:cNvPr>
              <p:cNvSpPr>
                <a:spLocks noChangeArrowheads="1"/>
              </p:cNvSpPr>
              <p:nvPr/>
            </p:nvSpPr>
            <p:spPr bwMode="auto">
              <a:xfrm>
                <a:off x="1537957" y="1353725"/>
                <a:ext cx="903029" cy="894278"/>
              </a:xfrm>
              <a:prstGeom prst="rect">
                <a:avLst/>
              </a:prstGeom>
              <a:pattFill prst="pct10">
                <a:fgClr>
                  <a:srgbClr val="FF0000"/>
                </a:fgClr>
                <a:bgClr>
                  <a:srgbClr val="FFFFFF"/>
                </a:bgClr>
              </a:patt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8890" rIns="74295" bIns="8890" anchor="t" anchorCtr="0" upright="1">
                <a:noAutofit/>
              </a:bodyPr>
              <a:lstStyle/>
              <a:p>
                <a:endParaRPr lang="ja-JP" altLang="en-US" sz="900">
                  <a:latin typeface="BIZ UDPゴシック" panose="020B0400000000000000" pitchFamily="50" charset="-128"/>
                  <a:ea typeface="BIZ UDPゴシック" panose="020B0400000000000000" pitchFamily="50" charset="-128"/>
                </a:endParaRPr>
              </a:p>
            </p:txBody>
          </p:sp>
          <p:sp>
            <p:nvSpPr>
              <p:cNvPr id="21" name="Text Box 66">
                <a:extLst>
                  <a:ext uri="{FF2B5EF4-FFF2-40B4-BE49-F238E27FC236}">
                    <a16:creationId xmlns:a16="http://schemas.microsoft.com/office/drawing/2014/main" id="{C32786EB-A014-404E-BBEA-65AEE81833BC}"/>
                  </a:ext>
                </a:extLst>
              </p:cNvPr>
              <p:cNvSpPr txBox="1">
                <a:spLocks noChangeArrowheads="1"/>
              </p:cNvSpPr>
              <p:nvPr/>
            </p:nvSpPr>
            <p:spPr bwMode="auto">
              <a:xfrm>
                <a:off x="6288382" y="-425718"/>
                <a:ext cx="1440838" cy="435270"/>
              </a:xfrm>
              <a:prstGeom prst="rect">
                <a:avLst/>
              </a:prstGeom>
              <a:solidFill>
                <a:schemeClr val="bg1">
                  <a:lumMod val="100000"/>
                  <a:lumOff val="0"/>
                </a:schemeClr>
              </a:solidFill>
              <a:ln w="9525">
                <a:solidFill>
                  <a:schemeClr val="tx1">
                    <a:lumMod val="100000"/>
                    <a:lumOff val="0"/>
                  </a:schemeClr>
                </a:solidFill>
                <a:miter lim="800000"/>
                <a:headEnd/>
                <a:tailEnd/>
              </a:ln>
            </p:spPr>
            <p:txBody>
              <a:bodyPr rot="0" vert="horz" wrap="square" lIns="91440" tIns="18000" rIns="91440" bIns="18000" anchor="ctr" anchorCtr="0" upright="1">
                <a:noAutofit/>
              </a:bodyPr>
              <a:lstStyle/>
              <a:p>
                <a:pPr algn="ctr">
                  <a:spcAft>
                    <a:spcPts val="0"/>
                  </a:spcAft>
                </a:pP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条例</a:t>
                </a:r>
                <a:r>
                  <a:rPr lang="ja-JP" alt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一般粉じん</a:t>
                </a:r>
                <a:endPar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spcAft>
                    <a:spcPts val="0"/>
                  </a:spcAft>
                </a:pPr>
                <a:r>
                  <a:rPr lang="en-US" altLang="ja-JP" sz="120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rPr>
                  <a:t>設備構造基準</a:t>
                </a:r>
                <a:r>
                  <a:rPr lang="en-US" altLang="ja-JP" sz="120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22" name="Text Box 67">
                <a:extLst>
                  <a:ext uri="{FF2B5EF4-FFF2-40B4-BE49-F238E27FC236}">
                    <a16:creationId xmlns:a16="http://schemas.microsoft.com/office/drawing/2014/main" id="{418E5618-EB86-4DCC-B832-C9D9ED65B5E0}"/>
                  </a:ext>
                </a:extLst>
              </p:cNvPr>
              <p:cNvSpPr txBox="1">
                <a:spLocks noChangeArrowheads="1"/>
              </p:cNvSpPr>
              <p:nvPr/>
            </p:nvSpPr>
            <p:spPr bwMode="auto">
              <a:xfrm>
                <a:off x="-208404" y="2573462"/>
                <a:ext cx="839470" cy="244475"/>
              </a:xfrm>
              <a:prstGeom prst="rect">
                <a:avLst/>
              </a:prstGeom>
              <a:solidFill>
                <a:schemeClr val="bg1">
                  <a:lumMod val="100000"/>
                  <a:lumOff val="0"/>
                </a:schemeClr>
              </a:solidFill>
              <a:ln w="9525">
                <a:solidFill>
                  <a:schemeClr val="tx1">
                    <a:lumMod val="100000"/>
                    <a:lumOff val="0"/>
                  </a:schemeClr>
                </a:solidFill>
                <a:miter lim="800000"/>
                <a:headEnd/>
                <a:tailEnd/>
              </a:ln>
            </p:spPr>
            <p:txBody>
              <a:bodyPr rot="0" vert="horz" wrap="square" lIns="73440" tIns="18000" rIns="73440" bIns="18000" anchor="ctr" anchorCtr="0" upright="1">
                <a:noAutofit/>
              </a:bodyPr>
              <a:lstStyle/>
              <a:p>
                <a:pPr algn="just">
                  <a:spcAft>
                    <a:spcPts val="0"/>
                  </a:spcAft>
                </a:pPr>
                <a:r>
                  <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規制対象外</a:t>
                </a:r>
              </a:p>
            </p:txBody>
          </p:sp>
          <p:sp>
            <p:nvSpPr>
              <p:cNvPr id="23" name="テキスト ボックス 2">
                <a:extLst>
                  <a:ext uri="{FF2B5EF4-FFF2-40B4-BE49-F238E27FC236}">
                    <a16:creationId xmlns:a16="http://schemas.microsoft.com/office/drawing/2014/main" id="{67908387-93D4-4404-BCAD-F9F60F34FD57}"/>
                  </a:ext>
                </a:extLst>
              </p:cNvPr>
              <p:cNvSpPr txBox="1">
                <a:spLocks noChangeArrowheads="1"/>
              </p:cNvSpPr>
              <p:nvPr/>
            </p:nvSpPr>
            <p:spPr bwMode="auto">
              <a:xfrm>
                <a:off x="458380" y="1220942"/>
                <a:ext cx="907128" cy="536575"/>
              </a:xfrm>
              <a:prstGeom prst="rect">
                <a:avLst/>
              </a:prstGeom>
              <a:noFill/>
              <a:ln w="9525">
                <a:noFill/>
                <a:miter lim="800000"/>
                <a:headEnd/>
                <a:tailEnd/>
              </a:ln>
            </p:spPr>
            <p:txBody>
              <a:bodyPr rot="0" vert="horz" wrap="square" lIns="91440" tIns="45720" rIns="91440" bIns="45720" anchor="t" anchorCtr="0">
                <a:noAutofit/>
              </a:bodyPr>
              <a:lstStyle/>
              <a:p>
                <a:pPr algn="just">
                  <a:lnSpc>
                    <a:spcPts val="1200"/>
                  </a:lnSpc>
                  <a:spcAft>
                    <a:spcPts val="0"/>
                  </a:spcAft>
                </a:pPr>
                <a:r>
                  <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法規模</a:t>
                </a:r>
              </a:p>
              <a:p>
                <a:pPr algn="just">
                  <a:lnSpc>
                    <a:spcPts val="1200"/>
                  </a:lnSpc>
                  <a:spcAft>
                    <a:spcPts val="0"/>
                  </a:spcAft>
                </a:pPr>
                <a:r>
                  <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裾切ライン</a:t>
                </a:r>
              </a:p>
            </p:txBody>
          </p:sp>
        </p:grpSp>
      </p:grpSp>
      <p:sp>
        <p:nvSpPr>
          <p:cNvPr id="24" name="テキスト ボックス 47">
            <a:extLst>
              <a:ext uri="{FF2B5EF4-FFF2-40B4-BE49-F238E27FC236}">
                <a16:creationId xmlns:a16="http://schemas.microsoft.com/office/drawing/2014/main" id="{70B7A39D-1300-49FD-BA62-F4DD4469B9A4}"/>
              </a:ext>
            </a:extLst>
          </p:cNvPr>
          <p:cNvSpPr txBox="1">
            <a:spLocks noChangeArrowheads="1"/>
          </p:cNvSpPr>
          <p:nvPr/>
        </p:nvSpPr>
        <p:spPr bwMode="auto">
          <a:xfrm>
            <a:off x="1399091" y="2224811"/>
            <a:ext cx="69281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施設</a:t>
            </a:r>
            <a:r>
              <a:rPr kumimoji="0" lang="ja-JP" altLang="en-US" sz="100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規模</a:t>
            </a:r>
            <a:endParaRPr kumimoji="0" lang="ja-JP" altLang="ja-JP" sz="180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
        <p:nvSpPr>
          <p:cNvPr id="25" name="Text Box 16">
            <a:extLst>
              <a:ext uri="{FF2B5EF4-FFF2-40B4-BE49-F238E27FC236}">
                <a16:creationId xmlns:a16="http://schemas.microsoft.com/office/drawing/2014/main" id="{C944FF6E-7586-4796-A53E-F086DE386948}"/>
              </a:ext>
            </a:extLst>
          </p:cNvPr>
          <p:cNvSpPr txBox="1">
            <a:spLocks noChangeArrowheads="1"/>
          </p:cNvSpPr>
          <p:nvPr/>
        </p:nvSpPr>
        <p:spPr bwMode="auto">
          <a:xfrm>
            <a:off x="3456021" y="5233943"/>
            <a:ext cx="516608" cy="112862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eaVert" wrap="square" lIns="0" tIns="36000" rIns="0" bIns="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ct val="0"/>
              </a:spcAft>
              <a:buClrTx/>
              <a:buSzTx/>
              <a:buFontTx/>
              <a:buNone/>
              <a:tabLst/>
            </a:pPr>
            <a:r>
              <a:rPr kumimoji="0" lang="ja-JP" altLang="ja-JP" sz="90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造粒施設</a:t>
            </a:r>
          </a:p>
          <a:p>
            <a:pPr marL="0" marR="0" lvl="0" indent="0" algn="l" defTabSz="914400" rtl="0" eaLnBrk="0" fontAlgn="base" latinLnBrk="0" hangingPunct="0">
              <a:lnSpc>
                <a:spcPct val="150000"/>
              </a:lnSpc>
              <a:spcBef>
                <a:spcPct val="0"/>
              </a:spcBef>
              <a:spcAft>
                <a:spcPct val="0"/>
              </a:spcAft>
              <a:buClrTx/>
              <a:buSzTx/>
              <a:buFontTx/>
              <a:buNone/>
              <a:tabLst/>
            </a:pPr>
            <a:r>
              <a:rPr kumimoji="0" lang="ja-JP" altLang="ja-JP" sz="90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選別施設</a:t>
            </a:r>
          </a:p>
        </p:txBody>
      </p:sp>
      <p:sp>
        <p:nvSpPr>
          <p:cNvPr id="26" name="Text Box 27">
            <a:extLst>
              <a:ext uri="{FF2B5EF4-FFF2-40B4-BE49-F238E27FC236}">
                <a16:creationId xmlns:a16="http://schemas.microsoft.com/office/drawing/2014/main" id="{D40E3DC4-24BB-477A-9348-647DF04373C5}"/>
              </a:ext>
            </a:extLst>
          </p:cNvPr>
          <p:cNvSpPr txBox="1">
            <a:spLocks noChangeArrowheads="1"/>
          </p:cNvSpPr>
          <p:nvPr/>
        </p:nvSpPr>
        <p:spPr bwMode="auto">
          <a:xfrm>
            <a:off x="4114800" y="5242456"/>
            <a:ext cx="1090499" cy="115397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eaVert" wrap="square" lIns="0" tIns="36000" rIns="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溶射施設</a:t>
            </a: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混練施設</a:t>
            </a: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混合施設</a:t>
            </a: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配合施設</a:t>
            </a:r>
            <a:endParaRPr kumimoji="0" lang="en-US" altLang="ja-JP" sz="90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defTabSz="914400" eaLnBrk="0" fontAlgn="base" hangingPunct="0">
              <a:spcBef>
                <a:spcPct val="0"/>
              </a:spcBef>
              <a:spcAft>
                <a:spcPct val="0"/>
              </a:spcAft>
            </a:pPr>
            <a:r>
              <a:rPr lang="ja-JP" altLang="ja-JP" sz="900" dirty="0">
                <a:latin typeface="BIZ UDPゴシック" panose="020B0400000000000000" pitchFamily="50" charset="-128"/>
                <a:ea typeface="BIZ UDPゴシック" panose="020B0400000000000000" pitchFamily="50" charset="-128"/>
                <a:cs typeface="ＭＳ Ｐゴシック" panose="020B0600070205080204" pitchFamily="50" charset="-128"/>
              </a:rPr>
              <a:t>切断施設</a:t>
            </a:r>
            <a:endParaRPr lang="en-US" altLang="ja-JP" sz="900" dirty="0">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defTabSz="914400" eaLnBrk="0" fontAlgn="base" hangingPunct="0">
              <a:spcBef>
                <a:spcPct val="0"/>
              </a:spcBef>
              <a:spcAft>
                <a:spcPct val="0"/>
              </a:spcAft>
            </a:pPr>
            <a:r>
              <a:rPr kumimoji="0" lang="ja-JP" altLang="en-US" sz="90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研摩施設</a:t>
            </a:r>
            <a:endParaRPr kumimoji="0" lang="ja-JP" altLang="ja-JP" sz="90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
        <p:nvSpPr>
          <p:cNvPr id="27" name="Text Box 26">
            <a:extLst>
              <a:ext uri="{FF2B5EF4-FFF2-40B4-BE49-F238E27FC236}">
                <a16:creationId xmlns:a16="http://schemas.microsoft.com/office/drawing/2014/main" id="{0CA4615C-CC77-47CA-A6B2-C31DDC0B216B}"/>
              </a:ext>
            </a:extLst>
          </p:cNvPr>
          <p:cNvSpPr txBox="1">
            <a:spLocks noChangeArrowheads="1"/>
          </p:cNvSpPr>
          <p:nvPr/>
        </p:nvSpPr>
        <p:spPr bwMode="auto">
          <a:xfrm>
            <a:off x="6471578" y="5224626"/>
            <a:ext cx="2089983" cy="1322584"/>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eaVert" wrap="square" lIns="0" tIns="36000" rIns="0" bIns="0" numCol="1" anchor="ctr" anchorCtr="0" compatLnSpc="1">
            <a:prstTxWarp prst="textNoShape">
              <a:avLst/>
            </a:prstTxWarp>
          </a:bodyPr>
          <a:lstStyle/>
          <a:p>
            <a:pPr defTabSz="914400" eaLnBrk="0" fontAlgn="base" hangingPunct="0">
              <a:lnSpc>
                <a:spcPts val="1300"/>
              </a:lnSpc>
              <a:spcBef>
                <a:spcPct val="0"/>
              </a:spcBef>
              <a:spcAft>
                <a:spcPct val="0"/>
              </a:spcAft>
            </a:pPr>
            <a:r>
              <a:rPr lang="ja-JP" altLang="ja-JP" sz="900" dirty="0">
                <a:latin typeface="BIZ UDPゴシック" panose="020B0400000000000000" pitchFamily="50" charset="-128"/>
                <a:ea typeface="BIZ UDPゴシック" panose="020B0400000000000000" pitchFamily="50" charset="-128"/>
                <a:cs typeface="ＭＳ Ｐゴシック" panose="020B0600070205080204" pitchFamily="50" charset="-128"/>
              </a:rPr>
              <a:t>吹付塗装施設</a:t>
            </a:r>
            <a:endParaRPr lang="en-US" altLang="ja-JP" sz="900" dirty="0">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marL="0" marR="0" lvl="0" indent="0" algn="l" defTabSz="914400" rtl="0" eaLnBrk="0" fontAlgn="base" latinLnBrk="0" hangingPunct="0">
              <a:lnSpc>
                <a:spcPts val="1300"/>
              </a:lnSpc>
              <a:spcBef>
                <a:spcPct val="0"/>
              </a:spcBef>
              <a:spcAft>
                <a:spcPct val="0"/>
              </a:spcAft>
              <a:buClrTx/>
              <a:buSzTx/>
              <a:buFontTx/>
              <a:buNone/>
              <a:tabLst/>
            </a:pPr>
            <a:r>
              <a:rPr kumimoji="0" lang="ja-JP" altLang="ja-JP" sz="900" i="0" u="none" strike="noStrike" cap="none" normalizeH="0" baseline="0" dirty="0">
                <a:ln>
                  <a:noFill/>
                </a:ln>
                <a:effectLst/>
                <a:latin typeface="BIZ UDPゴシック" panose="020B0400000000000000" pitchFamily="50" charset="-128"/>
                <a:ea typeface="BIZ UDPゴシック" panose="020B0400000000000000" pitchFamily="50" charset="-128"/>
                <a:cs typeface="ＭＳ Ｐゴシック" panose="020B0600070205080204" pitchFamily="50" charset="-128"/>
              </a:rPr>
              <a:t>スカーファ</a:t>
            </a:r>
          </a:p>
          <a:p>
            <a:pPr marL="0" marR="0" lvl="0" indent="0" algn="l" defTabSz="914400" rtl="0" eaLnBrk="0" fontAlgn="base" latinLnBrk="0" hangingPunct="0">
              <a:lnSpc>
                <a:spcPts val="1300"/>
              </a:lnSpc>
              <a:spcBef>
                <a:spcPct val="0"/>
              </a:spcBef>
              <a:spcAft>
                <a:spcPct val="0"/>
              </a:spcAft>
              <a:buClrTx/>
              <a:buSzTx/>
              <a:buFontTx/>
              <a:buNone/>
              <a:tabLst/>
            </a:pPr>
            <a:r>
              <a:rPr kumimoji="0" lang="ja-JP" altLang="ja-JP" sz="900" i="0" u="none" strike="noStrike" cap="none" normalizeH="0" baseline="0" dirty="0">
                <a:ln>
                  <a:noFill/>
                </a:ln>
                <a:effectLst/>
                <a:latin typeface="BIZ UDPゴシック" panose="020B0400000000000000" pitchFamily="50" charset="-128"/>
                <a:ea typeface="BIZ UDPゴシック" panose="020B0400000000000000" pitchFamily="50" charset="-128"/>
                <a:cs typeface="ＭＳ Ｐゴシック" panose="020B0600070205080204" pitchFamily="50" charset="-128"/>
              </a:rPr>
              <a:t>ダクタイル処理施設</a:t>
            </a:r>
          </a:p>
          <a:p>
            <a:pPr marL="0" marR="0" lvl="0" indent="0" algn="l" defTabSz="914400" rtl="0" eaLnBrk="0" fontAlgn="base" latinLnBrk="0" hangingPunct="0">
              <a:lnSpc>
                <a:spcPts val="1300"/>
              </a:lnSpc>
              <a:spcBef>
                <a:spcPct val="0"/>
              </a:spcBef>
              <a:spcAft>
                <a:spcPct val="0"/>
              </a:spcAft>
              <a:buClrTx/>
              <a:buSzTx/>
              <a:buFontTx/>
              <a:buNone/>
              <a:tabLst/>
            </a:pPr>
            <a:r>
              <a:rPr kumimoji="0" lang="ja-JP" altLang="ja-JP" sz="900" i="0" u="none" strike="noStrike" cap="none" normalizeH="0" baseline="0" dirty="0">
                <a:ln>
                  <a:noFill/>
                </a:ln>
                <a:effectLst/>
                <a:latin typeface="BIZ UDPゴシック" panose="020B0400000000000000" pitchFamily="50" charset="-128"/>
                <a:ea typeface="BIZ UDPゴシック" panose="020B0400000000000000" pitchFamily="50" charset="-128"/>
                <a:cs typeface="ＭＳ Ｐゴシック" panose="020B0600070205080204" pitchFamily="50" charset="-128"/>
              </a:rPr>
              <a:t>鋳型砂処理施設</a:t>
            </a:r>
          </a:p>
          <a:p>
            <a:pPr marL="0" marR="0" lvl="0" indent="0" algn="l" defTabSz="914400" rtl="0" eaLnBrk="0" fontAlgn="base" latinLnBrk="0" hangingPunct="0">
              <a:lnSpc>
                <a:spcPts val="1300"/>
              </a:lnSpc>
              <a:spcBef>
                <a:spcPct val="0"/>
              </a:spcBef>
              <a:spcAft>
                <a:spcPct val="0"/>
              </a:spcAft>
              <a:buClrTx/>
              <a:buSzTx/>
              <a:buFontTx/>
              <a:buNone/>
              <a:tabLst/>
            </a:pPr>
            <a:r>
              <a:rPr kumimoji="0" lang="ja-JP" altLang="ja-JP" sz="900" i="0" u="none" strike="noStrike" cap="none" normalizeH="0" baseline="0" dirty="0">
                <a:ln>
                  <a:noFill/>
                </a:ln>
                <a:effectLst/>
                <a:latin typeface="BIZ UDPゴシック" panose="020B0400000000000000" pitchFamily="50" charset="-128"/>
                <a:ea typeface="BIZ UDPゴシック" panose="020B0400000000000000" pitchFamily="50" charset="-128"/>
                <a:cs typeface="ＭＳ Ｐゴシック" panose="020B0600070205080204" pitchFamily="50" charset="-128"/>
              </a:rPr>
              <a:t>鋳型ばらし施設</a:t>
            </a:r>
          </a:p>
          <a:p>
            <a:pPr marL="0" marR="0" lvl="0" indent="0" algn="l" defTabSz="914400" rtl="0" eaLnBrk="0" fontAlgn="base" latinLnBrk="0" hangingPunct="0">
              <a:lnSpc>
                <a:spcPts val="1300"/>
              </a:lnSpc>
              <a:spcBef>
                <a:spcPct val="0"/>
              </a:spcBef>
              <a:spcAft>
                <a:spcPct val="0"/>
              </a:spcAft>
              <a:buClrTx/>
              <a:buSzTx/>
              <a:buFontTx/>
              <a:buNone/>
              <a:tabLst/>
            </a:pPr>
            <a:r>
              <a:rPr kumimoji="0" lang="ja-JP" altLang="ja-JP" sz="900" i="0" u="none" strike="noStrike" cap="none" normalizeH="0" baseline="0" dirty="0">
                <a:ln>
                  <a:noFill/>
                </a:ln>
                <a:effectLst/>
                <a:latin typeface="BIZ UDPゴシック" panose="020B0400000000000000" pitchFamily="50" charset="-128"/>
                <a:ea typeface="BIZ UDPゴシック" panose="020B0400000000000000" pitchFamily="50" charset="-128"/>
                <a:cs typeface="ＭＳ Ｐゴシック" panose="020B0600070205080204" pitchFamily="50" charset="-128"/>
              </a:rPr>
              <a:t>岩綿又は鉱滓綿加工施設</a:t>
            </a:r>
          </a:p>
          <a:p>
            <a:pPr defTabSz="914400" eaLnBrk="0" fontAlgn="base" hangingPunct="0">
              <a:lnSpc>
                <a:spcPts val="1300"/>
              </a:lnSpc>
              <a:spcBef>
                <a:spcPct val="0"/>
              </a:spcBef>
              <a:spcAft>
                <a:spcPct val="0"/>
              </a:spcAft>
            </a:pPr>
            <a:r>
              <a:rPr lang="ja-JP" altLang="ja-JP" sz="900" kern="0" dirty="0">
                <a:latin typeface="BIZ UDPゴシック" panose="020B0400000000000000" pitchFamily="50" charset="-128"/>
                <a:ea typeface="BIZ UDPゴシック" panose="020B0400000000000000" pitchFamily="50" charset="-128"/>
              </a:rPr>
              <a:t>リンターの分離施設</a:t>
            </a:r>
            <a:endParaRPr lang="ja-JP" altLang="ja-JP" sz="900" kern="100" dirty="0">
              <a:latin typeface="BIZ UDPゴシック" panose="020B0400000000000000" pitchFamily="50" charset="-128"/>
              <a:ea typeface="BIZ UDPゴシック" panose="020B0400000000000000" pitchFamily="50" charset="-128"/>
            </a:endParaRPr>
          </a:p>
          <a:p>
            <a:pPr fontAlgn="ctr">
              <a:lnSpc>
                <a:spcPts val="1300"/>
              </a:lnSpc>
            </a:pPr>
            <a:r>
              <a:rPr kumimoji="1" lang="ja-JP" altLang="ja-JP" sz="900" dirty="0">
                <a:latin typeface="BIZ UDPゴシック" panose="020B0400000000000000" pitchFamily="50" charset="-128"/>
                <a:ea typeface="BIZ UDPゴシック" panose="020B0400000000000000" pitchFamily="50" charset="-128"/>
              </a:rPr>
              <a:t>製綿施設</a:t>
            </a:r>
            <a:endParaRPr lang="ja-JP" altLang="ja-JP" sz="900" dirty="0">
              <a:latin typeface="BIZ UDPゴシック" panose="020B0400000000000000" pitchFamily="50" charset="-128"/>
              <a:ea typeface="BIZ UDPゴシック" panose="020B0400000000000000" pitchFamily="50" charset="-128"/>
            </a:endParaRPr>
          </a:p>
          <a:p>
            <a:pPr fontAlgn="ctr">
              <a:lnSpc>
                <a:spcPts val="1300"/>
              </a:lnSpc>
            </a:pPr>
            <a:r>
              <a:rPr kumimoji="1" lang="ja-JP" altLang="ja-JP" sz="900" dirty="0">
                <a:latin typeface="BIZ UDPゴシック" panose="020B0400000000000000" pitchFamily="50" charset="-128"/>
                <a:ea typeface="BIZ UDPゴシック" panose="020B0400000000000000" pitchFamily="50" charset="-128"/>
              </a:rPr>
              <a:t>植毛施設</a:t>
            </a:r>
            <a:endParaRPr lang="ja-JP" altLang="ja-JP" sz="900" dirty="0">
              <a:latin typeface="BIZ UDPゴシック" panose="020B0400000000000000" pitchFamily="50" charset="-128"/>
              <a:ea typeface="BIZ UDPゴシック" panose="020B0400000000000000" pitchFamily="50" charset="-128"/>
            </a:endParaRPr>
          </a:p>
          <a:p>
            <a:pPr fontAlgn="ctr">
              <a:lnSpc>
                <a:spcPts val="1300"/>
              </a:lnSpc>
            </a:pPr>
            <a:r>
              <a:rPr kumimoji="1" lang="ja-JP" altLang="ja-JP" sz="900" dirty="0">
                <a:latin typeface="BIZ UDPゴシック" panose="020B0400000000000000" pitchFamily="50" charset="-128"/>
                <a:ea typeface="BIZ UDPゴシック" panose="020B0400000000000000" pitchFamily="50" charset="-128"/>
              </a:rPr>
              <a:t>起毛施設</a:t>
            </a:r>
            <a:endParaRPr lang="ja-JP" altLang="ja-JP" sz="900" dirty="0">
              <a:latin typeface="BIZ UDPゴシック" panose="020B0400000000000000" pitchFamily="50" charset="-128"/>
              <a:ea typeface="BIZ UDPゴシック" panose="020B0400000000000000" pitchFamily="50" charset="-128"/>
            </a:endParaRPr>
          </a:p>
          <a:p>
            <a:pPr fontAlgn="ctr">
              <a:lnSpc>
                <a:spcPts val="1300"/>
              </a:lnSpc>
            </a:pPr>
            <a:r>
              <a:rPr kumimoji="1" lang="ja-JP" altLang="ja-JP" sz="900" dirty="0">
                <a:latin typeface="BIZ UDPゴシック" panose="020B0400000000000000" pitchFamily="50" charset="-128"/>
                <a:ea typeface="BIZ UDPゴシック" panose="020B0400000000000000" pitchFamily="50" charset="-128"/>
              </a:rPr>
              <a:t>剪毛施設</a:t>
            </a:r>
            <a:endParaRPr lang="ja-JP" altLang="ja-JP" sz="900" dirty="0">
              <a:latin typeface="BIZ UDPゴシック" panose="020B0400000000000000" pitchFamily="50" charset="-128"/>
              <a:ea typeface="BIZ UDPゴシック" panose="020B0400000000000000" pitchFamily="50" charset="-128"/>
            </a:endParaRPr>
          </a:p>
        </p:txBody>
      </p:sp>
      <p:sp>
        <p:nvSpPr>
          <p:cNvPr id="28" name="Rectangle 75" descr=" 10%">
            <a:extLst>
              <a:ext uri="{FF2B5EF4-FFF2-40B4-BE49-F238E27FC236}">
                <a16:creationId xmlns:a16="http://schemas.microsoft.com/office/drawing/2014/main" id="{E1B7CFAE-517B-40F6-BEC8-A0C8C9796860}"/>
              </a:ext>
            </a:extLst>
          </p:cNvPr>
          <p:cNvSpPr>
            <a:spLocks noChangeArrowheads="1"/>
          </p:cNvSpPr>
          <p:nvPr/>
        </p:nvSpPr>
        <p:spPr bwMode="auto">
          <a:xfrm>
            <a:off x="3272790" y="2729967"/>
            <a:ext cx="1209675" cy="1914525"/>
          </a:xfrm>
          <a:prstGeom prst="rect">
            <a:avLst/>
          </a:prstGeom>
          <a:pattFill prst="pct10">
            <a:fgClr>
              <a:srgbClr val="FF0000"/>
            </a:fgClr>
            <a:bgClr>
              <a:srgbClr val="FFFFFF"/>
            </a:bgClr>
          </a:pattFill>
          <a:ln>
            <a:noFill/>
          </a:ln>
        </p:spPr>
        <p:txBody>
          <a:bodyPr rot="0" vert="horz" wrap="square" lIns="74295" tIns="8890" rIns="74295" bIns="8890" anchor="t" anchorCtr="0" upright="1">
            <a:noAutofit/>
          </a:bodyPr>
          <a:lstStyle/>
          <a:p>
            <a:endParaRPr lang="ja-JP" altLang="en-US">
              <a:latin typeface="BIZ UDPゴシック" panose="020B0400000000000000" pitchFamily="50" charset="-128"/>
              <a:ea typeface="BIZ UDPゴシック" panose="020B0400000000000000" pitchFamily="50" charset="-128"/>
            </a:endParaRPr>
          </a:p>
        </p:txBody>
      </p:sp>
      <p:sp>
        <p:nvSpPr>
          <p:cNvPr id="29" name="Text Box 66">
            <a:extLst>
              <a:ext uri="{FF2B5EF4-FFF2-40B4-BE49-F238E27FC236}">
                <a16:creationId xmlns:a16="http://schemas.microsoft.com/office/drawing/2014/main" id="{502ACD05-484D-4BBD-9171-56740851A7CD}"/>
              </a:ext>
            </a:extLst>
          </p:cNvPr>
          <p:cNvSpPr txBox="1">
            <a:spLocks noChangeArrowheads="1"/>
          </p:cNvSpPr>
          <p:nvPr/>
        </p:nvSpPr>
        <p:spPr bwMode="auto">
          <a:xfrm>
            <a:off x="3803987" y="1992814"/>
            <a:ext cx="1654457" cy="587319"/>
          </a:xfrm>
          <a:prstGeom prst="rect">
            <a:avLst/>
          </a:prstGeom>
          <a:solidFill>
            <a:srgbClr val="FFFFFF"/>
          </a:solidFill>
          <a:ln w="9525">
            <a:solidFill>
              <a:srgbClr val="000000"/>
            </a:solidFill>
            <a:miter lim="800000"/>
            <a:headEnd/>
            <a:tailEnd/>
          </a:ln>
        </p:spPr>
        <p:txBody>
          <a:bodyPr vert="horz" wrap="square" lIns="91440" tIns="18000" rIns="91440" bIns="1800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120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a:t>
            </a:r>
            <a:r>
              <a:rPr kumimoji="0" lang="ja-JP" altLang="ja-JP" sz="120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条例</a:t>
            </a:r>
            <a:r>
              <a:rPr kumimoji="0" lang="ja-JP" altLang="en-US" sz="120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a:t>
            </a:r>
            <a:r>
              <a:rPr kumimoji="0" lang="ja-JP" altLang="ja-JP" sz="120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特定粉じん</a:t>
            </a:r>
            <a:endParaRPr kumimoji="0" lang="en-US" altLang="ja-JP" sz="120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lang="en-US" altLang="ja-JP" sz="1200" dirty="0">
                <a:latin typeface="BIZ UDPゴシック" panose="020B0400000000000000" pitchFamily="50" charset="-128"/>
                <a:ea typeface="BIZ UDPゴシック" panose="020B0400000000000000" pitchFamily="50" charset="-128"/>
              </a:rPr>
              <a:t>【</a:t>
            </a:r>
            <a:r>
              <a:rPr lang="ja-JP" altLang="en-US" sz="1200" dirty="0">
                <a:latin typeface="BIZ UDPゴシック" panose="020B0400000000000000" pitchFamily="50" charset="-128"/>
                <a:ea typeface="BIZ UDPゴシック" panose="020B0400000000000000" pitchFamily="50" charset="-128"/>
              </a:rPr>
              <a:t>設備構造基準</a:t>
            </a:r>
            <a:r>
              <a:rPr lang="en-US" altLang="ja-JP" sz="1200" dirty="0">
                <a:latin typeface="BIZ UDPゴシック" panose="020B0400000000000000" pitchFamily="50" charset="-128"/>
                <a:ea typeface="BIZ UDPゴシック" panose="020B0400000000000000" pitchFamily="50" charset="-128"/>
              </a:rPr>
              <a:t>】</a:t>
            </a:r>
          </a:p>
          <a:p>
            <a:pPr marL="0" marR="0" lvl="0" indent="0" algn="ctr" defTabSz="914400" rtl="0" eaLnBrk="0" fontAlgn="base" latinLnBrk="0" hangingPunct="0">
              <a:lnSpc>
                <a:spcPct val="100000"/>
              </a:lnSpc>
              <a:spcBef>
                <a:spcPct val="0"/>
              </a:spcBef>
              <a:spcAft>
                <a:spcPct val="0"/>
              </a:spcAft>
              <a:buClrTx/>
              <a:buSzTx/>
              <a:buFontTx/>
              <a:buNone/>
              <a:tabLst/>
            </a:pPr>
            <a:r>
              <a:rPr lang="ja-JP" altLang="en-US" sz="1200" dirty="0">
                <a:latin typeface="BIZ UDPゴシック" panose="020B0400000000000000" pitchFamily="50" charset="-128"/>
                <a:ea typeface="BIZ UDPゴシック" panose="020B0400000000000000" pitchFamily="50" charset="-128"/>
              </a:rPr>
              <a:t>又は</a:t>
            </a:r>
            <a:r>
              <a:rPr kumimoji="0" lang="en-US" altLang="ja-JP" sz="120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a:t>
            </a:r>
            <a:r>
              <a:rPr kumimoji="0" lang="ja-JP" altLang="en-US" sz="120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排出基準</a:t>
            </a:r>
            <a:r>
              <a:rPr kumimoji="0" lang="en-US" altLang="ja-JP" sz="120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a:t>
            </a:r>
            <a:endParaRPr kumimoji="0" lang="ja-JP" altLang="ja-JP" sz="180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cxnSp>
        <p:nvCxnSpPr>
          <p:cNvPr id="30" name="直線コネクタ 29">
            <a:extLst>
              <a:ext uri="{FF2B5EF4-FFF2-40B4-BE49-F238E27FC236}">
                <a16:creationId xmlns:a16="http://schemas.microsoft.com/office/drawing/2014/main" id="{18617D8E-6C96-4A82-BA0F-BF348BADB0A1}"/>
              </a:ext>
            </a:extLst>
          </p:cNvPr>
          <p:cNvCxnSpPr/>
          <p:nvPr/>
        </p:nvCxnSpPr>
        <p:spPr>
          <a:xfrm>
            <a:off x="2586803" y="2736952"/>
            <a:ext cx="0" cy="2326005"/>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1" name="直線コネクタ 30">
            <a:extLst>
              <a:ext uri="{FF2B5EF4-FFF2-40B4-BE49-F238E27FC236}">
                <a16:creationId xmlns:a16="http://schemas.microsoft.com/office/drawing/2014/main" id="{FA1FA4AB-9734-41A8-BF38-C690CE49901D}"/>
              </a:ext>
            </a:extLst>
          </p:cNvPr>
          <p:cNvCxnSpPr>
            <a:cxnSpLocks/>
          </p:cNvCxnSpPr>
          <p:nvPr/>
        </p:nvCxnSpPr>
        <p:spPr>
          <a:xfrm flipH="1">
            <a:off x="2565703" y="5068672"/>
            <a:ext cx="2639596"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2" name="直線コネクタ 31">
            <a:extLst>
              <a:ext uri="{FF2B5EF4-FFF2-40B4-BE49-F238E27FC236}">
                <a16:creationId xmlns:a16="http://schemas.microsoft.com/office/drawing/2014/main" id="{4A6690C2-44BE-45A3-912B-07B5D0840A68}"/>
              </a:ext>
            </a:extLst>
          </p:cNvPr>
          <p:cNvCxnSpPr>
            <a:cxnSpLocks/>
          </p:cNvCxnSpPr>
          <p:nvPr/>
        </p:nvCxnSpPr>
        <p:spPr>
          <a:xfrm flipH="1">
            <a:off x="2565703" y="2756637"/>
            <a:ext cx="2615894" cy="635"/>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A7D472FE-EE5A-4C9B-8C05-839301274482}"/>
              </a:ext>
            </a:extLst>
          </p:cNvPr>
          <p:cNvCxnSpPr>
            <a:cxnSpLocks/>
          </p:cNvCxnSpPr>
          <p:nvPr/>
        </p:nvCxnSpPr>
        <p:spPr>
          <a:xfrm flipH="1" flipV="1">
            <a:off x="3275332" y="2717269"/>
            <a:ext cx="5304966" cy="21233"/>
          </a:xfrm>
          <a:prstGeom prst="line">
            <a:avLst/>
          </a:prstGeom>
          <a:ln w="3810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34" name="直線コネクタ 33">
            <a:extLst>
              <a:ext uri="{FF2B5EF4-FFF2-40B4-BE49-F238E27FC236}">
                <a16:creationId xmlns:a16="http://schemas.microsoft.com/office/drawing/2014/main" id="{9711D8C3-BB61-470A-A50D-9FA9C510A651}"/>
              </a:ext>
            </a:extLst>
          </p:cNvPr>
          <p:cNvCxnSpPr>
            <a:cxnSpLocks/>
          </p:cNvCxnSpPr>
          <p:nvPr/>
        </p:nvCxnSpPr>
        <p:spPr>
          <a:xfrm flipH="1" flipV="1">
            <a:off x="4095157" y="5016663"/>
            <a:ext cx="1179878" cy="1"/>
          </a:xfrm>
          <a:prstGeom prst="line">
            <a:avLst/>
          </a:prstGeom>
          <a:ln w="3810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0FDFAB38-1C8C-4032-9894-E181D2533AFF}"/>
              </a:ext>
            </a:extLst>
          </p:cNvPr>
          <p:cNvCxnSpPr>
            <a:cxnSpLocks/>
          </p:cNvCxnSpPr>
          <p:nvPr/>
        </p:nvCxnSpPr>
        <p:spPr>
          <a:xfrm flipH="1">
            <a:off x="2350135" y="3810102"/>
            <a:ext cx="1" cy="826770"/>
          </a:xfrm>
          <a:prstGeom prst="line">
            <a:avLst/>
          </a:prstGeom>
          <a:ln w="3810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BDF05779-3990-4825-99C6-EB1E724E09C6}"/>
              </a:ext>
            </a:extLst>
          </p:cNvPr>
          <p:cNvCxnSpPr/>
          <p:nvPr/>
        </p:nvCxnSpPr>
        <p:spPr>
          <a:xfrm>
            <a:off x="4096427" y="4713697"/>
            <a:ext cx="0" cy="346710"/>
          </a:xfrm>
          <a:prstGeom prst="line">
            <a:avLst/>
          </a:prstGeom>
          <a:ln w="38100">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37" name="Rectangle 75" descr=" 10%">
            <a:extLst>
              <a:ext uri="{FF2B5EF4-FFF2-40B4-BE49-F238E27FC236}">
                <a16:creationId xmlns:a16="http://schemas.microsoft.com/office/drawing/2014/main" id="{9B54A1AE-719B-49B6-BEBF-F4CAC7FA548C}"/>
              </a:ext>
            </a:extLst>
          </p:cNvPr>
          <p:cNvSpPr>
            <a:spLocks noChangeArrowheads="1"/>
          </p:cNvSpPr>
          <p:nvPr/>
        </p:nvSpPr>
        <p:spPr bwMode="auto">
          <a:xfrm>
            <a:off x="2565703" y="2784577"/>
            <a:ext cx="2599355" cy="2248658"/>
          </a:xfrm>
          <a:prstGeom prst="rect">
            <a:avLst/>
          </a:prstGeom>
          <a:solidFill>
            <a:schemeClr val="accent1">
              <a:alpha val="16000"/>
            </a:schemeClr>
          </a:solidFill>
          <a:ln w="9525">
            <a:noFill/>
            <a:miter lim="800000"/>
            <a:headEnd/>
            <a:tailEnd/>
          </a:ln>
        </p:spPr>
        <p:txBody>
          <a:bodyPr rot="0" vert="horz" wrap="square" lIns="74295" tIns="8890" rIns="74295" bIns="8890" anchor="t" anchorCtr="0" upright="1">
            <a:noAutofit/>
          </a:bodyPr>
          <a:lstStyle/>
          <a:p>
            <a:endParaRPr lang="ja-JP" altLang="en-US">
              <a:latin typeface="BIZ UDPゴシック" panose="020B0400000000000000" pitchFamily="50" charset="-128"/>
              <a:ea typeface="BIZ UDPゴシック" panose="020B0400000000000000" pitchFamily="50" charset="-128"/>
            </a:endParaRPr>
          </a:p>
        </p:txBody>
      </p:sp>
      <p:cxnSp>
        <p:nvCxnSpPr>
          <p:cNvPr id="38" name="直線コネクタ 37">
            <a:extLst>
              <a:ext uri="{FF2B5EF4-FFF2-40B4-BE49-F238E27FC236}">
                <a16:creationId xmlns:a16="http://schemas.microsoft.com/office/drawing/2014/main" id="{CA7BD7CC-A233-432C-B62A-D1ADEA9513DB}"/>
              </a:ext>
            </a:extLst>
          </p:cNvPr>
          <p:cNvCxnSpPr>
            <a:cxnSpLocks/>
          </p:cNvCxnSpPr>
          <p:nvPr/>
        </p:nvCxnSpPr>
        <p:spPr>
          <a:xfrm flipH="1" flipV="1">
            <a:off x="2350138" y="4643223"/>
            <a:ext cx="1745019" cy="5877"/>
          </a:xfrm>
          <a:prstGeom prst="line">
            <a:avLst/>
          </a:prstGeom>
          <a:ln w="3810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39" name="直線コネクタ 38">
            <a:extLst>
              <a:ext uri="{FF2B5EF4-FFF2-40B4-BE49-F238E27FC236}">
                <a16:creationId xmlns:a16="http://schemas.microsoft.com/office/drawing/2014/main" id="{10A6DFB8-6207-4D6B-A26F-2FF36A758981}"/>
              </a:ext>
            </a:extLst>
          </p:cNvPr>
          <p:cNvCxnSpPr>
            <a:cxnSpLocks/>
          </p:cNvCxnSpPr>
          <p:nvPr/>
        </p:nvCxnSpPr>
        <p:spPr>
          <a:xfrm flipH="1">
            <a:off x="2350135" y="3810102"/>
            <a:ext cx="945516" cy="0"/>
          </a:xfrm>
          <a:prstGeom prst="line">
            <a:avLst/>
          </a:prstGeom>
          <a:ln w="3810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40" name="直線コネクタ 39">
            <a:extLst>
              <a:ext uri="{FF2B5EF4-FFF2-40B4-BE49-F238E27FC236}">
                <a16:creationId xmlns:a16="http://schemas.microsoft.com/office/drawing/2014/main" id="{0FEC0764-96AB-4A1F-928F-B8376A06D4D3}"/>
              </a:ext>
            </a:extLst>
          </p:cNvPr>
          <p:cNvCxnSpPr/>
          <p:nvPr/>
        </p:nvCxnSpPr>
        <p:spPr>
          <a:xfrm>
            <a:off x="3291205" y="2784577"/>
            <a:ext cx="0" cy="1061720"/>
          </a:xfrm>
          <a:prstGeom prst="line">
            <a:avLst/>
          </a:prstGeom>
          <a:ln w="38100">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41" name="正方形/長方形 40">
            <a:extLst>
              <a:ext uri="{FF2B5EF4-FFF2-40B4-BE49-F238E27FC236}">
                <a16:creationId xmlns:a16="http://schemas.microsoft.com/office/drawing/2014/main" id="{A1D59579-221F-4D32-8C65-8C2F23BA258C}"/>
              </a:ext>
            </a:extLst>
          </p:cNvPr>
          <p:cNvSpPr/>
          <p:nvPr/>
        </p:nvSpPr>
        <p:spPr>
          <a:xfrm>
            <a:off x="2130425" y="2720442"/>
            <a:ext cx="1114425" cy="1055370"/>
          </a:xfrm>
          <a:prstGeom prst="rect">
            <a:avLst/>
          </a:prstGeom>
          <a:noFill/>
          <a:ln w="38100">
            <a:prstDash val="sysDash"/>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latin typeface="BIZ UDPゴシック" panose="020B0400000000000000" pitchFamily="50" charset="-128"/>
              <a:ea typeface="BIZ UDPゴシック" panose="020B0400000000000000" pitchFamily="50" charset="-128"/>
            </a:endParaRPr>
          </a:p>
        </p:txBody>
      </p:sp>
      <p:cxnSp>
        <p:nvCxnSpPr>
          <p:cNvPr id="42" name="直線コネクタ 41">
            <a:extLst>
              <a:ext uri="{FF2B5EF4-FFF2-40B4-BE49-F238E27FC236}">
                <a16:creationId xmlns:a16="http://schemas.microsoft.com/office/drawing/2014/main" id="{DAB65C31-72DE-4411-B650-AF12B543B27C}"/>
              </a:ext>
            </a:extLst>
          </p:cNvPr>
          <p:cNvCxnSpPr/>
          <p:nvPr/>
        </p:nvCxnSpPr>
        <p:spPr>
          <a:xfrm flipH="1">
            <a:off x="2350135" y="2566772"/>
            <a:ext cx="277495" cy="142875"/>
          </a:xfrm>
          <a:prstGeom prst="line">
            <a:avLst/>
          </a:prstGeom>
          <a:ln w="25400">
            <a:solidFill>
              <a:schemeClr val="accent6"/>
            </a:solidFill>
          </a:ln>
        </p:spPr>
        <p:style>
          <a:lnRef idx="1">
            <a:schemeClr val="dk1"/>
          </a:lnRef>
          <a:fillRef idx="0">
            <a:schemeClr val="dk1"/>
          </a:fillRef>
          <a:effectRef idx="0">
            <a:schemeClr val="dk1"/>
          </a:effectRef>
          <a:fontRef idx="minor">
            <a:schemeClr val="tx1"/>
          </a:fontRef>
        </p:style>
      </p:cxnSp>
      <p:cxnSp>
        <p:nvCxnSpPr>
          <p:cNvPr id="43" name="直線コネクタ 42">
            <a:extLst>
              <a:ext uri="{FF2B5EF4-FFF2-40B4-BE49-F238E27FC236}">
                <a16:creationId xmlns:a16="http://schemas.microsoft.com/office/drawing/2014/main" id="{6FFCAEBE-F1F5-4456-A372-DE04CB9A2F0E}"/>
              </a:ext>
            </a:extLst>
          </p:cNvPr>
          <p:cNvCxnSpPr/>
          <p:nvPr/>
        </p:nvCxnSpPr>
        <p:spPr>
          <a:xfrm flipH="1">
            <a:off x="8044305" y="2456294"/>
            <a:ext cx="189865" cy="265430"/>
          </a:xfrm>
          <a:prstGeom prst="line">
            <a:avLst/>
          </a:prstGeom>
          <a:ln w="25400">
            <a:solidFill>
              <a:srgbClr val="FF0000"/>
            </a:solidFill>
          </a:ln>
        </p:spPr>
        <p:style>
          <a:lnRef idx="1">
            <a:schemeClr val="dk1"/>
          </a:lnRef>
          <a:fillRef idx="0">
            <a:schemeClr val="dk1"/>
          </a:fillRef>
          <a:effectRef idx="0">
            <a:schemeClr val="dk1"/>
          </a:effectRef>
          <a:fontRef idx="minor">
            <a:schemeClr val="tx1"/>
          </a:fontRef>
        </p:style>
      </p:cxnSp>
      <p:cxnSp>
        <p:nvCxnSpPr>
          <p:cNvPr id="44" name="直線コネクタ 43">
            <a:extLst>
              <a:ext uri="{FF2B5EF4-FFF2-40B4-BE49-F238E27FC236}">
                <a16:creationId xmlns:a16="http://schemas.microsoft.com/office/drawing/2014/main" id="{B57D9DFB-E14D-49D3-B5CE-7F569264F743}"/>
              </a:ext>
            </a:extLst>
          </p:cNvPr>
          <p:cNvCxnSpPr>
            <a:cxnSpLocks/>
          </p:cNvCxnSpPr>
          <p:nvPr/>
        </p:nvCxnSpPr>
        <p:spPr>
          <a:xfrm flipH="1">
            <a:off x="3804920" y="2612457"/>
            <a:ext cx="393700" cy="160055"/>
          </a:xfrm>
          <a:prstGeom prst="line">
            <a:avLst/>
          </a:prstGeom>
          <a:ln w="25400">
            <a:solidFill>
              <a:schemeClr val="accent2"/>
            </a:solidFill>
          </a:ln>
        </p:spPr>
        <p:style>
          <a:lnRef idx="1">
            <a:schemeClr val="dk1"/>
          </a:lnRef>
          <a:fillRef idx="0">
            <a:schemeClr val="dk1"/>
          </a:fillRef>
          <a:effectRef idx="0">
            <a:schemeClr val="dk1"/>
          </a:effectRef>
          <a:fontRef idx="minor">
            <a:schemeClr val="tx1"/>
          </a:fontRef>
        </p:style>
      </p:cxnSp>
      <p:sp>
        <p:nvSpPr>
          <p:cNvPr id="45" name="Text Box 16">
            <a:extLst>
              <a:ext uri="{FF2B5EF4-FFF2-40B4-BE49-F238E27FC236}">
                <a16:creationId xmlns:a16="http://schemas.microsoft.com/office/drawing/2014/main" id="{B38EB1D8-D0BD-4313-9DF9-11B7A1CAF45D}"/>
              </a:ext>
            </a:extLst>
          </p:cNvPr>
          <p:cNvSpPr txBox="1">
            <a:spLocks noChangeArrowheads="1"/>
          </p:cNvSpPr>
          <p:nvPr/>
        </p:nvSpPr>
        <p:spPr bwMode="auto">
          <a:xfrm>
            <a:off x="5291897" y="5239579"/>
            <a:ext cx="991370" cy="1409819"/>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eaVert" wrap="square" lIns="0" tIns="36000" rIns="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セメントサイロ</a:t>
            </a:r>
            <a:endParaRPr kumimoji="0" lang="en-US" altLang="ja-JP" sz="90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lvl="0" defTabSz="914400" eaLnBrk="0" fontAlgn="base" hangingPunct="0">
              <a:spcBef>
                <a:spcPct val="0"/>
              </a:spcBef>
              <a:spcAft>
                <a:spcPct val="0"/>
              </a:spcAft>
            </a:pPr>
            <a:r>
              <a:rPr lang="ja-JP" altLang="en-US" sz="900" dirty="0">
                <a:latin typeface="BIZ UDPゴシック" panose="020B0400000000000000" pitchFamily="50" charset="-128"/>
                <a:ea typeface="BIZ UDPゴシック" panose="020B0400000000000000" pitchFamily="50" charset="-128"/>
                <a:cs typeface="ＭＳ Ｐゴシック" panose="020B0600070205080204" pitchFamily="50" charset="-128"/>
              </a:rPr>
              <a:t>研削・研摩施設（木製品）</a:t>
            </a:r>
            <a:endParaRPr lang="en-US" altLang="ja-JP" sz="900" dirty="0">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lvl="0" defTabSz="914400" eaLnBrk="0" fontAlgn="base" hangingPunct="0">
              <a:spcBef>
                <a:spcPct val="0"/>
              </a:spcBef>
              <a:spcAft>
                <a:spcPct val="0"/>
              </a:spcAft>
            </a:pPr>
            <a:r>
              <a:rPr lang="ja-JP" altLang="en-US" sz="900" dirty="0">
                <a:latin typeface="BIZ UDPゴシック" panose="020B0400000000000000" pitchFamily="50" charset="-128"/>
                <a:ea typeface="BIZ UDPゴシック" panose="020B0400000000000000" pitchFamily="50" charset="-128"/>
                <a:cs typeface="ＭＳ Ｐゴシック" panose="020B0600070205080204" pitchFamily="50" charset="-128"/>
              </a:rPr>
              <a:t>切断施設（木製品）</a:t>
            </a:r>
            <a:endParaRPr lang="en-US" altLang="ja-JP" sz="900" dirty="0">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lvl="0" defTabSz="914400" eaLnBrk="0" fontAlgn="base" hangingPunct="0">
              <a:spcBef>
                <a:spcPct val="0"/>
              </a:spcBef>
              <a:spcAft>
                <a:spcPct val="0"/>
              </a:spcAft>
            </a:pPr>
            <a:r>
              <a:rPr kumimoji="0" lang="ja-JP" altLang="en-US" sz="90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コンベア（木製品等）</a:t>
            </a:r>
            <a:endParaRPr kumimoji="0" lang="en-US" altLang="ja-JP" sz="90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lvl="0" defTabSz="914400" eaLnBrk="0" fontAlgn="base" hangingPunct="0">
              <a:spcBef>
                <a:spcPct val="0"/>
              </a:spcBef>
              <a:spcAft>
                <a:spcPct val="0"/>
              </a:spcAft>
            </a:pPr>
            <a:r>
              <a:rPr lang="ja-JP" altLang="en-US" sz="900" dirty="0">
                <a:latin typeface="BIZ UDPゴシック" panose="020B0400000000000000" pitchFamily="50" charset="-128"/>
                <a:ea typeface="BIZ UDPゴシック" panose="020B0400000000000000" pitchFamily="50" charset="-128"/>
                <a:cs typeface="ＭＳ Ｐゴシック" panose="020B0600070205080204" pitchFamily="50" charset="-128"/>
              </a:rPr>
              <a:t>粉砕施設（木製品等）</a:t>
            </a:r>
            <a:endParaRPr lang="en-US" altLang="ja-JP" sz="900" dirty="0">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lvl="0" defTabSz="914400" eaLnBrk="0" fontAlgn="base" hangingPunct="0">
              <a:spcBef>
                <a:spcPct val="0"/>
              </a:spcBef>
              <a:spcAft>
                <a:spcPct val="0"/>
              </a:spcAft>
            </a:pPr>
            <a:r>
              <a:rPr lang="ja-JP" altLang="en-US" sz="900" dirty="0">
                <a:latin typeface="BIZ UDPゴシック" panose="020B0400000000000000" pitchFamily="50" charset="-128"/>
                <a:ea typeface="BIZ UDPゴシック" panose="020B0400000000000000" pitchFamily="50" charset="-128"/>
                <a:cs typeface="ＭＳ Ｐゴシック" panose="020B0600070205080204" pitchFamily="50" charset="-128"/>
              </a:rPr>
              <a:t>ふるい分け施設（食料品等）</a:t>
            </a:r>
            <a:endParaRPr lang="en-US" altLang="ja-JP" sz="900" dirty="0">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46" name="テキスト ボックス 47">
            <a:extLst>
              <a:ext uri="{FF2B5EF4-FFF2-40B4-BE49-F238E27FC236}">
                <a16:creationId xmlns:a16="http://schemas.microsoft.com/office/drawing/2014/main" id="{6373DF56-57AD-41E5-9171-CB4CC1784D88}"/>
              </a:ext>
            </a:extLst>
          </p:cNvPr>
          <p:cNvSpPr txBox="1">
            <a:spLocks noChangeArrowheads="1"/>
          </p:cNvSpPr>
          <p:nvPr/>
        </p:nvSpPr>
        <p:spPr bwMode="auto">
          <a:xfrm>
            <a:off x="8702669" y="5070898"/>
            <a:ext cx="69762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施設種類</a:t>
            </a:r>
            <a:endParaRPr kumimoji="0" lang="ja-JP" altLang="ja-JP" sz="180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
        <p:nvSpPr>
          <p:cNvPr id="47" name="テキスト ボックス 46">
            <a:extLst>
              <a:ext uri="{FF2B5EF4-FFF2-40B4-BE49-F238E27FC236}">
                <a16:creationId xmlns:a16="http://schemas.microsoft.com/office/drawing/2014/main" id="{1E8FE63C-9F30-46CF-9563-BE08FA6352D2}"/>
              </a:ext>
            </a:extLst>
          </p:cNvPr>
          <p:cNvSpPr txBox="1"/>
          <p:nvPr/>
        </p:nvSpPr>
        <p:spPr>
          <a:xfrm>
            <a:off x="-55328" y="6377869"/>
            <a:ext cx="3039398" cy="461665"/>
          </a:xfrm>
          <a:prstGeom prst="rect">
            <a:avLst/>
          </a:prstGeom>
          <a:noFill/>
        </p:spPr>
        <p:txBody>
          <a:bodyPr wrap="square" rtlCol="0">
            <a:spAutoFit/>
          </a:bodyPr>
          <a:lstStyle/>
          <a:p>
            <a:r>
              <a:rPr kumimoji="1" lang="en-US" altLang="ja-JP" sz="800" dirty="0">
                <a:latin typeface="BIZ UDPゴシック" panose="020B0400000000000000" pitchFamily="50" charset="-128"/>
                <a:ea typeface="BIZ UDPゴシック" panose="020B0400000000000000" pitchFamily="50" charset="-128"/>
              </a:rPr>
              <a:t>※</a:t>
            </a:r>
            <a:r>
              <a:rPr kumimoji="1" lang="ja-JP" altLang="en-US" sz="800" dirty="0">
                <a:latin typeface="BIZ UDPゴシック" panose="020B0400000000000000" pitchFamily="50" charset="-128"/>
                <a:ea typeface="BIZ UDPゴシック" panose="020B0400000000000000" pitchFamily="50" charset="-128"/>
              </a:rPr>
              <a:t>法及び条例で施設名称が異なる場合がある。</a:t>
            </a:r>
            <a:endParaRPr kumimoji="1" lang="en-US" altLang="ja-JP" sz="800" dirty="0">
              <a:latin typeface="BIZ UDPゴシック" panose="020B0400000000000000" pitchFamily="50" charset="-128"/>
              <a:ea typeface="BIZ UDPゴシック" panose="020B0400000000000000" pitchFamily="50" charset="-128"/>
            </a:endParaRPr>
          </a:p>
          <a:p>
            <a:r>
              <a:rPr kumimoji="1" lang="en-US" altLang="ja-JP" sz="800" dirty="0">
                <a:latin typeface="BIZ UDPゴシック" panose="020B0400000000000000" pitchFamily="50" charset="-128"/>
                <a:ea typeface="BIZ UDPゴシック" panose="020B0400000000000000" pitchFamily="50" charset="-128"/>
              </a:rPr>
              <a:t>※</a:t>
            </a:r>
            <a:r>
              <a:rPr kumimoji="1" lang="ja-JP" altLang="en-US" sz="800" dirty="0">
                <a:latin typeface="BIZ UDPゴシック" panose="020B0400000000000000" pitchFamily="50" charset="-128"/>
                <a:ea typeface="BIZ UDPゴシック" panose="020B0400000000000000" pitchFamily="50" charset="-128"/>
              </a:rPr>
              <a:t>施設の用途によって区分が変わる場合がある。</a:t>
            </a:r>
            <a:endParaRPr kumimoji="1" lang="en-US" altLang="ja-JP" sz="800" dirty="0">
              <a:latin typeface="BIZ UDPゴシック" panose="020B0400000000000000" pitchFamily="50" charset="-128"/>
              <a:ea typeface="BIZ UDPゴシック" panose="020B0400000000000000" pitchFamily="50" charset="-128"/>
            </a:endParaRPr>
          </a:p>
          <a:p>
            <a:endParaRPr kumimoji="1" lang="en-US" altLang="ja-JP" sz="800" dirty="0">
              <a:latin typeface="BIZ UDPゴシック" panose="020B0400000000000000" pitchFamily="50" charset="-128"/>
              <a:ea typeface="BIZ UDPゴシック" panose="020B0400000000000000" pitchFamily="50" charset="-128"/>
            </a:endParaRPr>
          </a:p>
        </p:txBody>
      </p:sp>
      <p:cxnSp>
        <p:nvCxnSpPr>
          <p:cNvPr id="48" name="直線コネクタ 47">
            <a:extLst>
              <a:ext uri="{FF2B5EF4-FFF2-40B4-BE49-F238E27FC236}">
                <a16:creationId xmlns:a16="http://schemas.microsoft.com/office/drawing/2014/main" id="{2347F8AD-CC3B-4FE0-8EB7-76A6B8982974}"/>
              </a:ext>
            </a:extLst>
          </p:cNvPr>
          <p:cNvCxnSpPr>
            <a:cxnSpLocks/>
            <a:endCxn id="22" idx="3"/>
          </p:cNvCxnSpPr>
          <p:nvPr/>
        </p:nvCxnSpPr>
        <p:spPr>
          <a:xfrm flipH="1">
            <a:off x="1464371" y="4911269"/>
            <a:ext cx="760944" cy="206514"/>
          </a:xfrm>
          <a:prstGeom prst="line">
            <a:avLst/>
          </a:prstGeom>
          <a:ln w="25400">
            <a:solidFill>
              <a:srgbClr val="000000"/>
            </a:solidFill>
            <a:prstDash val="sysDash"/>
          </a:ln>
        </p:spPr>
        <p:style>
          <a:lnRef idx="1">
            <a:schemeClr val="dk1"/>
          </a:lnRef>
          <a:fillRef idx="0">
            <a:schemeClr val="dk1"/>
          </a:fillRef>
          <a:effectRef idx="0">
            <a:schemeClr val="dk1"/>
          </a:effectRef>
          <a:fontRef idx="minor">
            <a:schemeClr val="tx1"/>
          </a:fontRef>
        </p:style>
      </p:cxnSp>
      <p:sp>
        <p:nvSpPr>
          <p:cNvPr id="49" name="テキスト ボックス 48">
            <a:extLst>
              <a:ext uri="{FF2B5EF4-FFF2-40B4-BE49-F238E27FC236}">
                <a16:creationId xmlns:a16="http://schemas.microsoft.com/office/drawing/2014/main" id="{A9C9887E-17AF-4318-BA6F-30B112CD4758}"/>
              </a:ext>
            </a:extLst>
          </p:cNvPr>
          <p:cNvSpPr txBox="1"/>
          <p:nvPr/>
        </p:nvSpPr>
        <p:spPr>
          <a:xfrm>
            <a:off x="684610" y="1188030"/>
            <a:ext cx="8856794" cy="523220"/>
          </a:xfrm>
          <a:prstGeom prst="rect">
            <a:avLst/>
          </a:prstGeom>
          <a:noFill/>
          <a:ln>
            <a:solidFill>
              <a:schemeClr val="tx1"/>
            </a:solidFill>
          </a:ln>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①→引き続き規制対象とする　　②→規制の対象外とする　　③→引き続き規制対象とする　　</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④→</a:t>
            </a:r>
            <a:r>
              <a:rPr lang="ja-JP" altLang="en-US" sz="1400" dirty="0">
                <a:latin typeface="BIZ UDPゴシック" panose="020B0400000000000000" pitchFamily="50" charset="-128"/>
                <a:ea typeface="BIZ UDPゴシック" panose="020B0400000000000000" pitchFamily="50" charset="-128"/>
              </a:rPr>
              <a:t>汚染土壌処理施設、蛍光灯リサイクル施設に限定し規制対象とする</a:t>
            </a:r>
            <a:endParaRPr kumimoji="1" lang="en-US" altLang="ja-JP" sz="1400" dirty="0">
              <a:latin typeface="BIZ UDPゴシック" panose="020B0400000000000000" pitchFamily="50" charset="-128"/>
              <a:ea typeface="BIZ UDPゴシック" panose="020B0400000000000000" pitchFamily="50" charset="-128"/>
            </a:endParaRPr>
          </a:p>
        </p:txBody>
      </p:sp>
      <p:sp>
        <p:nvSpPr>
          <p:cNvPr id="50" name="Text Box 67">
            <a:extLst>
              <a:ext uri="{FF2B5EF4-FFF2-40B4-BE49-F238E27FC236}">
                <a16:creationId xmlns:a16="http://schemas.microsoft.com/office/drawing/2014/main" id="{04DDB4FE-5395-4754-A675-87CC18BC37EE}"/>
              </a:ext>
            </a:extLst>
          </p:cNvPr>
          <p:cNvSpPr txBox="1">
            <a:spLocks noChangeArrowheads="1"/>
          </p:cNvSpPr>
          <p:nvPr/>
        </p:nvSpPr>
        <p:spPr bwMode="auto">
          <a:xfrm>
            <a:off x="178427" y="2530310"/>
            <a:ext cx="1636740" cy="1127638"/>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rot="0" vert="horz" wrap="square" lIns="73440" tIns="18000" rIns="73440" bIns="18000" anchor="ctr" anchorCtr="0" upright="1">
            <a:noAutofit/>
          </a:bodyPr>
          <a:lstStyle/>
          <a:p>
            <a:pPr>
              <a:spcAft>
                <a:spcPts val="0"/>
              </a:spcAft>
            </a:pPr>
            <a:r>
              <a:rPr lang="ja-JP" altLang="en-US" sz="2000" kern="100" dirty="0">
                <a:latin typeface="BIZ UDPゴシック" panose="020B0400000000000000" pitchFamily="50" charset="-128"/>
                <a:ea typeface="BIZ UDPゴシック" panose="020B0400000000000000" pitchFamily="50" charset="-128"/>
                <a:cs typeface="Times New Roman" panose="02020603050405020304" pitchFamily="18" charset="0"/>
              </a:rPr>
              <a:t>②</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法一般粉じんと</a:t>
            </a:r>
            <a:endPar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spcAft>
                <a:spcPts val="0"/>
              </a:spcAft>
            </a:pP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条例特定粉じんの規制がかかる施設</a:t>
            </a:r>
            <a:endPar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原則すべての施設に両方規制がかかる。</a:t>
            </a:r>
            <a:endParaRPr lang="en-US" altLang="ja-JP" sz="12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51" name="Text Box 67">
            <a:extLst>
              <a:ext uri="{FF2B5EF4-FFF2-40B4-BE49-F238E27FC236}">
                <a16:creationId xmlns:a16="http://schemas.microsoft.com/office/drawing/2014/main" id="{AB49D094-FB5F-4861-AF79-D07C0B47E61C}"/>
              </a:ext>
            </a:extLst>
          </p:cNvPr>
          <p:cNvSpPr txBox="1">
            <a:spLocks noChangeArrowheads="1"/>
          </p:cNvSpPr>
          <p:nvPr/>
        </p:nvSpPr>
        <p:spPr bwMode="auto">
          <a:xfrm>
            <a:off x="8710295" y="2130675"/>
            <a:ext cx="1153156" cy="1679427"/>
          </a:xfrm>
          <a:prstGeom prst="roundRect">
            <a:avLst/>
          </a:prstGeom>
          <a:ln>
            <a:headEnd/>
            <a:tailEnd/>
          </a:ln>
        </p:spPr>
        <p:style>
          <a:lnRef idx="2">
            <a:schemeClr val="accent2"/>
          </a:lnRef>
          <a:fillRef idx="1">
            <a:schemeClr val="lt1"/>
          </a:fillRef>
          <a:effectRef idx="0">
            <a:schemeClr val="accent2"/>
          </a:effectRef>
          <a:fontRef idx="minor">
            <a:schemeClr val="dk1"/>
          </a:fontRef>
        </p:style>
        <p:txBody>
          <a:bodyPr rot="0" vert="horz" wrap="square" lIns="36000" tIns="18000" rIns="36000" bIns="18000" anchor="ctr" anchorCtr="0" upright="1">
            <a:noAutofit/>
          </a:bodyPr>
          <a:lstStyle/>
          <a:p>
            <a:pPr>
              <a:spcAft>
                <a:spcPts val="0"/>
              </a:spcAft>
            </a:pPr>
            <a:r>
              <a:rPr lang="ja-JP" altLang="en-US" sz="2000" kern="100" dirty="0">
                <a:latin typeface="BIZ UDPゴシック" panose="020B0400000000000000" pitchFamily="50" charset="-128"/>
                <a:ea typeface="BIZ UDPゴシック" panose="020B0400000000000000" pitchFamily="50" charset="-128"/>
                <a:cs typeface="Times New Roman" panose="02020603050405020304" pitchFamily="18" charset="0"/>
              </a:rPr>
              <a:t>③</a:t>
            </a:r>
            <a:r>
              <a:rPr lang="ja-JP" altLang="en-US" sz="1100" kern="100" dirty="0">
                <a:latin typeface="BIZ UDPゴシック" panose="020B0400000000000000" pitchFamily="50" charset="-128"/>
                <a:ea typeface="BIZ UDPゴシック" panose="020B0400000000000000" pitchFamily="50" charset="-128"/>
                <a:cs typeface="Times New Roman" panose="02020603050405020304" pitchFamily="18" charset="0"/>
              </a:rPr>
              <a:t>条例一般粉じん又は条例特定粉じんの規制がかかる施設</a:t>
            </a:r>
            <a:endParaRPr lang="en-US" altLang="ja-JP" sz="11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spcAft>
                <a:spcPts val="0"/>
              </a:spcAft>
            </a:pPr>
            <a:r>
              <a:rPr lang="en-US" altLang="ja-JP" sz="11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1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排出される粉じんの種類により両方規制がかかる場合がある。</a:t>
            </a:r>
            <a:endParaRPr lang="en-US" altLang="ja-JP" sz="11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52" name="Text Box 67">
            <a:extLst>
              <a:ext uri="{FF2B5EF4-FFF2-40B4-BE49-F238E27FC236}">
                <a16:creationId xmlns:a16="http://schemas.microsoft.com/office/drawing/2014/main" id="{4C40A2BC-5657-4990-9B80-B0798806FE6D}"/>
              </a:ext>
            </a:extLst>
          </p:cNvPr>
          <p:cNvSpPr txBox="1">
            <a:spLocks noChangeArrowheads="1"/>
          </p:cNvSpPr>
          <p:nvPr/>
        </p:nvSpPr>
        <p:spPr bwMode="auto">
          <a:xfrm>
            <a:off x="8715034" y="4020279"/>
            <a:ext cx="1148417" cy="857511"/>
          </a:xfrm>
          <a:prstGeom prst="roundRect">
            <a:avLst/>
          </a:prstGeom>
          <a:ln>
            <a:headEnd/>
            <a:tailEnd/>
          </a:ln>
        </p:spPr>
        <p:style>
          <a:lnRef idx="2">
            <a:schemeClr val="accent2"/>
          </a:lnRef>
          <a:fillRef idx="1">
            <a:schemeClr val="lt1"/>
          </a:fillRef>
          <a:effectRef idx="0">
            <a:schemeClr val="accent2"/>
          </a:effectRef>
          <a:fontRef idx="minor">
            <a:schemeClr val="dk1"/>
          </a:fontRef>
        </p:style>
        <p:txBody>
          <a:bodyPr rot="0" vert="horz" wrap="square" lIns="73440" tIns="18000" rIns="73440" bIns="18000" anchor="ctr" anchorCtr="0" upright="1">
            <a:noAutofit/>
          </a:bodyPr>
          <a:lstStyle/>
          <a:p>
            <a:pPr>
              <a:spcAft>
                <a:spcPts val="0"/>
              </a:spcAft>
            </a:pPr>
            <a:r>
              <a:rPr lang="ja-JP" altLang="en-US" sz="2000" kern="100" dirty="0">
                <a:latin typeface="BIZ UDPゴシック" panose="020B0400000000000000" pitchFamily="50" charset="-128"/>
                <a:ea typeface="BIZ UDPゴシック" panose="020B0400000000000000" pitchFamily="50" charset="-128"/>
                <a:cs typeface="Times New Roman" panose="02020603050405020304" pitchFamily="18" charset="0"/>
              </a:rPr>
              <a:t>④</a:t>
            </a:r>
            <a:r>
              <a:rPr lang="ja-JP" alt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rPr>
              <a:t>条例特定粉じんの規制のみがかかる施設</a:t>
            </a:r>
            <a:endPar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cxnSp>
        <p:nvCxnSpPr>
          <p:cNvPr id="53" name="直線コネクタ 52">
            <a:extLst>
              <a:ext uri="{FF2B5EF4-FFF2-40B4-BE49-F238E27FC236}">
                <a16:creationId xmlns:a16="http://schemas.microsoft.com/office/drawing/2014/main" id="{54CE157C-3743-4F0E-8192-278154326503}"/>
              </a:ext>
            </a:extLst>
          </p:cNvPr>
          <p:cNvCxnSpPr>
            <a:cxnSpLocks/>
          </p:cNvCxnSpPr>
          <p:nvPr/>
        </p:nvCxnSpPr>
        <p:spPr>
          <a:xfrm flipH="1">
            <a:off x="1799128" y="3131565"/>
            <a:ext cx="941415" cy="161305"/>
          </a:xfrm>
          <a:prstGeom prst="line">
            <a:avLst/>
          </a:prstGeom>
          <a:ln w="25400">
            <a:solidFill>
              <a:srgbClr val="000000"/>
            </a:solidFill>
          </a:ln>
        </p:spPr>
        <p:style>
          <a:lnRef idx="1">
            <a:schemeClr val="dk1"/>
          </a:lnRef>
          <a:fillRef idx="0">
            <a:schemeClr val="dk1"/>
          </a:fillRef>
          <a:effectRef idx="0">
            <a:schemeClr val="dk1"/>
          </a:effectRef>
          <a:fontRef idx="minor">
            <a:schemeClr val="tx1"/>
          </a:fontRef>
        </p:style>
      </p:cxnSp>
      <p:sp>
        <p:nvSpPr>
          <p:cNvPr id="54" name="Rectangle 70" descr=" 10%">
            <a:extLst>
              <a:ext uri="{FF2B5EF4-FFF2-40B4-BE49-F238E27FC236}">
                <a16:creationId xmlns:a16="http://schemas.microsoft.com/office/drawing/2014/main" id="{9CF12FAE-10EC-4A7C-8C9C-B4C5938ECFC5}"/>
              </a:ext>
            </a:extLst>
          </p:cNvPr>
          <p:cNvSpPr>
            <a:spLocks noChangeArrowheads="1"/>
          </p:cNvSpPr>
          <p:nvPr/>
        </p:nvSpPr>
        <p:spPr bwMode="auto">
          <a:xfrm>
            <a:off x="6321302" y="2763923"/>
            <a:ext cx="2301187" cy="2282387"/>
          </a:xfrm>
          <a:prstGeom prst="rect">
            <a:avLst/>
          </a:prstGeom>
          <a:pattFill prst="pct10">
            <a:fgClr>
              <a:srgbClr val="FF0000"/>
            </a:fgClr>
            <a:bgClr>
              <a:srgbClr val="FFFFFF"/>
            </a:bgClr>
          </a:patt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8890" rIns="74295" bIns="8890" anchor="t" anchorCtr="0" upright="1">
            <a:noAutofit/>
          </a:bodyPr>
          <a:lstStyle/>
          <a:p>
            <a:endParaRPr lang="ja-JP" altLang="en-US">
              <a:latin typeface="BIZ UDPゴシック" panose="020B0400000000000000" pitchFamily="50" charset="-128"/>
              <a:ea typeface="BIZ UDPゴシック" panose="020B0400000000000000" pitchFamily="50" charset="-128"/>
            </a:endParaRPr>
          </a:p>
        </p:txBody>
      </p:sp>
      <p:sp>
        <p:nvSpPr>
          <p:cNvPr id="55" name="Rectangle 70" descr=" 10%">
            <a:extLst>
              <a:ext uri="{FF2B5EF4-FFF2-40B4-BE49-F238E27FC236}">
                <a16:creationId xmlns:a16="http://schemas.microsoft.com/office/drawing/2014/main" id="{DECDBB18-831C-477A-9DF4-4C4B44B849A4}"/>
              </a:ext>
            </a:extLst>
          </p:cNvPr>
          <p:cNvSpPr>
            <a:spLocks noChangeArrowheads="1"/>
          </p:cNvSpPr>
          <p:nvPr/>
        </p:nvSpPr>
        <p:spPr bwMode="auto">
          <a:xfrm>
            <a:off x="5241567" y="2748600"/>
            <a:ext cx="1290119" cy="1883951"/>
          </a:xfrm>
          <a:prstGeom prst="rect">
            <a:avLst/>
          </a:prstGeom>
          <a:pattFill prst="pct10">
            <a:fgClr>
              <a:srgbClr val="FF0000"/>
            </a:fgClr>
            <a:bgClr>
              <a:srgbClr val="FFFFFF"/>
            </a:bgClr>
          </a:patt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8890" rIns="74295" bIns="8890" anchor="t" anchorCtr="0" upright="1">
            <a:noAutofit/>
          </a:bodyPr>
          <a:lstStyle/>
          <a:p>
            <a:endParaRPr lang="ja-JP" altLang="en-US">
              <a:latin typeface="BIZ UDPゴシック" panose="020B0400000000000000" pitchFamily="50" charset="-128"/>
              <a:ea typeface="BIZ UDPゴシック" panose="020B0400000000000000" pitchFamily="50" charset="-128"/>
            </a:endParaRPr>
          </a:p>
        </p:txBody>
      </p:sp>
      <p:cxnSp>
        <p:nvCxnSpPr>
          <p:cNvPr id="56" name="直線コネクタ 55">
            <a:extLst>
              <a:ext uri="{FF2B5EF4-FFF2-40B4-BE49-F238E27FC236}">
                <a16:creationId xmlns:a16="http://schemas.microsoft.com/office/drawing/2014/main" id="{BF3F7B1F-902D-40B6-BBE9-9BF7B23D37F8}"/>
              </a:ext>
            </a:extLst>
          </p:cNvPr>
          <p:cNvCxnSpPr>
            <a:cxnSpLocks/>
          </p:cNvCxnSpPr>
          <p:nvPr/>
        </p:nvCxnSpPr>
        <p:spPr>
          <a:xfrm flipV="1">
            <a:off x="3581649" y="4312667"/>
            <a:ext cx="5112088" cy="594219"/>
          </a:xfrm>
          <a:prstGeom prst="line">
            <a:avLst/>
          </a:prstGeom>
          <a:ln w="25400">
            <a:solidFill>
              <a:srgbClr val="000000"/>
            </a:solidFill>
          </a:ln>
        </p:spPr>
        <p:style>
          <a:lnRef idx="1">
            <a:schemeClr val="dk1"/>
          </a:lnRef>
          <a:fillRef idx="0">
            <a:schemeClr val="dk1"/>
          </a:fillRef>
          <a:effectRef idx="0">
            <a:schemeClr val="dk1"/>
          </a:effectRef>
          <a:fontRef idx="minor">
            <a:schemeClr val="tx1"/>
          </a:fontRef>
        </p:style>
      </p:cxnSp>
      <p:cxnSp>
        <p:nvCxnSpPr>
          <p:cNvPr id="57" name="直線コネクタ 56">
            <a:extLst>
              <a:ext uri="{FF2B5EF4-FFF2-40B4-BE49-F238E27FC236}">
                <a16:creationId xmlns:a16="http://schemas.microsoft.com/office/drawing/2014/main" id="{AED36430-4EDC-4374-884A-9AF9BA2CC73F}"/>
              </a:ext>
            </a:extLst>
          </p:cNvPr>
          <p:cNvCxnSpPr>
            <a:cxnSpLocks/>
            <a:endCxn id="51" idx="1"/>
          </p:cNvCxnSpPr>
          <p:nvPr/>
        </p:nvCxnSpPr>
        <p:spPr>
          <a:xfrm flipV="1">
            <a:off x="4810317" y="2970389"/>
            <a:ext cx="3899978" cy="981398"/>
          </a:xfrm>
          <a:prstGeom prst="line">
            <a:avLst/>
          </a:prstGeom>
          <a:ln w="25400">
            <a:solidFill>
              <a:srgbClr val="000000"/>
            </a:solidFill>
          </a:ln>
        </p:spPr>
        <p:style>
          <a:lnRef idx="1">
            <a:schemeClr val="dk1"/>
          </a:lnRef>
          <a:fillRef idx="0">
            <a:schemeClr val="dk1"/>
          </a:fillRef>
          <a:effectRef idx="0">
            <a:schemeClr val="dk1"/>
          </a:effectRef>
          <a:fontRef idx="minor">
            <a:schemeClr val="tx1"/>
          </a:fontRef>
        </p:style>
      </p:cxnSp>
      <p:cxnSp>
        <p:nvCxnSpPr>
          <p:cNvPr id="58" name="直線コネクタ 57">
            <a:extLst>
              <a:ext uri="{FF2B5EF4-FFF2-40B4-BE49-F238E27FC236}">
                <a16:creationId xmlns:a16="http://schemas.microsoft.com/office/drawing/2014/main" id="{7C21E2EC-EC7C-41E8-8E67-3DFD1642A00A}"/>
              </a:ext>
            </a:extLst>
          </p:cNvPr>
          <p:cNvCxnSpPr/>
          <p:nvPr/>
        </p:nvCxnSpPr>
        <p:spPr>
          <a:xfrm flipH="1">
            <a:off x="5185295" y="2736952"/>
            <a:ext cx="0" cy="232029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9" name="直線コネクタ 58">
            <a:extLst>
              <a:ext uri="{FF2B5EF4-FFF2-40B4-BE49-F238E27FC236}">
                <a16:creationId xmlns:a16="http://schemas.microsoft.com/office/drawing/2014/main" id="{97D0F981-8945-4D74-8C12-FC6C72B07737}"/>
              </a:ext>
            </a:extLst>
          </p:cNvPr>
          <p:cNvCxnSpPr>
            <a:cxnSpLocks/>
          </p:cNvCxnSpPr>
          <p:nvPr/>
        </p:nvCxnSpPr>
        <p:spPr>
          <a:xfrm flipH="1">
            <a:off x="6283267" y="5025623"/>
            <a:ext cx="2339223" cy="7875"/>
          </a:xfrm>
          <a:prstGeom prst="line">
            <a:avLst/>
          </a:prstGeom>
          <a:ln w="3810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471C8DED-79B6-4D3E-9CF7-3A2201031EC5}"/>
              </a:ext>
            </a:extLst>
          </p:cNvPr>
          <p:cNvCxnSpPr>
            <a:cxnSpLocks/>
          </p:cNvCxnSpPr>
          <p:nvPr/>
        </p:nvCxnSpPr>
        <p:spPr>
          <a:xfrm>
            <a:off x="8629659" y="2783444"/>
            <a:ext cx="0" cy="2273798"/>
          </a:xfrm>
          <a:prstGeom prst="line">
            <a:avLst/>
          </a:prstGeom>
          <a:ln w="3810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61" name="直線コネクタ 60">
            <a:extLst>
              <a:ext uri="{FF2B5EF4-FFF2-40B4-BE49-F238E27FC236}">
                <a16:creationId xmlns:a16="http://schemas.microsoft.com/office/drawing/2014/main" id="{FC793FE5-928A-4169-9E7B-23C3956D48E1}"/>
              </a:ext>
            </a:extLst>
          </p:cNvPr>
          <p:cNvCxnSpPr>
            <a:cxnSpLocks/>
          </p:cNvCxnSpPr>
          <p:nvPr/>
        </p:nvCxnSpPr>
        <p:spPr>
          <a:xfrm>
            <a:off x="5291897" y="4636872"/>
            <a:ext cx="0" cy="385672"/>
          </a:xfrm>
          <a:prstGeom prst="line">
            <a:avLst/>
          </a:prstGeom>
          <a:ln w="3810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62" name="直線コネクタ 61">
            <a:extLst>
              <a:ext uri="{FF2B5EF4-FFF2-40B4-BE49-F238E27FC236}">
                <a16:creationId xmlns:a16="http://schemas.microsoft.com/office/drawing/2014/main" id="{8D9C535C-EDEA-450A-8118-2C0617DB7A6C}"/>
              </a:ext>
            </a:extLst>
          </p:cNvPr>
          <p:cNvCxnSpPr>
            <a:cxnSpLocks/>
          </p:cNvCxnSpPr>
          <p:nvPr/>
        </p:nvCxnSpPr>
        <p:spPr>
          <a:xfrm>
            <a:off x="6303082" y="4650842"/>
            <a:ext cx="0" cy="406400"/>
          </a:xfrm>
          <a:prstGeom prst="line">
            <a:avLst/>
          </a:prstGeom>
          <a:ln w="3810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63" name="直線コネクタ 62">
            <a:extLst>
              <a:ext uri="{FF2B5EF4-FFF2-40B4-BE49-F238E27FC236}">
                <a16:creationId xmlns:a16="http://schemas.microsoft.com/office/drawing/2014/main" id="{E3993CFC-2224-463B-9191-65311DCDE4B0}"/>
              </a:ext>
            </a:extLst>
          </p:cNvPr>
          <p:cNvCxnSpPr>
            <a:cxnSpLocks/>
          </p:cNvCxnSpPr>
          <p:nvPr/>
        </p:nvCxnSpPr>
        <p:spPr>
          <a:xfrm>
            <a:off x="5291897" y="4636872"/>
            <a:ext cx="1029404" cy="6350"/>
          </a:xfrm>
          <a:prstGeom prst="line">
            <a:avLst/>
          </a:prstGeom>
          <a:ln w="3810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64" name="直線コネクタ 63">
            <a:extLst>
              <a:ext uri="{FF2B5EF4-FFF2-40B4-BE49-F238E27FC236}">
                <a16:creationId xmlns:a16="http://schemas.microsoft.com/office/drawing/2014/main" id="{1E260AF2-E270-441E-B9C0-0CFF86B59D6B}"/>
              </a:ext>
            </a:extLst>
          </p:cNvPr>
          <p:cNvCxnSpPr>
            <a:cxnSpLocks/>
          </p:cNvCxnSpPr>
          <p:nvPr/>
        </p:nvCxnSpPr>
        <p:spPr>
          <a:xfrm flipH="1">
            <a:off x="1441782" y="4911903"/>
            <a:ext cx="3971230" cy="210898"/>
          </a:xfrm>
          <a:prstGeom prst="line">
            <a:avLst/>
          </a:prstGeom>
          <a:ln w="25400">
            <a:solidFill>
              <a:srgbClr val="000000"/>
            </a:solidFill>
            <a:prstDash val="sysDash"/>
          </a:ln>
        </p:spPr>
        <p:style>
          <a:lnRef idx="1">
            <a:schemeClr val="dk1"/>
          </a:lnRef>
          <a:fillRef idx="0">
            <a:schemeClr val="dk1"/>
          </a:fillRef>
          <a:effectRef idx="0">
            <a:schemeClr val="dk1"/>
          </a:effectRef>
          <a:fontRef idx="minor">
            <a:schemeClr val="tx1"/>
          </a:fontRef>
        </p:style>
      </p:cxnSp>
      <p:sp>
        <p:nvSpPr>
          <p:cNvPr id="65" name="スライド番号プレースホルダー 2">
            <a:extLst>
              <a:ext uri="{FF2B5EF4-FFF2-40B4-BE49-F238E27FC236}">
                <a16:creationId xmlns:a16="http://schemas.microsoft.com/office/drawing/2014/main" id="{8189A878-962E-45AA-97D0-588CED039A7F}"/>
              </a:ext>
            </a:extLst>
          </p:cNvPr>
          <p:cNvSpPr txBox="1">
            <a:spLocks/>
          </p:cNvSpPr>
          <p:nvPr/>
        </p:nvSpPr>
        <p:spPr>
          <a:xfrm>
            <a:off x="9350787" y="6041362"/>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chemeClr val="tx1"/>
                </a:solidFill>
                <a:latin typeface="BIZ UDPゴシック" panose="020B0400000000000000" pitchFamily="50" charset="-128"/>
                <a:ea typeface="BIZ UDPゴシック" panose="020B0400000000000000" pitchFamily="50" charset="-128"/>
              </a:rPr>
              <a:pPr>
                <a:spcAft>
                  <a:spcPts val="600"/>
                </a:spcAft>
              </a:pPr>
              <a:t>7</a:t>
            </a:fld>
            <a:endParaRPr lang="en-US" dirty="0">
              <a:solidFill>
                <a:schemeClr val="tx1"/>
              </a:solidFill>
              <a:latin typeface="BIZ UDPゴシック" panose="020B0400000000000000" pitchFamily="50" charset="-128"/>
              <a:ea typeface="BIZ UDPゴシック" panose="020B0400000000000000" pitchFamily="50" charset="-128"/>
            </a:endParaRPr>
          </a:p>
        </p:txBody>
      </p:sp>
      <p:sp>
        <p:nvSpPr>
          <p:cNvPr id="66" name="タイトル 1">
            <a:extLst>
              <a:ext uri="{FF2B5EF4-FFF2-40B4-BE49-F238E27FC236}">
                <a16:creationId xmlns:a16="http://schemas.microsoft.com/office/drawing/2014/main" id="{3B6D159A-1A22-408D-86CA-ECC8AC31DB3A}"/>
              </a:ext>
            </a:extLst>
          </p:cNvPr>
          <p:cNvSpPr txBox="1">
            <a:spLocks/>
          </p:cNvSpPr>
          <p:nvPr/>
        </p:nvSpPr>
        <p:spPr>
          <a:xfrm>
            <a:off x="1083472" y="609602"/>
            <a:ext cx="8267315" cy="734351"/>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400" dirty="0">
                <a:latin typeface="BIZ UDPゴシック" panose="020B0400000000000000" pitchFamily="50" charset="-128"/>
                <a:ea typeface="BIZ UDPゴシック" panose="020B0400000000000000" pitchFamily="50" charset="-128"/>
              </a:rPr>
              <a:t>（参考）　粉じん規制のイメージ図と方向性案</a:t>
            </a:r>
          </a:p>
        </p:txBody>
      </p:sp>
      <p:cxnSp>
        <p:nvCxnSpPr>
          <p:cNvPr id="68" name="直線コネクタ 67">
            <a:extLst>
              <a:ext uri="{FF2B5EF4-FFF2-40B4-BE49-F238E27FC236}">
                <a16:creationId xmlns:a16="http://schemas.microsoft.com/office/drawing/2014/main" id="{68812672-9893-4743-A7E2-1EAE61B784DD}"/>
              </a:ext>
            </a:extLst>
          </p:cNvPr>
          <p:cNvCxnSpPr>
            <a:cxnSpLocks/>
          </p:cNvCxnSpPr>
          <p:nvPr/>
        </p:nvCxnSpPr>
        <p:spPr>
          <a:xfrm flipV="1">
            <a:off x="5931224" y="2500674"/>
            <a:ext cx="214211" cy="461156"/>
          </a:xfrm>
          <a:prstGeom prst="line">
            <a:avLst/>
          </a:prstGeom>
          <a:ln w="25400">
            <a:solidFill>
              <a:srgbClr val="000000"/>
            </a:solidFill>
          </a:ln>
        </p:spPr>
        <p:style>
          <a:lnRef idx="1">
            <a:schemeClr val="dk1"/>
          </a:lnRef>
          <a:fillRef idx="0">
            <a:schemeClr val="dk1"/>
          </a:fillRef>
          <a:effectRef idx="0">
            <a:schemeClr val="dk1"/>
          </a:effectRef>
          <a:fontRef idx="minor">
            <a:schemeClr val="tx1"/>
          </a:fontRef>
        </p:style>
      </p:cxnSp>
      <p:cxnSp>
        <p:nvCxnSpPr>
          <p:cNvPr id="70" name="直線コネクタ 69">
            <a:extLst>
              <a:ext uri="{FF2B5EF4-FFF2-40B4-BE49-F238E27FC236}">
                <a16:creationId xmlns:a16="http://schemas.microsoft.com/office/drawing/2014/main" id="{3FC4DFD9-DBAB-4D4F-BCBF-8614AA1D934F}"/>
              </a:ext>
            </a:extLst>
          </p:cNvPr>
          <p:cNvCxnSpPr>
            <a:cxnSpLocks/>
          </p:cNvCxnSpPr>
          <p:nvPr/>
        </p:nvCxnSpPr>
        <p:spPr>
          <a:xfrm flipV="1">
            <a:off x="2419782" y="2471032"/>
            <a:ext cx="3588515" cy="1613581"/>
          </a:xfrm>
          <a:prstGeom prst="line">
            <a:avLst/>
          </a:prstGeom>
          <a:ln w="25400">
            <a:solidFill>
              <a:srgbClr val="000000"/>
            </a:solidFill>
          </a:ln>
        </p:spPr>
        <p:style>
          <a:lnRef idx="1">
            <a:schemeClr val="dk1"/>
          </a:lnRef>
          <a:fillRef idx="0">
            <a:schemeClr val="dk1"/>
          </a:fillRef>
          <a:effectRef idx="0">
            <a:schemeClr val="dk1"/>
          </a:effectRef>
          <a:fontRef idx="minor">
            <a:schemeClr val="tx1"/>
          </a:fontRef>
        </p:style>
      </p:cxnSp>
      <p:sp>
        <p:nvSpPr>
          <p:cNvPr id="67" name="Text Box 67">
            <a:extLst>
              <a:ext uri="{FF2B5EF4-FFF2-40B4-BE49-F238E27FC236}">
                <a16:creationId xmlns:a16="http://schemas.microsoft.com/office/drawing/2014/main" id="{43676044-3C83-4CFE-A558-9605732E93DB}"/>
              </a:ext>
            </a:extLst>
          </p:cNvPr>
          <p:cNvSpPr txBox="1">
            <a:spLocks noChangeArrowheads="1"/>
          </p:cNvSpPr>
          <p:nvPr/>
        </p:nvSpPr>
        <p:spPr bwMode="auto">
          <a:xfrm>
            <a:off x="5599357" y="1851413"/>
            <a:ext cx="1361170" cy="700056"/>
          </a:xfrm>
          <a:prstGeom prst="roundRect">
            <a:avLst/>
          </a:prstGeom>
          <a:ln>
            <a:headEnd/>
            <a:tailEnd/>
          </a:ln>
        </p:spPr>
        <p:style>
          <a:lnRef idx="2">
            <a:schemeClr val="accent2"/>
          </a:lnRef>
          <a:fillRef idx="1">
            <a:schemeClr val="lt1"/>
          </a:fillRef>
          <a:effectRef idx="0">
            <a:schemeClr val="accent2"/>
          </a:effectRef>
          <a:fontRef idx="minor">
            <a:schemeClr val="dk1"/>
          </a:fontRef>
        </p:style>
        <p:txBody>
          <a:bodyPr rot="0" vert="horz" wrap="square" lIns="73440" tIns="18000" rIns="73440" bIns="18000" anchor="ctr" anchorCtr="0" upright="1">
            <a:noAutofit/>
          </a:bodyPr>
          <a:lstStyle/>
          <a:p>
            <a:pPr>
              <a:spcAft>
                <a:spcPts val="0"/>
              </a:spcAft>
            </a:pPr>
            <a:r>
              <a:rPr lang="ja-JP" altLang="en-US" sz="2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①</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条例一般粉じんの規制のみがかかる施設</a:t>
            </a:r>
            <a:endPar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Tree>
    <p:extLst>
      <p:ext uri="{BB962C8B-B14F-4D97-AF65-F5344CB8AC3E}">
        <p14:creationId xmlns:p14="http://schemas.microsoft.com/office/powerpoint/2010/main" val="7029007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Isosceles Triangle 12">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コンテンツ プレースホルダー 2">
            <a:extLst>
              <a:ext uri="{FF2B5EF4-FFF2-40B4-BE49-F238E27FC236}">
                <a16:creationId xmlns:a16="http://schemas.microsoft.com/office/drawing/2014/main" id="{69FD5798-28EA-43CE-97A6-1483195F6F1E}"/>
              </a:ext>
            </a:extLst>
          </p:cNvPr>
          <p:cNvSpPr>
            <a:spLocks noGrp="1"/>
          </p:cNvSpPr>
          <p:nvPr>
            <p:ph idx="1"/>
          </p:nvPr>
        </p:nvSpPr>
        <p:spPr>
          <a:xfrm>
            <a:off x="778724" y="1349296"/>
            <a:ext cx="8667371" cy="4874630"/>
          </a:xfrm>
        </p:spPr>
        <p:txBody>
          <a:bodyPr>
            <a:noAutofit/>
          </a:bodyPr>
          <a:lstStyle/>
          <a:p>
            <a:pPr marL="0" indent="0">
              <a:lnSpc>
                <a:spcPct val="150000"/>
              </a:lnSpc>
              <a:buNone/>
            </a:pPr>
            <a:r>
              <a:rPr kumimoji="1" lang="en-US" altLang="ja-JP" sz="1600" dirty="0">
                <a:solidFill>
                  <a:schemeClr val="tx1"/>
                </a:solidFill>
                <a:latin typeface="BIZ UDPゴシック" panose="020B0400000000000000" pitchFamily="50" charset="-128"/>
                <a:ea typeface="BIZ UDPゴシック" panose="020B0400000000000000" pitchFamily="50" charset="-128"/>
              </a:rPr>
              <a:t>【</a:t>
            </a:r>
            <a:r>
              <a:rPr kumimoji="1" lang="ja-JP" altLang="en-US" sz="1600" dirty="0">
                <a:solidFill>
                  <a:schemeClr val="tx1"/>
                </a:solidFill>
                <a:latin typeface="BIZ UDPゴシック" panose="020B0400000000000000" pitchFamily="50" charset="-128"/>
                <a:ea typeface="BIZ UDPゴシック" panose="020B0400000000000000" pitchFamily="50" charset="-128"/>
              </a:rPr>
              <a:t>考え方①</a:t>
            </a:r>
            <a:r>
              <a:rPr kumimoji="1" lang="en-US" altLang="ja-JP" sz="1600" dirty="0">
                <a:solidFill>
                  <a:schemeClr val="tx1"/>
                </a:solidFill>
                <a:latin typeface="BIZ UDPゴシック" panose="020B0400000000000000" pitchFamily="50" charset="-128"/>
                <a:ea typeface="BIZ UDPゴシック" panose="020B0400000000000000" pitchFamily="50" charset="-128"/>
              </a:rPr>
              <a:t>】</a:t>
            </a:r>
          </a:p>
          <a:p>
            <a:pPr marL="0" indent="0">
              <a:lnSpc>
                <a:spcPct val="1500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・土石製品製造に係る粉砕施設や、金属製品製造に係る研摩施設のように対策を講じなければ多くの粉じんが排出される施設も存在することから、固定発生源からの粉じん規制は継続すべきである。</a:t>
            </a:r>
          </a:p>
          <a:p>
            <a:pPr marL="0" indent="0">
              <a:lnSpc>
                <a:spcPct val="1500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・特定粉じん規制については、条例で特定粉じんとして石綿以外の有害粉じんを規制しているのは都道府県では大阪府のみであり、行政・事業者にとって分かりにくい制度であるといえる。</a:t>
            </a:r>
          </a:p>
          <a:p>
            <a:pPr marL="0" indent="0">
              <a:lnSpc>
                <a:spcPct val="1500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排出される粉じんの種類によっては条例の特定粉じん排出施設が法や条例の一般粉じん排出施設にも該当する場合があり、また規制手法も設備構造基準で重複するものも多く、同じ処理施設で２つの基準に対応している場合もあることから、行政、事業者双方にとってわかりやすくかつ効果的な規制のあり方を目指すものとして、一般粉じん規制と特定粉じん規制を統合し、粉じん規制として一本化するべきである。</a:t>
            </a:r>
            <a:endParaRPr lang="en-US" altLang="ja-JP" sz="1600" dirty="0">
              <a:solidFill>
                <a:schemeClr val="tx1"/>
              </a:solidFill>
              <a:latin typeface="BIZ UDPゴシック" panose="020B0400000000000000" pitchFamily="50" charset="-128"/>
              <a:ea typeface="BIZ UDPゴシック" panose="020B0400000000000000" pitchFamily="50" charset="-128"/>
            </a:endParaRPr>
          </a:p>
        </p:txBody>
      </p:sp>
      <p:sp>
        <p:nvSpPr>
          <p:cNvPr id="8" name="スライド番号プレースホルダー 3">
            <a:extLst>
              <a:ext uri="{FF2B5EF4-FFF2-40B4-BE49-F238E27FC236}">
                <a16:creationId xmlns:a16="http://schemas.microsoft.com/office/drawing/2014/main" id="{C356BC4A-40B2-4175-BDD5-1B17E9A02AEE}"/>
              </a:ext>
            </a:extLst>
          </p:cNvPr>
          <p:cNvSpPr txBox="1">
            <a:spLocks/>
          </p:cNvSpPr>
          <p:nvPr/>
        </p:nvSpPr>
        <p:spPr>
          <a:xfrm>
            <a:off x="9350787" y="6041364"/>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8</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
        <p:nvSpPr>
          <p:cNvPr id="10" name="タイトル 1">
            <a:extLst>
              <a:ext uri="{FF2B5EF4-FFF2-40B4-BE49-F238E27FC236}">
                <a16:creationId xmlns:a16="http://schemas.microsoft.com/office/drawing/2014/main" id="{1B09951F-EB7C-40F2-BF5F-47427962E0EB}"/>
              </a:ext>
            </a:extLst>
          </p:cNvPr>
          <p:cNvSpPr txBox="1">
            <a:spLocks/>
          </p:cNvSpPr>
          <p:nvPr/>
        </p:nvSpPr>
        <p:spPr>
          <a:xfrm>
            <a:off x="1083472" y="609602"/>
            <a:ext cx="8267315" cy="734351"/>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400" dirty="0">
                <a:latin typeface="BIZ UDPゴシック" panose="020B0400000000000000" pitchFamily="50" charset="-128"/>
                <a:ea typeface="BIZ UDPゴシック" panose="020B0400000000000000" pitchFamily="50" charset="-128"/>
              </a:rPr>
              <a:t>論点①　粉じん規制全体の考え方について</a:t>
            </a:r>
          </a:p>
        </p:txBody>
      </p:sp>
    </p:spTree>
    <p:extLst>
      <p:ext uri="{BB962C8B-B14F-4D97-AF65-F5344CB8AC3E}">
        <p14:creationId xmlns:p14="http://schemas.microsoft.com/office/powerpoint/2010/main" val="3362768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タイトル 1">
            <a:extLst>
              <a:ext uri="{FF2B5EF4-FFF2-40B4-BE49-F238E27FC236}">
                <a16:creationId xmlns:a16="http://schemas.microsoft.com/office/drawing/2014/main" id="{685522A3-D88E-4235-85E9-DB9C2640DF75}"/>
              </a:ext>
            </a:extLst>
          </p:cNvPr>
          <p:cNvSpPr txBox="1">
            <a:spLocks/>
          </p:cNvSpPr>
          <p:nvPr/>
        </p:nvSpPr>
        <p:spPr>
          <a:xfrm>
            <a:off x="1083472" y="609602"/>
            <a:ext cx="8267315" cy="734351"/>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400" dirty="0">
                <a:latin typeface="BIZ UDPゴシック" panose="020B0400000000000000" pitchFamily="50" charset="-128"/>
                <a:ea typeface="BIZ UDPゴシック" panose="020B0400000000000000" pitchFamily="50" charset="-128"/>
              </a:rPr>
              <a:t>論点①　粉じん規制全体の考え方について</a:t>
            </a:r>
          </a:p>
        </p:txBody>
      </p:sp>
      <p:sp>
        <p:nvSpPr>
          <p:cNvPr id="10" name="コンテンツ プレースホルダー 2">
            <a:extLst>
              <a:ext uri="{FF2B5EF4-FFF2-40B4-BE49-F238E27FC236}">
                <a16:creationId xmlns:a16="http://schemas.microsoft.com/office/drawing/2014/main" id="{45474070-C251-4FE0-BE53-49720434C6A3}"/>
              </a:ext>
            </a:extLst>
          </p:cNvPr>
          <p:cNvSpPr>
            <a:spLocks noGrp="1"/>
          </p:cNvSpPr>
          <p:nvPr>
            <p:ph idx="1"/>
          </p:nvPr>
        </p:nvSpPr>
        <p:spPr>
          <a:xfrm>
            <a:off x="619314" y="1219300"/>
            <a:ext cx="8667371" cy="5638700"/>
          </a:xfrm>
        </p:spPr>
        <p:txBody>
          <a:bodyPr>
            <a:noAutofit/>
          </a:bodyPr>
          <a:lstStyle/>
          <a:p>
            <a:pPr marL="0" indent="0">
              <a:lnSpc>
                <a:spcPct val="150000"/>
              </a:lnSpc>
              <a:buNone/>
            </a:pPr>
            <a:r>
              <a:rPr kumimoji="1" lang="en-US" altLang="ja-JP" sz="1600" dirty="0">
                <a:solidFill>
                  <a:schemeClr val="tx1"/>
                </a:solidFill>
                <a:latin typeface="BIZ UDPゴシック" panose="020B0400000000000000" pitchFamily="50" charset="-128"/>
                <a:ea typeface="BIZ UDPゴシック" panose="020B0400000000000000" pitchFamily="50" charset="-128"/>
              </a:rPr>
              <a:t>【</a:t>
            </a:r>
            <a:r>
              <a:rPr kumimoji="1" lang="ja-JP" altLang="en-US" sz="1600" dirty="0">
                <a:solidFill>
                  <a:schemeClr val="tx1"/>
                </a:solidFill>
                <a:latin typeface="BIZ UDPゴシック" panose="020B0400000000000000" pitchFamily="50" charset="-128"/>
                <a:ea typeface="BIZ UDPゴシック" panose="020B0400000000000000" pitchFamily="50" charset="-128"/>
              </a:rPr>
              <a:t>考え方②</a:t>
            </a:r>
            <a:r>
              <a:rPr kumimoji="1" lang="en-US" altLang="ja-JP" sz="1600" dirty="0">
                <a:solidFill>
                  <a:schemeClr val="tx1"/>
                </a:solidFill>
                <a:latin typeface="BIZ UDPゴシック" panose="020B0400000000000000" pitchFamily="50" charset="-128"/>
                <a:ea typeface="BIZ UDPゴシック" panose="020B0400000000000000" pitchFamily="50" charset="-128"/>
              </a:rPr>
              <a:t>】</a:t>
            </a:r>
          </a:p>
          <a:p>
            <a:pPr marL="0" indent="0">
              <a:lnSpc>
                <a:spcPct val="1500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・規制基準については、</a:t>
            </a:r>
            <a:r>
              <a:rPr lang="ja-JP" altLang="en-US" sz="1600" u="sng" dirty="0">
                <a:solidFill>
                  <a:schemeClr val="tx1"/>
                </a:solidFill>
                <a:latin typeface="BIZ UDPゴシック" panose="020B0400000000000000" pitchFamily="50" charset="-128"/>
                <a:ea typeface="BIZ UDPゴシック" panose="020B0400000000000000" pitchFamily="50" charset="-128"/>
              </a:rPr>
              <a:t>有害粉じんを含めたすべての種類の粉じんの飛散を一定程度抑制できるとともに、施設の規模や粉じん排出状況に応じた対策をとることができる現行の一般粉じんの設備構造基準を採用する</a:t>
            </a:r>
            <a:r>
              <a:rPr lang="ja-JP" altLang="en-US" sz="1600" dirty="0">
                <a:solidFill>
                  <a:schemeClr val="tx1"/>
                </a:solidFill>
                <a:latin typeface="BIZ UDPゴシック" panose="020B0400000000000000" pitchFamily="50" charset="-128"/>
                <a:ea typeface="BIZ UDPゴシック" panose="020B0400000000000000" pitchFamily="50" charset="-128"/>
              </a:rPr>
              <a:t>ことが適当である。</a:t>
            </a:r>
          </a:p>
          <a:p>
            <a:pPr marL="0" indent="0">
              <a:lnSpc>
                <a:spcPct val="1500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・規制対象施設及び規模要件については、以下の方向性とすることが適当である。</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365125" indent="-365125">
              <a:buNone/>
            </a:pPr>
            <a:r>
              <a:rPr lang="ja-JP" altLang="en-US" sz="1600" dirty="0">
                <a:solidFill>
                  <a:schemeClr val="tx1"/>
                </a:solidFill>
                <a:latin typeface="BIZ UDPゴシック" panose="020B0400000000000000" pitchFamily="50" charset="-128"/>
                <a:ea typeface="BIZ UDPゴシック" panose="020B0400000000000000" pitchFamily="50" charset="-128"/>
              </a:rPr>
              <a:t>①現行の条例一般粉じん規制のみの対象施設は、</a:t>
            </a:r>
            <a:r>
              <a:rPr lang="ja-JP" altLang="en-US" sz="1600" u="sng" dirty="0">
                <a:solidFill>
                  <a:schemeClr val="tx1"/>
                </a:solidFill>
                <a:latin typeface="BIZ UDPゴシック" panose="020B0400000000000000" pitchFamily="50" charset="-128"/>
                <a:ea typeface="BIZ UDPゴシック" panose="020B0400000000000000" pitchFamily="50" charset="-128"/>
              </a:rPr>
              <a:t>引き続き規制対象</a:t>
            </a:r>
            <a:r>
              <a:rPr lang="ja-JP" altLang="en-US" sz="1600" dirty="0">
                <a:solidFill>
                  <a:schemeClr val="tx1"/>
                </a:solidFill>
                <a:latin typeface="BIZ UDPゴシック" panose="020B0400000000000000" pitchFamily="50" charset="-128"/>
                <a:ea typeface="BIZ UDPゴシック" panose="020B0400000000000000" pitchFamily="50" charset="-128"/>
              </a:rPr>
              <a:t>とする。</a:t>
            </a:r>
          </a:p>
          <a:p>
            <a:pPr marL="182563" indent="-182563">
              <a:buNone/>
            </a:pPr>
            <a:r>
              <a:rPr lang="ja-JP" altLang="en-US" sz="1600" dirty="0">
                <a:solidFill>
                  <a:schemeClr val="tx1"/>
                </a:solidFill>
                <a:latin typeface="BIZ UDPゴシック" panose="020B0400000000000000" pitchFamily="50" charset="-128"/>
                <a:ea typeface="BIZ UDPゴシック" panose="020B0400000000000000" pitchFamily="50" charset="-128"/>
              </a:rPr>
              <a:t>②現行の条例特定粉じん規制の対象施設のうち、法一般粉じん規制と重複する規模の施設は、</a:t>
            </a:r>
            <a:r>
              <a:rPr lang="ja-JP" altLang="en-US" sz="1600" u="sng" dirty="0">
                <a:solidFill>
                  <a:schemeClr val="tx1"/>
                </a:solidFill>
                <a:latin typeface="BIZ UDPゴシック" panose="020B0400000000000000" pitchFamily="50" charset="-128"/>
                <a:ea typeface="BIZ UDPゴシック" panose="020B0400000000000000" pitchFamily="50" charset="-128"/>
              </a:rPr>
              <a:t>法制度による規制で一定水準の粉じん排出抑制が可能であることから、条例規制の対象外</a:t>
            </a:r>
            <a:r>
              <a:rPr lang="ja-JP" altLang="en-US" sz="1600" dirty="0">
                <a:solidFill>
                  <a:schemeClr val="tx1"/>
                </a:solidFill>
                <a:latin typeface="BIZ UDPゴシック" panose="020B0400000000000000" pitchFamily="50" charset="-128"/>
                <a:ea typeface="BIZ UDPゴシック" panose="020B0400000000000000" pitchFamily="50" charset="-128"/>
              </a:rPr>
              <a:t>とする。</a:t>
            </a:r>
          </a:p>
          <a:p>
            <a:pPr marL="182563" indent="-182563">
              <a:buNone/>
            </a:pPr>
            <a:r>
              <a:rPr lang="ja-JP" altLang="en-US" sz="1600" dirty="0">
                <a:solidFill>
                  <a:schemeClr val="tx1"/>
                </a:solidFill>
                <a:latin typeface="BIZ UDPゴシック" panose="020B0400000000000000" pitchFamily="50" charset="-128"/>
                <a:ea typeface="BIZ UDPゴシック" panose="020B0400000000000000" pitchFamily="50" charset="-128"/>
              </a:rPr>
              <a:t>③現行の条例特定粉じん規制の対象施設のうち、条例一般粉じん規制と重複する規模の施設は、</a:t>
            </a:r>
            <a:r>
              <a:rPr lang="ja-JP" altLang="en-US" sz="1600" u="sng" dirty="0">
                <a:solidFill>
                  <a:schemeClr val="tx1"/>
                </a:solidFill>
                <a:latin typeface="BIZ UDPゴシック" panose="020B0400000000000000" pitchFamily="50" charset="-128"/>
                <a:ea typeface="BIZ UDPゴシック" panose="020B0400000000000000" pitchFamily="50" charset="-128"/>
              </a:rPr>
              <a:t>引き続き規制対象</a:t>
            </a:r>
            <a:r>
              <a:rPr lang="ja-JP" altLang="en-US" sz="1600" dirty="0">
                <a:solidFill>
                  <a:schemeClr val="tx1"/>
                </a:solidFill>
                <a:latin typeface="BIZ UDPゴシック" panose="020B0400000000000000" pitchFamily="50" charset="-128"/>
                <a:ea typeface="BIZ UDPゴシック" panose="020B0400000000000000" pitchFamily="50" charset="-128"/>
              </a:rPr>
              <a:t>とする。</a:t>
            </a:r>
          </a:p>
          <a:p>
            <a:pPr marL="182563" indent="-182563">
              <a:buNone/>
            </a:pPr>
            <a:r>
              <a:rPr lang="ja-JP" altLang="en-US" sz="1600" dirty="0">
                <a:solidFill>
                  <a:schemeClr val="tx1"/>
                </a:solidFill>
                <a:latin typeface="BIZ UDPゴシック" panose="020B0400000000000000" pitchFamily="50" charset="-128"/>
                <a:ea typeface="BIZ UDPゴシック" panose="020B0400000000000000" pitchFamily="50" charset="-128"/>
              </a:rPr>
              <a:t>④現行の条例特定粉じん規制の対象施設のうち、法一般粉じん規制及び条例一般粉じん規制のいずれにも重複しない規模の施設は、</a:t>
            </a:r>
            <a:r>
              <a:rPr lang="ja-JP" altLang="en-US" sz="1600" u="sng" dirty="0">
                <a:solidFill>
                  <a:schemeClr val="tx1"/>
                </a:solidFill>
                <a:latin typeface="BIZ UDPゴシック" panose="020B0400000000000000" pitchFamily="50" charset="-128"/>
                <a:ea typeface="BIZ UDPゴシック" panose="020B0400000000000000" pitchFamily="50" charset="-128"/>
              </a:rPr>
              <a:t>全て粉じん規制対象とするとこれまで対象外であった一般粉じんのみを排出する小規模の施設についてかなりの数が規制対象となる</a:t>
            </a:r>
            <a:r>
              <a:rPr lang="ja-JP" altLang="en-US" sz="1600" dirty="0">
                <a:solidFill>
                  <a:schemeClr val="tx1"/>
                </a:solidFill>
                <a:latin typeface="BIZ UDPゴシック" panose="020B0400000000000000" pitchFamily="50" charset="-128"/>
                <a:ea typeface="BIZ UDPゴシック" panose="020B0400000000000000" pitchFamily="50" charset="-128"/>
              </a:rPr>
              <a:t>ことから、現在府域に設置されている特定粉じん排出施設の実態から</a:t>
            </a:r>
            <a:r>
              <a:rPr lang="ja-JP" altLang="en-US" sz="1600" u="sng" dirty="0">
                <a:solidFill>
                  <a:schemeClr val="tx1"/>
                </a:solidFill>
                <a:latin typeface="BIZ UDPゴシック" panose="020B0400000000000000" pitchFamily="50" charset="-128"/>
                <a:ea typeface="BIZ UDPゴシック" panose="020B0400000000000000" pitchFamily="50" charset="-128"/>
              </a:rPr>
              <a:t>有害性が高い粉じんが大気中へ飛散するリスクが高いと考えられる（ア）窯業製品又は土石製品の製造の用に供する汚染土壌処理施設、（イ）金属製品等、窯業製品又は土石製品の製造の用に供する蛍光灯リサイクル施設　に限定し規制対象</a:t>
            </a:r>
            <a:r>
              <a:rPr lang="ja-JP" altLang="en-US" sz="1600" dirty="0">
                <a:solidFill>
                  <a:schemeClr val="tx1"/>
                </a:solidFill>
                <a:latin typeface="BIZ UDPゴシック" panose="020B0400000000000000" pitchFamily="50" charset="-128"/>
                <a:ea typeface="BIZ UDPゴシック" panose="020B0400000000000000" pitchFamily="50" charset="-128"/>
              </a:rPr>
              <a:t>とする。</a:t>
            </a:r>
          </a:p>
        </p:txBody>
      </p:sp>
      <p:sp>
        <p:nvSpPr>
          <p:cNvPr id="7" name="スライド番号プレースホルダー 3">
            <a:extLst>
              <a:ext uri="{FF2B5EF4-FFF2-40B4-BE49-F238E27FC236}">
                <a16:creationId xmlns:a16="http://schemas.microsoft.com/office/drawing/2014/main" id="{A3076C18-B732-4295-8F7B-6C7C03225696}"/>
              </a:ext>
            </a:extLst>
          </p:cNvPr>
          <p:cNvSpPr>
            <a:spLocks noGrp="1"/>
          </p:cNvSpPr>
          <p:nvPr>
            <p:ph type="sldNum" sz="quarter" idx="12"/>
          </p:nvPr>
        </p:nvSpPr>
        <p:spPr>
          <a:xfrm>
            <a:off x="9350787" y="6041364"/>
            <a:ext cx="555213" cy="365125"/>
          </a:xfrm>
        </p:spPr>
        <p:txBody>
          <a:bodyPr>
            <a:normAutofit/>
          </a:body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9</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809124433"/>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10128</Words>
  <Application>Microsoft Office PowerPoint</Application>
  <PresentationFormat>A4 210 x 297 mm</PresentationFormat>
  <Paragraphs>1304</Paragraphs>
  <Slides>34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34</vt:i4>
      </vt:variant>
    </vt:vector>
  </HeadingPairs>
  <TitlesOfParts>
    <vt:vector size="41" baseType="lpstr">
      <vt:lpstr>BIZ UDPゴシック</vt:lpstr>
      <vt:lpstr>游ゴシック</vt:lpstr>
      <vt:lpstr>Arial</vt:lpstr>
      <vt:lpstr>Trebuchet MS</vt:lpstr>
      <vt:lpstr>Wingdings</vt:lpstr>
      <vt:lpstr>Wingdings 3</vt:lpstr>
      <vt:lpstr>ファセット</vt:lpstr>
      <vt:lpstr>PowerPoint プレゼンテーション</vt:lpstr>
      <vt:lpstr>前回の部会で整理した論点</vt:lpstr>
      <vt:lpstr>前回の部会での議論</vt:lpstr>
      <vt:lpstr>前回の部会での議論</vt:lpstr>
      <vt:lpstr>前回の部会での議論</vt:lpstr>
      <vt:lpstr>論点①　粉じん規制全体の考え方について</vt:lpstr>
      <vt:lpstr>PowerPoint プレゼンテーション</vt:lpstr>
      <vt:lpstr>PowerPoint プレゼンテーション</vt:lpstr>
      <vt:lpstr>PowerPoint プレゼンテーション</vt:lpstr>
      <vt:lpstr>論点②　　対象施設の見直しの必要性について</vt:lpstr>
      <vt:lpstr>論点②　　対象施設の見直しの必要性について</vt:lpstr>
      <vt:lpstr>論点③　　施設の規模要件の見直しについて</vt:lpstr>
      <vt:lpstr>論点③　　施設の規模要件の見直しについて</vt:lpstr>
      <vt:lpstr>論点③　　施設の規模要件の見直しについて</vt:lpstr>
      <vt:lpstr>（参考）ベルトコンベアの規模要件の算出根拠</vt:lpstr>
      <vt:lpstr>PowerPoint プレゼンテーション</vt:lpstr>
      <vt:lpstr>粉じん規制の見直し案【基準①】</vt:lpstr>
      <vt:lpstr>粉じん規制の見直し案【基準②】</vt:lpstr>
      <vt:lpstr>粉じん規制の見直し案【基準③】</vt:lpstr>
      <vt:lpstr>粉じん規制の見直し案【基準④】</vt:lpstr>
      <vt:lpstr>粉じん規制の見直し案【対象施設と規模①】</vt:lpstr>
      <vt:lpstr>PowerPoint プレゼンテーション</vt:lpstr>
      <vt:lpstr>粉じん規制の見直し案【対象施設と規模③】</vt:lpstr>
      <vt:lpstr>粉じん規制の見直し案【対象施設と規模④】</vt:lpstr>
      <vt:lpstr>粉じん規制の見直し案【対象施設と規模⑤】</vt:lpstr>
      <vt:lpstr>（参考）条例一般粉じん規制の裾切以下であり特定粉じんのみの規制対象（P6の④の施設）における現在の府内届出済施設一覧</vt:lpstr>
      <vt:lpstr>（参考）条例一般粉じん規制の裾切以下であり特定粉じんのみの規制対象 　　　　（P6の④の施設）における規制継続の考え方について</vt:lpstr>
      <vt:lpstr>（参考）汚染土壌処理の用に供する施設について①</vt:lpstr>
      <vt:lpstr>（参考）汚染土壌処理の用に供する施設について②</vt:lpstr>
      <vt:lpstr>（参考）蛍光灯のリサイクルの用に供する施設について</vt:lpstr>
      <vt:lpstr>（参考）法における規制基準</vt:lpstr>
      <vt:lpstr>PowerPoint プレゼンテーション</vt:lpstr>
      <vt:lpstr>PowerPoint プレゼンテーション</vt:lpstr>
      <vt:lpstr>（参考）ベルトコンベア及びバケットコンベアに係る 　　　　他府県の規制状況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2021-06-17T05:39:51Z</dcterms:created>
  <dcterms:modified xsi:type="dcterms:W3CDTF">2022-02-08T04:15:20Z</dcterms:modified>
</cp:coreProperties>
</file>