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86" r:id="rId1"/>
  </p:sldMasterIdLst>
  <p:notesMasterIdLst>
    <p:notesMasterId r:id="rId23"/>
  </p:notesMasterIdLst>
  <p:handoutMasterIdLst>
    <p:handoutMasterId r:id="rId24"/>
  </p:handoutMasterIdLst>
  <p:sldIdLst>
    <p:sldId id="262" r:id="rId2"/>
    <p:sldId id="263" r:id="rId3"/>
    <p:sldId id="463" r:id="rId4"/>
    <p:sldId id="441" r:id="rId5"/>
    <p:sldId id="442" r:id="rId6"/>
    <p:sldId id="451" r:id="rId7"/>
    <p:sldId id="452" r:id="rId8"/>
    <p:sldId id="455" r:id="rId9"/>
    <p:sldId id="443" r:id="rId10"/>
    <p:sldId id="459" r:id="rId11"/>
    <p:sldId id="460" r:id="rId12"/>
    <p:sldId id="468" r:id="rId13"/>
    <p:sldId id="456" r:id="rId14"/>
    <p:sldId id="469" r:id="rId15"/>
    <p:sldId id="449" r:id="rId16"/>
    <p:sldId id="457" r:id="rId17"/>
    <p:sldId id="467" r:id="rId18"/>
    <p:sldId id="458" r:id="rId19"/>
    <p:sldId id="466" r:id="rId20"/>
    <p:sldId id="453" r:id="rId21"/>
    <p:sldId id="264" r:id="rId2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6600"/>
    <a:srgbClr val="FFCC66"/>
    <a:srgbClr val="FFFF00"/>
    <a:srgbClr val="FFFF66"/>
    <a:srgbClr val="FF9900"/>
    <a:srgbClr val="2E83C3"/>
    <a:srgbClr val="E8EDF5"/>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26" autoAdjust="0"/>
    <p:restoredTop sz="92565" autoAdjust="0"/>
  </p:normalViewPr>
  <p:slideViewPr>
    <p:cSldViewPr snapToGrid="0">
      <p:cViewPr varScale="1">
        <p:scale>
          <a:sx n="74" d="100"/>
          <a:sy n="74" d="100"/>
        </p:scale>
        <p:origin x="630"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2021/9/9</a:t>
            </a:fld>
            <a:endParaRPr kumimoji="1" lang="ja-JP" altLang="en-US"/>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2021/9/9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D54CBD-1E73-4DB0-A80E-2D631038AE97}"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002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FF852C9-40AE-4562-9FC8-EE63901DDEAC}"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35488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C5CEBF-FCE6-4B49-858C-6DD8D95F634D}"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1131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68C4E5-1B83-437F-B4C1-5F762EF3DC6B}"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96943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EEE1DB-8C72-430E-8233-1BDAE291053C}"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091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8606FB-F559-4E09-AEDE-E2D82A215524}"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7782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A31576-4D32-499C-BA79-261BC51CB9A3}"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a:p>
        </p:txBody>
      </p:sp>
    </p:spTree>
    <p:extLst>
      <p:ext uri="{BB962C8B-B14F-4D97-AF65-F5344CB8AC3E}">
        <p14:creationId xmlns:p14="http://schemas.microsoft.com/office/powerpoint/2010/main" val="639021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D84AF1-34C4-45E4-BD76-48422B2028E2}"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217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F38C21-6AB4-4178-B9B8-09902E1F3BAD}"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23560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C01743-F1D4-471E-83FD-4110CB1E1EEA}" type="datetime1">
              <a:rPr lang="en-US" altLang="ja-JP"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364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FFACE-B253-49B6-B727-27FB52378CF7}" type="datetime1">
              <a:rPr lang="en-US" altLang="ja-JP"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31140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90CA6D-D8D5-48F5-AB7C-089C3FBAADB6}" type="datetime1">
              <a:rPr lang="en-US" altLang="ja-JP" smtClean="0"/>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6753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E35C277-81C0-449A-9FE8-5C3FDDBC0D21}" type="datetime1">
              <a:rPr lang="en-US" altLang="ja-JP"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3830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90BA1-8F42-447A-A980-90C789177F68}" type="datetime1">
              <a:rPr lang="en-US" altLang="ja-JP" smtClean="0"/>
              <a:t>9/9/2021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9258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43CB40-17AF-430A-9DAA-78C79AA052F3}" type="datetime1">
              <a:rPr lang="en-US" altLang="ja-JP"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a:p>
        </p:txBody>
      </p:sp>
    </p:spTree>
    <p:extLst>
      <p:ext uri="{BB962C8B-B14F-4D97-AF65-F5344CB8AC3E}">
        <p14:creationId xmlns:p14="http://schemas.microsoft.com/office/powerpoint/2010/main" val="3066790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0B33D3-C56C-405B-94C3-1B28AC5347B6}" type="datetime1">
              <a:rPr lang="en-US" altLang="ja-JP"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3987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7" name="Group 16"/>
          <p:cNvGrpSpPr/>
          <p:nvPr/>
        </p:nvGrpSpPr>
        <p:grpSpPr>
          <a:xfrm>
            <a:off x="-9172"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6BE295-9B3E-4679-9DE7-7B93C88DF62D}" type="datetime1">
              <a:rPr lang="en-US" altLang="ja-JP" smtClean="0"/>
              <a:t>9/9/2021</a:t>
            </a:fld>
            <a:endParaRPr 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6900441"/>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66514161-D461-47ED-B67B-B85211C9821C}"/>
              </a:ext>
            </a:extLst>
          </p:cNvPr>
          <p:cNvSpPr txBox="1">
            <a:spLocks/>
          </p:cNvSpPr>
          <p:nvPr/>
        </p:nvSpPr>
        <p:spPr>
          <a:xfrm>
            <a:off x="609600" y="1491177"/>
            <a:ext cx="7665716" cy="2629999"/>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6F1E4E8C-C05F-4C3D-940D-BAB485AB187E}"/>
              </a:ext>
            </a:extLst>
          </p:cNvPr>
          <p:cNvSpPr txBox="1"/>
          <p:nvPr/>
        </p:nvSpPr>
        <p:spPr>
          <a:xfrm>
            <a:off x="7315200" y="520505"/>
            <a:ext cx="1197764"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a:t>
            </a:r>
            <a:r>
              <a:rPr kumimoji="1" lang="en-US" altLang="ja-JP" dirty="0">
                <a:latin typeface="BIZ UDPゴシック" panose="020B0400000000000000" pitchFamily="50" charset="-128"/>
                <a:ea typeface="BIZ UDPゴシック" panose="020B0400000000000000" pitchFamily="50" charset="-128"/>
              </a:rPr>
              <a:t>2</a:t>
            </a:r>
            <a:endParaRPr kumimoji="1" lang="ja-JP" altLang="en-US" dirty="0">
              <a:latin typeface="BIZ UDPゴシック" panose="020B0400000000000000" pitchFamily="50" charset="-128"/>
              <a:ea typeface="BIZ UDPゴシック" panose="020B0400000000000000" pitchFamily="50" charset="-128"/>
            </a:endParaRPr>
          </a:p>
        </p:txBody>
      </p:sp>
      <p:sp>
        <p:nvSpPr>
          <p:cNvPr id="8" name="タイトル 7">
            <a:extLst>
              <a:ext uri="{FF2B5EF4-FFF2-40B4-BE49-F238E27FC236}">
                <a16:creationId xmlns:a16="http://schemas.microsoft.com/office/drawing/2014/main" id="{03F00E16-5A40-4748-9F1E-7BA895C4D2D4}"/>
              </a:ext>
            </a:extLst>
          </p:cNvPr>
          <p:cNvSpPr>
            <a:spLocks noGrp="1"/>
          </p:cNvSpPr>
          <p:nvPr>
            <p:ph type="title"/>
          </p:nvPr>
        </p:nvSpPr>
        <p:spPr>
          <a:xfrm>
            <a:off x="1013639" y="2680086"/>
            <a:ext cx="7894721" cy="1758056"/>
          </a:xfrm>
        </p:spPr>
        <p:txBody>
          <a:bodyPr>
            <a:normAutofit/>
          </a:bodyPr>
          <a:lstStyle/>
          <a:p>
            <a:pPr algn="ctr"/>
            <a:r>
              <a:rPr lang="ja-JP" altLang="en-US" dirty="0">
                <a:latin typeface="BIZ UDPゴシック" panose="020B0400000000000000" pitchFamily="50" charset="-128"/>
                <a:ea typeface="BIZ UDPゴシック" panose="020B0400000000000000" pitchFamily="50" charset="-128"/>
              </a:rPr>
              <a:t>有害物質排出規制に係る検討について</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規制基準</a:t>
            </a:r>
            <a:r>
              <a:rPr lang="en-US" altLang="ja-JP" dirty="0">
                <a:latin typeface="BIZ UDPゴシック" panose="020B0400000000000000" pitchFamily="50" charset="-128"/>
                <a:ea typeface="BIZ UDPゴシック" panose="020B0400000000000000" pitchFamily="50" charset="-128"/>
              </a:rPr>
              <a:t>】</a:t>
            </a:r>
            <a:endParaRPr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90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スライド番号プレースホルダー 3">
            <a:extLst>
              <a:ext uri="{FF2B5EF4-FFF2-40B4-BE49-F238E27FC236}">
                <a16:creationId xmlns:a16="http://schemas.microsoft.com/office/drawing/2014/main" id="{A0F0039F-1732-4B60-8F19-9D6313560856}"/>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10</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B1FF2C70-3F54-43AC-98FD-F0A9EBF17194}"/>
              </a:ext>
            </a:extLst>
          </p:cNvPr>
          <p:cNvSpPr txBox="1">
            <a:spLocks/>
          </p:cNvSpPr>
          <p:nvPr/>
        </p:nvSpPr>
        <p:spPr>
          <a:xfrm>
            <a:off x="1085081" y="493205"/>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p:txBody>
      </p:sp>
      <p:sp>
        <p:nvSpPr>
          <p:cNvPr id="15" name="コンテンツ プレースホルダー 2">
            <a:extLst>
              <a:ext uri="{FF2B5EF4-FFF2-40B4-BE49-F238E27FC236}">
                <a16:creationId xmlns:a16="http://schemas.microsoft.com/office/drawing/2014/main" id="{058B64E8-1246-4317-B2FC-62AB26AD7EE3}"/>
              </a:ext>
            </a:extLst>
          </p:cNvPr>
          <p:cNvSpPr>
            <a:spLocks noGrp="1"/>
          </p:cNvSpPr>
          <p:nvPr>
            <p:ph idx="1"/>
          </p:nvPr>
        </p:nvSpPr>
        <p:spPr>
          <a:xfrm>
            <a:off x="627226" y="978215"/>
            <a:ext cx="9015817" cy="609599"/>
          </a:xfrm>
        </p:spPr>
        <p:txBody>
          <a:bodyPr>
            <a:normAutofit/>
          </a:bodyPr>
          <a:lstStyle/>
          <a:p>
            <a:pPr marL="0" indent="0">
              <a:buNone/>
            </a:pPr>
            <a:r>
              <a:rPr kumimoji="1" lang="ja-JP" altLang="en-US" sz="1400" dirty="0">
                <a:solidFill>
                  <a:schemeClr val="tx1"/>
                </a:solidFill>
                <a:latin typeface="BIZ UDPゴシック" panose="020B0400000000000000" pitchFamily="50" charset="-128"/>
                <a:ea typeface="BIZ UDPゴシック" panose="020B0400000000000000" pitchFamily="50" charset="-128"/>
              </a:rPr>
              <a:t>〇想定環境濃度の設定を行うにあたり、国の環境基準値・指針値が定められている物質については、それらを基に</a:t>
            </a:r>
            <a:r>
              <a:rPr lang="ja-JP" altLang="en-US" sz="1400" dirty="0">
                <a:solidFill>
                  <a:schemeClr val="tx1"/>
                </a:solidFill>
                <a:latin typeface="BIZ UDPゴシック" panose="020B0400000000000000" pitchFamily="50" charset="-128"/>
                <a:ea typeface="BIZ UDPゴシック" panose="020B0400000000000000" pitchFamily="50" charset="-128"/>
              </a:rPr>
              <a:t>算定すること</a:t>
            </a:r>
            <a:r>
              <a:rPr kumimoji="1" lang="ja-JP" altLang="en-US" sz="1400" dirty="0">
                <a:solidFill>
                  <a:schemeClr val="tx1"/>
                </a:solidFill>
                <a:latin typeface="BIZ UDPゴシック" panose="020B0400000000000000" pitchFamily="50" charset="-128"/>
                <a:ea typeface="BIZ UDPゴシック" panose="020B0400000000000000" pitchFamily="50" charset="-128"/>
              </a:rPr>
              <a:t>が考えられる。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2" name="表 2">
            <a:extLst>
              <a:ext uri="{FF2B5EF4-FFF2-40B4-BE49-F238E27FC236}">
                <a16:creationId xmlns:a16="http://schemas.microsoft.com/office/drawing/2014/main" id="{F98D9D10-C259-4C6C-BF15-93CC06577ECB}"/>
              </a:ext>
            </a:extLst>
          </p:cNvPr>
          <p:cNvGraphicFramePr>
            <a:graphicFrameLocks noGrp="1"/>
          </p:cNvGraphicFramePr>
          <p:nvPr>
            <p:extLst>
              <p:ext uri="{D42A27DB-BD31-4B8C-83A1-F6EECF244321}">
                <p14:modId xmlns:p14="http://schemas.microsoft.com/office/powerpoint/2010/main" val="2741571105"/>
              </p:ext>
            </p:extLst>
          </p:nvPr>
        </p:nvGraphicFramePr>
        <p:xfrm>
          <a:off x="569842" y="2460519"/>
          <a:ext cx="9015817" cy="2148276"/>
        </p:xfrm>
        <a:graphic>
          <a:graphicData uri="http://schemas.openxmlformats.org/drawingml/2006/table">
            <a:tbl>
              <a:tblPr firstRow="1">
                <a:tableStyleId>{5C22544A-7EE6-4342-B048-85BDC9FD1C3A}</a:tableStyleId>
              </a:tblPr>
              <a:tblGrid>
                <a:gridCol w="9015817">
                  <a:extLst>
                    <a:ext uri="{9D8B030D-6E8A-4147-A177-3AD203B41FA5}">
                      <a16:colId xmlns:a16="http://schemas.microsoft.com/office/drawing/2014/main" val="1143871021"/>
                    </a:ext>
                  </a:extLst>
                </a:gridCol>
              </a:tblGrid>
              <a:tr h="349956">
                <a:tc>
                  <a:txBody>
                    <a:bodyPr/>
                    <a:lstStyle/>
                    <a:p>
                      <a:pPr>
                        <a:lnSpc>
                          <a:spcPct val="100000"/>
                        </a:lnSpc>
                        <a:spcBef>
                          <a:spcPts val="600"/>
                        </a:spcBef>
                      </a:pPr>
                      <a:r>
                        <a:rPr kumimoji="1" lang="ja-JP" altLang="en-US" sz="1200" dirty="0">
                          <a:latin typeface="BIZ UDPゴシック" panose="020B0400000000000000" pitchFamily="50" charset="-128"/>
                          <a:ea typeface="BIZ UDPゴシック" panose="020B0400000000000000" pitchFamily="50" charset="-128"/>
                        </a:rPr>
                        <a:t>①「有害物質の種類ごとの有害性に係る定量評価値」の算定の考え方</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532411958"/>
                  </a:ext>
                </a:extLst>
              </a:tr>
              <a:tr h="1301201">
                <a:tc>
                  <a:txBody>
                    <a:bodyPr/>
                    <a:lstStyle/>
                    <a:p>
                      <a:pPr>
                        <a:lnSpc>
                          <a:spcPct val="10000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・有害性の定量評価に係る文献を整理し有害性に係る評価値を算出する。その際、</a:t>
                      </a:r>
                      <a:r>
                        <a:rPr kumimoji="1" lang="ja-JP" altLang="en-US" sz="1000" u="sng" dirty="0">
                          <a:latin typeface="BIZ UDPゴシック" panose="020B0400000000000000" pitchFamily="50" charset="-128"/>
                          <a:ea typeface="BIZ UDPゴシック" panose="020B0400000000000000" pitchFamily="50" charset="-128"/>
                        </a:rPr>
                        <a:t>長期暴露影響の疫学知見を優先し、また吸入暴露から得られた知見を重視する。</a:t>
                      </a:r>
                      <a:endParaRPr kumimoji="1" lang="en-US" altLang="ja-JP" sz="1000" u="sng" dirty="0">
                        <a:latin typeface="BIZ UDPゴシック" panose="020B0400000000000000" pitchFamily="50" charset="-128"/>
                        <a:ea typeface="BIZ UDPゴシック" panose="020B0400000000000000" pitchFamily="50" charset="-128"/>
                      </a:endParaRPr>
                    </a:p>
                    <a:p>
                      <a:pPr>
                        <a:lnSpc>
                          <a:spcPct val="10000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a:t>
                      </a:r>
                      <a:r>
                        <a:rPr kumimoji="1" lang="ja-JP" altLang="en-US" sz="1000" u="sng" dirty="0">
                          <a:latin typeface="BIZ UDPゴシック" panose="020B0400000000000000" pitchFamily="50" charset="-128"/>
                          <a:ea typeface="BIZ UDPゴシック" panose="020B0400000000000000" pitchFamily="50" charset="-128"/>
                        </a:rPr>
                        <a:t>発がん性及び発がん性以外の有害性</a:t>
                      </a:r>
                      <a:r>
                        <a:rPr kumimoji="1" lang="ja-JP" altLang="en-US" sz="1000" u="none" dirty="0">
                          <a:latin typeface="BIZ UDPゴシック" panose="020B0400000000000000" pitchFamily="50" charset="-128"/>
                          <a:ea typeface="BIZ UDPゴシック" panose="020B0400000000000000" pitchFamily="50" charset="-128"/>
                        </a:rPr>
                        <a:t>に係る評価値がともに算出可能な場合は、</a:t>
                      </a:r>
                      <a:r>
                        <a:rPr kumimoji="1" lang="ja-JP" altLang="en-US" sz="1000" u="sng" dirty="0">
                          <a:latin typeface="BIZ UDPゴシック" panose="020B0400000000000000" pitchFamily="50" charset="-128"/>
                          <a:ea typeface="BIZ UDPゴシック" panose="020B0400000000000000" pitchFamily="50" charset="-128"/>
                        </a:rPr>
                        <a:t>両者の評価値を算出し、両者のうち低い方の数値を採用し、どちらかのみの場合その数値を採用する</a:t>
                      </a:r>
                      <a:r>
                        <a:rPr kumimoji="1" lang="ja-JP" altLang="en-US" sz="1000" u="none" dirty="0">
                          <a:latin typeface="BIZ UDPゴシック" panose="020B0400000000000000" pitchFamily="50" charset="-128"/>
                          <a:ea typeface="BIZ UDPゴシック" panose="020B0400000000000000" pitchFamily="50" charset="-128"/>
                        </a:rPr>
                        <a:t>。</a:t>
                      </a:r>
                      <a:endParaRPr kumimoji="1" lang="en-US" altLang="ja-JP" sz="1000" u="none" dirty="0">
                        <a:latin typeface="BIZ UDPゴシック" panose="020B0400000000000000" pitchFamily="50" charset="-128"/>
                        <a:ea typeface="BIZ UDPゴシック" panose="020B0400000000000000" pitchFamily="50" charset="-128"/>
                      </a:endParaRPr>
                    </a:p>
                    <a:p>
                      <a:pPr>
                        <a:lnSpc>
                          <a:spcPct val="10000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・閾値の無い発がん物質と判断される場合、適切なモデルを用いてユニットリスクを求めて評価値を算出する。</a:t>
                      </a:r>
                      <a:endParaRPr kumimoji="1" lang="en-US" altLang="ja-JP" sz="1000" u="none" dirty="0">
                        <a:latin typeface="BIZ UDPゴシック" panose="020B0400000000000000" pitchFamily="50" charset="-128"/>
                        <a:ea typeface="BIZ UDPゴシック" panose="020B0400000000000000" pitchFamily="50" charset="-128"/>
                      </a:endParaRPr>
                    </a:p>
                    <a:p>
                      <a:pPr>
                        <a:lnSpc>
                          <a:spcPct val="10000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・閾値のある発がん物質と判断される場合や発がん性以外の有害性については、無毒性量（</a:t>
                      </a:r>
                      <a:r>
                        <a:rPr kumimoji="1" lang="en-US" altLang="ja-JP" sz="1000" u="none" dirty="0">
                          <a:latin typeface="BIZ UDPゴシック" panose="020B0400000000000000" pitchFamily="50" charset="-128"/>
                          <a:ea typeface="BIZ UDPゴシック" panose="020B0400000000000000" pitchFamily="50" charset="-128"/>
                        </a:rPr>
                        <a:t>NOAEL</a:t>
                      </a:r>
                      <a:r>
                        <a:rPr kumimoji="1" lang="ja-JP" altLang="en-US" sz="1000" u="none" dirty="0">
                          <a:latin typeface="BIZ UDPゴシック" panose="020B0400000000000000" pitchFamily="50" charset="-128"/>
                          <a:ea typeface="BIZ UDPゴシック" panose="020B0400000000000000" pitchFamily="50" charset="-128"/>
                        </a:rPr>
                        <a:t>）、最小毒性量（</a:t>
                      </a:r>
                      <a:r>
                        <a:rPr kumimoji="1" lang="en-US" altLang="ja-JP" sz="1000" u="none" dirty="0">
                          <a:latin typeface="BIZ UDPゴシック" panose="020B0400000000000000" pitchFamily="50" charset="-128"/>
                          <a:ea typeface="BIZ UDPゴシック" panose="020B0400000000000000" pitchFamily="50" charset="-128"/>
                        </a:rPr>
                        <a:t>LOAEL</a:t>
                      </a:r>
                      <a:r>
                        <a:rPr kumimoji="1" lang="ja-JP" altLang="en-US" sz="1000" u="none" dirty="0">
                          <a:latin typeface="BIZ UDPゴシック" panose="020B0400000000000000" pitchFamily="50" charset="-128"/>
                          <a:ea typeface="BIZ UDPゴシック" panose="020B0400000000000000" pitchFamily="50" charset="-128"/>
                        </a:rPr>
                        <a:t>）を不確定係数（不確実係数）で除する方法により算出する。</a:t>
                      </a:r>
                      <a:endParaRPr kumimoji="1" lang="en-US" altLang="ja-JP" sz="1000" u="none" dirty="0">
                        <a:latin typeface="BIZ UDPゴシック" panose="020B0400000000000000" pitchFamily="50" charset="-128"/>
                        <a:ea typeface="BIZ UDPゴシック" panose="020B0400000000000000" pitchFamily="50" charset="-128"/>
                      </a:endParaRPr>
                    </a:p>
                    <a:p>
                      <a:pPr>
                        <a:lnSpc>
                          <a:spcPct val="100000"/>
                        </a:lnSpc>
                        <a:spcBef>
                          <a:spcPts val="600"/>
                        </a:spcBef>
                      </a:pPr>
                      <a:r>
                        <a:rPr kumimoji="1" lang="en-US" altLang="ja-JP" sz="800" dirty="0"/>
                        <a:t>※</a:t>
                      </a:r>
                      <a:r>
                        <a:rPr kumimoji="1" lang="ja-JP" altLang="en-US" sz="800" dirty="0"/>
                        <a:t>ユニットリスク：汚染物質が１</a:t>
                      </a:r>
                      <a:r>
                        <a:rPr kumimoji="1" lang="en-US" altLang="ja-JP" sz="800" dirty="0" err="1"/>
                        <a:t>μg</a:t>
                      </a:r>
                      <a:r>
                        <a:rPr kumimoji="1" lang="en-US" altLang="ja-JP" sz="800" dirty="0"/>
                        <a:t>/m3</a:t>
                      </a:r>
                      <a:r>
                        <a:rPr kumimoji="1" lang="ja-JP" altLang="en-US" sz="800" dirty="0"/>
                        <a:t>含まれている大気を一生涯を通じて人が吸入した場合のがんの発生確率の増加分。</a:t>
                      </a:r>
                    </a:p>
                    <a:p>
                      <a:pPr>
                        <a:lnSpc>
                          <a:spcPct val="100000"/>
                        </a:lnSpc>
                        <a:spcBef>
                          <a:spcPts val="0"/>
                        </a:spcBef>
                      </a:pPr>
                      <a:r>
                        <a:rPr kumimoji="1" lang="en-US" altLang="ja-JP" sz="800" dirty="0"/>
                        <a:t>※NOAEL</a:t>
                      </a:r>
                      <a:r>
                        <a:rPr kumimoji="1" lang="ja-JP" altLang="en-US" sz="800" dirty="0"/>
                        <a:t>（無毒性量・</a:t>
                      </a:r>
                      <a:r>
                        <a:rPr kumimoji="1" lang="en-US" altLang="ja-JP" sz="800" dirty="0"/>
                        <a:t>No Observed Adverse Effect Level</a:t>
                      </a:r>
                      <a:r>
                        <a:rPr kumimoji="1" lang="ja-JP" altLang="en-US" sz="800" dirty="0"/>
                        <a:t>）：複数の用量（濃度）群を用いた実験動物に対する毒性試験において、有害影響が認められない最高用量（濃度）のこと。</a:t>
                      </a:r>
                    </a:p>
                    <a:p>
                      <a:pPr>
                        <a:lnSpc>
                          <a:spcPct val="100000"/>
                        </a:lnSpc>
                        <a:spcBef>
                          <a:spcPts val="0"/>
                        </a:spcBef>
                      </a:pPr>
                      <a:r>
                        <a:rPr kumimoji="1" lang="en-US" altLang="ja-JP" sz="800" dirty="0"/>
                        <a:t>※LOAEL</a:t>
                      </a:r>
                      <a:r>
                        <a:rPr kumimoji="1" lang="ja-JP" altLang="en-US" sz="800" dirty="0"/>
                        <a:t>（最小毒性量・</a:t>
                      </a:r>
                      <a:r>
                        <a:rPr kumimoji="1" lang="en-US" altLang="ja-JP" sz="800" dirty="0"/>
                        <a:t>Lowest Observed Adverse Effect Level</a:t>
                      </a:r>
                      <a:r>
                        <a:rPr kumimoji="1" lang="ja-JP" altLang="en-US" sz="800" dirty="0"/>
                        <a:t>）：化学物質の毒性試験では、複数の用量（濃度）段階で動物への影響を観察するが、そのうち何らかの毒性（悪影響）が見られた最小用量（濃度）のこと。</a:t>
                      </a:r>
                    </a:p>
                  </a:txBody>
                  <a:tcPr anchor="ctr"/>
                </a:tc>
                <a:extLst>
                  <a:ext uri="{0D108BD9-81ED-4DB2-BD59-A6C34878D82A}">
                    <a16:rowId xmlns:a16="http://schemas.microsoft.com/office/drawing/2014/main" val="2934433890"/>
                  </a:ext>
                </a:extLst>
              </a:tr>
            </a:tbl>
          </a:graphicData>
        </a:graphic>
      </p:graphicFrame>
      <p:graphicFrame>
        <p:nvGraphicFramePr>
          <p:cNvPr id="16" name="表 2">
            <a:extLst>
              <a:ext uri="{FF2B5EF4-FFF2-40B4-BE49-F238E27FC236}">
                <a16:creationId xmlns:a16="http://schemas.microsoft.com/office/drawing/2014/main" id="{9712C8E0-7564-453C-8B41-263B04558F1B}"/>
              </a:ext>
            </a:extLst>
          </p:cNvPr>
          <p:cNvGraphicFramePr>
            <a:graphicFrameLocks noGrp="1"/>
          </p:cNvGraphicFramePr>
          <p:nvPr>
            <p:extLst>
              <p:ext uri="{D42A27DB-BD31-4B8C-83A1-F6EECF244321}">
                <p14:modId xmlns:p14="http://schemas.microsoft.com/office/powerpoint/2010/main" val="567140774"/>
              </p:ext>
            </p:extLst>
          </p:nvPr>
        </p:nvGraphicFramePr>
        <p:xfrm>
          <a:off x="569842" y="4706357"/>
          <a:ext cx="9015817" cy="2042160"/>
        </p:xfrm>
        <a:graphic>
          <a:graphicData uri="http://schemas.openxmlformats.org/drawingml/2006/table">
            <a:tbl>
              <a:tblPr firstRow="1">
                <a:tableStyleId>{5C22544A-7EE6-4342-B048-85BDC9FD1C3A}</a:tableStyleId>
              </a:tblPr>
              <a:tblGrid>
                <a:gridCol w="9015817">
                  <a:extLst>
                    <a:ext uri="{9D8B030D-6E8A-4147-A177-3AD203B41FA5}">
                      <a16:colId xmlns:a16="http://schemas.microsoft.com/office/drawing/2014/main" val="1143871021"/>
                    </a:ext>
                  </a:extLst>
                </a:gridCol>
              </a:tblGrid>
              <a:tr h="246145">
                <a:tc>
                  <a:txBody>
                    <a:bodyPr/>
                    <a:lstStyle/>
                    <a:p>
                      <a:pPr algn="l">
                        <a:lnSpc>
                          <a:spcPct val="100000"/>
                        </a:lnSpc>
                        <a:spcBef>
                          <a:spcPts val="600"/>
                        </a:spcBef>
                      </a:pPr>
                      <a:r>
                        <a:rPr kumimoji="1" lang="ja-JP" altLang="en-US" sz="1200" dirty="0">
                          <a:latin typeface="BIZ UDPゴシック" panose="020B0400000000000000" pitchFamily="50" charset="-128"/>
                          <a:ea typeface="BIZ UDPゴシック" panose="020B0400000000000000" pitchFamily="50" charset="-128"/>
                        </a:rPr>
                        <a:t>②不確定係数（不確実係数）の考え方</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919372874"/>
                  </a:ext>
                </a:extLst>
              </a:tr>
              <a:tr h="1679256">
                <a:tc>
                  <a:txBody>
                    <a:bodyPr/>
                    <a:lstStyle/>
                    <a:p>
                      <a:pPr>
                        <a:lnSpc>
                          <a:spcPct val="100000"/>
                        </a:lnSpc>
                        <a:spcBef>
                          <a:spcPts val="600"/>
                        </a:spcBef>
                      </a:pPr>
                      <a:r>
                        <a:rPr kumimoji="1" lang="ja-JP" altLang="en-US" sz="1000" b="0" i="0" u="none" strike="noStrike" kern="1200" baseline="0" dirty="0">
                          <a:solidFill>
                            <a:schemeClr val="dk1"/>
                          </a:solidFill>
                          <a:latin typeface="+mn-lt"/>
                          <a:ea typeface="+mn-ea"/>
                          <a:cs typeface="+mn-cs"/>
                        </a:rPr>
                        <a:t>　不確定係数は、化学物質固有の有害性データに関連する不確実性（種間差、種内差、</a:t>
                      </a:r>
                      <a:r>
                        <a:rPr kumimoji="1" lang="en-US" altLang="ja-JP" sz="1000" b="0" i="0" u="none" strike="noStrike" kern="1200" baseline="0" dirty="0">
                          <a:solidFill>
                            <a:schemeClr val="dk1"/>
                          </a:solidFill>
                          <a:latin typeface="+mn-lt"/>
                          <a:ea typeface="+mn-ea"/>
                          <a:cs typeface="+mn-cs"/>
                        </a:rPr>
                        <a:t>LOAEL</a:t>
                      </a:r>
                      <a:r>
                        <a:rPr kumimoji="1" lang="ja-JP" altLang="en-US" sz="1000" b="0" i="0" u="none" strike="noStrike" kern="1200" baseline="0" dirty="0">
                          <a:solidFill>
                            <a:schemeClr val="dk1"/>
                          </a:solidFill>
                          <a:latin typeface="+mn-lt"/>
                          <a:ea typeface="+mn-ea"/>
                          <a:cs typeface="+mn-cs"/>
                        </a:rPr>
                        <a:t>から</a:t>
                      </a:r>
                      <a:r>
                        <a:rPr kumimoji="1" lang="en-US" altLang="ja-JP" sz="1000" b="0" i="0" u="none" strike="noStrike" kern="1200" baseline="0" dirty="0">
                          <a:solidFill>
                            <a:schemeClr val="dk1"/>
                          </a:solidFill>
                          <a:latin typeface="+mn-lt"/>
                          <a:ea typeface="+mn-ea"/>
                          <a:cs typeface="+mn-cs"/>
                        </a:rPr>
                        <a:t>NOAEL</a:t>
                      </a:r>
                      <a:r>
                        <a:rPr kumimoji="1" lang="ja-JP" altLang="en-US" sz="1000" b="0" i="0" u="none" strike="noStrike" kern="1200" baseline="0" dirty="0">
                          <a:solidFill>
                            <a:schemeClr val="dk1"/>
                          </a:solidFill>
                          <a:latin typeface="+mn-lt"/>
                          <a:ea typeface="+mn-ea"/>
                          <a:cs typeface="+mn-cs"/>
                        </a:rPr>
                        <a:t>への外挿）と実験条件に関連する不確実性（データの不完全性、曝露期間の差、曝露経路差）などを考慮した値が用いられている。</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600"/>
                        </a:spcBef>
                      </a:pPr>
                      <a:r>
                        <a:rPr kumimoji="1" lang="ja-JP" altLang="en-US" sz="1000" dirty="0">
                          <a:latin typeface="BIZ UDPゴシック" panose="020B0400000000000000" pitchFamily="50" charset="-128"/>
                          <a:ea typeface="BIZ UDPゴシック" panose="020B0400000000000000" pitchFamily="50" charset="-128"/>
                        </a:rPr>
                        <a:t>例：塩化メチル（クロロメタン）１０００の考え方　（令和</a:t>
                      </a:r>
                      <a:r>
                        <a:rPr kumimoji="1" lang="en-US" altLang="ja-JP" sz="1000" dirty="0">
                          <a:latin typeface="BIZ UDPゴシック" panose="020B0400000000000000" pitchFamily="50" charset="-128"/>
                          <a:ea typeface="BIZ UDPゴシック" panose="020B0400000000000000" pitchFamily="50" charset="-128"/>
                        </a:rPr>
                        <a:t>2</a:t>
                      </a:r>
                      <a:r>
                        <a:rPr kumimoji="1" lang="ja-JP" altLang="en-US" sz="1000" dirty="0">
                          <a:latin typeface="BIZ UDPゴシック" panose="020B0400000000000000" pitchFamily="50" charset="-128"/>
                          <a:ea typeface="BIZ UDPゴシック" panose="020B0400000000000000" pitchFamily="50" charset="-128"/>
                        </a:rPr>
                        <a:t>年</a:t>
                      </a:r>
                      <a:r>
                        <a:rPr kumimoji="1" lang="en-US" altLang="ja-JP" sz="1000" dirty="0">
                          <a:latin typeface="BIZ UDPゴシック" panose="020B0400000000000000" pitchFamily="50" charset="-128"/>
                          <a:ea typeface="BIZ UDPゴシック" panose="020B0400000000000000" pitchFamily="50" charset="-128"/>
                        </a:rPr>
                        <a:t>8</a:t>
                      </a:r>
                      <a:r>
                        <a:rPr kumimoji="1" lang="ja-JP" altLang="en-US" sz="1000" dirty="0">
                          <a:latin typeface="BIZ UDPゴシック" panose="020B0400000000000000" pitchFamily="50" charset="-128"/>
                          <a:ea typeface="BIZ UDPゴシック" panose="020B0400000000000000" pitchFamily="50" charset="-128"/>
                        </a:rPr>
                        <a:t>月</a:t>
                      </a:r>
                      <a:r>
                        <a:rPr kumimoji="1" lang="en-US" altLang="ja-JP" sz="1000" dirty="0">
                          <a:latin typeface="BIZ UDPゴシック" panose="020B0400000000000000" pitchFamily="50" charset="-128"/>
                          <a:ea typeface="BIZ UDPゴシック" panose="020B0400000000000000" pitchFamily="50" charset="-128"/>
                        </a:rPr>
                        <a:t>20</a:t>
                      </a:r>
                      <a:r>
                        <a:rPr kumimoji="1" lang="ja-JP" altLang="en-US" sz="1000" dirty="0">
                          <a:latin typeface="BIZ UDPゴシック" panose="020B0400000000000000" pitchFamily="50" charset="-128"/>
                          <a:ea typeface="BIZ UDPゴシック" panose="020B0400000000000000" pitchFamily="50" charset="-128"/>
                        </a:rPr>
                        <a:t>日中央環境審議会第</a:t>
                      </a:r>
                      <a:r>
                        <a:rPr kumimoji="1" lang="en-US" altLang="ja-JP" sz="1000" dirty="0">
                          <a:latin typeface="BIZ UDPゴシック" panose="020B0400000000000000" pitchFamily="50" charset="-128"/>
                          <a:ea typeface="BIZ UDPゴシック" panose="020B0400000000000000" pitchFamily="50" charset="-128"/>
                        </a:rPr>
                        <a:t>12</a:t>
                      </a:r>
                      <a:r>
                        <a:rPr kumimoji="1" lang="ja-JP" altLang="en-US" sz="1000" dirty="0">
                          <a:latin typeface="BIZ UDPゴシック" panose="020B0400000000000000" pitchFamily="50" charset="-128"/>
                          <a:ea typeface="BIZ UDPゴシック" panose="020B0400000000000000" pitchFamily="50" charset="-128"/>
                        </a:rPr>
                        <a:t>次答申）</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0"/>
                        </a:spcBef>
                      </a:pPr>
                      <a:r>
                        <a:rPr kumimoji="1" lang="ja-JP" altLang="en-US" sz="1000" dirty="0">
                          <a:latin typeface="BIZ UDPゴシック" panose="020B0400000000000000" pitchFamily="50" charset="-128"/>
                          <a:ea typeface="BIZ UDPゴシック" panose="020B0400000000000000" pitchFamily="50" charset="-128"/>
                        </a:rPr>
                        <a:t>①種間差：１０</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0"/>
                        </a:spcBef>
                      </a:pPr>
                      <a:r>
                        <a:rPr kumimoji="1" lang="ja-JP" altLang="en-US" sz="1000" dirty="0">
                          <a:latin typeface="BIZ UDPゴシック" panose="020B0400000000000000" pitchFamily="50" charset="-128"/>
                          <a:ea typeface="BIZ UDPゴシック" panose="020B0400000000000000" pitchFamily="50" charset="-128"/>
                        </a:rPr>
                        <a:t>　　動物実験の結果をヒトに外挿する場合に、人間は実験動物より感受性が高いとの仮定のもとに中央環境審議会で定める評価値算出手順に基づき</a:t>
                      </a:r>
                      <a:r>
                        <a:rPr kumimoji="1" lang="en-US" altLang="ja-JP" sz="1000" dirty="0">
                          <a:latin typeface="BIZ UDPゴシック" panose="020B0400000000000000" pitchFamily="50" charset="-128"/>
                          <a:ea typeface="BIZ UDPゴシック" panose="020B0400000000000000" pitchFamily="50" charset="-128"/>
                        </a:rPr>
                        <a:t>10</a:t>
                      </a:r>
                      <a:r>
                        <a:rPr kumimoji="1" lang="ja-JP" altLang="en-US" sz="1000" dirty="0">
                          <a:latin typeface="BIZ UDPゴシック" panose="020B0400000000000000" pitchFamily="50" charset="-128"/>
                          <a:ea typeface="BIZ UDPゴシック" panose="020B0400000000000000" pitchFamily="50" charset="-128"/>
                        </a:rPr>
                        <a:t>を採用</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0"/>
                        </a:spcBef>
                      </a:pPr>
                      <a:r>
                        <a:rPr kumimoji="1" lang="ja-JP" altLang="en-US" sz="1000" dirty="0">
                          <a:latin typeface="BIZ UDPゴシック" panose="020B0400000000000000" pitchFamily="50" charset="-128"/>
                          <a:ea typeface="BIZ UDPゴシック" panose="020B0400000000000000" pitchFamily="50" charset="-128"/>
                        </a:rPr>
                        <a:t>②種内差（個体差）：</a:t>
                      </a:r>
                      <a:r>
                        <a:rPr kumimoji="1" lang="en-US" altLang="ja-JP" sz="1000" dirty="0">
                          <a:latin typeface="BIZ UDPゴシック" panose="020B0400000000000000" pitchFamily="50" charset="-128"/>
                          <a:ea typeface="BIZ UDPゴシック" panose="020B0400000000000000" pitchFamily="50" charset="-128"/>
                        </a:rPr>
                        <a:t>10</a:t>
                      </a:r>
                    </a:p>
                    <a:p>
                      <a:pPr>
                        <a:lnSpc>
                          <a:spcPct val="100000"/>
                        </a:lnSpc>
                        <a:spcBef>
                          <a:spcPts val="0"/>
                        </a:spcBef>
                      </a:pPr>
                      <a:r>
                        <a:rPr kumimoji="1" lang="ja-JP" altLang="en-US" sz="1000" dirty="0">
                          <a:latin typeface="BIZ UDPゴシック" panose="020B0400000000000000" pitchFamily="50" charset="-128"/>
                          <a:ea typeface="BIZ UDPゴシック" panose="020B0400000000000000" pitchFamily="50" charset="-128"/>
                        </a:rPr>
                        <a:t>　　平均的な人間集団の</a:t>
                      </a:r>
                      <a:r>
                        <a:rPr kumimoji="1" lang="en-US" altLang="ja-JP" sz="1000" dirty="0">
                          <a:latin typeface="BIZ UDPゴシック" panose="020B0400000000000000" pitchFamily="50" charset="-128"/>
                          <a:ea typeface="BIZ UDPゴシック" panose="020B0400000000000000" pitchFamily="50" charset="-128"/>
                        </a:rPr>
                        <a:t>NOAEL</a:t>
                      </a:r>
                      <a:r>
                        <a:rPr kumimoji="1" lang="ja-JP" altLang="en-US" sz="1000" dirty="0">
                          <a:latin typeface="BIZ UDPゴシック" panose="020B0400000000000000" pitchFamily="50" charset="-128"/>
                          <a:ea typeface="BIZ UDPゴシック" panose="020B0400000000000000" pitchFamily="50" charset="-128"/>
                        </a:rPr>
                        <a:t>を感受性の高い集団に外挿するために設定する係数として評価値算出手順に基づき１０を採用</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0"/>
                        </a:spcBef>
                      </a:pPr>
                      <a:r>
                        <a:rPr kumimoji="1" lang="ja-JP" altLang="en-US" sz="1000" dirty="0">
                          <a:latin typeface="BIZ UDPゴシック" panose="020B0400000000000000" pitchFamily="50" charset="-128"/>
                          <a:ea typeface="BIZ UDPゴシック" panose="020B0400000000000000" pitchFamily="50" charset="-128"/>
                        </a:rPr>
                        <a:t>③暴露期間の差：１０</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0"/>
                        </a:spcBef>
                      </a:pPr>
                      <a:r>
                        <a:rPr kumimoji="1" lang="ja-JP" altLang="en-US" sz="1000" dirty="0">
                          <a:latin typeface="BIZ UDPゴシック" panose="020B0400000000000000" pitchFamily="50" charset="-128"/>
                          <a:ea typeface="BIZ UDPゴシック" panose="020B0400000000000000" pitchFamily="50" charset="-128"/>
                        </a:rPr>
                        <a:t>　　やむを得ず短期間の暴露実験の知見を用いて有害性評価を行う場合は最大</a:t>
                      </a:r>
                      <a:r>
                        <a:rPr kumimoji="1" lang="en-US" altLang="ja-JP" sz="1000" dirty="0">
                          <a:latin typeface="BIZ UDPゴシック" panose="020B0400000000000000" pitchFamily="50" charset="-128"/>
                          <a:ea typeface="BIZ UDPゴシック" panose="020B0400000000000000" pitchFamily="50" charset="-128"/>
                        </a:rPr>
                        <a:t>10</a:t>
                      </a:r>
                      <a:r>
                        <a:rPr kumimoji="1" lang="ja-JP" altLang="en-US" sz="1000" dirty="0">
                          <a:latin typeface="BIZ UDPゴシック" panose="020B0400000000000000" pitchFamily="50" charset="-128"/>
                          <a:ea typeface="BIZ UDPゴシック" panose="020B0400000000000000" pitchFamily="50" charset="-128"/>
                        </a:rPr>
                        <a:t>とするとの評価算出手順に基づき</a:t>
                      </a:r>
                      <a:r>
                        <a:rPr kumimoji="1" lang="en-US" altLang="ja-JP" sz="1000" dirty="0">
                          <a:latin typeface="BIZ UDPゴシック" panose="020B0400000000000000" pitchFamily="50" charset="-128"/>
                          <a:ea typeface="BIZ UDPゴシック" panose="020B0400000000000000" pitchFamily="50" charset="-128"/>
                        </a:rPr>
                        <a:t>10</a:t>
                      </a:r>
                      <a:r>
                        <a:rPr kumimoji="1" lang="ja-JP" altLang="en-US" sz="1000" dirty="0">
                          <a:latin typeface="BIZ UDPゴシック" panose="020B0400000000000000" pitchFamily="50" charset="-128"/>
                          <a:ea typeface="BIZ UDPゴシック" panose="020B0400000000000000" pitchFamily="50" charset="-128"/>
                        </a:rPr>
                        <a:t>を採用</a:t>
                      </a:r>
                      <a:endParaRPr kumimoji="1" lang="en-US" altLang="ja-JP" sz="1000" dirty="0">
                        <a:latin typeface="BIZ UDPゴシック" panose="020B0400000000000000" pitchFamily="50" charset="-128"/>
                        <a:ea typeface="BIZ UDPゴシック" panose="020B0400000000000000" pitchFamily="50" charset="-128"/>
                      </a:endParaRPr>
                    </a:p>
                    <a:p>
                      <a:pPr>
                        <a:lnSpc>
                          <a:spcPct val="100000"/>
                        </a:lnSpc>
                        <a:spcBef>
                          <a:spcPts val="600"/>
                        </a:spcBef>
                      </a:pPr>
                      <a:r>
                        <a:rPr kumimoji="1" lang="ja-JP" altLang="en-US" sz="1000" u="sng" dirty="0">
                          <a:latin typeface="BIZ UDPゴシック" panose="020B0400000000000000" pitchFamily="50" charset="-128"/>
                          <a:ea typeface="BIZ UDPゴシック" panose="020B0400000000000000" pitchFamily="50" charset="-128"/>
                        </a:rPr>
                        <a:t>→これら係数の積として</a:t>
                      </a:r>
                      <a:r>
                        <a:rPr kumimoji="1" lang="en-US" altLang="ja-JP" sz="1000" u="sng" dirty="0">
                          <a:latin typeface="BIZ UDPゴシック" panose="020B0400000000000000" pitchFamily="50" charset="-128"/>
                          <a:ea typeface="BIZ UDPゴシック" panose="020B0400000000000000" pitchFamily="50" charset="-128"/>
                        </a:rPr>
                        <a:t>1,000</a:t>
                      </a:r>
                      <a:r>
                        <a:rPr kumimoji="1" lang="ja-JP" altLang="en-US" sz="1000" u="sng" dirty="0">
                          <a:latin typeface="BIZ UDPゴシック" panose="020B0400000000000000" pitchFamily="50" charset="-128"/>
                          <a:ea typeface="BIZ UDPゴシック" panose="020B0400000000000000" pitchFamily="50" charset="-128"/>
                        </a:rPr>
                        <a:t>を設定</a:t>
                      </a:r>
                      <a:endParaRPr kumimoji="1" lang="en-US" altLang="ja-JP" sz="1000" u="sng"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934433890"/>
                  </a:ext>
                </a:extLst>
              </a:tr>
            </a:tbl>
          </a:graphicData>
        </a:graphic>
      </p:graphicFrame>
      <p:sp>
        <p:nvSpPr>
          <p:cNvPr id="18" name="テキスト ボックス 17">
            <a:extLst>
              <a:ext uri="{FF2B5EF4-FFF2-40B4-BE49-F238E27FC236}">
                <a16:creationId xmlns:a16="http://schemas.microsoft.com/office/drawing/2014/main" id="{ECB2F4ED-8559-49D4-B155-B811819169E7}"/>
              </a:ext>
            </a:extLst>
          </p:cNvPr>
          <p:cNvSpPr txBox="1"/>
          <p:nvPr/>
        </p:nvSpPr>
        <p:spPr>
          <a:xfrm>
            <a:off x="4620673" y="1912502"/>
            <a:ext cx="1338218" cy="307777"/>
          </a:xfrm>
          <a:prstGeom prst="rect">
            <a:avLst/>
          </a:prstGeom>
          <a:noFill/>
          <a:ln>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②不確定係数</a:t>
            </a:r>
          </a:p>
        </p:txBody>
      </p:sp>
      <p:sp>
        <p:nvSpPr>
          <p:cNvPr id="19" name="テキスト ボックス 18">
            <a:extLst>
              <a:ext uri="{FF2B5EF4-FFF2-40B4-BE49-F238E27FC236}">
                <a16:creationId xmlns:a16="http://schemas.microsoft.com/office/drawing/2014/main" id="{4B750B51-4A13-4077-B137-2A708235D68A}"/>
              </a:ext>
            </a:extLst>
          </p:cNvPr>
          <p:cNvSpPr txBox="1"/>
          <p:nvPr/>
        </p:nvSpPr>
        <p:spPr>
          <a:xfrm>
            <a:off x="4126090" y="1886004"/>
            <a:ext cx="446507" cy="369332"/>
          </a:xfrm>
          <a:prstGeom prst="rect">
            <a:avLst/>
          </a:prstGeom>
          <a:noFill/>
          <a:ln>
            <a:noFill/>
          </a:ln>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E8EEEF8A-F0C6-466A-9FB8-C468A95221C4}"/>
              </a:ext>
            </a:extLst>
          </p:cNvPr>
          <p:cNvSpPr txBox="1"/>
          <p:nvPr/>
        </p:nvSpPr>
        <p:spPr>
          <a:xfrm>
            <a:off x="5990942" y="1922269"/>
            <a:ext cx="446507" cy="369332"/>
          </a:xfrm>
          <a:prstGeom prst="rect">
            <a:avLst/>
          </a:prstGeom>
          <a:noFill/>
          <a:ln>
            <a:noFill/>
          </a:ln>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a:t>
            </a:r>
          </a:p>
        </p:txBody>
      </p:sp>
      <p:sp>
        <p:nvSpPr>
          <p:cNvPr id="21" name="テキスト ボックス 20">
            <a:extLst>
              <a:ext uri="{FF2B5EF4-FFF2-40B4-BE49-F238E27FC236}">
                <a16:creationId xmlns:a16="http://schemas.microsoft.com/office/drawing/2014/main" id="{938F4C78-807A-4EEC-9A49-928A6A60EE31}"/>
              </a:ext>
            </a:extLst>
          </p:cNvPr>
          <p:cNvSpPr txBox="1"/>
          <p:nvPr/>
        </p:nvSpPr>
        <p:spPr>
          <a:xfrm>
            <a:off x="6516089" y="1922269"/>
            <a:ext cx="1879390" cy="307777"/>
          </a:xfrm>
          <a:prstGeom prst="rect">
            <a:avLst/>
          </a:prstGeom>
          <a:noFill/>
          <a:ln>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③環境基準値・指針値</a:t>
            </a:r>
          </a:p>
        </p:txBody>
      </p:sp>
      <p:sp>
        <p:nvSpPr>
          <p:cNvPr id="22" name="テキスト ボックス 21">
            <a:extLst>
              <a:ext uri="{FF2B5EF4-FFF2-40B4-BE49-F238E27FC236}">
                <a16:creationId xmlns:a16="http://schemas.microsoft.com/office/drawing/2014/main" id="{DA70C42A-1BD4-4996-A7E5-424A67489834}"/>
              </a:ext>
            </a:extLst>
          </p:cNvPr>
          <p:cNvSpPr txBox="1"/>
          <p:nvPr/>
        </p:nvSpPr>
        <p:spPr>
          <a:xfrm>
            <a:off x="1754236" y="1796670"/>
            <a:ext cx="2293214" cy="523220"/>
          </a:xfrm>
          <a:prstGeom prst="rect">
            <a:avLst/>
          </a:prstGeom>
          <a:noFill/>
          <a:ln>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①有害物質の種類ごとの有害性に係る定量評価値</a:t>
            </a:r>
          </a:p>
        </p:txBody>
      </p:sp>
      <p:sp>
        <p:nvSpPr>
          <p:cNvPr id="17" name="四角形: 角を丸くする 16">
            <a:extLst>
              <a:ext uri="{FF2B5EF4-FFF2-40B4-BE49-F238E27FC236}">
                <a16:creationId xmlns:a16="http://schemas.microsoft.com/office/drawing/2014/main" id="{D7A2CCA3-CB46-4773-B9DB-848A0FEEDE88}"/>
              </a:ext>
            </a:extLst>
          </p:cNvPr>
          <p:cNvSpPr/>
          <p:nvPr/>
        </p:nvSpPr>
        <p:spPr>
          <a:xfrm>
            <a:off x="601554" y="1515279"/>
            <a:ext cx="8984106" cy="885169"/>
          </a:xfrm>
          <a:prstGeom prst="roundRect">
            <a:avLst>
              <a:gd name="adj" fmla="val 9632"/>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991F7120-E2FC-471B-A25E-85DE9C1E60B3}"/>
              </a:ext>
            </a:extLst>
          </p:cNvPr>
          <p:cNvSpPr txBox="1"/>
          <p:nvPr/>
        </p:nvSpPr>
        <p:spPr>
          <a:xfrm>
            <a:off x="711745" y="1515279"/>
            <a:ext cx="3794950" cy="307777"/>
          </a:xfrm>
          <a:prstGeom prst="rect">
            <a:avLst/>
          </a:prstGeom>
          <a:no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環境基準値・指針値の設定方法</a:t>
            </a:r>
            <a:r>
              <a:rPr kumimoji="1" lang="en-US" altLang="ja-JP" sz="1400"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579101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スライド番号プレースホルダー 3">
            <a:extLst>
              <a:ext uri="{FF2B5EF4-FFF2-40B4-BE49-F238E27FC236}">
                <a16:creationId xmlns:a16="http://schemas.microsoft.com/office/drawing/2014/main" id="{272319C8-A610-422D-B272-496BC8DD8A89}"/>
              </a:ext>
            </a:extLst>
          </p:cNvPr>
          <p:cNvSpPr txBox="1">
            <a:spLocks/>
          </p:cNvSpPr>
          <p:nvPr/>
        </p:nvSpPr>
        <p:spPr>
          <a:xfrm>
            <a:off x="9377291" y="658331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11</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4B139B04-BA54-4B4D-ABAF-ECBD8D901F1D}"/>
              </a:ext>
            </a:extLst>
          </p:cNvPr>
          <p:cNvSpPr txBox="1">
            <a:spLocks/>
          </p:cNvSpPr>
          <p:nvPr/>
        </p:nvSpPr>
        <p:spPr>
          <a:xfrm>
            <a:off x="684610" y="1143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p:txBody>
      </p:sp>
      <p:graphicFrame>
        <p:nvGraphicFramePr>
          <p:cNvPr id="15" name="表 4">
            <a:extLst>
              <a:ext uri="{FF2B5EF4-FFF2-40B4-BE49-F238E27FC236}">
                <a16:creationId xmlns:a16="http://schemas.microsoft.com/office/drawing/2014/main" id="{A86F9B0D-2E61-4B4B-AEEA-7DBD2EFE498B}"/>
              </a:ext>
            </a:extLst>
          </p:cNvPr>
          <p:cNvGraphicFramePr>
            <a:graphicFrameLocks noGrp="1"/>
          </p:cNvGraphicFramePr>
          <p:nvPr>
            <p:extLst>
              <p:ext uri="{D42A27DB-BD31-4B8C-83A1-F6EECF244321}">
                <p14:modId xmlns:p14="http://schemas.microsoft.com/office/powerpoint/2010/main" val="771866604"/>
              </p:ext>
            </p:extLst>
          </p:nvPr>
        </p:nvGraphicFramePr>
        <p:xfrm>
          <a:off x="803704" y="971826"/>
          <a:ext cx="8367246" cy="579882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4057590415"/>
                    </a:ext>
                  </a:extLst>
                </a:gridCol>
                <a:gridCol w="755019">
                  <a:extLst>
                    <a:ext uri="{9D8B030D-6E8A-4147-A177-3AD203B41FA5}">
                      <a16:colId xmlns:a16="http://schemas.microsoft.com/office/drawing/2014/main" val="3102455916"/>
                    </a:ext>
                  </a:extLst>
                </a:gridCol>
                <a:gridCol w="720000">
                  <a:extLst>
                    <a:ext uri="{9D8B030D-6E8A-4147-A177-3AD203B41FA5}">
                      <a16:colId xmlns:a16="http://schemas.microsoft.com/office/drawing/2014/main" val="3010294184"/>
                    </a:ext>
                  </a:extLst>
                </a:gridCol>
                <a:gridCol w="549760">
                  <a:extLst>
                    <a:ext uri="{9D8B030D-6E8A-4147-A177-3AD203B41FA5}">
                      <a16:colId xmlns:a16="http://schemas.microsoft.com/office/drawing/2014/main" val="1143455071"/>
                    </a:ext>
                  </a:extLst>
                </a:gridCol>
                <a:gridCol w="720000">
                  <a:extLst>
                    <a:ext uri="{9D8B030D-6E8A-4147-A177-3AD203B41FA5}">
                      <a16:colId xmlns:a16="http://schemas.microsoft.com/office/drawing/2014/main" val="389729509"/>
                    </a:ext>
                  </a:extLst>
                </a:gridCol>
                <a:gridCol w="549760">
                  <a:extLst>
                    <a:ext uri="{9D8B030D-6E8A-4147-A177-3AD203B41FA5}">
                      <a16:colId xmlns:a16="http://schemas.microsoft.com/office/drawing/2014/main" val="3089359307"/>
                    </a:ext>
                  </a:extLst>
                </a:gridCol>
                <a:gridCol w="756000">
                  <a:extLst>
                    <a:ext uri="{9D8B030D-6E8A-4147-A177-3AD203B41FA5}">
                      <a16:colId xmlns:a16="http://schemas.microsoft.com/office/drawing/2014/main" val="3705787629"/>
                    </a:ext>
                  </a:extLst>
                </a:gridCol>
                <a:gridCol w="610844">
                  <a:extLst>
                    <a:ext uri="{9D8B030D-6E8A-4147-A177-3AD203B41FA5}">
                      <a16:colId xmlns:a16="http://schemas.microsoft.com/office/drawing/2014/main" val="3168526421"/>
                    </a:ext>
                  </a:extLst>
                </a:gridCol>
                <a:gridCol w="755019">
                  <a:extLst>
                    <a:ext uri="{9D8B030D-6E8A-4147-A177-3AD203B41FA5}">
                      <a16:colId xmlns:a16="http://schemas.microsoft.com/office/drawing/2014/main" val="2421901164"/>
                    </a:ext>
                  </a:extLst>
                </a:gridCol>
                <a:gridCol w="610844">
                  <a:extLst>
                    <a:ext uri="{9D8B030D-6E8A-4147-A177-3AD203B41FA5}">
                      <a16:colId xmlns:a16="http://schemas.microsoft.com/office/drawing/2014/main" val="59152704"/>
                    </a:ext>
                  </a:extLst>
                </a:gridCol>
                <a:gridCol w="720000">
                  <a:extLst>
                    <a:ext uri="{9D8B030D-6E8A-4147-A177-3AD203B41FA5}">
                      <a16:colId xmlns:a16="http://schemas.microsoft.com/office/drawing/2014/main" val="2479781306"/>
                    </a:ext>
                  </a:extLst>
                </a:gridCol>
                <a:gridCol w="864000">
                  <a:extLst>
                    <a:ext uri="{9D8B030D-6E8A-4147-A177-3AD203B41FA5}">
                      <a16:colId xmlns:a16="http://schemas.microsoft.com/office/drawing/2014/main" val="4123085269"/>
                    </a:ext>
                  </a:extLst>
                </a:gridCol>
              </a:tblGrid>
              <a:tr h="382022">
                <a:tc>
                  <a:txBody>
                    <a:bodyPr/>
                    <a:lstStyle/>
                    <a:p>
                      <a:pPr algn="ctr">
                        <a:lnSpc>
                          <a:spcPct val="100000"/>
                        </a:lnSpc>
                      </a:pPr>
                      <a:r>
                        <a:rPr kumimoji="1" lang="ja-JP" altLang="en-US" sz="900" dirty="0">
                          <a:latin typeface="BIZ UDPゴシック" panose="020B0400000000000000" pitchFamily="50" charset="-128"/>
                          <a:ea typeface="BIZ UDPゴシック" panose="020B0400000000000000" pitchFamily="50" charset="-128"/>
                        </a:rPr>
                        <a:t>物質名</a:t>
                      </a:r>
                    </a:p>
                  </a:txBody>
                  <a:tcPr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zh-TW" altLang="en-US" sz="900" u="none" strike="noStrike" dirty="0">
                          <a:effectLst/>
                          <a:latin typeface="BIZ UDPゴシック" panose="020B0400000000000000" pitchFamily="50" charset="-128"/>
                          <a:ea typeface="BIZ UDPゴシック" panose="020B0400000000000000" pitchFamily="50" charset="-128"/>
                        </a:rPr>
                        <a:t>遺伝子障害性</a:t>
                      </a:r>
                      <a:endPar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発がん性の閾値の有無</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発がん性の量ー反応関係</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発がん性の不確定係数</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ユニットリスク</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発がん性の評価値</a:t>
                      </a:r>
                      <a:endParaRPr lang="en-US" altLang="ja-JP" sz="900" u="none" strike="noStrike" dirty="0">
                        <a:effectLst/>
                        <a:latin typeface="BIZ UDPゴシック" panose="020B0400000000000000" pitchFamily="50" charset="-128"/>
                        <a:ea typeface="BIZ UDPゴシック" panose="020B0400000000000000" pitchFamily="50" charset="-128"/>
                      </a:endParaRPr>
                    </a:p>
                    <a:p>
                      <a:pPr marL="0" marR="0" lvl="0" indent="0" algn="ctr" defTabSz="4572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l-GR"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μ</a:t>
                      </a:r>
                      <a:r>
                        <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g/m</a:t>
                      </a:r>
                      <a:r>
                        <a:rPr lang="en-US" altLang="ja-JP" sz="900" b="0" i="0" u="none" strike="noStrike" baseline="30000" dirty="0">
                          <a:solidFill>
                            <a:schemeClr val="bg1"/>
                          </a:solidFill>
                          <a:effectLst/>
                          <a:latin typeface="BIZ UDPゴシック" panose="020B0400000000000000" pitchFamily="50" charset="-128"/>
                          <a:ea typeface="BIZ UDPゴシック" panose="020B0400000000000000" pitchFamily="50" charset="-128"/>
                        </a:rPr>
                        <a:t>3</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発がん性以外の量ー反応関係</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発がん性以外の不確定係数</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solidFill>
                            <a:schemeClr val="bg1"/>
                          </a:solidFill>
                          <a:effectLst/>
                          <a:latin typeface="BIZ UDPゴシック" panose="020B0400000000000000" pitchFamily="50" charset="-128"/>
                          <a:ea typeface="BIZ UDPゴシック" panose="020B0400000000000000" pitchFamily="50" charset="-128"/>
                        </a:rPr>
                        <a:t>発がん性以外の評価値</a:t>
                      </a:r>
                      <a:endParaRPr lang="en-US" altLang="ja-JP" sz="900" u="none" strike="noStrike" dirty="0">
                        <a:solidFill>
                          <a:schemeClr val="bg1"/>
                        </a:solidFill>
                        <a:effectLst/>
                        <a:latin typeface="BIZ UDPゴシック" panose="020B0400000000000000" pitchFamily="50" charset="-128"/>
                        <a:ea typeface="BIZ UDPゴシック" panose="020B0400000000000000" pitchFamily="50" charset="-128"/>
                      </a:endParaRPr>
                    </a:p>
                    <a:p>
                      <a:pPr algn="ctr" fontAlgn="b">
                        <a:lnSpc>
                          <a:spcPct val="100000"/>
                        </a:lnSpc>
                      </a:pP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l-GR"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μ</a:t>
                      </a:r>
                      <a:r>
                        <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g/m</a:t>
                      </a:r>
                      <a:r>
                        <a:rPr lang="en-US" altLang="ja-JP" sz="900" b="0" i="0" u="none" strike="noStrike" baseline="30000" dirty="0">
                          <a:solidFill>
                            <a:schemeClr val="bg1"/>
                          </a:solidFill>
                          <a:effectLst/>
                          <a:latin typeface="BIZ UDPゴシック" panose="020B0400000000000000" pitchFamily="50" charset="-128"/>
                          <a:ea typeface="BIZ UDPゴシック" panose="020B0400000000000000" pitchFamily="50" charset="-128"/>
                        </a:rPr>
                        <a:t>3</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a:lnSpc>
                          <a:spcPct val="100000"/>
                        </a:lnSpc>
                      </a:pPr>
                      <a:r>
                        <a:rPr kumimoji="1" lang="ja-JP" altLang="en-US" sz="900" dirty="0">
                          <a:latin typeface="BIZ UDPゴシック" panose="020B0400000000000000" pitchFamily="50" charset="-128"/>
                          <a:ea typeface="BIZ UDPゴシック" panose="020B0400000000000000" pitchFamily="50" charset="-128"/>
                        </a:rPr>
                        <a:t>環境基準値・指針値</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l-GR"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μ</a:t>
                      </a:r>
                      <a:r>
                        <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rPr>
                        <a:t>g/m</a:t>
                      </a:r>
                      <a:r>
                        <a:rPr lang="en-US" altLang="ja-JP" sz="900" b="0" i="0" u="none" strike="noStrike" baseline="30000" dirty="0">
                          <a:solidFill>
                            <a:schemeClr val="bg1"/>
                          </a:solidFill>
                          <a:effectLst/>
                          <a:latin typeface="BIZ UDPゴシック" panose="020B0400000000000000" pitchFamily="50" charset="-128"/>
                          <a:ea typeface="BIZ UDPゴシック" panose="020B0400000000000000" pitchFamily="50" charset="-128"/>
                        </a:rPr>
                        <a:t>3</a:t>
                      </a:r>
                      <a:r>
                        <a:rPr lang="ja-JP" altLang="en-US" sz="9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anchor="ctr"/>
                </a:tc>
                <a:extLst>
                  <a:ext uri="{0D108BD9-81ED-4DB2-BD59-A6C34878D82A}">
                    <a16:rowId xmlns:a16="http://schemas.microsoft.com/office/drawing/2014/main" val="165853830"/>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アクリロニトリル</a:t>
                      </a:r>
                    </a:p>
                  </a:txBody>
                  <a:tcPr marL="45720" marR="4572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可能性は小さい</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定量的には明らかでない</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en-US" sz="900" u="none" strike="noStrike" dirty="0">
                          <a:effectLst/>
                          <a:latin typeface="BIZ UDPゴシック" panose="020B0400000000000000" pitchFamily="50" charset="-128"/>
                          <a:ea typeface="BIZ UDPゴシック" panose="020B0400000000000000" pitchFamily="50" charset="-128"/>
                        </a:rPr>
                        <a:t>LOAEL：1mg/m</a:t>
                      </a:r>
                      <a:r>
                        <a:rPr lang="en-US" sz="900" u="none" strike="noStrike" baseline="30000" dirty="0">
                          <a:effectLst/>
                          <a:latin typeface="BIZ UDPゴシック" panose="020B0400000000000000" pitchFamily="50" charset="-128"/>
                          <a:ea typeface="BIZ UDPゴシック" panose="020B0400000000000000" pitchFamily="50" charset="-128"/>
                        </a:rPr>
                        <a:t>3</a:t>
                      </a:r>
                      <a:endPar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fontAlgn="b">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500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2</a:t>
                      </a:r>
                      <a:endParaRPr kumimoji="1" lang="ja-JP" altLang="en-US" sz="900" baseline="30000" dirty="0">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2</a:t>
                      </a:r>
                    </a:p>
                  </a:txBody>
                  <a:tcPr marL="72000" marR="45720" anchor="ctr"/>
                </a:tc>
                <a:extLst>
                  <a:ext uri="{0D108BD9-81ED-4DB2-BD59-A6C34878D82A}">
                    <a16:rowId xmlns:a16="http://schemas.microsoft.com/office/drawing/2014/main" val="1163699476"/>
                  </a:ext>
                </a:extLst>
              </a:tr>
              <a:tr h="215611">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塩化メチル</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証拠なし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明確な結論無し</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NOAEL：94mg/m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1,000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94</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94</a:t>
                      </a:r>
                    </a:p>
                  </a:txBody>
                  <a:tcPr marL="72000" marR="45720" anchor="ctr"/>
                </a:tc>
                <a:extLst>
                  <a:ext uri="{0D108BD9-81ED-4DB2-BD59-A6C34878D82A}">
                    <a16:rowId xmlns:a16="http://schemas.microsoft.com/office/drawing/2014/main" val="4272188874"/>
                  </a:ext>
                </a:extLst>
              </a:tr>
              <a:tr h="215611">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クロロホルム</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NOAEL：25mg/m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1,400</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l-GR" sz="900" b="0" i="0" u="none" strike="noStrike" dirty="0">
                          <a:solidFill>
                            <a:srgbClr val="000000"/>
                          </a:solidFill>
                          <a:effectLst/>
                          <a:latin typeface="BIZ UDPゴシック" panose="020B0400000000000000" pitchFamily="50" charset="-128"/>
                          <a:ea typeface="BIZ UDPゴシック" panose="020B0400000000000000" pitchFamily="50" charset="-128"/>
                        </a:rPr>
                        <a:t>18</a:t>
                      </a:r>
                      <a:endParaRPr 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LOAEL：25mg/m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1,400</a:t>
                      </a:r>
                    </a:p>
                  </a:txBody>
                  <a:tcPr marL="9525" marR="9525" marT="9525" marB="0" anchor="ctr"/>
                </a:tc>
                <a:tc>
                  <a:txBody>
                    <a:bodyPr/>
                    <a:lstStyle/>
                    <a:p>
                      <a:pPr algn="ctr" rtl="0" fontAlgn="ctr">
                        <a:lnSpc>
                          <a:spcPct val="100000"/>
                        </a:lnSpc>
                      </a:pPr>
                      <a:r>
                        <a:rPr lang="el-GR" sz="900" b="0" i="0" u="none" strike="noStrike" dirty="0">
                          <a:solidFill>
                            <a:srgbClr val="000000"/>
                          </a:solidFill>
                          <a:effectLst/>
                          <a:latin typeface="BIZ UDPゴシック" panose="020B0400000000000000" pitchFamily="50" charset="-128"/>
                          <a:ea typeface="BIZ UDPゴシック" panose="020B0400000000000000" pitchFamily="50" charset="-128"/>
                        </a:rPr>
                        <a:t>18</a:t>
                      </a:r>
                      <a:endParaRPr 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l-GR"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4206583603"/>
                  </a:ext>
                </a:extLst>
              </a:tr>
              <a:tr h="277834">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1,2-</a:t>
                      </a:r>
                      <a:r>
                        <a:rPr lang="ja-JP" altLang="en-US" sz="900" dirty="0">
                          <a:latin typeface="BIZ UDPゴシック" panose="020B0400000000000000" pitchFamily="50" charset="-128"/>
                          <a:ea typeface="BIZ UDPゴシック" panose="020B0400000000000000" pitchFamily="50" charset="-128"/>
                        </a:rPr>
                        <a:t>ジクロロエタン</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6.1×10</a:t>
                      </a:r>
                      <a:r>
                        <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^6</a:t>
                      </a:r>
                      <a:r>
                        <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900" u="none" strike="noStrike" baseline="0" dirty="0">
                          <a:effectLst/>
                          <a:latin typeface="BIZ UDPゴシック" panose="020B0400000000000000" pitchFamily="50" charset="-128"/>
                          <a:ea typeface="BIZ UDPゴシック" panose="020B0400000000000000" pitchFamily="50" charset="-128"/>
                        </a:rPr>
                        <a:t>μ</a:t>
                      </a:r>
                      <a:r>
                        <a:rPr lang="en-US" altLang="ja-JP" sz="900" u="none" strike="noStrike" baseline="0" dirty="0">
                          <a:effectLst/>
                          <a:latin typeface="BIZ UDPゴシック" panose="020B0400000000000000" pitchFamily="50" charset="-128"/>
                          <a:ea typeface="BIZ UDPゴシック" panose="020B0400000000000000" pitchFamily="50" charset="-128"/>
                        </a:rPr>
                        <a:t>g/m</a:t>
                      </a:r>
                      <a:r>
                        <a:rPr lang="en-US" altLang="ja-JP" sz="900" u="none" strike="noStrike" baseline="30000" dirty="0">
                          <a:effectLst/>
                          <a:latin typeface="BIZ UDPゴシック" panose="020B0400000000000000" pitchFamily="50" charset="-128"/>
                          <a:ea typeface="BIZ UDPゴシック" panose="020B0400000000000000" pitchFamily="50" charset="-128"/>
                        </a:rPr>
                        <a:t>3</a:t>
                      </a:r>
                      <a:r>
                        <a:rPr lang="ja-JP" altLang="en-US" sz="900" u="none" strike="noStrike" baseline="0" dirty="0">
                          <a:effectLst/>
                          <a:latin typeface="BIZ UDPゴシック" panose="020B0400000000000000" pitchFamily="50" charset="-128"/>
                          <a:ea typeface="BIZ UDPゴシック" panose="020B0400000000000000" pitchFamily="50" charset="-128"/>
                        </a:rPr>
                        <a:t>）</a:t>
                      </a:r>
                      <a:endPar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1.6</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NOAEL：200mg/m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480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420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1.6</a:t>
                      </a:r>
                    </a:p>
                  </a:txBody>
                  <a:tcPr marL="72000" marR="45720" anchor="ctr"/>
                </a:tc>
                <a:extLst>
                  <a:ext uri="{0D108BD9-81ED-4DB2-BD59-A6C34878D82A}">
                    <a16:rowId xmlns:a16="http://schemas.microsoft.com/office/drawing/2014/main" val="3733116559"/>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ジクロロメタン</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可能性は小さい</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可能性は小さい</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LOAEL：300mg/m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2,000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150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150</a:t>
                      </a:r>
                    </a:p>
                  </a:txBody>
                  <a:tcPr marL="72000" marR="45720" anchor="ctr"/>
                </a:tc>
                <a:extLst>
                  <a:ext uri="{0D108BD9-81ED-4DB2-BD59-A6C34878D82A}">
                    <a16:rowId xmlns:a16="http://schemas.microsoft.com/office/drawing/2014/main" val="3472350470"/>
                  </a:ext>
                </a:extLst>
              </a:tr>
              <a:tr h="319799">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テトラクロロエチレン</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証拠としては十分とは言えない</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LOAEL：200mg/m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1,000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200</a:t>
                      </a:r>
                      <a:endParaRPr 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200</a:t>
                      </a:r>
                      <a:endParaRPr 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extLst>
                  <a:ext uri="{0D108BD9-81ED-4DB2-BD59-A6C34878D82A}">
                    <a16:rowId xmlns:a16="http://schemas.microsoft.com/office/drawing/2014/main" val="949981892"/>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トリクロロエチレン</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曝露によりがんリスク増加</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不確実</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判断できず</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LOAEL：200mg/m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1,500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9525" marR="9525" marT="9525" marB="0" anchor="ctr"/>
                </a:tc>
                <a:extLst>
                  <a:ext uri="{0D108BD9-81ED-4DB2-BD59-A6C34878D82A}">
                    <a16:rowId xmlns:a16="http://schemas.microsoft.com/office/drawing/2014/main" val="1783465307"/>
                  </a:ext>
                </a:extLst>
              </a:tr>
              <a:tr h="277834">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1,3-</a:t>
                      </a:r>
                      <a:r>
                        <a:rPr lang="ja-JP" altLang="en-US" sz="900" dirty="0">
                          <a:latin typeface="BIZ UDPゴシック" panose="020B0400000000000000" pitchFamily="50" charset="-128"/>
                          <a:ea typeface="BIZ UDPゴシック" panose="020B0400000000000000" pitchFamily="50" charset="-128"/>
                        </a:rPr>
                        <a:t>ブタジエン</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強く示唆</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0.4×10^</a:t>
                      </a:r>
                      <a:r>
                        <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5</a:t>
                      </a:r>
                      <a:r>
                        <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900" u="none" strike="noStrike" baseline="0" dirty="0">
                          <a:effectLst/>
                          <a:latin typeface="BIZ UDPゴシック" panose="020B0400000000000000" pitchFamily="50" charset="-128"/>
                          <a:ea typeface="BIZ UDPゴシック" panose="020B0400000000000000" pitchFamily="50" charset="-128"/>
                        </a:rPr>
                        <a:t>μ</a:t>
                      </a:r>
                      <a:r>
                        <a:rPr lang="en-US" altLang="ja-JP" sz="900" u="none" strike="noStrike" baseline="0" dirty="0">
                          <a:effectLst/>
                          <a:latin typeface="BIZ UDPゴシック" panose="020B0400000000000000" pitchFamily="50" charset="-128"/>
                          <a:ea typeface="BIZ UDPゴシック" panose="020B0400000000000000" pitchFamily="50" charset="-128"/>
                        </a:rPr>
                        <a:t>g/m</a:t>
                      </a:r>
                      <a:r>
                        <a:rPr lang="en-US" altLang="ja-JP" sz="900" u="none" strike="noStrike" baseline="30000" dirty="0">
                          <a:effectLst/>
                          <a:latin typeface="BIZ UDPゴシック" panose="020B0400000000000000" pitchFamily="50" charset="-128"/>
                          <a:ea typeface="BIZ UDPゴシック" panose="020B0400000000000000" pitchFamily="50" charset="-128"/>
                        </a:rPr>
                        <a:t>3</a:t>
                      </a:r>
                      <a:r>
                        <a:rPr lang="ja-JP" altLang="en-US" sz="900" u="none" strike="noStrike" baseline="0" dirty="0">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2.5</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2.5</a:t>
                      </a:r>
                    </a:p>
                  </a:txBody>
                  <a:tcPr marL="72000" marR="45720" anchor="ctr"/>
                </a:tc>
                <a:extLst>
                  <a:ext uri="{0D108BD9-81ED-4DB2-BD59-A6C34878D82A}">
                    <a16:rowId xmlns:a16="http://schemas.microsoft.com/office/drawing/2014/main" val="3940523999"/>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アセトアルデヒド</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有りと示唆</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有りと示唆</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示すことが困難</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NOAEL：16mg/m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125</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120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120</a:t>
                      </a:r>
                    </a:p>
                  </a:txBody>
                  <a:tcPr marL="72000" marR="45720" anchor="ctr"/>
                </a:tc>
                <a:extLst>
                  <a:ext uri="{0D108BD9-81ED-4DB2-BD59-A6C34878D82A}">
                    <a16:rowId xmlns:a16="http://schemas.microsoft.com/office/drawing/2014/main" val="314402017"/>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塩化ビニルモノマー</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1.0×10^</a:t>
                      </a:r>
                      <a:r>
                        <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6</a:t>
                      </a:r>
                      <a:r>
                        <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900" u="none" strike="noStrike" baseline="0" dirty="0">
                          <a:effectLst/>
                          <a:latin typeface="BIZ UDPゴシック" panose="020B0400000000000000" pitchFamily="50" charset="-128"/>
                          <a:ea typeface="BIZ UDPゴシック" panose="020B0400000000000000" pitchFamily="50" charset="-128"/>
                        </a:rPr>
                        <a:t>μ</a:t>
                      </a:r>
                      <a:r>
                        <a:rPr lang="en-US" altLang="ja-JP" sz="900" u="none" strike="noStrike" baseline="0" dirty="0">
                          <a:effectLst/>
                          <a:latin typeface="BIZ UDPゴシック" panose="020B0400000000000000" pitchFamily="50" charset="-128"/>
                          <a:ea typeface="BIZ UDPゴシック" panose="020B0400000000000000" pitchFamily="50" charset="-128"/>
                        </a:rPr>
                        <a:t>g/m</a:t>
                      </a:r>
                      <a:r>
                        <a:rPr lang="en-US" altLang="ja-JP" sz="900" u="none" strike="noStrike" baseline="30000" dirty="0">
                          <a:effectLst/>
                          <a:latin typeface="BIZ UDPゴシック" panose="020B0400000000000000" pitchFamily="50" charset="-128"/>
                          <a:ea typeface="BIZ UDPゴシック" panose="020B0400000000000000" pitchFamily="50" charset="-128"/>
                        </a:rPr>
                        <a:t>3</a:t>
                      </a:r>
                      <a:r>
                        <a:rPr lang="ja-JP" altLang="en-US" sz="900" u="none" strike="noStrike" baseline="0" dirty="0">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el-GR"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endPar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el-GR"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a:t>
                      </a:r>
                      <a:endPar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2858862343"/>
                  </a:ext>
                </a:extLst>
              </a:tr>
              <a:tr h="230237">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ベンゼン</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a:t>
                      </a: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a:t>
                      </a: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7×10^</a:t>
                      </a:r>
                      <a:r>
                        <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6</a:t>
                      </a:r>
                      <a:r>
                        <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900" u="none" strike="noStrike" baseline="0" dirty="0">
                          <a:effectLst/>
                          <a:latin typeface="BIZ UDPゴシック" panose="020B0400000000000000" pitchFamily="50" charset="-128"/>
                          <a:ea typeface="BIZ UDPゴシック" panose="020B0400000000000000" pitchFamily="50" charset="-128"/>
                        </a:rPr>
                        <a:t>μ</a:t>
                      </a:r>
                      <a:r>
                        <a:rPr lang="en-US" altLang="ja-JP" sz="900" u="none" strike="noStrike" baseline="0" dirty="0">
                          <a:effectLst/>
                          <a:latin typeface="BIZ UDPゴシック" panose="020B0400000000000000" pitchFamily="50" charset="-128"/>
                          <a:ea typeface="BIZ UDPゴシック" panose="020B0400000000000000" pitchFamily="50" charset="-128"/>
                        </a:rPr>
                        <a:t>g/m</a:t>
                      </a:r>
                      <a:r>
                        <a:rPr lang="en-US" altLang="ja-JP" sz="900" u="none" strike="noStrike" baseline="30000" dirty="0">
                          <a:effectLst/>
                          <a:latin typeface="BIZ UDPゴシック" panose="020B0400000000000000" pitchFamily="50" charset="-128"/>
                          <a:ea typeface="BIZ UDPゴシック" panose="020B0400000000000000" pitchFamily="50" charset="-128"/>
                        </a:rPr>
                        <a:t>3</a:t>
                      </a:r>
                      <a:r>
                        <a:rPr lang="ja-JP" altLang="en-US" sz="900" u="none" strike="noStrike" baseline="0" dirty="0">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72000" marR="45720" anchor="ctr"/>
                </a:tc>
                <a:extLst>
                  <a:ext uri="{0D108BD9-81ED-4DB2-BD59-A6C34878D82A}">
                    <a16:rowId xmlns:a16="http://schemas.microsoft.com/office/drawing/2014/main" val="3443439993"/>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マンガン及びその化合物</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不明</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不明</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LOAEL：21</a:t>
                      </a:r>
                      <a:r>
                        <a:rPr lang="el-GR" sz="900" b="0" i="0" u="none" strike="noStrike" dirty="0">
                          <a:solidFill>
                            <a:srgbClr val="000000"/>
                          </a:solidFill>
                          <a:effectLst/>
                          <a:latin typeface="BIZ UDPゴシック" panose="020B0400000000000000" pitchFamily="50" charset="-128"/>
                          <a:ea typeface="BIZ UDPゴシック" panose="020B0400000000000000" pitchFamily="50" charset="-128"/>
                        </a:rPr>
                        <a:t>μ</a:t>
                      </a: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150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0.14</a:t>
                      </a:r>
                    </a:p>
                  </a:txBody>
                  <a:tcPr marL="9525" marR="9525" marT="9525" marB="0" anchor="ctr"/>
                </a:tc>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0.14</a:t>
                      </a:r>
                    </a:p>
                  </a:txBody>
                  <a:tcPr marL="72000" marR="45720" anchor="ctr"/>
                </a:tc>
                <a:extLst>
                  <a:ext uri="{0D108BD9-81ED-4DB2-BD59-A6C34878D82A}">
                    <a16:rowId xmlns:a16="http://schemas.microsoft.com/office/drawing/2014/main" val="1179541882"/>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ニッケル化合物</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明確な結果なし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3.8×10^</a:t>
                      </a:r>
                      <a:r>
                        <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4</a:t>
                      </a:r>
                      <a:r>
                        <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900" u="none" strike="noStrike" baseline="0" dirty="0">
                          <a:effectLst/>
                          <a:latin typeface="BIZ UDPゴシック" panose="020B0400000000000000" pitchFamily="50" charset="-128"/>
                          <a:ea typeface="BIZ UDPゴシック" panose="020B0400000000000000" pitchFamily="50" charset="-128"/>
                        </a:rPr>
                        <a:t>μ</a:t>
                      </a:r>
                      <a:r>
                        <a:rPr lang="en-US" altLang="ja-JP" sz="900" u="none" strike="noStrike" baseline="0" dirty="0">
                          <a:effectLst/>
                          <a:latin typeface="BIZ UDPゴシック" panose="020B0400000000000000" pitchFamily="50" charset="-128"/>
                          <a:ea typeface="BIZ UDPゴシック" panose="020B0400000000000000" pitchFamily="50" charset="-128"/>
                        </a:rPr>
                        <a:t>g/m</a:t>
                      </a:r>
                      <a:r>
                        <a:rPr lang="en-US" altLang="ja-JP" sz="900" u="none" strike="noStrike" baseline="30000" dirty="0">
                          <a:effectLst/>
                          <a:latin typeface="BIZ UDPゴシック" panose="020B0400000000000000" pitchFamily="50" charset="-128"/>
                          <a:ea typeface="BIZ UDPゴシック" panose="020B0400000000000000" pitchFamily="50" charset="-128"/>
                        </a:rPr>
                        <a:t>3</a:t>
                      </a:r>
                      <a:r>
                        <a:rPr lang="ja-JP" altLang="en-US" sz="900" u="none" strike="noStrike" baseline="0" dirty="0">
                          <a:effectLst/>
                          <a:latin typeface="BIZ UDPゴシック" panose="020B0400000000000000" pitchFamily="50" charset="-128"/>
                          <a:ea typeface="BIZ UDPゴシック" panose="020B0400000000000000" pitchFamily="50" charset="-128"/>
                        </a:rPr>
                        <a:t>）</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0.025</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0.025</a:t>
                      </a:r>
                    </a:p>
                  </a:txBody>
                  <a:tcPr marL="72000" marR="45720" anchor="ctr"/>
                </a:tc>
                <a:extLst>
                  <a:ext uri="{0D108BD9-81ED-4DB2-BD59-A6C34878D82A}">
                    <a16:rowId xmlns:a16="http://schemas.microsoft.com/office/drawing/2014/main" val="2987453636"/>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ヒ素及びその化合物</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有り</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1.7×10</a:t>
                      </a:r>
                      <a:r>
                        <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r>
                        <a:rPr lang="en-US" altLang="ja-JP"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ja-JP" altLang="en-US" sz="900" b="0" i="0" u="none" strike="noStrike" baseline="0" dirty="0">
                          <a:solidFill>
                            <a:srgbClr val="000000"/>
                          </a:solidFill>
                          <a:effectLst/>
                          <a:latin typeface="BIZ UDPゴシック" panose="020B0400000000000000" pitchFamily="50" charset="-128"/>
                          <a:ea typeface="BIZ UDPゴシック" panose="020B0400000000000000" pitchFamily="50" charset="-128"/>
                        </a:rPr>
                        <a:t>（</a:t>
                      </a:r>
                      <a:r>
                        <a:rPr lang="el-GR" altLang="ja-JP" sz="900" u="none" strike="noStrike" baseline="0" dirty="0">
                          <a:effectLst/>
                          <a:latin typeface="BIZ UDPゴシック" panose="020B0400000000000000" pitchFamily="50" charset="-128"/>
                          <a:ea typeface="BIZ UDPゴシック" panose="020B0400000000000000" pitchFamily="50" charset="-128"/>
                        </a:rPr>
                        <a:t>μ</a:t>
                      </a:r>
                      <a:r>
                        <a:rPr lang="en-US" altLang="ja-JP" sz="900" u="none" strike="noStrike" baseline="0" dirty="0">
                          <a:effectLst/>
                          <a:latin typeface="BIZ UDPゴシック" panose="020B0400000000000000" pitchFamily="50" charset="-128"/>
                          <a:ea typeface="BIZ UDPゴシック" panose="020B0400000000000000" pitchFamily="50" charset="-128"/>
                        </a:rPr>
                        <a:t>g/m</a:t>
                      </a:r>
                      <a:r>
                        <a:rPr lang="en-US" altLang="ja-JP" sz="900" u="none" strike="noStrike" baseline="30000" dirty="0">
                          <a:effectLst/>
                          <a:latin typeface="BIZ UDPゴシック" panose="020B0400000000000000" pitchFamily="50" charset="-128"/>
                          <a:ea typeface="BIZ UDPゴシック" panose="020B0400000000000000" pitchFamily="50" charset="-128"/>
                        </a:rPr>
                        <a:t>3</a:t>
                      </a:r>
                      <a:r>
                        <a:rPr lang="ja-JP" altLang="en-US" sz="900" u="none" strike="noStrike" baseline="0" dirty="0">
                          <a:effectLst/>
                          <a:latin typeface="BIZ UDPゴシック" panose="020B0400000000000000" pitchFamily="50" charset="-128"/>
                          <a:ea typeface="BIZ UDPゴシック" panose="020B0400000000000000" pitchFamily="50" charset="-128"/>
                        </a:rPr>
                        <a:t>）</a:t>
                      </a:r>
                      <a:endParaRPr lang="en-US" altLang="ja-JP" sz="90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0.006</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0.006</a:t>
                      </a:r>
                    </a:p>
                  </a:txBody>
                  <a:tcPr marL="72000" marR="45720" anchor="ctr"/>
                </a:tc>
                <a:extLst>
                  <a:ext uri="{0D108BD9-81ED-4DB2-BD59-A6C34878D82A}">
                    <a16:rowId xmlns:a16="http://schemas.microsoft.com/office/drawing/2014/main" val="104108759"/>
                  </a:ext>
                </a:extLst>
              </a:tr>
              <a:tr h="277834">
                <a:tc>
                  <a:txBody>
                    <a:bodyPr/>
                    <a:lstStyle/>
                    <a:p>
                      <a:pPr algn="ctr">
                        <a:lnSpc>
                          <a:spcPct val="100000"/>
                        </a:lnSpc>
                      </a:pPr>
                      <a:r>
                        <a:rPr lang="ja-JP" altLang="en-US" sz="900" dirty="0">
                          <a:latin typeface="BIZ UDPゴシック" panose="020B0400000000000000" pitchFamily="50" charset="-128"/>
                          <a:ea typeface="BIZ UDPゴシック" panose="020B0400000000000000" pitchFamily="50" charset="-128"/>
                        </a:rPr>
                        <a:t>水銀及びその化合物</a:t>
                      </a:r>
                    </a:p>
                  </a:txBody>
                  <a:tcPr marL="45720" marR="4572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無し</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9525" marR="9525" marT="9525" marB="0" anchor="ctr"/>
                </a:tc>
                <a:tc>
                  <a:txBody>
                    <a:bodyPr/>
                    <a:lstStyle/>
                    <a:p>
                      <a:pPr algn="ctr" rtl="0" fontAlgn="ctr">
                        <a:lnSpc>
                          <a:spcPct val="100000"/>
                        </a:lnSpc>
                      </a:pP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LOAEL：20</a:t>
                      </a:r>
                      <a:r>
                        <a:rPr lang="el-GR" sz="900" b="0" i="0" u="none" strike="noStrike" dirty="0">
                          <a:solidFill>
                            <a:srgbClr val="000000"/>
                          </a:solidFill>
                          <a:effectLst/>
                          <a:latin typeface="BIZ UDPゴシック" panose="020B0400000000000000" pitchFamily="50" charset="-128"/>
                          <a:ea typeface="BIZ UDPゴシック" panose="020B0400000000000000" pitchFamily="50" charset="-128"/>
                        </a:rPr>
                        <a:t>μ</a:t>
                      </a:r>
                      <a:r>
                        <a:rPr lang="en-US" sz="900" b="0" i="0" u="none" strike="noStrike" dirty="0">
                          <a:solidFill>
                            <a:srgbClr val="000000"/>
                          </a:solidFill>
                          <a:effectLst/>
                          <a:latin typeface="BIZ UDPゴシック" panose="020B0400000000000000" pitchFamily="50" charset="-128"/>
                          <a:ea typeface="BIZ UDPゴシック" panose="020B0400000000000000" pitchFamily="50" charset="-128"/>
                        </a:rPr>
                        <a:t>g/m</a:t>
                      </a:r>
                      <a:r>
                        <a:rPr lang="en-US" sz="900" b="0" i="0" u="none" strike="noStrike" baseline="30000" dirty="0">
                          <a:solidFill>
                            <a:srgbClr val="000000"/>
                          </a:solidFill>
                          <a:effectLst/>
                          <a:latin typeface="BIZ UDPゴシック" panose="020B0400000000000000" pitchFamily="50" charset="-128"/>
                          <a:ea typeface="BIZ UDPゴシック" panose="020B0400000000000000" pitchFamily="50" charset="-128"/>
                        </a:rPr>
                        <a:t>3</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500</a:t>
                      </a:r>
                    </a:p>
                  </a:txBody>
                  <a:tcPr marL="9525" marR="9525" marT="9525" marB="0" anchor="ctr"/>
                </a:tc>
                <a:tc>
                  <a:txBody>
                    <a:bodyPr/>
                    <a:lstStyle/>
                    <a:p>
                      <a:pPr algn="ctr" rtl="0"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0.04</a:t>
                      </a:r>
                    </a:p>
                  </a:txBody>
                  <a:tcPr marL="9525" marR="9525" marT="9525" marB="0" anchor="ctr"/>
                </a:tc>
                <a:tc>
                  <a:txBody>
                    <a:bodyPr/>
                    <a:lstStyle/>
                    <a:p>
                      <a:pPr algn="ctr">
                        <a:lnSpc>
                          <a:spcPct val="100000"/>
                        </a:lnSpc>
                      </a:pPr>
                      <a:r>
                        <a:rPr lang="en-US" altLang="ja-JP" sz="900" dirty="0">
                          <a:latin typeface="BIZ UDPゴシック" panose="020B0400000000000000" pitchFamily="50" charset="-128"/>
                          <a:ea typeface="BIZ UDPゴシック" panose="020B0400000000000000" pitchFamily="50" charset="-128"/>
                        </a:rPr>
                        <a:t>0.04</a:t>
                      </a:r>
                    </a:p>
                  </a:txBody>
                  <a:tcPr marL="72000" marR="45720" anchor="ctr"/>
                </a:tc>
                <a:extLst>
                  <a:ext uri="{0D108BD9-81ED-4DB2-BD59-A6C34878D82A}">
                    <a16:rowId xmlns:a16="http://schemas.microsoft.com/office/drawing/2014/main" val="1810578173"/>
                  </a:ext>
                </a:extLst>
              </a:tr>
            </a:tbl>
          </a:graphicData>
        </a:graphic>
      </p:graphicFrame>
      <p:sp>
        <p:nvSpPr>
          <p:cNvPr id="17" name="コンテンツ プレースホルダー 2">
            <a:extLst>
              <a:ext uri="{FF2B5EF4-FFF2-40B4-BE49-F238E27FC236}">
                <a16:creationId xmlns:a16="http://schemas.microsoft.com/office/drawing/2014/main" id="{8A47F066-6BA2-4389-A501-D932A61AE987}"/>
              </a:ext>
            </a:extLst>
          </p:cNvPr>
          <p:cNvSpPr txBox="1">
            <a:spLocks/>
          </p:cNvSpPr>
          <p:nvPr/>
        </p:nvSpPr>
        <p:spPr>
          <a:xfrm>
            <a:off x="561823" y="625289"/>
            <a:ext cx="6984793" cy="29392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400" dirty="0">
                <a:latin typeface="BIZ UDPゴシック" panose="020B0400000000000000" pitchFamily="50" charset="-128"/>
                <a:ea typeface="BIZ UDPゴシック" panose="020B0400000000000000" pitchFamily="50" charset="-128"/>
              </a:rPr>
              <a:t>〇国の環境基準値・指針値の設定時の考え方</a:t>
            </a:r>
            <a:endParaRPr lang="en-US" altLang="ja-JP" sz="1400" dirty="0">
              <a:latin typeface="BIZ UDPゴシック" panose="020B0400000000000000" pitchFamily="50" charset="-128"/>
              <a:ea typeface="BIZ UDPゴシック" panose="020B0400000000000000" pitchFamily="50" charset="-128"/>
            </a:endParaRPr>
          </a:p>
        </p:txBody>
      </p:sp>
      <p:sp>
        <p:nvSpPr>
          <p:cNvPr id="2" name="正方形/長方形 1">
            <a:extLst>
              <a:ext uri="{FF2B5EF4-FFF2-40B4-BE49-F238E27FC236}">
                <a16:creationId xmlns:a16="http://schemas.microsoft.com/office/drawing/2014/main" id="{D741DCE2-4274-4E5E-9008-F232E6E00AC0}"/>
              </a:ext>
            </a:extLst>
          </p:cNvPr>
          <p:cNvSpPr/>
          <p:nvPr/>
        </p:nvSpPr>
        <p:spPr>
          <a:xfrm>
            <a:off x="8376272" y="985586"/>
            <a:ext cx="772640" cy="5813612"/>
          </a:xfrm>
          <a:prstGeom prst="rect">
            <a:avLst/>
          </a:prstGeom>
          <a:noFill/>
          <a:ln w="38100">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11F3EAF4-777C-44DE-9447-E9FF6110F3C9}"/>
              </a:ext>
            </a:extLst>
          </p:cNvPr>
          <p:cNvSpPr/>
          <p:nvPr/>
        </p:nvSpPr>
        <p:spPr>
          <a:xfrm>
            <a:off x="6254434" y="971826"/>
            <a:ext cx="2082634" cy="5813612"/>
          </a:xfrm>
          <a:prstGeom prst="rect">
            <a:avLst/>
          </a:prstGeom>
          <a:noFill/>
          <a:ln w="38100">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273EB494-41BA-4974-81EF-71976E68363C}"/>
              </a:ext>
            </a:extLst>
          </p:cNvPr>
          <p:cNvSpPr/>
          <p:nvPr/>
        </p:nvSpPr>
        <p:spPr>
          <a:xfrm>
            <a:off x="3579561" y="964430"/>
            <a:ext cx="2635669" cy="5813612"/>
          </a:xfrm>
          <a:prstGeom prst="rect">
            <a:avLst/>
          </a:prstGeom>
          <a:noFill/>
          <a:ln w="57150">
            <a:solidFill>
              <a:schemeClr val="accent6"/>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8040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4">
            <a:extLst>
              <a:ext uri="{FF2B5EF4-FFF2-40B4-BE49-F238E27FC236}">
                <a16:creationId xmlns:a16="http://schemas.microsoft.com/office/drawing/2014/main" id="{9BB0729B-3CAD-4093-9BDD-508C8E8641D1}"/>
              </a:ext>
            </a:extLst>
          </p:cNvPr>
          <p:cNvGraphicFramePr>
            <a:graphicFrameLocks noGrp="1"/>
          </p:cNvGraphicFramePr>
          <p:nvPr>
            <p:extLst>
              <p:ext uri="{D42A27DB-BD31-4B8C-83A1-F6EECF244321}">
                <p14:modId xmlns:p14="http://schemas.microsoft.com/office/powerpoint/2010/main" val="2760637035"/>
              </p:ext>
            </p:extLst>
          </p:nvPr>
        </p:nvGraphicFramePr>
        <p:xfrm>
          <a:off x="684610" y="1796773"/>
          <a:ext cx="4291262" cy="4367990"/>
        </p:xfrm>
        <a:graphic>
          <a:graphicData uri="http://schemas.openxmlformats.org/drawingml/2006/table">
            <a:tbl>
              <a:tblPr firstRow="1" bandRow="1">
                <a:tableStyleId>{5C22544A-7EE6-4342-B048-85BDC9FD1C3A}</a:tableStyleId>
              </a:tblPr>
              <a:tblGrid>
                <a:gridCol w="1065736">
                  <a:extLst>
                    <a:ext uri="{9D8B030D-6E8A-4147-A177-3AD203B41FA5}">
                      <a16:colId xmlns:a16="http://schemas.microsoft.com/office/drawing/2014/main" val="4057590415"/>
                    </a:ext>
                  </a:extLst>
                </a:gridCol>
                <a:gridCol w="895378">
                  <a:extLst>
                    <a:ext uri="{9D8B030D-6E8A-4147-A177-3AD203B41FA5}">
                      <a16:colId xmlns:a16="http://schemas.microsoft.com/office/drawing/2014/main" val="4123085269"/>
                    </a:ext>
                  </a:extLst>
                </a:gridCol>
                <a:gridCol w="792000">
                  <a:extLst>
                    <a:ext uri="{9D8B030D-6E8A-4147-A177-3AD203B41FA5}">
                      <a16:colId xmlns:a16="http://schemas.microsoft.com/office/drawing/2014/main" val="3347484257"/>
                    </a:ext>
                  </a:extLst>
                </a:gridCol>
                <a:gridCol w="746148">
                  <a:extLst>
                    <a:ext uri="{9D8B030D-6E8A-4147-A177-3AD203B41FA5}">
                      <a16:colId xmlns:a16="http://schemas.microsoft.com/office/drawing/2014/main" val="2595981539"/>
                    </a:ext>
                  </a:extLst>
                </a:gridCol>
                <a:gridCol w="792000">
                  <a:extLst>
                    <a:ext uri="{9D8B030D-6E8A-4147-A177-3AD203B41FA5}">
                      <a16:colId xmlns:a16="http://schemas.microsoft.com/office/drawing/2014/main" val="3335314026"/>
                    </a:ext>
                  </a:extLst>
                </a:gridCol>
              </a:tblGrid>
              <a:tr h="754326">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物質名</a:t>
                      </a: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①環境基準値・指針値</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l-GR"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μ</a:t>
                      </a:r>
                      <a:r>
                        <a:rPr lang="en-US"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g/m</a:t>
                      </a:r>
                      <a:r>
                        <a:rPr lang="en-US" altLang="ja-JP" sz="1000" b="0" i="0" u="none" strike="noStrike" baseline="30000" dirty="0">
                          <a:solidFill>
                            <a:schemeClr val="bg1"/>
                          </a:solidFill>
                          <a:effectLst/>
                          <a:latin typeface="BIZ UDPゴシック" panose="020B0400000000000000" pitchFamily="50" charset="-128"/>
                          <a:ea typeface="BIZ UDPゴシック" panose="020B0400000000000000" pitchFamily="50" charset="-128"/>
                        </a:rPr>
                        <a:t>3</a:t>
                      </a:r>
                      <a:r>
                        <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②府内大気環境濃度</a:t>
                      </a:r>
                      <a:r>
                        <a:rPr lang="ja-JP" altLang="el-GR" sz="1000" u="none" strike="noStrike" dirty="0">
                          <a:effectLst/>
                          <a:latin typeface="BIZ UDPゴシック" panose="020B0400000000000000" pitchFamily="50" charset="-128"/>
                          <a:ea typeface="BIZ UDPゴシック" panose="020B0400000000000000" pitchFamily="50" charset="-128"/>
                        </a:rPr>
                        <a:t>（</a:t>
                      </a:r>
                      <a:r>
                        <a:rPr lang="el-GR" altLang="ja-JP" sz="1000" u="none" strike="noStrike" dirty="0">
                          <a:effectLst/>
                          <a:latin typeface="BIZ UDPゴシック" panose="020B0400000000000000" pitchFamily="50" charset="-128"/>
                          <a:ea typeface="BIZ UDPゴシック" panose="020B0400000000000000" pitchFamily="50" charset="-128"/>
                        </a:rPr>
                        <a:t>μ</a:t>
                      </a:r>
                      <a:r>
                        <a:rPr lang="en-US" altLang="ja-JP" sz="1000" u="none" strike="noStrike" dirty="0">
                          <a:effectLst/>
                          <a:latin typeface="BIZ UDPゴシック" panose="020B0400000000000000" pitchFamily="50" charset="-128"/>
                          <a:ea typeface="BIZ UDPゴシック" panose="020B0400000000000000" pitchFamily="50" charset="-128"/>
                        </a:rPr>
                        <a:t>g/m</a:t>
                      </a:r>
                      <a:r>
                        <a:rPr lang="en-US" altLang="ja-JP" sz="1000" u="none" strike="noStrike" baseline="30000" dirty="0">
                          <a:effectLst/>
                          <a:latin typeface="BIZ UDPゴシック" panose="020B0400000000000000" pitchFamily="50" charset="-128"/>
                          <a:ea typeface="BIZ UDPゴシック" panose="020B0400000000000000" pitchFamily="50" charset="-128"/>
                        </a:rPr>
                        <a:t>3</a:t>
                      </a:r>
                      <a:r>
                        <a:rPr lang="en-US" altLang="ja-JP" sz="1000" u="none" strike="noStrike" dirty="0">
                          <a:effectLst/>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①／②の値</a:t>
                      </a:r>
                      <a:endParaRPr kumimoji="1" lang="en-US" altLang="ja-JP"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（参考）</a:t>
                      </a:r>
                      <a:endParaRPr kumimoji="1" lang="en-US" altLang="ja-JP" sz="10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条例想定環境濃度</a:t>
                      </a:r>
                      <a:endParaRPr kumimoji="1" lang="en-US" altLang="ja-JP" sz="10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err="1">
                          <a:latin typeface="BIZ UDPゴシック" panose="020B0400000000000000" pitchFamily="50" charset="-128"/>
                          <a:ea typeface="BIZ UDPゴシック" panose="020B0400000000000000" pitchFamily="50" charset="-128"/>
                        </a:rPr>
                        <a:t>μg</a:t>
                      </a:r>
                      <a:r>
                        <a:rPr kumimoji="1" lang="en-US" altLang="ja-JP" sz="1000" dirty="0">
                          <a:latin typeface="BIZ UDPゴシック" panose="020B0400000000000000" pitchFamily="50" charset="-128"/>
                          <a:ea typeface="BIZ UDPゴシック" panose="020B0400000000000000" pitchFamily="50" charset="-128"/>
                        </a:rPr>
                        <a:t>/m</a:t>
                      </a:r>
                      <a:r>
                        <a:rPr kumimoji="1" lang="en-US" altLang="ja-JP" sz="1000" baseline="30000" dirty="0">
                          <a:latin typeface="BIZ UDPゴシック" panose="020B0400000000000000" pitchFamily="50" charset="-128"/>
                          <a:ea typeface="BIZ UDPゴシック" panose="020B0400000000000000" pitchFamily="50" charset="-128"/>
                        </a:rPr>
                        <a:t>3</a:t>
                      </a:r>
                      <a:r>
                        <a:rPr kumimoji="1" lang="ja-JP" altLang="en-US" sz="1000" baseline="0" dirty="0">
                          <a:latin typeface="BIZ UDPゴシック" panose="020B0400000000000000" pitchFamily="50" charset="-128"/>
                          <a:ea typeface="BIZ UDPゴシック" panose="020B0400000000000000" pitchFamily="50" charset="-128"/>
                        </a:rPr>
                        <a:t>）</a:t>
                      </a:r>
                      <a:endParaRPr kumimoji="1" lang="en-US" altLang="ja-JP" sz="1000" baseline="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65853830"/>
                  </a:ext>
                </a:extLst>
              </a:tr>
              <a:tr h="451708">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アクリロニトリル</a:t>
                      </a:r>
                    </a:p>
                  </a:txBody>
                  <a:tcPr marL="4572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2</a:t>
                      </a:r>
                    </a:p>
                  </a:txBody>
                  <a:tcPr marL="7200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0.022</a:t>
                      </a:r>
                    </a:p>
                  </a:txBody>
                  <a:tcPr marL="7200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90.9</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1163699476"/>
                  </a:ext>
                </a:extLst>
              </a:tr>
              <a:tr h="451708">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塩化メチル</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94</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1.2</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78.3</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rtl="0"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4272188874"/>
                  </a:ext>
                </a:extLst>
              </a:tr>
              <a:tr h="451708">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クロロホルム</a:t>
                      </a:r>
                    </a:p>
                  </a:txBody>
                  <a:tcPr marL="45720" marR="45720" anchor="ctr"/>
                </a:tc>
                <a:tc>
                  <a:txBody>
                    <a:bodyPr/>
                    <a:lstStyle/>
                    <a:p>
                      <a:pPr algn="ctr" rtl="0" fontAlgn="ctr">
                        <a:lnSpc>
                          <a:spcPct val="100000"/>
                        </a:lnSpc>
                      </a:pPr>
                      <a:r>
                        <a:rPr lang="el-GR"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0.11</a:t>
                      </a: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164</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4206583603"/>
                  </a:ext>
                </a:extLst>
              </a:tr>
              <a:tr h="451708">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1,2-</a:t>
                      </a:r>
                      <a:r>
                        <a:rPr lang="ja-JP" altLang="en-US" sz="1000" dirty="0">
                          <a:latin typeface="BIZ UDPゴシック" panose="020B0400000000000000" pitchFamily="50" charset="-128"/>
                          <a:ea typeface="BIZ UDPゴシック" panose="020B0400000000000000" pitchFamily="50" charset="-128"/>
                        </a:rPr>
                        <a:t>ジクロロエタン</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1.6</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0.10</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16.0</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rtl="0"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3733116559"/>
                  </a:ext>
                </a:extLst>
              </a:tr>
              <a:tr h="451708">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ジクロロメタン</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150</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1.3</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115</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rtl="0"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3472350470"/>
                  </a:ext>
                </a:extLst>
              </a:tr>
              <a:tr h="451708">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テトラクロロエチレン</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200</a:t>
                      </a:r>
                      <a:endParaRPr 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9525" marR="9525" marT="9525" marB="0" anchor="ctr"/>
                </a:tc>
                <a:tc>
                  <a:txBody>
                    <a:bodyPr/>
                    <a:lstStyle/>
                    <a:p>
                      <a:pPr 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0.12</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1,670</a:t>
                      </a:r>
                      <a:r>
                        <a:rPr lang="ja-JP" altLang="en-US" sz="1000" dirty="0">
                          <a:latin typeface="BIZ UDPゴシック" panose="020B0400000000000000" pitchFamily="50" charset="-128"/>
                          <a:ea typeface="BIZ UDPゴシック" panose="020B0400000000000000" pitchFamily="50" charset="-128"/>
                        </a:rPr>
                        <a:t>倍</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949981892"/>
                  </a:ext>
                </a:extLst>
              </a:tr>
              <a:tr h="451708">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トリクロロエチレン</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130</a:t>
                      </a:r>
                    </a:p>
                  </a:txBody>
                  <a:tcPr marL="9525" marR="9525" marT="9525" marB="0" anchor="ctr"/>
                </a:tc>
                <a:tc>
                  <a:txBody>
                    <a:bodyPr/>
                    <a:lstStyle/>
                    <a:p>
                      <a:pPr 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0.25</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520</a:t>
                      </a:r>
                      <a:r>
                        <a:rPr lang="ja-JP" altLang="en-US" sz="1000" dirty="0">
                          <a:latin typeface="BIZ UDPゴシック" panose="020B0400000000000000" pitchFamily="50" charset="-128"/>
                          <a:ea typeface="BIZ UDPゴシック" panose="020B0400000000000000" pitchFamily="50" charset="-128"/>
                        </a:rPr>
                        <a:t>倍</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1783465307"/>
                  </a:ext>
                </a:extLst>
              </a:tr>
              <a:tr h="451708">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1,3-</a:t>
                      </a:r>
                      <a:r>
                        <a:rPr lang="ja-JP" altLang="en-US" sz="1000" dirty="0">
                          <a:latin typeface="BIZ UDPゴシック" panose="020B0400000000000000" pitchFamily="50" charset="-128"/>
                          <a:ea typeface="BIZ UDPゴシック" panose="020B0400000000000000" pitchFamily="50" charset="-128"/>
                        </a:rPr>
                        <a:t>ブタジエン</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2.5</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0.047</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53.2</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rtl="0"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3940523999"/>
                  </a:ext>
                </a:extLst>
              </a:tr>
            </a:tbl>
          </a:graphicData>
        </a:graphic>
      </p:graphicFrame>
      <p:graphicFrame>
        <p:nvGraphicFramePr>
          <p:cNvPr id="10" name="表 4">
            <a:extLst>
              <a:ext uri="{FF2B5EF4-FFF2-40B4-BE49-F238E27FC236}">
                <a16:creationId xmlns:a16="http://schemas.microsoft.com/office/drawing/2014/main" id="{27CBD3C2-F547-4B97-9549-688752AFC4D1}"/>
              </a:ext>
            </a:extLst>
          </p:cNvPr>
          <p:cNvGraphicFramePr>
            <a:graphicFrameLocks noGrp="1"/>
          </p:cNvGraphicFramePr>
          <p:nvPr>
            <p:extLst>
              <p:ext uri="{D42A27DB-BD31-4B8C-83A1-F6EECF244321}">
                <p14:modId xmlns:p14="http://schemas.microsoft.com/office/powerpoint/2010/main" val="1804312805"/>
              </p:ext>
            </p:extLst>
          </p:nvPr>
        </p:nvGraphicFramePr>
        <p:xfrm>
          <a:off x="5121230" y="1796773"/>
          <a:ext cx="4492277" cy="4352233"/>
        </p:xfrm>
        <a:graphic>
          <a:graphicData uri="http://schemas.openxmlformats.org/drawingml/2006/table">
            <a:tbl>
              <a:tblPr firstRow="1" bandRow="1">
                <a:tableStyleId>{5C22544A-7EE6-4342-B048-85BDC9FD1C3A}</a:tableStyleId>
              </a:tblPr>
              <a:tblGrid>
                <a:gridCol w="1274344">
                  <a:extLst>
                    <a:ext uri="{9D8B030D-6E8A-4147-A177-3AD203B41FA5}">
                      <a16:colId xmlns:a16="http://schemas.microsoft.com/office/drawing/2014/main" val="4057590415"/>
                    </a:ext>
                  </a:extLst>
                </a:gridCol>
                <a:gridCol w="891236">
                  <a:extLst>
                    <a:ext uri="{9D8B030D-6E8A-4147-A177-3AD203B41FA5}">
                      <a16:colId xmlns:a16="http://schemas.microsoft.com/office/drawing/2014/main" val="4123085269"/>
                    </a:ext>
                  </a:extLst>
                </a:gridCol>
                <a:gridCol w="792000">
                  <a:extLst>
                    <a:ext uri="{9D8B030D-6E8A-4147-A177-3AD203B41FA5}">
                      <a16:colId xmlns:a16="http://schemas.microsoft.com/office/drawing/2014/main" val="3347484257"/>
                    </a:ext>
                  </a:extLst>
                </a:gridCol>
                <a:gridCol w="742697">
                  <a:extLst>
                    <a:ext uri="{9D8B030D-6E8A-4147-A177-3AD203B41FA5}">
                      <a16:colId xmlns:a16="http://schemas.microsoft.com/office/drawing/2014/main" val="170278604"/>
                    </a:ext>
                  </a:extLst>
                </a:gridCol>
                <a:gridCol w="792000">
                  <a:extLst>
                    <a:ext uri="{9D8B030D-6E8A-4147-A177-3AD203B41FA5}">
                      <a16:colId xmlns:a16="http://schemas.microsoft.com/office/drawing/2014/main" val="4254410147"/>
                    </a:ext>
                  </a:extLst>
                </a:gridCol>
              </a:tblGrid>
              <a:tr h="736390">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物質名</a:t>
                      </a: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①環境基準値・指針値</a:t>
                      </a:r>
                      <a:endParaRPr kumimoji="1" lang="en-US" altLang="ja-JP" sz="1000" dirty="0">
                        <a:latin typeface="BIZ UDPゴシック" panose="020B0400000000000000" pitchFamily="50" charset="-128"/>
                        <a:ea typeface="BIZ UDPゴシック" panose="020B0400000000000000"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rPr>
                        <a:t>（</a:t>
                      </a:r>
                      <a:r>
                        <a:rPr lang="el-GR"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μ</a:t>
                      </a:r>
                      <a:r>
                        <a:rPr lang="en-US"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g/m</a:t>
                      </a:r>
                      <a:r>
                        <a:rPr lang="en-US" altLang="ja-JP" sz="1000" b="0" i="0" u="none" strike="noStrike" baseline="30000" dirty="0">
                          <a:solidFill>
                            <a:schemeClr val="bg1"/>
                          </a:solidFill>
                          <a:effectLst/>
                          <a:latin typeface="BIZ UDPゴシック" panose="020B0400000000000000" pitchFamily="50" charset="-128"/>
                          <a:ea typeface="BIZ UDPゴシック" panose="020B0400000000000000" pitchFamily="50" charset="-128"/>
                        </a:rPr>
                        <a:t>3</a:t>
                      </a:r>
                      <a:r>
                        <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rPr>
                        <a:t>）</a:t>
                      </a: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②府内大気環境濃度</a:t>
                      </a:r>
                      <a:r>
                        <a:rPr lang="ja-JP" altLang="el-GR" sz="1000" u="none" strike="noStrike" dirty="0">
                          <a:effectLst/>
                          <a:latin typeface="BIZ UDPゴシック" panose="020B0400000000000000" pitchFamily="50" charset="-128"/>
                          <a:ea typeface="BIZ UDPゴシック" panose="020B0400000000000000" pitchFamily="50" charset="-128"/>
                        </a:rPr>
                        <a:t>（</a:t>
                      </a:r>
                      <a:r>
                        <a:rPr lang="el-GR" altLang="ja-JP" sz="1000" u="none" strike="noStrike" dirty="0">
                          <a:effectLst/>
                          <a:latin typeface="BIZ UDPゴシック" panose="020B0400000000000000" pitchFamily="50" charset="-128"/>
                          <a:ea typeface="BIZ UDPゴシック" panose="020B0400000000000000" pitchFamily="50" charset="-128"/>
                        </a:rPr>
                        <a:t>μ</a:t>
                      </a:r>
                      <a:r>
                        <a:rPr lang="en-US" altLang="ja-JP" sz="1000" u="none" strike="noStrike" dirty="0">
                          <a:effectLst/>
                          <a:latin typeface="BIZ UDPゴシック" panose="020B0400000000000000" pitchFamily="50" charset="-128"/>
                          <a:ea typeface="BIZ UDPゴシック" panose="020B0400000000000000" pitchFamily="50" charset="-128"/>
                        </a:rPr>
                        <a:t>g/m</a:t>
                      </a:r>
                      <a:r>
                        <a:rPr lang="en-US" altLang="ja-JP" sz="1000" u="none" strike="noStrike" baseline="30000" dirty="0">
                          <a:effectLst/>
                          <a:latin typeface="BIZ UDPゴシック" panose="020B0400000000000000" pitchFamily="50" charset="-128"/>
                          <a:ea typeface="BIZ UDPゴシック" panose="020B0400000000000000" pitchFamily="50" charset="-128"/>
                        </a:rPr>
                        <a:t>3</a:t>
                      </a:r>
                      <a:r>
                        <a:rPr lang="en-US" altLang="ja-JP" sz="1000" u="none" strike="noStrike" dirty="0">
                          <a:effectLst/>
                          <a:latin typeface="BIZ UDPゴシック" panose="020B0400000000000000" pitchFamily="50" charset="-128"/>
                          <a:ea typeface="BIZ UDPゴシック" panose="020B0400000000000000" pitchFamily="50" charset="-128"/>
                        </a:rPr>
                        <a:t>)</a:t>
                      </a:r>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①／②の値</a:t>
                      </a:r>
                      <a:endParaRPr kumimoji="1" lang="en-US" altLang="ja-JP"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（参考）</a:t>
                      </a:r>
                      <a:endParaRPr kumimoji="1" lang="en-US" altLang="ja-JP" sz="10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条例想定環境濃度</a:t>
                      </a:r>
                      <a:endParaRPr kumimoji="1" lang="en-US" altLang="ja-JP" sz="1000" dirty="0">
                        <a:latin typeface="BIZ UDPゴシック" panose="020B0400000000000000" pitchFamily="50" charset="-128"/>
                        <a:ea typeface="BIZ UDPゴシック" panose="020B0400000000000000" pitchFamily="50" charset="-128"/>
                      </a:endParaRPr>
                    </a:p>
                    <a:p>
                      <a:pPr algn="ctr">
                        <a:lnSpc>
                          <a:spcPct val="100000"/>
                        </a:lnSpc>
                      </a:pPr>
                      <a:r>
                        <a:rPr kumimoji="1" lang="ja-JP" altLang="en-US" sz="1000" dirty="0">
                          <a:latin typeface="BIZ UDPゴシック" panose="020B0400000000000000" pitchFamily="50" charset="-128"/>
                          <a:ea typeface="BIZ UDPゴシック" panose="020B0400000000000000" pitchFamily="50" charset="-128"/>
                        </a:rPr>
                        <a:t>（</a:t>
                      </a:r>
                      <a:r>
                        <a:rPr kumimoji="1" lang="en-US" altLang="ja-JP" sz="1000" dirty="0" err="1">
                          <a:latin typeface="BIZ UDPゴシック" panose="020B0400000000000000" pitchFamily="50" charset="-128"/>
                          <a:ea typeface="BIZ UDPゴシック" panose="020B0400000000000000" pitchFamily="50" charset="-128"/>
                        </a:rPr>
                        <a:t>μg</a:t>
                      </a:r>
                      <a:r>
                        <a:rPr kumimoji="1" lang="en-US" altLang="ja-JP" sz="1000" dirty="0">
                          <a:latin typeface="BIZ UDPゴシック" panose="020B0400000000000000" pitchFamily="50" charset="-128"/>
                          <a:ea typeface="BIZ UDPゴシック" panose="020B0400000000000000" pitchFamily="50" charset="-128"/>
                        </a:rPr>
                        <a:t>/m</a:t>
                      </a:r>
                      <a:r>
                        <a:rPr kumimoji="1" lang="en-US" altLang="ja-JP" sz="1000" baseline="30000" dirty="0">
                          <a:latin typeface="BIZ UDPゴシック" panose="020B0400000000000000" pitchFamily="50" charset="-128"/>
                          <a:ea typeface="BIZ UDPゴシック" panose="020B0400000000000000" pitchFamily="50" charset="-128"/>
                        </a:rPr>
                        <a:t>3</a:t>
                      </a:r>
                      <a:r>
                        <a:rPr kumimoji="1" lang="ja-JP" altLang="en-US" sz="1000" baseline="0" dirty="0">
                          <a:latin typeface="BIZ UDPゴシック" panose="020B0400000000000000" pitchFamily="50" charset="-128"/>
                          <a:ea typeface="BIZ UDPゴシック" panose="020B0400000000000000" pitchFamily="50" charset="-128"/>
                        </a:rPr>
                        <a:t>）</a:t>
                      </a:r>
                      <a:endParaRPr kumimoji="1" lang="en-US" altLang="ja-JP" sz="1000" baseline="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65853830"/>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アセトアルデヒド</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120</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1.8</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66.7</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314402017"/>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塩化ビニルモノマー</a:t>
                      </a:r>
                    </a:p>
                  </a:txBody>
                  <a:tcPr marL="4572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1</a:t>
                      </a:r>
                      <a:r>
                        <a:rPr lang="el-GR"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a:t>
                      </a:r>
                      <a:endParaRPr lang="en-US" altLang="ja-JP" sz="100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0.035</a:t>
                      </a:r>
                      <a:endParaRPr lang="en-US" altLang="ja-JP" sz="1000" b="0" i="0" u="none" strike="noStrike" baseline="30000"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effectLst/>
                          <a:latin typeface="BIZ UDPゴシック" panose="020B0400000000000000" pitchFamily="50" charset="-128"/>
                          <a:ea typeface="BIZ UDPゴシック" panose="020B0400000000000000" pitchFamily="50" charset="-128"/>
                        </a:rPr>
                        <a:t>286</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baseline="0"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rtl="0"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2858862343"/>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ベンゼン</a:t>
                      </a:r>
                    </a:p>
                  </a:txBody>
                  <a:tcPr marL="4572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3</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0.63</a:t>
                      </a:r>
                    </a:p>
                  </a:txBody>
                  <a:tcPr marL="72000" marR="45720" anchor="ctr"/>
                </a:tc>
                <a:tc>
                  <a:txBody>
                    <a:bodyPr/>
                    <a:lstStyle/>
                    <a:p>
                      <a:pPr algn="ctr" rtl="0" font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4.76</a:t>
                      </a:r>
                      <a:r>
                        <a:rPr lang="ja-JP" altLang="en-US" sz="1000" dirty="0">
                          <a:latin typeface="BIZ UDPゴシック" panose="020B0400000000000000" pitchFamily="50" charset="-128"/>
                          <a:ea typeface="BIZ UDPゴシック" panose="020B0400000000000000" pitchFamily="50" charset="-128"/>
                        </a:rPr>
                        <a:t>倍</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3443439993"/>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マンガン及びその化合物</a:t>
                      </a:r>
                    </a:p>
                  </a:txBody>
                  <a:tcPr marL="4572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0.14</a:t>
                      </a:r>
                    </a:p>
                  </a:txBody>
                  <a:tcPr marL="72000" marR="45720" anchor="ctr"/>
                </a:tc>
                <a:tc>
                  <a:txBody>
                    <a:bodyPr/>
                    <a:lstStyle/>
                    <a:p>
                      <a:pPr 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0.011</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12.7</a:t>
                      </a:r>
                      <a:r>
                        <a:rPr lang="ja-JP" altLang="en-US" sz="1000" dirty="0">
                          <a:latin typeface="BIZ UDPゴシック" panose="020B0400000000000000" pitchFamily="50" charset="-128"/>
                          <a:ea typeface="BIZ UDPゴシック" panose="020B0400000000000000" pitchFamily="50" charset="-128"/>
                        </a:rPr>
                        <a:t>倍</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1" lang="en-US" altLang="ja-JP" sz="1000" dirty="0">
                          <a:latin typeface="BIZ UDPゴシック" panose="020B0400000000000000" pitchFamily="50" charset="-128"/>
                          <a:ea typeface="BIZ UDPゴシック" panose="020B0400000000000000" pitchFamily="50" charset="-128"/>
                        </a:rPr>
                        <a:t>4</a:t>
                      </a:r>
                      <a:endParaRPr kumimoji="1" lang="ja-JP" altLang="en-US" sz="1000" dirty="0">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1179541882"/>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ニッケル化合物</a:t>
                      </a:r>
                    </a:p>
                  </a:txBody>
                  <a:tcPr marL="4572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0.025</a:t>
                      </a:r>
                    </a:p>
                  </a:txBody>
                  <a:tcPr marL="72000" marR="45720" anchor="ctr"/>
                </a:tc>
                <a:tc>
                  <a:txBody>
                    <a:bodyPr/>
                    <a:lstStyle/>
                    <a:p>
                      <a:pPr 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0.0020</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12.5</a:t>
                      </a:r>
                      <a:r>
                        <a:rPr lang="ja-JP" altLang="en-US" sz="1000" dirty="0">
                          <a:latin typeface="BIZ UDPゴシック" panose="020B0400000000000000" pitchFamily="50" charset="-128"/>
                          <a:ea typeface="BIZ UDPゴシック" panose="020B0400000000000000" pitchFamily="50" charset="-128"/>
                        </a:rPr>
                        <a:t>倍</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rtl="0"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2987453636"/>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ヒ素及びその化合物</a:t>
                      </a:r>
                    </a:p>
                  </a:txBody>
                  <a:tcPr marL="4572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0.006</a:t>
                      </a:r>
                    </a:p>
                  </a:txBody>
                  <a:tcPr marL="72000" marR="45720" anchor="ctr"/>
                </a:tc>
                <a:tc>
                  <a:txBody>
                    <a:bodyPr/>
                    <a:lstStyle/>
                    <a:p>
                      <a:pPr 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0.0011</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5.45</a:t>
                      </a:r>
                      <a:r>
                        <a:rPr lang="ja-JP" altLang="en-US" sz="1000" dirty="0">
                          <a:latin typeface="BIZ UDPゴシック" panose="020B0400000000000000" pitchFamily="50" charset="-128"/>
                          <a:ea typeface="BIZ UDPゴシック" panose="020B0400000000000000" pitchFamily="50" charset="-128"/>
                        </a:rPr>
                        <a:t>倍</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104108759"/>
                  </a:ext>
                </a:extLst>
              </a:tr>
              <a:tr h="516549">
                <a:tc>
                  <a:txBody>
                    <a:bodyPr/>
                    <a:lstStyle/>
                    <a:p>
                      <a:pPr algn="ctr">
                        <a:lnSpc>
                          <a:spcPct val="100000"/>
                        </a:lnSpc>
                      </a:pPr>
                      <a:r>
                        <a:rPr lang="ja-JP" altLang="en-US" sz="1000" dirty="0">
                          <a:latin typeface="BIZ UDPゴシック" panose="020B0400000000000000" pitchFamily="50" charset="-128"/>
                          <a:ea typeface="BIZ UDPゴシック" panose="020B0400000000000000" pitchFamily="50" charset="-128"/>
                        </a:rPr>
                        <a:t>水銀及びその化合物</a:t>
                      </a:r>
                    </a:p>
                  </a:txBody>
                  <a:tcPr marL="4572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0.04</a:t>
                      </a:r>
                    </a:p>
                  </a:txBody>
                  <a:tcPr marL="72000" marR="45720" anchor="ctr"/>
                </a:tc>
                <a:tc>
                  <a:txBody>
                    <a:bodyPr/>
                    <a:lstStyle/>
                    <a:p>
                      <a:pPr algn="ctr">
                        <a:lnSpc>
                          <a:spcPct val="100000"/>
                        </a:lnSpc>
                      </a:pPr>
                      <a:r>
                        <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rPr>
                        <a:t>0.0011</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algn="ctr">
                        <a:lnSpc>
                          <a:spcPct val="100000"/>
                        </a:lnSpc>
                      </a:pPr>
                      <a:r>
                        <a:rPr lang="en-US" altLang="ja-JP" sz="1000" dirty="0">
                          <a:latin typeface="BIZ UDPゴシック" panose="020B0400000000000000" pitchFamily="50" charset="-128"/>
                          <a:ea typeface="BIZ UDPゴシック" panose="020B0400000000000000" pitchFamily="50" charset="-128"/>
                        </a:rPr>
                        <a:t>36.4</a:t>
                      </a:r>
                      <a:r>
                        <a:rPr lang="ja-JP" altLang="en-US" sz="1000" dirty="0">
                          <a:latin typeface="BIZ UDPゴシック" panose="020B0400000000000000" pitchFamily="50" charset="-128"/>
                          <a:ea typeface="BIZ UDPゴシック" panose="020B0400000000000000" pitchFamily="50" charset="-128"/>
                        </a:rPr>
                        <a:t>倍</a:t>
                      </a:r>
                      <a:endParaRPr lang="en-US" altLang="ja-JP" sz="1000" dirty="0">
                        <a:latin typeface="BIZ UDPゴシック" panose="020B0400000000000000" pitchFamily="50" charset="-128"/>
                        <a:ea typeface="BIZ UDPゴシック" panose="020B0400000000000000" pitchFamily="50" charset="-128"/>
                      </a:endParaRPr>
                    </a:p>
                  </a:txBody>
                  <a:tcPr marL="72000" marR="4572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latin typeface="BIZ UDPゴシック" panose="020B0400000000000000" pitchFamily="50" charset="-128"/>
                          <a:ea typeface="BIZ UDPゴシック" panose="020B0400000000000000" pitchFamily="50" charset="-128"/>
                        </a:rPr>
                        <a:t>1</a:t>
                      </a:r>
                      <a:endParaRPr kumimoji="1" lang="ja-JP" altLang="en-US" sz="1000" dirty="0">
                        <a:latin typeface="BIZ UDPゴシック" panose="020B0400000000000000" pitchFamily="50" charset="-128"/>
                        <a:ea typeface="BIZ UDPゴシック" panose="020B0400000000000000" pitchFamily="50" charset="-128"/>
                      </a:endParaRPr>
                    </a:p>
                  </a:txBody>
                  <a:tcPr marL="72000" marR="45720" anchor="ctr"/>
                </a:tc>
                <a:extLst>
                  <a:ext uri="{0D108BD9-81ED-4DB2-BD59-A6C34878D82A}">
                    <a16:rowId xmlns:a16="http://schemas.microsoft.com/office/drawing/2014/main" val="1810578173"/>
                  </a:ext>
                </a:extLst>
              </a:tr>
            </a:tbl>
          </a:graphicData>
        </a:graphic>
      </p:graphicFrame>
      <p:sp>
        <p:nvSpPr>
          <p:cNvPr id="12" name="スライド番号プレースホルダー 3">
            <a:extLst>
              <a:ext uri="{FF2B5EF4-FFF2-40B4-BE49-F238E27FC236}">
                <a16:creationId xmlns:a16="http://schemas.microsoft.com/office/drawing/2014/main" id="{06BA72F2-8BDB-4452-8153-A0F7969FD43D}"/>
              </a:ext>
            </a:extLst>
          </p:cNvPr>
          <p:cNvSpPr txBox="1">
            <a:spLocks/>
          </p:cNvSpPr>
          <p:nvPr/>
        </p:nvSpPr>
        <p:spPr>
          <a:xfrm>
            <a:off x="9377291" y="6583315"/>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82533811-19D7-41D3-90C5-B3FD9DC69359}"/>
              </a:ext>
            </a:extLst>
          </p:cNvPr>
          <p:cNvSpPr txBox="1">
            <a:spLocks/>
          </p:cNvSpPr>
          <p:nvPr/>
        </p:nvSpPr>
        <p:spPr>
          <a:xfrm>
            <a:off x="1083470" y="6096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p:txBody>
      </p:sp>
      <p:sp>
        <p:nvSpPr>
          <p:cNvPr id="15" name="コンテンツ プレースホルダー 2">
            <a:extLst>
              <a:ext uri="{FF2B5EF4-FFF2-40B4-BE49-F238E27FC236}">
                <a16:creationId xmlns:a16="http://schemas.microsoft.com/office/drawing/2014/main" id="{4C4179C2-A914-41CF-AC29-AA4303346A7A}"/>
              </a:ext>
            </a:extLst>
          </p:cNvPr>
          <p:cNvSpPr>
            <a:spLocks noGrp="1"/>
          </p:cNvSpPr>
          <p:nvPr>
            <p:ph idx="1"/>
          </p:nvPr>
        </p:nvSpPr>
        <p:spPr>
          <a:xfrm>
            <a:off x="684610" y="1108212"/>
            <a:ext cx="6984793" cy="609599"/>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〇国の環境基準値・指針値と府内大気環境濃度の比較</a:t>
            </a:r>
            <a:endParaRPr kumimoji="1" lang="en-US" altLang="ja-JP"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6906601A-CD18-405D-9C38-13517ADE516F}"/>
              </a:ext>
            </a:extLst>
          </p:cNvPr>
          <p:cNvSpPr txBox="1"/>
          <p:nvPr/>
        </p:nvSpPr>
        <p:spPr>
          <a:xfrm>
            <a:off x="606278" y="6374536"/>
            <a:ext cx="3770584" cy="415498"/>
          </a:xfrm>
          <a:prstGeom prst="rect">
            <a:avLst/>
          </a:prstGeom>
          <a:noFill/>
        </p:spPr>
        <p:txBody>
          <a:bodyPr wrap="non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府大気環境濃度は</a:t>
            </a:r>
            <a:r>
              <a:rPr lang="en-US" altLang="ja-JP" sz="1050" dirty="0">
                <a:latin typeface="BIZ UDPゴシック" panose="020B0400000000000000" pitchFamily="50" charset="-128"/>
                <a:ea typeface="BIZ UDPゴシック" panose="020B0400000000000000" pitchFamily="50" charset="-128"/>
              </a:rPr>
              <a:t>2020</a:t>
            </a:r>
            <a:r>
              <a:rPr lang="ja-JP" altLang="en-US" sz="1050" dirty="0">
                <a:latin typeface="BIZ UDPゴシック" panose="020B0400000000000000" pitchFamily="50" charset="-128"/>
                <a:ea typeface="BIZ UDPゴシック" panose="020B0400000000000000" pitchFamily="50" charset="-128"/>
              </a:rPr>
              <a:t>年度府内測定局年平均値の平均。</a:t>
            </a:r>
            <a:endParaRPr lang="en-US" altLang="ja-JP" sz="1050" dirty="0">
              <a:latin typeface="BIZ UDPゴシック" panose="020B0400000000000000" pitchFamily="50" charset="-128"/>
              <a:ea typeface="BIZ UDPゴシック" panose="020B0400000000000000" pitchFamily="50" charset="-128"/>
            </a:endParaRPr>
          </a:p>
          <a:p>
            <a:endParaRPr kumimoji="1" lang="ja-JP" altLang="en-US" sz="1050" dirty="0"/>
          </a:p>
        </p:txBody>
      </p:sp>
    </p:spTree>
    <p:extLst>
      <p:ext uri="{BB962C8B-B14F-4D97-AF65-F5344CB8AC3E}">
        <p14:creationId xmlns:p14="http://schemas.microsoft.com/office/powerpoint/2010/main" val="727601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タイトル 1">
            <a:extLst>
              <a:ext uri="{FF2B5EF4-FFF2-40B4-BE49-F238E27FC236}">
                <a16:creationId xmlns:a16="http://schemas.microsoft.com/office/drawing/2014/main" id="{FB6D9F4F-CECF-4588-84C5-C2B6316C6ACF}"/>
              </a:ext>
            </a:extLst>
          </p:cNvPr>
          <p:cNvSpPr txBox="1">
            <a:spLocks/>
          </p:cNvSpPr>
          <p:nvPr/>
        </p:nvSpPr>
        <p:spPr>
          <a:xfrm>
            <a:off x="1083470" y="6096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p:txBody>
      </p:sp>
      <p:sp>
        <p:nvSpPr>
          <p:cNvPr id="6" name="コンテンツ プレースホルダー 2">
            <a:extLst>
              <a:ext uri="{FF2B5EF4-FFF2-40B4-BE49-F238E27FC236}">
                <a16:creationId xmlns:a16="http://schemas.microsoft.com/office/drawing/2014/main" id="{35240334-A9D3-486E-BD6A-2CB306EF0FEA}"/>
              </a:ext>
            </a:extLst>
          </p:cNvPr>
          <p:cNvSpPr>
            <a:spLocks noGrp="1"/>
          </p:cNvSpPr>
          <p:nvPr>
            <p:ph idx="1"/>
          </p:nvPr>
        </p:nvSpPr>
        <p:spPr>
          <a:xfrm>
            <a:off x="503721" y="1141947"/>
            <a:ext cx="6984793" cy="609599"/>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〇現行条例の想定環境濃度と国の環境基準値・指針値との比較</a:t>
            </a:r>
            <a:endParaRPr kumimoji="1" lang="en-US" altLang="ja-JP" dirty="0">
              <a:latin typeface="BIZ UDPゴシック" panose="020B0400000000000000" pitchFamily="50" charset="-128"/>
              <a:ea typeface="BIZ UDPゴシック" panose="020B0400000000000000" pitchFamily="50" charset="-128"/>
            </a:endParaRPr>
          </a:p>
        </p:txBody>
      </p:sp>
      <p:sp>
        <p:nvSpPr>
          <p:cNvPr id="8" name="コンテンツ プレースホルダー 2">
            <a:extLst>
              <a:ext uri="{FF2B5EF4-FFF2-40B4-BE49-F238E27FC236}">
                <a16:creationId xmlns:a16="http://schemas.microsoft.com/office/drawing/2014/main" id="{ED5DA69D-F7B1-4C87-BF78-C738CCEC9B76}"/>
              </a:ext>
            </a:extLst>
          </p:cNvPr>
          <p:cNvSpPr txBox="1">
            <a:spLocks/>
          </p:cNvSpPr>
          <p:nvPr/>
        </p:nvSpPr>
        <p:spPr>
          <a:xfrm>
            <a:off x="962092" y="5205006"/>
            <a:ext cx="8301830" cy="60959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en-US" altLang="ja-JP" sz="1400" dirty="0">
              <a:latin typeface="BIZ UDPゴシック" panose="020B0400000000000000" pitchFamily="50" charset="-128"/>
              <a:ea typeface="BIZ UDPゴシック" panose="020B0400000000000000" pitchFamily="50" charset="-128"/>
            </a:endParaRPr>
          </a:p>
        </p:txBody>
      </p:sp>
      <p:sp>
        <p:nvSpPr>
          <p:cNvPr id="10"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13</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5" name="矢印: 右 14">
            <a:extLst>
              <a:ext uri="{FF2B5EF4-FFF2-40B4-BE49-F238E27FC236}">
                <a16:creationId xmlns:a16="http://schemas.microsoft.com/office/drawing/2014/main" id="{8EF75168-F25B-4C44-AC1B-4D107F73F25A}"/>
              </a:ext>
            </a:extLst>
          </p:cNvPr>
          <p:cNvSpPr/>
          <p:nvPr/>
        </p:nvSpPr>
        <p:spPr>
          <a:xfrm>
            <a:off x="5994582" y="4458773"/>
            <a:ext cx="317654" cy="6095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2">
            <a:extLst>
              <a:ext uri="{FF2B5EF4-FFF2-40B4-BE49-F238E27FC236}">
                <a16:creationId xmlns:a16="http://schemas.microsoft.com/office/drawing/2014/main" id="{D40A27C5-D455-4061-B522-86EFBF34C20A}"/>
              </a:ext>
            </a:extLst>
          </p:cNvPr>
          <p:cNvGraphicFramePr>
            <a:graphicFrameLocks noGrp="1"/>
          </p:cNvGraphicFramePr>
          <p:nvPr>
            <p:extLst>
              <p:ext uri="{D42A27DB-BD31-4B8C-83A1-F6EECF244321}">
                <p14:modId xmlns:p14="http://schemas.microsoft.com/office/powerpoint/2010/main" val="1857546670"/>
              </p:ext>
            </p:extLst>
          </p:nvPr>
        </p:nvGraphicFramePr>
        <p:xfrm>
          <a:off x="6456656" y="1511300"/>
          <a:ext cx="3071157" cy="5075030"/>
        </p:xfrm>
        <a:graphic>
          <a:graphicData uri="http://schemas.openxmlformats.org/drawingml/2006/table">
            <a:tbl>
              <a:tblPr firstRow="1" bandRow="1">
                <a:tableStyleId>{5C22544A-7EE6-4342-B048-85BDC9FD1C3A}</a:tableStyleId>
              </a:tblPr>
              <a:tblGrid>
                <a:gridCol w="3071157">
                  <a:extLst>
                    <a:ext uri="{9D8B030D-6E8A-4147-A177-3AD203B41FA5}">
                      <a16:colId xmlns:a16="http://schemas.microsoft.com/office/drawing/2014/main" val="2723975674"/>
                    </a:ext>
                  </a:extLst>
                </a:gridCol>
              </a:tblGrid>
              <a:tr h="384094">
                <a:tc>
                  <a:txBody>
                    <a:bodyPr/>
                    <a:lstStyle/>
                    <a:p>
                      <a:pPr algn="ctr"/>
                      <a:r>
                        <a:rPr kumimoji="1" lang="ja-JP" altLang="en-US" sz="1100" dirty="0">
                          <a:latin typeface="BIZ UDPゴシック" panose="020B0400000000000000" pitchFamily="50" charset="-128"/>
                          <a:ea typeface="BIZ UDPゴシック" panose="020B0400000000000000" pitchFamily="50" charset="-128"/>
                        </a:rPr>
                        <a:t>見直しにあたっての考え方</a:t>
                      </a:r>
                    </a:p>
                  </a:txBody>
                  <a:tcPr anchor="ctr"/>
                </a:tc>
                <a:extLst>
                  <a:ext uri="{0D108BD9-81ED-4DB2-BD59-A6C34878D82A}">
                    <a16:rowId xmlns:a16="http://schemas.microsoft.com/office/drawing/2014/main" val="1186410456"/>
                  </a:ext>
                </a:extLst>
              </a:tr>
              <a:tr h="940125">
                <a:tc>
                  <a:txBody>
                    <a:bodyPr/>
                    <a:lstStyle/>
                    <a:p>
                      <a:pPr algn="l"/>
                      <a:r>
                        <a:rPr kumimoji="1" lang="ja-JP" altLang="en-US" sz="1100" u="none" dirty="0">
                          <a:latin typeface="BIZ UDPゴシック" panose="020B0400000000000000" pitchFamily="50" charset="-128"/>
                          <a:ea typeface="BIZ UDPゴシック" panose="020B0400000000000000" pitchFamily="50" charset="-128"/>
                        </a:rPr>
                        <a:t>・想定環境濃度と環境基準値・指針値の算定の</a:t>
                      </a:r>
                      <a:r>
                        <a:rPr kumimoji="1" lang="ja-JP" altLang="en-US" sz="1100" u="sng" dirty="0">
                          <a:latin typeface="BIZ UDPゴシック" panose="020B0400000000000000" pitchFamily="50" charset="-128"/>
                          <a:ea typeface="BIZ UDPゴシック" panose="020B0400000000000000" pitchFamily="50" charset="-128"/>
                        </a:rPr>
                        <a:t>考え方は同じであることから、優先取組物質については、より新しい知見に基づき設定されている環境基準値・指針値を基に新しい想定環境濃度を算定するべきではないか。</a:t>
                      </a:r>
                    </a:p>
                  </a:txBody>
                  <a:tcPr anchor="ctr"/>
                </a:tc>
                <a:extLst>
                  <a:ext uri="{0D108BD9-81ED-4DB2-BD59-A6C34878D82A}">
                    <a16:rowId xmlns:a16="http://schemas.microsoft.com/office/drawing/2014/main" val="2848651097"/>
                  </a:ext>
                </a:extLst>
              </a:tr>
              <a:tr h="375081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b="1" i="1" dirty="0">
                          <a:latin typeface="BIZ UDPゴシック" panose="020B0400000000000000" pitchFamily="50" charset="-128"/>
                          <a:ea typeface="BIZ UDPゴシック" panose="020B0400000000000000" pitchFamily="50" charset="-128"/>
                        </a:rPr>
                        <a:t>想定環境濃度と環境基準値・指針値の位置付け等の違いから、算定にあたっては以下の点を考慮すべきではないか。</a:t>
                      </a:r>
                      <a:endParaRPr lang="en-US" altLang="ja-JP" sz="1100" b="1" i="1"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・府内の大気環境濃度は</a:t>
                      </a:r>
                      <a:r>
                        <a:rPr lang="ja-JP" altLang="en-US" sz="1100" u="sng" dirty="0">
                          <a:latin typeface="BIZ UDPゴシック" panose="020B0400000000000000" pitchFamily="50" charset="-128"/>
                          <a:ea typeface="BIZ UDPゴシック" panose="020B0400000000000000" pitchFamily="50" charset="-128"/>
                        </a:rPr>
                        <a:t>環境基準値・指針値を大幅に下回っている状況</a:t>
                      </a:r>
                      <a:r>
                        <a:rPr lang="ja-JP" altLang="en-US" sz="1100" u="none" dirty="0">
                          <a:latin typeface="BIZ UDPゴシック" panose="020B0400000000000000" pitchFamily="50" charset="-128"/>
                          <a:ea typeface="BIZ UDPゴシック" panose="020B0400000000000000" pitchFamily="50" charset="-128"/>
                        </a:rPr>
                        <a:t>であり、大気汚染に繋がる有害物質の大気への排出の未然防止の観点からは、</a:t>
                      </a:r>
                      <a:r>
                        <a:rPr lang="ja-JP" altLang="en-US" sz="1100" u="sng" dirty="0">
                          <a:latin typeface="BIZ UDPゴシック" panose="020B0400000000000000" pitchFamily="50" charset="-128"/>
                          <a:ea typeface="BIZ UDPゴシック" panose="020B0400000000000000" pitchFamily="50" charset="-128"/>
                        </a:rPr>
                        <a:t>現行の水準の対策で特段問題が生じていないこと。</a:t>
                      </a:r>
                      <a:endParaRPr lang="en-US" altLang="ja-JP" sz="1100" u="sng"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・環境基準値・指針値は長期的暴露による視点で設定されているものであり、排出口における濃度基準の設定には</a:t>
                      </a:r>
                      <a:r>
                        <a:rPr lang="ja-JP" altLang="en-US" sz="1100" u="sng" dirty="0">
                          <a:latin typeface="BIZ UDPゴシック" panose="020B0400000000000000" pitchFamily="50" charset="-128"/>
                          <a:ea typeface="BIZ UDPゴシック" panose="020B0400000000000000" pitchFamily="50" charset="-128"/>
                        </a:rPr>
                        <a:t>施設の稼働時間を考慮する必要があること。</a:t>
                      </a: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100" dirty="0">
                          <a:latin typeface="BIZ UDPゴシック" panose="020B0400000000000000" pitchFamily="50" charset="-128"/>
                          <a:ea typeface="BIZ UDPゴシック" panose="020B0400000000000000" pitchFamily="50" charset="-128"/>
                        </a:rPr>
                        <a:t>・環境基準値・</a:t>
                      </a:r>
                      <a:r>
                        <a:rPr lang="ja-JP" altLang="en-US" sz="1100" dirty="0">
                          <a:solidFill>
                            <a:srgbClr val="000000"/>
                          </a:solidFill>
                          <a:latin typeface="BIZ UDPゴシック" panose="020B0400000000000000" pitchFamily="50" charset="-128"/>
                          <a:ea typeface="BIZ UDPゴシック" panose="020B0400000000000000" pitchFamily="50" charset="-128"/>
                        </a:rPr>
                        <a:t>指針値の不確定係数は、現行条例より</a:t>
                      </a:r>
                      <a:r>
                        <a:rPr lang="ja-JP" altLang="en-US" sz="1100" u="sng" dirty="0">
                          <a:solidFill>
                            <a:srgbClr val="000000"/>
                          </a:solidFill>
                          <a:latin typeface="BIZ UDPゴシック" panose="020B0400000000000000" pitchFamily="50" charset="-128"/>
                          <a:ea typeface="BIZ UDPゴシック" panose="020B0400000000000000" pitchFamily="50" charset="-128"/>
                        </a:rPr>
                        <a:t>安全側に設定されていること</a:t>
                      </a:r>
                      <a:r>
                        <a:rPr lang="ja-JP" altLang="en-US" sz="1100" dirty="0">
                          <a:solidFill>
                            <a:srgbClr val="000000"/>
                          </a:solidFill>
                          <a:latin typeface="BIZ UDPゴシック" panose="020B0400000000000000" pitchFamily="50" charset="-128"/>
                          <a:ea typeface="BIZ UDPゴシック" panose="020B0400000000000000" pitchFamily="50" charset="-128"/>
                        </a:rPr>
                        <a:t>。</a:t>
                      </a:r>
                      <a:r>
                        <a:rPr lang="en-US" altLang="ja-JP" sz="1100" dirty="0">
                          <a:solidFill>
                            <a:srgbClr val="000000"/>
                          </a:solidFill>
                          <a:latin typeface="BIZ UDPゴシック" panose="020B0400000000000000" pitchFamily="50" charset="-128"/>
                          <a:ea typeface="BIZ UDPゴシック" panose="020B0400000000000000" pitchFamily="50" charset="-128"/>
                        </a:rPr>
                        <a:t>(</a:t>
                      </a:r>
                      <a:r>
                        <a:rPr lang="ja-JP" altLang="en-US" sz="1100" dirty="0">
                          <a:solidFill>
                            <a:srgbClr val="000000"/>
                          </a:solidFill>
                          <a:latin typeface="BIZ UDPゴシック" panose="020B0400000000000000" pitchFamily="50" charset="-128"/>
                          <a:ea typeface="BIZ UDPゴシック" panose="020B0400000000000000" pitchFamily="50" charset="-128"/>
                        </a:rPr>
                        <a:t>平均値で</a:t>
                      </a:r>
                      <a:r>
                        <a:rPr lang="en-US" altLang="ja-JP" sz="1100" dirty="0">
                          <a:solidFill>
                            <a:srgbClr val="000000"/>
                          </a:solidFill>
                          <a:latin typeface="BIZ UDPゴシック" panose="020B0400000000000000" pitchFamily="50" charset="-128"/>
                          <a:ea typeface="BIZ UDPゴシック" panose="020B0400000000000000" pitchFamily="50" charset="-128"/>
                        </a:rPr>
                        <a:t>14</a:t>
                      </a:r>
                      <a:r>
                        <a:rPr lang="ja-JP" altLang="en-US" sz="1100" dirty="0">
                          <a:solidFill>
                            <a:srgbClr val="000000"/>
                          </a:solidFill>
                          <a:latin typeface="BIZ UDPゴシック" panose="020B0400000000000000" pitchFamily="50" charset="-128"/>
                          <a:ea typeface="BIZ UDPゴシック" panose="020B0400000000000000" pitchFamily="50" charset="-128"/>
                        </a:rPr>
                        <a:t>倍）</a:t>
                      </a:r>
                      <a:endParaRPr lang="en-US" altLang="ja-JP" sz="1100" dirty="0">
                        <a:solidFill>
                          <a:srgbClr val="000000"/>
                        </a:solidFill>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915638610"/>
                  </a:ext>
                </a:extLst>
              </a:tr>
            </a:tbl>
          </a:graphicData>
        </a:graphic>
      </p:graphicFrame>
      <p:graphicFrame>
        <p:nvGraphicFramePr>
          <p:cNvPr id="18" name="表 2">
            <a:extLst>
              <a:ext uri="{FF2B5EF4-FFF2-40B4-BE49-F238E27FC236}">
                <a16:creationId xmlns:a16="http://schemas.microsoft.com/office/drawing/2014/main" id="{F0F6D184-057D-4F80-81D3-74D5DE9A3323}"/>
              </a:ext>
            </a:extLst>
          </p:cNvPr>
          <p:cNvGraphicFramePr>
            <a:graphicFrameLocks noGrp="1"/>
          </p:cNvGraphicFramePr>
          <p:nvPr>
            <p:extLst>
              <p:ext uri="{D42A27DB-BD31-4B8C-83A1-F6EECF244321}">
                <p14:modId xmlns:p14="http://schemas.microsoft.com/office/powerpoint/2010/main" val="3753247180"/>
              </p:ext>
            </p:extLst>
          </p:nvPr>
        </p:nvGraphicFramePr>
        <p:xfrm>
          <a:off x="605369" y="1535937"/>
          <a:ext cx="5366945" cy="5075030"/>
        </p:xfrm>
        <a:graphic>
          <a:graphicData uri="http://schemas.openxmlformats.org/drawingml/2006/table">
            <a:tbl>
              <a:tblPr firstRow="1" firstCol="1" bandRow="1">
                <a:tableStyleId>{5C22544A-7EE6-4342-B048-85BDC9FD1C3A}</a:tableStyleId>
              </a:tblPr>
              <a:tblGrid>
                <a:gridCol w="612000">
                  <a:extLst>
                    <a:ext uri="{9D8B030D-6E8A-4147-A177-3AD203B41FA5}">
                      <a16:colId xmlns:a16="http://schemas.microsoft.com/office/drawing/2014/main" val="1626945605"/>
                    </a:ext>
                  </a:extLst>
                </a:gridCol>
                <a:gridCol w="1260000">
                  <a:extLst>
                    <a:ext uri="{9D8B030D-6E8A-4147-A177-3AD203B41FA5}">
                      <a16:colId xmlns:a16="http://schemas.microsoft.com/office/drawing/2014/main" val="2365911315"/>
                    </a:ext>
                  </a:extLst>
                </a:gridCol>
                <a:gridCol w="1514945">
                  <a:extLst>
                    <a:ext uri="{9D8B030D-6E8A-4147-A177-3AD203B41FA5}">
                      <a16:colId xmlns:a16="http://schemas.microsoft.com/office/drawing/2014/main" val="261177861"/>
                    </a:ext>
                  </a:extLst>
                </a:gridCol>
                <a:gridCol w="1980000">
                  <a:extLst>
                    <a:ext uri="{9D8B030D-6E8A-4147-A177-3AD203B41FA5}">
                      <a16:colId xmlns:a16="http://schemas.microsoft.com/office/drawing/2014/main" val="2723975674"/>
                    </a:ext>
                  </a:extLst>
                </a:gridCol>
              </a:tblGrid>
              <a:tr h="460461">
                <a:tc>
                  <a:txBody>
                    <a:bodyPr/>
                    <a:lstStyle/>
                    <a:p>
                      <a:pPr algn="l"/>
                      <a:endParaRPr kumimoji="1" lang="ja-JP" altLang="en-US" sz="1100" dirty="0">
                        <a:latin typeface="BIZ UDPゴシック" panose="020B0400000000000000" pitchFamily="50" charset="-128"/>
                        <a:ea typeface="BIZ UDPゴシック" panose="020B0400000000000000" pitchFamily="50" charset="-128"/>
                      </a:endParaRPr>
                    </a:p>
                  </a:txBody>
                  <a:tcPr anchor="ct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想定環境濃度</a:t>
                      </a:r>
                    </a:p>
                  </a:txBody>
                  <a:tcPr anchor="ctr"/>
                </a:tc>
                <a:tc gridSpan="2">
                  <a:txBody>
                    <a:bodyPr/>
                    <a:lstStyle/>
                    <a:p>
                      <a:pPr algn="ctr"/>
                      <a:r>
                        <a:rPr kumimoji="1" lang="ja-JP" altLang="en-US" sz="1100" dirty="0">
                          <a:latin typeface="BIZ UDPゴシック" panose="020B0400000000000000" pitchFamily="50" charset="-128"/>
                          <a:ea typeface="BIZ UDPゴシック" panose="020B0400000000000000" pitchFamily="50" charset="-128"/>
                        </a:rPr>
                        <a:t>環境基準値・指針値</a:t>
                      </a:r>
                    </a:p>
                  </a:txBody>
                  <a:tcPr anchor="ctr"/>
                </a:tc>
                <a:tc hMerge="1">
                  <a:txBody>
                    <a:bodyPr/>
                    <a:lstStyle/>
                    <a:p>
                      <a:pPr algn="ctr"/>
                      <a:endParaRPr kumimoji="1" lang="ja-JP" altLang="en-US" sz="11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186410456"/>
                  </a:ext>
                </a:extLst>
              </a:tr>
              <a:tr h="1048283">
                <a:tc>
                  <a:txBody>
                    <a:bodyPr/>
                    <a:lstStyle/>
                    <a:p>
                      <a:pPr algn="l"/>
                      <a:r>
                        <a:rPr kumimoji="1" lang="ja-JP" altLang="en-US" sz="1100" dirty="0">
                          <a:latin typeface="BIZ UDPゴシック" panose="020B0400000000000000" pitchFamily="50" charset="-128"/>
                          <a:ea typeface="BIZ UDPゴシック" panose="020B0400000000000000" pitchFamily="50" charset="-128"/>
                        </a:rPr>
                        <a:t>算定の考え方</a:t>
                      </a:r>
                      <a:endParaRPr kumimoji="1" lang="en-US" altLang="ja-JP" sz="1100" dirty="0">
                        <a:latin typeface="BIZ UDPゴシック" panose="020B0400000000000000" pitchFamily="50" charset="-128"/>
                        <a:ea typeface="BIZ UDPゴシック" panose="020B0400000000000000" pitchFamily="50" charset="-128"/>
                      </a:endParaRPr>
                    </a:p>
                  </a:txBody>
                  <a:tcPr anchor="ctr"/>
                </a:tc>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u="none" dirty="0">
                          <a:latin typeface="BIZ UDPゴシック" panose="020B0400000000000000" pitchFamily="50" charset="-128"/>
                          <a:ea typeface="BIZ UDPゴシック" panose="020B0400000000000000" pitchFamily="50" charset="-128"/>
                        </a:rPr>
                        <a:t>個々の物質毎の呼吸器系器官への曝露濃度と健康影響等についての定量的関係を示す資料と不確定係数とを考慮</a:t>
                      </a:r>
                      <a:endParaRPr kumimoji="1" lang="en-US" altLang="ja-JP" sz="1100" u="none"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u="sng"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sz="1050" u="sng"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848651097"/>
                  </a:ext>
                </a:extLst>
              </a:tr>
              <a:tr h="2812804">
                <a:tc>
                  <a:txBody>
                    <a:bodyPr/>
                    <a:lstStyle/>
                    <a:p>
                      <a:pPr algn="l"/>
                      <a:r>
                        <a:rPr kumimoji="1" lang="ja-JP" altLang="en-US" sz="1100" dirty="0">
                          <a:latin typeface="BIZ UDPゴシック" panose="020B0400000000000000" pitchFamily="50" charset="-128"/>
                          <a:ea typeface="BIZ UDPゴシック" panose="020B0400000000000000" pitchFamily="50" charset="-128"/>
                        </a:rPr>
                        <a:t>位置付け、性格</a:t>
                      </a:r>
                    </a:p>
                  </a:txBody>
                  <a:tcPr marL="45720" marR="4572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・事業場への排出規制を行うにあたり、</a:t>
                      </a:r>
                      <a:r>
                        <a:rPr kumimoji="1" lang="ja-JP" altLang="en-US" sz="1100" u="sng" dirty="0">
                          <a:latin typeface="BIZ UDPゴシック" panose="020B0400000000000000" pitchFamily="50" charset="-128"/>
                          <a:ea typeface="BIZ UDPゴシック" panose="020B0400000000000000" pitchFamily="50" charset="-128"/>
                        </a:rPr>
                        <a:t>排出口における濃度基準を設定するための指標</a:t>
                      </a:r>
                      <a:endParaRPr kumimoji="1" lang="en-US" altLang="ja-JP" sz="1100" u="sng"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環境基準値</a:t>
                      </a:r>
                      <a:r>
                        <a:rPr kumimoji="1" lang="en-US" altLang="ja-JP" sz="1100" dirty="0">
                          <a:latin typeface="BIZ UDPゴシック" panose="020B0400000000000000" pitchFamily="50" charset="-128"/>
                          <a:ea typeface="BIZ UDPゴシック" panose="020B0400000000000000" pitchFamily="50" charset="-128"/>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・人の健康の保護及び生活環境の保全のうえで維持されることが望ましい基準として、終局的にどの程度に保つことを目標に施策を実施していくのかという目標を定めたもの。</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u="none" dirty="0">
                          <a:latin typeface="BIZ UDPゴシック" panose="020B0400000000000000" pitchFamily="50" charset="-128"/>
                          <a:ea typeface="BIZ UDPゴシック" panose="020B0400000000000000" pitchFamily="50" charset="-128"/>
                        </a:rPr>
                        <a:t>「</a:t>
                      </a:r>
                      <a:r>
                        <a:rPr kumimoji="1" lang="ja-JP" altLang="en-US" sz="1100" u="sng" dirty="0">
                          <a:latin typeface="BIZ UDPゴシック" panose="020B0400000000000000" pitchFamily="50" charset="-128"/>
                          <a:ea typeface="BIZ UDPゴシック" panose="020B0400000000000000" pitchFamily="50" charset="-128"/>
                        </a:rPr>
                        <a:t>維持されることが望ましい基準</a:t>
                      </a:r>
                      <a:r>
                        <a:rPr kumimoji="1" lang="ja-JP" altLang="en-US" sz="1100" dirty="0">
                          <a:latin typeface="BIZ UDPゴシック" panose="020B0400000000000000" pitchFamily="50" charset="-128"/>
                          <a:ea typeface="BIZ UDPゴシック" panose="020B0400000000000000" pitchFamily="50" charset="-128"/>
                        </a:rPr>
                        <a:t>」であり行政上の政策目標</a:t>
                      </a:r>
                      <a:endParaRPr kumimoji="1" lang="en-US" altLang="ja-JP" sz="1100" u="sng" dirty="0">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指針値</a:t>
                      </a:r>
                      <a:r>
                        <a:rPr kumimoji="1" lang="en-US" altLang="ja-JP" sz="1100" dirty="0">
                          <a:latin typeface="BIZ UDPゴシック" panose="020B0400000000000000" pitchFamily="50" charset="-128"/>
                          <a:ea typeface="BIZ UDPゴシック" panose="020B0400000000000000" pitchFamily="50" charset="-128"/>
                        </a:rPr>
                        <a:t>】</a:t>
                      </a:r>
                    </a:p>
                    <a:p>
                      <a:pPr algn="l"/>
                      <a:r>
                        <a:rPr kumimoji="1" lang="ja-JP" altLang="en-US" sz="1100" dirty="0">
                          <a:latin typeface="BIZ UDPゴシック" panose="020B0400000000000000" pitchFamily="50" charset="-128"/>
                          <a:ea typeface="BIZ UDPゴシック" panose="020B0400000000000000" pitchFamily="50" charset="-128"/>
                        </a:rPr>
                        <a:t>・大気経由の</a:t>
                      </a:r>
                      <a:r>
                        <a:rPr kumimoji="1" lang="ja-JP" altLang="en-US" sz="1100" u="sng" dirty="0">
                          <a:latin typeface="BIZ UDPゴシック" panose="020B0400000000000000" pitchFamily="50" charset="-128"/>
                          <a:ea typeface="BIZ UDPゴシック" panose="020B0400000000000000" pitchFamily="50" charset="-128"/>
                        </a:rPr>
                        <a:t>長期的曝露による人の健康に係る被害を未然に防止する</a:t>
                      </a:r>
                      <a:r>
                        <a:rPr kumimoji="1" lang="ja-JP" altLang="en-US" sz="1100" u="none" dirty="0">
                          <a:latin typeface="BIZ UDPゴシック" panose="020B0400000000000000" pitchFamily="50" charset="-128"/>
                          <a:ea typeface="BIZ UDPゴシック" panose="020B0400000000000000" pitchFamily="50" charset="-128"/>
                        </a:rPr>
                        <a:t>観点</a:t>
                      </a:r>
                      <a:r>
                        <a:rPr kumimoji="1" lang="ja-JP" altLang="en-US" sz="1100" dirty="0">
                          <a:latin typeface="BIZ UDPゴシック" panose="020B0400000000000000" pitchFamily="50" charset="-128"/>
                          <a:ea typeface="BIZ UDPゴシック" panose="020B0400000000000000" pitchFamily="50" charset="-128"/>
                        </a:rPr>
                        <a:t>から科学的知見を集積し評価した結果として設定。</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u="none" dirty="0">
                          <a:latin typeface="BIZ UDPゴシック" panose="020B0400000000000000" pitchFamily="50" charset="-128"/>
                          <a:ea typeface="BIZ UDPゴシック" panose="020B0400000000000000" pitchFamily="50" charset="-128"/>
                        </a:rPr>
                        <a:t>健康リスク低減の観点から、</a:t>
                      </a:r>
                      <a:r>
                        <a:rPr kumimoji="1" lang="ja-JP" altLang="en-US" sz="1100" u="sng" dirty="0">
                          <a:latin typeface="BIZ UDPゴシック" panose="020B0400000000000000" pitchFamily="50" charset="-128"/>
                          <a:ea typeface="BIZ UDPゴシック" panose="020B0400000000000000" pitchFamily="50" charset="-128"/>
                        </a:rPr>
                        <a:t>このレベルが達成できるように排出抑制に努めるべき</a:t>
                      </a:r>
                      <a:r>
                        <a:rPr kumimoji="1" lang="ja-JP" altLang="en-US" sz="1100" dirty="0">
                          <a:latin typeface="BIZ UDPゴシック" panose="020B0400000000000000" pitchFamily="50" charset="-128"/>
                          <a:ea typeface="BIZ UDPゴシック" panose="020B0400000000000000" pitchFamily="50" charset="-128"/>
                        </a:rPr>
                        <a:t>もの。</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・指針値を短期的に上回る状況があっても、直ちに人の健康に悪影響を及ぼすものではない。</a:t>
                      </a:r>
                      <a:endParaRPr kumimoji="1" lang="en-US" altLang="ja-JP" sz="11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915638610"/>
                  </a:ext>
                </a:extLst>
              </a:tr>
              <a:tr h="753482">
                <a:tc>
                  <a:txBody>
                    <a:bodyPr/>
                    <a:lstStyle/>
                    <a:p>
                      <a:pPr algn="l"/>
                      <a:r>
                        <a:rPr kumimoji="1" lang="ja-JP" altLang="en-US" sz="1100" dirty="0">
                          <a:latin typeface="BIZ UDPゴシック" panose="020B0400000000000000" pitchFamily="50" charset="-128"/>
                          <a:ea typeface="BIZ UDPゴシック" panose="020B0400000000000000" pitchFamily="50" charset="-128"/>
                        </a:rPr>
                        <a:t>不確定係数</a:t>
                      </a:r>
                    </a:p>
                  </a:txBody>
                  <a:tcPr anchor="ctr"/>
                </a:tc>
                <a:tc>
                  <a:txBody>
                    <a:bodyPr/>
                    <a:lstStyle/>
                    <a:p>
                      <a:pPr algn="ctr"/>
                      <a:r>
                        <a:rPr kumimoji="1" lang="en-US" altLang="ja-JP" sz="1100" u="sng" dirty="0">
                          <a:latin typeface="BIZ UDPゴシック" panose="020B0400000000000000" pitchFamily="50" charset="-128"/>
                          <a:ea typeface="BIZ UDPゴシック" panose="020B0400000000000000" pitchFamily="50" charset="-128"/>
                        </a:rPr>
                        <a:t>1</a:t>
                      </a:r>
                      <a:r>
                        <a:rPr kumimoji="1" lang="ja-JP" altLang="en-US" sz="1100" u="sng" dirty="0">
                          <a:latin typeface="BIZ UDPゴシック" panose="020B0400000000000000" pitchFamily="50" charset="-128"/>
                          <a:ea typeface="BIZ UDPゴシック" panose="020B0400000000000000" pitchFamily="50" charset="-128"/>
                        </a:rPr>
                        <a:t>０～</a:t>
                      </a:r>
                      <a:r>
                        <a:rPr kumimoji="1" lang="en-US" altLang="ja-JP" sz="1100" u="sng" dirty="0">
                          <a:latin typeface="BIZ UDPゴシック" panose="020B0400000000000000" pitchFamily="50" charset="-128"/>
                          <a:ea typeface="BIZ UDPゴシック" panose="020B0400000000000000" pitchFamily="50" charset="-128"/>
                        </a:rPr>
                        <a:t>100</a:t>
                      </a:r>
                    </a:p>
                    <a:p>
                      <a:pPr algn="ctr"/>
                      <a:r>
                        <a:rPr kumimoji="1" lang="ja-JP" altLang="en-US" sz="1100" u="sng" dirty="0">
                          <a:latin typeface="BIZ UDPゴシック" panose="020B0400000000000000" pitchFamily="50" charset="-128"/>
                          <a:ea typeface="BIZ UDPゴシック" panose="020B0400000000000000" pitchFamily="50" charset="-128"/>
                        </a:rPr>
                        <a:t>（平均６１）</a:t>
                      </a:r>
                    </a:p>
                  </a:txBody>
                  <a:tcPr anchor="ctr"/>
                </a:tc>
                <a:tc gridSpan="2">
                  <a:txBody>
                    <a:bodyPr/>
                    <a:lstStyle/>
                    <a:p>
                      <a:pPr algn="ctr"/>
                      <a:r>
                        <a:rPr kumimoji="1" lang="ja-JP" altLang="en-US" sz="1100" u="sng" dirty="0">
                          <a:latin typeface="BIZ UDPゴシック" panose="020B0400000000000000" pitchFamily="50" charset="-128"/>
                          <a:ea typeface="BIZ UDPゴシック" panose="020B0400000000000000" pitchFamily="50" charset="-128"/>
                        </a:rPr>
                        <a:t>１２５～</a:t>
                      </a:r>
                      <a:r>
                        <a:rPr kumimoji="1" lang="en-US" altLang="ja-JP" sz="1100" u="sng" dirty="0">
                          <a:latin typeface="BIZ UDPゴシック" panose="020B0400000000000000" pitchFamily="50" charset="-128"/>
                          <a:ea typeface="BIZ UDPゴシック" panose="020B0400000000000000" pitchFamily="50" charset="-128"/>
                        </a:rPr>
                        <a:t>2,000</a:t>
                      </a:r>
                    </a:p>
                    <a:p>
                      <a:pPr algn="ctr"/>
                      <a:r>
                        <a:rPr kumimoji="1" lang="ja-JP" altLang="en-US" sz="1100" u="sng" dirty="0">
                          <a:latin typeface="BIZ UDPゴシック" panose="020B0400000000000000" pitchFamily="50" charset="-128"/>
                          <a:ea typeface="BIZ UDPゴシック" panose="020B0400000000000000" pitchFamily="50" charset="-128"/>
                        </a:rPr>
                        <a:t>（平均</a:t>
                      </a:r>
                      <a:r>
                        <a:rPr kumimoji="1" lang="en-US" altLang="ja-JP" sz="1100" u="sng" dirty="0">
                          <a:latin typeface="BIZ UDPゴシック" panose="020B0400000000000000" pitchFamily="50" charset="-128"/>
                          <a:ea typeface="BIZ UDPゴシック" panose="020B0400000000000000" pitchFamily="50" charset="-128"/>
                        </a:rPr>
                        <a:t>866</a:t>
                      </a:r>
                      <a:r>
                        <a:rPr kumimoji="1" lang="ja-JP" altLang="en-US" sz="1100" u="sng" dirty="0">
                          <a:latin typeface="BIZ UDPゴシック" panose="020B0400000000000000" pitchFamily="50" charset="-128"/>
                          <a:ea typeface="BIZ UDPゴシック" panose="020B0400000000000000" pitchFamily="50" charset="-128"/>
                        </a:rPr>
                        <a:t>）</a:t>
                      </a:r>
                    </a:p>
                  </a:txBody>
                  <a:tcPr anchor="ctr"/>
                </a:tc>
                <a:tc hMerge="1">
                  <a:txBody>
                    <a:bodyPr/>
                    <a:lstStyle/>
                    <a:p>
                      <a:endParaRPr kumimoji="1" lang="en-US" altLang="ja-JP" sz="105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266027786"/>
                  </a:ext>
                </a:extLst>
              </a:tr>
            </a:tbl>
          </a:graphicData>
        </a:graphic>
      </p:graphicFrame>
      <p:sp>
        <p:nvSpPr>
          <p:cNvPr id="19" name="矢印: 右 18">
            <a:extLst>
              <a:ext uri="{FF2B5EF4-FFF2-40B4-BE49-F238E27FC236}">
                <a16:creationId xmlns:a16="http://schemas.microsoft.com/office/drawing/2014/main" id="{3D8074E5-3C84-48E8-85C8-58A95B69FA4E}"/>
              </a:ext>
            </a:extLst>
          </p:cNvPr>
          <p:cNvSpPr/>
          <p:nvPr/>
        </p:nvSpPr>
        <p:spPr>
          <a:xfrm>
            <a:off x="5994582" y="2010619"/>
            <a:ext cx="317654" cy="6095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9592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B6770633-2272-49B6-9625-69D79FDDD86C}"/>
              </a:ext>
            </a:extLst>
          </p:cNvPr>
          <p:cNvSpPr txBox="1">
            <a:spLocks/>
          </p:cNvSpPr>
          <p:nvPr/>
        </p:nvSpPr>
        <p:spPr>
          <a:xfrm>
            <a:off x="667964" y="1191845"/>
            <a:ext cx="9085635" cy="2844799"/>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方向性案</a:t>
            </a:r>
            <a:r>
              <a:rPr lang="en-US" altLang="ja-JP" sz="14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〇規制対象物質の想定環境濃度の設定にあたり、国で環境基準値・指針値が定められている物質（</a:t>
            </a:r>
            <a:r>
              <a:rPr lang="en-US" altLang="ja-JP" sz="1400" dirty="0">
                <a:solidFill>
                  <a:schemeClr val="tx1"/>
                </a:solidFill>
                <a:latin typeface="BIZ UDPゴシック" panose="020B0400000000000000" pitchFamily="50" charset="-128"/>
                <a:ea typeface="BIZ UDPゴシック" panose="020B0400000000000000" pitchFamily="50" charset="-128"/>
              </a:rPr>
              <a:t>15</a:t>
            </a:r>
            <a:r>
              <a:rPr lang="ja-JP" altLang="en-US" sz="1400" dirty="0">
                <a:solidFill>
                  <a:schemeClr val="tx1"/>
                </a:solidFill>
                <a:latin typeface="BIZ UDPゴシック" panose="020B0400000000000000" pitchFamily="50" charset="-128"/>
                <a:ea typeface="BIZ UDPゴシック" panose="020B0400000000000000" pitchFamily="50" charset="-128"/>
              </a:rPr>
              <a:t>種）については、</a:t>
            </a:r>
            <a:r>
              <a:rPr lang="ja-JP" altLang="en-US" sz="1400" u="sng" dirty="0">
                <a:solidFill>
                  <a:schemeClr val="tx1"/>
                </a:solidFill>
                <a:latin typeface="BIZ UDPゴシック" panose="020B0400000000000000" pitchFamily="50" charset="-128"/>
                <a:ea typeface="BIZ UDPゴシック" panose="020B0400000000000000" pitchFamily="50" charset="-128"/>
              </a:rPr>
              <a:t>有害性評価に係る科学的知見を基に健康影響等の定量的関係と不確定係数を考慮して算定している点で同じ</a:t>
            </a:r>
            <a:r>
              <a:rPr lang="ja-JP" altLang="en-US" sz="1400" dirty="0">
                <a:solidFill>
                  <a:schemeClr val="tx1"/>
                </a:solidFill>
                <a:latin typeface="BIZ UDPゴシック" panose="020B0400000000000000" pitchFamily="50" charset="-128"/>
                <a:ea typeface="BIZ UDPゴシック" panose="020B0400000000000000" pitchFamily="50" charset="-128"/>
              </a:rPr>
              <a:t>であることから、これらの物質はより新しい知見に基づき設定されている</a:t>
            </a:r>
            <a:r>
              <a:rPr lang="ja-JP" altLang="en-US" sz="1400" u="sng" dirty="0">
                <a:solidFill>
                  <a:schemeClr val="tx1"/>
                </a:solidFill>
                <a:latin typeface="BIZ UDPゴシック" panose="020B0400000000000000" pitchFamily="50" charset="-128"/>
                <a:ea typeface="BIZ UDPゴシック" panose="020B0400000000000000" pitchFamily="50" charset="-128"/>
              </a:rPr>
              <a:t>環境基準値・指針値を基に新しい想定環境濃度を算定するべきである</a:t>
            </a:r>
            <a:r>
              <a:rPr lang="ja-JP" altLang="en-US" sz="1400" dirty="0">
                <a:solidFill>
                  <a:schemeClr val="tx1"/>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○ただし、</a:t>
            </a:r>
            <a:r>
              <a:rPr lang="ja-JP" altLang="en-US" sz="1400" u="sng" dirty="0">
                <a:solidFill>
                  <a:schemeClr val="tx1"/>
                </a:solidFill>
                <a:latin typeface="BIZ UDPゴシック" panose="020B0400000000000000" pitchFamily="50" charset="-128"/>
                <a:ea typeface="BIZ UDPゴシック" panose="020B0400000000000000" pitchFamily="50" charset="-128"/>
              </a:rPr>
              <a:t>環境基準値・指針値が現行条例制定時の考え方からみて相当安全側に設定されている点や、固定発生源の稼働時間を考慮する必要がある点から、排出基準を設定する上で</a:t>
            </a:r>
            <a:r>
              <a:rPr lang="en-US" altLang="ja-JP" sz="1400" u="sng" dirty="0">
                <a:solidFill>
                  <a:schemeClr val="tx1"/>
                </a:solidFill>
                <a:latin typeface="BIZ UDPゴシック" panose="020B0400000000000000" pitchFamily="50" charset="-128"/>
                <a:ea typeface="BIZ UDPゴシック" panose="020B0400000000000000" pitchFamily="50" charset="-128"/>
              </a:rPr>
              <a:t>40</a:t>
            </a:r>
            <a:r>
              <a:rPr lang="ja-JP" altLang="en-US" sz="1400" u="sng" dirty="0">
                <a:solidFill>
                  <a:schemeClr val="tx1"/>
                </a:solidFill>
                <a:latin typeface="BIZ UDPゴシック" panose="020B0400000000000000" pitchFamily="50" charset="-128"/>
                <a:ea typeface="BIZ UDPゴシック" panose="020B0400000000000000" pitchFamily="50" charset="-128"/>
              </a:rPr>
              <a:t>程度の係数（</a:t>
            </a:r>
            <a:r>
              <a:rPr lang="en-US" altLang="ja-JP" sz="1400" u="sng" dirty="0">
                <a:solidFill>
                  <a:schemeClr val="tx1"/>
                </a:solidFill>
                <a:latin typeface="BIZ UDPゴシック" panose="020B0400000000000000" pitchFamily="50" charset="-128"/>
                <a:ea typeface="BIZ UDPゴシック" panose="020B0400000000000000" pitchFamily="50" charset="-128"/>
              </a:rPr>
              <a:t>※</a:t>
            </a:r>
            <a:r>
              <a:rPr lang="ja-JP" altLang="en-US" sz="1400" u="sng" dirty="0">
                <a:solidFill>
                  <a:schemeClr val="tx1"/>
                </a:solidFill>
                <a:latin typeface="BIZ UDPゴシック" panose="020B0400000000000000" pitchFamily="50" charset="-128"/>
                <a:ea typeface="BIZ UDPゴシック" panose="020B0400000000000000" pitchFamily="50" charset="-128"/>
              </a:rPr>
              <a:t>）を乗ずることが適当である</a:t>
            </a:r>
            <a:r>
              <a:rPr lang="ja-JP" altLang="en-US" sz="14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〇なお、これらの算定により求めた想定環境濃度が</a:t>
            </a:r>
            <a:r>
              <a:rPr lang="ja-JP" altLang="en-US" sz="1400" u="sng" dirty="0">
                <a:solidFill>
                  <a:schemeClr val="tx1"/>
                </a:solidFill>
                <a:latin typeface="BIZ UDPゴシック" panose="020B0400000000000000" pitchFamily="50" charset="-128"/>
                <a:ea typeface="BIZ UDPゴシック" panose="020B0400000000000000" pitchFamily="50" charset="-128"/>
              </a:rPr>
              <a:t>現行より大きく（緩く）なる物質は、現行の値を採用すべきである</a:t>
            </a:r>
            <a:r>
              <a:rPr lang="ja-JP" altLang="en-US" sz="1400" dirty="0">
                <a:solidFill>
                  <a:schemeClr val="tx1"/>
                </a:solidFill>
                <a:latin typeface="BIZ UDPゴシック" panose="020B0400000000000000" pitchFamily="50" charset="-128"/>
                <a:ea typeface="BIZ UDPゴシック" panose="020B0400000000000000" pitchFamily="50" charset="-128"/>
              </a:rPr>
              <a:t>。</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400" dirty="0">
                <a:solidFill>
                  <a:schemeClr val="tx1"/>
                </a:solidFill>
                <a:latin typeface="BIZ UDPゴシック" panose="020B0400000000000000" pitchFamily="50" charset="-128"/>
                <a:ea typeface="BIZ UDPゴシック" panose="020B0400000000000000" pitchFamily="50" charset="-128"/>
              </a:rPr>
              <a:t>〇なお、今後国において環境基準値・指針値の見直しがあれば、適宜見直しを検討する。また、測定方法の確立検討において見直しが必要な場合は適宜見直しを検討する。</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94C857F9-5BCC-4442-AD8D-B206AFD20EDA}"/>
              </a:ext>
            </a:extLst>
          </p:cNvPr>
          <p:cNvSpPr>
            <a:spLocks noGrp="1"/>
          </p:cNvSpPr>
          <p:nvPr>
            <p:ph type="title"/>
          </p:nvPr>
        </p:nvSpPr>
        <p:spPr>
          <a:xfrm>
            <a:off x="1083470" y="609600"/>
            <a:ext cx="6984793" cy="609599"/>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p:txBody>
      </p:sp>
      <p:sp>
        <p:nvSpPr>
          <p:cNvPr id="7" name="スライド番号プレースホルダー 3">
            <a:extLst>
              <a:ext uri="{FF2B5EF4-FFF2-40B4-BE49-F238E27FC236}">
                <a16:creationId xmlns:a16="http://schemas.microsoft.com/office/drawing/2014/main" id="{7FFC5CF7-C07C-4E15-8675-D8D588BDCA3A}"/>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14</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0F3ABB00-D7EC-4D20-B18A-919B327EB090}"/>
              </a:ext>
            </a:extLst>
          </p:cNvPr>
          <p:cNvSpPr/>
          <p:nvPr/>
        </p:nvSpPr>
        <p:spPr>
          <a:xfrm>
            <a:off x="1023811" y="4359116"/>
            <a:ext cx="8326976" cy="230074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en-US" altLang="ja-JP" sz="1050" dirty="0">
                <a:solidFill>
                  <a:schemeClr val="tx1"/>
                </a:solidFill>
                <a:latin typeface="BIZ UDPゴシック" panose="020B0400000000000000" pitchFamily="50" charset="-128"/>
                <a:ea typeface="BIZ UDPゴシック" panose="020B0400000000000000"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rPr>
              <a:t>係数</a:t>
            </a:r>
            <a:r>
              <a:rPr lang="en-US" altLang="ja-JP" sz="1050" dirty="0">
                <a:solidFill>
                  <a:schemeClr val="tx1"/>
                </a:solidFill>
                <a:latin typeface="BIZ UDPゴシック" panose="020B0400000000000000" pitchFamily="50" charset="-128"/>
                <a:ea typeface="BIZ UDPゴシック" panose="020B0400000000000000" pitchFamily="50" charset="-128"/>
              </a:rPr>
              <a:t>40</a:t>
            </a:r>
            <a:r>
              <a:rPr lang="ja-JP" altLang="en-US" sz="1050" dirty="0">
                <a:solidFill>
                  <a:schemeClr val="tx1"/>
                </a:solidFill>
                <a:latin typeface="BIZ UDPゴシック" panose="020B0400000000000000" pitchFamily="50" charset="-128"/>
                <a:ea typeface="BIZ UDPゴシック" panose="020B0400000000000000" pitchFamily="50" charset="-128"/>
              </a:rPr>
              <a:t>の考え方は以下の通り。</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050" dirty="0">
                <a:solidFill>
                  <a:schemeClr val="tx1"/>
                </a:solidFill>
                <a:latin typeface="BIZ UDPゴシック" panose="020B0400000000000000" pitchFamily="50" charset="-128"/>
                <a:ea typeface="BIZ UDPゴシック" panose="020B0400000000000000" pitchFamily="50" charset="-128"/>
              </a:rPr>
              <a:t>（１）現行の排出抑制対策の水準で府内の大気環境濃度に特段問題が生じていないことを踏まえ、環境基準値・指針値が定められている物質の想定環境濃度は、現行条例の想定環境濃度と同じ水準を目指すものとする。</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050" dirty="0">
                <a:solidFill>
                  <a:schemeClr val="tx1"/>
                </a:solidFill>
                <a:latin typeface="BIZ UDPゴシック" panose="020B0400000000000000" pitchFamily="50" charset="-128"/>
                <a:ea typeface="BIZ UDPゴシック" panose="020B0400000000000000" pitchFamily="50" charset="-128"/>
              </a:rPr>
              <a:t>（２）同じ水準を目指すにあたり、以下の点を考慮した係数を設定する。</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050" dirty="0">
                <a:solidFill>
                  <a:schemeClr val="tx1"/>
                </a:solidFill>
                <a:latin typeface="BIZ UDPゴシック" panose="020B0400000000000000" pitchFamily="50" charset="-128"/>
                <a:ea typeface="BIZ UDPゴシック" panose="020B0400000000000000" pitchFamily="50" charset="-128"/>
              </a:rPr>
              <a:t>①環境基準値・指針値の不確定係数が現行規制物質の想定環境濃度より安全側に設定されている点。（不確定係数の比は</a:t>
            </a:r>
            <a:r>
              <a:rPr lang="en-US" altLang="ja-JP" sz="1050" dirty="0">
                <a:solidFill>
                  <a:schemeClr val="tx1"/>
                </a:solidFill>
                <a:latin typeface="BIZ UDPゴシック" panose="020B0400000000000000" pitchFamily="50" charset="-128"/>
                <a:ea typeface="BIZ UDPゴシック" panose="020B0400000000000000" pitchFamily="50" charset="-128"/>
              </a:rPr>
              <a:t>14</a:t>
            </a:r>
            <a:r>
              <a:rPr lang="ja-JP" altLang="en-US" sz="1050" dirty="0">
                <a:solidFill>
                  <a:schemeClr val="tx1"/>
                </a:solidFill>
                <a:latin typeface="BIZ UDPゴシック" panose="020B0400000000000000" pitchFamily="50" charset="-128"/>
                <a:ea typeface="BIZ UDPゴシック" panose="020B0400000000000000" pitchFamily="50" charset="-128"/>
              </a:rPr>
              <a:t>）</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050" dirty="0">
                <a:solidFill>
                  <a:schemeClr val="tx1"/>
                </a:solidFill>
                <a:latin typeface="BIZ UDPゴシック" panose="020B0400000000000000" pitchFamily="50" charset="-128"/>
                <a:ea typeface="BIZ UDPゴシック" panose="020B0400000000000000" pitchFamily="50" charset="-128"/>
              </a:rPr>
              <a:t>②環境基準値・指針値は長期的な曝露による人の健康被害の観点で設定されていることから、実際の施設の稼働時間を考慮すべきである点。（一般的な施設の稼働時間を週</a:t>
            </a:r>
            <a:r>
              <a:rPr lang="en-US" altLang="ja-JP" sz="1050" dirty="0">
                <a:solidFill>
                  <a:schemeClr val="tx1"/>
                </a:solidFill>
                <a:latin typeface="BIZ UDPゴシック" panose="020B0400000000000000" pitchFamily="50" charset="-128"/>
                <a:ea typeface="BIZ UDPゴシック" panose="020B0400000000000000" pitchFamily="50" charset="-128"/>
              </a:rPr>
              <a:t>40</a:t>
            </a:r>
            <a:r>
              <a:rPr lang="ja-JP" altLang="en-US" sz="1050" dirty="0">
                <a:solidFill>
                  <a:schemeClr val="tx1"/>
                </a:solidFill>
                <a:latin typeface="BIZ UDPゴシック" panose="020B0400000000000000" pitchFamily="50" charset="-128"/>
                <a:ea typeface="BIZ UDPゴシック" panose="020B0400000000000000" pitchFamily="50" charset="-128"/>
              </a:rPr>
              <a:t>時間とすると稼働時間の比は</a:t>
            </a:r>
            <a:r>
              <a:rPr lang="en-US" altLang="ja-JP" sz="1050" dirty="0">
                <a:solidFill>
                  <a:schemeClr val="tx1"/>
                </a:solidFill>
                <a:latin typeface="BIZ UDPゴシック" panose="020B0400000000000000" pitchFamily="50" charset="-128"/>
                <a:ea typeface="BIZ UDPゴシック" panose="020B0400000000000000" pitchFamily="50" charset="-128"/>
              </a:rPr>
              <a:t>4.2</a:t>
            </a:r>
            <a:r>
              <a:rPr lang="ja-JP" altLang="en-US" sz="1050" dirty="0">
                <a:solidFill>
                  <a:schemeClr val="tx1"/>
                </a:solidFill>
                <a:latin typeface="BIZ UDPゴシック" panose="020B0400000000000000" pitchFamily="50" charset="-128"/>
                <a:ea typeface="BIZ UDPゴシック" panose="020B0400000000000000" pitchFamily="50" charset="-128"/>
              </a:rPr>
              <a:t>（</a:t>
            </a:r>
            <a:r>
              <a:rPr lang="en-US" altLang="ja-JP" sz="1050" dirty="0">
                <a:solidFill>
                  <a:schemeClr val="tx1"/>
                </a:solidFill>
                <a:latin typeface="BIZ UDPゴシック" panose="020B0400000000000000" pitchFamily="50" charset="-128"/>
                <a:ea typeface="BIZ UDPゴシック" panose="020B0400000000000000" pitchFamily="50" charset="-128"/>
              </a:rPr>
              <a:t>40</a:t>
            </a:r>
            <a:r>
              <a:rPr lang="ja-JP" altLang="en-US" sz="1050" dirty="0">
                <a:solidFill>
                  <a:schemeClr val="tx1"/>
                </a:solidFill>
                <a:latin typeface="BIZ UDPゴシック" panose="020B0400000000000000" pitchFamily="50" charset="-128"/>
                <a:ea typeface="BIZ UDPゴシック" panose="020B0400000000000000" pitchFamily="50" charset="-128"/>
              </a:rPr>
              <a:t>時間：２４時間</a:t>
            </a:r>
            <a:r>
              <a:rPr lang="en-US" altLang="ja-JP" sz="1050" dirty="0">
                <a:solidFill>
                  <a:schemeClr val="tx1"/>
                </a:solidFill>
                <a:latin typeface="BIZ UDPゴシック" panose="020B0400000000000000" pitchFamily="50" charset="-128"/>
                <a:ea typeface="BIZ UDPゴシック" panose="020B0400000000000000" pitchFamily="50" charset="-128"/>
              </a:rPr>
              <a:t>×</a:t>
            </a:r>
            <a:r>
              <a:rPr lang="ja-JP" altLang="en-US" sz="1050" dirty="0">
                <a:solidFill>
                  <a:schemeClr val="tx1"/>
                </a:solidFill>
                <a:latin typeface="BIZ UDPゴシック" panose="020B0400000000000000" pitchFamily="50" charset="-128"/>
                <a:ea typeface="BIZ UDPゴシック" panose="020B0400000000000000" pitchFamily="50" charset="-128"/>
              </a:rPr>
              <a:t>７日＝１：</a:t>
            </a:r>
            <a:r>
              <a:rPr lang="en-US" altLang="ja-JP" sz="1050" dirty="0">
                <a:solidFill>
                  <a:schemeClr val="tx1"/>
                </a:solidFill>
                <a:latin typeface="BIZ UDPゴシック" panose="020B0400000000000000" pitchFamily="50" charset="-128"/>
                <a:ea typeface="BIZ UDPゴシック" panose="020B0400000000000000" pitchFamily="50" charset="-128"/>
              </a:rPr>
              <a:t>4.2</a:t>
            </a:r>
            <a:r>
              <a:rPr lang="ja-JP" altLang="en-US" sz="1050" dirty="0">
                <a:solidFill>
                  <a:schemeClr val="tx1"/>
                </a:solidFill>
                <a:latin typeface="BIZ UDPゴシック" panose="020B0400000000000000" pitchFamily="50" charset="-128"/>
                <a:ea typeface="BIZ UDPゴシック" panose="020B0400000000000000" pitchFamily="50" charset="-128"/>
              </a:rPr>
              <a:t>）　と考えられる。）</a:t>
            </a:r>
            <a:endParaRPr lang="en-US" altLang="ja-JP" sz="1050" dirty="0">
              <a:solidFill>
                <a:schemeClr val="tx1"/>
              </a:solidFill>
              <a:latin typeface="BIZ UDPゴシック" panose="020B0400000000000000" pitchFamily="50" charset="-128"/>
              <a:ea typeface="BIZ UDPゴシック" panose="020B0400000000000000" pitchFamily="50" charset="-128"/>
            </a:endParaRPr>
          </a:p>
          <a:p>
            <a:pPr>
              <a:lnSpc>
                <a:spcPct val="150000"/>
              </a:lnSpc>
            </a:pPr>
            <a:r>
              <a:rPr lang="ja-JP" altLang="en-US" sz="1050" dirty="0">
                <a:solidFill>
                  <a:schemeClr val="tx1"/>
                </a:solidFill>
                <a:latin typeface="BIZ UDPゴシック" panose="020B0400000000000000" pitchFamily="50" charset="-128"/>
                <a:ea typeface="BIZ UDPゴシック" panose="020B0400000000000000" pitchFamily="50" charset="-128"/>
              </a:rPr>
              <a:t>（３）上記より、それぞれ安全側に数字を丸め、（２）①不確定係数の比をおよそ１０、（２）②施設稼働時間の比をおよそ４とし、これらの積から</a:t>
            </a:r>
            <a:r>
              <a:rPr lang="en-US" altLang="ja-JP" sz="1050" dirty="0">
                <a:solidFill>
                  <a:schemeClr val="tx1"/>
                </a:solidFill>
                <a:latin typeface="BIZ UDPゴシック" panose="020B0400000000000000" pitchFamily="50" charset="-128"/>
                <a:ea typeface="BIZ UDPゴシック" panose="020B0400000000000000" pitchFamily="50" charset="-128"/>
              </a:rPr>
              <a:t>40</a:t>
            </a:r>
            <a:r>
              <a:rPr lang="ja-JP" altLang="en-US" sz="1050" dirty="0">
                <a:solidFill>
                  <a:schemeClr val="tx1"/>
                </a:solidFill>
                <a:latin typeface="BIZ UDPゴシック" panose="020B0400000000000000" pitchFamily="50" charset="-128"/>
                <a:ea typeface="BIZ UDPゴシック" panose="020B0400000000000000" pitchFamily="50" charset="-128"/>
              </a:rPr>
              <a:t>を係数として設定する。</a:t>
            </a:r>
            <a:endParaRPr lang="en-US" altLang="ja-JP" sz="105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30969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22EC1942-D82A-4AC7-ABE7-5B6780340752}"/>
              </a:ext>
            </a:extLst>
          </p:cNvPr>
          <p:cNvSpPr txBox="1">
            <a:spLocks/>
          </p:cNvSpPr>
          <p:nvPr/>
        </p:nvSpPr>
        <p:spPr>
          <a:xfrm>
            <a:off x="1083470" y="609600"/>
            <a:ext cx="8075520" cy="5487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p:txBody>
      </p:sp>
      <p:graphicFrame>
        <p:nvGraphicFramePr>
          <p:cNvPr id="14" name="表 7">
            <a:extLst>
              <a:ext uri="{FF2B5EF4-FFF2-40B4-BE49-F238E27FC236}">
                <a16:creationId xmlns:a16="http://schemas.microsoft.com/office/drawing/2014/main" id="{2DE4FEBD-9A8D-408A-B730-2EB10AEB62DC}"/>
              </a:ext>
            </a:extLst>
          </p:cNvPr>
          <p:cNvGraphicFramePr>
            <a:graphicFrameLocks noGrp="1"/>
          </p:cNvGraphicFramePr>
          <p:nvPr>
            <p:extLst>
              <p:ext uri="{D42A27DB-BD31-4B8C-83A1-F6EECF244321}">
                <p14:modId xmlns:p14="http://schemas.microsoft.com/office/powerpoint/2010/main" val="1289829914"/>
              </p:ext>
            </p:extLst>
          </p:nvPr>
        </p:nvGraphicFramePr>
        <p:xfrm>
          <a:off x="1847621" y="4698286"/>
          <a:ext cx="5846163" cy="2123440"/>
        </p:xfrm>
        <a:graphic>
          <a:graphicData uri="http://schemas.openxmlformats.org/drawingml/2006/table">
            <a:tbl>
              <a:tblPr firstRow="1" bandRow="1">
                <a:tableStyleId>{5C22544A-7EE6-4342-B048-85BDC9FD1C3A}</a:tableStyleId>
              </a:tblPr>
              <a:tblGrid>
                <a:gridCol w="347743">
                  <a:extLst>
                    <a:ext uri="{9D8B030D-6E8A-4147-A177-3AD203B41FA5}">
                      <a16:colId xmlns:a16="http://schemas.microsoft.com/office/drawing/2014/main" val="3440089172"/>
                    </a:ext>
                  </a:extLst>
                </a:gridCol>
                <a:gridCol w="2160000">
                  <a:extLst>
                    <a:ext uri="{9D8B030D-6E8A-4147-A177-3AD203B41FA5}">
                      <a16:colId xmlns:a16="http://schemas.microsoft.com/office/drawing/2014/main" val="1206694689"/>
                    </a:ext>
                  </a:extLst>
                </a:gridCol>
                <a:gridCol w="1610420">
                  <a:extLst>
                    <a:ext uri="{9D8B030D-6E8A-4147-A177-3AD203B41FA5}">
                      <a16:colId xmlns:a16="http://schemas.microsoft.com/office/drawing/2014/main" val="1495556710"/>
                    </a:ext>
                  </a:extLst>
                </a:gridCol>
                <a:gridCol w="1728000">
                  <a:extLst>
                    <a:ext uri="{9D8B030D-6E8A-4147-A177-3AD203B41FA5}">
                      <a16:colId xmlns:a16="http://schemas.microsoft.com/office/drawing/2014/main" val="311567780"/>
                    </a:ext>
                  </a:extLst>
                </a:gridCol>
              </a:tblGrid>
              <a:tr h="186558">
                <a:tc>
                  <a:txBody>
                    <a:bodyPr/>
                    <a:lstStyle/>
                    <a:p>
                      <a:pPr algn="ctr">
                        <a:lnSpc>
                          <a:spcPts val="800"/>
                        </a:lnSpc>
                      </a:pPr>
                      <a:endParaRPr kumimoji="1" lang="ja-JP" altLang="en-US"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物質名</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現行規制基準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見直し案</a:t>
                      </a:r>
                    </a:p>
                  </a:txBody>
                  <a:tcPr anchor="ctr"/>
                </a:tc>
                <a:extLst>
                  <a:ext uri="{0D108BD9-81ED-4DB2-BD59-A6C34878D82A}">
                    <a16:rowId xmlns:a16="http://schemas.microsoft.com/office/drawing/2014/main" val="4268935633"/>
                  </a:ext>
                </a:extLst>
              </a:tr>
              <a:tr h="186558">
                <a:tc rowSpan="6">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①</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ホルムアルデヒド</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濃度基準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現行どおり（濃度基準）</a:t>
                      </a:r>
                    </a:p>
                  </a:txBody>
                  <a:tcPr anchor="ctr"/>
                </a:tc>
                <a:extLst>
                  <a:ext uri="{0D108BD9-81ED-4DB2-BD59-A6C34878D82A}">
                    <a16:rowId xmlns:a16="http://schemas.microsoft.com/office/drawing/2014/main" val="3897249742"/>
                  </a:ext>
                </a:extLst>
              </a:tr>
              <a:tr h="186558">
                <a:tc vMerge="1">
                  <a:txBody>
                    <a:bodyPr/>
                    <a:lstStyle/>
                    <a:p>
                      <a:pPr marL="0" marR="0" lvl="0" indent="0" algn="ctr" defTabSz="457200" rtl="0" eaLnBrk="1" fontAlgn="auto" latinLnBrk="0" hangingPunct="1">
                        <a:lnSpc>
                          <a:spcPts val="800"/>
                        </a:lnSpc>
                        <a:spcBef>
                          <a:spcPts val="0"/>
                        </a:spcBef>
                        <a:spcAft>
                          <a:spcPts val="0"/>
                        </a:spcAft>
                        <a:buClrTx/>
                        <a:buSzTx/>
                        <a:buFontTx/>
                        <a:buNone/>
                        <a:tabLst/>
                        <a:defRPr/>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457200" rtl="0" eaLnBrk="1" fontAlgn="auto" latinLnBrk="0" hangingPunct="1">
                        <a:lnSpc>
                          <a:spcPts val="8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ベリリウム及びその化合物</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濃度基準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現行どおり（濃度基準）</a:t>
                      </a:r>
                    </a:p>
                  </a:txBody>
                  <a:tcPr anchor="ctr"/>
                </a:tc>
                <a:extLst>
                  <a:ext uri="{0D108BD9-81ED-4DB2-BD59-A6C34878D82A}">
                    <a16:rowId xmlns:a16="http://schemas.microsoft.com/office/drawing/2014/main" val="755204136"/>
                  </a:ext>
                </a:extLst>
              </a:tr>
              <a:tr h="186558">
                <a:tc vMerge="1">
                  <a:txBody>
                    <a:bodyPr/>
                    <a:lstStyle/>
                    <a:p>
                      <a:pPr algn="ctr">
                        <a:lnSpc>
                          <a:spcPts val="800"/>
                        </a:lnSpc>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鉛及びその化合物</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濃度基準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現行どおり（濃度基準）</a:t>
                      </a:r>
                    </a:p>
                  </a:txBody>
                  <a:tcPr anchor="ctr"/>
                </a:tc>
                <a:extLst>
                  <a:ext uri="{0D108BD9-81ED-4DB2-BD59-A6C34878D82A}">
                    <a16:rowId xmlns:a16="http://schemas.microsoft.com/office/drawing/2014/main" val="308751906"/>
                  </a:ext>
                </a:extLst>
              </a:tr>
              <a:tr h="186558">
                <a:tc vMerge="1">
                  <a:txBody>
                    <a:bodyPr/>
                    <a:lstStyle/>
                    <a:p>
                      <a:pPr algn="ctr">
                        <a:lnSpc>
                          <a:spcPts val="800"/>
                        </a:lnSpc>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カドミウム及びその化合物</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濃度基準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現行どおり（濃度基準）</a:t>
                      </a:r>
                    </a:p>
                  </a:txBody>
                  <a:tcPr anchor="ctr"/>
                </a:tc>
                <a:extLst>
                  <a:ext uri="{0D108BD9-81ED-4DB2-BD59-A6C34878D82A}">
                    <a16:rowId xmlns:a16="http://schemas.microsoft.com/office/drawing/2014/main" val="4283993066"/>
                  </a:ext>
                </a:extLst>
              </a:tr>
              <a:tr h="186558">
                <a:tc vMerge="1">
                  <a:txBody>
                    <a:bodyPr/>
                    <a:lstStyle/>
                    <a:p>
                      <a:pPr algn="ctr">
                        <a:lnSpc>
                          <a:spcPts val="800"/>
                        </a:lnSpc>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塩素</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濃度基準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現行どおり（濃度基準）</a:t>
                      </a:r>
                    </a:p>
                  </a:txBody>
                  <a:tcPr anchor="ctr"/>
                </a:tc>
                <a:extLst>
                  <a:ext uri="{0D108BD9-81ED-4DB2-BD59-A6C34878D82A}">
                    <a16:rowId xmlns:a16="http://schemas.microsoft.com/office/drawing/2014/main" val="756828043"/>
                  </a:ext>
                </a:extLst>
              </a:tr>
              <a:tr h="186558">
                <a:tc vMerge="1">
                  <a:txBody>
                    <a:bodyPr/>
                    <a:lstStyle/>
                    <a:p>
                      <a:pPr algn="ctr">
                        <a:lnSpc>
                          <a:spcPts val="800"/>
                        </a:lnSpc>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塩化水素</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濃度基準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現行どおり（濃度基準）</a:t>
                      </a:r>
                    </a:p>
                  </a:txBody>
                  <a:tcPr anchor="ctr"/>
                </a:tc>
                <a:extLst>
                  <a:ext uri="{0D108BD9-81ED-4DB2-BD59-A6C34878D82A}">
                    <a16:rowId xmlns:a16="http://schemas.microsoft.com/office/drawing/2014/main" val="1215390248"/>
                  </a:ext>
                </a:extLst>
              </a:tr>
              <a:tr h="186558">
                <a:tc rowSpan="2">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②</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六価クロム化合物</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設備構造基準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現行どおり（設備構造基準）</a:t>
                      </a:r>
                    </a:p>
                  </a:txBody>
                  <a:tcPr anchor="ctr"/>
                </a:tc>
                <a:extLst>
                  <a:ext uri="{0D108BD9-81ED-4DB2-BD59-A6C34878D82A}">
                    <a16:rowId xmlns:a16="http://schemas.microsoft.com/office/drawing/2014/main" val="3399219256"/>
                  </a:ext>
                </a:extLst>
              </a:tr>
              <a:tr h="186558">
                <a:tc vMerge="1">
                  <a:txBody>
                    <a:bodyPr/>
                    <a:lstStyle/>
                    <a:p>
                      <a:pPr algn="ctr">
                        <a:lnSpc>
                          <a:spcPts val="800"/>
                        </a:lnSpc>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酸化エチレン</a:t>
                      </a:r>
                    </a:p>
                  </a:txBody>
                  <a:tcPr anchor="ctr"/>
                </a:tc>
                <a:tc>
                  <a:txBody>
                    <a:bodyPr/>
                    <a:lstStyle/>
                    <a:p>
                      <a:pPr marL="0" marR="0" lvl="0" indent="0" algn="ctr" defTabSz="457200" rtl="0" eaLnBrk="1" fontAlgn="auto" latinLnBrk="0" hangingPunct="1">
                        <a:lnSpc>
                          <a:spcPts val="800"/>
                        </a:lnSpc>
                        <a:spcBef>
                          <a:spcPts val="0"/>
                        </a:spcBef>
                        <a:spcAft>
                          <a:spcPts val="0"/>
                        </a:spcAft>
                        <a:buClrTx/>
                        <a:buSzTx/>
                        <a:buFontTx/>
                        <a:buNone/>
                        <a:tabLst/>
                        <a:defRPr/>
                      </a:pPr>
                      <a:r>
                        <a:rPr kumimoji="1" lang="ja-JP" altLang="en-US" sz="1000" dirty="0">
                          <a:latin typeface="BIZ UDPゴシック" panose="020B0400000000000000" pitchFamily="50" charset="-128"/>
                          <a:ea typeface="BIZ UDPゴシック" panose="020B0400000000000000" pitchFamily="50" charset="-128"/>
                        </a:rPr>
                        <a:t>設備構造基準</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現行どおり（設備構造基準）</a:t>
                      </a:r>
                    </a:p>
                  </a:txBody>
                  <a:tcPr anchor="ctr"/>
                </a:tc>
                <a:extLst>
                  <a:ext uri="{0D108BD9-81ED-4DB2-BD59-A6C34878D82A}">
                    <a16:rowId xmlns:a16="http://schemas.microsoft.com/office/drawing/2014/main" val="746253475"/>
                  </a:ext>
                </a:extLst>
              </a:tr>
              <a:tr h="186558">
                <a:tc rowSpan="2">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③</a:t>
                      </a:r>
                      <a:endParaRPr kumimoji="1" lang="en-US" altLang="ja-JP"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クロム及び三価クロム化合物</a:t>
                      </a:r>
                      <a:endParaRPr kumimoji="1" lang="en-US" altLang="ja-JP" sz="10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適用猶予</a:t>
                      </a:r>
                    </a:p>
                  </a:txBody>
                  <a:tcPr anchor="ctr"/>
                </a:tc>
                <a:extLst>
                  <a:ext uri="{0D108BD9-81ED-4DB2-BD59-A6C34878D82A}">
                    <a16:rowId xmlns:a16="http://schemas.microsoft.com/office/drawing/2014/main" val="2086071325"/>
                  </a:ext>
                </a:extLst>
              </a:tr>
              <a:tr h="186558">
                <a:tc vMerge="1">
                  <a:txBody>
                    <a:bodyPr/>
                    <a:lstStyle/>
                    <a:p>
                      <a:pPr algn="ctr">
                        <a:lnSpc>
                          <a:spcPts val="800"/>
                        </a:lnSpc>
                      </a:pPr>
                      <a:endParaRPr kumimoji="1" lang="ja-JP" altLang="en-US" sz="105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トルエン</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a:t>
                      </a:r>
                    </a:p>
                  </a:txBody>
                  <a:tcPr anchor="ctr"/>
                </a:tc>
                <a:tc>
                  <a:txBody>
                    <a:bodyPr/>
                    <a:lstStyle/>
                    <a:p>
                      <a:pPr algn="ctr">
                        <a:lnSpc>
                          <a:spcPts val="800"/>
                        </a:lnSpc>
                      </a:pPr>
                      <a:r>
                        <a:rPr kumimoji="1" lang="ja-JP" altLang="en-US" sz="1000" dirty="0">
                          <a:latin typeface="BIZ UDPゴシック" panose="020B0400000000000000" pitchFamily="50" charset="-128"/>
                          <a:ea typeface="BIZ UDPゴシック" panose="020B0400000000000000" pitchFamily="50" charset="-128"/>
                        </a:rPr>
                        <a:t>適用猶予</a:t>
                      </a:r>
                    </a:p>
                  </a:txBody>
                  <a:tcPr anchor="ctr"/>
                </a:tc>
                <a:extLst>
                  <a:ext uri="{0D108BD9-81ED-4DB2-BD59-A6C34878D82A}">
                    <a16:rowId xmlns:a16="http://schemas.microsoft.com/office/drawing/2014/main" val="1348613995"/>
                  </a:ext>
                </a:extLst>
              </a:tr>
            </a:tbl>
          </a:graphicData>
        </a:graphic>
      </p:graphicFrame>
      <p:sp>
        <p:nvSpPr>
          <p:cNvPr id="8"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15</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24CD5620-8D4D-41F0-A5F0-35AB9D4B1EFB}"/>
              </a:ext>
            </a:extLst>
          </p:cNvPr>
          <p:cNvSpPr txBox="1">
            <a:spLocks/>
          </p:cNvSpPr>
          <p:nvPr/>
        </p:nvSpPr>
        <p:spPr>
          <a:xfrm>
            <a:off x="642654" y="2436538"/>
            <a:ext cx="8985739" cy="2187846"/>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400"/>
              </a:lnSpc>
              <a:spcBef>
                <a:spcPts val="600"/>
              </a:spcBef>
              <a:buFont typeface="Wingdings 3" charset="2"/>
              <a:buNone/>
            </a:pP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方向性案とその考え方</a:t>
            </a:r>
            <a:r>
              <a:rPr lang="en-US" altLang="ja-JP" sz="1400" dirty="0">
                <a:solidFill>
                  <a:schemeClr val="tx1"/>
                </a:solidFill>
                <a:latin typeface="BIZ UDPゴシック" panose="020B0400000000000000" pitchFamily="50" charset="-128"/>
                <a:ea typeface="BIZ UDPゴシック" panose="020B0400000000000000" pitchFamily="50" charset="-128"/>
              </a:rPr>
              <a:t>】</a:t>
            </a:r>
          </a:p>
          <a:p>
            <a:pPr marL="0" indent="0">
              <a:lnSpc>
                <a:spcPts val="1400"/>
              </a:lnSpc>
              <a:spcBef>
                <a:spcPts val="60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〇これら</a:t>
            </a:r>
            <a:r>
              <a:rPr lang="en-US" altLang="ja-JP" sz="1400" dirty="0">
                <a:solidFill>
                  <a:schemeClr val="tx1"/>
                </a:solidFill>
                <a:latin typeface="BIZ UDPゴシック" panose="020B0400000000000000" pitchFamily="50" charset="-128"/>
                <a:ea typeface="BIZ UDPゴシック" panose="020B0400000000000000" pitchFamily="50" charset="-128"/>
              </a:rPr>
              <a:t>10</a:t>
            </a:r>
            <a:r>
              <a:rPr lang="ja-JP" altLang="en-US" sz="1400" dirty="0">
                <a:solidFill>
                  <a:schemeClr val="tx1"/>
                </a:solidFill>
                <a:latin typeface="BIZ UDPゴシック" panose="020B0400000000000000" pitchFamily="50" charset="-128"/>
                <a:ea typeface="BIZ UDPゴシック" panose="020B0400000000000000" pitchFamily="50" charset="-128"/>
              </a:rPr>
              <a:t>物質については府で独自に新たな想定環境濃度を算定せず、以下の方針で今後規制を行うべき。</a:t>
            </a:r>
          </a:p>
          <a:p>
            <a:pPr marL="0" indent="0">
              <a:lnSpc>
                <a:spcPts val="1400"/>
              </a:lnSpc>
              <a:spcBef>
                <a:spcPts val="60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①</a:t>
            </a:r>
            <a:r>
              <a:rPr lang="ja-JP" altLang="en-US" sz="1400" u="sng" dirty="0">
                <a:solidFill>
                  <a:schemeClr val="tx1"/>
                </a:solidFill>
                <a:latin typeface="BIZ UDPゴシック" panose="020B0400000000000000" pitchFamily="50" charset="-128"/>
                <a:ea typeface="BIZ UDPゴシック" panose="020B0400000000000000" pitchFamily="50" charset="-128"/>
              </a:rPr>
              <a:t>現在濃度基準を採用している６物質</a:t>
            </a:r>
            <a:r>
              <a:rPr lang="ja-JP" altLang="en-US" sz="1400" dirty="0">
                <a:solidFill>
                  <a:schemeClr val="tx1"/>
                </a:solidFill>
                <a:latin typeface="BIZ UDPゴシック" panose="020B0400000000000000" pitchFamily="50" charset="-128"/>
                <a:ea typeface="BIZ UDPゴシック" panose="020B0400000000000000" pitchFamily="50" charset="-128"/>
              </a:rPr>
              <a:t>については、府内の有害物質排出抑制に一定の実績があることから、</a:t>
            </a:r>
            <a:r>
              <a:rPr lang="ja-JP" altLang="en-US" sz="1400" u="sng" dirty="0">
                <a:solidFill>
                  <a:schemeClr val="tx1"/>
                </a:solidFill>
                <a:latin typeface="BIZ UDPゴシック" panose="020B0400000000000000" pitchFamily="50" charset="-128"/>
                <a:ea typeface="BIZ UDPゴシック" panose="020B0400000000000000" pitchFamily="50" charset="-128"/>
              </a:rPr>
              <a:t>現行の想定環境濃度を用いた濃度基準を継続する</a:t>
            </a:r>
            <a:r>
              <a:rPr lang="ja-JP" altLang="en-US" sz="1400" dirty="0">
                <a:solidFill>
                  <a:schemeClr val="tx1"/>
                </a:solidFill>
                <a:latin typeface="BIZ UDPゴシック" panose="020B0400000000000000" pitchFamily="50" charset="-128"/>
                <a:ea typeface="BIZ UDPゴシック" panose="020B0400000000000000" pitchFamily="50" charset="-128"/>
              </a:rPr>
              <a:t>。なお、環境基準値・指針値が新たに定められた際には、それらを基にした想定環境濃度の見直しを検討する。</a:t>
            </a:r>
          </a:p>
          <a:p>
            <a:pPr marL="0" indent="0">
              <a:lnSpc>
                <a:spcPts val="1400"/>
              </a:lnSpc>
              <a:spcBef>
                <a:spcPts val="60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②</a:t>
            </a:r>
            <a:r>
              <a:rPr lang="ja-JP" altLang="en-US" sz="1400" u="sng" dirty="0">
                <a:solidFill>
                  <a:schemeClr val="tx1"/>
                </a:solidFill>
                <a:latin typeface="BIZ UDPゴシック" panose="020B0400000000000000" pitchFamily="50" charset="-128"/>
                <a:ea typeface="BIZ UDPゴシック" panose="020B0400000000000000" pitchFamily="50" charset="-128"/>
              </a:rPr>
              <a:t>現在設備構造基準を採用している２物質</a:t>
            </a:r>
            <a:r>
              <a:rPr lang="ja-JP" altLang="en-US" sz="1400" dirty="0">
                <a:solidFill>
                  <a:schemeClr val="tx1"/>
                </a:solidFill>
                <a:latin typeface="BIZ UDPゴシック" panose="020B0400000000000000" pitchFamily="50" charset="-128"/>
                <a:ea typeface="BIZ UDPゴシック" panose="020B0400000000000000" pitchFamily="50" charset="-128"/>
              </a:rPr>
              <a:t>についても、府内の有害物質排出抑制に一定の実績があることから、</a:t>
            </a:r>
            <a:r>
              <a:rPr lang="ja-JP" altLang="en-US" sz="1400" u="sng" dirty="0">
                <a:solidFill>
                  <a:schemeClr val="tx1"/>
                </a:solidFill>
                <a:latin typeface="BIZ UDPゴシック" panose="020B0400000000000000" pitchFamily="50" charset="-128"/>
                <a:ea typeface="BIZ UDPゴシック" panose="020B0400000000000000" pitchFamily="50" charset="-128"/>
              </a:rPr>
              <a:t>現行の設備構造基準による規制を継続する</a:t>
            </a:r>
            <a:r>
              <a:rPr lang="ja-JP" altLang="en-US" sz="1400" dirty="0">
                <a:solidFill>
                  <a:schemeClr val="tx1"/>
                </a:solidFill>
                <a:latin typeface="BIZ UDPゴシック" panose="020B0400000000000000" pitchFamily="50" charset="-128"/>
                <a:ea typeface="BIZ UDPゴシック" panose="020B0400000000000000" pitchFamily="50" charset="-128"/>
              </a:rPr>
              <a:t>。環境基準値・指針値が新たに定められた際には、それらを基にした濃度基準による規制への見直し及び想定環境濃度の設定を検討する。</a:t>
            </a:r>
          </a:p>
          <a:p>
            <a:pPr marL="0" indent="0">
              <a:lnSpc>
                <a:spcPts val="1400"/>
              </a:lnSpc>
              <a:spcBef>
                <a:spcPts val="600"/>
              </a:spcBef>
              <a:buNone/>
            </a:pPr>
            <a:r>
              <a:rPr lang="ja-JP" altLang="en-US" sz="1400" dirty="0">
                <a:solidFill>
                  <a:schemeClr val="tx1"/>
                </a:solidFill>
                <a:latin typeface="BIZ UDPゴシック" panose="020B0400000000000000" pitchFamily="50" charset="-128"/>
                <a:ea typeface="BIZ UDPゴシック" panose="020B0400000000000000" pitchFamily="50" charset="-128"/>
              </a:rPr>
              <a:t>　③</a:t>
            </a:r>
            <a:r>
              <a:rPr lang="ja-JP" altLang="en-US" sz="1400" u="sng" dirty="0">
                <a:solidFill>
                  <a:schemeClr val="tx1"/>
                </a:solidFill>
                <a:latin typeface="BIZ UDPゴシック" panose="020B0400000000000000" pitchFamily="50" charset="-128"/>
                <a:ea typeface="BIZ UDPゴシック" panose="020B0400000000000000" pitchFamily="50" charset="-128"/>
              </a:rPr>
              <a:t>現行規制対象外の２物質については、環境基準値・指針値が新たに定められた際には、それらを基にした濃度基準による規制の適用及び想定環境濃度の設定を検討し、それまでの間は排出基準の適用は猶予する</a:t>
            </a:r>
            <a:r>
              <a:rPr lang="ja-JP" altLang="en-US" sz="1400" dirty="0">
                <a:solidFill>
                  <a:schemeClr val="tx1"/>
                </a:solidFill>
                <a:latin typeface="BIZ UDPゴシック" panose="020B0400000000000000" pitchFamily="50" charset="-128"/>
                <a:ea typeface="BIZ UDPゴシック" panose="020B0400000000000000" pitchFamily="50" charset="-128"/>
              </a:rPr>
              <a:t>。</a:t>
            </a:r>
          </a:p>
          <a:p>
            <a:pPr marL="0" indent="0">
              <a:lnSpc>
                <a:spcPts val="1400"/>
              </a:lnSpc>
              <a:spcBef>
                <a:spcPts val="600"/>
              </a:spcBef>
              <a:buFont typeface="Wingdings 3" charset="2"/>
              <a:buNone/>
            </a:pP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E76F52BB-BE86-4025-ABE6-2665741471CE}"/>
              </a:ext>
            </a:extLst>
          </p:cNvPr>
          <p:cNvSpPr txBox="1"/>
          <p:nvPr/>
        </p:nvSpPr>
        <p:spPr>
          <a:xfrm>
            <a:off x="791312" y="1060325"/>
            <a:ext cx="8879037" cy="1169551"/>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〇規制対象物質</a:t>
            </a:r>
            <a:r>
              <a:rPr kumimoji="1" lang="en-US" altLang="ja-JP" sz="1400" dirty="0">
                <a:latin typeface="BIZ UDPゴシック" panose="020B0400000000000000" pitchFamily="50" charset="-128"/>
                <a:ea typeface="BIZ UDPゴシック" panose="020B0400000000000000" pitchFamily="50" charset="-128"/>
              </a:rPr>
              <a:t>25</a:t>
            </a:r>
            <a:r>
              <a:rPr kumimoji="1" lang="ja-JP" altLang="en-US" sz="1400" dirty="0">
                <a:latin typeface="BIZ UDPゴシック" panose="020B0400000000000000" pitchFamily="50" charset="-128"/>
                <a:ea typeface="BIZ UDPゴシック" panose="020B0400000000000000" pitchFamily="50" charset="-128"/>
              </a:rPr>
              <a:t>物質のうち以下の</a:t>
            </a:r>
            <a:r>
              <a:rPr kumimoji="1" lang="en-US" altLang="ja-JP" sz="1400" dirty="0">
                <a:latin typeface="BIZ UDPゴシック" panose="020B0400000000000000" pitchFamily="50" charset="-128"/>
                <a:ea typeface="BIZ UDPゴシック" panose="020B0400000000000000" pitchFamily="50" charset="-128"/>
              </a:rPr>
              <a:t>10</a:t>
            </a:r>
            <a:r>
              <a:rPr kumimoji="1" lang="ja-JP" altLang="en-US" sz="1400" dirty="0">
                <a:latin typeface="BIZ UDPゴシック" panose="020B0400000000000000" pitchFamily="50" charset="-128"/>
                <a:ea typeface="BIZ UDPゴシック" panose="020B0400000000000000" pitchFamily="50" charset="-128"/>
              </a:rPr>
              <a:t>物質については、現在環境基準値・指針値が定められていない。</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〇このうち優先取組物質６物質（下線部）について、国は今後順次指針値等を設定する方針である。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BABA99A6-7C69-4D20-8EEA-F3B1F5AD8A0E}"/>
              </a:ext>
            </a:extLst>
          </p:cNvPr>
          <p:cNvSpPr txBox="1"/>
          <p:nvPr/>
        </p:nvSpPr>
        <p:spPr>
          <a:xfrm>
            <a:off x="3257550" y="2266950"/>
            <a:ext cx="184731" cy="369332"/>
          </a:xfrm>
          <a:prstGeom prst="rect">
            <a:avLst/>
          </a:prstGeom>
          <a:noFill/>
        </p:spPr>
        <p:txBody>
          <a:bodyPr wrap="none" rtlCol="0">
            <a:spAutoFit/>
          </a:bodyPr>
          <a:lstStyle/>
          <a:p>
            <a:endParaRPr kumimoji="1" lang="ja-JP" altLang="en-US" dirty="0"/>
          </a:p>
        </p:txBody>
      </p:sp>
      <p:graphicFrame>
        <p:nvGraphicFramePr>
          <p:cNvPr id="4" name="表 4">
            <a:extLst>
              <a:ext uri="{FF2B5EF4-FFF2-40B4-BE49-F238E27FC236}">
                <a16:creationId xmlns:a16="http://schemas.microsoft.com/office/drawing/2014/main" id="{F3D5ECB8-0AF0-4B70-A279-9A503DCF6320}"/>
              </a:ext>
            </a:extLst>
          </p:cNvPr>
          <p:cNvGraphicFramePr>
            <a:graphicFrameLocks noGrp="1"/>
          </p:cNvGraphicFramePr>
          <p:nvPr>
            <p:extLst>
              <p:ext uri="{D42A27DB-BD31-4B8C-83A1-F6EECF244321}">
                <p14:modId xmlns:p14="http://schemas.microsoft.com/office/powerpoint/2010/main" val="3439742808"/>
              </p:ext>
            </p:extLst>
          </p:nvPr>
        </p:nvGraphicFramePr>
        <p:xfrm>
          <a:off x="1676105" y="1425550"/>
          <a:ext cx="7238400" cy="457200"/>
        </p:xfrm>
        <a:graphic>
          <a:graphicData uri="http://schemas.openxmlformats.org/drawingml/2006/table">
            <a:tbl>
              <a:tblPr>
                <a:tableStyleId>{93296810-A885-4BE3-A3E7-6D5BEEA58F35}</a:tableStyleId>
              </a:tblPr>
              <a:tblGrid>
                <a:gridCol w="1320800">
                  <a:extLst>
                    <a:ext uri="{9D8B030D-6E8A-4147-A177-3AD203B41FA5}">
                      <a16:colId xmlns:a16="http://schemas.microsoft.com/office/drawing/2014/main" val="850344161"/>
                    </a:ext>
                  </a:extLst>
                </a:gridCol>
                <a:gridCol w="1584000">
                  <a:extLst>
                    <a:ext uri="{9D8B030D-6E8A-4147-A177-3AD203B41FA5}">
                      <a16:colId xmlns:a16="http://schemas.microsoft.com/office/drawing/2014/main" val="219161495"/>
                    </a:ext>
                  </a:extLst>
                </a:gridCol>
                <a:gridCol w="1320800">
                  <a:extLst>
                    <a:ext uri="{9D8B030D-6E8A-4147-A177-3AD203B41FA5}">
                      <a16:colId xmlns:a16="http://schemas.microsoft.com/office/drawing/2014/main" val="1317143223"/>
                    </a:ext>
                  </a:extLst>
                </a:gridCol>
                <a:gridCol w="1692000">
                  <a:extLst>
                    <a:ext uri="{9D8B030D-6E8A-4147-A177-3AD203B41FA5}">
                      <a16:colId xmlns:a16="http://schemas.microsoft.com/office/drawing/2014/main" val="2413658853"/>
                    </a:ext>
                  </a:extLst>
                </a:gridCol>
                <a:gridCol w="1320800">
                  <a:extLst>
                    <a:ext uri="{9D8B030D-6E8A-4147-A177-3AD203B41FA5}">
                      <a16:colId xmlns:a16="http://schemas.microsoft.com/office/drawing/2014/main" val="1586652997"/>
                    </a:ext>
                  </a:extLst>
                </a:gridCol>
              </a:tblGrid>
              <a:tr h="155593">
                <a:tc>
                  <a:txBody>
                    <a:bodyPr/>
                    <a:lstStyle/>
                    <a:p>
                      <a:pPr algn="ctr">
                        <a:lnSpc>
                          <a:spcPts val="800"/>
                        </a:lnSpc>
                      </a:pPr>
                      <a:r>
                        <a:rPr kumimoji="1" lang="ja-JP" altLang="en-US" sz="900" u="sng" dirty="0"/>
                        <a:t>ホルムアルデヒド</a:t>
                      </a:r>
                      <a:endParaRPr kumimoji="1" lang="ja-JP" altLang="en-US" sz="900" b="0" u="sng" dirty="0">
                        <a:latin typeface="BIZ UDPゴシック" panose="020B0400000000000000" pitchFamily="50" charset="-128"/>
                        <a:ea typeface="BIZ UDPゴシック" panose="020B0400000000000000"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u="sng" dirty="0"/>
                        <a:t>ベリリウム及びその化合物</a:t>
                      </a:r>
                      <a:endParaRPr kumimoji="1" lang="ja-JP" altLang="en-US" sz="900" b="0" u="sng" dirty="0">
                        <a:latin typeface="BIZ UDPゴシック" panose="020B0400000000000000" pitchFamily="50" charset="-128"/>
                        <a:ea typeface="BIZ UDPゴシック" panose="020B0400000000000000"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t>鉛及びその化合物</a:t>
                      </a:r>
                      <a:endParaRPr kumimoji="1" lang="ja-JP" altLang="en-US" sz="900" b="0" dirty="0">
                        <a:latin typeface="BIZ UDPゴシック" panose="020B0400000000000000" pitchFamily="50" charset="-128"/>
                        <a:ea typeface="BIZ UDPゴシック" panose="020B0400000000000000"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t>カドミウム及びその化合物</a:t>
                      </a:r>
                      <a:endParaRPr kumimoji="1" lang="ja-JP" altLang="en-US" sz="900" b="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900" dirty="0"/>
                        <a:t>塩素</a:t>
                      </a:r>
                      <a:endParaRPr kumimoji="1" lang="ja-JP" altLang="en-US" sz="900" b="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84629310"/>
                  </a:ext>
                </a:extLst>
              </a:tr>
              <a:tr h="213739">
                <a:tc>
                  <a:txBody>
                    <a:bodyPr/>
                    <a:lstStyle/>
                    <a:p>
                      <a:pPr marL="0" marR="0" lvl="0" indent="0" algn="ctr" defTabSz="457200" rtl="0" eaLnBrk="1" fontAlgn="auto" latinLnBrk="0" hangingPunct="1">
                        <a:lnSpc>
                          <a:spcPts val="800"/>
                        </a:lnSpc>
                        <a:spcBef>
                          <a:spcPts val="0"/>
                        </a:spcBef>
                        <a:spcAft>
                          <a:spcPts val="0"/>
                        </a:spcAft>
                        <a:buClrTx/>
                        <a:buSzTx/>
                        <a:buFontTx/>
                        <a:buNone/>
                        <a:tabLst/>
                        <a:defRPr/>
                      </a:pPr>
                      <a:r>
                        <a:rPr kumimoji="1" lang="ja-JP" altLang="en-US" sz="900" dirty="0"/>
                        <a:t>塩化水素</a:t>
                      </a:r>
                      <a:endParaRPr kumimoji="1" lang="ja-JP" altLang="en-US" sz="900" b="0" dirty="0">
                        <a:latin typeface="BIZ UDPゴシック" panose="020B0400000000000000" pitchFamily="50" charset="-128"/>
                        <a:ea typeface="BIZ UDPゴシック" panose="020B0400000000000000"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u="sng" dirty="0"/>
                        <a:t>六価クロム化合物</a:t>
                      </a:r>
                      <a:endParaRPr kumimoji="1" lang="ja-JP" altLang="en-US" sz="900" b="0" u="sng"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u="sng" dirty="0"/>
                        <a:t>酸化エチレン</a:t>
                      </a:r>
                      <a:endParaRPr kumimoji="1" lang="ja-JP" altLang="en-US" sz="900" b="0" u="sng"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u="sng" dirty="0"/>
                        <a:t>クロム及び三価クロム化合物</a:t>
                      </a:r>
                      <a:endParaRPr kumimoji="1" lang="en-US" altLang="ja-JP" sz="900" b="0" u="sng" dirty="0">
                        <a:latin typeface="BIZ UDPゴシック" panose="020B0400000000000000" pitchFamily="50" charset="-128"/>
                        <a:ea typeface="BIZ UDPゴシック" panose="020B0400000000000000" pitchFamily="50" charset="-128"/>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u="sng" dirty="0"/>
                        <a:t>トルエン</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31847967"/>
                  </a:ext>
                </a:extLst>
              </a:tr>
            </a:tbl>
          </a:graphicData>
        </a:graphic>
      </p:graphicFrame>
      <p:sp>
        <p:nvSpPr>
          <p:cNvPr id="5" name="矢印: 下 4">
            <a:extLst>
              <a:ext uri="{FF2B5EF4-FFF2-40B4-BE49-F238E27FC236}">
                <a16:creationId xmlns:a16="http://schemas.microsoft.com/office/drawing/2014/main" id="{D5DD3573-759E-4BDE-BA3C-75922A93BB5A}"/>
              </a:ext>
            </a:extLst>
          </p:cNvPr>
          <p:cNvSpPr/>
          <p:nvPr/>
        </p:nvSpPr>
        <p:spPr>
          <a:xfrm>
            <a:off x="4850296" y="2236519"/>
            <a:ext cx="636104" cy="3202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58480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タイトル 1">
            <a:extLst>
              <a:ext uri="{FF2B5EF4-FFF2-40B4-BE49-F238E27FC236}">
                <a16:creationId xmlns:a16="http://schemas.microsoft.com/office/drawing/2014/main" id="{E971454E-1B38-4257-8796-01F57789574E}"/>
              </a:ext>
            </a:extLst>
          </p:cNvPr>
          <p:cNvSpPr txBox="1">
            <a:spLocks/>
          </p:cNvSpPr>
          <p:nvPr/>
        </p:nvSpPr>
        <p:spPr>
          <a:xfrm>
            <a:off x="1083470" y="6096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p:txBody>
      </p:sp>
      <p:sp>
        <p:nvSpPr>
          <p:cNvPr id="6" name="コンテンツ プレースホルダー 2">
            <a:extLst>
              <a:ext uri="{FF2B5EF4-FFF2-40B4-BE49-F238E27FC236}">
                <a16:creationId xmlns:a16="http://schemas.microsoft.com/office/drawing/2014/main" id="{A4834E08-60ED-4241-BE03-823DF8879F85}"/>
              </a:ext>
            </a:extLst>
          </p:cNvPr>
          <p:cNvSpPr>
            <a:spLocks noGrp="1"/>
          </p:cNvSpPr>
          <p:nvPr>
            <p:ph idx="1"/>
          </p:nvPr>
        </p:nvSpPr>
        <p:spPr>
          <a:xfrm>
            <a:off x="650521" y="1009800"/>
            <a:ext cx="8832997" cy="1485900"/>
          </a:xfrm>
        </p:spPr>
        <p:txBody>
          <a:bodyPr>
            <a:noAutofit/>
          </a:bodyPr>
          <a:lstStyle/>
          <a:p>
            <a:pPr marL="0" indent="0">
              <a:buNone/>
            </a:pPr>
            <a:r>
              <a:rPr kumimoji="1" lang="ja-JP" altLang="en-US" sz="1600" dirty="0">
                <a:latin typeface="BIZ UDPゴシック" panose="020B0400000000000000" pitchFamily="50" charset="-128"/>
                <a:ea typeface="BIZ UDPゴシック" panose="020B0400000000000000" pitchFamily="50" charset="-128"/>
              </a:rPr>
              <a:t>〇以上より、規制対象物質の想定環境濃度案は以下の通りとするべき。</a:t>
            </a:r>
            <a:endParaRPr kumimoji="1" lang="en-US" altLang="ja-JP" sz="1600" dirty="0">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16</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12" name="表 11">
            <a:extLst>
              <a:ext uri="{FF2B5EF4-FFF2-40B4-BE49-F238E27FC236}">
                <a16:creationId xmlns:a16="http://schemas.microsoft.com/office/drawing/2014/main" id="{E9E71E7E-C061-42A0-BBC5-FEB6591BADD0}"/>
              </a:ext>
            </a:extLst>
          </p:cNvPr>
          <p:cNvGraphicFramePr>
            <a:graphicFrameLocks noGrp="1"/>
          </p:cNvGraphicFramePr>
          <p:nvPr>
            <p:extLst>
              <p:ext uri="{D42A27DB-BD31-4B8C-83A1-F6EECF244321}">
                <p14:modId xmlns:p14="http://schemas.microsoft.com/office/powerpoint/2010/main" val="1471749887"/>
              </p:ext>
            </p:extLst>
          </p:nvPr>
        </p:nvGraphicFramePr>
        <p:xfrm>
          <a:off x="982779" y="1362319"/>
          <a:ext cx="8452700" cy="5463540"/>
        </p:xfrm>
        <a:graphic>
          <a:graphicData uri="http://schemas.openxmlformats.org/drawingml/2006/table">
            <a:tbl>
              <a:tblPr firstRow="1" firstCol="1">
                <a:tableStyleId>{21E4AEA4-8DFA-4A89-87EB-49C32662AFE0}</a:tableStyleId>
              </a:tblPr>
              <a:tblGrid>
                <a:gridCol w="432000">
                  <a:extLst>
                    <a:ext uri="{9D8B030D-6E8A-4147-A177-3AD203B41FA5}">
                      <a16:colId xmlns:a16="http://schemas.microsoft.com/office/drawing/2014/main" val="2413297268"/>
                    </a:ext>
                  </a:extLst>
                </a:gridCol>
                <a:gridCol w="1980000">
                  <a:extLst>
                    <a:ext uri="{9D8B030D-6E8A-4147-A177-3AD203B41FA5}">
                      <a16:colId xmlns:a16="http://schemas.microsoft.com/office/drawing/2014/main" val="3588731954"/>
                    </a:ext>
                  </a:extLst>
                </a:gridCol>
                <a:gridCol w="1368000">
                  <a:extLst>
                    <a:ext uri="{9D8B030D-6E8A-4147-A177-3AD203B41FA5}">
                      <a16:colId xmlns:a16="http://schemas.microsoft.com/office/drawing/2014/main" val="3315877555"/>
                    </a:ext>
                  </a:extLst>
                </a:gridCol>
                <a:gridCol w="1800000">
                  <a:extLst>
                    <a:ext uri="{9D8B030D-6E8A-4147-A177-3AD203B41FA5}">
                      <a16:colId xmlns:a16="http://schemas.microsoft.com/office/drawing/2014/main" val="3101814812"/>
                    </a:ext>
                  </a:extLst>
                </a:gridCol>
                <a:gridCol w="1224000">
                  <a:extLst>
                    <a:ext uri="{9D8B030D-6E8A-4147-A177-3AD203B41FA5}">
                      <a16:colId xmlns:a16="http://schemas.microsoft.com/office/drawing/2014/main" val="1653660384"/>
                    </a:ext>
                  </a:extLst>
                </a:gridCol>
                <a:gridCol w="1648700">
                  <a:extLst>
                    <a:ext uri="{9D8B030D-6E8A-4147-A177-3AD203B41FA5}">
                      <a16:colId xmlns:a16="http://schemas.microsoft.com/office/drawing/2014/main" val="3087742717"/>
                    </a:ext>
                  </a:extLst>
                </a:gridCol>
              </a:tblGrid>
              <a:tr h="233409">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　物質</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①環境基準値・指針値</a:t>
                      </a:r>
                    </a:p>
                  </a:txBody>
                  <a:tcPr anchor="ct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②</a:t>
                      </a:r>
                      <a:r>
                        <a:rPr kumimoji="1" lang="en-US" altLang="ja-JP" sz="900" dirty="0">
                          <a:latin typeface="BIZ UDPゴシック" panose="020B0400000000000000" pitchFamily="50" charset="-128"/>
                          <a:ea typeface="BIZ UDPゴシック" panose="020B0400000000000000" pitchFamily="50" charset="-128"/>
                        </a:rPr>
                        <a:t>P14</a:t>
                      </a:r>
                      <a:r>
                        <a:rPr kumimoji="1" lang="ja-JP" altLang="en-US" sz="900" dirty="0">
                          <a:latin typeface="BIZ UDPゴシック" panose="020B0400000000000000" pitchFamily="50" charset="-128"/>
                          <a:ea typeface="BIZ UDPゴシック" panose="020B0400000000000000" pitchFamily="50" charset="-128"/>
                        </a:rPr>
                        <a:t>方向性案による想定環境濃度（＝①</a:t>
                      </a:r>
                      <a:r>
                        <a:rPr kumimoji="1" lang="en-US" altLang="ja-JP" sz="900" dirty="0">
                          <a:latin typeface="BIZ UDPゴシック" panose="020B0400000000000000" pitchFamily="50" charset="-128"/>
                          <a:ea typeface="BIZ UDPゴシック" panose="020B0400000000000000" pitchFamily="50" charset="-128"/>
                        </a:rPr>
                        <a:t>×40</a:t>
                      </a:r>
                      <a:r>
                        <a:rPr kumimoji="1" lang="ja-JP" altLang="en-US" sz="900" dirty="0">
                          <a:latin typeface="BIZ UDPゴシック" panose="020B0400000000000000" pitchFamily="50" charset="-128"/>
                          <a:ea typeface="BIZ UDPゴシック" panose="020B0400000000000000" pitchFamily="50" charset="-128"/>
                        </a:rPr>
                        <a:t>）</a:t>
                      </a:r>
                    </a:p>
                  </a:txBody>
                  <a:tcPr anchor="ct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③現行想定環境濃度</a:t>
                      </a:r>
                    </a:p>
                  </a:txBody>
                  <a:tcPr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④見直し後の想定環境濃度</a:t>
                      </a:r>
                      <a:endParaRPr lang="en-US" altLang="ja-JP" sz="900" u="none" strike="noStrike" dirty="0">
                        <a:effectLst/>
                        <a:latin typeface="BIZ UDPゴシック" panose="020B0400000000000000" pitchFamily="50" charset="-128"/>
                        <a:ea typeface="BIZ UDPゴシック" panose="020B0400000000000000" pitchFamily="50" charset="-128"/>
                      </a:endParaRPr>
                    </a:p>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a:t>
                      </a:r>
                      <a:r>
                        <a:rPr lang="ja-JP" altLang="en-US" sz="900" u="none" strike="noStrike">
                          <a:effectLst/>
                          <a:latin typeface="BIZ UDPゴシック" panose="020B0400000000000000" pitchFamily="50" charset="-128"/>
                          <a:ea typeface="BIZ UDPゴシック" panose="020B0400000000000000" pitchFamily="50" charset="-128"/>
                        </a:rPr>
                        <a:t>②と③の</a:t>
                      </a:r>
                      <a:r>
                        <a:rPr lang="ja-JP" altLang="en-US" sz="900" u="none" strike="noStrike" dirty="0">
                          <a:effectLst/>
                          <a:latin typeface="BIZ UDPゴシック" panose="020B0400000000000000" pitchFamily="50" charset="-128"/>
                          <a:ea typeface="BIZ UDPゴシック" panose="020B0400000000000000" pitchFamily="50" charset="-128"/>
                        </a:rPr>
                        <a:t>低い方の値）</a:t>
                      </a:r>
                      <a:endPar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35808811"/>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0.002mg/m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0.08</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0.08</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002569332"/>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塩化メチル（クロロメタン）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0.094mg/m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3.76</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3.76</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628158601"/>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クロロホルム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0.018mg/m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0.72</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0.72</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537398732"/>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1,2-</a:t>
                      </a:r>
                      <a:r>
                        <a:rPr lang="ja-JP" altLang="en-US" sz="9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0.0016mg/m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0.064</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0.064</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4467843"/>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塩化メチレン（ジクロロメタン）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0.15mg/m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6</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6</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4052842994"/>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テトラクロロエチレン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0.2mg/m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8</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en-US" altLang="ja-JP"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8</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en-US" altLang="ja-JP"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45219841"/>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0.13mg/m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5.2</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5.2</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751856440"/>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1,3-</a:t>
                      </a:r>
                      <a:r>
                        <a:rPr lang="ja-JP" altLang="en-US" sz="900" u="none" strike="noStrike" dirty="0">
                          <a:effectLst/>
                          <a:latin typeface="BIZ UDPゴシック" panose="020B0400000000000000" pitchFamily="50" charset="-128"/>
                          <a:ea typeface="BIZ UDPゴシック" panose="020B0400000000000000" pitchFamily="50" charset="-128"/>
                        </a:rPr>
                        <a:t>ブタジエン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0.0025mg/m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0.1</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0.1</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585070967"/>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アセトアルデヒド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0.12mg/m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4.8</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4.8</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963959137"/>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トルエン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－（適用猶予）</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888091402"/>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－（適用猶予）</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1833804569"/>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－（設備構造基準）</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783801421"/>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0.01mg/m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0.4</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0.4</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154759385"/>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ベンゼン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0.003mg/m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0.12</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0.12</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714835164"/>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0.0134mg/m</a:t>
                      </a:r>
                      <a:r>
                        <a:rPr kumimoji="1" lang="en-US" altLang="ja-JP" sz="900" baseline="30000" dirty="0">
                          <a:latin typeface="BIZ UDPゴシック" panose="020B0400000000000000" pitchFamily="50" charset="-128"/>
                          <a:ea typeface="BIZ UDPゴシック" panose="020B0400000000000000" pitchFamily="50" charset="-128"/>
                        </a:rPr>
                        <a:t>3</a:t>
                      </a:r>
                    </a:p>
                  </a:txBody>
                  <a:tcPr marL="45720" marR="4572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0.0134mg/m</a:t>
                      </a:r>
                      <a:r>
                        <a:rPr kumimoji="1" lang="en-US" altLang="ja-JP" sz="900" baseline="30000" dirty="0">
                          <a:latin typeface="BIZ UDPゴシック" panose="020B0400000000000000" pitchFamily="50" charset="-128"/>
                          <a:ea typeface="BIZ UDPゴシック" panose="020B0400000000000000" pitchFamily="50" charset="-128"/>
                        </a:rPr>
                        <a:t>3</a:t>
                      </a:r>
                    </a:p>
                  </a:txBody>
                  <a:tcPr marL="0" marR="0" marT="0" marB="0" anchor="ctr"/>
                </a:tc>
                <a:extLst>
                  <a:ext uri="{0D108BD9-81ED-4DB2-BD59-A6C34878D82A}">
                    <a16:rowId xmlns:a16="http://schemas.microsoft.com/office/drawing/2014/main" val="974271495"/>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－（設備構造基準）</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96592950"/>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0.0001mg/m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0.0001mg/m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2608138785"/>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0.00014mg/m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0.0056</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0.004mg/m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0.004mg/m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2066004286"/>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0.000025mg/m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0.001</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0.001mg/m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1653682398"/>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20</a:t>
                      </a:r>
                      <a:endPar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0.000006mg/m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0.00024</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en-US" altLang="ja-JP" sz="900" dirty="0">
                          <a:latin typeface="BIZ UDPゴシック" panose="020B0400000000000000" pitchFamily="50" charset="-128"/>
                          <a:ea typeface="BIZ UDPゴシック" panose="020B0400000000000000" pitchFamily="50" charset="-128"/>
                        </a:rPr>
                        <a:t>0.00024mg/m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537692452"/>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0.002mg/m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0.002mg/m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154945345"/>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0.0005mg/m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0.0005mg/m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93487756"/>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en-US" altLang="ja-JP" sz="900" dirty="0">
                          <a:latin typeface="BIZ UDPゴシック" panose="020B0400000000000000" pitchFamily="50" charset="-128"/>
                          <a:ea typeface="BIZ UDPゴシック" panose="020B0400000000000000" pitchFamily="50" charset="-128"/>
                        </a:rPr>
                        <a:t>0.00004mg/m</a:t>
                      </a:r>
                      <a:r>
                        <a:rPr lang="en-US" altLang="ja-JP" sz="900" baseline="30000" dirty="0">
                          <a:latin typeface="BIZ UDPゴシック" panose="020B0400000000000000" pitchFamily="50" charset="-128"/>
                          <a:ea typeface="BIZ UDPゴシック" panose="020B0400000000000000" pitchFamily="50" charset="-128"/>
                        </a:rPr>
                        <a:t>3</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0.0016</a:t>
                      </a:r>
                      <a:r>
                        <a:rPr lang="en-US" altLang="ja-JP" sz="900" dirty="0">
                          <a:latin typeface="BIZ UDPゴシック" panose="020B0400000000000000" pitchFamily="50" charset="-128"/>
                          <a:ea typeface="BIZ UDPゴシック" panose="020B0400000000000000" pitchFamily="50" charset="-128"/>
                        </a:rPr>
                        <a:t>mg/m</a:t>
                      </a:r>
                      <a:r>
                        <a:rPr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0.001mg/m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0.001mg/m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87329435"/>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0.095mg/m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baseline="30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0.095mg/m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baseline="30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90595219"/>
                  </a:ext>
                </a:extLst>
              </a:tr>
              <a:tr h="205740">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0.163mg/m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baseline="300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ts val="900"/>
                        </a:lnSpc>
                        <a:spcBef>
                          <a:spcPts val="0"/>
                        </a:spcBef>
                        <a:spcAft>
                          <a:spcPts val="0"/>
                        </a:spcAft>
                        <a:buClrTx/>
                        <a:buSzTx/>
                        <a:buFontTx/>
                        <a:buNone/>
                        <a:tabLst/>
                        <a:defRPr/>
                      </a:pPr>
                      <a:r>
                        <a:rPr kumimoji="1" lang="en-US" altLang="ja-JP" sz="900" dirty="0">
                          <a:latin typeface="BIZ UDPゴシック" panose="020B0400000000000000" pitchFamily="50" charset="-128"/>
                          <a:ea typeface="BIZ UDPゴシック" panose="020B0400000000000000" pitchFamily="50" charset="-128"/>
                        </a:rPr>
                        <a:t>0.163mg/m</a:t>
                      </a:r>
                      <a:r>
                        <a:rPr kumimoji="1" lang="en-US" altLang="ja-JP" sz="900" baseline="30000" dirty="0">
                          <a:latin typeface="BIZ UDPゴシック" panose="020B0400000000000000" pitchFamily="50" charset="-128"/>
                          <a:ea typeface="BIZ UDPゴシック" panose="020B0400000000000000" pitchFamily="50" charset="-128"/>
                        </a:rPr>
                        <a:t>3</a:t>
                      </a:r>
                      <a:endParaRPr kumimoji="1" lang="ja-JP" altLang="en-US" sz="900" baseline="300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26476415"/>
                  </a:ext>
                </a:extLst>
              </a:tr>
            </a:tbl>
          </a:graphicData>
        </a:graphic>
      </p:graphicFrame>
    </p:spTree>
    <p:extLst>
      <p:ext uri="{BB962C8B-B14F-4D97-AF65-F5344CB8AC3E}">
        <p14:creationId xmlns:p14="http://schemas.microsoft.com/office/powerpoint/2010/main" val="1291090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F301C4A1-6C17-403E-8E8E-7CB07C1CECD8}"/>
              </a:ext>
            </a:extLst>
          </p:cNvPr>
          <p:cNvSpPr>
            <a:spLocks noGrp="1"/>
          </p:cNvSpPr>
          <p:nvPr>
            <p:ph type="title"/>
          </p:nvPr>
        </p:nvSpPr>
        <p:spPr>
          <a:xfrm>
            <a:off x="1083470" y="609600"/>
            <a:ext cx="6984793" cy="734351"/>
          </a:xfrm>
        </p:spPr>
        <p:txBody>
          <a:bodyPr>
            <a:noAutofit/>
          </a:bodyPr>
          <a:lstStyle/>
          <a:p>
            <a:r>
              <a:rPr lang="ja-JP" altLang="en-US" sz="2400" dirty="0">
                <a:latin typeface="BIZ UDPゴシック" panose="020B0400000000000000" pitchFamily="50" charset="-128"/>
                <a:ea typeface="BIZ UDPゴシック" panose="020B0400000000000000" pitchFamily="50" charset="-128"/>
              </a:rPr>
              <a:t>検討事項③　Ｋ値の見直しとその妥当性について</a:t>
            </a:r>
            <a:r>
              <a:rPr lang="en-US" altLang="ja-JP" sz="2400" dirty="0">
                <a:latin typeface="BIZ UDPゴシック" panose="020B0400000000000000" pitchFamily="50" charset="-128"/>
                <a:ea typeface="BIZ UDPゴシック" panose="020B0400000000000000" pitchFamily="50" charset="-128"/>
              </a:rPr>
              <a:t/>
            </a:r>
            <a:br>
              <a:rPr lang="en-US" altLang="ja-JP" sz="2400" dirty="0">
                <a:latin typeface="BIZ UDPゴシック" panose="020B0400000000000000" pitchFamily="50" charset="-128"/>
                <a:ea typeface="BIZ UDPゴシック" panose="020B0400000000000000" pitchFamily="50" charset="-128"/>
              </a:rPr>
            </a:br>
            <a:endParaRPr kumimoji="1" lang="ja-JP" altLang="en-US" sz="2400" dirty="0"/>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テキスト ボックス 9">
            <a:extLst>
              <a:ext uri="{FF2B5EF4-FFF2-40B4-BE49-F238E27FC236}">
                <a16:creationId xmlns:a16="http://schemas.microsoft.com/office/drawing/2014/main" id="{3C7CD2CC-6B5B-4850-A5B3-276E2C824DD8}"/>
              </a:ext>
            </a:extLst>
          </p:cNvPr>
          <p:cNvSpPr txBox="1"/>
          <p:nvPr/>
        </p:nvSpPr>
        <p:spPr>
          <a:xfrm>
            <a:off x="1277641" y="1616169"/>
            <a:ext cx="1600501" cy="307777"/>
          </a:xfrm>
          <a:prstGeom prst="rect">
            <a:avLst/>
          </a:prstGeom>
          <a:noFill/>
          <a:ln>
            <a:solidFill>
              <a:schemeClr val="tx1"/>
            </a:solidFill>
          </a:ln>
        </p:spPr>
        <p:txBody>
          <a:bodyPr wrap="square" rtlCol="0">
            <a:spAutoFit/>
          </a:bodyPr>
          <a:lstStyle/>
          <a:p>
            <a:pPr algn="ctr"/>
            <a:r>
              <a:rPr kumimoji="1" lang="ja-JP" altLang="en-US" sz="1400" dirty="0">
                <a:latin typeface="BIZ UDPゴシック" panose="020B0400000000000000" pitchFamily="50" charset="-128"/>
                <a:ea typeface="BIZ UDPゴシック" panose="020B0400000000000000" pitchFamily="50" charset="-128"/>
              </a:rPr>
              <a:t>想定環境濃度</a:t>
            </a:r>
          </a:p>
        </p:txBody>
      </p:sp>
      <p:sp>
        <p:nvSpPr>
          <p:cNvPr id="12" name="テキスト ボックス 11">
            <a:extLst>
              <a:ext uri="{FF2B5EF4-FFF2-40B4-BE49-F238E27FC236}">
                <a16:creationId xmlns:a16="http://schemas.microsoft.com/office/drawing/2014/main" id="{E4C9BAD2-A800-4626-84FA-75BE954FCD0D}"/>
              </a:ext>
            </a:extLst>
          </p:cNvPr>
          <p:cNvSpPr txBox="1"/>
          <p:nvPr/>
        </p:nvSpPr>
        <p:spPr>
          <a:xfrm>
            <a:off x="2937314" y="1612563"/>
            <a:ext cx="1611552" cy="369332"/>
          </a:xfrm>
          <a:prstGeom prst="rect">
            <a:avLst/>
          </a:prstGeom>
          <a:noFill/>
          <a:ln>
            <a:noFill/>
          </a:ln>
        </p:spPr>
        <p:txBody>
          <a:bodyPr wrap="squar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　</a:t>
            </a:r>
            <a:r>
              <a:rPr kumimoji="1" lang="ja-JP" altLang="en-US" u="sng" dirty="0">
                <a:latin typeface="BIZ UDPゴシック" panose="020B0400000000000000" pitchFamily="50" charset="-128"/>
                <a:ea typeface="BIZ UDPゴシック" panose="020B0400000000000000" pitchFamily="50" charset="-128"/>
              </a:rPr>
              <a:t>３４．０</a:t>
            </a:r>
            <a:endParaRPr kumimoji="1" lang="en-US" altLang="ja-JP" u="sng"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992B95A4-E186-481D-AB2B-20EBCF86230F}"/>
              </a:ext>
            </a:extLst>
          </p:cNvPr>
          <p:cNvSpPr txBox="1"/>
          <p:nvPr/>
        </p:nvSpPr>
        <p:spPr>
          <a:xfrm>
            <a:off x="4042631" y="1603443"/>
            <a:ext cx="393943" cy="369332"/>
          </a:xfrm>
          <a:prstGeom prst="rect">
            <a:avLst/>
          </a:prstGeom>
          <a:noFill/>
          <a:ln>
            <a:noFill/>
          </a:ln>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a:t>
            </a:r>
          </a:p>
        </p:txBody>
      </p:sp>
      <p:sp>
        <p:nvSpPr>
          <p:cNvPr id="15" name="テキスト ボックス 14">
            <a:extLst>
              <a:ext uri="{FF2B5EF4-FFF2-40B4-BE49-F238E27FC236}">
                <a16:creationId xmlns:a16="http://schemas.microsoft.com/office/drawing/2014/main" id="{82964637-83D7-4056-BE58-31B74D1E9CF1}"/>
              </a:ext>
            </a:extLst>
          </p:cNvPr>
          <p:cNvSpPr txBox="1"/>
          <p:nvPr/>
        </p:nvSpPr>
        <p:spPr>
          <a:xfrm>
            <a:off x="4498346" y="1642854"/>
            <a:ext cx="717637" cy="307777"/>
          </a:xfrm>
          <a:prstGeom prst="rect">
            <a:avLst/>
          </a:prstGeom>
          <a:noFill/>
          <a:ln>
            <a:solidFill>
              <a:schemeClr val="tx1"/>
            </a:solidFill>
          </a:ln>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K</a:t>
            </a:r>
            <a:r>
              <a:rPr kumimoji="1" lang="ja-JP" altLang="en-US" sz="1400" dirty="0">
                <a:latin typeface="BIZ UDPゴシック" panose="020B0400000000000000" pitchFamily="50" charset="-128"/>
                <a:ea typeface="BIZ UDPゴシック" panose="020B0400000000000000" pitchFamily="50" charset="-128"/>
              </a:rPr>
              <a:t>値</a:t>
            </a:r>
          </a:p>
        </p:txBody>
      </p:sp>
      <p:sp>
        <p:nvSpPr>
          <p:cNvPr id="16" name="テキスト ボックス 15">
            <a:extLst>
              <a:ext uri="{FF2B5EF4-FFF2-40B4-BE49-F238E27FC236}">
                <a16:creationId xmlns:a16="http://schemas.microsoft.com/office/drawing/2014/main" id="{86C1C539-0D9E-4D17-843B-DAB50FE68CF7}"/>
              </a:ext>
            </a:extLst>
          </p:cNvPr>
          <p:cNvSpPr txBox="1"/>
          <p:nvPr/>
        </p:nvSpPr>
        <p:spPr>
          <a:xfrm>
            <a:off x="2858630" y="1937799"/>
            <a:ext cx="3155887" cy="400110"/>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スコラ・バレットモデルを用いた排出口基準式の係数</a:t>
            </a:r>
          </a:p>
          <a:p>
            <a:endParaRPr kumimoji="1" lang="ja-JP" altLang="en-US" sz="1000" dirty="0">
              <a:latin typeface="BIZ UDPゴシック" panose="020B0400000000000000" pitchFamily="50" charset="-128"/>
              <a:ea typeface="BIZ UDPゴシック" panose="020B0400000000000000" pitchFamily="50" charset="-128"/>
            </a:endParaRPr>
          </a:p>
        </p:txBody>
      </p:sp>
      <p:sp>
        <p:nvSpPr>
          <p:cNvPr id="18" name="コンテンツ プレースホルダー 2">
            <a:extLst>
              <a:ext uri="{FF2B5EF4-FFF2-40B4-BE49-F238E27FC236}">
                <a16:creationId xmlns:a16="http://schemas.microsoft.com/office/drawing/2014/main" id="{8FB6BF3B-F4FC-42A5-858D-45497334AE42}"/>
              </a:ext>
            </a:extLst>
          </p:cNvPr>
          <p:cNvSpPr>
            <a:spLocks noGrp="1"/>
          </p:cNvSpPr>
          <p:nvPr>
            <p:ph idx="1"/>
          </p:nvPr>
        </p:nvSpPr>
        <p:spPr>
          <a:xfrm>
            <a:off x="684610" y="1084885"/>
            <a:ext cx="6984793" cy="609599"/>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〇</a:t>
            </a:r>
            <a:r>
              <a:rPr kumimoji="1" lang="en-US" altLang="ja-JP" dirty="0">
                <a:latin typeface="BIZ UDPゴシック" panose="020B0400000000000000" pitchFamily="50" charset="-128"/>
                <a:ea typeface="BIZ UDPゴシック" panose="020B0400000000000000" pitchFamily="50" charset="-128"/>
              </a:rPr>
              <a:t>K</a:t>
            </a:r>
            <a:r>
              <a:rPr kumimoji="1" lang="ja-JP" altLang="en-US" dirty="0">
                <a:latin typeface="BIZ UDPゴシック" panose="020B0400000000000000" pitchFamily="50" charset="-128"/>
                <a:ea typeface="BIZ UDPゴシック" panose="020B0400000000000000" pitchFamily="50" charset="-128"/>
              </a:rPr>
              <a:t>値の算定式は以下の通り</a:t>
            </a:r>
            <a:endParaRPr kumimoji="1" lang="en-US" altLang="ja-JP" dirty="0">
              <a:latin typeface="BIZ UDPゴシック" panose="020B0400000000000000" pitchFamily="50" charset="-128"/>
              <a:ea typeface="BIZ UDPゴシック" panose="020B0400000000000000" pitchFamily="50" charset="-128"/>
            </a:endParaRPr>
          </a:p>
        </p:txBody>
      </p:sp>
      <p:sp>
        <p:nvSpPr>
          <p:cNvPr id="19" name="スライド番号プレースホルダー 3">
            <a:extLst>
              <a:ext uri="{FF2B5EF4-FFF2-40B4-BE49-F238E27FC236}">
                <a16:creationId xmlns:a16="http://schemas.microsoft.com/office/drawing/2014/main" id="{C540F592-5957-43C5-9222-09656C952B52}"/>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17</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22" name="コンテンツ プレースホルダー 2">
            <a:extLst>
              <a:ext uri="{FF2B5EF4-FFF2-40B4-BE49-F238E27FC236}">
                <a16:creationId xmlns:a16="http://schemas.microsoft.com/office/drawing/2014/main" id="{F5ED4006-F170-4C91-ACA6-D63CA85D1685}"/>
              </a:ext>
            </a:extLst>
          </p:cNvPr>
          <p:cNvSpPr txBox="1">
            <a:spLocks/>
          </p:cNvSpPr>
          <p:nvPr/>
        </p:nvSpPr>
        <p:spPr>
          <a:xfrm>
            <a:off x="684609" y="2135554"/>
            <a:ext cx="7383654" cy="60959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a:latin typeface="BIZ UDPゴシック" panose="020B0400000000000000" pitchFamily="50" charset="-128"/>
                <a:ea typeface="BIZ UDPゴシック" panose="020B0400000000000000" pitchFamily="50" charset="-128"/>
              </a:rPr>
              <a:t>〇検討事項①、②を踏まえた規制内容と</a:t>
            </a:r>
            <a:r>
              <a:rPr lang="en-US" altLang="ja-JP" dirty="0">
                <a:latin typeface="BIZ UDPゴシック" panose="020B0400000000000000" pitchFamily="50" charset="-128"/>
                <a:ea typeface="BIZ UDPゴシック" panose="020B0400000000000000" pitchFamily="50" charset="-128"/>
              </a:rPr>
              <a:t>K</a:t>
            </a:r>
            <a:r>
              <a:rPr lang="ja-JP" altLang="en-US" dirty="0">
                <a:latin typeface="BIZ UDPゴシック" panose="020B0400000000000000" pitchFamily="50" charset="-128"/>
                <a:ea typeface="BIZ UDPゴシック" panose="020B0400000000000000" pitchFamily="50" charset="-128"/>
              </a:rPr>
              <a:t>値の見直し案は以下の通り</a:t>
            </a:r>
            <a:endParaRPr lang="en-US" altLang="ja-JP" dirty="0">
              <a:latin typeface="BIZ UDPゴシック" panose="020B0400000000000000" pitchFamily="50" charset="-128"/>
              <a:ea typeface="BIZ UDPゴシック" panose="020B0400000000000000" pitchFamily="50" charset="-128"/>
            </a:endParaRPr>
          </a:p>
        </p:txBody>
      </p:sp>
      <p:graphicFrame>
        <p:nvGraphicFramePr>
          <p:cNvPr id="17" name="表 16">
            <a:extLst>
              <a:ext uri="{FF2B5EF4-FFF2-40B4-BE49-F238E27FC236}">
                <a16:creationId xmlns:a16="http://schemas.microsoft.com/office/drawing/2014/main" id="{08781B4D-334C-4CC4-8609-DF82893DFAAF}"/>
              </a:ext>
            </a:extLst>
          </p:cNvPr>
          <p:cNvGraphicFramePr>
            <a:graphicFrameLocks noGrp="1"/>
          </p:cNvGraphicFramePr>
          <p:nvPr>
            <p:extLst>
              <p:ext uri="{D42A27DB-BD31-4B8C-83A1-F6EECF244321}">
                <p14:modId xmlns:p14="http://schemas.microsoft.com/office/powerpoint/2010/main" val="3935452012"/>
              </p:ext>
            </p:extLst>
          </p:nvPr>
        </p:nvGraphicFramePr>
        <p:xfrm>
          <a:off x="1083470" y="2488152"/>
          <a:ext cx="8098317" cy="4203919"/>
        </p:xfrm>
        <a:graphic>
          <a:graphicData uri="http://schemas.openxmlformats.org/drawingml/2006/table">
            <a:tbl>
              <a:tblPr firstRow="1" firstCol="1">
                <a:tableStyleId>{21E4AEA4-8DFA-4A89-87EB-49C32662AFE0}</a:tableStyleId>
              </a:tblPr>
              <a:tblGrid>
                <a:gridCol w="514179">
                  <a:extLst>
                    <a:ext uri="{9D8B030D-6E8A-4147-A177-3AD203B41FA5}">
                      <a16:colId xmlns:a16="http://schemas.microsoft.com/office/drawing/2014/main" val="2413297268"/>
                    </a:ext>
                  </a:extLst>
                </a:gridCol>
                <a:gridCol w="2356653">
                  <a:extLst>
                    <a:ext uri="{9D8B030D-6E8A-4147-A177-3AD203B41FA5}">
                      <a16:colId xmlns:a16="http://schemas.microsoft.com/office/drawing/2014/main" val="3588731954"/>
                    </a:ext>
                  </a:extLst>
                </a:gridCol>
                <a:gridCol w="1628233">
                  <a:extLst>
                    <a:ext uri="{9D8B030D-6E8A-4147-A177-3AD203B41FA5}">
                      <a16:colId xmlns:a16="http://schemas.microsoft.com/office/drawing/2014/main" val="3315877555"/>
                    </a:ext>
                  </a:extLst>
                </a:gridCol>
                <a:gridCol w="2142412">
                  <a:extLst>
                    <a:ext uri="{9D8B030D-6E8A-4147-A177-3AD203B41FA5}">
                      <a16:colId xmlns:a16="http://schemas.microsoft.com/office/drawing/2014/main" val="3101814812"/>
                    </a:ext>
                  </a:extLst>
                </a:gridCol>
                <a:gridCol w="1456840">
                  <a:extLst>
                    <a:ext uri="{9D8B030D-6E8A-4147-A177-3AD203B41FA5}">
                      <a16:colId xmlns:a16="http://schemas.microsoft.com/office/drawing/2014/main" val="1653660384"/>
                    </a:ext>
                  </a:extLst>
                </a:gridCol>
              </a:tblGrid>
              <a:tr h="224344">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　物質</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現行規制</a:t>
                      </a:r>
                    </a:p>
                  </a:txBody>
                  <a:tcPr anchor="ct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見直し後の規制</a:t>
                      </a:r>
                    </a:p>
                  </a:txBody>
                  <a:tcPr anchor="ct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見直し後の</a:t>
                      </a:r>
                      <a:r>
                        <a:rPr kumimoji="1" lang="en-US" altLang="ja-JP" sz="900" dirty="0">
                          <a:latin typeface="BIZ UDPゴシック" panose="020B0400000000000000" pitchFamily="50" charset="-128"/>
                          <a:ea typeface="BIZ UDPゴシック" panose="020B0400000000000000" pitchFamily="50" charset="-128"/>
                        </a:rPr>
                        <a:t>K</a:t>
                      </a:r>
                      <a:r>
                        <a:rPr kumimoji="1" lang="ja-JP" altLang="en-US" sz="900" dirty="0">
                          <a:latin typeface="BIZ UDPゴシック" panose="020B0400000000000000" pitchFamily="50" charset="-128"/>
                          <a:ea typeface="BIZ UDPゴシック" panose="020B0400000000000000" pitchFamily="50" charset="-128"/>
                        </a:rPr>
                        <a:t>値</a:t>
                      </a:r>
                    </a:p>
                  </a:txBody>
                  <a:tcPr anchor="ctr"/>
                </a:tc>
                <a:extLst>
                  <a:ext uri="{0D108BD9-81ED-4DB2-BD59-A6C34878D82A}">
                    <a16:rowId xmlns:a16="http://schemas.microsoft.com/office/drawing/2014/main" val="1435808811"/>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2.72</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2569332"/>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塩化メチル（クロロメタン）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128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628158601"/>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クロロホルム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a:t>
                      </a:r>
                      <a:r>
                        <a:rPr lang="en-US" altLang="ja-JP" sz="900" kern="100" dirty="0">
                          <a:effectLst/>
                          <a:latin typeface="BIZ UDPゴシック" panose="020B0400000000000000" pitchFamily="50" charset="-128"/>
                          <a:ea typeface="BIZ UDPゴシック" panose="020B0400000000000000" pitchFamily="50" charset="-128"/>
                        </a:rPr>
                        <a:t>4.5</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537398732"/>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1,2-</a:t>
                      </a:r>
                      <a:r>
                        <a:rPr lang="ja-JP" altLang="en-US" sz="9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2.18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14467843"/>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塩化メチレン（ジクロロメタン）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204</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052842994"/>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テトラクロロエチレン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272</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45219841"/>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177</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751856440"/>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1,3-</a:t>
                      </a:r>
                      <a:r>
                        <a:rPr lang="ja-JP" altLang="en-US" sz="900" u="none" strike="noStrike" dirty="0">
                          <a:effectLst/>
                          <a:latin typeface="BIZ UDPゴシック" panose="020B0400000000000000" pitchFamily="50" charset="-128"/>
                          <a:ea typeface="BIZ UDPゴシック" panose="020B0400000000000000" pitchFamily="50" charset="-128"/>
                        </a:rPr>
                        <a:t>ブタジエン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3.4</a:t>
                      </a:r>
                      <a:r>
                        <a:rPr lang="en-US" altLang="ja-JP" sz="900" kern="100" dirty="0">
                          <a:effectLst/>
                          <a:latin typeface="BIZ UDPゴシック" panose="020B0400000000000000" pitchFamily="50" charset="-128"/>
                          <a:ea typeface="BIZ UDPゴシック" panose="020B0400000000000000" pitchFamily="50" charset="-128"/>
                        </a:rPr>
                        <a:t>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585070967"/>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アセトアルデヒド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163</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963959137"/>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トルエン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適用猶予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888091402"/>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適用猶予</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833804569"/>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783801421"/>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濃度基準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13.6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154759385"/>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ベンゼン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4.08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714835164"/>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0.456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974271495"/>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696592950"/>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0.00340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608138785"/>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0.136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066004286"/>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19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0.034</a:t>
                      </a:r>
                      <a:r>
                        <a:rPr lang="en-US" altLang="ja-JP" sz="900" kern="100" dirty="0">
                          <a:effectLst/>
                          <a:latin typeface="BIZ UDPゴシック" panose="020B0400000000000000" pitchFamily="50" charset="-128"/>
                          <a:ea typeface="BIZ UDPゴシック" panose="020B0400000000000000" pitchFamily="50" charset="-128"/>
                        </a:rPr>
                        <a:t>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653682398"/>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20</a:t>
                      </a:r>
                      <a:endPar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設備構造基準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0.00816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537692452"/>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a:effectLst/>
                          <a:latin typeface="BIZ UDPゴシック" panose="020B0400000000000000" pitchFamily="50" charset="-128"/>
                          <a:ea typeface="BIZ UDPゴシック" panose="020B0400000000000000" pitchFamily="50" charset="-128"/>
                        </a:rPr>
                        <a:t>0.0680</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154945345"/>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a:effectLst/>
                          <a:latin typeface="BIZ UDPゴシック" panose="020B0400000000000000" pitchFamily="50" charset="-128"/>
                          <a:ea typeface="BIZ UDPゴシック" panose="020B0400000000000000" pitchFamily="50" charset="-128"/>
                        </a:rPr>
                        <a:t>0.0170</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293487756"/>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a:effectLst/>
                          <a:latin typeface="BIZ UDPゴシック" panose="020B0400000000000000" pitchFamily="50" charset="-128"/>
                          <a:ea typeface="BIZ UDPゴシック" panose="020B0400000000000000" pitchFamily="50" charset="-128"/>
                        </a:rPr>
                        <a:t>0.0340</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787329435"/>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a:effectLst/>
                          <a:latin typeface="BIZ UDPゴシック" panose="020B0400000000000000" pitchFamily="50" charset="-128"/>
                          <a:ea typeface="BIZ UDPゴシック" panose="020B0400000000000000" pitchFamily="50" charset="-128"/>
                        </a:rPr>
                        <a:t>濃度基準</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a:effectLst/>
                          <a:latin typeface="BIZ UDPゴシック" panose="020B0400000000000000" pitchFamily="50" charset="-128"/>
                          <a:ea typeface="BIZ UDPゴシック" panose="020B0400000000000000" pitchFamily="50" charset="-128"/>
                        </a:rPr>
                        <a:t>3.23</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390595219"/>
                  </a:ext>
                </a:extLst>
              </a:tr>
              <a:tr h="159183">
                <a:tc>
                  <a:txBody>
                    <a:bodyPr/>
                    <a:lstStyle/>
                    <a:p>
                      <a:pPr algn="ctr" fontAlgn="ctr">
                        <a:lnSpc>
                          <a:spcPts val="900"/>
                        </a:lnSpc>
                      </a:pPr>
                      <a:r>
                        <a:rPr lang="en-US" altLang="ja-JP" sz="900" u="none" strike="noStrike" dirty="0">
                          <a:effectLst/>
                          <a:latin typeface="BIZ UDPゴシック" panose="020B0400000000000000" pitchFamily="50" charset="-128"/>
                          <a:ea typeface="BIZ UDPゴシック" panose="020B0400000000000000" pitchFamily="50" charset="-128"/>
                        </a:rPr>
                        <a:t>25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ts val="90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濃度基準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ja-JP" sz="900" kern="100" dirty="0">
                          <a:effectLst/>
                          <a:latin typeface="BIZ UDPゴシック" panose="020B0400000000000000" pitchFamily="50" charset="-128"/>
                          <a:ea typeface="BIZ UDPゴシック" panose="020B0400000000000000" pitchFamily="50" charset="-128"/>
                        </a:rPr>
                        <a:t>濃度基準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tc>
                  <a:txBody>
                    <a:bodyPr/>
                    <a:lstStyle/>
                    <a:p>
                      <a:pPr algn="ctr">
                        <a:lnSpc>
                          <a:spcPct val="115000"/>
                        </a:lnSpc>
                      </a:pPr>
                      <a:r>
                        <a:rPr lang="en-US" sz="900" kern="100" dirty="0">
                          <a:effectLst/>
                          <a:latin typeface="BIZ UDPゴシック" panose="020B0400000000000000" pitchFamily="50" charset="-128"/>
                          <a:ea typeface="BIZ UDPゴシック" panose="020B0400000000000000" pitchFamily="50" charset="-128"/>
                        </a:rPr>
                        <a:t>5.54</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826476415"/>
                  </a:ext>
                </a:extLst>
              </a:tr>
            </a:tbl>
          </a:graphicData>
        </a:graphic>
      </p:graphicFrame>
      <p:sp>
        <p:nvSpPr>
          <p:cNvPr id="3" name="テキスト ボックス 2">
            <a:extLst>
              <a:ext uri="{FF2B5EF4-FFF2-40B4-BE49-F238E27FC236}">
                <a16:creationId xmlns:a16="http://schemas.microsoft.com/office/drawing/2014/main" id="{A692F7D2-8ED1-424B-977B-735AE2BE6720}"/>
              </a:ext>
            </a:extLst>
          </p:cNvPr>
          <p:cNvSpPr txBox="1"/>
          <p:nvPr/>
        </p:nvSpPr>
        <p:spPr>
          <a:xfrm>
            <a:off x="6194885" y="6664775"/>
            <a:ext cx="3416320" cy="230832"/>
          </a:xfrm>
          <a:prstGeom prst="rect">
            <a:avLst/>
          </a:prstGeom>
          <a:noFill/>
        </p:spPr>
        <p:txBody>
          <a:bodyPr wrap="none" rtlCol="0">
            <a:spAutoFit/>
          </a:bodyPr>
          <a:lstStyle/>
          <a:p>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現行条例と同様に、有効数字３桁とし、４桁目を四捨五入とする</a:t>
            </a:r>
          </a:p>
        </p:txBody>
      </p:sp>
    </p:spTree>
    <p:extLst>
      <p:ext uri="{BB962C8B-B14F-4D97-AF65-F5344CB8AC3E}">
        <p14:creationId xmlns:p14="http://schemas.microsoft.com/office/powerpoint/2010/main" val="478002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18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8" name="表 7">
            <a:extLst>
              <a:ext uri="{FF2B5EF4-FFF2-40B4-BE49-F238E27FC236}">
                <a16:creationId xmlns:a16="http://schemas.microsoft.com/office/drawing/2014/main" id="{6445B3F9-A363-4611-B813-4343F57559E1}"/>
              </a:ext>
            </a:extLst>
          </p:cNvPr>
          <p:cNvGraphicFramePr>
            <a:graphicFrameLocks noGrp="1"/>
          </p:cNvGraphicFramePr>
          <p:nvPr>
            <p:extLst>
              <p:ext uri="{D42A27DB-BD31-4B8C-83A1-F6EECF244321}">
                <p14:modId xmlns:p14="http://schemas.microsoft.com/office/powerpoint/2010/main" val="3017876426"/>
              </p:ext>
            </p:extLst>
          </p:nvPr>
        </p:nvGraphicFramePr>
        <p:xfrm>
          <a:off x="629127" y="2066924"/>
          <a:ext cx="6400948" cy="4243641"/>
        </p:xfrm>
        <a:graphic>
          <a:graphicData uri="http://schemas.openxmlformats.org/drawingml/2006/table">
            <a:tbl>
              <a:tblPr firstRow="1" firstCol="1">
                <a:tableStyleId>{21E4AEA4-8DFA-4A89-87EB-49C32662AFE0}</a:tableStyleId>
              </a:tblPr>
              <a:tblGrid>
                <a:gridCol w="396000">
                  <a:extLst>
                    <a:ext uri="{9D8B030D-6E8A-4147-A177-3AD203B41FA5}">
                      <a16:colId xmlns:a16="http://schemas.microsoft.com/office/drawing/2014/main" val="2413297268"/>
                    </a:ext>
                  </a:extLst>
                </a:gridCol>
                <a:gridCol w="2484806">
                  <a:extLst>
                    <a:ext uri="{9D8B030D-6E8A-4147-A177-3AD203B41FA5}">
                      <a16:colId xmlns:a16="http://schemas.microsoft.com/office/drawing/2014/main" val="3588731954"/>
                    </a:ext>
                  </a:extLst>
                </a:gridCol>
                <a:gridCol w="1760071">
                  <a:extLst>
                    <a:ext uri="{9D8B030D-6E8A-4147-A177-3AD203B41FA5}">
                      <a16:colId xmlns:a16="http://schemas.microsoft.com/office/drawing/2014/main" val="98089092"/>
                    </a:ext>
                  </a:extLst>
                </a:gridCol>
                <a:gridCol w="1760071">
                  <a:extLst>
                    <a:ext uri="{9D8B030D-6E8A-4147-A177-3AD203B41FA5}">
                      <a16:colId xmlns:a16="http://schemas.microsoft.com/office/drawing/2014/main" val="3315877555"/>
                    </a:ext>
                  </a:extLst>
                </a:gridCol>
              </a:tblGrid>
              <a:tr h="324000">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　</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　物質</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排出口濃度基準</a:t>
                      </a:r>
                      <a:r>
                        <a:rPr lang="ja-JP" altLang="en-US" sz="600" u="none" strike="noStrike" dirty="0">
                          <a:effectLst/>
                          <a:latin typeface="BIZ UDPゴシック" panose="020B0400000000000000" pitchFamily="50" charset="-128"/>
                          <a:ea typeface="BIZ UDPゴシック" panose="020B0400000000000000" pitchFamily="50" charset="-128"/>
                        </a:rPr>
                        <a:t>（</a:t>
                      </a:r>
                      <a:r>
                        <a:rPr lang="en-US" altLang="ja-JP" sz="600" u="none" strike="noStrike" dirty="0">
                          <a:effectLst/>
                          <a:latin typeface="BIZ UDPゴシック" panose="020B0400000000000000" pitchFamily="50" charset="-128"/>
                          <a:ea typeface="BIZ UDPゴシック" panose="020B0400000000000000" pitchFamily="50" charset="-128"/>
                        </a:rPr>
                        <a:t>mg/m</a:t>
                      </a:r>
                      <a:r>
                        <a:rPr lang="en-US" altLang="ja-JP" sz="600" u="none" strike="noStrike" baseline="30000" dirty="0">
                          <a:effectLst/>
                          <a:latin typeface="BIZ UDPゴシック" panose="020B0400000000000000" pitchFamily="50" charset="-128"/>
                          <a:ea typeface="BIZ UDPゴシック" panose="020B0400000000000000" pitchFamily="50" charset="-128"/>
                        </a:rPr>
                        <a:t>3</a:t>
                      </a:r>
                      <a:r>
                        <a:rPr lang="ja-JP" altLang="en-US" sz="600" u="none" strike="noStrike" dirty="0">
                          <a:effectLst/>
                          <a:latin typeface="BIZ UDPゴシック" panose="020B0400000000000000" pitchFamily="50" charset="-128"/>
                          <a:ea typeface="BIZ UDPゴシック" panose="020B0400000000000000" pitchFamily="50" charset="-128"/>
                        </a:rPr>
                        <a:t>）</a:t>
                      </a:r>
                      <a:endParaRPr lang="en-US" altLang="ja-JP" sz="600" u="none" strike="noStrike" dirty="0">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パターン①</a:t>
                      </a:r>
                      <a:endPar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BIZ UDPゴシック" panose="020B0400000000000000" pitchFamily="50" charset="-128"/>
                          <a:ea typeface="BIZ UDPゴシック" panose="020B0400000000000000" pitchFamily="50" charset="-128"/>
                        </a:rPr>
                        <a:t>排出口濃度基準</a:t>
                      </a:r>
                      <a:r>
                        <a:rPr lang="ja-JP" altLang="en-US" sz="600" u="none" strike="noStrike" dirty="0">
                          <a:effectLst/>
                          <a:latin typeface="BIZ UDPゴシック" panose="020B0400000000000000" pitchFamily="50" charset="-128"/>
                          <a:ea typeface="BIZ UDPゴシック" panose="020B0400000000000000" pitchFamily="50" charset="-128"/>
                        </a:rPr>
                        <a:t>（</a:t>
                      </a:r>
                      <a:r>
                        <a:rPr lang="en-US" altLang="ja-JP" sz="600" u="none" strike="noStrike" dirty="0">
                          <a:effectLst/>
                          <a:latin typeface="BIZ UDPゴシック" panose="020B0400000000000000" pitchFamily="50" charset="-128"/>
                          <a:ea typeface="BIZ UDPゴシック" panose="020B0400000000000000" pitchFamily="50" charset="-128"/>
                        </a:rPr>
                        <a:t>mg/m</a:t>
                      </a:r>
                      <a:r>
                        <a:rPr lang="en-US" altLang="ja-JP" sz="600" u="none" strike="noStrike" baseline="30000" dirty="0">
                          <a:effectLst/>
                          <a:latin typeface="BIZ UDPゴシック" panose="020B0400000000000000" pitchFamily="50" charset="-128"/>
                          <a:ea typeface="BIZ UDPゴシック" panose="020B0400000000000000" pitchFamily="50" charset="-128"/>
                        </a:rPr>
                        <a:t>3</a:t>
                      </a:r>
                      <a:r>
                        <a:rPr lang="ja-JP" altLang="en-US" sz="600" u="none" strike="noStrike" dirty="0">
                          <a:effectLst/>
                          <a:latin typeface="BIZ UDPゴシック" panose="020B0400000000000000" pitchFamily="50" charset="-128"/>
                          <a:ea typeface="BIZ UDPゴシック" panose="020B0400000000000000" pitchFamily="50" charset="-128"/>
                        </a:rPr>
                        <a:t>）</a:t>
                      </a:r>
                      <a:endParaRPr lang="en-US" altLang="ja-JP" sz="600" u="none" strike="noStrike" dirty="0">
                        <a:effectLst/>
                        <a:latin typeface="BIZ UDPゴシック" panose="020B0400000000000000" pitchFamily="50" charset="-128"/>
                        <a:ea typeface="BIZ UDPゴシック" panose="020B0400000000000000" pitchFamily="50" charset="-128"/>
                      </a:endParaRPr>
                    </a:p>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BIZ UDPゴシック" panose="020B0400000000000000" pitchFamily="50" charset="-128"/>
                          <a:ea typeface="BIZ UDPゴシック" panose="020B0400000000000000" pitchFamily="50" charset="-128"/>
                        </a:rPr>
                        <a:t>パターン②</a:t>
                      </a:r>
                      <a:endParaRPr lang="zh-TW"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35808811"/>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87.2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1.47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02569332"/>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塩化メチル（クロロメタン）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4,100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69.1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28158601"/>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クロロホルム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785</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13.2</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37398732"/>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1,2-</a:t>
                      </a:r>
                      <a:r>
                        <a:rPr lang="ja-JP" altLang="en-US" sz="9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69.9</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1.18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4467843"/>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塩化メチレン（ジクロロメタン）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6,540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110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052842994"/>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テトラクロロエチレン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8,720</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147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219841"/>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5,670</a:t>
                      </a: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95.6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51856440"/>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1,3-</a:t>
                      </a:r>
                      <a:r>
                        <a:rPr lang="ja-JP" altLang="en-US" sz="900" u="none" strike="noStrike" dirty="0">
                          <a:effectLst/>
                          <a:latin typeface="BIZ UDPゴシック" panose="020B0400000000000000" pitchFamily="50" charset="-128"/>
                          <a:ea typeface="BIZ UDPゴシック" panose="020B0400000000000000" pitchFamily="50" charset="-128"/>
                        </a:rPr>
                        <a:t>ブタジエン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109</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1.84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85070967"/>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アセトアルデヒド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5,220</a:t>
                      </a: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88.0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63959137"/>
                  </a:ext>
                </a:extLst>
              </a:tr>
              <a:tr h="211111">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トルエン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－（適用猶予）</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－（適用猶予）</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3888091402"/>
                  </a:ext>
                </a:extLst>
              </a:tr>
              <a:tr h="211111">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－（適用猶予）</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－（適用猶予）</a:t>
                      </a:r>
                      <a:endParaRPr lang="en-US" altLang="ja-JP" sz="900" dirty="0">
                        <a:latin typeface="BIZ UDPゴシック" panose="020B0400000000000000" pitchFamily="50" charset="-128"/>
                        <a:ea typeface="BIZ UDPゴシック" panose="020B0400000000000000" pitchFamily="50" charset="-128"/>
                      </a:endParaRPr>
                    </a:p>
                  </a:txBody>
                  <a:tcPr marL="45720" marR="45720" anchor="ctr"/>
                </a:tc>
                <a:extLst>
                  <a:ext uri="{0D108BD9-81ED-4DB2-BD59-A6C34878D82A}">
                    <a16:rowId xmlns:a16="http://schemas.microsoft.com/office/drawing/2014/main" val="1833804569"/>
                  </a:ext>
                </a:extLst>
              </a:tr>
              <a:tr h="281481">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－（設備構造基準）</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－（設備構造基準）</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3801421"/>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436</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7.34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54759385"/>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ベンゼン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131</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2.20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714835164"/>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14.6</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0.246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74271495"/>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16</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酸化エチレン</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ja-JP" altLang="en-US" sz="900" dirty="0">
                          <a:latin typeface="BIZ UDPゴシック" panose="020B0400000000000000" pitchFamily="50" charset="-128"/>
                          <a:ea typeface="BIZ UDPゴシック" panose="020B0400000000000000" pitchFamily="50" charset="-128"/>
                        </a:rPr>
                        <a:t>－（設備構造基準）</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a:lnSpc>
                          <a:spcPts val="900"/>
                        </a:lnSpc>
                      </a:pPr>
                      <a:r>
                        <a:rPr lang="ja-JP" altLang="en-US" sz="900" dirty="0">
                          <a:latin typeface="BIZ UDPゴシック" panose="020B0400000000000000" pitchFamily="50" charset="-128"/>
                          <a:ea typeface="BIZ UDPゴシック" panose="020B0400000000000000" pitchFamily="50" charset="-128"/>
                        </a:rPr>
                        <a:t>－（設備構造基準）</a:t>
                      </a:r>
                      <a:endParaRPr lang="en-US" altLang="ja-JP" sz="900" dirty="0">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96592950"/>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0.109</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0.00184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08138785"/>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マンガン及びその化合物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4.36</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0.0734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66004286"/>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ニッケル化合物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1.09</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0.0184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653682398"/>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20</a:t>
                      </a:r>
                      <a:endParaRPr lang="en-US" altLang="ja-JP" sz="9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ヒ素及びその化合物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0.261</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0.00441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37692452"/>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鉛及びその化合物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2.18</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0.0367</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54945345"/>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22</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0.545</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0.00918</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93487756"/>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23</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rPr>
                        <a:t>1.09</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0.0184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87329435"/>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塩素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104</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1.74</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90595219"/>
                  </a:ext>
                </a:extLst>
              </a:tr>
              <a:tr h="14617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25</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塩化水素</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178</a:t>
                      </a:r>
                    </a:p>
                  </a:txBody>
                  <a:tcPr marL="0" marR="0" marT="0" marB="0" anchor="ctr"/>
                </a:tc>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2.99</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26476415"/>
                  </a:ext>
                </a:extLst>
              </a:tr>
            </a:tbl>
          </a:graphicData>
        </a:graphic>
      </p:graphicFrame>
      <p:sp>
        <p:nvSpPr>
          <p:cNvPr id="10" name="テキスト ボックス 9">
            <a:extLst>
              <a:ext uri="{FF2B5EF4-FFF2-40B4-BE49-F238E27FC236}">
                <a16:creationId xmlns:a16="http://schemas.microsoft.com/office/drawing/2014/main" id="{796F2698-CA03-45C0-BD13-BC118183E575}"/>
              </a:ext>
            </a:extLst>
          </p:cNvPr>
          <p:cNvSpPr txBox="1"/>
          <p:nvPr/>
        </p:nvSpPr>
        <p:spPr>
          <a:xfrm>
            <a:off x="629127" y="1581955"/>
            <a:ext cx="9058212" cy="415498"/>
          </a:xfrm>
          <a:prstGeom prst="rect">
            <a:avLst/>
          </a:prstGeom>
          <a:noFill/>
          <a:ln>
            <a:solidFill>
              <a:schemeClr val="tx1"/>
            </a:solidFill>
          </a:ln>
        </p:spPr>
        <p:txBody>
          <a:bodyPr wrap="square" rtlCol="0">
            <a:spAutoFit/>
          </a:bodyPr>
          <a:lstStyle/>
          <a:p>
            <a:r>
              <a:rPr kumimoji="1" lang="ja-JP" altLang="en-US" sz="1050" dirty="0"/>
              <a:t>パターン①　排出口高さ：</a:t>
            </a:r>
            <a:r>
              <a:rPr kumimoji="1" lang="en-US" altLang="ja-JP" sz="1050" dirty="0"/>
              <a:t>40m</a:t>
            </a:r>
            <a:r>
              <a:rPr kumimoji="1" lang="ja-JP" altLang="en-US" sz="1050" dirty="0"/>
              <a:t>、敷地境界：</a:t>
            </a:r>
            <a:r>
              <a:rPr kumimoji="1" lang="en-US" altLang="ja-JP" sz="1050" dirty="0"/>
              <a:t>30m</a:t>
            </a:r>
            <a:r>
              <a:rPr kumimoji="1" lang="ja-JP" altLang="en-US" sz="1050" dirty="0"/>
              <a:t>、周囲建屋：</a:t>
            </a:r>
            <a:r>
              <a:rPr kumimoji="1" lang="en-US" altLang="ja-JP" sz="1050" dirty="0"/>
              <a:t>80m</a:t>
            </a:r>
            <a:r>
              <a:rPr kumimoji="1" lang="ja-JP" altLang="en-US" sz="1050" dirty="0"/>
              <a:t>の距離に高さ</a:t>
            </a:r>
            <a:r>
              <a:rPr kumimoji="1" lang="en-US" altLang="ja-JP" sz="1050" dirty="0"/>
              <a:t>10m</a:t>
            </a:r>
            <a:r>
              <a:rPr kumimoji="1" lang="ja-JP" altLang="en-US" sz="1050" dirty="0"/>
              <a:t>の建屋、排ガス量：</a:t>
            </a:r>
            <a:r>
              <a:rPr kumimoji="1" lang="en-US" altLang="ja-JP" sz="1050" dirty="0"/>
              <a:t>50,000m</a:t>
            </a:r>
            <a:r>
              <a:rPr kumimoji="1" lang="en-US" altLang="ja-JP" sz="1050" baseline="30000" dirty="0"/>
              <a:t>3</a:t>
            </a:r>
            <a:r>
              <a:rPr kumimoji="1" lang="en-US" altLang="ja-JP" sz="1050" dirty="0"/>
              <a:t>/h</a:t>
            </a:r>
            <a:r>
              <a:rPr kumimoji="1" lang="ja-JP" altLang="en-US" sz="1050" dirty="0"/>
              <a:t>（一般廃棄物焼却施設を想定）</a:t>
            </a:r>
            <a:endParaRPr kumimoji="1" lang="en-US" altLang="ja-JP" sz="1050" dirty="0"/>
          </a:p>
          <a:p>
            <a:r>
              <a:rPr kumimoji="1" lang="ja-JP" altLang="en-US" sz="1050" dirty="0"/>
              <a:t>パターン②　排出口高さ：</a:t>
            </a:r>
            <a:r>
              <a:rPr kumimoji="1" lang="en-US" altLang="ja-JP" sz="1050" dirty="0"/>
              <a:t>2m</a:t>
            </a:r>
            <a:r>
              <a:rPr kumimoji="1" lang="ja-JP" altLang="en-US" sz="1050" dirty="0"/>
              <a:t>、敷地境界：</a:t>
            </a:r>
            <a:r>
              <a:rPr kumimoji="1" lang="en-US" altLang="ja-JP" sz="1050" dirty="0"/>
              <a:t>3m</a:t>
            </a:r>
            <a:r>
              <a:rPr kumimoji="1" lang="ja-JP" altLang="en-US" sz="1050" dirty="0"/>
              <a:t>、周囲建屋：敷地境界すぐに高さ</a:t>
            </a:r>
            <a:r>
              <a:rPr kumimoji="1" lang="en-US" altLang="ja-JP" sz="1050" dirty="0"/>
              <a:t>10m</a:t>
            </a:r>
            <a:r>
              <a:rPr kumimoji="1" lang="ja-JP" altLang="en-US" sz="1050" dirty="0"/>
              <a:t>の建屋、排ガス量：</a:t>
            </a:r>
            <a:r>
              <a:rPr kumimoji="1" lang="en-US" altLang="ja-JP" sz="1050" dirty="0"/>
              <a:t>1,000m</a:t>
            </a:r>
            <a:r>
              <a:rPr kumimoji="1" lang="en-US" altLang="ja-JP" sz="1050" baseline="30000" dirty="0"/>
              <a:t>3</a:t>
            </a:r>
            <a:r>
              <a:rPr kumimoji="1" lang="en-US" altLang="ja-JP" sz="1050" dirty="0"/>
              <a:t>/h</a:t>
            </a:r>
            <a:r>
              <a:rPr kumimoji="1" lang="ja-JP" altLang="en-US" sz="1050" dirty="0"/>
              <a:t>（住宅地の小規模工場を想定）</a:t>
            </a:r>
            <a:endParaRPr kumimoji="1" lang="en-US" altLang="ja-JP" sz="1050" dirty="0"/>
          </a:p>
        </p:txBody>
      </p:sp>
      <p:sp>
        <p:nvSpPr>
          <p:cNvPr id="2" name="テキスト ボックス 1">
            <a:extLst>
              <a:ext uri="{FF2B5EF4-FFF2-40B4-BE49-F238E27FC236}">
                <a16:creationId xmlns:a16="http://schemas.microsoft.com/office/drawing/2014/main" id="{80236326-B2AD-4F81-B58E-7E366F99BDFD}"/>
              </a:ext>
            </a:extLst>
          </p:cNvPr>
          <p:cNvSpPr txBox="1"/>
          <p:nvPr/>
        </p:nvSpPr>
        <p:spPr>
          <a:xfrm>
            <a:off x="178209" y="6298798"/>
            <a:ext cx="9363195" cy="830997"/>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管理濃度：労働安全衛生法で定める、作業環境管理を進める上で有害物質に関する作業環境の状態を評価するために、作業環境測定基準に従って実施した作業環境測定の結果から作業環境管理の良否を判断する際の管理区分を決定するための指標。</a:t>
            </a:r>
            <a:endParaRPr kumimoji="1" lang="en-US" altLang="ja-JP" sz="800" dirty="0">
              <a:latin typeface="BIZ UDPゴシック" panose="020B0400000000000000" pitchFamily="50" charset="-128"/>
              <a:ea typeface="BIZ UDPゴシック" panose="020B0400000000000000" pitchFamily="50" charset="-128"/>
            </a:endParaRPr>
          </a:p>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は許容濃度（産業衛生学会が勧告する、</a:t>
            </a:r>
            <a:r>
              <a:rPr lang="ja-JP" altLang="en-US" sz="800" dirty="0">
                <a:latin typeface="BIZ UDPゴシック" panose="020B0400000000000000" pitchFamily="50" charset="-128"/>
                <a:ea typeface="BIZ UDPゴシック" panose="020B0400000000000000" pitchFamily="50" charset="-128"/>
              </a:rPr>
              <a:t>労働者が週</a:t>
            </a:r>
            <a:r>
              <a:rPr lang="en-US" altLang="ja-JP" sz="800" dirty="0">
                <a:latin typeface="BIZ UDPゴシック" panose="020B0400000000000000" pitchFamily="50" charset="-128"/>
                <a:ea typeface="BIZ UDPゴシック" panose="020B0400000000000000" pitchFamily="50" charset="-128"/>
              </a:rPr>
              <a:t>40</a:t>
            </a:r>
            <a:r>
              <a:rPr lang="ja-JP" altLang="en-US" sz="800" dirty="0">
                <a:latin typeface="BIZ UDPゴシック" panose="020B0400000000000000" pitchFamily="50" charset="-128"/>
                <a:ea typeface="BIZ UDPゴシック" panose="020B0400000000000000" pitchFamily="50" charset="-128"/>
              </a:rPr>
              <a:t>時間程度有害物質に曝露される場合に，当該有害物質の平均曝露濃度がこの数値以下であればほとんどすべての労働者に健康上の悪い影響が見られないと判断される濃度。）で、アセトアルデヒド、塩化水素は常時この濃度以下に保つ最大許容濃度。</a:t>
            </a:r>
            <a:endParaRPr lang="en-US" altLang="ja-JP" sz="800" dirty="0">
              <a:latin typeface="BIZ UDPゴシック" panose="020B0400000000000000" pitchFamily="50" charset="-128"/>
              <a:ea typeface="BIZ UDPゴシック" panose="020B0400000000000000" pitchFamily="50" charset="-128"/>
            </a:endParaRPr>
          </a:p>
          <a:p>
            <a:endParaRPr lang="en-US" altLang="ja-JP" sz="800" dirty="0">
              <a:latin typeface="BIZ UDPゴシック" panose="020B0400000000000000" pitchFamily="50" charset="-128"/>
              <a:ea typeface="BIZ UDPゴシック" panose="020B0400000000000000" pitchFamily="50" charset="-128"/>
            </a:endParaRPr>
          </a:p>
          <a:p>
            <a:endParaRPr kumimoji="1" lang="ja-JP" altLang="en-US" sz="800" dirty="0">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8D10FD9C-93C0-46FA-9D81-333AFC2F486C}"/>
              </a:ext>
            </a:extLst>
          </p:cNvPr>
          <p:cNvSpPr>
            <a:spLocks noGrp="1"/>
          </p:cNvSpPr>
          <p:nvPr>
            <p:ph type="title"/>
          </p:nvPr>
        </p:nvSpPr>
        <p:spPr>
          <a:xfrm>
            <a:off x="684610" y="311341"/>
            <a:ext cx="6984793" cy="561276"/>
          </a:xfrm>
        </p:spPr>
        <p:txBody>
          <a:bodyPr>
            <a:noAutofit/>
          </a:bodyPr>
          <a:lstStyle/>
          <a:p>
            <a:r>
              <a:rPr lang="ja-JP" altLang="en-US" sz="2400" dirty="0">
                <a:latin typeface="BIZ UDPゴシック" panose="020B0400000000000000" pitchFamily="50" charset="-128"/>
                <a:ea typeface="BIZ UDPゴシック" panose="020B0400000000000000" pitchFamily="50" charset="-128"/>
              </a:rPr>
              <a:t>検討事項③　Ｋ値の見直しとその妥当性について</a:t>
            </a:r>
            <a:endParaRPr kumimoji="1" lang="ja-JP" altLang="en-US" sz="2400" dirty="0"/>
          </a:p>
        </p:txBody>
      </p:sp>
      <p:sp>
        <p:nvSpPr>
          <p:cNvPr id="14" name="コンテンツ プレースホルダー 2">
            <a:extLst>
              <a:ext uri="{FF2B5EF4-FFF2-40B4-BE49-F238E27FC236}">
                <a16:creationId xmlns:a16="http://schemas.microsoft.com/office/drawing/2014/main" id="{830DDF2E-31FD-4CAE-823F-4DAB4B4AAE65}"/>
              </a:ext>
            </a:extLst>
          </p:cNvPr>
          <p:cNvSpPr txBox="1">
            <a:spLocks/>
          </p:cNvSpPr>
          <p:nvPr/>
        </p:nvSpPr>
        <p:spPr>
          <a:xfrm>
            <a:off x="629127" y="933900"/>
            <a:ext cx="6258806" cy="57698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400" dirty="0">
                <a:latin typeface="BIZ UDPゴシック" panose="020B0400000000000000" pitchFamily="50" charset="-128"/>
                <a:ea typeface="BIZ UDPゴシック" panose="020B0400000000000000" pitchFamily="50" charset="-128"/>
              </a:rPr>
              <a:t>〇</a:t>
            </a:r>
            <a:r>
              <a:rPr lang="en-US" altLang="ja-JP" sz="1400" dirty="0">
                <a:latin typeface="BIZ UDPゴシック" panose="020B0400000000000000" pitchFamily="50" charset="-128"/>
                <a:ea typeface="BIZ UDPゴシック" panose="020B0400000000000000" pitchFamily="50" charset="-128"/>
              </a:rPr>
              <a:t>K</a:t>
            </a:r>
            <a:r>
              <a:rPr lang="ja-JP" altLang="en-US" sz="1400" dirty="0">
                <a:latin typeface="BIZ UDPゴシック" panose="020B0400000000000000" pitchFamily="50" charset="-128"/>
                <a:ea typeface="BIZ UDPゴシック" panose="020B0400000000000000" pitchFamily="50" charset="-128"/>
              </a:rPr>
              <a:t>値見直し案により各パターンにおける排出基準値を算定した結果は以下の通りであり、一定の妥当性があると考えられる。</a:t>
            </a:r>
            <a:endParaRPr lang="en-US" altLang="ja-JP" sz="140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DAC3536B-EB93-4328-B876-3DF6E54FAD39}"/>
              </a:ext>
            </a:extLst>
          </p:cNvPr>
          <p:cNvSpPr txBox="1"/>
          <p:nvPr/>
        </p:nvSpPr>
        <p:spPr>
          <a:xfrm>
            <a:off x="7132508" y="772216"/>
            <a:ext cx="2528917" cy="7386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排出基準算定式　</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C </a:t>
            </a:r>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p>
          <a:p>
            <a:pPr algn="just"/>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C</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：有害物質の濃度</a:t>
            </a:r>
            <a:endPar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：有害物質の種類ごとに定める値</a:t>
            </a:r>
          </a:p>
          <a:p>
            <a:pPr algn="just"/>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：排出口からの距離</a:t>
            </a:r>
            <a:endPar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：乾き排出ガス量</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(Nm</a:t>
            </a:r>
            <a:r>
              <a:rPr lang="ja-JP" altLang="en-US" sz="800" kern="100" baseline="30000" dirty="0">
                <a:latin typeface="BIZ UDPゴシック" panose="020B0400000000000000" pitchFamily="50" charset="-128"/>
                <a:ea typeface="BIZ UDPゴシック" panose="020B0400000000000000" pitchFamily="50" charset="-128"/>
                <a:cs typeface="Times New Roman" panose="02020603050405020304" pitchFamily="18" charset="0"/>
              </a:rPr>
              <a:t>３</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分</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6" name="表 15">
            <a:extLst>
              <a:ext uri="{FF2B5EF4-FFF2-40B4-BE49-F238E27FC236}">
                <a16:creationId xmlns:a16="http://schemas.microsoft.com/office/drawing/2014/main" id="{6445B3F9-A363-4611-B813-4343F57559E1}"/>
              </a:ext>
            </a:extLst>
          </p:cNvPr>
          <p:cNvGraphicFramePr>
            <a:graphicFrameLocks noGrp="1"/>
          </p:cNvGraphicFramePr>
          <p:nvPr>
            <p:extLst>
              <p:ext uri="{D42A27DB-BD31-4B8C-83A1-F6EECF244321}">
                <p14:modId xmlns:p14="http://schemas.microsoft.com/office/powerpoint/2010/main" val="420651891"/>
              </p:ext>
            </p:extLst>
          </p:nvPr>
        </p:nvGraphicFramePr>
        <p:xfrm>
          <a:off x="7132507" y="2064178"/>
          <a:ext cx="2556000" cy="4226206"/>
        </p:xfrm>
        <a:graphic>
          <a:graphicData uri="http://schemas.openxmlformats.org/drawingml/2006/table">
            <a:tbl>
              <a:tblPr firstRow="1">
                <a:tableStyleId>{7DF18680-E054-41AD-8BC1-D1AEF772440D}</a:tableStyleId>
              </a:tblPr>
              <a:tblGrid>
                <a:gridCol w="2556000">
                  <a:extLst>
                    <a:ext uri="{9D8B030D-6E8A-4147-A177-3AD203B41FA5}">
                      <a16:colId xmlns:a16="http://schemas.microsoft.com/office/drawing/2014/main" val="3565427074"/>
                    </a:ext>
                  </a:extLst>
                </a:gridCol>
              </a:tblGrid>
              <a:tr h="324000">
                <a:tc>
                  <a:txBody>
                    <a:bodyPr/>
                    <a:lstStyle/>
                    <a:p>
                      <a:pPr marL="0" marR="0" lvl="0" indent="0" algn="ctr" defTabSz="914400" rtl="0" eaLnBrk="1" fontAlgn="ctr" latinLnBrk="0" hangingPunct="1">
                        <a:lnSpc>
                          <a:spcPts val="1000"/>
                        </a:lnSpc>
                        <a:spcBef>
                          <a:spcPts val="0"/>
                        </a:spcBef>
                        <a:spcAft>
                          <a:spcPts val="0"/>
                        </a:spcAft>
                        <a:buClrTx/>
                        <a:buSzTx/>
                        <a:buFontTx/>
                        <a:buNone/>
                        <a:tabLst/>
                        <a:defRPr/>
                      </a:pPr>
                      <a:r>
                        <a:rPr lang="ja-JP" altLang="en-US" sz="1200" u="none" strike="noStrike" dirty="0">
                          <a:effectLst/>
                          <a:latin typeface="BIZ UDPゴシック" panose="020B0400000000000000" pitchFamily="50" charset="-128"/>
                          <a:ea typeface="BIZ UDPゴシック" panose="020B0400000000000000" pitchFamily="50" charset="-128"/>
                        </a:rPr>
                        <a:t>（参考）</a:t>
                      </a:r>
                      <a:r>
                        <a:rPr lang="ja-JP" altLang="en-US" sz="900" u="none" strike="noStrike" dirty="0">
                          <a:effectLst/>
                          <a:latin typeface="BIZ UDPゴシック" panose="020B0400000000000000" pitchFamily="50" charset="-128"/>
                          <a:ea typeface="BIZ UDPゴシック" panose="020B0400000000000000" pitchFamily="50" charset="-128"/>
                        </a:rPr>
                        <a:t>労働安全衛生法で定める管理濃度</a:t>
                      </a:r>
                      <a:r>
                        <a:rPr lang="ja-JP" altLang="en-US" sz="600" u="none" strike="noStrike" dirty="0">
                          <a:effectLst/>
                          <a:latin typeface="BIZ UDPゴシック" panose="020B0400000000000000" pitchFamily="50" charset="-128"/>
                          <a:ea typeface="BIZ UDPゴシック" panose="020B0400000000000000" pitchFamily="50" charset="-128"/>
                        </a:rPr>
                        <a:t>（</a:t>
                      </a:r>
                      <a:r>
                        <a:rPr lang="en-US" altLang="ja-JP" sz="600" u="none" strike="noStrike" dirty="0">
                          <a:effectLst/>
                          <a:latin typeface="BIZ UDPゴシック" panose="020B0400000000000000" pitchFamily="50" charset="-128"/>
                          <a:ea typeface="BIZ UDPゴシック" panose="020B0400000000000000" pitchFamily="50" charset="-128"/>
                        </a:rPr>
                        <a:t>mg/m</a:t>
                      </a:r>
                      <a:r>
                        <a:rPr lang="en-US" altLang="ja-JP" sz="600" u="none" strike="noStrike" baseline="30000" dirty="0">
                          <a:effectLst/>
                          <a:latin typeface="BIZ UDPゴシック" panose="020B0400000000000000" pitchFamily="50" charset="-128"/>
                          <a:ea typeface="BIZ UDPゴシック" panose="020B0400000000000000" pitchFamily="50" charset="-128"/>
                        </a:rPr>
                        <a:t>3</a:t>
                      </a:r>
                      <a:r>
                        <a:rPr lang="ja-JP" altLang="en-US" sz="600" u="none" strike="noStrike" dirty="0">
                          <a:effectLst/>
                          <a:latin typeface="BIZ UDPゴシック" panose="020B0400000000000000" pitchFamily="50" charset="-128"/>
                          <a:ea typeface="BIZ UDPゴシック" panose="020B0400000000000000" pitchFamily="50" charset="-128"/>
                        </a:rPr>
                        <a:t>）</a:t>
                      </a:r>
                      <a:endParaRPr lang="en-US" altLang="ja-JP" sz="600" u="none" strike="noStrike" dirty="0">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35808811"/>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4.34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02569332"/>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100※</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28158601"/>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14.6</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37398732"/>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40.5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4467843"/>
                  </a:ext>
                </a:extLst>
              </a:tr>
              <a:tr h="145529">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１７</a:t>
                      </a:r>
                      <a:r>
                        <a:rPr lang="en-US" altLang="ja-JP" sz="900" u="none" strike="noStrike" dirty="0">
                          <a:effectLst/>
                          <a:latin typeface="BIZ UDPゴシック" panose="020B0400000000000000" pitchFamily="50" charset="-128"/>
                          <a:ea typeface="BIZ UDPゴシック" panose="020B0400000000000000" pitchFamily="50" charset="-128"/>
                        </a:rPr>
                        <a:t>4</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052842994"/>
                  </a:ext>
                </a:extLst>
              </a:tr>
              <a:tr h="145529">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１</a:t>
                      </a:r>
                      <a:r>
                        <a:rPr lang="en-US" altLang="ja-JP" sz="900" u="none" strike="noStrike" dirty="0">
                          <a:effectLst/>
                          <a:latin typeface="BIZ UDPゴシック" panose="020B0400000000000000" pitchFamily="50" charset="-128"/>
                          <a:ea typeface="BIZ UDPゴシック" panose="020B0400000000000000" pitchFamily="50" charset="-128"/>
                        </a:rPr>
                        <a:t>70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45219841"/>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53.7</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51856440"/>
                  </a:ext>
                </a:extLst>
              </a:tr>
              <a:tr h="145529">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585070967"/>
                  </a:ext>
                </a:extLst>
              </a:tr>
              <a:tr h="145529">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BIZ UDPゴシック" panose="020B0400000000000000" pitchFamily="50" charset="-128"/>
                          <a:ea typeface="BIZ UDPゴシック" panose="020B0400000000000000" pitchFamily="50" charset="-128"/>
                        </a:rPr>
                        <a:t>90※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63959137"/>
                  </a:ext>
                </a:extLst>
              </a:tr>
              <a:tr h="210171">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75.3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888091402"/>
                  </a:ext>
                </a:extLst>
              </a:tr>
              <a:tr h="210171">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833804569"/>
                  </a:ext>
                </a:extLst>
              </a:tr>
              <a:tr h="280226">
                <a:tc>
                  <a:txBody>
                    <a:bodyPr/>
                    <a:lstStyle/>
                    <a:p>
                      <a:pPr algn="ctr" fontAlgn="ctr">
                        <a:lnSpc>
                          <a:spcPct val="100000"/>
                        </a:lnSpc>
                      </a:pPr>
                      <a:r>
                        <a:rPr lang="ja-JP" altLang="en-US" sz="900" u="none" strike="noStrike" dirty="0">
                          <a:effectLst/>
                          <a:latin typeface="BIZ UDPゴシック" panose="020B0400000000000000" pitchFamily="50" charset="-128"/>
                          <a:ea typeface="BIZ UDPゴシック" panose="020B0400000000000000" pitchFamily="50" charset="-128"/>
                        </a:rPr>
                        <a:t>０．０５</a:t>
                      </a:r>
                      <a:endParaRPr lang="en-US" altLang="ja-JP" sz="900" u="none" strike="noStrike" dirty="0">
                        <a:effectLst/>
                        <a:latin typeface="BIZ UDPゴシック" panose="020B0400000000000000" pitchFamily="50" charset="-128"/>
                        <a:ea typeface="BIZ UDPゴシック" panose="020B0400000000000000" pitchFamily="50" charset="-128"/>
                      </a:endParaRPr>
                    </a:p>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a:t>
                      </a:r>
                      <a:r>
                        <a:rPr lang="ja-JP" altLang="en-US" sz="900" u="none" strike="noStrike" dirty="0">
                          <a:effectLst/>
                          <a:latin typeface="BIZ UDPゴシック" panose="020B0400000000000000" pitchFamily="50" charset="-128"/>
                          <a:ea typeface="BIZ UDPゴシック" panose="020B0400000000000000" pitchFamily="50" charset="-128"/>
                        </a:rPr>
                        <a:t>クロム酸及びその塩</a:t>
                      </a:r>
                      <a:r>
                        <a:rPr lang="en-US" altLang="ja-JP" sz="900" u="none" strike="noStrike" dirty="0">
                          <a:effectLst/>
                          <a:latin typeface="BIZ UDPゴシック" panose="020B0400000000000000" pitchFamily="50" charset="-128"/>
                          <a:ea typeface="BIZ UDPゴシック" panose="020B0400000000000000" pitchFamily="50" charset="-128"/>
                        </a:rPr>
                        <a:t>,</a:t>
                      </a:r>
                      <a:r>
                        <a:rPr lang="ja-JP" altLang="en-US" sz="900" u="none" strike="noStrike" dirty="0">
                          <a:effectLst/>
                          <a:latin typeface="BIZ UDPゴシック" panose="020B0400000000000000" pitchFamily="50" charset="-128"/>
                          <a:ea typeface="BIZ UDPゴシック" panose="020B0400000000000000" pitchFamily="50" charset="-128"/>
                        </a:rPr>
                        <a:t>重クロム酸及びその塩）</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83801421"/>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5.11</a:t>
                      </a:r>
                      <a:endParaRPr lang="en-US" altLang="ja-JP"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54759385"/>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3.19</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714835164"/>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0.123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74271495"/>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1.8</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96592950"/>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0.001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608138785"/>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066004286"/>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0.1</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653682398"/>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0.003</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537692452"/>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154945345"/>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93487756"/>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0.025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787329435"/>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1.45</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390595219"/>
                  </a:ext>
                </a:extLst>
              </a:tr>
              <a:tr h="145529">
                <a:tc>
                  <a:txBody>
                    <a:bodyPr/>
                    <a:lstStyle/>
                    <a:p>
                      <a:pPr algn="ctr" fontAlgn="ctr">
                        <a:lnSpc>
                          <a:spcPct val="100000"/>
                        </a:lnSpc>
                      </a:pPr>
                      <a:r>
                        <a:rPr lang="en-US" altLang="ja-JP" sz="900" u="none" strike="noStrike" dirty="0">
                          <a:effectLst/>
                          <a:latin typeface="BIZ UDPゴシック" panose="020B0400000000000000" pitchFamily="50" charset="-128"/>
                          <a:ea typeface="BIZ UDPゴシック" panose="020B0400000000000000" pitchFamily="50" charset="-128"/>
                        </a:rPr>
                        <a:t>3.0※</a:t>
                      </a:r>
                      <a:endParaRPr lang="ja-JP" altLang="en-US" sz="9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826476415"/>
                  </a:ext>
                </a:extLst>
              </a:tr>
            </a:tbl>
          </a:graphicData>
        </a:graphic>
      </p:graphicFrame>
    </p:spTree>
    <p:extLst>
      <p:ext uri="{BB962C8B-B14F-4D97-AF65-F5344CB8AC3E}">
        <p14:creationId xmlns:p14="http://schemas.microsoft.com/office/powerpoint/2010/main" val="3804996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1548763B-DFAF-4D86-9BBA-19F76112B34B}"/>
              </a:ext>
            </a:extLst>
          </p:cNvPr>
          <p:cNvSpPr>
            <a:spLocks noGrp="1"/>
          </p:cNvSpPr>
          <p:nvPr>
            <p:ph type="title"/>
          </p:nvPr>
        </p:nvSpPr>
        <p:spPr>
          <a:xfrm>
            <a:off x="1083470" y="609600"/>
            <a:ext cx="6984793" cy="1320800"/>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（参考）測定義務の軽減及び免除について</a:t>
            </a:r>
          </a:p>
        </p:txBody>
      </p:sp>
      <p:sp>
        <p:nvSpPr>
          <p:cNvPr id="10" name="Rectangle 105">
            <a:extLst>
              <a:ext uri="{FF2B5EF4-FFF2-40B4-BE49-F238E27FC236}">
                <a16:creationId xmlns:a16="http://schemas.microsoft.com/office/drawing/2014/main" id="{4C4D0BB6-0CA2-4610-96E9-D4DCCAC3CF93}"/>
              </a:ext>
            </a:extLst>
          </p:cNvPr>
          <p:cNvSpPr txBox="1">
            <a:spLocks noChangeArrowheads="1"/>
          </p:cNvSpPr>
          <p:nvPr/>
        </p:nvSpPr>
        <p:spPr bwMode="auto">
          <a:xfrm>
            <a:off x="1083470" y="1488281"/>
            <a:ext cx="8060530" cy="5128419"/>
          </a:xfrm>
          <a:prstGeom prst="rect">
            <a:avLst/>
          </a:prstGeom>
          <a:noFill/>
          <a:ln w="9525">
            <a:noFill/>
            <a:prstDash val="sysDot"/>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rtlCol="0" anchor="t" anchorCtr="0" upright="1">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a:latin typeface="BIZ UDPゴシック" panose="020B0400000000000000" pitchFamily="50" charset="-128"/>
                <a:ea typeface="BIZ UDPゴシック" panose="020B0400000000000000" pitchFamily="50" charset="-128"/>
              </a:rPr>
              <a:t>〇大阪府生活環境の保全等に関する条例施行規則</a:t>
            </a:r>
            <a:endParaRPr lang="en-US" altLang="ja-JP" dirty="0">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100" dirty="0">
                <a:latin typeface="BIZ UDPゴシック" panose="020B0400000000000000" pitchFamily="50" charset="-128"/>
                <a:ea typeface="BIZ UDPゴシック" panose="020B0400000000000000" pitchFamily="50" charset="-128"/>
              </a:rPr>
              <a:t>第十五条の二　条例第三十九条の規則で定めるばい煙等排出者は、別表第八の二の第三欄に掲げる者とし、同条の規定によるばい煙等の濃度の測定は、同表の第四欄に掲げるところによるものとする。</a:t>
            </a:r>
            <a:r>
              <a:rPr lang="ja-JP" altLang="en-US" sz="1100" u="sng" dirty="0">
                <a:latin typeface="BIZ UDPゴシック" panose="020B0400000000000000" pitchFamily="50" charset="-128"/>
                <a:ea typeface="BIZ UDPゴシック" panose="020B0400000000000000" pitchFamily="50" charset="-128"/>
              </a:rPr>
              <a:t>ただし、知事は、ばい煙等排出者の工場若しくは事業場の規模、届出施設の使用若しくは管理の状況又は届出施設の規模に応じて、測定の方法等につき、別の定めをすることがある</a:t>
            </a:r>
            <a:r>
              <a:rPr lang="ja-JP" altLang="en-US"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dirty="0">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dirty="0">
                <a:latin typeface="BIZ UDPゴシック" panose="020B0400000000000000" pitchFamily="50" charset="-128"/>
                <a:ea typeface="BIZ UDPゴシック" panose="020B0400000000000000" pitchFamily="50" charset="-128"/>
              </a:rPr>
              <a:t>〇</a:t>
            </a:r>
            <a:r>
              <a:rPr lang="ja-JP" altLang="ja-JP" dirty="0">
                <a:latin typeface="BIZ UDPゴシック" panose="020B0400000000000000" pitchFamily="50" charset="-128"/>
                <a:ea typeface="BIZ UDPゴシック" panose="020B0400000000000000" pitchFamily="50" charset="-128"/>
              </a:rPr>
              <a:t>平成</a:t>
            </a:r>
            <a:r>
              <a:rPr lang="en-US" altLang="ja-JP" dirty="0">
                <a:latin typeface="BIZ UDPゴシック" panose="020B0400000000000000" pitchFamily="50" charset="-128"/>
                <a:ea typeface="BIZ UDPゴシック" panose="020B0400000000000000" pitchFamily="50" charset="-128"/>
              </a:rPr>
              <a:t>6</a:t>
            </a:r>
            <a:r>
              <a:rPr lang="ja-JP" altLang="ja-JP" dirty="0">
                <a:latin typeface="BIZ UDPゴシック" panose="020B0400000000000000" pitchFamily="50" charset="-128"/>
                <a:ea typeface="BIZ UDPゴシック" panose="020B0400000000000000" pitchFamily="50" charset="-128"/>
              </a:rPr>
              <a:t>年</a:t>
            </a:r>
            <a:r>
              <a:rPr lang="en-US" altLang="ja-JP" dirty="0">
                <a:latin typeface="BIZ UDPゴシック" panose="020B0400000000000000" pitchFamily="50" charset="-128"/>
                <a:ea typeface="BIZ UDPゴシック" panose="020B0400000000000000" pitchFamily="50" charset="-128"/>
              </a:rPr>
              <a:t>10</a:t>
            </a:r>
            <a:r>
              <a:rPr lang="ja-JP" altLang="ja-JP" dirty="0">
                <a:latin typeface="BIZ UDPゴシック" panose="020B0400000000000000" pitchFamily="50" charset="-128"/>
                <a:ea typeface="BIZ UDPゴシック" panose="020B0400000000000000" pitchFamily="50" charset="-128"/>
              </a:rPr>
              <a:t>月</a:t>
            </a:r>
            <a:r>
              <a:rPr lang="en-US" altLang="ja-JP" dirty="0">
                <a:latin typeface="BIZ UDPゴシック" panose="020B0400000000000000" pitchFamily="50" charset="-128"/>
                <a:ea typeface="BIZ UDPゴシック" panose="020B0400000000000000" pitchFamily="50" charset="-128"/>
              </a:rPr>
              <a:t>31</a:t>
            </a:r>
            <a:r>
              <a:rPr lang="ja-JP" altLang="ja-JP" dirty="0">
                <a:latin typeface="BIZ UDPゴシック" panose="020B0400000000000000" pitchFamily="50" charset="-128"/>
                <a:ea typeface="BIZ UDPゴシック" panose="020B0400000000000000" pitchFamily="50" charset="-128"/>
              </a:rPr>
              <a:t>日公告</a:t>
            </a:r>
            <a:r>
              <a:rPr lang="en-US" altLang="ja-JP" dirty="0">
                <a:latin typeface="BIZ UDPゴシック" panose="020B0400000000000000" pitchFamily="50" charset="-128"/>
                <a:ea typeface="BIZ UDPゴシック" panose="020B0400000000000000" pitchFamily="50" charset="-128"/>
              </a:rPr>
              <a:t>137</a:t>
            </a:r>
            <a:r>
              <a:rPr lang="ja-JP" altLang="ja-JP" dirty="0">
                <a:latin typeface="BIZ UDPゴシック" panose="020B0400000000000000" pitchFamily="50" charset="-128"/>
                <a:ea typeface="BIZ UDPゴシック" panose="020B0400000000000000" pitchFamily="50" charset="-128"/>
              </a:rPr>
              <a:t>号　ただし書きの測定の方法等について</a:t>
            </a:r>
            <a:r>
              <a:rPr lang="en-US" altLang="ja-JP" dirty="0">
                <a:latin typeface="BIZ UDPゴシック" panose="020B0400000000000000" pitchFamily="50" charset="-128"/>
                <a:ea typeface="BIZ UDPゴシック" panose="020B0400000000000000" pitchFamily="50" charset="-128"/>
              </a:rPr>
              <a:t>(</a:t>
            </a:r>
            <a:r>
              <a:rPr lang="ja-JP" altLang="ja-JP" dirty="0">
                <a:latin typeface="BIZ UDPゴシック" panose="020B0400000000000000" pitchFamily="50" charset="-128"/>
                <a:ea typeface="BIZ UDPゴシック" panose="020B0400000000000000" pitchFamily="50" charset="-128"/>
              </a:rPr>
              <a:t>抜粋</a:t>
            </a:r>
            <a:r>
              <a:rPr lang="en-US" altLang="ja-JP" dirty="0">
                <a:latin typeface="BIZ UDPゴシック" panose="020B0400000000000000" pitchFamily="50" charset="-128"/>
                <a:ea typeface="BIZ UDPゴシック" panose="020B0400000000000000" pitchFamily="50" charset="-128"/>
              </a:rPr>
              <a:t>)</a:t>
            </a:r>
            <a:endParaRPr lang="ja-JP" altLang="ja-JP" dirty="0">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100" u="sng" dirty="0">
                <a:latin typeface="BIZ UDPゴシック" panose="020B0400000000000000" pitchFamily="50" charset="-128"/>
                <a:ea typeface="BIZ UDPゴシック" panose="020B0400000000000000" pitchFamily="50" charset="-128"/>
              </a:rPr>
              <a:t>次のいずれかの場合に該当するときは、</a:t>
            </a:r>
            <a:r>
              <a:rPr lang="ja-JP" altLang="en-US" sz="1100" dirty="0">
                <a:latin typeface="BIZ UDPゴシック" panose="020B0400000000000000" pitchFamily="50" charset="-128"/>
                <a:ea typeface="BIZ UDPゴシック" panose="020B0400000000000000" pitchFamily="50" charset="-128"/>
              </a:rPr>
              <a:t>条例施行規則別表第</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号の表の備考</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並びに別表第</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の</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の</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の項及び</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の項の測定方法（平成</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年大阪府公告第</a:t>
            </a:r>
            <a:r>
              <a:rPr lang="en-US" altLang="ja-JP" sz="1100" dirty="0">
                <a:latin typeface="BIZ UDPゴシック" panose="020B0400000000000000" pitchFamily="50" charset="-128"/>
                <a:ea typeface="BIZ UDPゴシック" panose="020B0400000000000000" pitchFamily="50" charset="-128"/>
              </a:rPr>
              <a:t>139</a:t>
            </a:r>
            <a:r>
              <a:rPr lang="ja-JP" altLang="en-US" sz="1100" dirty="0">
                <a:latin typeface="BIZ UDPゴシック" panose="020B0400000000000000" pitchFamily="50" charset="-128"/>
                <a:ea typeface="BIZ UDPゴシック" panose="020B0400000000000000" pitchFamily="50" charset="-128"/>
              </a:rPr>
              <a:t>号）で</a:t>
            </a:r>
            <a:r>
              <a:rPr lang="ja-JP" altLang="en-US" sz="1100" u="sng" dirty="0">
                <a:latin typeface="BIZ UDPゴシック" panose="020B0400000000000000" pitchFamily="50" charset="-128"/>
                <a:ea typeface="BIZ UDPゴシック" panose="020B0400000000000000" pitchFamily="50" charset="-128"/>
              </a:rPr>
              <a:t>定める方法以外の方法により測定し、又は測定の回数を減じ、若しくは測定を行わないことができる</a:t>
            </a:r>
            <a:r>
              <a:rPr lang="ja-JP" altLang="en-US" sz="1100" dirty="0">
                <a:latin typeface="BIZ UDPゴシック" panose="020B0400000000000000" pitchFamily="50" charset="-128"/>
                <a:ea typeface="BIZ UDPゴシック" panose="020B0400000000000000" pitchFamily="50" charset="-128"/>
              </a:rPr>
              <a:t>。</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①ばい煙等に係る届出施設が設置されている工場又は事業場を設置している事業者が</a:t>
            </a:r>
            <a:r>
              <a:rPr lang="ja-JP" altLang="en-US" sz="1100" u="sng" dirty="0">
                <a:latin typeface="BIZ UDPゴシック" panose="020B0400000000000000" pitchFamily="50" charset="-128"/>
                <a:ea typeface="BIZ UDPゴシック" panose="020B0400000000000000" pitchFamily="50" charset="-128"/>
              </a:rPr>
              <a:t>常時使用する従業員の数が</a:t>
            </a:r>
            <a:r>
              <a:rPr lang="en-US" altLang="ja-JP" sz="1100" u="sng" dirty="0">
                <a:latin typeface="BIZ UDPゴシック" panose="020B0400000000000000" pitchFamily="50" charset="-128"/>
                <a:ea typeface="BIZ UDPゴシック" panose="020B0400000000000000" pitchFamily="50" charset="-128"/>
              </a:rPr>
              <a:t>20</a:t>
            </a:r>
            <a:r>
              <a:rPr lang="ja-JP" altLang="en-US" sz="1100" u="sng" dirty="0">
                <a:latin typeface="BIZ UDPゴシック" panose="020B0400000000000000" pitchFamily="50" charset="-128"/>
                <a:ea typeface="BIZ UDPゴシック" panose="020B0400000000000000" pitchFamily="50" charset="-128"/>
              </a:rPr>
              <a:t>人以下</a:t>
            </a:r>
            <a:r>
              <a:rPr lang="ja-JP" altLang="en-US" sz="1100" dirty="0">
                <a:latin typeface="BIZ UDPゴシック" panose="020B0400000000000000" pitchFamily="50" charset="-128"/>
                <a:ea typeface="BIZ UDPゴシック" panose="020B0400000000000000" pitchFamily="50" charset="-128"/>
              </a:rPr>
              <a:t>である場合</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②届出書に記載されたばい煙等の</a:t>
            </a:r>
            <a:r>
              <a:rPr lang="ja-JP" altLang="en-US" sz="1100" u="sng" dirty="0">
                <a:latin typeface="BIZ UDPゴシック" panose="020B0400000000000000" pitchFamily="50" charset="-128"/>
                <a:ea typeface="BIZ UDPゴシック" panose="020B0400000000000000" pitchFamily="50" charset="-128"/>
              </a:rPr>
              <a:t>処理その他の排出抑制対策を常時適正に実施</a:t>
            </a:r>
            <a:r>
              <a:rPr lang="ja-JP" altLang="en-US" sz="1100" dirty="0">
                <a:latin typeface="BIZ UDPゴシック" panose="020B0400000000000000" pitchFamily="50" charset="-128"/>
                <a:ea typeface="BIZ UDPゴシック" panose="020B0400000000000000" pitchFamily="50" charset="-128"/>
              </a:rPr>
              <a:t>し、かつ当該届出又はばい煙等の処理を行う施設に係る</a:t>
            </a:r>
            <a:r>
              <a:rPr lang="ja-JP" altLang="en-US" sz="1100" u="sng" dirty="0">
                <a:latin typeface="BIZ UDPゴシック" panose="020B0400000000000000" pitchFamily="50" charset="-128"/>
                <a:ea typeface="BIZ UDPゴシック" panose="020B0400000000000000" pitchFamily="50" charset="-128"/>
              </a:rPr>
              <a:t>使用及び管理の状況を記録</a:t>
            </a:r>
            <a:r>
              <a:rPr lang="ja-JP" altLang="en-US" sz="1100" dirty="0">
                <a:latin typeface="BIZ UDPゴシック" panose="020B0400000000000000" pitchFamily="50" charset="-128"/>
                <a:ea typeface="BIZ UDPゴシック" panose="020B0400000000000000" pitchFamily="50" charset="-128"/>
              </a:rPr>
              <a:t>している場合</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③</a:t>
            </a:r>
            <a:r>
              <a:rPr lang="ja-JP" altLang="en-US" sz="1100" u="sng" dirty="0">
                <a:latin typeface="BIZ UDPゴシック" panose="020B0400000000000000" pitchFamily="50" charset="-128"/>
                <a:ea typeface="BIZ UDPゴシック" panose="020B0400000000000000" pitchFamily="50" charset="-128"/>
              </a:rPr>
              <a:t>ばいじんに係る測定にあっては、届出施設が次に掲げる施設である場合</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（１）規則別表第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12</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14</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17</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19</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21</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24 </a:t>
            </a:r>
            <a:r>
              <a:rPr lang="ja-JP" altLang="en-US" sz="1100" dirty="0">
                <a:latin typeface="BIZ UDPゴシック" panose="020B0400000000000000" pitchFamily="50" charset="-128"/>
                <a:ea typeface="BIZ UDPゴシック" panose="020B0400000000000000" pitchFamily="50" charset="-128"/>
              </a:rPr>
              <a:t>の項に掲げる施設</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（２）規則別表第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9</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18</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の項に掲げる施設（火格子面積が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ｍ</a:t>
            </a:r>
            <a:r>
              <a:rPr lang="en-US" altLang="ja-JP" sz="1100" baseline="300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未満か、バーナーの燃料の燃焼能力が重油換算</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Ｌ</a:t>
            </a:r>
            <a:r>
              <a:rPr lang="en-US" altLang="ja-JP" sz="1100" dirty="0">
                <a:latin typeface="BIZ UDPゴシック" panose="020B0400000000000000" pitchFamily="50" charset="-128"/>
                <a:ea typeface="BIZ UDPゴシック" panose="020B0400000000000000" pitchFamily="50" charset="-128"/>
              </a:rPr>
              <a:t>/h</a:t>
            </a:r>
            <a:r>
              <a:rPr lang="ja-JP" altLang="en-US" sz="1100" dirty="0">
                <a:latin typeface="BIZ UDPゴシック" panose="020B0400000000000000" pitchFamily="50" charset="-128"/>
                <a:ea typeface="BIZ UDPゴシック" panose="020B0400000000000000" pitchFamily="50" charset="-128"/>
              </a:rPr>
              <a:t>未満か、変圧器の定格容量が</a:t>
            </a:r>
            <a:r>
              <a:rPr lang="en-US" altLang="ja-JP" sz="1100" dirty="0">
                <a:latin typeface="BIZ UDPゴシック" panose="020B0400000000000000" pitchFamily="50" charset="-128"/>
                <a:ea typeface="BIZ UDPゴシック" panose="020B0400000000000000" pitchFamily="50" charset="-128"/>
              </a:rPr>
              <a:t>200kVA</a:t>
            </a:r>
            <a:r>
              <a:rPr lang="ja-JP" altLang="en-US" sz="1100" dirty="0">
                <a:latin typeface="BIZ UDPゴシック" panose="020B0400000000000000" pitchFamily="50" charset="-128"/>
                <a:ea typeface="BIZ UDPゴシック" panose="020B0400000000000000" pitchFamily="50" charset="-128"/>
              </a:rPr>
              <a:t>未満に限る）</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（３）規則別表第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22</a:t>
            </a:r>
            <a:r>
              <a:rPr lang="ja-JP" altLang="en-US" sz="1100" dirty="0">
                <a:latin typeface="BIZ UDPゴシック" panose="020B0400000000000000" pitchFamily="50" charset="-128"/>
                <a:ea typeface="BIZ UDPゴシック" panose="020B0400000000000000" pitchFamily="50" charset="-128"/>
              </a:rPr>
              <a:t>の項に掲げる施設（変圧器の定格容量が</a:t>
            </a:r>
            <a:r>
              <a:rPr lang="en-US" altLang="ja-JP" sz="1100" dirty="0">
                <a:latin typeface="BIZ UDPゴシック" panose="020B0400000000000000" pitchFamily="50" charset="-128"/>
                <a:ea typeface="BIZ UDPゴシック" panose="020B0400000000000000" pitchFamily="50" charset="-128"/>
              </a:rPr>
              <a:t>1000kVA</a:t>
            </a:r>
            <a:r>
              <a:rPr lang="ja-JP" altLang="en-US" sz="1100" dirty="0">
                <a:latin typeface="BIZ UDPゴシック" panose="020B0400000000000000" pitchFamily="50" charset="-128"/>
                <a:ea typeface="BIZ UDPゴシック" panose="020B0400000000000000" pitchFamily="50" charset="-128"/>
              </a:rPr>
              <a:t>未満に限る）</a:t>
            </a:r>
          </a:p>
          <a:p>
            <a:pPr marL="0" indent="0">
              <a:buFont typeface="Wingdings 3" charset="2"/>
              <a:buNone/>
            </a:pPr>
            <a:endParaRPr lang="ja-JP" altLang="en-US" sz="12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20A97735-DA68-41FD-A956-A6A79D38E987}"/>
              </a:ext>
            </a:extLst>
          </p:cNvPr>
          <p:cNvSpPr txBox="1">
            <a:spLocks/>
          </p:cNvSpPr>
          <p:nvPr/>
        </p:nvSpPr>
        <p:spPr>
          <a:xfrm>
            <a:off x="9350787" y="6434137"/>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32341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4F9101AF-928E-4893-BED6-9B06BE2AFBAC}"/>
              </a:ext>
            </a:extLst>
          </p:cNvPr>
          <p:cNvSpPr>
            <a:spLocks noGrp="1"/>
          </p:cNvSpPr>
          <p:nvPr>
            <p:ph idx="1"/>
          </p:nvPr>
        </p:nvSpPr>
        <p:spPr>
          <a:xfrm>
            <a:off x="684610" y="1824852"/>
            <a:ext cx="8928972" cy="2892048"/>
          </a:xfrm>
        </p:spPr>
        <p:txBody>
          <a:bodyPr>
            <a:noAutofit/>
          </a:bodyPr>
          <a:lstStyle/>
          <a:p>
            <a:pPr marL="0" indent="0">
              <a:lnSpc>
                <a:spcPts val="16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・条例の排出規制に係る規制手法は、制定当時の知見において</a:t>
            </a:r>
            <a:r>
              <a:rPr lang="ja-JP" altLang="en-US" sz="1600" u="sng" dirty="0">
                <a:solidFill>
                  <a:schemeClr val="tx1"/>
                </a:solidFill>
                <a:latin typeface="BIZ UDPゴシック" panose="020B0400000000000000" pitchFamily="50" charset="-128"/>
                <a:ea typeface="BIZ UDPゴシック" panose="020B0400000000000000" pitchFamily="50" charset="-128"/>
              </a:rPr>
              <a:t>発がん性があるとされた物質</a:t>
            </a:r>
            <a:r>
              <a:rPr lang="ja-JP" altLang="en-US" sz="1600" dirty="0">
                <a:solidFill>
                  <a:schemeClr val="tx1"/>
                </a:solidFill>
                <a:latin typeface="BIZ UDPゴシック" panose="020B0400000000000000" pitchFamily="50" charset="-128"/>
                <a:ea typeface="BIZ UDPゴシック" panose="020B0400000000000000" pitchFamily="50" charset="-128"/>
              </a:rPr>
              <a:t>については閾値の設定及びリスクアセスメントによる評価手法が確立されていない状況にあることから、大気環境への排出を可能な限り抑える手法として</a:t>
            </a:r>
            <a:r>
              <a:rPr lang="ja-JP" altLang="en-US" sz="1600" u="sng" dirty="0">
                <a:solidFill>
                  <a:schemeClr val="tx1"/>
                </a:solidFill>
                <a:latin typeface="BIZ UDPゴシック" panose="020B0400000000000000" pitchFamily="50" charset="-128"/>
                <a:ea typeface="BIZ UDPゴシック" panose="020B0400000000000000" pitchFamily="50" charset="-128"/>
              </a:rPr>
              <a:t>設備構造基準を設定</a:t>
            </a:r>
            <a:r>
              <a:rPr lang="ja-JP" altLang="en-US" sz="1600" dirty="0">
                <a:solidFill>
                  <a:schemeClr val="tx1"/>
                </a:solidFill>
                <a:latin typeface="BIZ UDPゴシック" panose="020B0400000000000000" pitchFamily="50" charset="-128"/>
                <a:ea typeface="BIZ UDPゴシック" panose="020B0400000000000000" pitchFamily="50" charset="-128"/>
              </a:rPr>
              <a:t>し、</a:t>
            </a:r>
            <a:r>
              <a:rPr lang="ja-JP" altLang="en-US" sz="1600" u="sng" dirty="0">
                <a:solidFill>
                  <a:schemeClr val="tx1"/>
                </a:solidFill>
                <a:latin typeface="BIZ UDPゴシック" panose="020B0400000000000000" pitchFamily="50" charset="-128"/>
                <a:ea typeface="BIZ UDPゴシック" panose="020B0400000000000000" pitchFamily="50" charset="-128"/>
              </a:rPr>
              <a:t>その他の物質については排出口における濃度基準</a:t>
            </a:r>
            <a:r>
              <a:rPr lang="ja-JP" altLang="en-US" sz="1600" dirty="0">
                <a:solidFill>
                  <a:schemeClr val="tx1"/>
                </a:solidFill>
                <a:latin typeface="BIZ UDPゴシック" panose="020B0400000000000000" pitchFamily="50" charset="-128"/>
                <a:ea typeface="BIZ UDPゴシック" panose="020B0400000000000000" pitchFamily="50" charset="-128"/>
              </a:rPr>
              <a:t>を設定した。</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・一方中央環境審議会の検討においては、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発がん性がある物質においても閾値があると判断される場合</a:t>
            </a:r>
            <a:r>
              <a:rPr lang="ja-JP" altLang="en-US" sz="1600" dirty="0">
                <a:solidFill>
                  <a:schemeClr val="tx1"/>
                </a:solidFill>
                <a:latin typeface="BIZ UDPゴシック" panose="020B0400000000000000" pitchFamily="50" charset="-128"/>
                <a:ea typeface="BIZ UDPゴシック" panose="020B0400000000000000" pitchFamily="50" charset="-128"/>
              </a:rPr>
              <a:t>があり、また</a:t>
            </a:r>
            <a:r>
              <a:rPr lang="ja-JP" altLang="en-US" sz="1600" u="sng" dirty="0">
                <a:solidFill>
                  <a:schemeClr val="tx1"/>
                </a:solidFill>
                <a:latin typeface="BIZ UDPゴシック" panose="020B0400000000000000" pitchFamily="50" charset="-128"/>
                <a:ea typeface="BIZ UDPゴシック" panose="020B0400000000000000" pitchFamily="50" charset="-128"/>
              </a:rPr>
              <a:t>閾値がないと判断される場合は数理モデルを用い健康リスクの低減を目指した指針値等を順次設定</a:t>
            </a:r>
            <a:r>
              <a:rPr lang="ja-JP" altLang="en-US" sz="1600" dirty="0">
                <a:solidFill>
                  <a:schemeClr val="tx1"/>
                </a:solidFill>
                <a:latin typeface="BIZ UDPゴシック" panose="020B0400000000000000" pitchFamily="50" charset="-128"/>
                <a:ea typeface="BIZ UDPゴシック" panose="020B0400000000000000" pitchFamily="50" charset="-128"/>
              </a:rPr>
              <a:t>している。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・設備構造基準は大気環境への排出を大きく抑えるものであるが、事業者にとって処理施設の設置等負担が大きい規制手法である。一方</a:t>
            </a:r>
            <a:r>
              <a:rPr lang="ja-JP" altLang="en-US" sz="1600" u="sng" dirty="0">
                <a:solidFill>
                  <a:schemeClr val="tx1"/>
                </a:solidFill>
                <a:latin typeface="BIZ UDPゴシック" panose="020B0400000000000000" pitchFamily="50" charset="-128"/>
                <a:ea typeface="BIZ UDPゴシック" panose="020B0400000000000000" pitchFamily="50" charset="-128"/>
              </a:rPr>
              <a:t>濃度基準は事業者の業種や業態ごとに現実的かつ効果的な対策を選択することが可能</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E413221E-B558-4CB0-BBB9-50211D091659}"/>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タイトル 1">
            <a:extLst>
              <a:ext uri="{FF2B5EF4-FFF2-40B4-BE49-F238E27FC236}">
                <a16:creationId xmlns:a16="http://schemas.microsoft.com/office/drawing/2014/main" id="{7CB41B13-EEE0-4854-91DA-2DCE121ACE28}"/>
              </a:ext>
            </a:extLst>
          </p:cNvPr>
          <p:cNvSpPr>
            <a:spLocks noGrp="1"/>
          </p:cNvSpPr>
          <p:nvPr>
            <p:ph type="title"/>
          </p:nvPr>
        </p:nvSpPr>
        <p:spPr>
          <a:xfrm>
            <a:off x="1083472" y="609602"/>
            <a:ext cx="7444467" cy="734351"/>
          </a:xfrm>
        </p:spPr>
        <p:txBody>
          <a:bodyPr>
            <a:normAutofit/>
          </a:bodyPr>
          <a:lstStyle/>
          <a:p>
            <a:r>
              <a:rPr lang="ja-JP" altLang="en-US" sz="2800" dirty="0">
                <a:latin typeface="BIZ UDPゴシック" panose="020B0400000000000000" pitchFamily="50" charset="-128"/>
                <a:ea typeface="BIZ UDPゴシック" panose="020B0400000000000000" pitchFamily="50" charset="-128"/>
              </a:rPr>
              <a:t>規制基準</a:t>
            </a:r>
            <a:r>
              <a:rPr kumimoji="1" lang="ja-JP" altLang="en-US" sz="2800" dirty="0">
                <a:latin typeface="BIZ UDPゴシック" panose="020B0400000000000000" pitchFamily="50" charset="-128"/>
                <a:ea typeface="BIZ UDPゴシック" panose="020B0400000000000000" pitchFamily="50" charset="-128"/>
              </a:rPr>
              <a:t>に関するこれまでの議論</a:t>
            </a:r>
          </a:p>
        </p:txBody>
      </p:sp>
      <p:sp>
        <p:nvSpPr>
          <p:cNvPr id="15" name="下矢印 14">
            <a:extLst>
              <a:ext uri="{FF2B5EF4-FFF2-40B4-BE49-F238E27FC236}">
                <a16:creationId xmlns:a16="http://schemas.microsoft.com/office/drawing/2014/main" id="{7DA90183-C485-49DB-9479-937978764691}"/>
              </a:ext>
            </a:extLst>
          </p:cNvPr>
          <p:cNvSpPr/>
          <p:nvPr/>
        </p:nvSpPr>
        <p:spPr>
          <a:xfrm>
            <a:off x="4659985" y="421596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6" name="コンテンツ プレースホルダー 2">
            <a:extLst>
              <a:ext uri="{FF2B5EF4-FFF2-40B4-BE49-F238E27FC236}">
                <a16:creationId xmlns:a16="http://schemas.microsoft.com/office/drawing/2014/main" id="{7A01BAD0-EFFE-402B-8ADB-01CB13ED50D3}"/>
              </a:ext>
            </a:extLst>
          </p:cNvPr>
          <p:cNvSpPr txBox="1">
            <a:spLocks/>
          </p:cNvSpPr>
          <p:nvPr/>
        </p:nvSpPr>
        <p:spPr>
          <a:xfrm>
            <a:off x="684610" y="4758972"/>
            <a:ext cx="8826574" cy="2017059"/>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ts val="16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・見直し後の排出規制対象物質の規制手法については、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濃度基準の設定が可能かどうかを優先的に検討するべき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なお、濃度基準を新たに設定する場合、個々の有害物質の中には排ガス中の濃度のサンプリング手法及び分析手法が確立されていない物質があることから、それら手法の確立にむけた検討が必要であることに留意する必要が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ts val="16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事業者による排出濃度測定義務を継続して規定する場合、小規模の事業者や適正な施設管理を実施している事業者の負担軽減のために、府公告に基づく測定義務の軽減及び免除の規定の積極的活用を検討するべき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7" name="コンテンツ プレースホルダー 2">
            <a:extLst>
              <a:ext uri="{FF2B5EF4-FFF2-40B4-BE49-F238E27FC236}">
                <a16:creationId xmlns:a16="http://schemas.microsoft.com/office/drawing/2014/main" id="{53F081A7-7BD3-43B9-8D3D-2E01A796E946}"/>
              </a:ext>
            </a:extLst>
          </p:cNvPr>
          <p:cNvSpPr txBox="1">
            <a:spLocks/>
          </p:cNvSpPr>
          <p:nvPr/>
        </p:nvSpPr>
        <p:spPr>
          <a:xfrm>
            <a:off x="903358" y="1325909"/>
            <a:ext cx="6984793" cy="54271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a:latin typeface="BIZ UDPゴシック" panose="020B0400000000000000" pitchFamily="50" charset="-128"/>
                <a:ea typeface="BIZ UDPゴシック" panose="020B0400000000000000" pitchFamily="50" charset="-128"/>
              </a:rPr>
              <a:t>〇前々回部会（令和</a:t>
            </a:r>
            <a:r>
              <a:rPr lang="en-US" altLang="ja-JP" dirty="0">
                <a:latin typeface="BIZ UDPゴシック" panose="020B0400000000000000" pitchFamily="50" charset="-128"/>
                <a:ea typeface="BIZ UDPゴシック" panose="020B0400000000000000" pitchFamily="50" charset="-128"/>
              </a:rPr>
              <a:t>3</a:t>
            </a:r>
            <a:r>
              <a:rPr lang="ja-JP" altLang="en-US" dirty="0">
                <a:latin typeface="BIZ UDPゴシック" panose="020B0400000000000000" pitchFamily="50" charset="-128"/>
                <a:ea typeface="BIZ UDPゴシック" panose="020B0400000000000000" pitchFamily="50" charset="-128"/>
              </a:rPr>
              <a:t>年３月</a:t>
            </a:r>
            <a:r>
              <a:rPr lang="en-US" altLang="ja-JP" dirty="0">
                <a:latin typeface="BIZ UDPゴシック" panose="020B0400000000000000" pitchFamily="50" charset="-128"/>
                <a:ea typeface="BIZ UDPゴシック" panose="020B0400000000000000" pitchFamily="50" charset="-128"/>
              </a:rPr>
              <a:t>23</a:t>
            </a:r>
            <a:r>
              <a:rPr lang="ja-JP" altLang="en-US" dirty="0">
                <a:latin typeface="BIZ UDPゴシック" panose="020B0400000000000000" pitchFamily="50" charset="-128"/>
                <a:ea typeface="BIZ UDPゴシック" panose="020B0400000000000000" pitchFamily="50" charset="-128"/>
              </a:rPr>
              <a:t>日）における議論（論点③）</a:t>
            </a:r>
            <a:endParaRPr lang="en-US" altLang="ja-JP" dirty="0">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dirty="0">
              <a:latin typeface="BIZ UDPゴシック" panose="020B0400000000000000" pitchFamily="50" charset="-128"/>
              <a:ea typeface="BIZ UDPゴシック" panose="020B0400000000000000" pitchFamily="50" charset="-128"/>
            </a:endParaRPr>
          </a:p>
          <a:p>
            <a:endParaRPr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48889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A5FB3A65-BA00-4B66-9493-1BCA3A2C6E6B}"/>
              </a:ext>
            </a:extLst>
          </p:cNvPr>
          <p:cNvSpPr txBox="1">
            <a:spLocks/>
          </p:cNvSpPr>
          <p:nvPr/>
        </p:nvSpPr>
        <p:spPr>
          <a:xfrm>
            <a:off x="1083470" y="609600"/>
            <a:ext cx="8075520" cy="1185864"/>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（参考）濃度基準の設定方法の比較について</a:t>
            </a:r>
          </a:p>
          <a:p>
            <a:endParaRPr lang="ja-JP" altLang="en-US" sz="2400" dirty="0">
              <a:latin typeface="BIZ UDPゴシック" panose="020B0400000000000000" pitchFamily="50" charset="-128"/>
              <a:ea typeface="BIZ UDPゴシック" panose="020B0400000000000000" pitchFamily="50" charset="-128"/>
            </a:endParaRPr>
          </a:p>
        </p:txBody>
      </p:sp>
      <p:graphicFrame>
        <p:nvGraphicFramePr>
          <p:cNvPr id="5" name="表 4">
            <a:extLst>
              <a:ext uri="{FF2B5EF4-FFF2-40B4-BE49-F238E27FC236}">
                <a16:creationId xmlns:a16="http://schemas.microsoft.com/office/drawing/2014/main" id="{ADD2DADE-1D8F-4D22-93CF-ED22F978688F}"/>
              </a:ext>
            </a:extLst>
          </p:cNvPr>
          <p:cNvGraphicFramePr>
            <a:graphicFrameLocks noGrp="1"/>
          </p:cNvGraphicFramePr>
          <p:nvPr>
            <p:extLst>
              <p:ext uri="{D42A27DB-BD31-4B8C-83A1-F6EECF244321}">
                <p14:modId xmlns:p14="http://schemas.microsoft.com/office/powerpoint/2010/main" val="157549207"/>
              </p:ext>
            </p:extLst>
          </p:nvPr>
        </p:nvGraphicFramePr>
        <p:xfrm>
          <a:off x="916393" y="1598061"/>
          <a:ext cx="8748000" cy="4879239"/>
        </p:xfrm>
        <a:graphic>
          <a:graphicData uri="http://schemas.openxmlformats.org/drawingml/2006/table">
            <a:tbl>
              <a:tblPr firstRow="1" firstCol="1" bandRow="1">
                <a:tableStyleId>{5C22544A-7EE6-4342-B048-85BDC9FD1C3A}</a:tableStyleId>
              </a:tblPr>
              <a:tblGrid>
                <a:gridCol w="720000">
                  <a:extLst>
                    <a:ext uri="{9D8B030D-6E8A-4147-A177-3AD203B41FA5}">
                      <a16:colId xmlns:a16="http://schemas.microsoft.com/office/drawing/2014/main" val="1559001814"/>
                    </a:ext>
                  </a:extLst>
                </a:gridCol>
                <a:gridCol w="2808000">
                  <a:extLst>
                    <a:ext uri="{9D8B030D-6E8A-4147-A177-3AD203B41FA5}">
                      <a16:colId xmlns:a16="http://schemas.microsoft.com/office/drawing/2014/main" val="1301903696"/>
                    </a:ext>
                  </a:extLst>
                </a:gridCol>
                <a:gridCol w="2664000">
                  <a:extLst>
                    <a:ext uri="{9D8B030D-6E8A-4147-A177-3AD203B41FA5}">
                      <a16:colId xmlns:a16="http://schemas.microsoft.com/office/drawing/2014/main" val="621571500"/>
                    </a:ext>
                  </a:extLst>
                </a:gridCol>
                <a:gridCol w="2556000">
                  <a:extLst>
                    <a:ext uri="{9D8B030D-6E8A-4147-A177-3AD203B41FA5}">
                      <a16:colId xmlns:a16="http://schemas.microsoft.com/office/drawing/2014/main" val="3328375702"/>
                    </a:ext>
                  </a:extLst>
                </a:gridCol>
              </a:tblGrid>
              <a:tr h="487924">
                <a:tc>
                  <a:txBody>
                    <a:bodyPr/>
                    <a:lstStyle/>
                    <a:p>
                      <a:endParaRPr lang="ja-JP" sz="1200" u="none" kern="100" dirty="0">
                        <a:effectLst/>
                        <a:latin typeface="BIZ UDPゴシック" panose="020B0400000000000000" pitchFamily="50" charset="-128"/>
                        <a:ea typeface="BIZ UDPゴシック" panose="020B0400000000000000" pitchFamily="50" charset="-128"/>
                      </a:endParaRPr>
                    </a:p>
                  </a:txBody>
                  <a:tcPr marL="58461" marR="58461" marT="0" marB="0" anchor="ctr"/>
                </a:tc>
                <a:tc>
                  <a:txBody>
                    <a:bodyPr/>
                    <a:lstStyle/>
                    <a:p>
                      <a:pPr marL="0" lvl="0" indent="0" algn="ctr">
                        <a:buFont typeface="+mj-ea"/>
                        <a:buNone/>
                      </a:pPr>
                      <a:r>
                        <a:rPr lang="ja-JP" altLang="en-US" sz="1200" u="none" kern="0" dirty="0">
                          <a:effectLst/>
                          <a:latin typeface="BIZ UDPゴシック" panose="020B0400000000000000" pitchFamily="50" charset="-128"/>
                          <a:ea typeface="BIZ UDPゴシック" panose="020B0400000000000000" pitchFamily="50" charset="-128"/>
                        </a:rPr>
                        <a:t>①拡散式を基にした排出口濃度</a:t>
                      </a:r>
                      <a:r>
                        <a:rPr lang="ja-JP" sz="1200" u="none" kern="0" dirty="0">
                          <a:effectLst/>
                          <a:latin typeface="BIZ UDPゴシック" panose="020B0400000000000000" pitchFamily="50" charset="-128"/>
                          <a:ea typeface="BIZ UDPゴシック" panose="020B0400000000000000" pitchFamily="50" charset="-128"/>
                        </a:rPr>
                        <a:t>規制</a:t>
                      </a:r>
                      <a:endParaRPr lang="en-US" altLang="ja-JP" sz="1200" u="none" kern="0" dirty="0">
                        <a:effectLst/>
                        <a:latin typeface="BIZ UDPゴシック" panose="020B0400000000000000" pitchFamily="50" charset="-128"/>
                        <a:ea typeface="BIZ UDPゴシック" panose="020B0400000000000000" pitchFamily="50" charset="-128"/>
                      </a:endParaRPr>
                    </a:p>
                    <a:p>
                      <a:pPr marL="0" lvl="0" indent="0" algn="ctr">
                        <a:buFont typeface="+mj-ea"/>
                        <a:buNone/>
                      </a:pPr>
                      <a:r>
                        <a:rPr lang="en-US" altLang="ja-JP" sz="1200" u="none" kern="0" dirty="0">
                          <a:effectLst/>
                          <a:latin typeface="BIZ UDPゴシック" panose="020B0400000000000000" pitchFamily="50" charset="-128"/>
                          <a:ea typeface="BIZ UDPゴシック" panose="020B0400000000000000" pitchFamily="50" charset="-128"/>
                        </a:rPr>
                        <a:t>【</a:t>
                      </a:r>
                      <a:r>
                        <a:rPr lang="ja-JP" altLang="en-US" sz="1200" u="none" kern="0" dirty="0">
                          <a:effectLst/>
                          <a:latin typeface="BIZ UDPゴシック" panose="020B0400000000000000" pitchFamily="50" charset="-128"/>
                          <a:ea typeface="BIZ UDPゴシック" panose="020B0400000000000000" pitchFamily="50" charset="-128"/>
                        </a:rPr>
                        <a:t>現行規制</a:t>
                      </a:r>
                      <a:r>
                        <a:rPr lang="en-US" altLang="ja-JP" sz="1200" u="none" kern="0" dirty="0">
                          <a:effectLst/>
                          <a:latin typeface="BIZ UDPゴシック" panose="020B0400000000000000" pitchFamily="50" charset="-128"/>
                          <a:ea typeface="BIZ UDPゴシック" panose="020B0400000000000000" pitchFamily="50" charset="-128"/>
                        </a:rPr>
                        <a:t>】</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marL="0" lvl="0" indent="0" algn="ctr">
                        <a:buFont typeface="+mj-ea"/>
                        <a:buNone/>
                      </a:pPr>
                      <a:r>
                        <a:rPr lang="ja-JP" altLang="en-US" sz="1200" u="none" kern="0" dirty="0">
                          <a:effectLst/>
                          <a:latin typeface="BIZ UDPゴシック" panose="020B0400000000000000" pitchFamily="50" charset="-128"/>
                          <a:ea typeface="BIZ UDPゴシック" panose="020B0400000000000000" pitchFamily="50" charset="-128"/>
                        </a:rPr>
                        <a:t>②</a:t>
                      </a:r>
                      <a:r>
                        <a:rPr lang="ja-JP" sz="1200" u="none" kern="0" dirty="0">
                          <a:effectLst/>
                          <a:latin typeface="BIZ UDPゴシック" panose="020B0400000000000000" pitchFamily="50" charset="-128"/>
                          <a:ea typeface="BIZ UDPゴシック" panose="020B0400000000000000" pitchFamily="50" charset="-128"/>
                        </a:rPr>
                        <a:t>排出口一律濃度基準</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marL="0" lvl="0" indent="0" algn="ctr">
                        <a:buFont typeface="+mj-ea"/>
                        <a:buNone/>
                      </a:pPr>
                      <a:r>
                        <a:rPr lang="ja-JP" altLang="en-US" sz="1200" u="none" kern="0" dirty="0">
                          <a:effectLst/>
                          <a:latin typeface="BIZ UDPゴシック" panose="020B0400000000000000" pitchFamily="50" charset="-128"/>
                          <a:ea typeface="BIZ UDPゴシック" panose="020B0400000000000000" pitchFamily="50" charset="-128"/>
                        </a:rPr>
                        <a:t>③</a:t>
                      </a:r>
                      <a:r>
                        <a:rPr lang="ja-JP" sz="1200" u="none" kern="0" dirty="0">
                          <a:effectLst/>
                          <a:latin typeface="BIZ UDPゴシック" panose="020B0400000000000000" pitchFamily="50" charset="-128"/>
                          <a:ea typeface="BIZ UDPゴシック" panose="020B0400000000000000" pitchFamily="50" charset="-128"/>
                        </a:rPr>
                        <a:t>敷地境界基準</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extLst>
                  <a:ext uri="{0D108BD9-81ED-4DB2-BD59-A6C34878D82A}">
                    <a16:rowId xmlns:a16="http://schemas.microsoft.com/office/drawing/2014/main" val="2616392486"/>
                  </a:ext>
                </a:extLst>
              </a:tr>
              <a:tr h="731886">
                <a:tc>
                  <a:txBody>
                    <a:bodyPr/>
                    <a:lstStyle/>
                    <a:p>
                      <a:pPr algn="ct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内容</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ja-JP" sz="1200" u="sng" kern="0" dirty="0">
                          <a:effectLst/>
                          <a:latin typeface="BIZ UDPゴシック" panose="020B0400000000000000" pitchFamily="50" charset="-128"/>
                          <a:ea typeface="BIZ UDPゴシック" panose="020B0400000000000000" pitchFamily="50" charset="-128"/>
                        </a:rPr>
                        <a:t>想定環境濃度</a:t>
                      </a:r>
                      <a:r>
                        <a:rPr lang="ja-JP" altLang="en-US" sz="1200" u="sng" kern="0" dirty="0">
                          <a:effectLst/>
                          <a:latin typeface="BIZ UDPゴシック" panose="020B0400000000000000" pitchFamily="50" charset="-128"/>
                          <a:ea typeface="BIZ UDPゴシック" panose="020B0400000000000000" pitchFamily="50" charset="-128"/>
                        </a:rPr>
                        <a:t>や着地濃度を設定し、排出口の高さ、敷地境界までの距離等を考慮した拡散式を基に排出口濃度を設定</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実施可能な排出抑制対策等から施設毎の排出口濃度基準を一律に設定</a:t>
                      </a:r>
                      <a:endParaRPr 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敷地境界線における基準値</a:t>
                      </a: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を設定</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extLst>
                  <a:ext uri="{0D108BD9-81ED-4DB2-BD59-A6C34878D82A}">
                    <a16:rowId xmlns:a16="http://schemas.microsoft.com/office/drawing/2014/main" val="3832379120"/>
                  </a:ext>
                </a:extLst>
              </a:tr>
              <a:tr h="121981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規制が適している物質</a:t>
                      </a:r>
                      <a:endParaRPr lang="ja-JP"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・拡散効果が十分期待できるもの</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・除去技術が十分開発されていないもの</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・同種類の施設で排出口の高さ等の形状、敷地境界までの距離等に大きな差異があるもの</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・拡散効果があまり期待できないもの</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・除去技術が十分開発されているもの</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・同種類の施設で排出口の高さ等の形状、敷地境界までの距離等に大きな差異がないもの</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・事業場内の規制対象施設以外からの排出が想定され、事業場単位で規制すべきもの</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・近隣の事業場等の周囲の発生源の影響を受けないもの</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extLst>
                  <a:ext uri="{0D108BD9-81ED-4DB2-BD59-A6C34878D82A}">
                    <a16:rowId xmlns:a16="http://schemas.microsoft.com/office/drawing/2014/main" val="3582425488"/>
                  </a:ext>
                </a:extLst>
              </a:tr>
              <a:tr h="731886">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現在の主な規制</a:t>
                      </a:r>
                      <a:endParaRPr lang="ja-JP"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法硫黄酸化物、条例有害物質、悪臭防止法（臭気指数２号基準）</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法ばい煙・</a:t>
                      </a:r>
                      <a:r>
                        <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VOC</a:t>
                      </a:r>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・指定物質、条例ばいじん</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altLang="en-US"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法特定粉じん、悪臭防止法（１号基準（特定悪臭物質・臭気指数））</a:t>
                      </a:r>
                      <a:endParaRPr lang="en-US" alt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extLst>
                  <a:ext uri="{0D108BD9-81ED-4DB2-BD59-A6C34878D82A}">
                    <a16:rowId xmlns:a16="http://schemas.microsoft.com/office/drawing/2014/main" val="3839504897"/>
                  </a:ext>
                </a:extLst>
              </a:tr>
              <a:tr h="1707733">
                <a:tc>
                  <a:txBody>
                    <a:bodyPr/>
                    <a:lstStyle/>
                    <a:p>
                      <a:pPr algn="ctr"/>
                      <a:r>
                        <a:rPr lang="ja-JP" altLang="en-US" sz="1200" u="none"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特徴</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sz="1200" u="none" kern="0" dirty="0">
                          <a:effectLst/>
                          <a:latin typeface="BIZ UDPゴシック" panose="020B0400000000000000" pitchFamily="50" charset="-128"/>
                          <a:ea typeface="BIZ UDPゴシック" panose="020B0400000000000000" pitchFamily="50" charset="-128"/>
                        </a:rPr>
                        <a:t>・</a:t>
                      </a:r>
                      <a:r>
                        <a:rPr lang="ja-JP" altLang="en-US" sz="1200" u="sng" kern="0" dirty="0">
                          <a:effectLst/>
                          <a:latin typeface="BIZ UDPゴシック" panose="020B0400000000000000" pitchFamily="50" charset="-128"/>
                          <a:ea typeface="BIZ UDPゴシック" panose="020B0400000000000000" pitchFamily="50" charset="-128"/>
                        </a:rPr>
                        <a:t>施設の形状や規模、立地条件に応じた規制であり事業所にとって公平性が高い</a:t>
                      </a:r>
                      <a:endParaRPr lang="en-US" altLang="ja-JP" sz="1200" u="sng" kern="0" dirty="0">
                        <a:effectLst/>
                        <a:latin typeface="BIZ UDPゴシック" panose="020B0400000000000000" pitchFamily="50" charset="-128"/>
                        <a:ea typeface="BIZ UDPゴシック" panose="020B0400000000000000" pitchFamily="50" charset="-128"/>
                      </a:endParaRPr>
                    </a:p>
                    <a:p>
                      <a:pPr algn="just"/>
                      <a:r>
                        <a:rPr lang="ja-JP" altLang="en-US" sz="1200" u="none" kern="0" dirty="0">
                          <a:effectLst/>
                          <a:latin typeface="BIZ UDPゴシック" panose="020B0400000000000000" pitchFamily="50" charset="-128"/>
                          <a:ea typeface="BIZ UDPゴシック" panose="020B0400000000000000" pitchFamily="50" charset="-128"/>
                        </a:rPr>
                        <a:t>・</a:t>
                      </a:r>
                      <a:r>
                        <a:rPr lang="ja-JP" altLang="en-US" sz="1200" u="sng" kern="0" dirty="0">
                          <a:effectLst/>
                          <a:latin typeface="BIZ UDPゴシック" panose="020B0400000000000000" pitchFamily="50" charset="-128"/>
                          <a:ea typeface="BIZ UDPゴシック" panose="020B0400000000000000" pitchFamily="50" charset="-128"/>
                        </a:rPr>
                        <a:t>人口密度が高く住工が混在している府域には適している</a:t>
                      </a:r>
                      <a:endParaRPr lang="ja-JP" sz="1200" u="sng" kern="100" dirty="0">
                        <a:effectLst/>
                        <a:latin typeface="BIZ UDPゴシック" panose="020B0400000000000000" pitchFamily="50" charset="-128"/>
                        <a:ea typeface="BIZ UDPゴシック" panose="020B0400000000000000" pitchFamily="50" charset="-128"/>
                      </a:endParaRPr>
                    </a:p>
                    <a:p>
                      <a:pPr algn="just"/>
                      <a:r>
                        <a:rPr lang="ja-JP" sz="1200" u="none" kern="0" dirty="0">
                          <a:effectLst/>
                          <a:latin typeface="BIZ UDPゴシック" panose="020B0400000000000000" pitchFamily="50" charset="-128"/>
                          <a:ea typeface="BIZ UDPゴシック" panose="020B0400000000000000" pitchFamily="50" charset="-128"/>
                        </a:rPr>
                        <a:t>・</a:t>
                      </a:r>
                      <a:r>
                        <a:rPr lang="ja-JP" altLang="en-US" sz="1200" u="none" kern="0" dirty="0">
                          <a:effectLst/>
                          <a:latin typeface="BIZ UDPゴシック" panose="020B0400000000000000" pitchFamily="50" charset="-128"/>
                          <a:ea typeface="BIZ UDPゴシック" panose="020B0400000000000000" pitchFamily="50" charset="-128"/>
                        </a:rPr>
                        <a:t>「拡散効果」が府民に誤解を招く可能性</a:t>
                      </a:r>
                      <a:endParaRPr lang="ja-JP" sz="1200" u="none"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sz="1200" u="none" kern="0" dirty="0">
                          <a:effectLst/>
                          <a:latin typeface="BIZ UDPゴシック" panose="020B0400000000000000" pitchFamily="50" charset="-128"/>
                          <a:ea typeface="BIZ UDPゴシック" panose="020B0400000000000000" pitchFamily="50" charset="-128"/>
                        </a:rPr>
                        <a:t>・事業所にとって基準値がわかりやすく自主管理がしやすい</a:t>
                      </a:r>
                      <a:endParaRPr lang="ja-JP" sz="1200" u="none" kern="100" dirty="0">
                        <a:effectLst/>
                        <a:latin typeface="BIZ UDPゴシック" panose="020B0400000000000000" pitchFamily="50" charset="-128"/>
                        <a:ea typeface="BIZ UDPゴシック" panose="020B0400000000000000" pitchFamily="50" charset="-128"/>
                      </a:endParaRPr>
                    </a:p>
                    <a:p>
                      <a:pPr algn="just"/>
                      <a:r>
                        <a:rPr lang="ja-JP" sz="1200" u="none" kern="0" dirty="0">
                          <a:effectLst/>
                          <a:latin typeface="BIZ UDPゴシック" panose="020B0400000000000000" pitchFamily="50" charset="-128"/>
                          <a:ea typeface="BIZ UDPゴシック" panose="020B0400000000000000" pitchFamily="50" charset="-128"/>
                        </a:rPr>
                        <a:t>・</a:t>
                      </a:r>
                      <a:r>
                        <a:rPr lang="ja-JP" altLang="en-US" sz="1200" u="none" kern="0" dirty="0">
                          <a:effectLst/>
                          <a:latin typeface="BIZ UDPゴシック" panose="020B0400000000000000" pitchFamily="50" charset="-128"/>
                          <a:ea typeface="BIZ UDPゴシック" panose="020B0400000000000000" pitchFamily="50" charset="-128"/>
                        </a:rPr>
                        <a:t>施設の形状や規模、立地条件に応じた規制でないことから、設定された基準値によっては基準遵守が困難であったり</a:t>
                      </a:r>
                      <a:r>
                        <a:rPr lang="ja-JP" altLang="en-US" sz="1200" u="sng" kern="0" dirty="0">
                          <a:effectLst/>
                          <a:latin typeface="BIZ UDPゴシック" panose="020B0400000000000000" pitchFamily="50" charset="-128"/>
                          <a:ea typeface="BIZ UDPゴシック" panose="020B0400000000000000" pitchFamily="50" charset="-128"/>
                        </a:rPr>
                        <a:t>基準値未満の排出であっても周辺住民に影響のある場合も考えられる</a:t>
                      </a:r>
                      <a:endParaRPr lang="ja-JP" alt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tc>
                  <a:txBody>
                    <a:bodyPr/>
                    <a:lstStyle/>
                    <a:p>
                      <a:pPr algn="just"/>
                      <a:r>
                        <a:rPr lang="ja-JP" sz="1200" u="none" kern="0" dirty="0">
                          <a:effectLst/>
                          <a:latin typeface="BIZ UDPゴシック" panose="020B0400000000000000" pitchFamily="50" charset="-128"/>
                          <a:ea typeface="BIZ UDPゴシック" panose="020B0400000000000000" pitchFamily="50" charset="-128"/>
                        </a:rPr>
                        <a:t>・排出口がない施設でも測定</a:t>
                      </a:r>
                      <a:r>
                        <a:rPr lang="ja-JP" altLang="en-US" sz="1200" u="none" kern="0" dirty="0">
                          <a:effectLst/>
                          <a:latin typeface="BIZ UDPゴシック" panose="020B0400000000000000" pitchFamily="50" charset="-128"/>
                          <a:ea typeface="BIZ UDPゴシック" panose="020B0400000000000000" pitchFamily="50" charset="-128"/>
                        </a:rPr>
                        <a:t>が実施可能であり、実態把握がしやすい</a:t>
                      </a:r>
                      <a:endParaRPr lang="en-US" altLang="ja-JP" sz="1200" u="none" kern="0" dirty="0">
                        <a:effectLst/>
                        <a:latin typeface="BIZ UDPゴシック" panose="020B0400000000000000" pitchFamily="50" charset="-128"/>
                        <a:ea typeface="BIZ UDPゴシック" panose="020B0400000000000000" pitchFamily="50" charset="-128"/>
                      </a:endParaRPr>
                    </a:p>
                    <a:p>
                      <a:pPr algn="just"/>
                      <a:r>
                        <a:rPr lang="ja-JP" altLang="en-US" sz="1200" u="none" kern="0" dirty="0">
                          <a:effectLst/>
                          <a:latin typeface="BIZ UDPゴシック" panose="020B0400000000000000" pitchFamily="50" charset="-128"/>
                          <a:ea typeface="BIZ UDPゴシック" panose="020B0400000000000000" pitchFamily="50" charset="-128"/>
                        </a:rPr>
                        <a:t>・大気環境における測定方法は原則全て確立されている</a:t>
                      </a:r>
                      <a:endParaRPr lang="ja-JP" sz="1200" u="none" kern="100" dirty="0">
                        <a:effectLst/>
                        <a:latin typeface="BIZ UDPゴシック" panose="020B0400000000000000" pitchFamily="50" charset="-128"/>
                        <a:ea typeface="BIZ UDPゴシック" panose="020B0400000000000000" pitchFamily="50" charset="-128"/>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ja-JP" altLang="ja-JP" sz="1200" u="none" kern="0" dirty="0">
                          <a:effectLst/>
                          <a:latin typeface="BIZ UDPゴシック" panose="020B0400000000000000" pitchFamily="50" charset="-128"/>
                          <a:ea typeface="BIZ UDPゴシック" panose="020B0400000000000000" pitchFamily="50" charset="-128"/>
                        </a:rPr>
                        <a:t>・</a:t>
                      </a:r>
                      <a:r>
                        <a:rPr lang="ja-JP" altLang="ja-JP" sz="1200" u="sng" kern="0" dirty="0">
                          <a:effectLst/>
                          <a:latin typeface="BIZ UDPゴシック" panose="020B0400000000000000" pitchFamily="50" charset="-128"/>
                          <a:ea typeface="BIZ UDPゴシック" panose="020B0400000000000000" pitchFamily="50" charset="-128"/>
                        </a:rPr>
                        <a:t>バックグラウンドや他事業所由来の濃度も</a:t>
                      </a:r>
                      <a:r>
                        <a:rPr lang="ja-JP" altLang="en-US" sz="1200" u="sng" kern="0" dirty="0">
                          <a:effectLst/>
                          <a:latin typeface="BIZ UDPゴシック" panose="020B0400000000000000" pitchFamily="50" charset="-128"/>
                          <a:ea typeface="BIZ UDPゴシック" panose="020B0400000000000000" pitchFamily="50" charset="-128"/>
                        </a:rPr>
                        <a:t>影響してしまう</a:t>
                      </a:r>
                      <a:endParaRPr lang="ja-JP" altLang="ja-JP" sz="1200"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58461" marR="58461" marT="0" marB="0" anchor="ctr"/>
                </a:tc>
                <a:extLst>
                  <a:ext uri="{0D108BD9-81ED-4DB2-BD59-A6C34878D82A}">
                    <a16:rowId xmlns:a16="http://schemas.microsoft.com/office/drawing/2014/main" val="3448682992"/>
                  </a:ext>
                </a:extLst>
              </a:tr>
            </a:tbl>
          </a:graphicData>
        </a:graphic>
      </p:graphicFrame>
      <p:sp>
        <p:nvSpPr>
          <p:cNvPr id="12" name="コンテンツ プレースホルダー 2">
            <a:extLst>
              <a:ext uri="{FF2B5EF4-FFF2-40B4-BE49-F238E27FC236}">
                <a16:creationId xmlns:a16="http://schemas.microsoft.com/office/drawing/2014/main" id="{6B0C0DB5-56F0-45DE-80F1-B97C7F14A665}"/>
              </a:ext>
            </a:extLst>
          </p:cNvPr>
          <p:cNvSpPr>
            <a:spLocks noGrp="1"/>
          </p:cNvSpPr>
          <p:nvPr>
            <p:ph idx="1"/>
          </p:nvPr>
        </p:nvSpPr>
        <p:spPr>
          <a:xfrm>
            <a:off x="970928" y="1202532"/>
            <a:ext cx="6984793" cy="609599"/>
          </a:xfrm>
        </p:spPr>
        <p:txBody>
          <a:bodyPr>
            <a:normAutofit/>
          </a:bodyPr>
          <a:lstStyle/>
          <a:p>
            <a:pPr marL="0" indent="0">
              <a:buNone/>
            </a:pPr>
            <a:r>
              <a:rPr kumimoji="1" lang="ja-JP" altLang="en-US" dirty="0">
                <a:latin typeface="BIZ UDPゴシック" panose="020B0400000000000000" pitchFamily="50" charset="-128"/>
                <a:ea typeface="BIZ UDPゴシック" panose="020B0400000000000000" pitchFamily="50" charset="-128"/>
              </a:rPr>
              <a:t>〇濃度基準の設定方法としては、主に以下の３つがある。</a:t>
            </a:r>
            <a:endParaRPr kumimoji="1" lang="en-US" altLang="ja-JP" dirty="0">
              <a:latin typeface="BIZ UDPゴシック" panose="020B0400000000000000" pitchFamily="50" charset="-128"/>
              <a:ea typeface="BIZ UDPゴシック" panose="020B0400000000000000" pitchFamily="50" charset="-128"/>
            </a:endParaRPr>
          </a:p>
        </p:txBody>
      </p:sp>
      <p:sp>
        <p:nvSpPr>
          <p:cNvPr id="15"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20</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37294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66" name="四角形: 角を丸くする 165">
            <a:extLst>
              <a:ext uri="{FF2B5EF4-FFF2-40B4-BE49-F238E27FC236}">
                <a16:creationId xmlns:a16="http://schemas.microsoft.com/office/drawing/2014/main" id="{C2D10BD8-AAE6-43EA-88A2-C7ABDDDE103D}"/>
              </a:ext>
            </a:extLst>
          </p:cNvPr>
          <p:cNvSpPr/>
          <p:nvPr/>
        </p:nvSpPr>
        <p:spPr>
          <a:xfrm>
            <a:off x="621948" y="5459877"/>
            <a:ext cx="5614103" cy="1368000"/>
          </a:xfrm>
          <a:prstGeom prst="roundRect">
            <a:avLst>
              <a:gd name="adj" fmla="val 9166"/>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65" name="四角形: 角を丸くする 164">
            <a:extLst>
              <a:ext uri="{FF2B5EF4-FFF2-40B4-BE49-F238E27FC236}">
                <a16:creationId xmlns:a16="http://schemas.microsoft.com/office/drawing/2014/main" id="{681300AD-5AAA-4C47-B1DA-70FC59C3B66B}"/>
              </a:ext>
            </a:extLst>
          </p:cNvPr>
          <p:cNvSpPr/>
          <p:nvPr/>
        </p:nvSpPr>
        <p:spPr>
          <a:xfrm>
            <a:off x="6329377" y="5475778"/>
            <a:ext cx="3217880" cy="1332000"/>
          </a:xfrm>
          <a:prstGeom prst="roundRect">
            <a:avLst>
              <a:gd name="adj" fmla="val 10872"/>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63" name="四角形: 角を丸くする 162">
            <a:extLst>
              <a:ext uri="{FF2B5EF4-FFF2-40B4-BE49-F238E27FC236}">
                <a16:creationId xmlns:a16="http://schemas.microsoft.com/office/drawing/2014/main" id="{784F8202-A01E-4AD5-A3B5-03D94032B89C}"/>
              </a:ext>
            </a:extLst>
          </p:cNvPr>
          <p:cNvSpPr/>
          <p:nvPr/>
        </p:nvSpPr>
        <p:spPr>
          <a:xfrm>
            <a:off x="589985" y="4068449"/>
            <a:ext cx="9038408" cy="1296000"/>
          </a:xfrm>
          <a:prstGeom prst="roundRect">
            <a:avLst/>
          </a:prstGeom>
          <a:solidFill>
            <a:schemeClr val="accent3">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F38BA8A8-2EF8-4AE3-BA0A-6B90C8B182F5}"/>
              </a:ext>
            </a:extLst>
          </p:cNvPr>
          <p:cNvSpPr txBox="1">
            <a:spLocks/>
          </p:cNvSpPr>
          <p:nvPr/>
        </p:nvSpPr>
        <p:spPr>
          <a:xfrm>
            <a:off x="1083470" y="6096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（参考）　基準式について</a:t>
            </a:r>
          </a:p>
          <a:p>
            <a:endParaRPr lang="ja-JP" altLang="en-US" sz="2400" dirty="0">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0A9FB138-3E49-40EA-913C-249ECB1305AB}"/>
              </a:ext>
            </a:extLst>
          </p:cNvPr>
          <p:cNvSpPr>
            <a:spLocks noGrp="1"/>
          </p:cNvSpPr>
          <p:nvPr>
            <p:ph idx="1"/>
          </p:nvPr>
        </p:nvSpPr>
        <p:spPr>
          <a:xfrm>
            <a:off x="886185" y="1033422"/>
            <a:ext cx="8568530" cy="609599"/>
          </a:xfrm>
        </p:spPr>
        <p:txBody>
          <a:bodyPr>
            <a:normAutofit/>
          </a:bodyPr>
          <a:lstStyle/>
          <a:p>
            <a:pPr marL="0" indent="0">
              <a:buNone/>
            </a:pPr>
            <a:r>
              <a:rPr kumimoji="1" lang="ja-JP" altLang="en-US" sz="1600" dirty="0">
                <a:latin typeface="BIZ UDPゴシック" panose="020B0400000000000000" pitchFamily="50" charset="-128"/>
                <a:ea typeface="BIZ UDPゴシック" panose="020B0400000000000000" pitchFamily="50" charset="-128"/>
              </a:rPr>
              <a:t>〇現行条例の基準式は、スコラ・バレットモデルを用いた</a:t>
            </a:r>
            <a:r>
              <a:rPr lang="ja-JP" altLang="en-US" sz="1600" dirty="0">
                <a:latin typeface="BIZ UDPゴシック" panose="020B0400000000000000" pitchFamily="50" charset="-128"/>
                <a:ea typeface="BIZ UDPゴシック" panose="020B0400000000000000" pitchFamily="50" charset="-128"/>
              </a:rPr>
              <a:t>以下の</a:t>
            </a:r>
            <a:r>
              <a:rPr kumimoji="1" lang="ja-JP" altLang="en-US" sz="1600" dirty="0">
                <a:latin typeface="BIZ UDPゴシック" panose="020B0400000000000000" pitchFamily="50" charset="-128"/>
                <a:ea typeface="BIZ UDPゴシック" panose="020B0400000000000000" pitchFamily="50" charset="-128"/>
              </a:rPr>
              <a:t>排出口基準式を活用している。</a:t>
            </a:r>
            <a:endParaRPr kumimoji="1" lang="en-US" altLang="ja-JP" sz="1600" dirty="0">
              <a:latin typeface="BIZ UDPゴシック" panose="020B0400000000000000" pitchFamily="50" charset="-128"/>
              <a:ea typeface="BIZ UDPゴシック" panose="020B0400000000000000" pitchFamily="50" charset="-128"/>
            </a:endParaRPr>
          </a:p>
          <a:p>
            <a:pPr marL="0" indent="0">
              <a:buNone/>
            </a:pPr>
            <a:endParaRPr lang="en-US" altLang="ja-JP" sz="1600" dirty="0">
              <a:latin typeface="BIZ UDPゴシック" panose="020B0400000000000000" pitchFamily="50" charset="-128"/>
              <a:ea typeface="BIZ UDPゴシック" panose="020B0400000000000000" pitchFamily="50" charset="-128"/>
            </a:endParaRPr>
          </a:p>
          <a:p>
            <a:pPr marL="0" indent="0">
              <a:buNone/>
            </a:pPr>
            <a:endParaRPr kumimoji="1" lang="en-US" altLang="ja-JP" sz="1600"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0510603-128E-46DA-B5EA-72B63DF28E05}"/>
              </a:ext>
            </a:extLst>
          </p:cNvPr>
          <p:cNvSpPr txBox="1"/>
          <p:nvPr/>
        </p:nvSpPr>
        <p:spPr>
          <a:xfrm>
            <a:off x="589985" y="2349073"/>
            <a:ext cx="4804205" cy="1682640"/>
          </a:xfrm>
          <a:prstGeom prst="rect">
            <a:avLst/>
          </a:prstGeom>
          <a:solidFill>
            <a:srgbClr val="FFCC66"/>
          </a:solidFill>
        </p:spPr>
        <p:txBody>
          <a:bodyPr wrap="square" rtlCol="0">
            <a:spAutoFit/>
          </a:bodyPr>
          <a:lstStyle/>
          <a:p>
            <a:pPr>
              <a:lnSpc>
                <a:spcPts val="1400"/>
              </a:lnSpc>
            </a:pPr>
            <a:r>
              <a:rPr lang="ja-JP" altLang="ja-JP" sz="120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①排出口からの俯角</a:t>
            </a:r>
            <a:r>
              <a:rPr lang="en-US" altLang="ja-JP" sz="1050" dirty="0">
                <a:latin typeface="BIZ UDPゴシック" panose="020B0400000000000000" pitchFamily="50" charset="-128"/>
                <a:ea typeface="BIZ UDPゴシック" panose="020B0400000000000000" pitchFamily="50" charset="-128"/>
              </a:rPr>
              <a:t>12</a:t>
            </a:r>
            <a:r>
              <a:rPr lang="ja-JP" altLang="ja-JP" sz="1050" dirty="0">
                <a:latin typeface="BIZ UDPゴシック" panose="020B0400000000000000" pitchFamily="50" charset="-128"/>
                <a:ea typeface="BIZ UDPゴシック" panose="020B0400000000000000" pitchFamily="50" charset="-128"/>
              </a:rPr>
              <a:t>°の直線と地上６</a:t>
            </a:r>
            <a:r>
              <a:rPr lang="en-US" altLang="ja-JP" sz="1050" dirty="0">
                <a:latin typeface="BIZ UDPゴシック" panose="020B0400000000000000" pitchFamily="50" charset="-128"/>
                <a:ea typeface="BIZ UDPゴシック" panose="020B0400000000000000" pitchFamily="50" charset="-128"/>
              </a:rPr>
              <a:t>m</a:t>
            </a:r>
            <a:r>
              <a:rPr lang="ja-JP" altLang="ja-JP" sz="1050" dirty="0">
                <a:latin typeface="BIZ UDPゴシック" panose="020B0400000000000000" pitchFamily="50" charset="-128"/>
                <a:ea typeface="BIZ UDPゴシック" panose="020B0400000000000000" pitchFamily="50" charset="-128"/>
              </a:rPr>
              <a:t>の水平線との交点</a:t>
            </a:r>
            <a:r>
              <a:rPr lang="ja-JP" altLang="en-US" sz="1050" dirty="0">
                <a:latin typeface="BIZ UDPゴシック" panose="020B0400000000000000" pitchFamily="50" charset="-128"/>
                <a:ea typeface="BIZ UDPゴシック" panose="020B0400000000000000" pitchFamily="50" charset="-128"/>
              </a:rPr>
              <a:t>（</a:t>
            </a:r>
            <a:r>
              <a:rPr lang="en-US" altLang="ja-JP" sz="1050" dirty="0">
                <a:latin typeface="BIZ UDPゴシック" panose="020B0400000000000000" pitchFamily="50" charset="-128"/>
                <a:ea typeface="BIZ UDPゴシック" panose="020B0400000000000000" pitchFamily="50" charset="-128"/>
              </a:rPr>
              <a:t>A</a:t>
            </a:r>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より、敷地境界が遠い場合は</a:t>
            </a:r>
            <a:r>
              <a:rPr lang="ja-JP" altLang="en-US" sz="1050" dirty="0">
                <a:latin typeface="BIZ UDPゴシック" panose="020B0400000000000000" pitchFamily="50" charset="-128"/>
                <a:ea typeface="BIZ UDPゴシック" panose="020B0400000000000000" pitchFamily="50" charset="-128"/>
              </a:rPr>
              <a:t>排出口から</a:t>
            </a:r>
            <a:r>
              <a:rPr lang="ja-JP" altLang="ja-JP" sz="1050" dirty="0">
                <a:latin typeface="BIZ UDPゴシック" panose="020B0400000000000000" pitchFamily="50" charset="-128"/>
                <a:ea typeface="BIZ UDPゴシック" panose="020B0400000000000000" pitchFamily="50" charset="-128"/>
              </a:rPr>
              <a:t>敷地境界</a:t>
            </a:r>
            <a:r>
              <a:rPr lang="ja-JP" altLang="en-US" sz="1050" dirty="0">
                <a:latin typeface="BIZ UDPゴシック" panose="020B0400000000000000" pitchFamily="50" charset="-128"/>
                <a:ea typeface="BIZ UDPゴシック" panose="020B0400000000000000" pitchFamily="50" charset="-128"/>
              </a:rPr>
              <a:t>線上の地上</a:t>
            </a:r>
            <a:r>
              <a:rPr lang="en-US" altLang="ja-JP" sz="1050" dirty="0">
                <a:latin typeface="BIZ UDPゴシック" panose="020B0400000000000000" pitchFamily="50" charset="-128"/>
                <a:ea typeface="BIZ UDPゴシック" panose="020B0400000000000000" pitchFamily="50" charset="-128"/>
              </a:rPr>
              <a:t>6m</a:t>
            </a:r>
            <a:r>
              <a:rPr lang="ja-JP" altLang="en-US" sz="1050" dirty="0">
                <a:latin typeface="BIZ UDPゴシック" panose="020B0400000000000000" pitchFamily="50" charset="-128"/>
                <a:ea typeface="BIZ UDPゴシック" panose="020B0400000000000000" pitchFamily="50" charset="-128"/>
              </a:rPr>
              <a:t>の点（</a:t>
            </a:r>
            <a:r>
              <a:rPr lang="en-US" altLang="ja-JP" sz="1050" dirty="0">
                <a:latin typeface="BIZ UDPゴシック" panose="020B0400000000000000" pitchFamily="50" charset="-128"/>
                <a:ea typeface="BIZ UDPゴシック" panose="020B0400000000000000" pitchFamily="50" charset="-128"/>
              </a:rPr>
              <a:t>B</a:t>
            </a:r>
            <a:r>
              <a:rPr lang="ja-JP" altLang="en-US" sz="1050" dirty="0">
                <a:latin typeface="BIZ UDPゴシック" panose="020B0400000000000000" pitchFamily="50" charset="-128"/>
                <a:ea typeface="BIZ UDPゴシック" panose="020B0400000000000000" pitchFamily="50" charset="-128"/>
              </a:rPr>
              <a:t>）までの距離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図ア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　　（敷地境界とみなす最大値は上記直線と地面との交点（</a:t>
            </a:r>
            <a:r>
              <a:rPr lang="en-US" altLang="ja-JP" sz="1050" dirty="0">
                <a:latin typeface="BIZ UDPゴシック" panose="020B0400000000000000" pitchFamily="50" charset="-128"/>
                <a:ea typeface="BIZ UDPゴシック" panose="020B0400000000000000" pitchFamily="50" charset="-128"/>
              </a:rPr>
              <a:t>C</a:t>
            </a:r>
            <a:r>
              <a:rPr lang="ja-JP" altLang="en-US" sz="1050" dirty="0">
                <a:latin typeface="BIZ UDPゴシック" panose="020B0400000000000000" pitchFamily="50" charset="-128"/>
                <a:ea typeface="BIZ UDPゴシック" panose="020B0400000000000000" pitchFamily="50" charset="-128"/>
              </a:rPr>
              <a:t>）までの距離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最大時 図イ</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。排出口の高さが</a:t>
            </a:r>
            <a:r>
              <a:rPr lang="en-US" altLang="ja-JP" sz="1050" dirty="0">
                <a:latin typeface="BIZ UDPゴシック" panose="020B0400000000000000" pitchFamily="50" charset="-128"/>
                <a:ea typeface="BIZ UDPゴシック" panose="020B0400000000000000" pitchFamily="50" charset="-128"/>
              </a:rPr>
              <a:t>6m</a:t>
            </a:r>
            <a:r>
              <a:rPr lang="ja-JP" altLang="en-US" sz="1050" dirty="0">
                <a:latin typeface="BIZ UDPゴシック" panose="020B0400000000000000" pitchFamily="50" charset="-128"/>
                <a:ea typeface="BIZ UDPゴシック" panose="020B0400000000000000" pitchFamily="50" charset="-128"/>
              </a:rPr>
              <a:t>未満の時は敷地境界までの水平距離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図ウ</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a:t>
            </a:r>
            <a:endParaRPr lang="ja-JP" altLang="ja-JP" sz="1050" dirty="0">
              <a:latin typeface="BIZ UDPゴシック" panose="020B0400000000000000" pitchFamily="50" charset="-128"/>
              <a:ea typeface="BIZ UDPゴシック" panose="020B0400000000000000" pitchFamily="50" charset="-128"/>
            </a:endParaRPr>
          </a:p>
          <a:p>
            <a:pPr>
              <a:lnSpc>
                <a:spcPts val="1400"/>
              </a:lnSpc>
            </a:pPr>
            <a:r>
              <a:rPr lang="ja-JP" altLang="en-US" sz="1050" dirty="0">
                <a:latin typeface="BIZ UDPゴシック" panose="020B0400000000000000" pitchFamily="50" charset="-128"/>
                <a:ea typeface="BIZ UDPゴシック" panose="020B0400000000000000" pitchFamily="50" charset="-128"/>
              </a:rPr>
              <a:t>　 ②</a:t>
            </a:r>
            <a:r>
              <a:rPr lang="ja-JP" altLang="ja-JP" sz="1050" dirty="0">
                <a:latin typeface="BIZ UDPゴシック" panose="020B0400000000000000" pitchFamily="50" charset="-128"/>
                <a:ea typeface="BIZ UDPゴシック" panose="020B0400000000000000" pitchFamily="50" charset="-128"/>
              </a:rPr>
              <a:t>上記交点</a:t>
            </a:r>
            <a:r>
              <a:rPr lang="ja-JP" altLang="en-US" sz="1050" dirty="0">
                <a:latin typeface="BIZ UDPゴシック" panose="020B0400000000000000" pitchFamily="50" charset="-128"/>
                <a:ea typeface="BIZ UDPゴシック" panose="020B0400000000000000" pitchFamily="50" charset="-128"/>
              </a:rPr>
              <a:t>（</a:t>
            </a:r>
            <a:r>
              <a:rPr lang="en-US" altLang="ja-JP" sz="1050" dirty="0">
                <a:latin typeface="BIZ UDPゴシック" panose="020B0400000000000000" pitchFamily="50" charset="-128"/>
                <a:ea typeface="BIZ UDPゴシック" panose="020B0400000000000000" pitchFamily="50" charset="-128"/>
              </a:rPr>
              <a:t>A</a:t>
            </a:r>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より敷地境界が近い場合で、間に他人の建物がある場合は</a:t>
            </a:r>
            <a:r>
              <a:rPr lang="ja-JP" altLang="en-US" sz="1050" dirty="0">
                <a:latin typeface="BIZ UDPゴシック" panose="020B0400000000000000" pitchFamily="50" charset="-128"/>
                <a:ea typeface="BIZ UDPゴシック" panose="020B0400000000000000" pitchFamily="50" charset="-128"/>
              </a:rPr>
              <a:t>排出口から</a:t>
            </a:r>
            <a:r>
              <a:rPr lang="ja-JP" altLang="ja-JP" sz="1050" dirty="0">
                <a:latin typeface="BIZ UDPゴシック" panose="020B0400000000000000" pitchFamily="50" charset="-128"/>
                <a:ea typeface="BIZ UDPゴシック" panose="020B0400000000000000" pitchFamily="50" charset="-128"/>
              </a:rPr>
              <a:t>その建物</a:t>
            </a:r>
            <a:r>
              <a:rPr lang="ja-JP" altLang="en-US" sz="1050" dirty="0">
                <a:latin typeface="BIZ UDPゴシック" panose="020B0400000000000000" pitchFamily="50" charset="-128"/>
                <a:ea typeface="BIZ UDPゴシック" panose="020B0400000000000000" pitchFamily="50" charset="-128"/>
              </a:rPr>
              <a:t>高さまでの距離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図エ</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　（その建物高さが排出口の高さ以上の場合は排出口の中心からその至近にある建築物までの水平距離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図オ</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a:t>
            </a:r>
            <a:endParaRPr lang="ja-JP" altLang="ja-JP" sz="1050" dirty="0">
              <a:latin typeface="BIZ UDPゴシック" panose="020B0400000000000000" pitchFamily="50" charset="-128"/>
              <a:ea typeface="BIZ UDPゴシック" panose="020B0400000000000000" pitchFamily="50" charset="-128"/>
            </a:endParaRPr>
          </a:p>
          <a:p>
            <a:pPr>
              <a:lnSpc>
                <a:spcPts val="1400"/>
              </a:lnSpc>
            </a:pPr>
            <a:r>
              <a:rPr lang="ja-JP" altLang="en-US" sz="1050" dirty="0">
                <a:latin typeface="BIZ UDPゴシック" panose="020B0400000000000000" pitchFamily="50" charset="-128"/>
                <a:ea typeface="BIZ UDPゴシック" panose="020B0400000000000000" pitchFamily="50" charset="-128"/>
              </a:rPr>
              <a:t>　 ③</a:t>
            </a:r>
            <a:r>
              <a:rPr lang="ja-JP" altLang="ja-JP" sz="1050" dirty="0">
                <a:latin typeface="BIZ UDPゴシック" panose="020B0400000000000000" pitchFamily="50" charset="-128"/>
                <a:ea typeface="BIZ UDPゴシック" panose="020B0400000000000000" pitchFamily="50" charset="-128"/>
              </a:rPr>
              <a:t>上記交点</a:t>
            </a:r>
            <a:r>
              <a:rPr lang="ja-JP" altLang="en-US" sz="1050" dirty="0">
                <a:latin typeface="BIZ UDPゴシック" panose="020B0400000000000000" pitchFamily="50" charset="-128"/>
                <a:ea typeface="BIZ UDPゴシック" panose="020B0400000000000000" pitchFamily="50" charset="-128"/>
              </a:rPr>
              <a:t>（</a:t>
            </a:r>
            <a:r>
              <a:rPr lang="en-US" altLang="ja-JP" sz="1050" dirty="0">
                <a:latin typeface="BIZ UDPゴシック" panose="020B0400000000000000" pitchFamily="50" charset="-128"/>
                <a:ea typeface="BIZ UDPゴシック" panose="020B0400000000000000" pitchFamily="50" charset="-128"/>
              </a:rPr>
              <a:t>A</a:t>
            </a:r>
            <a:r>
              <a:rPr lang="ja-JP" altLang="en-US" sz="1050" dirty="0">
                <a:latin typeface="BIZ UDPゴシック" panose="020B0400000000000000" pitchFamily="50" charset="-128"/>
                <a:ea typeface="BIZ UDPゴシック" panose="020B0400000000000000" pitchFamily="50" charset="-128"/>
              </a:rPr>
              <a:t>）</a:t>
            </a:r>
            <a:r>
              <a:rPr lang="ja-JP" altLang="ja-JP" sz="1050" dirty="0">
                <a:latin typeface="BIZ UDPゴシック" panose="020B0400000000000000" pitchFamily="50" charset="-128"/>
                <a:ea typeface="BIZ UDPゴシック" panose="020B0400000000000000" pitchFamily="50" charset="-128"/>
              </a:rPr>
              <a:t>より敷地境界が近い場合で、間に他人の建物が無い場合は</a:t>
            </a:r>
            <a:r>
              <a:rPr lang="ja-JP" altLang="en-US" sz="1050" dirty="0">
                <a:latin typeface="BIZ UDPゴシック" panose="020B0400000000000000" pitchFamily="50" charset="-128"/>
                <a:ea typeface="BIZ UDPゴシック" panose="020B0400000000000000" pitchFamily="50" charset="-128"/>
              </a:rPr>
              <a:t>排出口から</a:t>
            </a:r>
            <a:r>
              <a:rPr lang="ja-JP" altLang="ja-JP" sz="1050" dirty="0">
                <a:latin typeface="BIZ UDPゴシック" panose="020B0400000000000000" pitchFamily="50" charset="-128"/>
                <a:ea typeface="BIZ UDPゴシック" panose="020B0400000000000000" pitchFamily="50" charset="-128"/>
              </a:rPr>
              <a:t>その交点</a:t>
            </a:r>
            <a:r>
              <a:rPr lang="ja-JP" altLang="en-US" sz="1050" dirty="0">
                <a:latin typeface="BIZ UDPゴシック" panose="020B0400000000000000" pitchFamily="50" charset="-128"/>
                <a:ea typeface="BIZ UDPゴシック" panose="020B0400000000000000" pitchFamily="50" charset="-128"/>
              </a:rPr>
              <a:t>（</a:t>
            </a:r>
            <a:r>
              <a:rPr lang="en-US" altLang="ja-JP" sz="1050" dirty="0">
                <a:latin typeface="BIZ UDPゴシック" panose="020B0400000000000000" pitchFamily="50" charset="-128"/>
                <a:ea typeface="BIZ UDPゴシック" panose="020B0400000000000000" pitchFamily="50" charset="-128"/>
              </a:rPr>
              <a:t>A</a:t>
            </a:r>
            <a:r>
              <a:rPr lang="ja-JP" altLang="en-US" sz="1050" dirty="0">
                <a:latin typeface="BIZ UDPゴシック" panose="020B0400000000000000" pitchFamily="50" charset="-128"/>
                <a:ea typeface="BIZ UDPゴシック" panose="020B0400000000000000" pitchFamily="50" charset="-128"/>
              </a:rPr>
              <a:t>）までの距離</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図カ</a:t>
            </a:r>
            <a:r>
              <a:rPr lang="en-US" altLang="ja-JP" sz="1050" dirty="0">
                <a:latin typeface="BIZ UDPゴシック" panose="020B0400000000000000" pitchFamily="50" charset="-128"/>
                <a:ea typeface="BIZ UDPゴシック" panose="020B0400000000000000" pitchFamily="50" charset="-128"/>
              </a:rPr>
              <a:t>】</a:t>
            </a:r>
            <a:endParaRPr lang="ja-JP" altLang="ja-JP" sz="105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4F814965-B43D-409B-8531-B6AFD044FDDB}"/>
              </a:ext>
            </a:extLst>
          </p:cNvPr>
          <p:cNvSpPr txBox="1"/>
          <p:nvPr/>
        </p:nvSpPr>
        <p:spPr>
          <a:xfrm>
            <a:off x="558800" y="4031599"/>
            <a:ext cx="415498"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①</a:t>
            </a:r>
          </a:p>
        </p:txBody>
      </p:sp>
      <p:sp>
        <p:nvSpPr>
          <p:cNvPr id="113" name="テキスト ボックス 112">
            <a:extLst>
              <a:ext uri="{FF2B5EF4-FFF2-40B4-BE49-F238E27FC236}">
                <a16:creationId xmlns:a16="http://schemas.microsoft.com/office/drawing/2014/main" id="{96F111D3-4BF2-46EE-9D13-EEFCBA06A4AB}"/>
              </a:ext>
            </a:extLst>
          </p:cNvPr>
          <p:cNvSpPr txBox="1"/>
          <p:nvPr/>
        </p:nvSpPr>
        <p:spPr>
          <a:xfrm>
            <a:off x="6306057" y="5464623"/>
            <a:ext cx="456285"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③</a:t>
            </a:r>
          </a:p>
        </p:txBody>
      </p:sp>
      <p:sp>
        <p:nvSpPr>
          <p:cNvPr id="114" name="テキスト ボックス 113">
            <a:extLst>
              <a:ext uri="{FF2B5EF4-FFF2-40B4-BE49-F238E27FC236}">
                <a16:creationId xmlns:a16="http://schemas.microsoft.com/office/drawing/2014/main" id="{12484A7A-2669-41CB-B85B-850A7A2C38AD}"/>
              </a:ext>
            </a:extLst>
          </p:cNvPr>
          <p:cNvSpPr txBox="1"/>
          <p:nvPr/>
        </p:nvSpPr>
        <p:spPr>
          <a:xfrm>
            <a:off x="616867" y="5497977"/>
            <a:ext cx="415498"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②</a:t>
            </a:r>
          </a:p>
        </p:txBody>
      </p:sp>
      <p:sp>
        <p:nvSpPr>
          <p:cNvPr id="20"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54355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21</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87" name="表 86">
            <a:extLst>
              <a:ext uri="{FF2B5EF4-FFF2-40B4-BE49-F238E27FC236}">
                <a16:creationId xmlns:a16="http://schemas.microsoft.com/office/drawing/2014/main" id="{60F0B9C5-871F-4A30-ADDD-7A65591A0AF2}"/>
              </a:ext>
            </a:extLst>
          </p:cNvPr>
          <p:cNvGraphicFramePr>
            <a:graphicFrameLocks noGrp="1"/>
          </p:cNvGraphicFramePr>
          <p:nvPr>
            <p:extLst>
              <p:ext uri="{D42A27DB-BD31-4B8C-83A1-F6EECF244321}">
                <p14:modId xmlns:p14="http://schemas.microsoft.com/office/powerpoint/2010/main" val="2185439091"/>
              </p:ext>
            </p:extLst>
          </p:nvPr>
        </p:nvGraphicFramePr>
        <p:xfrm>
          <a:off x="5499607" y="2638173"/>
          <a:ext cx="4320000" cy="1424600"/>
        </p:xfrm>
        <a:graphic>
          <a:graphicData uri="http://schemas.openxmlformats.org/drawingml/2006/table">
            <a:tbl>
              <a:tblPr firstRow="1" bandRow="1">
                <a:tableStyleId>{21E4AEA4-8DFA-4A89-87EB-49C32662AFE0}</a:tableStyleId>
              </a:tblPr>
              <a:tblGrid>
                <a:gridCol w="2484000">
                  <a:extLst>
                    <a:ext uri="{9D8B030D-6E8A-4147-A177-3AD203B41FA5}">
                      <a16:colId xmlns:a16="http://schemas.microsoft.com/office/drawing/2014/main" val="2388445968"/>
                    </a:ext>
                  </a:extLst>
                </a:gridCol>
                <a:gridCol w="468000">
                  <a:extLst>
                    <a:ext uri="{9D8B030D-6E8A-4147-A177-3AD203B41FA5}">
                      <a16:colId xmlns:a16="http://schemas.microsoft.com/office/drawing/2014/main" val="3054834685"/>
                    </a:ext>
                  </a:extLst>
                </a:gridCol>
                <a:gridCol w="1188000">
                  <a:extLst>
                    <a:ext uri="{9D8B030D-6E8A-4147-A177-3AD203B41FA5}">
                      <a16:colId xmlns:a16="http://schemas.microsoft.com/office/drawing/2014/main" val="1466209551"/>
                    </a:ext>
                  </a:extLst>
                </a:gridCol>
                <a:gridCol w="180000">
                  <a:extLst>
                    <a:ext uri="{9D8B030D-6E8A-4147-A177-3AD203B41FA5}">
                      <a16:colId xmlns:a16="http://schemas.microsoft.com/office/drawing/2014/main" val="1568051223"/>
                    </a:ext>
                  </a:extLst>
                </a:gridCol>
              </a:tblGrid>
              <a:tr h="180000">
                <a:tc gridSpan="2">
                  <a:txBody>
                    <a:bodyPr/>
                    <a:lstStyle/>
                    <a:p>
                      <a:pPr algn="ctr">
                        <a:lnSpc>
                          <a:spcPts val="1200"/>
                        </a:lnSpc>
                        <a:spcAft>
                          <a:spcPts val="0"/>
                        </a:spcAft>
                      </a:pPr>
                      <a:r>
                        <a:rPr lang="ja-JP" sz="800" kern="0" dirty="0">
                          <a:effectLst/>
                          <a:latin typeface="BIZ UDPゴシック" panose="020B0400000000000000" pitchFamily="50" charset="-128"/>
                          <a:ea typeface="BIZ UDPゴシック" panose="020B0400000000000000" pitchFamily="50" charset="-128"/>
                        </a:rPr>
                        <a:t>場　　合</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gridSpan="2">
                  <a:txBody>
                    <a:bodyPr/>
                    <a:lstStyle/>
                    <a:p>
                      <a:r>
                        <a:rPr lang="ja-JP" sz="800" kern="0" dirty="0">
                          <a:effectLst/>
                          <a:latin typeface="BIZ UDPゴシック" panose="020B0400000000000000" pitchFamily="50" charset="-128"/>
                          <a:ea typeface="BIZ UDPゴシック" panose="020B0400000000000000" pitchFamily="50" charset="-128"/>
                        </a:rPr>
                        <a:t>Ｓの算式</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hMerge="1">
                  <a:txBody>
                    <a:bodyPr/>
                    <a:lstStyle/>
                    <a:p>
                      <a:endParaRPr kumimoji="1" lang="ja-JP" altLang="en-US"/>
                    </a:p>
                  </a:txBody>
                  <a:tcPr/>
                </a:tc>
                <a:extLst>
                  <a:ext uri="{0D108BD9-81ED-4DB2-BD59-A6C34878D82A}">
                    <a16:rowId xmlns:a16="http://schemas.microsoft.com/office/drawing/2014/main" val="1692438710"/>
                  </a:ext>
                </a:extLst>
              </a:tr>
              <a:tr h="145248">
                <a:tc gridSpan="2">
                  <a:txBody>
                    <a:bodyPr/>
                    <a:lstStyle/>
                    <a:p>
                      <a:pPr algn="just">
                        <a:lnSpc>
                          <a:spcPts val="1200"/>
                        </a:lnSpc>
                        <a:spcAft>
                          <a:spcPts val="0"/>
                        </a:spcAft>
                      </a:pPr>
                      <a:r>
                        <a:rPr lang="en-US" sz="800" kern="0" dirty="0">
                          <a:effectLst/>
                          <a:latin typeface="BIZ UDPゴシック" panose="020B0400000000000000" pitchFamily="50" charset="-128"/>
                          <a:ea typeface="BIZ UDPゴシック" panose="020B0400000000000000" pitchFamily="50" charset="-128"/>
                        </a:rPr>
                        <a:t>Ho</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6</a:t>
                      </a:r>
                      <a:r>
                        <a:rPr lang="ja-JP" sz="800" kern="0" dirty="0">
                          <a:effectLst/>
                          <a:latin typeface="BIZ UDPゴシック" panose="020B0400000000000000" pitchFamily="50" charset="-128"/>
                          <a:ea typeface="BIZ UDPゴシック" panose="020B0400000000000000" pitchFamily="50" charset="-128"/>
                        </a:rPr>
                        <a:t>かつ</a:t>
                      </a:r>
                      <a:r>
                        <a:rPr lang="en-US" sz="800" kern="0" dirty="0">
                          <a:effectLst/>
                          <a:latin typeface="BIZ UDPゴシック" panose="020B0400000000000000" pitchFamily="50" charset="-128"/>
                          <a:ea typeface="BIZ UDPゴシック" panose="020B0400000000000000" pitchFamily="50" charset="-128"/>
                        </a:rPr>
                        <a:t>4.7(Ho-6)</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b</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4.7Ho</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800" kern="0" dirty="0">
                          <a:effectLst/>
                          <a:latin typeface="BIZ UDPゴシック" panose="020B0400000000000000" pitchFamily="50" charset="-128"/>
                          <a:ea typeface="BIZ UDPゴシック" panose="020B0400000000000000" pitchFamily="50" charset="-128"/>
                        </a:rPr>
                        <a:t>(Ho-6)</a:t>
                      </a:r>
                      <a:r>
                        <a:rPr lang="ja-JP" sz="800" kern="0" baseline="30000" dirty="0">
                          <a:effectLst/>
                          <a:latin typeface="BIZ UDPゴシック" panose="020B0400000000000000" pitchFamily="50" charset="-128"/>
                          <a:ea typeface="BIZ UDPゴシック" panose="020B0400000000000000" pitchFamily="50" charset="-128"/>
                        </a:rPr>
                        <a:t>２</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b</a:t>
                      </a:r>
                      <a:r>
                        <a:rPr lang="ja-JP" sz="800" kern="0" baseline="30000" dirty="0">
                          <a:effectLst/>
                          <a:latin typeface="BIZ UDPゴシック" panose="020B0400000000000000" pitchFamily="50" charset="-128"/>
                          <a:ea typeface="BIZ UDPゴシック" panose="020B0400000000000000" pitchFamily="50" charset="-128"/>
                        </a:rPr>
                        <a:t>２</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ja-JP" altLang="en-US"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2882998292"/>
                  </a:ext>
                </a:extLst>
              </a:tr>
              <a:tr h="145248">
                <a:tc gridSpan="2">
                  <a:txBody>
                    <a:bodyPr/>
                    <a:lstStyle/>
                    <a:p>
                      <a:pPr algn="just">
                        <a:lnSpc>
                          <a:spcPts val="1200"/>
                        </a:lnSpc>
                        <a:spcAft>
                          <a:spcPts val="0"/>
                        </a:spcAft>
                      </a:pPr>
                      <a:r>
                        <a:rPr lang="en-US" sz="800" kern="0" dirty="0">
                          <a:effectLst/>
                          <a:latin typeface="BIZ UDPゴシック" panose="020B0400000000000000" pitchFamily="50" charset="-128"/>
                          <a:ea typeface="BIZ UDPゴシック" panose="020B0400000000000000" pitchFamily="50" charset="-128"/>
                        </a:rPr>
                        <a:t>Ho</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6</a:t>
                      </a:r>
                      <a:r>
                        <a:rPr lang="ja-JP" sz="800" kern="0" dirty="0">
                          <a:effectLst/>
                          <a:latin typeface="BIZ UDPゴシック" panose="020B0400000000000000" pitchFamily="50" charset="-128"/>
                          <a:ea typeface="BIZ UDPゴシック" panose="020B0400000000000000" pitchFamily="50" charset="-128"/>
                        </a:rPr>
                        <a:t>かつ</a:t>
                      </a:r>
                      <a:r>
                        <a:rPr lang="en-US" sz="800" kern="0" dirty="0">
                          <a:effectLst/>
                          <a:latin typeface="BIZ UDPゴシック" panose="020B0400000000000000" pitchFamily="50" charset="-128"/>
                          <a:ea typeface="BIZ UDPゴシック" panose="020B0400000000000000" pitchFamily="50" charset="-128"/>
                        </a:rPr>
                        <a:t>b</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4.7Ho</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800" kern="0" dirty="0">
                          <a:effectLst/>
                          <a:latin typeface="BIZ UDPゴシック" panose="020B0400000000000000" pitchFamily="50" charset="-128"/>
                          <a:ea typeface="BIZ UDPゴシック" panose="020B0400000000000000" pitchFamily="50" charset="-128"/>
                        </a:rPr>
                        <a:t>(Ho-6)</a:t>
                      </a:r>
                      <a:r>
                        <a:rPr lang="ja-JP" sz="800" kern="0" baseline="30000" dirty="0">
                          <a:effectLst/>
                          <a:latin typeface="BIZ UDPゴシック" panose="020B0400000000000000" pitchFamily="50" charset="-128"/>
                          <a:ea typeface="BIZ UDPゴシック" panose="020B0400000000000000" pitchFamily="50" charset="-128"/>
                        </a:rPr>
                        <a:t>２</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22.1Ho</a:t>
                      </a:r>
                      <a:r>
                        <a:rPr lang="ja-JP" sz="800" kern="0" baseline="30000" dirty="0">
                          <a:effectLst/>
                          <a:latin typeface="BIZ UDPゴシック" panose="020B0400000000000000" pitchFamily="50" charset="-128"/>
                          <a:ea typeface="BIZ UDPゴシック" panose="020B0400000000000000" pitchFamily="50" charset="-128"/>
                        </a:rPr>
                        <a:t>２</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ja-JP" altLang="en-US" sz="800"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592150116"/>
                  </a:ext>
                </a:extLst>
              </a:tr>
              <a:tr h="145248">
                <a:tc gridSpan="2">
                  <a:txBody>
                    <a:bodyPr/>
                    <a:lstStyle/>
                    <a:p>
                      <a:pPr algn="just">
                        <a:lnSpc>
                          <a:spcPts val="1200"/>
                        </a:lnSpc>
                        <a:spcAft>
                          <a:spcPts val="0"/>
                        </a:spcAft>
                      </a:pPr>
                      <a:r>
                        <a:rPr lang="en-US" sz="800" kern="0" dirty="0">
                          <a:effectLst/>
                          <a:latin typeface="BIZ UDPゴシック" panose="020B0400000000000000" pitchFamily="50" charset="-128"/>
                          <a:ea typeface="BIZ UDPゴシック" panose="020B0400000000000000" pitchFamily="50" charset="-128"/>
                        </a:rPr>
                        <a:t>Ho</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6</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800" kern="0" dirty="0">
                          <a:effectLst/>
                          <a:latin typeface="BIZ UDPゴシック" panose="020B0400000000000000" pitchFamily="50" charset="-128"/>
                          <a:ea typeface="BIZ UDPゴシック" panose="020B0400000000000000" pitchFamily="50" charset="-128"/>
                        </a:rPr>
                        <a:t>b</a:t>
                      </a:r>
                      <a:r>
                        <a:rPr lang="ja-JP" sz="800" kern="0" baseline="30000" dirty="0">
                          <a:effectLst/>
                          <a:latin typeface="BIZ UDPゴシック" panose="020B0400000000000000" pitchFamily="50" charset="-128"/>
                          <a:ea typeface="BIZ UDPゴシック" panose="020B0400000000000000" pitchFamily="50" charset="-128"/>
                        </a:rPr>
                        <a:t>２</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ja-JP" sz="800" kern="0" dirty="0">
                          <a:effectLst/>
                          <a:latin typeface="BIZ UDPゴシック" panose="020B0400000000000000" pitchFamily="50" charset="-128"/>
                          <a:ea typeface="BIZ UDPゴシック" panose="020B0400000000000000" pitchFamily="50" charset="-128"/>
                        </a:rPr>
                        <a:t>①</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99631437"/>
                  </a:ext>
                </a:extLst>
              </a:tr>
              <a:tr h="145248">
                <a:tc rowSpan="2">
                  <a:txBody>
                    <a:bodyPr/>
                    <a:lstStyle/>
                    <a:p>
                      <a:pPr algn="just">
                        <a:lnSpc>
                          <a:spcPts val="1000"/>
                        </a:lnSpc>
                        <a:spcAft>
                          <a:spcPts val="0"/>
                        </a:spcAft>
                      </a:pPr>
                      <a:r>
                        <a:rPr lang="en-US" sz="800" kern="0" dirty="0">
                          <a:effectLst/>
                          <a:latin typeface="BIZ UDPゴシック" panose="020B0400000000000000" pitchFamily="50" charset="-128"/>
                          <a:ea typeface="BIZ UDPゴシック" panose="020B0400000000000000" pitchFamily="50" charset="-128"/>
                        </a:rPr>
                        <a:t>Ho</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6</a:t>
                      </a:r>
                      <a:r>
                        <a:rPr lang="ja-JP" sz="800" kern="0" dirty="0">
                          <a:effectLst/>
                          <a:latin typeface="BIZ UDPゴシック" panose="020B0400000000000000" pitchFamily="50" charset="-128"/>
                          <a:ea typeface="BIZ UDPゴシック" panose="020B0400000000000000" pitchFamily="50" charset="-128"/>
                        </a:rPr>
                        <a:t>かつ</a:t>
                      </a:r>
                      <a:r>
                        <a:rPr lang="en-US" sz="800" kern="0" dirty="0">
                          <a:effectLst/>
                          <a:latin typeface="BIZ UDPゴシック" panose="020B0400000000000000" pitchFamily="50" charset="-128"/>
                          <a:ea typeface="BIZ UDPゴシック" panose="020B0400000000000000" pitchFamily="50" charset="-128"/>
                        </a:rPr>
                        <a:t>b</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4.7</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Ho-6</a:t>
                      </a:r>
                      <a:r>
                        <a:rPr lang="ja-JP" sz="800" kern="0" dirty="0">
                          <a:effectLst/>
                          <a:latin typeface="BIZ UDPゴシック" panose="020B0400000000000000" pitchFamily="50" charset="-128"/>
                          <a:ea typeface="BIZ UDPゴシック" panose="020B0400000000000000" pitchFamily="50" charset="-128"/>
                        </a:rPr>
                        <a:t>）であって、排出口の中心から</a:t>
                      </a:r>
                      <a:r>
                        <a:rPr lang="en-US" sz="800" kern="0" dirty="0">
                          <a:effectLst/>
                          <a:latin typeface="BIZ UDPゴシック" panose="020B0400000000000000" pitchFamily="50" charset="-128"/>
                          <a:ea typeface="BIZ UDPゴシック" panose="020B0400000000000000" pitchFamily="50" charset="-128"/>
                        </a:rPr>
                        <a:t>4.7</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Ho-6</a:t>
                      </a:r>
                      <a:r>
                        <a:rPr lang="ja-JP" sz="8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800" kern="0" dirty="0">
                          <a:effectLst/>
                          <a:latin typeface="BIZ UDPゴシック" panose="020B0400000000000000" pitchFamily="50" charset="-128"/>
                          <a:ea typeface="BIZ UDPゴシック" panose="020B0400000000000000" pitchFamily="50" charset="-128"/>
                        </a:rPr>
                        <a:t>12</a:t>
                      </a:r>
                      <a:r>
                        <a:rPr lang="ja-JP" sz="8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800" kern="0">
                          <a:effectLst/>
                          <a:latin typeface="BIZ UDPゴシック" panose="020B0400000000000000" pitchFamily="50" charset="-128"/>
                          <a:ea typeface="BIZ UDPゴシック" panose="020B0400000000000000" pitchFamily="50" charset="-128"/>
                        </a:rPr>
                        <a:t>Ho</a:t>
                      </a:r>
                      <a:r>
                        <a:rPr lang="ja-JP" sz="800" kern="0">
                          <a:effectLst/>
                          <a:latin typeface="BIZ UDPゴシック" panose="020B0400000000000000" pitchFamily="50" charset="-128"/>
                          <a:ea typeface="BIZ UDPゴシック" panose="020B0400000000000000" pitchFamily="50" charset="-128"/>
                        </a:rPr>
                        <a:t>＞</a:t>
                      </a:r>
                      <a:r>
                        <a:rPr lang="en-US" sz="800" kern="0">
                          <a:effectLst/>
                          <a:latin typeface="BIZ UDPゴシック" panose="020B0400000000000000" pitchFamily="50" charset="-128"/>
                          <a:ea typeface="BIZ UDPゴシック" panose="020B0400000000000000" pitchFamily="50" charset="-128"/>
                        </a:rPr>
                        <a:t>h</a:t>
                      </a:r>
                      <a:endParaRPr kumimoji="1" lang="ja-JP" altLang="en-US" sz="80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800" kern="0">
                          <a:effectLst/>
                          <a:latin typeface="BIZ UDPゴシック" panose="020B0400000000000000" pitchFamily="50" charset="-128"/>
                          <a:ea typeface="BIZ UDPゴシック" panose="020B0400000000000000" pitchFamily="50" charset="-128"/>
                        </a:rPr>
                        <a:t>(Ho-h)</a:t>
                      </a:r>
                      <a:r>
                        <a:rPr lang="ja-JP" sz="800" kern="0" baseline="30000">
                          <a:effectLst/>
                          <a:latin typeface="BIZ UDPゴシック" panose="020B0400000000000000" pitchFamily="50" charset="-128"/>
                          <a:ea typeface="BIZ UDPゴシック" panose="020B0400000000000000" pitchFamily="50" charset="-128"/>
                        </a:rPr>
                        <a:t>２</a:t>
                      </a:r>
                      <a:r>
                        <a:rPr lang="ja-JP" sz="800" kern="0">
                          <a:effectLst/>
                          <a:latin typeface="BIZ UDPゴシック" panose="020B0400000000000000" pitchFamily="50" charset="-128"/>
                          <a:ea typeface="BIZ UDPゴシック" panose="020B0400000000000000" pitchFamily="50" charset="-128"/>
                        </a:rPr>
                        <a:t>＋</a:t>
                      </a:r>
                      <a:r>
                        <a:rPr lang="en-US" sz="800" kern="0">
                          <a:effectLst/>
                          <a:latin typeface="BIZ UDPゴシック" panose="020B0400000000000000" pitchFamily="50" charset="-128"/>
                          <a:ea typeface="BIZ UDPゴシック" panose="020B0400000000000000" pitchFamily="50" charset="-128"/>
                        </a:rPr>
                        <a:t>d</a:t>
                      </a:r>
                      <a:r>
                        <a:rPr lang="ja-JP" sz="800" kern="0" baseline="30000">
                          <a:effectLst/>
                          <a:latin typeface="BIZ UDPゴシック" panose="020B0400000000000000" pitchFamily="50" charset="-128"/>
                          <a:ea typeface="BIZ UDPゴシック" panose="020B0400000000000000" pitchFamily="50" charset="-128"/>
                        </a:rPr>
                        <a:t>２</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kumimoji="1" lang="ja-JP" altLang="en-US" sz="800" kern="0" dirty="0">
                          <a:effectLst/>
                          <a:latin typeface="BIZ UDPゴシック" panose="020B0400000000000000" pitchFamily="50" charset="-128"/>
                          <a:ea typeface="BIZ UDPゴシック" panose="020B0400000000000000" pitchFamily="50" charset="-128"/>
                        </a:rPr>
                        <a:t>②</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2122470767"/>
                  </a:ext>
                </a:extLst>
              </a:tr>
              <a:tr h="290496">
                <a:tc vMerge="1">
                  <a:txBody>
                    <a:bodyPr/>
                    <a:lstStyle/>
                    <a:p>
                      <a:endParaRPr kumimoji="1" lang="ja-JP" altLang="en-US"/>
                    </a:p>
                  </a:txBody>
                  <a:tcPr/>
                </a:tc>
                <a:tc>
                  <a:txBody>
                    <a:bodyPr/>
                    <a:lstStyle/>
                    <a:p>
                      <a:r>
                        <a:rPr lang="en-US" sz="800" kern="0" dirty="0">
                          <a:effectLst/>
                          <a:latin typeface="BIZ UDPゴシック" panose="020B0400000000000000" pitchFamily="50" charset="-128"/>
                          <a:ea typeface="BIZ UDPゴシック" panose="020B0400000000000000" pitchFamily="50" charset="-128"/>
                        </a:rPr>
                        <a:t>Ho</a:t>
                      </a:r>
                      <a:r>
                        <a:rPr lang="ja-JP" sz="800" kern="0" dirty="0">
                          <a:effectLst/>
                          <a:latin typeface="BIZ UDPゴシック" panose="020B0400000000000000" pitchFamily="50" charset="-128"/>
                          <a:ea typeface="BIZ UDPゴシック" panose="020B0400000000000000" pitchFamily="50" charset="-128"/>
                        </a:rPr>
                        <a:t>≦</a:t>
                      </a:r>
                      <a:r>
                        <a:rPr lang="en-US" sz="800" kern="0" dirty="0">
                          <a:effectLst/>
                          <a:latin typeface="BIZ UDPゴシック" panose="020B0400000000000000" pitchFamily="50" charset="-128"/>
                          <a:ea typeface="BIZ UDPゴシック" panose="020B0400000000000000" pitchFamily="50" charset="-128"/>
                        </a:rPr>
                        <a:t>h</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800" kern="0" dirty="0">
                          <a:effectLst/>
                          <a:latin typeface="BIZ UDPゴシック" panose="020B0400000000000000" pitchFamily="50" charset="-128"/>
                          <a:ea typeface="BIZ UDPゴシック" panose="020B0400000000000000" pitchFamily="50" charset="-128"/>
                        </a:rPr>
                        <a:t>d</a:t>
                      </a:r>
                      <a:r>
                        <a:rPr lang="ja-JP" sz="800" kern="0" baseline="30000" dirty="0">
                          <a:effectLst/>
                          <a:latin typeface="BIZ UDPゴシック" panose="020B0400000000000000" pitchFamily="50" charset="-128"/>
                          <a:ea typeface="BIZ UDPゴシック" panose="020B0400000000000000" pitchFamily="50" charset="-128"/>
                        </a:rPr>
                        <a:t>２</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kumimoji="1" lang="ja-JP" altLang="en-US" sz="800" kern="0" dirty="0">
                          <a:effectLst/>
                          <a:latin typeface="BIZ UDPゴシック" panose="020B0400000000000000" pitchFamily="50" charset="-128"/>
                          <a:ea typeface="BIZ UDPゴシック" panose="020B0400000000000000" pitchFamily="50" charset="-128"/>
                        </a:rPr>
                        <a:t>②</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3452913720"/>
                  </a:ext>
                </a:extLst>
              </a:tr>
              <a:tr h="150646">
                <a:tc gridSpan="2">
                  <a:txBody>
                    <a:bodyPr/>
                    <a:lstStyle/>
                    <a:p>
                      <a:pPr algn="just">
                        <a:lnSpc>
                          <a:spcPts val="1200"/>
                        </a:lnSpc>
                        <a:spcAft>
                          <a:spcPts val="0"/>
                        </a:spcAft>
                      </a:pPr>
                      <a:r>
                        <a:rPr lang="ja-JP" sz="800" kern="0">
                          <a:effectLst/>
                          <a:latin typeface="BIZ UDPゴシック" panose="020B0400000000000000" pitchFamily="50" charset="-128"/>
                          <a:ea typeface="BIZ UDPゴシック" panose="020B0400000000000000" pitchFamily="50" charset="-128"/>
                        </a:rPr>
                        <a:t>上記以外の場合</a:t>
                      </a:r>
                      <a:endParaRPr lang="ja-JP" sz="8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endParaRPr kumimoji="1" lang="ja-JP" altLang="en-US"/>
                    </a:p>
                  </a:txBody>
                  <a:tcPr/>
                </a:tc>
                <a:tc>
                  <a:txBody>
                    <a:bodyPr/>
                    <a:lstStyle/>
                    <a:p>
                      <a:r>
                        <a:rPr lang="en-US" sz="800" kern="0" dirty="0">
                          <a:effectLst/>
                          <a:latin typeface="BIZ UDPゴシック" panose="020B0400000000000000" pitchFamily="50" charset="-128"/>
                          <a:ea typeface="BIZ UDPゴシック" panose="020B0400000000000000" pitchFamily="50" charset="-128"/>
                        </a:rPr>
                        <a:t>23.1(Ho-6)</a:t>
                      </a:r>
                      <a:r>
                        <a:rPr lang="ja-JP" sz="800" kern="0" baseline="30000" dirty="0">
                          <a:effectLst/>
                          <a:latin typeface="BIZ UDPゴシック" panose="020B0400000000000000" pitchFamily="50" charset="-128"/>
                          <a:ea typeface="BIZ UDPゴシック" panose="020B0400000000000000" pitchFamily="50" charset="-128"/>
                        </a:rPr>
                        <a:t>２</a:t>
                      </a:r>
                      <a:endParaRPr kumimoji="1" lang="ja-JP" altLang="en-US" sz="800"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ja-JP" altLang="en-US" sz="800" kern="0" dirty="0">
                          <a:effectLst/>
                          <a:latin typeface="BIZ UDPゴシック" panose="020B0400000000000000" pitchFamily="50" charset="-128"/>
                          <a:ea typeface="BIZ UDPゴシック" panose="020B0400000000000000" pitchFamily="50" charset="-128"/>
                          <a:cs typeface="Times New Roman" panose="02020603050405020304" pitchFamily="18" charset="0"/>
                        </a:rPr>
                        <a:t>③</a:t>
                      </a:r>
                      <a:endParaRPr lang="ja-JP" sz="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1645284335"/>
                  </a:ext>
                </a:extLst>
              </a:tr>
            </a:tbl>
          </a:graphicData>
        </a:graphic>
      </p:graphicFrame>
      <p:sp>
        <p:nvSpPr>
          <p:cNvPr id="88" name="テキスト ボックス 87">
            <a:extLst>
              <a:ext uri="{FF2B5EF4-FFF2-40B4-BE49-F238E27FC236}">
                <a16:creationId xmlns:a16="http://schemas.microsoft.com/office/drawing/2014/main" id="{36695A22-6800-43CE-9133-34435BCDB961}"/>
              </a:ext>
            </a:extLst>
          </p:cNvPr>
          <p:cNvSpPr txBox="1"/>
          <p:nvPr/>
        </p:nvSpPr>
        <p:spPr>
          <a:xfrm>
            <a:off x="955421" y="1301328"/>
            <a:ext cx="8672293" cy="1015663"/>
          </a:xfrm>
          <a:prstGeom prst="rect">
            <a:avLst/>
          </a:prstGeom>
          <a:noFill/>
        </p:spPr>
        <p:txBody>
          <a:bodyPr wrap="square" rtlCol="0">
            <a:spAutoFit/>
          </a:bodyPr>
          <a:lstStyle/>
          <a:p>
            <a:r>
              <a:rPr lang="en-US" altLang="ja-JP" sz="1200" dirty="0" err="1">
                <a:latin typeface="BIZ UDPゴシック" panose="020B0400000000000000" pitchFamily="50" charset="-128"/>
                <a:ea typeface="BIZ UDPゴシック" panose="020B0400000000000000" pitchFamily="50" charset="-128"/>
              </a:rPr>
              <a:t>Φ</a:t>
            </a:r>
            <a:r>
              <a:rPr lang="en-US" altLang="ja-JP" sz="1200" baseline="-25000" dirty="0" err="1">
                <a:latin typeface="BIZ UDPゴシック" panose="020B0400000000000000" pitchFamily="50" charset="-128"/>
                <a:ea typeface="BIZ UDPゴシック" panose="020B0400000000000000" pitchFamily="50" charset="-128"/>
              </a:rPr>
              <a:t>m</a:t>
            </a:r>
            <a:r>
              <a:rPr lang="en-US" altLang="ja-JP" sz="1200" dirty="0">
                <a:latin typeface="BIZ UDPゴシック" panose="020B0400000000000000" pitchFamily="50" charset="-128"/>
                <a:ea typeface="BIZ UDPゴシック" panose="020B0400000000000000" pitchFamily="50" charset="-128"/>
              </a:rPr>
              <a:t>=34.0×S</a:t>
            </a:r>
            <a:r>
              <a:rPr lang="en-US" altLang="ja-JP" sz="1200" baseline="-25000" dirty="0">
                <a:latin typeface="BIZ UDPゴシック" panose="020B0400000000000000" pitchFamily="50" charset="-128"/>
                <a:ea typeface="BIZ UDPゴシック" panose="020B0400000000000000" pitchFamily="50" charset="-128"/>
              </a:rPr>
              <a:t>0</a:t>
            </a:r>
            <a:r>
              <a:rPr lang="en-US" altLang="ja-JP" sz="1200" baseline="30000" dirty="0">
                <a:latin typeface="BIZ UDPゴシック" panose="020B0400000000000000" pitchFamily="50" charset="-128"/>
                <a:ea typeface="BIZ UDPゴシック" panose="020B0400000000000000" pitchFamily="50" charset="-128"/>
              </a:rPr>
              <a:t>2</a:t>
            </a:r>
            <a:r>
              <a:rPr lang="en-US" altLang="ja-JP" sz="1200" dirty="0">
                <a:latin typeface="BIZ UDPゴシック" panose="020B0400000000000000" pitchFamily="50" charset="-128"/>
                <a:ea typeface="BIZ UDPゴシック" panose="020B0400000000000000" pitchFamily="50" charset="-128"/>
              </a:rPr>
              <a:t>×C</a:t>
            </a:r>
            <a:r>
              <a:rPr lang="en-US" altLang="ja-JP" sz="1200" baseline="-25000" dirty="0">
                <a:latin typeface="BIZ UDPゴシック" panose="020B0400000000000000" pitchFamily="50" charset="-128"/>
                <a:ea typeface="BIZ UDPゴシック" panose="020B0400000000000000" pitchFamily="50" charset="-128"/>
              </a:rPr>
              <a:t>mpl</a:t>
            </a:r>
            <a:r>
              <a:rPr lang="ja-JP" altLang="en-US" sz="1200" dirty="0">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Q</a:t>
            </a:r>
            <a:r>
              <a:rPr lang="ja-JP" altLang="en-US" sz="1200" dirty="0">
                <a:latin typeface="BIZ UDPゴシック" panose="020B0400000000000000" pitchFamily="50" charset="-128"/>
                <a:ea typeface="BIZ UDPゴシック" panose="020B0400000000000000" pitchFamily="50" charset="-128"/>
              </a:rPr>
              <a:t>　</a:t>
            </a:r>
          </a:p>
          <a:p>
            <a:r>
              <a:rPr lang="ja-JP" altLang="en-US" sz="1200" dirty="0">
                <a:latin typeface="BIZ UDPゴシック" panose="020B0400000000000000" pitchFamily="50" charset="-128"/>
                <a:ea typeface="BIZ UDPゴシック" panose="020B0400000000000000" pitchFamily="50" charset="-128"/>
              </a:rPr>
              <a:t>　　</a:t>
            </a:r>
            <a:r>
              <a:rPr lang="en-US" altLang="ja-JP" sz="1200" dirty="0" err="1">
                <a:latin typeface="BIZ UDPゴシック" panose="020B0400000000000000" pitchFamily="50" charset="-128"/>
                <a:ea typeface="BIZ UDPゴシック" panose="020B0400000000000000" pitchFamily="50" charset="-128"/>
              </a:rPr>
              <a:t>Φ</a:t>
            </a:r>
            <a:r>
              <a:rPr lang="en-US" altLang="ja-JP" sz="1200" baseline="-25000" dirty="0" err="1">
                <a:latin typeface="BIZ UDPゴシック" panose="020B0400000000000000" pitchFamily="50" charset="-128"/>
                <a:ea typeface="BIZ UDPゴシック" panose="020B0400000000000000" pitchFamily="50" charset="-128"/>
              </a:rPr>
              <a:t>m</a:t>
            </a:r>
            <a:r>
              <a:rPr lang="ja-JP" altLang="en-US" sz="1200" dirty="0">
                <a:latin typeface="BIZ UDPゴシック" panose="020B0400000000000000" pitchFamily="50" charset="-128"/>
                <a:ea typeface="BIZ UDPゴシック" panose="020B0400000000000000" pitchFamily="50" charset="-128"/>
              </a:rPr>
              <a:t>：排出口濃度基準（排ガスの汚染物質濃度（</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分間平均）最大許容限度（</a:t>
            </a:r>
            <a:r>
              <a:rPr lang="en-US" altLang="ja-JP" sz="1200" dirty="0">
                <a:latin typeface="BIZ UDPゴシック" panose="020B0400000000000000" pitchFamily="50" charset="-128"/>
                <a:ea typeface="BIZ UDPゴシック" panose="020B0400000000000000" pitchFamily="50" charset="-128"/>
              </a:rPr>
              <a:t>mg/m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又は</a:t>
            </a:r>
            <a:r>
              <a:rPr lang="en-US" altLang="ja-JP" sz="1200" dirty="0">
                <a:latin typeface="BIZ UDPゴシック" panose="020B0400000000000000" pitchFamily="50" charset="-128"/>
                <a:ea typeface="BIZ UDPゴシック" panose="020B0400000000000000" pitchFamily="50" charset="-128"/>
              </a:rPr>
              <a:t>ppm</a:t>
            </a:r>
            <a:r>
              <a:rPr lang="ja-JP" altLang="en-US" sz="1200" dirty="0">
                <a:latin typeface="BIZ UDPゴシック" panose="020B0400000000000000" pitchFamily="50" charset="-128"/>
                <a:ea typeface="BIZ UDPゴシック" panose="020B0400000000000000" pitchFamily="50" charset="-128"/>
              </a:rPr>
              <a:t>））</a:t>
            </a: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S</a:t>
            </a:r>
            <a:r>
              <a:rPr lang="en-US" altLang="ja-JP" sz="1200" baseline="-25000" dirty="0">
                <a:latin typeface="BIZ UDPゴシック" panose="020B0400000000000000" pitchFamily="50" charset="-128"/>
                <a:ea typeface="BIZ UDPゴシック" panose="020B0400000000000000" pitchFamily="50" charset="-128"/>
              </a:rPr>
              <a:t>0</a:t>
            </a:r>
            <a:r>
              <a:rPr lang="ja-JP" altLang="en-US" sz="1200" dirty="0">
                <a:latin typeface="BIZ UDPゴシック" panose="020B0400000000000000" pitchFamily="50" charset="-128"/>
                <a:ea typeface="BIZ UDPゴシック" panose="020B0400000000000000" pitchFamily="50" charset="-128"/>
              </a:rPr>
              <a:t>：排出口の中心から環境濃度を考える位置（下図の赤点）までの距離（</a:t>
            </a:r>
            <a:r>
              <a:rPr lang="en-US" altLang="ja-JP" sz="1200" dirty="0">
                <a:latin typeface="BIZ UDPゴシック" panose="020B0400000000000000" pitchFamily="50" charset="-128"/>
                <a:ea typeface="BIZ UDPゴシック" panose="020B0400000000000000" pitchFamily="50" charset="-128"/>
              </a:rPr>
              <a:t>m</a:t>
            </a:r>
            <a:r>
              <a:rPr lang="ja-JP" altLang="en-US" sz="1200" dirty="0">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a:t>
            </a:r>
          </a:p>
          <a:p>
            <a:r>
              <a:rPr lang="ja-JP" altLang="en-US" sz="1200" dirty="0">
                <a:latin typeface="BIZ UDPゴシック" panose="020B0400000000000000" pitchFamily="50" charset="-128"/>
                <a:ea typeface="BIZ UDPゴシック" panose="020B0400000000000000" pitchFamily="50" charset="-128"/>
              </a:rPr>
              <a:t>　　</a:t>
            </a:r>
            <a:r>
              <a:rPr lang="en-US" altLang="ja-JP" sz="1200" dirty="0" err="1">
                <a:latin typeface="BIZ UDPゴシック" panose="020B0400000000000000" pitchFamily="50" charset="-128"/>
                <a:ea typeface="BIZ UDPゴシック" panose="020B0400000000000000" pitchFamily="50" charset="-128"/>
              </a:rPr>
              <a:t>C</a:t>
            </a:r>
            <a:r>
              <a:rPr lang="en-US" altLang="ja-JP" sz="1200" baseline="-25000" dirty="0" err="1">
                <a:latin typeface="BIZ UDPゴシック" panose="020B0400000000000000" pitchFamily="50" charset="-128"/>
                <a:ea typeface="BIZ UDPゴシック" panose="020B0400000000000000" pitchFamily="50" charset="-128"/>
              </a:rPr>
              <a:t>mpl</a:t>
            </a:r>
            <a:r>
              <a:rPr lang="ja-JP" altLang="en-US" sz="1200" dirty="0">
                <a:latin typeface="BIZ UDPゴシック" panose="020B0400000000000000" pitchFamily="50" charset="-128"/>
                <a:ea typeface="BIZ UDPゴシック" panose="020B0400000000000000" pitchFamily="50" charset="-128"/>
              </a:rPr>
              <a:t>：想定環境濃度（汚染物質の濃度基準設定の指標となる周辺環境濃度（</a:t>
            </a:r>
            <a:r>
              <a:rPr lang="en-US" altLang="ja-JP" sz="1200" dirty="0">
                <a:latin typeface="BIZ UDPゴシック" panose="020B0400000000000000" pitchFamily="50" charset="-128"/>
                <a:ea typeface="BIZ UDPゴシック" panose="020B0400000000000000" pitchFamily="50" charset="-128"/>
              </a:rPr>
              <a:t>30</a:t>
            </a:r>
            <a:r>
              <a:rPr lang="ja-JP" altLang="en-US" sz="1200" dirty="0">
                <a:latin typeface="BIZ UDPゴシック" panose="020B0400000000000000" pitchFamily="50" charset="-128"/>
                <a:ea typeface="BIZ UDPゴシック" panose="020B0400000000000000" pitchFamily="50" charset="-128"/>
              </a:rPr>
              <a:t>分間平均値、</a:t>
            </a:r>
            <a:r>
              <a:rPr lang="en-US" altLang="ja-JP" sz="1200" dirty="0">
                <a:latin typeface="BIZ UDPゴシック" panose="020B0400000000000000" pitchFamily="50" charset="-128"/>
                <a:ea typeface="BIZ UDPゴシック" panose="020B0400000000000000" pitchFamily="50" charset="-128"/>
              </a:rPr>
              <a:t> mg/m</a:t>
            </a:r>
            <a:r>
              <a:rPr lang="en-US" altLang="ja-JP" sz="1200" baseline="30000" dirty="0">
                <a:latin typeface="BIZ UDPゴシック" panose="020B0400000000000000" pitchFamily="50" charset="-128"/>
                <a:ea typeface="BIZ UDPゴシック" panose="020B0400000000000000" pitchFamily="50" charset="-128"/>
              </a:rPr>
              <a:t>3</a:t>
            </a:r>
            <a:r>
              <a:rPr lang="ja-JP" altLang="en-US" sz="1200" dirty="0">
                <a:latin typeface="BIZ UDPゴシック" panose="020B0400000000000000" pitchFamily="50" charset="-128"/>
                <a:ea typeface="BIZ UDPゴシック" panose="020B0400000000000000" pitchFamily="50" charset="-128"/>
              </a:rPr>
              <a:t>又は</a:t>
            </a:r>
            <a:r>
              <a:rPr lang="en-US" altLang="ja-JP" sz="1200" dirty="0">
                <a:latin typeface="BIZ UDPゴシック" panose="020B0400000000000000" pitchFamily="50" charset="-128"/>
                <a:ea typeface="BIZ UDPゴシック" panose="020B0400000000000000" pitchFamily="50" charset="-128"/>
              </a:rPr>
              <a:t>ppm</a:t>
            </a:r>
            <a:r>
              <a:rPr lang="ja-JP" altLang="en-US" sz="1200" dirty="0">
                <a:latin typeface="BIZ UDPゴシック" panose="020B0400000000000000" pitchFamily="50" charset="-128"/>
                <a:ea typeface="BIZ UDPゴシック" panose="020B0400000000000000" pitchFamily="50" charset="-128"/>
              </a:rPr>
              <a:t>））</a:t>
            </a: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Q</a:t>
            </a:r>
            <a:r>
              <a:rPr lang="ja-JP" altLang="en-US" sz="1200" dirty="0">
                <a:latin typeface="BIZ UDPゴシック" panose="020B0400000000000000" pitchFamily="50" charset="-128"/>
                <a:ea typeface="BIZ UDPゴシック" panose="020B0400000000000000" pitchFamily="50" charset="-128"/>
              </a:rPr>
              <a:t>：排ガス量（</a:t>
            </a:r>
            <a:r>
              <a:rPr lang="en-US" altLang="ja-JP" sz="1200" dirty="0">
                <a:latin typeface="BIZ UDPゴシック" panose="020B0400000000000000" pitchFamily="50" charset="-128"/>
                <a:ea typeface="BIZ UDPゴシック" panose="020B0400000000000000" pitchFamily="50" charset="-128"/>
              </a:rPr>
              <a:t>Nm</a:t>
            </a:r>
            <a:r>
              <a:rPr lang="en-US" altLang="ja-JP" sz="1200" baseline="30000" dirty="0">
                <a:latin typeface="BIZ UDPゴシック" panose="020B0400000000000000" pitchFamily="50" charset="-128"/>
                <a:ea typeface="BIZ UDPゴシック" panose="020B0400000000000000" pitchFamily="50" charset="-128"/>
              </a:rPr>
              <a:t>3</a:t>
            </a:r>
            <a:r>
              <a:rPr lang="en-US" altLang="ja-JP" sz="1200" dirty="0">
                <a:latin typeface="BIZ UDPゴシック" panose="020B0400000000000000" pitchFamily="50" charset="-128"/>
                <a:ea typeface="BIZ UDPゴシック" panose="020B0400000000000000" pitchFamily="50" charset="-128"/>
              </a:rPr>
              <a:t>/min</a:t>
            </a:r>
            <a:r>
              <a:rPr lang="ja-JP" altLang="en-US" sz="1200" dirty="0">
                <a:latin typeface="BIZ UDPゴシック" panose="020B0400000000000000" pitchFamily="50" charset="-128"/>
                <a:ea typeface="BIZ UDPゴシック" panose="020B0400000000000000" pitchFamily="50" charset="-128"/>
              </a:rPr>
              <a:t>）</a:t>
            </a:r>
          </a:p>
        </p:txBody>
      </p:sp>
      <p:sp>
        <p:nvSpPr>
          <p:cNvPr id="46" name="テキスト ボックス 45">
            <a:extLst>
              <a:ext uri="{FF2B5EF4-FFF2-40B4-BE49-F238E27FC236}">
                <a16:creationId xmlns:a16="http://schemas.microsoft.com/office/drawing/2014/main" id="{AA408CF1-2435-4182-BD21-9A8E3C3ABDBC}"/>
              </a:ext>
            </a:extLst>
          </p:cNvPr>
          <p:cNvSpPr txBox="1"/>
          <p:nvPr/>
        </p:nvSpPr>
        <p:spPr>
          <a:xfrm>
            <a:off x="5967009" y="2119411"/>
            <a:ext cx="3123382" cy="4924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排出基準算定式　</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C </a:t>
            </a:r>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00" b="1"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p>
          <a:p>
            <a:pPr algn="just"/>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C</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：有害物質の濃度　</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K</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：有害物質の種類ごとに定める値</a:t>
            </a:r>
          </a:p>
          <a:p>
            <a:pPr algn="just"/>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S</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：排出口からの距離を勘案した値　</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：乾き排出ガス量</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(Nm</a:t>
            </a:r>
            <a:r>
              <a:rPr lang="ja-JP" altLang="en-US" sz="800" kern="100" baseline="30000" dirty="0">
                <a:latin typeface="BIZ UDPゴシック" panose="020B0400000000000000" pitchFamily="50" charset="-128"/>
                <a:ea typeface="BIZ UDPゴシック" panose="020B0400000000000000" pitchFamily="50" charset="-128"/>
                <a:cs typeface="Times New Roman" panose="02020603050405020304" pitchFamily="18" charset="0"/>
              </a:rPr>
              <a:t>３</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800" kern="100" dirty="0">
                <a:latin typeface="BIZ UDPゴシック" panose="020B0400000000000000" pitchFamily="50" charset="-128"/>
                <a:ea typeface="BIZ UDPゴシック" panose="020B0400000000000000" pitchFamily="50" charset="-128"/>
                <a:cs typeface="Times New Roman" panose="02020603050405020304" pitchFamily="18" charset="0"/>
              </a:rPr>
              <a:t>分</a:t>
            </a:r>
            <a:r>
              <a:rPr lang="en-US"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8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5" name="図 4">
            <a:extLst>
              <a:ext uri="{FF2B5EF4-FFF2-40B4-BE49-F238E27FC236}">
                <a16:creationId xmlns:a16="http://schemas.microsoft.com/office/drawing/2014/main" id="{CC10B3B8-D355-4FC0-89C6-2D5CE2ED57E8}"/>
              </a:ext>
            </a:extLst>
          </p:cNvPr>
          <p:cNvPicPr>
            <a:picLocks noChangeAspect="1"/>
          </p:cNvPicPr>
          <p:nvPr/>
        </p:nvPicPr>
        <p:blipFill>
          <a:blip r:embed="rId2"/>
          <a:stretch>
            <a:fillRect/>
          </a:stretch>
        </p:blipFill>
        <p:spPr>
          <a:xfrm>
            <a:off x="6769025" y="4117002"/>
            <a:ext cx="2742481" cy="1177894"/>
          </a:xfrm>
          <a:prstGeom prst="rect">
            <a:avLst/>
          </a:prstGeom>
        </p:spPr>
      </p:pic>
      <p:sp>
        <p:nvSpPr>
          <p:cNvPr id="30" name="楕円 29">
            <a:extLst>
              <a:ext uri="{FF2B5EF4-FFF2-40B4-BE49-F238E27FC236}">
                <a16:creationId xmlns:a16="http://schemas.microsoft.com/office/drawing/2014/main" id="{EC53335A-FBCC-4718-B0AE-8887A5DA7A3E}"/>
              </a:ext>
            </a:extLst>
          </p:cNvPr>
          <p:cNvSpPr/>
          <p:nvPr/>
        </p:nvSpPr>
        <p:spPr>
          <a:xfrm>
            <a:off x="9089135" y="4417774"/>
            <a:ext cx="108000" cy="108000"/>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66B786AF-39AB-494B-94F4-F2ACC499E672}"/>
              </a:ext>
            </a:extLst>
          </p:cNvPr>
          <p:cNvSpPr txBox="1"/>
          <p:nvPr/>
        </p:nvSpPr>
        <p:spPr>
          <a:xfrm>
            <a:off x="6858189" y="5018503"/>
            <a:ext cx="308098" cy="25391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ウ</a:t>
            </a:r>
          </a:p>
        </p:txBody>
      </p:sp>
      <p:pic>
        <p:nvPicPr>
          <p:cNvPr id="6" name="図 5">
            <a:extLst>
              <a:ext uri="{FF2B5EF4-FFF2-40B4-BE49-F238E27FC236}">
                <a16:creationId xmlns:a16="http://schemas.microsoft.com/office/drawing/2014/main" id="{DA20BF42-1122-4C8F-A1F0-A0BC1A63556C}"/>
              </a:ext>
            </a:extLst>
          </p:cNvPr>
          <p:cNvPicPr>
            <a:picLocks noChangeAspect="1"/>
          </p:cNvPicPr>
          <p:nvPr/>
        </p:nvPicPr>
        <p:blipFill>
          <a:blip r:embed="rId3"/>
          <a:stretch>
            <a:fillRect/>
          </a:stretch>
        </p:blipFill>
        <p:spPr>
          <a:xfrm>
            <a:off x="966690" y="4125382"/>
            <a:ext cx="2752845" cy="1179637"/>
          </a:xfrm>
          <a:prstGeom prst="rect">
            <a:avLst/>
          </a:prstGeom>
        </p:spPr>
      </p:pic>
      <p:sp>
        <p:nvSpPr>
          <p:cNvPr id="45" name="テキスト ボックス 44">
            <a:extLst>
              <a:ext uri="{FF2B5EF4-FFF2-40B4-BE49-F238E27FC236}">
                <a16:creationId xmlns:a16="http://schemas.microsoft.com/office/drawing/2014/main" id="{00600EFA-9B50-45D8-8517-19CAFD3D0330}"/>
              </a:ext>
            </a:extLst>
          </p:cNvPr>
          <p:cNvSpPr txBox="1"/>
          <p:nvPr/>
        </p:nvSpPr>
        <p:spPr>
          <a:xfrm>
            <a:off x="1017741" y="5002495"/>
            <a:ext cx="304892" cy="25391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ア</a:t>
            </a:r>
          </a:p>
        </p:txBody>
      </p:sp>
      <p:sp>
        <p:nvSpPr>
          <p:cNvPr id="23" name="楕円 22">
            <a:extLst>
              <a:ext uri="{FF2B5EF4-FFF2-40B4-BE49-F238E27FC236}">
                <a16:creationId xmlns:a16="http://schemas.microsoft.com/office/drawing/2014/main" id="{27F0ABCA-273D-487F-8B23-933F0F4708B6}"/>
              </a:ext>
            </a:extLst>
          </p:cNvPr>
          <p:cNvSpPr/>
          <p:nvPr/>
        </p:nvSpPr>
        <p:spPr>
          <a:xfrm>
            <a:off x="3055215" y="4632799"/>
            <a:ext cx="108000" cy="108000"/>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4" name="楕円 33">
            <a:extLst>
              <a:ext uri="{FF2B5EF4-FFF2-40B4-BE49-F238E27FC236}">
                <a16:creationId xmlns:a16="http://schemas.microsoft.com/office/drawing/2014/main" id="{A8DFBE41-5BBE-4E1F-A25C-9AF8454D6764}"/>
              </a:ext>
            </a:extLst>
          </p:cNvPr>
          <p:cNvSpPr/>
          <p:nvPr/>
        </p:nvSpPr>
        <p:spPr>
          <a:xfrm>
            <a:off x="2923618" y="4674718"/>
            <a:ext cx="78514" cy="80963"/>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 name="吹き出し: 線 1">
            <a:extLst>
              <a:ext uri="{FF2B5EF4-FFF2-40B4-BE49-F238E27FC236}">
                <a16:creationId xmlns:a16="http://schemas.microsoft.com/office/drawing/2014/main" id="{D9924735-37C6-49A3-AACA-D8C7D8A4659F}"/>
              </a:ext>
            </a:extLst>
          </p:cNvPr>
          <p:cNvSpPr/>
          <p:nvPr/>
        </p:nvSpPr>
        <p:spPr>
          <a:xfrm>
            <a:off x="3127188" y="4276706"/>
            <a:ext cx="258232" cy="123111"/>
          </a:xfrm>
          <a:prstGeom prst="borderCallout1">
            <a:avLst>
              <a:gd name="adj1" fmla="val 42821"/>
              <a:gd name="adj2" fmla="val -3415"/>
              <a:gd name="adj3" fmla="val 329134"/>
              <a:gd name="adj4" fmla="val -60464"/>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800" dirty="0"/>
              <a:t>A</a:t>
            </a:r>
            <a:endParaRPr kumimoji="1" lang="ja-JP" altLang="en-US" sz="800" dirty="0"/>
          </a:p>
        </p:txBody>
      </p:sp>
      <p:sp>
        <p:nvSpPr>
          <p:cNvPr id="35" name="吹き出し: 線 34">
            <a:extLst>
              <a:ext uri="{FF2B5EF4-FFF2-40B4-BE49-F238E27FC236}">
                <a16:creationId xmlns:a16="http://schemas.microsoft.com/office/drawing/2014/main" id="{23303BE7-3B42-4FC5-8ECD-889738FFDE23}"/>
              </a:ext>
            </a:extLst>
          </p:cNvPr>
          <p:cNvSpPr/>
          <p:nvPr/>
        </p:nvSpPr>
        <p:spPr>
          <a:xfrm>
            <a:off x="3428999" y="4433238"/>
            <a:ext cx="258232" cy="123111"/>
          </a:xfrm>
          <a:prstGeom prst="borderCallout1">
            <a:avLst>
              <a:gd name="adj1" fmla="val 42821"/>
              <a:gd name="adj2" fmla="val -3415"/>
              <a:gd name="adj3" fmla="val 197606"/>
              <a:gd name="adj4" fmla="val -112103"/>
            </a:avLst>
          </a:prstGeom>
          <a:ln>
            <a:solidFill>
              <a:srgbClr val="FF0000"/>
            </a:solidFill>
          </a:ln>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800" dirty="0"/>
              <a:t>B</a:t>
            </a:r>
            <a:endParaRPr kumimoji="1" lang="ja-JP" altLang="en-US" sz="800" dirty="0"/>
          </a:p>
        </p:txBody>
      </p:sp>
      <p:pic>
        <p:nvPicPr>
          <p:cNvPr id="8" name="図 7">
            <a:extLst>
              <a:ext uri="{FF2B5EF4-FFF2-40B4-BE49-F238E27FC236}">
                <a16:creationId xmlns:a16="http://schemas.microsoft.com/office/drawing/2014/main" id="{44097F44-D559-4950-AEB4-075891D899C2}"/>
              </a:ext>
            </a:extLst>
          </p:cNvPr>
          <p:cNvPicPr>
            <a:picLocks noChangeAspect="1"/>
          </p:cNvPicPr>
          <p:nvPr/>
        </p:nvPicPr>
        <p:blipFill>
          <a:blip r:embed="rId4"/>
          <a:stretch>
            <a:fillRect/>
          </a:stretch>
        </p:blipFill>
        <p:spPr>
          <a:xfrm>
            <a:off x="3802951" y="4131887"/>
            <a:ext cx="2839959" cy="1167720"/>
          </a:xfrm>
          <a:prstGeom prst="rect">
            <a:avLst/>
          </a:prstGeom>
        </p:spPr>
      </p:pic>
      <p:sp>
        <p:nvSpPr>
          <p:cNvPr id="29" name="楕円 28">
            <a:extLst>
              <a:ext uri="{FF2B5EF4-FFF2-40B4-BE49-F238E27FC236}">
                <a16:creationId xmlns:a16="http://schemas.microsoft.com/office/drawing/2014/main" id="{AB988740-13D3-4A7B-BA3D-0AE2A935E022}"/>
              </a:ext>
            </a:extLst>
          </p:cNvPr>
          <p:cNvSpPr/>
          <p:nvPr/>
        </p:nvSpPr>
        <p:spPr>
          <a:xfrm>
            <a:off x="6111151" y="4686799"/>
            <a:ext cx="108000" cy="108000"/>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6" name="吹き出し: 線 35">
            <a:extLst>
              <a:ext uri="{FF2B5EF4-FFF2-40B4-BE49-F238E27FC236}">
                <a16:creationId xmlns:a16="http://schemas.microsoft.com/office/drawing/2014/main" id="{AB7A9515-EE1A-41CF-8813-C3D86C8FC66A}"/>
              </a:ext>
            </a:extLst>
          </p:cNvPr>
          <p:cNvSpPr/>
          <p:nvPr/>
        </p:nvSpPr>
        <p:spPr>
          <a:xfrm>
            <a:off x="6105485" y="4320016"/>
            <a:ext cx="258232" cy="123111"/>
          </a:xfrm>
          <a:prstGeom prst="borderCallout1">
            <a:avLst>
              <a:gd name="adj1" fmla="val 104716"/>
              <a:gd name="adj2" fmla="val 92487"/>
              <a:gd name="adj3" fmla="val 514820"/>
              <a:gd name="adj4" fmla="val 28061"/>
            </a:avLst>
          </a:prstGeom>
          <a:ln>
            <a:solidFill>
              <a:srgbClr val="92D050"/>
            </a:solidFill>
          </a:ln>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800" dirty="0"/>
              <a:t>C</a:t>
            </a:r>
            <a:endParaRPr kumimoji="1" lang="ja-JP" altLang="en-US" sz="800" dirty="0"/>
          </a:p>
        </p:txBody>
      </p:sp>
      <p:sp>
        <p:nvSpPr>
          <p:cNvPr id="37" name="楕円 36">
            <a:extLst>
              <a:ext uri="{FF2B5EF4-FFF2-40B4-BE49-F238E27FC236}">
                <a16:creationId xmlns:a16="http://schemas.microsoft.com/office/drawing/2014/main" id="{64E7AB3B-DD0F-4372-8986-20D69B580384}"/>
              </a:ext>
            </a:extLst>
          </p:cNvPr>
          <p:cNvSpPr/>
          <p:nvPr/>
        </p:nvSpPr>
        <p:spPr>
          <a:xfrm>
            <a:off x="6132977" y="4941095"/>
            <a:ext cx="78514" cy="80963"/>
          </a:xfrm>
          <a:prstGeom prst="ellipse">
            <a:avLst/>
          </a:prstGeom>
          <a:solidFill>
            <a:srgbClr val="92D050"/>
          </a:solidFill>
          <a:ln>
            <a:solidFill>
              <a:srgbClr val="92D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9C86AD6D-F2B4-4B5A-98DE-C150F5F4ED77}"/>
              </a:ext>
            </a:extLst>
          </p:cNvPr>
          <p:cNvSpPr txBox="1"/>
          <p:nvPr/>
        </p:nvSpPr>
        <p:spPr>
          <a:xfrm>
            <a:off x="3920808" y="5018503"/>
            <a:ext cx="290464" cy="25391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イ</a:t>
            </a:r>
          </a:p>
        </p:txBody>
      </p:sp>
      <p:pic>
        <p:nvPicPr>
          <p:cNvPr id="10" name="図 9">
            <a:extLst>
              <a:ext uri="{FF2B5EF4-FFF2-40B4-BE49-F238E27FC236}">
                <a16:creationId xmlns:a16="http://schemas.microsoft.com/office/drawing/2014/main" id="{ED850DB6-F2B9-4AE4-8364-E4BB42D5D880}"/>
              </a:ext>
            </a:extLst>
          </p:cNvPr>
          <p:cNvPicPr>
            <a:picLocks noChangeAspect="1"/>
          </p:cNvPicPr>
          <p:nvPr/>
        </p:nvPicPr>
        <p:blipFill>
          <a:blip r:embed="rId5"/>
          <a:stretch>
            <a:fillRect/>
          </a:stretch>
        </p:blipFill>
        <p:spPr>
          <a:xfrm>
            <a:off x="964338" y="5533239"/>
            <a:ext cx="2562658" cy="1250363"/>
          </a:xfrm>
          <a:prstGeom prst="rect">
            <a:avLst/>
          </a:prstGeom>
        </p:spPr>
      </p:pic>
      <p:sp>
        <p:nvSpPr>
          <p:cNvPr id="31" name="楕円 30">
            <a:extLst>
              <a:ext uri="{FF2B5EF4-FFF2-40B4-BE49-F238E27FC236}">
                <a16:creationId xmlns:a16="http://schemas.microsoft.com/office/drawing/2014/main" id="{0EC17DE6-B586-4DD9-999B-6E7080E99890}"/>
              </a:ext>
            </a:extLst>
          </p:cNvPr>
          <p:cNvSpPr/>
          <p:nvPr/>
        </p:nvSpPr>
        <p:spPr>
          <a:xfrm>
            <a:off x="2610681" y="5867309"/>
            <a:ext cx="108000" cy="108000"/>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C448670F-10BA-4C64-8EB9-0ED1ACE3ADB4}"/>
              </a:ext>
            </a:extLst>
          </p:cNvPr>
          <p:cNvSpPr/>
          <p:nvPr/>
        </p:nvSpPr>
        <p:spPr>
          <a:xfrm>
            <a:off x="2776129" y="6060815"/>
            <a:ext cx="78514" cy="80963"/>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9" name="吹き出し: 線 38">
            <a:extLst>
              <a:ext uri="{FF2B5EF4-FFF2-40B4-BE49-F238E27FC236}">
                <a16:creationId xmlns:a16="http://schemas.microsoft.com/office/drawing/2014/main" id="{7D8C466E-C38D-4605-B53A-67174298CD76}"/>
              </a:ext>
            </a:extLst>
          </p:cNvPr>
          <p:cNvSpPr/>
          <p:nvPr/>
        </p:nvSpPr>
        <p:spPr>
          <a:xfrm>
            <a:off x="2992163" y="5604598"/>
            <a:ext cx="258232" cy="123111"/>
          </a:xfrm>
          <a:prstGeom prst="borderCallout1">
            <a:avLst>
              <a:gd name="adj1" fmla="val 110906"/>
              <a:gd name="adj2" fmla="val 64454"/>
              <a:gd name="adj3" fmla="val 397219"/>
              <a:gd name="adj4" fmla="val -69317"/>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800" dirty="0"/>
              <a:t>A</a:t>
            </a:r>
            <a:endParaRPr kumimoji="1" lang="ja-JP" altLang="en-US" sz="800" dirty="0"/>
          </a:p>
        </p:txBody>
      </p:sp>
      <p:sp>
        <p:nvSpPr>
          <p:cNvPr id="49" name="テキスト ボックス 48">
            <a:extLst>
              <a:ext uri="{FF2B5EF4-FFF2-40B4-BE49-F238E27FC236}">
                <a16:creationId xmlns:a16="http://schemas.microsoft.com/office/drawing/2014/main" id="{9907AF6A-66D7-4FCC-8C0B-AABB225762A6}"/>
              </a:ext>
            </a:extLst>
          </p:cNvPr>
          <p:cNvSpPr txBox="1"/>
          <p:nvPr/>
        </p:nvSpPr>
        <p:spPr>
          <a:xfrm>
            <a:off x="1035656" y="6408957"/>
            <a:ext cx="303288" cy="25391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エ</a:t>
            </a:r>
          </a:p>
        </p:txBody>
      </p:sp>
      <p:pic>
        <p:nvPicPr>
          <p:cNvPr id="16" name="図 15">
            <a:extLst>
              <a:ext uri="{FF2B5EF4-FFF2-40B4-BE49-F238E27FC236}">
                <a16:creationId xmlns:a16="http://schemas.microsoft.com/office/drawing/2014/main" id="{5AF78550-8B34-4979-B49E-F3CC966A3288}"/>
              </a:ext>
            </a:extLst>
          </p:cNvPr>
          <p:cNvPicPr>
            <a:picLocks noChangeAspect="1"/>
          </p:cNvPicPr>
          <p:nvPr/>
        </p:nvPicPr>
        <p:blipFill>
          <a:blip r:embed="rId6"/>
          <a:stretch>
            <a:fillRect/>
          </a:stretch>
        </p:blipFill>
        <p:spPr>
          <a:xfrm>
            <a:off x="3624906" y="5546495"/>
            <a:ext cx="2442862" cy="1223850"/>
          </a:xfrm>
          <a:prstGeom prst="rect">
            <a:avLst/>
          </a:prstGeom>
        </p:spPr>
      </p:pic>
      <p:sp>
        <p:nvSpPr>
          <p:cNvPr id="32" name="楕円 31">
            <a:extLst>
              <a:ext uri="{FF2B5EF4-FFF2-40B4-BE49-F238E27FC236}">
                <a16:creationId xmlns:a16="http://schemas.microsoft.com/office/drawing/2014/main" id="{443B4CB2-A001-4264-A7BE-6170AEA8A8B8}"/>
              </a:ext>
            </a:extLst>
          </p:cNvPr>
          <p:cNvSpPr/>
          <p:nvPr/>
        </p:nvSpPr>
        <p:spPr>
          <a:xfrm>
            <a:off x="5204309" y="5754555"/>
            <a:ext cx="108000" cy="108000"/>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0" name="楕円 39">
            <a:extLst>
              <a:ext uri="{FF2B5EF4-FFF2-40B4-BE49-F238E27FC236}">
                <a16:creationId xmlns:a16="http://schemas.microsoft.com/office/drawing/2014/main" id="{9608EC06-3145-4D6E-ACFA-A066BD2622D6}"/>
              </a:ext>
            </a:extLst>
          </p:cNvPr>
          <p:cNvSpPr/>
          <p:nvPr/>
        </p:nvSpPr>
        <p:spPr>
          <a:xfrm>
            <a:off x="5354933" y="6101296"/>
            <a:ext cx="78514" cy="80963"/>
          </a:xfrm>
          <a:prstGeom prst="ellipse">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1" name="吹き出し: 線 40">
            <a:extLst>
              <a:ext uri="{FF2B5EF4-FFF2-40B4-BE49-F238E27FC236}">
                <a16:creationId xmlns:a16="http://schemas.microsoft.com/office/drawing/2014/main" id="{DABB5076-8002-40CC-BE6E-60F97A2D0AF0}"/>
              </a:ext>
            </a:extLst>
          </p:cNvPr>
          <p:cNvSpPr/>
          <p:nvPr/>
        </p:nvSpPr>
        <p:spPr>
          <a:xfrm>
            <a:off x="5708928" y="5645079"/>
            <a:ext cx="258232" cy="123111"/>
          </a:xfrm>
          <a:prstGeom prst="borderCallout1">
            <a:avLst>
              <a:gd name="adj1" fmla="val 110906"/>
              <a:gd name="adj2" fmla="val 64454"/>
              <a:gd name="adj3" fmla="val 401087"/>
              <a:gd name="adj4" fmla="val -113580"/>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800" dirty="0"/>
              <a:t>A</a:t>
            </a:r>
            <a:endParaRPr kumimoji="1" lang="ja-JP" altLang="en-US" sz="800" dirty="0"/>
          </a:p>
        </p:txBody>
      </p:sp>
      <p:sp>
        <p:nvSpPr>
          <p:cNvPr id="48" name="テキスト ボックス 47">
            <a:extLst>
              <a:ext uri="{FF2B5EF4-FFF2-40B4-BE49-F238E27FC236}">
                <a16:creationId xmlns:a16="http://schemas.microsoft.com/office/drawing/2014/main" id="{00F58F6A-B5DF-4CC9-863E-1EFF274772A6}"/>
              </a:ext>
            </a:extLst>
          </p:cNvPr>
          <p:cNvSpPr txBox="1"/>
          <p:nvPr/>
        </p:nvSpPr>
        <p:spPr>
          <a:xfrm>
            <a:off x="3655025" y="6424866"/>
            <a:ext cx="308098" cy="25391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オ</a:t>
            </a:r>
          </a:p>
        </p:txBody>
      </p:sp>
      <p:pic>
        <p:nvPicPr>
          <p:cNvPr id="18" name="図 17">
            <a:extLst>
              <a:ext uri="{FF2B5EF4-FFF2-40B4-BE49-F238E27FC236}">
                <a16:creationId xmlns:a16="http://schemas.microsoft.com/office/drawing/2014/main" id="{7AC54762-F591-44C9-90F3-6AC358E67E80}"/>
              </a:ext>
            </a:extLst>
          </p:cNvPr>
          <p:cNvPicPr>
            <a:picLocks noChangeAspect="1"/>
          </p:cNvPicPr>
          <p:nvPr/>
        </p:nvPicPr>
        <p:blipFill>
          <a:blip r:embed="rId7"/>
          <a:stretch>
            <a:fillRect/>
          </a:stretch>
        </p:blipFill>
        <p:spPr>
          <a:xfrm>
            <a:off x="6739023" y="5512634"/>
            <a:ext cx="2732821" cy="1222579"/>
          </a:xfrm>
          <a:prstGeom prst="rect">
            <a:avLst/>
          </a:prstGeom>
        </p:spPr>
      </p:pic>
      <p:sp>
        <p:nvSpPr>
          <p:cNvPr id="33" name="楕円 32">
            <a:extLst>
              <a:ext uri="{FF2B5EF4-FFF2-40B4-BE49-F238E27FC236}">
                <a16:creationId xmlns:a16="http://schemas.microsoft.com/office/drawing/2014/main" id="{56E6A487-4A78-4F24-9A98-1D29AD94A2BF}"/>
              </a:ext>
            </a:extLst>
          </p:cNvPr>
          <p:cNvSpPr/>
          <p:nvPr/>
        </p:nvSpPr>
        <p:spPr>
          <a:xfrm>
            <a:off x="8678040" y="6015924"/>
            <a:ext cx="108000" cy="108000"/>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4" name="吹き出し: 線 43">
            <a:extLst>
              <a:ext uri="{FF2B5EF4-FFF2-40B4-BE49-F238E27FC236}">
                <a16:creationId xmlns:a16="http://schemas.microsoft.com/office/drawing/2014/main" id="{ADC2280D-FF1C-4CCC-9932-125AF476C7B3}"/>
              </a:ext>
            </a:extLst>
          </p:cNvPr>
          <p:cNvSpPr/>
          <p:nvPr/>
        </p:nvSpPr>
        <p:spPr>
          <a:xfrm>
            <a:off x="8908746" y="5631444"/>
            <a:ext cx="258232" cy="123111"/>
          </a:xfrm>
          <a:prstGeom prst="borderCallout1">
            <a:avLst>
              <a:gd name="adj1" fmla="val 42821"/>
              <a:gd name="adj2" fmla="val -3415"/>
              <a:gd name="adj3" fmla="val 329134"/>
              <a:gd name="adj4" fmla="val -60464"/>
            </a:avLst>
          </a:prstGeom>
        </p:spPr>
        <p:style>
          <a:lnRef idx="2">
            <a:schemeClr val="accent2"/>
          </a:lnRef>
          <a:fillRef idx="1">
            <a:schemeClr val="lt1"/>
          </a:fillRef>
          <a:effectRef idx="0">
            <a:schemeClr val="accent2"/>
          </a:effectRef>
          <a:fontRef idx="minor">
            <a:schemeClr val="dk1"/>
          </a:fontRef>
        </p:style>
        <p:txBody>
          <a:bodyPr lIns="0" tIns="0" rIns="0" bIns="0" rtlCol="0" anchor="ctr">
            <a:spAutoFit/>
          </a:bodyPr>
          <a:lstStyle/>
          <a:p>
            <a:pPr algn="ctr"/>
            <a:r>
              <a:rPr kumimoji="1" lang="en-US" altLang="ja-JP" sz="800" dirty="0"/>
              <a:t>A</a:t>
            </a:r>
            <a:endParaRPr kumimoji="1" lang="ja-JP" altLang="en-US" sz="800" dirty="0"/>
          </a:p>
        </p:txBody>
      </p:sp>
      <p:sp>
        <p:nvSpPr>
          <p:cNvPr id="47" name="テキスト ボックス 46">
            <a:extLst>
              <a:ext uri="{FF2B5EF4-FFF2-40B4-BE49-F238E27FC236}">
                <a16:creationId xmlns:a16="http://schemas.microsoft.com/office/drawing/2014/main" id="{8A9322DB-E1EF-4A01-BC99-31230D23AFC0}"/>
              </a:ext>
            </a:extLst>
          </p:cNvPr>
          <p:cNvSpPr txBox="1"/>
          <p:nvPr/>
        </p:nvSpPr>
        <p:spPr>
          <a:xfrm>
            <a:off x="6821787" y="6390082"/>
            <a:ext cx="311304" cy="253916"/>
          </a:xfrm>
          <a:prstGeom prst="rect">
            <a:avLst/>
          </a:prstGeom>
          <a:ln/>
        </p:spPr>
        <p:style>
          <a:lnRef idx="3">
            <a:schemeClr val="lt1"/>
          </a:lnRef>
          <a:fillRef idx="1">
            <a:schemeClr val="accent3"/>
          </a:fillRef>
          <a:effectRef idx="1">
            <a:schemeClr val="accent3"/>
          </a:effectRef>
          <a:fontRef idx="minor">
            <a:schemeClr val="lt1"/>
          </a:fontRef>
        </p:style>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カ</a:t>
            </a:r>
          </a:p>
        </p:txBody>
      </p:sp>
    </p:spTree>
    <p:extLst>
      <p:ext uri="{BB962C8B-B14F-4D97-AF65-F5344CB8AC3E}">
        <p14:creationId xmlns:p14="http://schemas.microsoft.com/office/powerpoint/2010/main" val="3473541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8" name="表 7">
            <a:extLst>
              <a:ext uri="{FF2B5EF4-FFF2-40B4-BE49-F238E27FC236}">
                <a16:creationId xmlns:a16="http://schemas.microsoft.com/office/drawing/2014/main" id="{F056EAFB-0FE2-40E3-BD7F-754C7F768838}"/>
              </a:ext>
            </a:extLst>
          </p:cNvPr>
          <p:cNvGraphicFramePr>
            <a:graphicFrameLocks noGrp="1"/>
          </p:cNvGraphicFramePr>
          <p:nvPr>
            <p:extLst>
              <p:ext uri="{D42A27DB-BD31-4B8C-83A1-F6EECF244321}">
                <p14:modId xmlns:p14="http://schemas.microsoft.com/office/powerpoint/2010/main" val="1460801181"/>
              </p:ext>
            </p:extLst>
          </p:nvPr>
        </p:nvGraphicFramePr>
        <p:xfrm>
          <a:off x="628288" y="587188"/>
          <a:ext cx="8473452" cy="6248400"/>
        </p:xfrm>
        <a:graphic>
          <a:graphicData uri="http://schemas.openxmlformats.org/drawingml/2006/table">
            <a:tbl>
              <a:tblPr firstRow="1" firstCol="1" lastRow="1">
                <a:tableStyleId>{21E4AEA4-8DFA-4A89-87EB-49C32662AFE0}</a:tableStyleId>
              </a:tblPr>
              <a:tblGrid>
                <a:gridCol w="365104">
                  <a:extLst>
                    <a:ext uri="{9D8B030D-6E8A-4147-A177-3AD203B41FA5}">
                      <a16:colId xmlns:a16="http://schemas.microsoft.com/office/drawing/2014/main" val="2413297268"/>
                    </a:ext>
                  </a:extLst>
                </a:gridCol>
                <a:gridCol w="2510090">
                  <a:extLst>
                    <a:ext uri="{9D8B030D-6E8A-4147-A177-3AD203B41FA5}">
                      <a16:colId xmlns:a16="http://schemas.microsoft.com/office/drawing/2014/main" val="3588731954"/>
                    </a:ext>
                  </a:extLst>
                </a:gridCol>
                <a:gridCol w="927753">
                  <a:extLst>
                    <a:ext uri="{9D8B030D-6E8A-4147-A177-3AD203B41FA5}">
                      <a16:colId xmlns:a16="http://schemas.microsoft.com/office/drawing/2014/main" val="3315877555"/>
                    </a:ext>
                  </a:extLst>
                </a:gridCol>
                <a:gridCol w="715215">
                  <a:extLst>
                    <a:ext uri="{9D8B030D-6E8A-4147-A177-3AD203B41FA5}">
                      <a16:colId xmlns:a16="http://schemas.microsoft.com/office/drawing/2014/main" val="3087742717"/>
                    </a:ext>
                  </a:extLst>
                </a:gridCol>
                <a:gridCol w="791058">
                  <a:extLst>
                    <a:ext uri="{9D8B030D-6E8A-4147-A177-3AD203B41FA5}">
                      <a16:colId xmlns:a16="http://schemas.microsoft.com/office/drawing/2014/main" val="4049946080"/>
                    </a:ext>
                  </a:extLst>
                </a:gridCol>
                <a:gridCol w="791058">
                  <a:extLst>
                    <a:ext uri="{9D8B030D-6E8A-4147-A177-3AD203B41FA5}">
                      <a16:colId xmlns:a16="http://schemas.microsoft.com/office/drawing/2014/main" val="658243708"/>
                    </a:ext>
                  </a:extLst>
                </a:gridCol>
                <a:gridCol w="791058">
                  <a:extLst>
                    <a:ext uri="{9D8B030D-6E8A-4147-A177-3AD203B41FA5}">
                      <a16:colId xmlns:a16="http://schemas.microsoft.com/office/drawing/2014/main" val="930444492"/>
                    </a:ext>
                  </a:extLst>
                </a:gridCol>
                <a:gridCol w="791058">
                  <a:extLst>
                    <a:ext uri="{9D8B030D-6E8A-4147-A177-3AD203B41FA5}">
                      <a16:colId xmlns:a16="http://schemas.microsoft.com/office/drawing/2014/main" val="477752923"/>
                    </a:ext>
                  </a:extLst>
                </a:gridCol>
                <a:gridCol w="791058">
                  <a:extLst>
                    <a:ext uri="{9D8B030D-6E8A-4147-A177-3AD203B41FA5}">
                      <a16:colId xmlns:a16="http://schemas.microsoft.com/office/drawing/2014/main" val="1875845562"/>
                    </a:ext>
                  </a:extLst>
                </a:gridCol>
              </a:tblGrid>
              <a:tr h="147462">
                <a:tc rowSpan="2">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rowSpan="2">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物質</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rowSpan="2">
                  <a:txBody>
                    <a:bodyPr/>
                    <a:lstStyle/>
                    <a:p>
                      <a:pPr algn="ctr" fontAlgn="ctr">
                        <a:lnSpc>
                          <a:spcPct val="100000"/>
                        </a:lnSpc>
                      </a:pPr>
                      <a:r>
                        <a:rPr lang="zh-TW" altLang="en-US" sz="1000" u="none" strike="noStrike" dirty="0">
                          <a:effectLst/>
                          <a:latin typeface="BIZ UDPゴシック" panose="020B0400000000000000" pitchFamily="50" charset="-128"/>
                          <a:ea typeface="BIZ UDPゴシック" panose="020B0400000000000000" pitchFamily="50" charset="-128"/>
                        </a:rPr>
                        <a:t>優先取組物質</a:t>
                      </a:r>
                      <a:r>
                        <a:rPr lang="ja-JP" altLang="en-US" sz="1000" u="none" strike="noStrike" dirty="0">
                          <a:effectLst/>
                          <a:latin typeface="BIZ UDPゴシック" panose="020B0400000000000000" pitchFamily="50" charset="-128"/>
                          <a:ea typeface="BIZ UDPゴシック" panose="020B0400000000000000" pitchFamily="50" charset="-128"/>
                        </a:rPr>
                        <a:t>等</a:t>
                      </a:r>
                      <a:endParaRPr lang="zh-TW"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rowSpan="2">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現行条例</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B w="12700" cap="flat" cmpd="sng" algn="ctr">
                      <a:solidFill>
                        <a:schemeClr val="bg1"/>
                      </a:solidFill>
                      <a:prstDash val="solid"/>
                      <a:round/>
                      <a:headEnd type="none" w="med" len="med"/>
                      <a:tailEnd type="none" w="med" len="med"/>
                    </a:lnB>
                  </a:tcPr>
                </a:tc>
                <a:tc gridSpan="5">
                  <a:txBody>
                    <a:bodyPr/>
                    <a:lstStyle/>
                    <a:p>
                      <a:pPr algn="ctr" fontAlgn="ctr">
                        <a:lnSpc>
                          <a:spcPct val="100000"/>
                        </a:lnSpc>
                      </a:pPr>
                      <a:r>
                        <a:rPr lang="ja-JP" altLang="en-US" sz="1000" u="none" strike="noStrike" dirty="0">
                          <a:solidFill>
                            <a:schemeClr val="bg1"/>
                          </a:solidFill>
                          <a:effectLst/>
                          <a:latin typeface="BIZ UDPゴシック" panose="020B0400000000000000" pitchFamily="50" charset="-128"/>
                          <a:ea typeface="BIZ UDPゴシック" panose="020B0400000000000000" pitchFamily="50" charset="-128"/>
                        </a:rPr>
                        <a:t>見直し案</a:t>
                      </a:r>
                      <a:endPar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0" marR="0" marT="0" marB="0" anchor="ctr">
                    <a:lnB w="38100" cmpd="sng">
                      <a:noFill/>
                    </a:lnB>
                    <a:solidFill>
                      <a:schemeClr val="accent2"/>
                    </a:solidFill>
                  </a:tcPr>
                </a:tc>
                <a:tc h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808811"/>
                  </a:ext>
                </a:extLst>
              </a:tr>
              <a:tr h="147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lnSpc>
                          <a:spcPct val="100000"/>
                        </a:lnSpc>
                      </a:pPr>
                      <a:r>
                        <a:rPr lang="ja-JP" altLang="en-US" sz="1000" b="0" i="0" u="none" strike="noStrike" dirty="0">
                          <a:solidFill>
                            <a:schemeClr val="bg1"/>
                          </a:solidFill>
                          <a:effectLst/>
                          <a:latin typeface="BIZ UDPゴシック" panose="020B0400000000000000" pitchFamily="50" charset="-128"/>
                          <a:ea typeface="BIZ UDPゴシック" panose="020B0400000000000000" pitchFamily="50" charset="-128"/>
                        </a:rPr>
                        <a:t>規制対象</a:t>
                      </a:r>
                    </a:p>
                  </a:txBody>
                  <a:tcPr marL="0" marR="0" marT="0" marB="0" anchor="ctr">
                    <a:lnL w="12700" cap="flat" cmpd="sng" algn="ctr">
                      <a:solidFill>
                        <a:schemeClr val="bg1"/>
                      </a:solidFill>
                      <a:prstDash val="solid"/>
                      <a:round/>
                      <a:headEnd type="none" w="med" len="med"/>
                      <a:tailEnd type="none" w="med" len="med"/>
                    </a:lnL>
                    <a:lnT w="38100" cmpd="sng">
                      <a:noFill/>
                    </a:lnT>
                    <a:solidFill>
                      <a:srgbClr val="2E83C3"/>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①追加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②継続</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③追加せず</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④削除</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38100" cmpd="sng">
                      <a:noFill/>
                    </a:lnT>
                  </a:tcPr>
                </a:tc>
                <a:extLst>
                  <a:ext uri="{0D108BD9-81ED-4DB2-BD59-A6C34878D82A}">
                    <a16:rowId xmlns:a16="http://schemas.microsoft.com/office/drawing/2014/main" val="347734702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アクリロニトリル</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lnT w="12700" cap="flat" cmpd="sng" algn="ctr">
                      <a:solidFill>
                        <a:schemeClr val="bg1"/>
                      </a:solidFill>
                      <a:prstDash val="solid"/>
                      <a:round/>
                      <a:headEnd type="none" w="med" len="med"/>
                      <a:tailEnd type="none" w="med" len="med"/>
                    </a:lnT>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00256933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塩化メチル（クロロメタン）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62815860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クロロホルム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53739873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1,2-</a:t>
                      </a:r>
                      <a:r>
                        <a:rPr lang="ja-JP" altLang="en-US" sz="1000" u="none" strike="noStrike" dirty="0">
                          <a:effectLst/>
                          <a:latin typeface="BIZ UDPゴシック" panose="020B0400000000000000" pitchFamily="50" charset="-128"/>
                          <a:ea typeface="BIZ UDPゴシック" panose="020B0400000000000000" pitchFamily="50" charset="-128"/>
                        </a:rPr>
                        <a:t>ジクロロエタン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14467843"/>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塩化メチレン（ジクロロメタン）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405284299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テトラクロロエチレン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4521984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トリクロロエチレン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751856440"/>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1,3-</a:t>
                      </a:r>
                      <a:r>
                        <a:rPr lang="ja-JP" altLang="en-US" sz="1000" u="none" strike="noStrike" dirty="0">
                          <a:effectLst/>
                          <a:latin typeface="BIZ UDPゴシック" panose="020B0400000000000000" pitchFamily="50" charset="-128"/>
                          <a:ea typeface="BIZ UDPゴシック" panose="020B0400000000000000" pitchFamily="50" charset="-128"/>
                        </a:rPr>
                        <a:t>ブタジエン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585070967"/>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アセトアルデヒド</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963959137"/>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10</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トルエン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88809140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クロム及び三価クロム化合物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83380456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六価クロム化合物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78380142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塩化ビニルモノマー（クロロエチレン）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15475938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ベンゼン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71483516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ホルムアルデヒド</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97427149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酸化エチレン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696592950"/>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ベリリウム及びその化合物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60813878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マンガン及びその化合物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066004286"/>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ニッケル化合物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653682398"/>
                  </a:ext>
                </a:extLst>
              </a:tr>
              <a:tr h="147462">
                <a:tc>
                  <a:txBody>
                    <a:bodyPr/>
                    <a:lstStyle/>
                    <a:p>
                      <a:pPr algn="ctr" fontAlgn="ctr">
                        <a:lnSpc>
                          <a:spcPct val="100000"/>
                        </a:lnSpc>
                      </a:pPr>
                      <a:r>
                        <a:rPr lang="en-US" altLang="ja-JP" sz="1000" b="0" i="0" u="none" strike="noStrike" dirty="0">
                          <a:solidFill>
                            <a:schemeClr val="bg1"/>
                          </a:solidFill>
                          <a:effectLst/>
                          <a:latin typeface="BIZ UDPゴシック" panose="020B0400000000000000" pitchFamily="50" charset="-128"/>
                          <a:ea typeface="BIZ UDPゴシック" panose="020B0400000000000000" pitchFamily="50" charset="-128"/>
                        </a:rPr>
                        <a:t>20</a:t>
                      </a: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ヒ素及びその化合物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537692452"/>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ベンゾ</a:t>
                      </a:r>
                      <a:r>
                        <a:rPr lang="en-US" altLang="ja-JP" sz="1000" u="none" strike="noStrike" dirty="0">
                          <a:effectLst/>
                          <a:latin typeface="BIZ UDPゴシック" panose="020B0400000000000000" pitchFamily="50" charset="-128"/>
                          <a:ea typeface="BIZ UDPゴシック" panose="020B0400000000000000" pitchFamily="50" charset="-128"/>
                        </a:rPr>
                        <a:t>[a]</a:t>
                      </a:r>
                      <a:r>
                        <a:rPr lang="ja-JP" altLang="en-US" sz="1000" u="none" strike="noStrike" dirty="0">
                          <a:effectLst/>
                          <a:latin typeface="BIZ UDPゴシック" panose="020B0400000000000000" pitchFamily="50" charset="-128"/>
                          <a:ea typeface="BIZ UDPゴシック" panose="020B0400000000000000" pitchFamily="50" charset="-128"/>
                        </a:rPr>
                        <a:t>ピレン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5108749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ダイオキシン類</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24922403"/>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鉛及びその化合物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315494534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カドミウム及びその化合物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1293487756"/>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水銀及びその化合物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78732943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39059521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塩化水素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dirty="0">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rPr>
                        <a:t>●</a:t>
                      </a: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FFFF00"/>
                    </a:solidFill>
                  </a:tcPr>
                </a:tc>
                <a:extLst>
                  <a:ext uri="{0D108BD9-81ED-4DB2-BD59-A6C34878D82A}">
                    <a16:rowId xmlns:a16="http://schemas.microsoft.com/office/drawing/2014/main" val="282647641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フッ素、フッ化水素、フッ化ケイ素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09303428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窒素酸化物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a:t>
                      </a:r>
                      <a:r>
                        <a:rPr lang="ja-JP" altLang="en-US" sz="1000" u="none" strike="noStrike">
                          <a:effectLst/>
                          <a:latin typeface="BIZ UDPゴシック" panose="020B0400000000000000" pitchFamily="50" charset="-128"/>
                          <a:ea typeface="BIZ UDPゴシック" panose="020B0400000000000000" pitchFamily="50" charset="-128"/>
                        </a:rPr>
                        <a:t>法</a:t>
                      </a:r>
                      <a:r>
                        <a:rPr lang="en-US" altLang="ja-JP" sz="1000" u="none" strike="noStrike" dirty="0">
                          <a:effectLst/>
                          <a:latin typeface="BIZ UDPゴシック" panose="020B0400000000000000" pitchFamily="50" charset="-128"/>
                          <a:ea typeface="BIZ UDPゴシック" panose="020B0400000000000000" pitchFamily="50" charset="-128"/>
                        </a:rPr>
                        <a:t>)</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〇</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05302943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30</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rowSpan="9">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アニシジン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アンチモン及びその化合物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N-</a:t>
                      </a:r>
                      <a:r>
                        <a:rPr lang="ja-JP" altLang="en-US" sz="1000" u="none" strike="noStrike" dirty="0">
                          <a:effectLst/>
                          <a:latin typeface="BIZ UDPゴシック" panose="020B0400000000000000" pitchFamily="50" charset="-128"/>
                          <a:ea typeface="BIZ UDPゴシック" panose="020B0400000000000000" pitchFamily="50" charset="-128"/>
                        </a:rPr>
                        <a:t>エチルアニリン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クロロニトロベンゼン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臭素</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銅及びその化合物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バナジウム及びその化合物</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ホスゲン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N-</a:t>
                      </a:r>
                      <a:r>
                        <a:rPr lang="ja-JP" altLang="en-US" sz="1000" u="none" strike="noStrike" dirty="0">
                          <a:effectLst/>
                          <a:latin typeface="BIZ UDPゴシック" panose="020B0400000000000000" pitchFamily="50" charset="-128"/>
                          <a:ea typeface="BIZ UDPゴシック" panose="020B0400000000000000" pitchFamily="50" charset="-128"/>
                        </a:rPr>
                        <a:t>メチルアニリン</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527570175"/>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31</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939030078"/>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32</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46090856"/>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676889859"/>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205551138"/>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35</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106870091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36</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713858811"/>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37</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2941681134"/>
                  </a:ext>
                </a:extLst>
              </a:tr>
              <a:tr h="147462">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38</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vMerge="1">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solidFill>
                      <a:srgbClr val="E8EDF5"/>
                    </a:solidFill>
                  </a:tcP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　</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〇</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3891292028"/>
                  </a:ext>
                </a:extLst>
              </a:tr>
              <a:tr h="147462">
                <a:tc>
                  <a:txBody>
                    <a:bodyPr/>
                    <a:lstStyle/>
                    <a:p>
                      <a:pPr algn="l" fontAlgn="ctr">
                        <a:lnSpc>
                          <a:spcPct val="100000"/>
                        </a:lnSpc>
                      </a:pPr>
                      <a:r>
                        <a:rPr lang="ja-JP" altLang="en-US" sz="1000" u="none" strike="noStrike">
                          <a:effectLst/>
                          <a:latin typeface="BIZ UDPゴシック" panose="020B0400000000000000" pitchFamily="50" charset="-128"/>
                          <a:ea typeface="BIZ UDPゴシック" panose="020B0400000000000000" pitchFamily="50" charset="-128"/>
                        </a:rPr>
                        <a:t>　</a:t>
                      </a:r>
                      <a:endParaRPr lang="ja-JP" altLang="en-US" sz="10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合計</a:t>
                      </a:r>
                      <a:endParaRPr lang="ja-JP" altLang="en-US"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22</a:t>
                      </a:r>
                      <a:r>
                        <a:rPr lang="ja-JP" altLang="en-US" sz="1000" u="none" strike="noStrike" dirty="0">
                          <a:effectLst/>
                          <a:latin typeface="BIZ UDPゴシック" panose="020B0400000000000000" pitchFamily="50" charset="-128"/>
                          <a:ea typeface="BIZ UDPゴシック" panose="020B0400000000000000" pitchFamily="50" charset="-128"/>
                        </a:rPr>
                        <a:t>（その他法７）</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23</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ja-JP" altLang="en-US" sz="1000" u="none" strike="noStrike" dirty="0">
                          <a:effectLst/>
                          <a:latin typeface="BIZ UDPゴシック" panose="020B0400000000000000" pitchFamily="50" charset="-128"/>
                          <a:ea typeface="BIZ UDPゴシック" panose="020B0400000000000000" pitchFamily="50" charset="-128"/>
                        </a:rPr>
                        <a:t>２５</a:t>
                      </a:r>
                      <a:endParaRPr lang="en-US" altLang="ja-JP" sz="1000" u="none" strike="noStrike" dirty="0">
                        <a:effectLst/>
                        <a:latin typeface="BIZ UDPゴシック" panose="020B0400000000000000" pitchFamily="50" charset="-128"/>
                        <a:ea typeface="BIZ UDPゴシック" panose="020B0400000000000000" pitchFamily="50" charset="-128"/>
                      </a:endParaRPr>
                    </a:p>
                  </a:txBody>
                  <a:tcPr marL="0" marR="0" marT="0" marB="0" anchor="ctr">
                    <a:solidFill>
                      <a:srgbClr val="2E83C3"/>
                    </a:solidFill>
                  </a:tcP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11</a:t>
                      </a: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14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4</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ctr" fontAlgn="ctr">
                        <a:lnSpc>
                          <a:spcPct val="100000"/>
                        </a:lnSpc>
                      </a:pPr>
                      <a:r>
                        <a:rPr lang="en-US" altLang="ja-JP" sz="1000" u="none" strike="noStrike" dirty="0">
                          <a:effectLst/>
                          <a:latin typeface="BIZ UDPゴシック" panose="020B0400000000000000" pitchFamily="50" charset="-128"/>
                          <a:ea typeface="BIZ UDPゴシック" panose="020B0400000000000000" pitchFamily="50" charset="-128"/>
                        </a:rPr>
                        <a:t>9</a:t>
                      </a:r>
                      <a:endParaRPr lang="en-US" altLang="ja-JP" sz="10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extLst>
                  <a:ext uri="{0D108BD9-81ED-4DB2-BD59-A6C34878D82A}">
                    <a16:rowId xmlns:a16="http://schemas.microsoft.com/office/drawing/2014/main" val="943418419"/>
                  </a:ext>
                </a:extLst>
              </a:tr>
            </a:tbl>
          </a:graphicData>
        </a:graphic>
      </p:graphicFrame>
      <p:sp>
        <p:nvSpPr>
          <p:cNvPr id="10" name="スライド番号プレースホルダー 3">
            <a:extLst>
              <a:ext uri="{FF2B5EF4-FFF2-40B4-BE49-F238E27FC236}">
                <a16:creationId xmlns:a16="http://schemas.microsoft.com/office/drawing/2014/main" id="{ED774745-3109-404E-8BD6-A3836E13DDD3}"/>
              </a:ext>
            </a:extLst>
          </p:cNvPr>
          <p:cNvSpPr>
            <a:spLocks noGrp="1"/>
          </p:cNvSpPr>
          <p:nvPr>
            <p:ph type="sldNum" sz="quarter" idx="12"/>
          </p:nvPr>
        </p:nvSpPr>
        <p:spPr>
          <a:xfrm>
            <a:off x="9311057" y="6492875"/>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3</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2" name="タイトル 1">
            <a:extLst>
              <a:ext uri="{FF2B5EF4-FFF2-40B4-BE49-F238E27FC236}">
                <a16:creationId xmlns:a16="http://schemas.microsoft.com/office/drawing/2014/main" id="{D5ECEB87-FFF9-4760-8E23-18E02571DF00}"/>
              </a:ext>
            </a:extLst>
          </p:cNvPr>
          <p:cNvSpPr txBox="1">
            <a:spLocks/>
          </p:cNvSpPr>
          <p:nvPr/>
        </p:nvSpPr>
        <p:spPr>
          <a:xfrm>
            <a:off x="684610" y="145774"/>
            <a:ext cx="6984793" cy="56477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検討対象物質の一覧（前回部会資料より）</a:t>
            </a:r>
          </a:p>
        </p:txBody>
      </p:sp>
    </p:spTree>
    <p:extLst>
      <p:ext uri="{BB962C8B-B14F-4D97-AF65-F5344CB8AC3E}">
        <p14:creationId xmlns:p14="http://schemas.microsoft.com/office/powerpoint/2010/main" val="620155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タイトル 1">
            <a:extLst>
              <a:ext uri="{FF2B5EF4-FFF2-40B4-BE49-F238E27FC236}">
                <a16:creationId xmlns:a16="http://schemas.microsoft.com/office/drawing/2014/main" id="{71A912B6-5318-4314-A8FE-C3AE265F59DA}"/>
              </a:ext>
            </a:extLst>
          </p:cNvPr>
          <p:cNvSpPr>
            <a:spLocks noGrp="1"/>
          </p:cNvSpPr>
          <p:nvPr>
            <p:ph type="title"/>
          </p:nvPr>
        </p:nvSpPr>
        <p:spPr>
          <a:xfrm>
            <a:off x="1083470" y="609600"/>
            <a:ext cx="7399348"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条例における現行規制基準①</a:t>
            </a:r>
            <a:endParaRPr kumimoji="1" lang="ja-JP" altLang="en-US" dirty="0">
              <a:latin typeface="BIZ UDPゴシック" panose="020B0400000000000000" pitchFamily="50" charset="-128"/>
              <a:ea typeface="BIZ UDPゴシック" panose="020B0400000000000000" pitchFamily="50" charset="-128"/>
            </a:endParaRPr>
          </a:p>
        </p:txBody>
      </p:sp>
      <p:sp>
        <p:nvSpPr>
          <p:cNvPr id="19" name="スライド番号プレースホルダー 3">
            <a:extLst>
              <a:ext uri="{FF2B5EF4-FFF2-40B4-BE49-F238E27FC236}">
                <a16:creationId xmlns:a16="http://schemas.microsoft.com/office/drawing/2014/main" id="{4D6F0BEE-B536-4827-AA7E-001C94C63EFC}"/>
              </a:ext>
            </a:extLst>
          </p:cNvPr>
          <p:cNvSpPr>
            <a:spLocks noGrp="1"/>
          </p:cNvSpPr>
          <p:nvPr>
            <p:ph type="sldNum" sz="quarter" idx="12"/>
          </p:nvPr>
        </p:nvSpPr>
        <p:spPr>
          <a:xfrm>
            <a:off x="6979913" y="6041362"/>
            <a:ext cx="555213" cy="365125"/>
          </a:xfrm>
        </p:spPr>
        <p:txBody>
          <a:bodyPr>
            <a:normAutofit/>
          </a:bodyPr>
          <a:lstStyle/>
          <a:p>
            <a:pPr>
              <a:spcAft>
                <a:spcPts val="600"/>
              </a:spcAft>
            </a:pPr>
            <a:fld id="{519954A3-9DFD-4C44-94BA-B95130A3BA1C}" type="slidenum">
              <a:rPr lang="en-US" smtClean="0">
                <a:latin typeface="BIZ UDPゴシック" panose="020B0400000000000000" pitchFamily="50" charset="-128"/>
                <a:ea typeface="BIZ UDPゴシック" panose="020B0400000000000000" pitchFamily="50" charset="-128"/>
              </a:rPr>
              <a:pPr>
                <a:spcAft>
                  <a:spcPts val="600"/>
                </a:spcAft>
              </a:pPr>
              <a:t>4</a:t>
            </a:fld>
            <a:endParaRPr lang="en-US">
              <a:latin typeface="BIZ UDPゴシック" panose="020B0400000000000000" pitchFamily="50" charset="-128"/>
              <a:ea typeface="BIZ UDPゴシック" panose="020B0400000000000000" pitchFamily="50" charset="-128"/>
            </a:endParaRPr>
          </a:p>
        </p:txBody>
      </p:sp>
      <p:graphicFrame>
        <p:nvGraphicFramePr>
          <p:cNvPr id="20" name="表 19">
            <a:extLst>
              <a:ext uri="{FF2B5EF4-FFF2-40B4-BE49-F238E27FC236}">
                <a16:creationId xmlns:a16="http://schemas.microsoft.com/office/drawing/2014/main" id="{2837C695-4B22-4CDF-964B-8435611518A8}"/>
              </a:ext>
            </a:extLst>
          </p:cNvPr>
          <p:cNvGraphicFramePr>
            <a:graphicFrameLocks noGrp="1"/>
          </p:cNvGraphicFramePr>
          <p:nvPr>
            <p:extLst>
              <p:ext uri="{D42A27DB-BD31-4B8C-83A1-F6EECF244321}">
                <p14:modId xmlns:p14="http://schemas.microsoft.com/office/powerpoint/2010/main" val="2600519064"/>
              </p:ext>
            </p:extLst>
          </p:nvPr>
        </p:nvGraphicFramePr>
        <p:xfrm>
          <a:off x="1113276" y="1639332"/>
          <a:ext cx="8081133" cy="2123440"/>
        </p:xfrm>
        <a:graphic>
          <a:graphicData uri="http://schemas.openxmlformats.org/drawingml/2006/table">
            <a:tbl>
              <a:tblPr firstRow="1" firstCol="1" bandRow="1">
                <a:tableStyleId>{21E4AEA4-8DFA-4A89-87EB-49C32662AFE0}</a:tableStyleId>
              </a:tblPr>
              <a:tblGrid>
                <a:gridCol w="1335408">
                  <a:extLst>
                    <a:ext uri="{9D8B030D-6E8A-4147-A177-3AD203B41FA5}">
                      <a16:colId xmlns:a16="http://schemas.microsoft.com/office/drawing/2014/main" val="3909652238"/>
                    </a:ext>
                  </a:extLst>
                </a:gridCol>
                <a:gridCol w="6745725">
                  <a:extLst>
                    <a:ext uri="{9D8B030D-6E8A-4147-A177-3AD203B41FA5}">
                      <a16:colId xmlns:a16="http://schemas.microsoft.com/office/drawing/2014/main" val="887363599"/>
                    </a:ext>
                  </a:extLst>
                </a:gridCol>
              </a:tblGrid>
              <a:tr h="18097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3763484581"/>
                  </a:ext>
                </a:extLst>
              </a:tr>
              <a:tr h="333375">
                <a:tc>
                  <a:txBody>
                    <a:bodyPr/>
                    <a:lstStyle/>
                    <a:p>
                      <a:pPr algn="just">
                        <a:lnSpc>
                          <a:spcPts val="1200"/>
                        </a:lnSpc>
                        <a:spcAft>
                          <a:spcPts val="0"/>
                        </a:spcAft>
                      </a:pPr>
                      <a:r>
                        <a:rPr lang="ja-JP" sz="105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クロロエチレン、ベンゼン</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燃焼式処理装置、吸着式処理装置又は薬液による吸収式処理装置を設け、適正に稼働させること。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4261055496"/>
                  </a:ext>
                </a:extLst>
              </a:tr>
              <a:tr h="323850">
                <a:tc>
                  <a:txBody>
                    <a:bodyPr/>
                    <a:lstStyle/>
                    <a:p>
                      <a:pPr algn="just">
                        <a:lnSpc>
                          <a:spcPts val="1200"/>
                        </a:lnSpc>
                        <a:spcAft>
                          <a:spcPts val="0"/>
                        </a:spcAft>
                      </a:pPr>
                      <a:r>
                        <a:rPr lang="ja-JP" sz="1050" kern="0"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ニッケル化合物、ヒ素及びその化合物、六価クロム化合物</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42900" lvl="0" indent="-342900" algn="just">
                        <a:lnSpc>
                          <a:spcPts val="1200"/>
                        </a:lnSpc>
                        <a:spcAft>
                          <a:spcPts val="0"/>
                        </a:spcAft>
                        <a:buFont typeface="+mj-ea"/>
                        <a:buAutoNum type="circleNumDbPlain"/>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ろ過集じん装置、洗浄集じん装置又は電気集じん装置を設け、適正に稼働させること。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50880918"/>
                  </a:ext>
                </a:extLst>
              </a:tr>
              <a:tr h="323850">
                <a:tc>
                  <a:txBody>
                    <a:bodyPr/>
                    <a:lstStyle/>
                    <a:p>
                      <a:pPr algn="just">
                        <a:lnSpc>
                          <a:spcPts val="1200"/>
                        </a:lnSpc>
                        <a:spcAft>
                          <a:spcPts val="0"/>
                        </a:spcAft>
                      </a:pPr>
                      <a:r>
                        <a:rPr lang="ja-JP" sz="1050" kern="0" spc="5" dirty="0">
                          <a:solidFill>
                            <a:schemeClr val="bg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エチレンオキシド</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大気中への排出を抑制するのに適した汚染防止措置として、次のいずれかに該当すること。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333375" indent="-333375"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燃焼式処理装置又は薬液による吸収式処理装置を設け、適正に稼働させること。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②</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①と同等以上の性能を有する処理装置を設け、適正に稼働させること。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1200"/>
                        </a:lnSpc>
                        <a:spcAft>
                          <a:spcPts val="0"/>
                        </a:spcAft>
                      </a:pP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③</a:t>
                      </a:r>
                      <a:r>
                        <a:rPr lang="en-US" sz="7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    </a:t>
                      </a:r>
                      <a:r>
                        <a:rPr lang="ja-JP" sz="105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①と同等以上の排出抑制のできる構造とし、適正に管理すること。</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2886284773"/>
                  </a:ext>
                </a:extLst>
              </a:tr>
            </a:tbl>
          </a:graphicData>
        </a:graphic>
      </p:graphicFrame>
      <p:sp>
        <p:nvSpPr>
          <p:cNvPr id="21" name="テキスト ボックス 20">
            <a:extLst>
              <a:ext uri="{FF2B5EF4-FFF2-40B4-BE49-F238E27FC236}">
                <a16:creationId xmlns:a16="http://schemas.microsoft.com/office/drawing/2014/main" id="{A2F90F2F-5C1B-4C95-A1E6-1991A0E87251}"/>
              </a:ext>
            </a:extLst>
          </p:cNvPr>
          <p:cNvSpPr txBox="1"/>
          <p:nvPr/>
        </p:nvSpPr>
        <p:spPr>
          <a:xfrm>
            <a:off x="634827" y="1270000"/>
            <a:ext cx="3300904"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指定有害物質</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：設備構造基準</a:t>
            </a:r>
          </a:p>
        </p:txBody>
      </p:sp>
      <p:sp>
        <p:nvSpPr>
          <p:cNvPr id="22" name="テキスト ボックス 21">
            <a:extLst>
              <a:ext uri="{FF2B5EF4-FFF2-40B4-BE49-F238E27FC236}">
                <a16:creationId xmlns:a16="http://schemas.microsoft.com/office/drawing/2014/main" id="{46864478-E21A-4D7B-B6AE-89EBA143F159}"/>
              </a:ext>
            </a:extLst>
          </p:cNvPr>
          <p:cNvSpPr txBox="1"/>
          <p:nvPr/>
        </p:nvSpPr>
        <p:spPr>
          <a:xfrm>
            <a:off x="403994" y="3828534"/>
            <a:ext cx="3286477" cy="369332"/>
          </a:xfrm>
          <a:prstGeom prst="rect">
            <a:avLst/>
          </a:prstGeom>
          <a:noFill/>
        </p:spPr>
        <p:txBody>
          <a:bodyPr wrap="none" rtlCol="0">
            <a:spAutoFit/>
          </a:bodyPr>
          <a:lstStyle/>
          <a:p>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その他の有害物質</a:t>
            </a:r>
            <a:r>
              <a:rPr kumimoji="1" lang="en-US" altLang="ja-JP" dirty="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：濃度基準</a:t>
            </a:r>
          </a:p>
        </p:txBody>
      </p:sp>
      <p:graphicFrame>
        <p:nvGraphicFramePr>
          <p:cNvPr id="23" name="表 22">
            <a:extLst>
              <a:ext uri="{FF2B5EF4-FFF2-40B4-BE49-F238E27FC236}">
                <a16:creationId xmlns:a16="http://schemas.microsoft.com/office/drawing/2014/main" id="{88667A86-351D-423F-8A87-FC4CAE1C66B5}"/>
              </a:ext>
            </a:extLst>
          </p:cNvPr>
          <p:cNvGraphicFramePr>
            <a:graphicFrameLocks noGrp="1"/>
          </p:cNvGraphicFramePr>
          <p:nvPr>
            <p:extLst>
              <p:ext uri="{D42A27DB-BD31-4B8C-83A1-F6EECF244321}">
                <p14:modId xmlns:p14="http://schemas.microsoft.com/office/powerpoint/2010/main" val="45791534"/>
              </p:ext>
            </p:extLst>
          </p:nvPr>
        </p:nvGraphicFramePr>
        <p:xfrm>
          <a:off x="1072440" y="4167366"/>
          <a:ext cx="8081133" cy="2521585"/>
        </p:xfrm>
        <a:graphic>
          <a:graphicData uri="http://schemas.openxmlformats.org/drawingml/2006/table">
            <a:tbl>
              <a:tblPr firstRow="1" firstCol="1" bandRow="1">
                <a:tableStyleId>{21E4AEA4-8DFA-4A89-87EB-49C32662AFE0}</a:tableStyleId>
              </a:tblPr>
              <a:tblGrid>
                <a:gridCol w="996093">
                  <a:extLst>
                    <a:ext uri="{9D8B030D-6E8A-4147-A177-3AD203B41FA5}">
                      <a16:colId xmlns:a16="http://schemas.microsoft.com/office/drawing/2014/main" val="1901309423"/>
                    </a:ext>
                  </a:extLst>
                </a:gridCol>
                <a:gridCol w="7085040">
                  <a:extLst>
                    <a:ext uri="{9D8B030D-6E8A-4147-A177-3AD203B41FA5}">
                      <a16:colId xmlns:a16="http://schemas.microsoft.com/office/drawing/2014/main" val="2716465852"/>
                    </a:ext>
                  </a:extLst>
                </a:gridCol>
              </a:tblGrid>
              <a:tr h="352425">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物　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ctr">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規　制　基　準</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888661362"/>
                  </a:ext>
                </a:extLst>
              </a:tr>
              <a:tr h="352425">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上記に掲げる以外の物質</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tc>
                  <a:txBody>
                    <a:bodyPr/>
                    <a:lstStyle/>
                    <a:p>
                      <a:pPr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温度が摂氏零度で圧力が１気圧の状態に換算した排出ガス１</a:t>
                      </a:r>
                      <a:r>
                        <a:rPr lang="en-US" sz="1050" kern="0" dirty="0">
                          <a:effectLst/>
                          <a:latin typeface="BIZ UDPゴシック" panose="020B0400000000000000" pitchFamily="50" charset="-128"/>
                          <a:ea typeface="BIZ UDPゴシック" panose="020B0400000000000000" pitchFamily="50" charset="-128"/>
                        </a:rPr>
                        <a:t>m</a:t>
                      </a:r>
                      <a:r>
                        <a:rPr lang="ja-JP" sz="1050" kern="0" baseline="30000" dirty="0">
                          <a:effectLst/>
                          <a:latin typeface="BIZ UDPゴシック" panose="020B0400000000000000" pitchFamily="50" charset="-128"/>
                          <a:ea typeface="BIZ UDPゴシック" panose="020B0400000000000000" pitchFamily="50" charset="-128"/>
                        </a:rPr>
                        <a:t>３</a:t>
                      </a:r>
                      <a:r>
                        <a:rPr lang="ja-JP" sz="1050" kern="0" dirty="0">
                          <a:effectLst/>
                          <a:latin typeface="BIZ UDPゴシック" panose="020B0400000000000000" pitchFamily="50" charset="-128"/>
                          <a:ea typeface="BIZ UDPゴシック" panose="020B0400000000000000" pitchFamily="50" charset="-128"/>
                        </a:rPr>
                        <a:t>につき、次の式により算出した有害物質等の種類ごとの量とする。　</a:t>
                      </a:r>
                      <a:endParaRPr lang="ja-JP" sz="1050" kern="100" dirty="0">
                        <a:effectLst/>
                        <a:latin typeface="BIZ UDPゴシック" panose="020B0400000000000000" pitchFamily="50" charset="-128"/>
                        <a:ea typeface="BIZ UDPゴシック" panose="020B0400000000000000" pitchFamily="50" charset="-128"/>
                      </a:endParaRPr>
                    </a:p>
                    <a:p>
                      <a:pPr indent="866775" algn="just">
                        <a:lnSpc>
                          <a:spcPts val="1200"/>
                        </a:lnSpc>
                        <a:spcAft>
                          <a:spcPts val="0"/>
                        </a:spcAf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K</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a:t>
                      </a:r>
                      <a:r>
                        <a:rPr lang="en-US" sz="1050" kern="0" dirty="0">
                          <a:effectLst/>
                          <a:latin typeface="BIZ UDPゴシック" panose="020B0400000000000000" pitchFamily="50" charset="-128"/>
                          <a:ea typeface="BIZ UDPゴシック" panose="020B0400000000000000" pitchFamily="50" charset="-128"/>
                        </a:rPr>
                        <a:t>Q</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C	</a:t>
                      </a:r>
                      <a:r>
                        <a:rPr lang="ja-JP" sz="1050" kern="0" dirty="0">
                          <a:effectLst/>
                          <a:latin typeface="BIZ UDPゴシック" panose="020B0400000000000000" pitchFamily="50" charset="-128"/>
                          <a:ea typeface="BIZ UDPゴシック" panose="020B0400000000000000" pitchFamily="50" charset="-128"/>
                        </a:rPr>
                        <a:t>：有害物質等の種類ごとの量</a:t>
                      </a:r>
                      <a:r>
                        <a:rPr lang="en-US" sz="1050" kern="0" dirty="0">
                          <a:effectLst/>
                          <a:latin typeface="BIZ UDPゴシック" panose="020B0400000000000000" pitchFamily="50" charset="-128"/>
                          <a:ea typeface="BIZ UDPゴシック" panose="020B0400000000000000" pitchFamily="50" charset="-128"/>
                        </a:rPr>
                        <a:t>(mg)</a:t>
                      </a:r>
                      <a:endParaRPr lang="ja-JP" sz="1050" kern="100" dirty="0">
                        <a:effectLst/>
                        <a:latin typeface="BIZ UDPゴシック" panose="020B0400000000000000" pitchFamily="50" charset="-128"/>
                        <a:ea typeface="BIZ UDPゴシック" panose="020B0400000000000000" pitchFamily="50" charset="-128"/>
                      </a:endParaRPr>
                    </a:p>
                    <a:p>
                      <a:pPr marL="0" marR="0" lvl="0" indent="266700" algn="just" defTabSz="457200" rtl="0" eaLnBrk="1" fontAlgn="auto" latinLnBrk="0" hangingPunct="1">
                        <a:lnSpc>
                          <a:spcPts val="1200"/>
                        </a:lnSpc>
                        <a:spcBef>
                          <a:spcPts val="0"/>
                        </a:spcBef>
                        <a:spcAft>
                          <a:spcPts val="0"/>
                        </a:spcAft>
                        <a:buClrTx/>
                        <a:buSzTx/>
                        <a:buFontTx/>
                        <a:buNone/>
                        <a:tabLst>
                          <a:tab pos="387350" algn="l"/>
                        </a:tabLst>
                        <a:defRPr/>
                      </a:pPr>
                      <a:r>
                        <a:rPr lang="en-US" altLang="ja-JP" sz="1050" kern="0" dirty="0">
                          <a:effectLst/>
                          <a:latin typeface="BIZ UDPゴシック" panose="020B0400000000000000" pitchFamily="50" charset="-128"/>
                          <a:ea typeface="BIZ UDPゴシック" panose="020B0400000000000000" pitchFamily="50" charset="-128"/>
                        </a:rPr>
                        <a:t>K	</a:t>
                      </a:r>
                      <a:r>
                        <a:rPr lang="ja-JP" altLang="ja-JP" sz="1050" kern="0" dirty="0">
                          <a:effectLst/>
                          <a:latin typeface="BIZ UDPゴシック" panose="020B0400000000000000" pitchFamily="50" charset="-128"/>
                          <a:ea typeface="BIZ UDPゴシック" panose="020B0400000000000000" pitchFamily="50" charset="-128"/>
                        </a:rPr>
                        <a:t>：附表２に掲げる有害物質の種類ごとに定める値</a:t>
                      </a:r>
                      <a:endParaRPr lang="ja-JP" alt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S	</a:t>
                      </a:r>
                      <a:r>
                        <a:rPr lang="ja-JP" sz="1050" kern="0" dirty="0">
                          <a:effectLst/>
                          <a:latin typeface="BIZ UDPゴシック" panose="020B0400000000000000" pitchFamily="50" charset="-128"/>
                          <a:ea typeface="BIZ UDPゴシック" panose="020B0400000000000000" pitchFamily="50" charset="-128"/>
                        </a:rPr>
                        <a:t>：附表１に掲げる場合ごとに定めた算式により算出される値</a:t>
                      </a:r>
                      <a:r>
                        <a:rPr lang="ja-JP" altLang="en-US" sz="1050" kern="0" dirty="0">
                          <a:effectLst/>
                          <a:latin typeface="BIZ UDPゴシック" panose="020B0400000000000000" pitchFamily="50" charset="-128"/>
                          <a:ea typeface="BIZ UDPゴシック" panose="020B0400000000000000" pitchFamily="50" charset="-128"/>
                        </a:rPr>
                        <a:t>（</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排出口からの距離を勘案した値）</a:t>
                      </a:r>
                      <a:endParaRPr lang="ja-JP" sz="1050" kern="100" dirty="0">
                        <a:effectLst/>
                        <a:latin typeface="BIZ UDPゴシック" panose="020B0400000000000000" pitchFamily="50" charset="-128"/>
                        <a:ea typeface="BIZ UDPゴシック" panose="020B0400000000000000" pitchFamily="50" charset="-128"/>
                      </a:endParaRPr>
                    </a:p>
                    <a:p>
                      <a:pPr indent="266700" algn="just">
                        <a:lnSpc>
                          <a:spcPts val="1200"/>
                        </a:lnSpc>
                        <a:spcAft>
                          <a:spcPts val="0"/>
                        </a:spcAft>
                        <a:tabLst>
                          <a:tab pos="387350" algn="l"/>
                        </a:tabLst>
                      </a:pPr>
                      <a:r>
                        <a:rPr lang="en-US" sz="1050" kern="0" dirty="0">
                          <a:effectLst/>
                          <a:latin typeface="BIZ UDPゴシック" panose="020B0400000000000000" pitchFamily="50" charset="-128"/>
                          <a:ea typeface="BIZ UDPゴシック" panose="020B0400000000000000" pitchFamily="50" charset="-128"/>
                        </a:rPr>
                        <a:t>Q	</a:t>
                      </a:r>
                      <a:r>
                        <a:rPr lang="ja-JP" sz="1050" kern="0" dirty="0">
                          <a:effectLst/>
                          <a:latin typeface="BIZ UDPゴシック" panose="020B0400000000000000" pitchFamily="50" charset="-128"/>
                          <a:ea typeface="BIZ UDPゴシック" panose="020B0400000000000000" pitchFamily="50" charset="-128"/>
                        </a:rPr>
                        <a:t>：乾き排出ガス量</a:t>
                      </a:r>
                      <a:r>
                        <a:rPr lang="en-US" sz="1050" kern="0" dirty="0">
                          <a:effectLst/>
                          <a:latin typeface="BIZ UDPゴシック" panose="020B0400000000000000" pitchFamily="50" charset="-128"/>
                          <a:ea typeface="BIZ UDPゴシック" panose="020B0400000000000000" pitchFamily="50" charset="-128"/>
                        </a:rPr>
                        <a:t>(Nm</a:t>
                      </a:r>
                      <a:r>
                        <a:rPr lang="ja-JP" sz="1050" kern="0" baseline="30000" dirty="0">
                          <a:effectLst/>
                          <a:latin typeface="BIZ UDPゴシック" panose="020B0400000000000000" pitchFamily="50" charset="-128"/>
                          <a:ea typeface="BIZ UDPゴシック" panose="020B0400000000000000" pitchFamily="50" charset="-128"/>
                        </a:rPr>
                        <a:t>３</a:t>
                      </a:r>
                      <a:r>
                        <a:rPr lang="en-US" sz="1050" kern="0" dirty="0">
                          <a:effectLst/>
                          <a:latin typeface="BIZ UDPゴシック" panose="020B0400000000000000" pitchFamily="50" charset="-128"/>
                          <a:ea typeface="BIZ UDPゴシック" panose="020B0400000000000000" pitchFamily="50" charset="-128"/>
                        </a:rPr>
                        <a:t>/</a:t>
                      </a:r>
                      <a:r>
                        <a:rPr lang="ja-JP" sz="1050" kern="0" dirty="0">
                          <a:effectLst/>
                          <a:latin typeface="BIZ UDPゴシック" panose="020B0400000000000000" pitchFamily="50" charset="-128"/>
                          <a:ea typeface="BIZ UDPゴシック" panose="020B0400000000000000" pitchFamily="50" charset="-128"/>
                        </a:rPr>
                        <a:t>分</a:t>
                      </a:r>
                      <a:r>
                        <a:rPr lang="en-US" sz="105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※有害物質等の量は、</a:t>
                      </a:r>
                      <a:r>
                        <a:rPr lang="en-US" sz="1050" kern="0" dirty="0">
                          <a:effectLst/>
                          <a:latin typeface="BIZ UDPゴシック" panose="020B0400000000000000" pitchFamily="50" charset="-128"/>
                          <a:ea typeface="BIZ UDPゴシック" panose="020B0400000000000000" pitchFamily="50" charset="-128"/>
                        </a:rPr>
                        <a:t>30</a:t>
                      </a:r>
                      <a:r>
                        <a:rPr lang="ja-JP" sz="1050" kern="0" dirty="0">
                          <a:effectLst/>
                          <a:latin typeface="BIZ UDPゴシック" panose="020B0400000000000000" pitchFamily="50" charset="-128"/>
                          <a:ea typeface="BIZ UDPゴシック" panose="020B0400000000000000" pitchFamily="50" charset="-128"/>
                        </a:rPr>
                        <a:t>分間値とする。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※有害物質等の量が、著しく変動する施設にあっては、１工程の平均の量とする。</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※塩化水素については、法で規制対象とする廃棄物焼却炉については適用しない。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133350" indent="-133350" algn="just">
                        <a:lnSpc>
                          <a:spcPts val="1200"/>
                        </a:lnSpc>
                        <a:spcAft>
                          <a:spcPts val="0"/>
                        </a:spcAft>
                      </a:pPr>
                      <a:r>
                        <a:rPr lang="ja-JP" sz="1050" kern="0" dirty="0">
                          <a:effectLst/>
                          <a:latin typeface="BIZ UDPゴシック" panose="020B0400000000000000" pitchFamily="50" charset="-128"/>
                          <a:ea typeface="BIZ UDPゴシック" panose="020B0400000000000000" pitchFamily="50" charset="-128"/>
                        </a:rPr>
                        <a:t>※この規制基準は、別表第三第二号の表に掲げる施設のうち法規則別表第三の第三欄に掲げるものにおいて発生し、大気中に排出される同表第二欄に掲げる有害物質については適用しない。</a:t>
                      </a:r>
                      <a:endParaRPr lang="ja-JP" sz="1050" kern="100" dirty="0">
                        <a:effectLst/>
                        <a:latin typeface="BIZ UDPゴシック" panose="020B0400000000000000" pitchFamily="50" charset="-128"/>
                        <a:ea typeface="BIZ UDPゴシック" panose="020B0400000000000000" pitchFamily="50" charset="-128"/>
                      </a:endParaRPr>
                    </a:p>
                    <a:p>
                      <a:pPr marL="266700" indent="-266700" algn="just">
                        <a:lnSpc>
                          <a:spcPts val="1200"/>
                        </a:lnSpc>
                        <a:spcBef>
                          <a:spcPts val="600"/>
                        </a:spcBef>
                        <a:spcAft>
                          <a:spcPts val="0"/>
                        </a:spcAft>
                      </a:pPr>
                      <a:r>
                        <a:rPr lang="ja-JP" sz="1050" kern="0" dirty="0">
                          <a:effectLst/>
                          <a:latin typeface="BIZ UDPゴシック" panose="020B0400000000000000" pitchFamily="50" charset="-128"/>
                          <a:ea typeface="BIZ UDPゴシック" panose="020B0400000000000000" pitchFamily="50" charset="-128"/>
                        </a:rPr>
                        <a:t>注）ただし</a:t>
                      </a:r>
                      <a:r>
                        <a:rPr lang="en-US" sz="1050" kern="0" dirty="0">
                          <a:effectLst/>
                          <a:latin typeface="BIZ UDPゴシック" panose="020B0400000000000000" pitchFamily="50" charset="-128"/>
                          <a:ea typeface="BIZ UDPゴシック" panose="020B0400000000000000" pitchFamily="50" charset="-128"/>
                        </a:rPr>
                        <a:t>S</a:t>
                      </a:r>
                      <a:r>
                        <a:rPr lang="ja-JP" sz="1050" kern="0" dirty="0">
                          <a:effectLst/>
                          <a:latin typeface="BIZ UDPゴシック" panose="020B0400000000000000" pitchFamily="50" charset="-128"/>
                          <a:ea typeface="BIZ UDPゴシック" panose="020B0400000000000000" pitchFamily="50" charset="-128"/>
                        </a:rPr>
                        <a:t>は周辺建築物の立地状況が変わった場合、それに応じて変更するものとする。</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17780" marB="17780" anchor="ctr"/>
                </a:tc>
                <a:extLst>
                  <a:ext uri="{0D108BD9-81ED-4DB2-BD59-A6C34878D82A}">
                    <a16:rowId xmlns:a16="http://schemas.microsoft.com/office/drawing/2014/main" val="1773565092"/>
                  </a:ext>
                </a:extLst>
              </a:tr>
            </a:tbl>
          </a:graphicData>
        </a:graphic>
      </p:graphicFrame>
      <p:sp>
        <p:nvSpPr>
          <p:cNvPr id="24" name="スライド番号プレースホルダー 3">
            <a:extLst>
              <a:ext uri="{FF2B5EF4-FFF2-40B4-BE49-F238E27FC236}">
                <a16:creationId xmlns:a16="http://schemas.microsoft.com/office/drawing/2014/main" id="{BDEAFDE9-0986-43C0-86ED-3AC016EF2E3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4</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224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タイトル 1">
            <a:extLst>
              <a:ext uri="{FF2B5EF4-FFF2-40B4-BE49-F238E27FC236}">
                <a16:creationId xmlns:a16="http://schemas.microsoft.com/office/drawing/2014/main" id="{0C8C8034-6E3E-4A38-80EC-A05E09D1E9F2}"/>
              </a:ext>
            </a:extLst>
          </p:cNvPr>
          <p:cNvSpPr>
            <a:spLocks noGrp="1"/>
          </p:cNvSpPr>
          <p:nvPr>
            <p:ph type="title"/>
          </p:nvPr>
        </p:nvSpPr>
        <p:spPr>
          <a:xfrm>
            <a:off x="942113" y="255902"/>
            <a:ext cx="7441552" cy="634602"/>
          </a:xfrm>
        </p:spPr>
        <p:txBody>
          <a:bodyPr>
            <a:normAutofit fontScale="90000"/>
          </a:bodyPr>
          <a:lstStyle/>
          <a:p>
            <a:r>
              <a:rPr lang="ja-JP" altLang="en-US" dirty="0">
                <a:latin typeface="BIZ UDPゴシック" panose="020B0400000000000000" pitchFamily="50" charset="-128"/>
                <a:ea typeface="BIZ UDPゴシック" panose="020B0400000000000000" pitchFamily="50" charset="-128"/>
              </a:rPr>
              <a:t>条例における現行規制基準②</a:t>
            </a: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58" name="表 57">
            <a:extLst>
              <a:ext uri="{FF2B5EF4-FFF2-40B4-BE49-F238E27FC236}">
                <a16:creationId xmlns:a16="http://schemas.microsoft.com/office/drawing/2014/main" id="{3B6E80AD-09BE-4315-A478-4D63F0100D2D}"/>
              </a:ext>
            </a:extLst>
          </p:cNvPr>
          <p:cNvGraphicFramePr>
            <a:graphicFrameLocks noGrp="1"/>
          </p:cNvGraphicFramePr>
          <p:nvPr>
            <p:extLst>
              <p:ext uri="{D42A27DB-BD31-4B8C-83A1-F6EECF244321}">
                <p14:modId xmlns:p14="http://schemas.microsoft.com/office/powerpoint/2010/main" val="3820164043"/>
              </p:ext>
            </p:extLst>
          </p:nvPr>
        </p:nvGraphicFramePr>
        <p:xfrm>
          <a:off x="1266271" y="1435955"/>
          <a:ext cx="7441552" cy="1720685"/>
        </p:xfrm>
        <a:graphic>
          <a:graphicData uri="http://schemas.openxmlformats.org/drawingml/2006/table">
            <a:tbl>
              <a:tblPr firstRow="1" bandRow="1">
                <a:tableStyleId>{21E4AEA4-8DFA-4A89-87EB-49C32662AFE0}</a:tableStyleId>
              </a:tblPr>
              <a:tblGrid>
                <a:gridCol w="4848269">
                  <a:extLst>
                    <a:ext uri="{9D8B030D-6E8A-4147-A177-3AD203B41FA5}">
                      <a16:colId xmlns:a16="http://schemas.microsoft.com/office/drawing/2014/main" val="2388445968"/>
                    </a:ext>
                  </a:extLst>
                </a:gridCol>
                <a:gridCol w="941900">
                  <a:extLst>
                    <a:ext uri="{9D8B030D-6E8A-4147-A177-3AD203B41FA5}">
                      <a16:colId xmlns:a16="http://schemas.microsoft.com/office/drawing/2014/main" val="3054834685"/>
                    </a:ext>
                  </a:extLst>
                </a:gridCol>
                <a:gridCol w="1651383">
                  <a:extLst>
                    <a:ext uri="{9D8B030D-6E8A-4147-A177-3AD203B41FA5}">
                      <a16:colId xmlns:a16="http://schemas.microsoft.com/office/drawing/2014/main" val="1466209551"/>
                    </a:ext>
                  </a:extLst>
                </a:gridCol>
              </a:tblGrid>
              <a:tr h="203596">
                <a:tc gridSpan="2">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場　　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ctr">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pPr algn="ctr"/>
                      <a:r>
                        <a:rPr lang="ja-JP" sz="1000" kern="0" dirty="0">
                          <a:effectLst/>
                          <a:latin typeface="BIZ UDPゴシック" panose="020B0400000000000000" pitchFamily="50" charset="-128"/>
                          <a:ea typeface="BIZ UDPゴシック" panose="020B0400000000000000" pitchFamily="50" charset="-128"/>
                        </a:rPr>
                        <a:t>Ｓの算式</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1692438710"/>
                  </a:ext>
                </a:extLst>
              </a:tr>
              <a:tr h="203596">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b</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1699631437"/>
                  </a:ext>
                </a:extLst>
              </a:tr>
              <a:tr h="203596">
                <a:tc gridSpan="2">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6</a:t>
                      </a:r>
                      <a:r>
                        <a:rPr lang="ja-JP" sz="1000" kern="0">
                          <a:effectLst/>
                          <a:latin typeface="BIZ UDPゴシック" panose="020B0400000000000000" pitchFamily="50" charset="-128"/>
                          <a:ea typeface="BIZ UDPゴシック" panose="020B0400000000000000" pitchFamily="50" charset="-128"/>
                        </a:rPr>
                        <a:t>かつ</a:t>
                      </a:r>
                      <a:r>
                        <a:rPr lang="en-US" sz="1000" kern="0">
                          <a:effectLst/>
                          <a:latin typeface="BIZ UDPゴシック" panose="020B0400000000000000" pitchFamily="50" charset="-128"/>
                          <a:ea typeface="BIZ UDPゴシック" panose="020B0400000000000000" pitchFamily="50" charset="-128"/>
                        </a:rPr>
                        <a:t>4.7(Ho-6)</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4.7Ho</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(Ho-6)</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b</a:t>
                      </a:r>
                      <a:r>
                        <a:rPr lang="ja-JP" sz="1000" kern="0" baseline="30000">
                          <a:effectLst/>
                          <a:latin typeface="BIZ UDPゴシック" panose="020B0400000000000000" pitchFamily="50" charset="-128"/>
                          <a:ea typeface="BIZ UDPゴシック" panose="020B0400000000000000" pitchFamily="50" charset="-128"/>
                        </a:rPr>
                        <a:t>２</a:t>
                      </a:r>
                      <a:endParaRPr kumimoji="1" lang="ja-JP" altLang="en-US">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4166976766"/>
                  </a:ext>
                </a:extLst>
              </a:tr>
              <a:tr h="287947">
                <a:tc grid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4.7Ho</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pPr algn="just">
                        <a:lnSpc>
                          <a:spcPts val="1200"/>
                        </a:lnSpc>
                        <a:spcAft>
                          <a:spcPts val="0"/>
                        </a:spcAft>
                      </a:pP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(Ho-6)</a:t>
                      </a:r>
                      <a:r>
                        <a:rPr lang="ja-JP" sz="1000" kern="0" baseline="30000" dirty="0">
                          <a:effectLst/>
                          <a:latin typeface="BIZ UDPゴシック" panose="020B0400000000000000" pitchFamily="50" charset="-128"/>
                          <a:ea typeface="BIZ UDPゴシック" panose="020B0400000000000000" pitchFamily="50" charset="-128"/>
                        </a:rPr>
                        <a:t>２</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22.1Ho</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3299980641"/>
                  </a:ext>
                </a:extLst>
              </a:tr>
              <a:tr h="203596">
                <a:tc rowSpan="2">
                  <a:txBody>
                    <a:bodyPr/>
                    <a:lstStyle/>
                    <a:p>
                      <a:pPr algn="just">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6</a:t>
                      </a:r>
                      <a:r>
                        <a:rPr lang="ja-JP" sz="1000" kern="0" dirty="0">
                          <a:effectLst/>
                          <a:latin typeface="BIZ UDPゴシック" panose="020B0400000000000000" pitchFamily="50" charset="-128"/>
                          <a:ea typeface="BIZ UDPゴシック" panose="020B0400000000000000" pitchFamily="50" charset="-128"/>
                        </a:rPr>
                        <a:t>かつ</a:t>
                      </a:r>
                      <a:r>
                        <a:rPr lang="en-US" sz="1000" kern="0" dirty="0">
                          <a:effectLst/>
                          <a:latin typeface="BIZ UDPゴシック" panose="020B0400000000000000" pitchFamily="50" charset="-128"/>
                          <a:ea typeface="BIZ UDPゴシック" panose="020B0400000000000000" pitchFamily="50" charset="-128"/>
                        </a:rPr>
                        <a:t>b</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）であって、排出口の中心から</a:t>
                      </a:r>
                      <a:r>
                        <a:rPr lang="en-US" sz="1000" kern="0" dirty="0">
                          <a:effectLst/>
                          <a:latin typeface="BIZ UDPゴシック" panose="020B0400000000000000" pitchFamily="50" charset="-128"/>
                          <a:ea typeface="BIZ UDPゴシック" panose="020B0400000000000000" pitchFamily="50" charset="-128"/>
                        </a:rPr>
                        <a:t>4.7</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Ho-6</a:t>
                      </a:r>
                      <a:r>
                        <a:rPr lang="ja-JP" sz="1000" kern="0" dirty="0">
                          <a:effectLst/>
                          <a:latin typeface="BIZ UDPゴシック" panose="020B0400000000000000" pitchFamily="50" charset="-128"/>
                          <a:ea typeface="BIZ UDPゴシック" panose="020B0400000000000000" pitchFamily="50" charset="-128"/>
                        </a:rPr>
                        <a:t>）の水平距離内に、排出口の中心を頂点とする側面が俯角</a:t>
                      </a:r>
                      <a:r>
                        <a:rPr lang="en-US" sz="1000" kern="0" dirty="0">
                          <a:effectLst/>
                          <a:latin typeface="BIZ UDPゴシック" panose="020B0400000000000000" pitchFamily="50" charset="-128"/>
                          <a:ea typeface="BIZ UDPゴシック" panose="020B0400000000000000" pitchFamily="50" charset="-128"/>
                        </a:rPr>
                        <a:t>12</a:t>
                      </a:r>
                      <a:r>
                        <a:rPr lang="ja-JP" sz="1000" kern="0" dirty="0">
                          <a:effectLst/>
                          <a:latin typeface="BIZ UDPゴシック" panose="020B0400000000000000" pitchFamily="50" charset="-128"/>
                          <a:ea typeface="BIZ UDPゴシック" panose="020B0400000000000000" pitchFamily="50" charset="-128"/>
                        </a:rPr>
                        <a:t>度をなす円錐面から上部に突出する他人の所有する建築物（倉庫等は除く。以下「建築物」という。）がある場合</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a:txBody>
                    <a:bodyPr/>
                    <a:lstStyle/>
                    <a:p>
                      <a:r>
                        <a:rPr lang="en-US" sz="1000" kern="0">
                          <a:effectLst/>
                          <a:latin typeface="BIZ UDPゴシック" panose="020B0400000000000000" pitchFamily="50" charset="-128"/>
                          <a:ea typeface="BIZ UDPゴシック" panose="020B0400000000000000" pitchFamily="50" charset="-128"/>
                        </a:rPr>
                        <a:t>Ho</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h</a:t>
                      </a:r>
                      <a:endParaRPr kumimoji="1" lang="ja-JP" altLang="en-US">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pPr algn="just">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(Ho-h)</a:t>
                      </a:r>
                      <a:r>
                        <a:rPr lang="ja-JP" sz="1000" kern="0" baseline="30000">
                          <a:effectLst/>
                          <a:latin typeface="BIZ UDPゴシック" panose="020B0400000000000000" pitchFamily="50" charset="-128"/>
                          <a:ea typeface="BIZ UDPゴシック" panose="020B0400000000000000" pitchFamily="50" charset="-128"/>
                        </a:rPr>
                        <a:t>２</a:t>
                      </a:r>
                      <a:r>
                        <a:rPr lang="ja-JP" sz="1000" kern="0">
                          <a:effectLst/>
                          <a:latin typeface="BIZ UDPゴシック" panose="020B0400000000000000" pitchFamily="50" charset="-128"/>
                          <a:ea typeface="BIZ UDPゴシック" panose="020B0400000000000000" pitchFamily="50" charset="-128"/>
                        </a:rPr>
                        <a:t>＋</a:t>
                      </a:r>
                      <a:r>
                        <a:rPr lang="en-US" sz="1000" kern="0">
                          <a:effectLst/>
                          <a:latin typeface="BIZ UDPゴシック" panose="020B0400000000000000" pitchFamily="50" charset="-128"/>
                          <a:ea typeface="BIZ UDPゴシック" panose="020B0400000000000000" pitchFamily="50" charset="-128"/>
                        </a:rPr>
                        <a:t>d</a:t>
                      </a:r>
                      <a:r>
                        <a:rPr lang="ja-JP" sz="1000" kern="0" baseline="30000">
                          <a:effectLst/>
                          <a:latin typeface="BIZ UDPゴシック" panose="020B0400000000000000" pitchFamily="50" charset="-128"/>
                          <a:ea typeface="BIZ UDPゴシック" panose="020B0400000000000000" pitchFamily="50" charset="-128"/>
                        </a:rPr>
                        <a:t>２</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extLst>
                  <a:ext uri="{0D108BD9-81ED-4DB2-BD59-A6C34878D82A}">
                    <a16:rowId xmlns:a16="http://schemas.microsoft.com/office/drawing/2014/main" val="2122470767"/>
                  </a:ext>
                </a:extLst>
              </a:tr>
              <a:tr h="407192">
                <a:tc v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Ho</a:t>
                      </a:r>
                      <a:r>
                        <a:rPr lang="ja-JP" sz="1000" kern="0" dirty="0">
                          <a:effectLst/>
                          <a:latin typeface="BIZ UDPゴシック" panose="020B0400000000000000" pitchFamily="50" charset="-128"/>
                          <a:ea typeface="BIZ UDPゴシック" panose="020B0400000000000000" pitchFamily="50" charset="-128"/>
                        </a:rPr>
                        <a:t>≦</a:t>
                      </a:r>
                      <a:r>
                        <a:rPr lang="en-US" sz="1000" kern="0" dirty="0">
                          <a:effectLst/>
                          <a:latin typeface="BIZ UDPゴシック" panose="020B0400000000000000" pitchFamily="50" charset="-128"/>
                          <a:ea typeface="BIZ UDPゴシック" panose="020B0400000000000000" pitchFamily="50" charset="-128"/>
                        </a:rPr>
                        <a:t>h</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tc>
                  <a:txBody>
                    <a:bodyPr/>
                    <a:lstStyle/>
                    <a:p>
                      <a:r>
                        <a:rPr lang="en-US" sz="1000" kern="0" dirty="0">
                          <a:effectLst/>
                          <a:latin typeface="BIZ UDPゴシック" panose="020B0400000000000000" pitchFamily="50" charset="-128"/>
                          <a:ea typeface="BIZ UDPゴシック" panose="020B0400000000000000" pitchFamily="50" charset="-128"/>
                        </a:rPr>
                        <a:t>d</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3452913720"/>
                  </a:ext>
                </a:extLst>
              </a:tr>
              <a:tr h="211162">
                <a:tc gridSpan="2">
                  <a:txBody>
                    <a:bodyPr/>
                    <a:lstStyle/>
                    <a:p>
                      <a:pPr algn="just">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上記以外の場合</a:t>
                      </a:r>
                      <a:endParaRPr lang="ja-JP" sz="10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31284" marR="31284" marT="0" marB="0" anchor="ctr"/>
                </a:tc>
                <a:tc hMerge="1">
                  <a:txBody>
                    <a:bodyPr/>
                    <a:lstStyle/>
                    <a:p>
                      <a:endParaRPr kumimoji="1" lang="ja-JP" altLang="en-US"/>
                    </a:p>
                  </a:txBody>
                  <a:tcPr/>
                </a:tc>
                <a:tc>
                  <a:txBody>
                    <a:bodyPr/>
                    <a:lstStyle/>
                    <a:p>
                      <a:r>
                        <a:rPr lang="en-US" sz="1000" kern="0" dirty="0">
                          <a:effectLst/>
                          <a:latin typeface="BIZ UDPゴシック" panose="020B0400000000000000" pitchFamily="50" charset="-128"/>
                          <a:ea typeface="BIZ UDPゴシック" panose="020B0400000000000000" pitchFamily="50" charset="-128"/>
                        </a:rPr>
                        <a:t>23.1(Ho-6)</a:t>
                      </a:r>
                      <a:r>
                        <a:rPr lang="ja-JP" sz="1000" kern="0" baseline="30000" dirty="0">
                          <a:effectLst/>
                          <a:latin typeface="BIZ UDPゴシック" panose="020B0400000000000000" pitchFamily="50" charset="-128"/>
                          <a:ea typeface="BIZ UDPゴシック" panose="020B0400000000000000" pitchFamily="50" charset="-128"/>
                        </a:rPr>
                        <a:t>２</a:t>
                      </a:r>
                      <a:endParaRPr kumimoji="1" lang="ja-JP" altLang="en-US" dirty="0">
                        <a:latin typeface="BIZ UDPゴシック" panose="020B0400000000000000" pitchFamily="50" charset="-128"/>
                        <a:ea typeface="BIZ UDPゴシック" panose="020B0400000000000000" pitchFamily="50" charset="-128"/>
                      </a:endParaRPr>
                    </a:p>
                  </a:txBody>
                  <a:tcPr marL="31284" marR="31284" marT="0" marB="0" anchor="ctr"/>
                </a:tc>
                <a:extLst>
                  <a:ext uri="{0D108BD9-81ED-4DB2-BD59-A6C34878D82A}">
                    <a16:rowId xmlns:a16="http://schemas.microsoft.com/office/drawing/2014/main" val="1645284335"/>
                  </a:ext>
                </a:extLst>
              </a:tr>
            </a:tbl>
          </a:graphicData>
        </a:graphic>
      </p:graphicFrame>
      <p:sp>
        <p:nvSpPr>
          <p:cNvPr id="59" name="テキスト ボックス 58">
            <a:extLst>
              <a:ext uri="{FF2B5EF4-FFF2-40B4-BE49-F238E27FC236}">
                <a16:creationId xmlns:a16="http://schemas.microsoft.com/office/drawing/2014/main" id="{F414B27D-76AB-4C61-98B8-4EE3FFDAC1C0}"/>
              </a:ext>
            </a:extLst>
          </p:cNvPr>
          <p:cNvSpPr txBox="1"/>
          <p:nvPr/>
        </p:nvSpPr>
        <p:spPr>
          <a:xfrm>
            <a:off x="1266270" y="3199014"/>
            <a:ext cx="4057521" cy="923330"/>
          </a:xfrm>
          <a:prstGeom prst="rect">
            <a:avLst/>
          </a:prstGeom>
          <a:noFill/>
        </p:spPr>
        <p:txBody>
          <a:bodyPr wrap="none" rtlCol="0">
            <a:spAutoFit/>
          </a:bodyPr>
          <a:lstStyle/>
          <a:p>
            <a:r>
              <a:rPr lang="ja-JP" altLang="ja-JP" sz="900" dirty="0">
                <a:latin typeface="BIZ UDPゴシック" panose="020B0400000000000000" pitchFamily="50" charset="-128"/>
                <a:ea typeface="BIZ UDPゴシック" panose="020B0400000000000000" pitchFamily="50" charset="-128"/>
              </a:rPr>
              <a:t>備考</a:t>
            </a:r>
          </a:p>
          <a:p>
            <a:r>
              <a:rPr lang="en-US" altLang="ja-JP" sz="900" i="1" dirty="0">
                <a:latin typeface="BIZ UDPゴシック" panose="020B0400000000000000" pitchFamily="50" charset="-128"/>
                <a:ea typeface="BIZ UDPゴシック" panose="020B0400000000000000" pitchFamily="50" charset="-128"/>
              </a:rPr>
              <a:t>Ho	</a:t>
            </a:r>
            <a:r>
              <a:rPr lang="ja-JP" altLang="ja-JP" sz="900" dirty="0">
                <a:latin typeface="BIZ UDPゴシック" panose="020B0400000000000000" pitchFamily="50" charset="-128"/>
                <a:ea typeface="BIZ UDPゴシック" panose="020B0400000000000000" pitchFamily="50" charset="-128"/>
              </a:rPr>
              <a:t>：排出口の実高さ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b</a:t>
            </a:r>
            <a:r>
              <a:rPr lang="en-US" altLang="ja-JP" sz="900" dirty="0">
                <a:latin typeface="BIZ UDPゴシック" panose="020B0400000000000000" pitchFamily="50" charset="-128"/>
                <a:ea typeface="BIZ UDPゴシック" panose="020B0400000000000000" pitchFamily="50" charset="-128"/>
              </a:rPr>
              <a:t> 	</a:t>
            </a:r>
            <a:r>
              <a:rPr lang="ja-JP" altLang="ja-JP" sz="900" dirty="0">
                <a:latin typeface="BIZ UDPゴシック" panose="020B0400000000000000" pitchFamily="50" charset="-128"/>
                <a:ea typeface="BIZ UDPゴシック" panose="020B0400000000000000" pitchFamily="50" charset="-128"/>
              </a:rPr>
              <a:t>：排出口の中心からその至近にある敷地境界線までの水平距離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h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：排出口の中心からその至近にある建築物の実高さ</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r>
              <a:rPr lang="en-US" altLang="ja-JP" sz="900" i="1" dirty="0">
                <a:latin typeface="BIZ UDPゴシック" panose="020B0400000000000000" pitchFamily="50" charset="-128"/>
                <a:ea typeface="BIZ UDPゴシック" panose="020B0400000000000000" pitchFamily="50" charset="-128"/>
              </a:rPr>
              <a:t>d	</a:t>
            </a:r>
            <a:r>
              <a:rPr lang="ja-JP" altLang="ja-JP" sz="900" dirty="0">
                <a:latin typeface="BIZ UDPゴシック" panose="020B0400000000000000" pitchFamily="50" charset="-128"/>
                <a:ea typeface="BIZ UDPゴシック" panose="020B0400000000000000" pitchFamily="50" charset="-128"/>
              </a:rPr>
              <a:t>：排出口の中心からその至近にある建築物までの水平距離</a:t>
            </a:r>
            <a:r>
              <a:rPr lang="en-US" altLang="ja-JP" sz="900" dirty="0">
                <a:latin typeface="BIZ UDPゴシック" panose="020B0400000000000000" pitchFamily="50" charset="-128"/>
                <a:ea typeface="BIZ UDPゴシック" panose="020B0400000000000000" pitchFamily="50" charset="-128"/>
              </a:rPr>
              <a:t>(m)</a:t>
            </a:r>
            <a:endParaRPr lang="ja-JP" altLang="ja-JP" sz="900" dirty="0">
              <a:latin typeface="BIZ UDPゴシック" panose="020B0400000000000000" pitchFamily="50" charset="-128"/>
              <a:ea typeface="BIZ UDPゴシック" panose="020B0400000000000000" pitchFamily="50" charset="-128"/>
            </a:endParaRPr>
          </a:p>
          <a:p>
            <a:endParaRPr kumimoji="1" lang="ja-JP" altLang="en-US" sz="900" dirty="0">
              <a:latin typeface="BIZ UDPゴシック" panose="020B0400000000000000" pitchFamily="50" charset="-128"/>
              <a:ea typeface="BIZ UDPゴシック" panose="020B0400000000000000" pitchFamily="50" charset="-128"/>
            </a:endParaRPr>
          </a:p>
        </p:txBody>
      </p:sp>
      <p:graphicFrame>
        <p:nvGraphicFramePr>
          <p:cNvPr id="61" name="表 60">
            <a:extLst>
              <a:ext uri="{FF2B5EF4-FFF2-40B4-BE49-F238E27FC236}">
                <a16:creationId xmlns:a16="http://schemas.microsoft.com/office/drawing/2014/main" id="{7A710E25-DD1F-452C-865F-A3CEEB17ED4E}"/>
              </a:ext>
            </a:extLst>
          </p:cNvPr>
          <p:cNvGraphicFramePr>
            <a:graphicFrameLocks noGrp="1"/>
          </p:cNvGraphicFramePr>
          <p:nvPr>
            <p:extLst>
              <p:ext uri="{D42A27DB-BD31-4B8C-83A1-F6EECF244321}">
                <p14:modId xmlns:p14="http://schemas.microsoft.com/office/powerpoint/2010/main" val="3369392543"/>
              </p:ext>
            </p:extLst>
          </p:nvPr>
        </p:nvGraphicFramePr>
        <p:xfrm>
          <a:off x="1266270" y="4410632"/>
          <a:ext cx="7272000" cy="2355880"/>
        </p:xfrm>
        <a:graphic>
          <a:graphicData uri="http://schemas.openxmlformats.org/drawingml/2006/table">
            <a:tbl>
              <a:tblPr firstRow="1" bandRow="1">
                <a:tableStyleId>{21E4AEA4-8DFA-4A89-87EB-49C32662AFE0}</a:tableStyleId>
              </a:tblPr>
              <a:tblGrid>
                <a:gridCol w="1764000">
                  <a:extLst>
                    <a:ext uri="{9D8B030D-6E8A-4147-A177-3AD203B41FA5}">
                      <a16:colId xmlns:a16="http://schemas.microsoft.com/office/drawing/2014/main" val="2693030885"/>
                    </a:ext>
                  </a:extLst>
                </a:gridCol>
                <a:gridCol w="1728000">
                  <a:extLst>
                    <a:ext uri="{9D8B030D-6E8A-4147-A177-3AD203B41FA5}">
                      <a16:colId xmlns:a16="http://schemas.microsoft.com/office/drawing/2014/main" val="3944545307"/>
                    </a:ext>
                  </a:extLst>
                </a:gridCol>
                <a:gridCol w="1764000">
                  <a:extLst>
                    <a:ext uri="{9D8B030D-6E8A-4147-A177-3AD203B41FA5}">
                      <a16:colId xmlns:a16="http://schemas.microsoft.com/office/drawing/2014/main" val="932348070"/>
                    </a:ext>
                  </a:extLst>
                </a:gridCol>
                <a:gridCol w="2016000">
                  <a:extLst>
                    <a:ext uri="{9D8B030D-6E8A-4147-A177-3AD203B41FA5}">
                      <a16:colId xmlns:a16="http://schemas.microsoft.com/office/drawing/2014/main" val="3356709074"/>
                    </a:ext>
                  </a:extLst>
                </a:gridCol>
              </a:tblGrid>
              <a:tr h="235588">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物質</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lnSpc>
                          <a:spcPts val="1200"/>
                        </a:lnSpc>
                        <a:spcAft>
                          <a:spcPts val="0"/>
                        </a:spcAft>
                      </a:pPr>
                      <a:r>
                        <a:rPr lang="en-US" sz="1000" kern="0">
                          <a:effectLst/>
                          <a:latin typeface="BIZ UDPゴシック" panose="020B0400000000000000" pitchFamily="50" charset="-128"/>
                          <a:ea typeface="BIZ UDPゴシック" panose="020B0400000000000000" pitchFamily="50" charset="-128"/>
                        </a:rPr>
                        <a:t>K</a:t>
                      </a:r>
                      <a:r>
                        <a:rPr lang="ja-JP" sz="1000" kern="0">
                          <a:effectLst/>
                          <a:latin typeface="BIZ UDPゴシック" panose="020B0400000000000000" pitchFamily="50" charset="-128"/>
                          <a:ea typeface="BIZ UDPゴシック" panose="020B0400000000000000" pitchFamily="50" charset="-128"/>
                        </a:rPr>
                        <a:t>の値</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578251779"/>
                  </a:ext>
                </a:extLst>
              </a:tr>
              <a:tr h="235588">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アニシジン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1.87</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銅及びその化合物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r>
                        <a:rPr lang="ja-JP" sz="1000" kern="0" dirty="0">
                          <a:effectLst/>
                          <a:latin typeface="BIZ UDPゴシック" panose="020B0400000000000000" pitchFamily="50" charset="-128"/>
                          <a:ea typeface="BIZ UDPゴシック" panose="020B0400000000000000" pitchFamily="50" charset="-128"/>
                        </a:rPr>
                        <a:t>（銅として）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429935589"/>
                  </a:ext>
                </a:extLst>
              </a:tr>
              <a:tr h="235588">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アンチモン及びその化合物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0.204</a:t>
                      </a:r>
                      <a:r>
                        <a:rPr lang="ja-JP" sz="1000" kern="0" dirty="0">
                          <a:effectLst/>
                          <a:latin typeface="BIZ UDPゴシック" panose="020B0400000000000000" pitchFamily="50" charset="-128"/>
                          <a:ea typeface="BIZ UDPゴシック" panose="020B0400000000000000" pitchFamily="50" charset="-128"/>
                        </a:rPr>
                        <a:t>（アンチモンとして）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鉛及びその化合物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0.0680</a:t>
                      </a:r>
                      <a:r>
                        <a:rPr lang="ja-JP" sz="1000" kern="0" dirty="0">
                          <a:effectLst/>
                          <a:latin typeface="BIZ UDPゴシック" panose="020B0400000000000000" pitchFamily="50" charset="-128"/>
                          <a:ea typeface="BIZ UDPゴシック" panose="020B0400000000000000" pitchFamily="50" charset="-128"/>
                        </a:rPr>
                        <a:t>（鉛として）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800022368"/>
                  </a:ext>
                </a:extLst>
              </a:tr>
              <a:tr h="235588">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N</a:t>
                      </a:r>
                      <a:r>
                        <a:rPr lang="ja-JP" sz="1000" kern="0" dirty="0">
                          <a:effectLst/>
                          <a:latin typeface="BIZ UDPゴシック" panose="020B0400000000000000" pitchFamily="50" charset="-128"/>
                          <a:ea typeface="BIZ UDPゴシック" panose="020B0400000000000000" pitchFamily="50" charset="-128"/>
                        </a:rPr>
                        <a:t>－エチルアニリン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3.68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dirty="0">
                          <a:effectLst/>
                          <a:latin typeface="BIZ UDPゴシック" panose="020B0400000000000000" pitchFamily="50" charset="-128"/>
                          <a:ea typeface="BIZ UDPゴシック" panose="020B0400000000000000" pitchFamily="50" charset="-128"/>
                        </a:rPr>
                        <a:t>バナジウム及びその化合物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（五酸化ﾊﾞﾅｼﾞｳﾑとして）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013883342"/>
                  </a:ext>
                </a:extLst>
              </a:tr>
              <a:tr h="235588">
                <a:tc>
                  <a:txBody>
                    <a:bodyPr/>
                    <a:lstStyle/>
                    <a:p>
                      <a:pPr algn="l">
                        <a:lnSpc>
                          <a:spcPts val="1200"/>
                        </a:lnSpc>
                        <a:spcAft>
                          <a:spcPts val="0"/>
                        </a:spcAft>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塩化水素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5.54</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spc="10">
                          <a:effectLst/>
                          <a:latin typeface="BIZ UDPゴシック" panose="020B0400000000000000" pitchFamily="50" charset="-128"/>
                          <a:ea typeface="BIZ UDPゴシック" panose="020B0400000000000000" pitchFamily="50" charset="-128"/>
                        </a:rPr>
                        <a:t>ベリリウム及びその化合物</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spc="5" dirty="0">
                          <a:effectLst/>
                          <a:latin typeface="BIZ UDPゴシック" panose="020B0400000000000000" pitchFamily="50" charset="-128"/>
                          <a:ea typeface="BIZ UDPゴシック" panose="020B0400000000000000" pitchFamily="50" charset="-128"/>
                        </a:rPr>
                        <a:t>0.00340</a:t>
                      </a:r>
                      <a:r>
                        <a:rPr lang="ja-JP" sz="1000" kern="0" spc="5" dirty="0">
                          <a:effectLst/>
                          <a:latin typeface="BIZ UDPゴシック" panose="020B0400000000000000" pitchFamily="50" charset="-128"/>
                          <a:ea typeface="BIZ UDPゴシック" panose="020B0400000000000000" pitchFamily="50" charset="-128"/>
                        </a:rPr>
                        <a:t>（ベリリウムとして）</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979104547"/>
                  </a:ext>
                </a:extLst>
              </a:tr>
              <a:tr h="235588">
                <a:tc>
                  <a:txBody>
                    <a:bodyPr/>
                    <a:lstStyle/>
                    <a:p>
                      <a:pPr algn="l">
                        <a:lnSpc>
                          <a:spcPts val="1200"/>
                        </a:lnSpc>
                        <a:spcAft>
                          <a:spcPts val="0"/>
                        </a:spcAft>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塩素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3.23</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ホスゲン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0.751</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847437087"/>
                  </a:ext>
                </a:extLst>
              </a:tr>
              <a:tr h="235588">
                <a:tc>
                  <a:txBody>
                    <a:bodyPr/>
                    <a:lstStyle/>
                    <a:p>
                      <a:pPr algn="l">
                        <a:lnSpc>
                          <a:spcPts val="1200"/>
                        </a:lnSpc>
                        <a:spcAft>
                          <a:spcPts val="0"/>
                        </a:spcAft>
                      </a:pPr>
                      <a:r>
                        <a:rPr lang="ja-JP" sz="1000" kern="0" spc="5" dirty="0">
                          <a:effectLst/>
                          <a:latin typeface="BIZ UDPゴシック" panose="020B0400000000000000" pitchFamily="50" charset="-128"/>
                          <a:ea typeface="BIZ UDPゴシック" panose="020B0400000000000000" pitchFamily="50" charset="-128"/>
                        </a:rPr>
                        <a:t>カドミウム及びその化合物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0.0170(</a:t>
                      </a:r>
                      <a:r>
                        <a:rPr lang="ja-JP" sz="1000" kern="0" dirty="0">
                          <a:effectLst/>
                          <a:latin typeface="BIZ UDPゴシック" panose="020B0400000000000000" pitchFamily="50" charset="-128"/>
                          <a:ea typeface="BIZ UDPゴシック" panose="020B0400000000000000" pitchFamily="50" charset="-128"/>
                        </a:rPr>
                        <a:t>カドミウムとして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ホルムアルデヒド</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0.456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705206424"/>
                  </a:ext>
                </a:extLst>
              </a:tr>
              <a:tr h="235588">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クロロニトロベンゼン</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0.340</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マンガン及びその化合物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0.136(</a:t>
                      </a:r>
                      <a:r>
                        <a:rPr lang="ja-JP" sz="1000" kern="0" dirty="0">
                          <a:effectLst/>
                          <a:latin typeface="BIZ UDPゴシック" panose="020B0400000000000000" pitchFamily="50" charset="-128"/>
                          <a:ea typeface="BIZ UDPゴシック" panose="020B0400000000000000" pitchFamily="50" charset="-128"/>
                        </a:rPr>
                        <a:t>マンガンとして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362364075"/>
                  </a:ext>
                </a:extLst>
              </a:tr>
              <a:tr h="235588">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臭素</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0.728</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ja-JP" sz="1000" kern="0">
                          <a:effectLst/>
                          <a:latin typeface="BIZ UDPゴシック" panose="020B0400000000000000" pitchFamily="50" charset="-128"/>
                          <a:ea typeface="BIZ UDPゴシック" panose="020B0400000000000000" pitchFamily="50" charset="-128"/>
                        </a:rPr>
                        <a:t>Ｎ－メチルアニリン</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3.26</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2629389285"/>
                  </a:ext>
                </a:extLst>
              </a:tr>
              <a:tr h="235588">
                <a:tc>
                  <a:txBody>
                    <a:bodyPr/>
                    <a:lstStyle/>
                    <a:p>
                      <a:pPr algn="l">
                        <a:lnSpc>
                          <a:spcPts val="1200"/>
                        </a:lnSpc>
                        <a:spcAft>
                          <a:spcPts val="0"/>
                        </a:spcAft>
                      </a:pPr>
                      <a:r>
                        <a:rPr lang="ja-JP" sz="1000" kern="0" dirty="0">
                          <a:effectLst/>
                          <a:latin typeface="BIZ UDPゴシック" panose="020B0400000000000000" pitchFamily="50" charset="-128"/>
                          <a:ea typeface="BIZ UDPゴシック" panose="020B0400000000000000" pitchFamily="50" charset="-128"/>
                        </a:rPr>
                        <a:t>水銀及びその化合物</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r>
                        <a:rPr lang="en-US" sz="1000" kern="0" dirty="0">
                          <a:effectLst/>
                          <a:latin typeface="BIZ UDPゴシック" panose="020B0400000000000000" pitchFamily="50" charset="-128"/>
                          <a:ea typeface="BIZ UDPゴシック" panose="020B0400000000000000" pitchFamily="50" charset="-128"/>
                        </a:rPr>
                        <a:t>0.0340(</a:t>
                      </a:r>
                      <a:r>
                        <a:rPr lang="ja-JP" sz="1000" kern="0" dirty="0">
                          <a:effectLst/>
                          <a:latin typeface="BIZ UDPゴシック" panose="020B0400000000000000" pitchFamily="50" charset="-128"/>
                          <a:ea typeface="BIZ UDPゴシック" panose="020B0400000000000000" pitchFamily="50" charset="-128"/>
                        </a:rPr>
                        <a:t>水銀として</a:t>
                      </a:r>
                      <a:r>
                        <a:rPr lang="en-US" sz="1000" kern="0" dirty="0">
                          <a:effectLst/>
                          <a:latin typeface="BIZ UDPゴシック" panose="020B0400000000000000" pitchFamily="50" charset="-128"/>
                          <a:ea typeface="BIZ UDPゴシック" panose="020B0400000000000000" pitchFamily="50" charset="-128"/>
                        </a:rPr>
                        <a:t>)</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l">
                        <a:lnSpc>
                          <a:spcPts val="1200"/>
                        </a:lnSpc>
                        <a:spcAft>
                          <a:spcPts val="0"/>
                        </a:spcAft>
                      </a:pP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extLst>
                  <a:ext uri="{0D108BD9-81ED-4DB2-BD59-A6C34878D82A}">
                    <a16:rowId xmlns:a16="http://schemas.microsoft.com/office/drawing/2014/main" val="1048758540"/>
                  </a:ext>
                </a:extLst>
              </a:tr>
            </a:tbl>
          </a:graphicData>
        </a:graphic>
      </p:graphicFrame>
      <p:sp>
        <p:nvSpPr>
          <p:cNvPr id="63" name="スライド番号プレースホルダー 3">
            <a:extLst>
              <a:ext uri="{FF2B5EF4-FFF2-40B4-BE49-F238E27FC236}">
                <a16:creationId xmlns:a16="http://schemas.microsoft.com/office/drawing/2014/main" id="{1E86E9DB-54FF-461C-9BF4-36C591B146C5}"/>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5</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64" name="テキスト ボックス 63">
            <a:extLst>
              <a:ext uri="{FF2B5EF4-FFF2-40B4-BE49-F238E27FC236}">
                <a16:creationId xmlns:a16="http://schemas.microsoft.com/office/drawing/2014/main" id="{49CBE3A3-66B7-4F95-B58A-8D4C6A46A34B}"/>
              </a:ext>
            </a:extLst>
          </p:cNvPr>
          <p:cNvSpPr txBox="1"/>
          <p:nvPr/>
        </p:nvSpPr>
        <p:spPr>
          <a:xfrm>
            <a:off x="899666" y="1055254"/>
            <a:ext cx="3065263" cy="276999"/>
          </a:xfrm>
          <a:prstGeom prst="rect">
            <a:avLst/>
          </a:prstGeom>
          <a:noFill/>
        </p:spPr>
        <p:txBody>
          <a:bodyPr wrap="non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附表１（</a:t>
            </a:r>
            <a:r>
              <a:rPr kumimoji="1" lang="en-US" altLang="ja-JP" sz="1200" dirty="0">
                <a:latin typeface="BIZ UDPゴシック" panose="020B0400000000000000" pitchFamily="50" charset="-128"/>
                <a:ea typeface="BIZ UDPゴシック" panose="020B0400000000000000" pitchFamily="50" charset="-128"/>
              </a:rPr>
              <a:t>S</a:t>
            </a:r>
            <a:r>
              <a:rPr kumimoji="1" lang="ja-JP" altLang="en-US" sz="1200" dirty="0">
                <a:latin typeface="BIZ UDPゴシック" panose="020B0400000000000000" pitchFamily="50" charset="-128"/>
                <a:ea typeface="BIZ UDPゴシック" panose="020B0400000000000000" pitchFamily="50" charset="-128"/>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排出口からの距離を勘案した値）</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65" name="テキスト ボックス 64">
            <a:extLst>
              <a:ext uri="{FF2B5EF4-FFF2-40B4-BE49-F238E27FC236}">
                <a16:creationId xmlns:a16="http://schemas.microsoft.com/office/drawing/2014/main" id="{A95F1DBB-2434-4528-95E4-1BFCBB038567}"/>
              </a:ext>
            </a:extLst>
          </p:cNvPr>
          <p:cNvSpPr txBox="1"/>
          <p:nvPr/>
        </p:nvSpPr>
        <p:spPr>
          <a:xfrm>
            <a:off x="812435" y="4080470"/>
            <a:ext cx="3239723"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附表２（</a:t>
            </a:r>
            <a:r>
              <a:rPr kumimoji="1" lang="en-US" altLang="ja-JP" sz="1200" dirty="0">
                <a:latin typeface="BIZ UDPゴシック" panose="020B0400000000000000" pitchFamily="50" charset="-128"/>
                <a:ea typeface="BIZ UDPゴシック" panose="020B0400000000000000" pitchFamily="50" charset="-128"/>
              </a:rPr>
              <a:t>K</a:t>
            </a:r>
            <a:r>
              <a:rPr kumimoji="1" lang="ja-JP" altLang="en-US" sz="1200" dirty="0">
                <a:latin typeface="BIZ UDPゴシック" panose="020B0400000000000000" pitchFamily="50" charset="-128"/>
                <a:ea typeface="BIZ UDPゴシック" panose="020B0400000000000000" pitchFamily="50" charset="-128"/>
              </a:rPr>
              <a:t>：</a:t>
            </a:r>
            <a:r>
              <a:rPr lang="ja-JP" altLang="ja-JP" sz="1200" kern="0" dirty="0">
                <a:latin typeface="BIZ UDPゴシック" panose="020B0400000000000000" pitchFamily="50" charset="-128"/>
                <a:ea typeface="BIZ UDPゴシック" panose="020B0400000000000000" pitchFamily="50" charset="-128"/>
              </a:rPr>
              <a:t>有害物質の種類ごとに定める値</a:t>
            </a:r>
            <a:r>
              <a:rPr kumimoji="1" lang="ja-JP" altLang="en-US" sz="1200" dirty="0">
                <a:latin typeface="BIZ UDPゴシック" panose="020B0400000000000000" pitchFamily="50" charset="-128"/>
                <a:ea typeface="BIZ UDPゴシック" panose="020B0400000000000000" pitchFamily="50" charset="-128"/>
              </a:rPr>
              <a:t>）</a:t>
            </a:r>
          </a:p>
        </p:txBody>
      </p:sp>
    </p:spTree>
    <p:extLst>
      <p:ext uri="{BB962C8B-B14F-4D97-AF65-F5344CB8AC3E}">
        <p14:creationId xmlns:p14="http://schemas.microsoft.com/office/powerpoint/2010/main" val="3560066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2" name="タイトル 1">
            <a:extLst>
              <a:ext uri="{FF2B5EF4-FFF2-40B4-BE49-F238E27FC236}">
                <a16:creationId xmlns:a16="http://schemas.microsoft.com/office/drawing/2014/main" id="{1795B03E-91B1-4FB6-8BAD-9CFA52BB6E81}"/>
              </a:ext>
            </a:extLst>
          </p:cNvPr>
          <p:cNvSpPr>
            <a:spLocks noGrp="1"/>
          </p:cNvSpPr>
          <p:nvPr>
            <p:ph type="title"/>
          </p:nvPr>
        </p:nvSpPr>
        <p:spPr>
          <a:xfrm>
            <a:off x="1083470" y="609600"/>
            <a:ext cx="6984793" cy="1320800"/>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規制基準設定に係る検討事項</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6FBB5F7C-1B58-422B-A83D-C2F872F9B409}"/>
              </a:ext>
            </a:extLst>
          </p:cNvPr>
          <p:cNvSpPr>
            <a:spLocks noGrp="1"/>
          </p:cNvSpPr>
          <p:nvPr>
            <p:ph idx="1"/>
          </p:nvPr>
        </p:nvSpPr>
        <p:spPr>
          <a:xfrm>
            <a:off x="1083470" y="1485901"/>
            <a:ext cx="8124030" cy="4991398"/>
          </a:xfrm>
        </p:spPr>
        <p:txBody>
          <a:bodyPr>
            <a:noAutofit/>
          </a:bodyPr>
          <a:lstStyle/>
          <a:p>
            <a:pPr marL="0" indent="0">
              <a:lnSpc>
                <a:spcPct val="150000"/>
              </a:lnSpc>
              <a:buNone/>
            </a:pPr>
            <a:r>
              <a:rPr kumimoji="1" lang="ja-JP" altLang="en-US" b="1" dirty="0">
                <a:latin typeface="BIZ UDPゴシック" panose="020B0400000000000000" pitchFamily="50" charset="-128"/>
                <a:ea typeface="BIZ UDPゴシック" panose="020B0400000000000000" pitchFamily="50" charset="-128"/>
              </a:rPr>
              <a:t>①　規制手法について</a:t>
            </a:r>
            <a:endParaRPr kumimoji="1" lang="en-US" altLang="ja-JP" b="1"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400" dirty="0">
                <a:latin typeface="BIZ UDPゴシック" panose="020B0400000000000000" pitchFamily="50" charset="-128"/>
                <a:ea typeface="BIZ UDPゴシック" panose="020B0400000000000000" pitchFamily="50" charset="-128"/>
              </a:rPr>
              <a:t>　規制手法として濃度基準又は設備構造基準が考えられる中、原則</a:t>
            </a:r>
            <a:r>
              <a:rPr kumimoji="1" lang="ja-JP" altLang="en-US" sz="1400" dirty="0">
                <a:latin typeface="BIZ UDPゴシック" panose="020B0400000000000000" pitchFamily="50" charset="-128"/>
                <a:ea typeface="BIZ UDPゴシック" panose="020B0400000000000000" pitchFamily="50" charset="-128"/>
              </a:rPr>
              <a:t>濃度基準による規制を優先的に採用するとの考えで問題はないか</a:t>
            </a:r>
            <a:r>
              <a:rPr lang="ja-JP" altLang="en-US" sz="1400" dirty="0">
                <a:latin typeface="BIZ UDPゴシック" panose="020B0400000000000000" pitchFamily="50" charset="-128"/>
                <a:ea typeface="BIZ UDPゴシック" panose="020B0400000000000000" pitchFamily="50" charset="-128"/>
              </a:rPr>
              <a:t>。</a:t>
            </a:r>
            <a:endParaRPr lang="en-US" altLang="ja-JP" sz="1400" dirty="0">
              <a:latin typeface="BIZ UDPゴシック" panose="020B0400000000000000" pitchFamily="50" charset="-128"/>
              <a:ea typeface="BIZ UDPゴシック" panose="020B0400000000000000" pitchFamily="50" charset="-128"/>
            </a:endParaRPr>
          </a:p>
          <a:p>
            <a:pPr marL="0" indent="0">
              <a:lnSpc>
                <a:spcPct val="150000"/>
              </a:lnSpc>
              <a:buNone/>
            </a:pPr>
            <a:endParaRPr kumimoji="1" lang="en-US" altLang="ja-JP" sz="1400" dirty="0">
              <a:latin typeface="BIZ UDPゴシック" panose="020B0400000000000000" pitchFamily="50" charset="-128"/>
              <a:ea typeface="BIZ UDPゴシック" panose="020B0400000000000000" pitchFamily="50" charset="-128"/>
            </a:endParaRPr>
          </a:p>
          <a:p>
            <a:pPr marL="0" indent="0">
              <a:lnSpc>
                <a:spcPct val="150000"/>
              </a:lnSpc>
              <a:buNone/>
            </a:pPr>
            <a:r>
              <a:rPr kumimoji="1" lang="ja-JP" altLang="en-US" b="1" dirty="0">
                <a:latin typeface="BIZ UDPゴシック" panose="020B0400000000000000" pitchFamily="50" charset="-128"/>
                <a:ea typeface="BIZ UDPゴシック" panose="020B0400000000000000" pitchFamily="50" charset="-128"/>
              </a:rPr>
              <a:t>②　</a:t>
            </a:r>
            <a:r>
              <a:rPr lang="ja-JP" altLang="en-US" b="1" dirty="0">
                <a:latin typeface="BIZ UDPゴシック" panose="020B0400000000000000" pitchFamily="50" charset="-128"/>
                <a:ea typeface="BIZ UDPゴシック" panose="020B0400000000000000" pitchFamily="50" charset="-128"/>
              </a:rPr>
              <a:t>規制基準の設定</a:t>
            </a:r>
            <a:r>
              <a:rPr kumimoji="1" lang="ja-JP" altLang="en-US" b="1" dirty="0">
                <a:latin typeface="BIZ UDPゴシック" panose="020B0400000000000000" pitchFamily="50" charset="-128"/>
                <a:ea typeface="BIZ UDPゴシック" panose="020B0400000000000000" pitchFamily="50" charset="-128"/>
              </a:rPr>
              <a:t>について</a:t>
            </a:r>
            <a:endParaRPr kumimoji="1" lang="en-US" altLang="ja-JP" b="1"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400" dirty="0">
                <a:latin typeface="BIZ UDPゴシック" panose="020B0400000000000000" pitchFamily="50" charset="-128"/>
                <a:ea typeface="BIZ UDPゴシック" panose="020B0400000000000000" pitchFamily="50" charset="-128"/>
              </a:rPr>
              <a:t>　新規追加物質等に濃度基準を適用する場合、</a:t>
            </a:r>
            <a:r>
              <a:rPr lang="en-US" altLang="ja-JP" sz="1400" dirty="0">
                <a:latin typeface="BIZ UDPゴシック" panose="020B0400000000000000" pitchFamily="50" charset="-128"/>
                <a:ea typeface="BIZ UDPゴシック" panose="020B0400000000000000" pitchFamily="50" charset="-128"/>
              </a:rPr>
              <a:t>K</a:t>
            </a:r>
            <a:r>
              <a:rPr lang="ja-JP" altLang="en-US" sz="1400" dirty="0">
                <a:latin typeface="BIZ UDPゴシック" panose="020B0400000000000000" pitchFamily="50" charset="-128"/>
                <a:ea typeface="BIZ UDPゴシック" panose="020B0400000000000000" pitchFamily="50" charset="-128"/>
              </a:rPr>
              <a:t>値の設定に必要な</a:t>
            </a:r>
            <a:r>
              <a:rPr kumimoji="1" lang="ja-JP" altLang="en-US" sz="1400" dirty="0">
                <a:latin typeface="BIZ UDPゴシック" panose="020B0400000000000000" pitchFamily="50" charset="-128"/>
                <a:ea typeface="BIZ UDPゴシック" panose="020B0400000000000000" pitchFamily="50" charset="-128"/>
              </a:rPr>
              <a:t>想定環境</a:t>
            </a:r>
            <a:r>
              <a:rPr lang="ja-JP" altLang="en-US" sz="1400" dirty="0">
                <a:latin typeface="BIZ UDPゴシック" panose="020B0400000000000000" pitchFamily="50" charset="-128"/>
                <a:ea typeface="BIZ UDPゴシック" panose="020B0400000000000000" pitchFamily="50" charset="-128"/>
              </a:rPr>
              <a:t>濃度（排出口における濃度基準を設定するための指標として、敷地境界線等環境を考える位置において設定される環境濃度）</a:t>
            </a:r>
            <a:r>
              <a:rPr kumimoji="1" lang="ja-JP" altLang="en-US" sz="1400" dirty="0">
                <a:latin typeface="BIZ UDPゴシック" panose="020B0400000000000000" pitchFamily="50" charset="-128"/>
                <a:ea typeface="BIZ UDPゴシック" panose="020B0400000000000000" pitchFamily="50" charset="-128"/>
              </a:rPr>
              <a:t>について</a:t>
            </a:r>
            <a:r>
              <a:rPr lang="ja-JP" altLang="en-US" sz="1400" dirty="0">
                <a:latin typeface="BIZ UDPゴシック" panose="020B0400000000000000" pitchFamily="50" charset="-128"/>
                <a:ea typeface="BIZ UDPゴシック" panose="020B0400000000000000" pitchFamily="50" charset="-128"/>
              </a:rPr>
              <a:t>どのように考えるべきか。また、想定環境濃度の設定ができない物質についてはどうするべきか。</a:t>
            </a:r>
            <a:endParaRPr lang="en-US" altLang="ja-JP" sz="1400" dirty="0">
              <a:latin typeface="BIZ UDPゴシック" panose="020B0400000000000000" pitchFamily="50" charset="-128"/>
              <a:ea typeface="BIZ UDPゴシック" panose="020B0400000000000000" pitchFamily="50" charset="-128"/>
            </a:endParaRPr>
          </a:p>
          <a:p>
            <a:pPr marL="0" indent="0">
              <a:lnSpc>
                <a:spcPct val="150000"/>
              </a:lnSpc>
              <a:buNone/>
            </a:pPr>
            <a:endParaRPr lang="en-US" altLang="ja-JP" b="1" dirty="0">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b="1" dirty="0">
                <a:latin typeface="BIZ UDPゴシック" panose="020B0400000000000000" pitchFamily="50" charset="-128"/>
                <a:ea typeface="BIZ UDPゴシック" panose="020B0400000000000000" pitchFamily="50" charset="-128"/>
              </a:rPr>
              <a:t>③　Ｋ値の見直しとその妥当性について</a:t>
            </a:r>
            <a:endParaRPr lang="en-US" altLang="ja-JP" b="1" dirty="0">
              <a:latin typeface="BIZ UDPゴシック" panose="020B0400000000000000" pitchFamily="50" charset="-128"/>
              <a:ea typeface="BIZ UDPゴシック" panose="020B0400000000000000" pitchFamily="50" charset="-128"/>
            </a:endParaRPr>
          </a:p>
          <a:p>
            <a:pPr marL="0" indent="0">
              <a:lnSpc>
                <a:spcPct val="150000"/>
              </a:lnSpc>
              <a:buNone/>
            </a:pPr>
            <a:r>
              <a:rPr kumimoji="1" lang="ja-JP" altLang="en-US" sz="14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②</a:t>
            </a:r>
            <a:r>
              <a:rPr kumimoji="1" lang="ja-JP" altLang="en-US" sz="1400" dirty="0">
                <a:latin typeface="BIZ UDPゴシック" panose="020B0400000000000000" pitchFamily="50" charset="-128"/>
                <a:ea typeface="BIZ UDPゴシック" panose="020B0400000000000000" pitchFamily="50" charset="-128"/>
              </a:rPr>
              <a:t>の検討結果を踏まえた規制対象物質のＫ値の見直し案と、その数値の妥当性はどうか。</a:t>
            </a:r>
            <a:endParaRPr lang="en-US" altLang="ja-JP" sz="1400" dirty="0">
              <a:latin typeface="BIZ UDPゴシック" panose="020B0400000000000000" pitchFamily="50" charset="-128"/>
              <a:ea typeface="BIZ UDPゴシック" panose="020B0400000000000000" pitchFamily="50" charset="-128"/>
            </a:endParaRPr>
          </a:p>
          <a:p>
            <a:pPr marL="0" indent="0">
              <a:lnSpc>
                <a:spcPct val="150000"/>
              </a:lnSpc>
              <a:buNone/>
            </a:pPr>
            <a:endParaRPr kumimoji="1" lang="en-US" altLang="ja-JP"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6</a:t>
            </a:fld>
            <a:endParaRPr lang="en-US" dirty="0">
              <a:solidFill>
                <a:srgbClr val="00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03444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2" name="タイトル 1">
            <a:extLst>
              <a:ext uri="{FF2B5EF4-FFF2-40B4-BE49-F238E27FC236}">
                <a16:creationId xmlns:a16="http://schemas.microsoft.com/office/drawing/2014/main" id="{1C3C3C78-FE39-432A-95B9-4FB2346847C6}"/>
              </a:ext>
            </a:extLst>
          </p:cNvPr>
          <p:cNvSpPr>
            <a:spLocks noGrp="1"/>
          </p:cNvSpPr>
          <p:nvPr>
            <p:ph type="title"/>
          </p:nvPr>
        </p:nvSpPr>
        <p:spPr>
          <a:xfrm>
            <a:off x="1083470" y="609600"/>
            <a:ext cx="8075520" cy="1185864"/>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検討</a:t>
            </a:r>
            <a:r>
              <a:rPr lang="ja-JP" altLang="en-US" sz="2400" dirty="0">
                <a:latin typeface="BIZ UDPゴシック" panose="020B0400000000000000" pitchFamily="50" charset="-128"/>
                <a:ea typeface="BIZ UDPゴシック" panose="020B0400000000000000" pitchFamily="50" charset="-128"/>
              </a:rPr>
              <a:t>事項①　規制手法について</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BA694BA3-16D7-433E-B671-39DA249D853B}"/>
              </a:ext>
            </a:extLst>
          </p:cNvPr>
          <p:cNvSpPr>
            <a:spLocks noGrp="1"/>
          </p:cNvSpPr>
          <p:nvPr>
            <p:ph idx="1"/>
          </p:nvPr>
        </p:nvSpPr>
        <p:spPr>
          <a:xfrm>
            <a:off x="950948" y="1749245"/>
            <a:ext cx="6984793" cy="609599"/>
          </a:xfrm>
        </p:spPr>
        <p:txBody>
          <a:bodyPr>
            <a:normAutofit/>
          </a:bodyPr>
          <a:lstStyle/>
          <a:p>
            <a:pPr marL="0" indent="0">
              <a:buNone/>
            </a:pPr>
            <a:r>
              <a:rPr kumimoji="1" lang="ja-JP" altLang="en-US" sz="1400" dirty="0">
                <a:latin typeface="BIZ UDPゴシック" panose="020B0400000000000000" pitchFamily="50" charset="-128"/>
                <a:ea typeface="BIZ UDPゴシック" panose="020B0400000000000000" pitchFamily="50" charset="-128"/>
              </a:rPr>
              <a:t>〇現行の</a:t>
            </a:r>
            <a:r>
              <a:rPr lang="ja-JP" altLang="en-US" sz="1400" dirty="0">
                <a:latin typeface="BIZ UDPゴシック" panose="020B0400000000000000" pitchFamily="50" charset="-128"/>
                <a:ea typeface="BIZ UDPゴシック" panose="020B0400000000000000" pitchFamily="50" charset="-128"/>
              </a:rPr>
              <a:t>規制手法設定</a:t>
            </a:r>
            <a:r>
              <a:rPr kumimoji="1" lang="ja-JP" altLang="en-US" sz="1400" dirty="0">
                <a:latin typeface="BIZ UDPゴシック" panose="020B0400000000000000" pitchFamily="50" charset="-128"/>
                <a:ea typeface="BIZ UDPゴシック" panose="020B0400000000000000" pitchFamily="50" charset="-128"/>
              </a:rPr>
              <a:t>時の考え方</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5" name="表 5">
            <a:extLst>
              <a:ext uri="{FF2B5EF4-FFF2-40B4-BE49-F238E27FC236}">
                <a16:creationId xmlns:a16="http://schemas.microsoft.com/office/drawing/2014/main" id="{C121992A-29FA-4769-9FFA-552AE9C93F19}"/>
              </a:ext>
            </a:extLst>
          </p:cNvPr>
          <p:cNvGraphicFramePr>
            <a:graphicFrameLocks noGrp="1"/>
          </p:cNvGraphicFramePr>
          <p:nvPr>
            <p:extLst>
              <p:ext uri="{D42A27DB-BD31-4B8C-83A1-F6EECF244321}">
                <p14:modId xmlns:p14="http://schemas.microsoft.com/office/powerpoint/2010/main" val="1263588522"/>
              </p:ext>
            </p:extLst>
          </p:nvPr>
        </p:nvGraphicFramePr>
        <p:xfrm>
          <a:off x="1188527" y="2054045"/>
          <a:ext cx="8220357" cy="1371600"/>
        </p:xfrm>
        <a:graphic>
          <a:graphicData uri="http://schemas.openxmlformats.org/drawingml/2006/table">
            <a:tbl>
              <a:tblPr firstRow="1" bandRow="1">
                <a:tableStyleId>{5C22544A-7EE6-4342-B048-85BDC9FD1C3A}</a:tableStyleId>
              </a:tblPr>
              <a:tblGrid>
                <a:gridCol w="2081899">
                  <a:extLst>
                    <a:ext uri="{9D8B030D-6E8A-4147-A177-3AD203B41FA5}">
                      <a16:colId xmlns:a16="http://schemas.microsoft.com/office/drawing/2014/main" val="3629392857"/>
                    </a:ext>
                  </a:extLst>
                </a:gridCol>
                <a:gridCol w="6138458">
                  <a:extLst>
                    <a:ext uri="{9D8B030D-6E8A-4147-A177-3AD203B41FA5}">
                      <a16:colId xmlns:a16="http://schemas.microsoft.com/office/drawing/2014/main" val="888236562"/>
                    </a:ext>
                  </a:extLst>
                </a:gridCol>
              </a:tblGrid>
              <a:tr h="222294">
                <a:tc>
                  <a:txBody>
                    <a:bodyPr/>
                    <a:lstStyle/>
                    <a:p>
                      <a:pPr algn="ctr"/>
                      <a:r>
                        <a:rPr kumimoji="1" lang="ja-JP" altLang="en-US" sz="1200" dirty="0">
                          <a:latin typeface="BIZ UDPゴシック" panose="020B0400000000000000" pitchFamily="50" charset="-128"/>
                          <a:ea typeface="BIZ UDPゴシック" panose="020B0400000000000000" pitchFamily="50" charset="-128"/>
                        </a:rPr>
                        <a:t>対象物質</a:t>
                      </a:r>
                    </a:p>
                  </a:txBody>
                  <a:tcPr anchor="ctr"/>
                </a:tc>
                <a:tc>
                  <a:txBody>
                    <a:bodyPr/>
                    <a:lstStyle/>
                    <a:p>
                      <a:pPr algn="ctr"/>
                      <a:r>
                        <a:rPr kumimoji="1" lang="ja-JP" altLang="en-US" sz="1200" dirty="0">
                          <a:latin typeface="BIZ UDPゴシック" panose="020B0400000000000000" pitchFamily="50" charset="-128"/>
                          <a:ea typeface="BIZ UDPゴシック" panose="020B0400000000000000" pitchFamily="50" charset="-128"/>
                        </a:rPr>
                        <a:t>規制手法設定の考え方</a:t>
                      </a:r>
                    </a:p>
                  </a:txBody>
                  <a:tcPr anchor="ctr"/>
                </a:tc>
                <a:extLst>
                  <a:ext uri="{0D108BD9-81ED-4DB2-BD59-A6C34878D82A}">
                    <a16:rowId xmlns:a16="http://schemas.microsoft.com/office/drawing/2014/main" val="36314466"/>
                  </a:ext>
                </a:extLst>
              </a:tr>
              <a:tr h="518685">
                <a:tc>
                  <a:txBody>
                    <a:bodyPr/>
                    <a:lstStyle/>
                    <a:p>
                      <a:r>
                        <a:rPr lang="ja-JP" altLang="en-US" sz="1200" dirty="0">
                          <a:latin typeface="BIZ UDPゴシック" panose="020B0400000000000000" pitchFamily="50" charset="-128"/>
                          <a:ea typeface="BIZ UDPゴシック" panose="020B0400000000000000" pitchFamily="50" charset="-128"/>
                        </a:rPr>
                        <a:t>発がん性を有する化学物質</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C1</a:t>
                      </a:r>
                      <a:r>
                        <a:rPr lang="ja-JP" altLang="en-US" sz="1200" dirty="0">
                          <a:latin typeface="BIZ UDPゴシック" panose="020B0400000000000000" pitchFamily="50" charset="-128"/>
                          <a:ea typeface="BIZ UDPゴシック" panose="020B0400000000000000" pitchFamily="50" charset="-128"/>
                        </a:rPr>
                        <a:t>ランク物質）</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u="sng" dirty="0">
                          <a:latin typeface="BIZ UDPゴシック" panose="020B0400000000000000" pitchFamily="50" charset="-128"/>
                          <a:ea typeface="BIZ UDPゴシック" panose="020B0400000000000000" pitchFamily="50" charset="-128"/>
                        </a:rPr>
                        <a:t>閾値（その曝露量以下では影響が起こらないとされる値）の設定およびリスクアセスメントによる評価手法も確立されていない状況にあるため</a:t>
                      </a:r>
                      <a:r>
                        <a:rPr lang="ja-JP" altLang="en-US" sz="1200" dirty="0">
                          <a:latin typeface="BIZ UDPゴシック" panose="020B0400000000000000" pitchFamily="50" charset="-128"/>
                          <a:ea typeface="BIZ UDPゴシック" panose="020B0400000000000000" pitchFamily="50" charset="-128"/>
                        </a:rPr>
                        <a:t>、大気環境への排出を可能な限り抑制する手法として、施設に対する</a:t>
                      </a:r>
                      <a:r>
                        <a:rPr lang="ja-JP" altLang="en-US" sz="1200" u="sng" dirty="0">
                          <a:latin typeface="BIZ UDPゴシック" panose="020B0400000000000000" pitchFamily="50" charset="-128"/>
                          <a:ea typeface="BIZ UDPゴシック" panose="020B0400000000000000" pitchFamily="50" charset="-128"/>
                        </a:rPr>
                        <a:t>設備構造基準を設定</a:t>
                      </a:r>
                      <a:r>
                        <a:rPr lang="ja-JP" altLang="en-US"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573207819"/>
                  </a:ext>
                </a:extLst>
              </a:tr>
              <a:tr h="370489">
                <a:tc>
                  <a:txBody>
                    <a:bodyPr/>
                    <a:lstStyle/>
                    <a:p>
                      <a:r>
                        <a:rPr lang="ja-JP" altLang="en-US" sz="1200" dirty="0">
                          <a:latin typeface="BIZ UDPゴシック" panose="020B0400000000000000" pitchFamily="50" charset="-128"/>
                          <a:ea typeface="BIZ UDPゴシック" panose="020B0400000000000000" pitchFamily="50" charset="-128"/>
                        </a:rPr>
                        <a:t>毒性が高い化学物質</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a:t>
                      </a:r>
                      <a:r>
                        <a:rPr lang="en-US" altLang="ja-JP" sz="1200" dirty="0">
                          <a:latin typeface="BIZ UDPゴシック" panose="020B0400000000000000" pitchFamily="50" charset="-128"/>
                          <a:ea typeface="BIZ UDPゴシック" panose="020B0400000000000000" pitchFamily="50" charset="-128"/>
                        </a:rPr>
                        <a:t>T1</a:t>
                      </a:r>
                      <a:r>
                        <a:rPr lang="ja-JP" altLang="en-US" sz="1200" dirty="0">
                          <a:latin typeface="BIZ UDPゴシック" panose="020B0400000000000000" pitchFamily="50" charset="-128"/>
                          <a:ea typeface="BIZ UDPゴシック" panose="020B0400000000000000" pitchFamily="50" charset="-128"/>
                        </a:rPr>
                        <a:t>ランク物質）</a:t>
                      </a:r>
                      <a:endParaRPr kumimoji="1" lang="ja-JP" altLang="en-US" sz="1200" dirty="0">
                        <a:latin typeface="BIZ UDPゴシック" panose="020B0400000000000000" pitchFamily="50" charset="-128"/>
                        <a:ea typeface="BIZ UDPゴシック" panose="020B0400000000000000" pitchFamily="50" charset="-128"/>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latin typeface="BIZ UDPゴシック" panose="020B0400000000000000" pitchFamily="50" charset="-128"/>
                          <a:ea typeface="BIZ UDPゴシック" panose="020B0400000000000000" pitchFamily="50" charset="-128"/>
                        </a:rPr>
                        <a:t>個々の物質について事業所周辺地域における大気環境での保全すべき目標となる値を定めたうえで、これを常時満足させる排出口における</a:t>
                      </a:r>
                      <a:r>
                        <a:rPr lang="ja-JP" altLang="en-US" sz="1200" u="sng" dirty="0">
                          <a:latin typeface="BIZ UDPゴシック" panose="020B0400000000000000" pitchFamily="50" charset="-128"/>
                          <a:ea typeface="BIZ UDPゴシック" panose="020B0400000000000000" pitchFamily="50" charset="-128"/>
                        </a:rPr>
                        <a:t>濃度基準を設定</a:t>
                      </a:r>
                      <a:r>
                        <a:rPr lang="ja-JP" altLang="en-US" sz="1200" dirty="0">
                          <a:latin typeface="BIZ UDPゴシック" panose="020B0400000000000000" pitchFamily="50" charset="-128"/>
                          <a:ea typeface="BIZ UDPゴシック" panose="020B0400000000000000" pitchFamily="50" charset="-128"/>
                        </a:rPr>
                        <a:t>。</a:t>
                      </a:r>
                      <a:endParaRPr lang="en-US" altLang="ja-JP"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89353330"/>
                  </a:ext>
                </a:extLst>
              </a:tr>
            </a:tbl>
          </a:graphicData>
        </a:graphic>
      </p:graphicFrame>
      <p:sp>
        <p:nvSpPr>
          <p:cNvPr id="10" name="コンテンツ プレースホルダー 2">
            <a:extLst>
              <a:ext uri="{FF2B5EF4-FFF2-40B4-BE49-F238E27FC236}">
                <a16:creationId xmlns:a16="http://schemas.microsoft.com/office/drawing/2014/main" id="{F41A1F8A-2A3B-43FF-9CEB-2628EF20E58F}"/>
              </a:ext>
            </a:extLst>
          </p:cNvPr>
          <p:cNvSpPr txBox="1">
            <a:spLocks/>
          </p:cNvSpPr>
          <p:nvPr/>
        </p:nvSpPr>
        <p:spPr>
          <a:xfrm>
            <a:off x="950948" y="3475319"/>
            <a:ext cx="8822532" cy="169468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spcBef>
                <a:spcPts val="0"/>
              </a:spcBef>
              <a:buNone/>
            </a:pPr>
            <a:r>
              <a:rPr lang="ja-JP" altLang="en-US" sz="1400" dirty="0">
                <a:latin typeface="BIZ UDPゴシック" panose="020B0400000000000000" pitchFamily="50" charset="-128"/>
                <a:ea typeface="BIZ UDPゴシック" panose="020B0400000000000000" pitchFamily="50" charset="-128"/>
              </a:rPr>
              <a:t>〇発がん性の閾値の有無の判断に関する国の考え方</a:t>
            </a:r>
            <a:endParaRPr lang="en-US" altLang="ja-JP" sz="1400" dirty="0">
              <a:latin typeface="BIZ UDPゴシック" panose="020B0400000000000000" pitchFamily="50" charset="-128"/>
              <a:ea typeface="BIZ UDPゴシック" panose="020B0400000000000000" pitchFamily="50" charset="-128"/>
            </a:endParaRPr>
          </a:p>
          <a:p>
            <a:pPr marL="0" indent="0">
              <a:spcBef>
                <a:spcPts val="0"/>
              </a:spcBef>
              <a:buFont typeface="Wingdings 3" charset="2"/>
              <a:buNone/>
            </a:pPr>
            <a:r>
              <a:rPr lang="ja-JP" altLang="en-US" sz="1200" dirty="0">
                <a:latin typeface="BIZ UDPゴシック" panose="020B0400000000000000" pitchFamily="50" charset="-128"/>
                <a:ea typeface="BIZ UDPゴシック" panose="020B0400000000000000" pitchFamily="50" charset="-128"/>
              </a:rPr>
              <a:t>・発がん性の閾値の有無の判断は、発がん性を有する化学物質の遺伝子障害性の有無とその発がん性への関与の程度を基準とする。</a:t>
            </a:r>
            <a:endParaRPr lang="en-US" altLang="ja-JP" sz="12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200" dirty="0">
                <a:latin typeface="BIZ UDPゴシック" panose="020B0400000000000000" pitchFamily="50" charset="-128"/>
                <a:ea typeface="BIZ UDPゴシック" panose="020B0400000000000000" pitchFamily="50" charset="-128"/>
              </a:rPr>
              <a:t>・遺伝子障害は確率的事象であるため、発がん性に化学物質の直接的作用による遺伝子障害が関与している場合には、発がん性には閾値が無いものと判断される。</a:t>
            </a:r>
            <a:endParaRPr lang="en-US" altLang="ja-JP" sz="1200"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200" dirty="0">
                <a:latin typeface="BIZ UDPゴシック" panose="020B0400000000000000" pitchFamily="50" charset="-128"/>
                <a:ea typeface="BIZ UDPゴシック" panose="020B0400000000000000" pitchFamily="50" charset="-128"/>
              </a:rPr>
              <a:t>→</a:t>
            </a:r>
            <a:r>
              <a:rPr lang="ja-JP" altLang="en-US" sz="1200" u="sng" dirty="0">
                <a:latin typeface="BIZ UDPゴシック" panose="020B0400000000000000" pitchFamily="50" charset="-128"/>
                <a:ea typeface="BIZ UDPゴシック" panose="020B0400000000000000" pitchFamily="50" charset="-128"/>
              </a:rPr>
              <a:t>発がん性を有する化学物質が遺伝子障害性を持たない場合、</a:t>
            </a:r>
            <a:r>
              <a:rPr lang="ja-JP" altLang="en-US" sz="1200" dirty="0">
                <a:latin typeface="BIZ UDPゴシック" panose="020B0400000000000000" pitchFamily="50" charset="-128"/>
                <a:ea typeface="BIZ UDPゴシック" panose="020B0400000000000000" pitchFamily="50" charset="-128"/>
              </a:rPr>
              <a:t>あるいは化学物質の発がん性に遺伝子障害の</a:t>
            </a:r>
            <a:r>
              <a:rPr lang="ja-JP" altLang="en-US" sz="1200" u="sng" dirty="0">
                <a:latin typeface="BIZ UDPゴシック" panose="020B0400000000000000" pitchFamily="50" charset="-128"/>
                <a:ea typeface="BIZ UDPゴシック" panose="020B0400000000000000" pitchFamily="50" charset="-128"/>
              </a:rPr>
              <a:t>関与がないと推定される場合は、閾値のある発がん性物質であると判断し、</a:t>
            </a:r>
            <a:r>
              <a:rPr lang="en-US" altLang="ja-JP" sz="1200" u="sng" dirty="0">
                <a:latin typeface="BIZ UDPゴシック" panose="020B0400000000000000" pitchFamily="50" charset="-128"/>
                <a:ea typeface="BIZ UDPゴシック" panose="020B0400000000000000" pitchFamily="50" charset="-128"/>
              </a:rPr>
              <a:t>NOAEL</a:t>
            </a:r>
            <a:r>
              <a:rPr lang="ja-JP" altLang="en-US" sz="1200" u="sng" dirty="0">
                <a:latin typeface="BIZ UDPゴシック" panose="020B0400000000000000" pitchFamily="50" charset="-128"/>
                <a:ea typeface="BIZ UDPゴシック" panose="020B0400000000000000" pitchFamily="50" charset="-128"/>
              </a:rPr>
              <a:t>（無毒性量）等を求めて評価値を算出する。</a:t>
            </a:r>
            <a:endParaRPr lang="en-US" altLang="ja-JP" sz="1200" u="sng"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R2.8.20</a:t>
            </a:r>
            <a:r>
              <a:rPr lang="ja-JP" altLang="en-US" sz="900" dirty="0">
                <a:latin typeface="BIZ UDPゴシック" panose="020B0400000000000000" pitchFamily="50" charset="-128"/>
                <a:ea typeface="BIZ UDPゴシック" panose="020B0400000000000000" pitchFamily="50" charset="-128"/>
              </a:rPr>
              <a:t>　今後の有害大気汚染物質対策のあり方について（第十二次答申）「今後の有害大気汚染物質の健康リスク評価のあり方について（改定版）」）</a:t>
            </a:r>
            <a:endParaRPr lang="en-US" altLang="ja-JP" sz="900" dirty="0">
              <a:latin typeface="BIZ UDPゴシック" panose="020B0400000000000000" pitchFamily="50" charset="-128"/>
              <a:ea typeface="BIZ UDPゴシック" panose="020B0400000000000000" pitchFamily="50" charset="-128"/>
            </a:endParaRPr>
          </a:p>
          <a:p>
            <a:pPr marL="0" indent="0">
              <a:spcBef>
                <a:spcPts val="0"/>
              </a:spcBef>
              <a:buFont typeface="Wingdings 3" charset="2"/>
              <a:buNone/>
            </a:pPr>
            <a:endParaRPr lang="en-US" altLang="ja-JP" sz="1400" dirty="0">
              <a:latin typeface="BIZ UDPゴシック" panose="020B0400000000000000" pitchFamily="50" charset="-128"/>
              <a:ea typeface="BIZ UDPゴシック" panose="020B0400000000000000" pitchFamily="50" charset="-128"/>
            </a:endParaRPr>
          </a:p>
        </p:txBody>
      </p:sp>
      <p:sp>
        <p:nvSpPr>
          <p:cNvPr id="12" name="スライド番号プレースホルダー 3">
            <a:extLst>
              <a:ext uri="{FF2B5EF4-FFF2-40B4-BE49-F238E27FC236}">
                <a16:creationId xmlns:a16="http://schemas.microsoft.com/office/drawing/2014/main" id="{310D0A49-9AE0-4604-A674-62AEC14157EB}"/>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7</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39F29DA7-3CD7-426B-8BD3-EC2C36250537}"/>
              </a:ext>
            </a:extLst>
          </p:cNvPr>
          <p:cNvSpPr txBox="1">
            <a:spLocks/>
          </p:cNvSpPr>
          <p:nvPr/>
        </p:nvSpPr>
        <p:spPr>
          <a:xfrm>
            <a:off x="1083469" y="5003675"/>
            <a:ext cx="8258505" cy="1811078"/>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方向性案とその考え方</a:t>
            </a:r>
            <a:r>
              <a:rPr lang="en-US" altLang="ja-JP" sz="1400" dirty="0">
                <a:latin typeface="BIZ UDPゴシック" panose="020B0400000000000000" pitchFamily="50" charset="-128"/>
                <a:ea typeface="BIZ UDPゴシック" panose="020B0400000000000000" pitchFamily="50" charset="-128"/>
              </a:rPr>
              <a:t>】</a:t>
            </a:r>
          </a:p>
          <a:p>
            <a:pPr marL="0" indent="0">
              <a:buNone/>
            </a:pPr>
            <a:r>
              <a:rPr lang="ja-JP" altLang="en-US" sz="1400" dirty="0">
                <a:latin typeface="BIZ UDPゴシック" panose="020B0400000000000000" pitchFamily="50" charset="-128"/>
                <a:ea typeface="BIZ UDPゴシック" panose="020B0400000000000000" pitchFamily="50" charset="-128"/>
              </a:rPr>
              <a:t>〇閾値やリスクアセスメントに関する新しい知見により、発がん性を有する物質の一部は閾値が示され濃度基準の適用が可能となっていることを踏まえ、発がん性物質に対し過大な管理コストのかかる設備構造基準を一律に設定するのではなく、</a:t>
            </a:r>
            <a:r>
              <a:rPr lang="ja-JP" altLang="en-US" sz="1400" u="sng" dirty="0">
                <a:latin typeface="BIZ UDPゴシック" panose="020B0400000000000000" pitchFamily="50" charset="-128"/>
                <a:ea typeface="BIZ UDPゴシック" panose="020B0400000000000000" pitchFamily="50" charset="-128"/>
              </a:rPr>
              <a:t>業種や業態ごとに現実的かつ効果的な対策検討が可能である濃度基準を原則として採用するべき。</a:t>
            </a:r>
            <a:endParaRPr lang="en-US" altLang="ja-JP" sz="1400" u="sng" dirty="0">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400" dirty="0">
                <a:latin typeface="BIZ UDPゴシック" panose="020B0400000000000000" pitchFamily="50" charset="-128"/>
                <a:ea typeface="BIZ UDPゴシック" panose="020B0400000000000000" pitchFamily="50" charset="-128"/>
              </a:rPr>
              <a:t>〇なお、測定義務減免規定の積極的な適用により、処理装置の設置や適正管理等を自主的に取り組むことを事業者に促すべき。</a:t>
            </a:r>
          </a:p>
        </p:txBody>
      </p:sp>
      <p:sp>
        <p:nvSpPr>
          <p:cNvPr id="15" name="下矢印 14">
            <a:extLst>
              <a:ext uri="{FF2B5EF4-FFF2-40B4-BE49-F238E27FC236}">
                <a16:creationId xmlns:a16="http://schemas.microsoft.com/office/drawing/2014/main" id="{B307317A-AE08-4120-947F-4F2942610560}"/>
              </a:ext>
            </a:extLst>
          </p:cNvPr>
          <p:cNvSpPr/>
          <p:nvPr/>
        </p:nvSpPr>
        <p:spPr>
          <a:xfrm>
            <a:off x="4443344" y="4869590"/>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6" name="コンテンツ プレースホルダー 2">
            <a:extLst>
              <a:ext uri="{FF2B5EF4-FFF2-40B4-BE49-F238E27FC236}">
                <a16:creationId xmlns:a16="http://schemas.microsoft.com/office/drawing/2014/main" id="{20944151-C745-4AAD-B5B6-D95FAE3EB0C3}"/>
              </a:ext>
            </a:extLst>
          </p:cNvPr>
          <p:cNvSpPr txBox="1">
            <a:spLocks/>
          </p:cNvSpPr>
          <p:nvPr/>
        </p:nvSpPr>
        <p:spPr>
          <a:xfrm>
            <a:off x="950949" y="1114950"/>
            <a:ext cx="8457935" cy="60959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400" dirty="0">
                <a:latin typeface="BIZ UDPゴシック" panose="020B0400000000000000" pitchFamily="50" charset="-128"/>
                <a:ea typeface="BIZ UDPゴシック" panose="020B0400000000000000" pitchFamily="50" charset="-128"/>
              </a:rPr>
              <a:t>〇考えられる規制手法</a:t>
            </a:r>
            <a:endParaRPr lang="en-US" altLang="ja-JP" sz="1400" dirty="0">
              <a:latin typeface="BIZ UDPゴシック" panose="020B0400000000000000" pitchFamily="50" charset="-128"/>
              <a:ea typeface="BIZ UDPゴシック" panose="020B0400000000000000" pitchFamily="50" charset="-128"/>
            </a:endParaRPr>
          </a:p>
          <a:p>
            <a:pPr marL="0" indent="0">
              <a:lnSpc>
                <a:spcPts val="1200"/>
              </a:lnSpc>
              <a:buFont typeface="Wingdings 3" charset="2"/>
              <a:buNone/>
            </a:pPr>
            <a:r>
              <a:rPr lang="ja-JP" altLang="en-US" sz="1400" dirty="0">
                <a:latin typeface="BIZ UDPゴシック" panose="020B0400000000000000" pitchFamily="50" charset="-128"/>
                <a:ea typeface="BIZ UDPゴシック" panose="020B0400000000000000" pitchFamily="50" charset="-128"/>
              </a:rPr>
              <a:t>　　有害物質排出規制において適用が考えられる規制手法は、濃度基準と設備構造基準が挙げられる。</a:t>
            </a:r>
            <a:endParaRPr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35143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5" name="タイトル 1">
            <a:extLst>
              <a:ext uri="{FF2B5EF4-FFF2-40B4-BE49-F238E27FC236}">
                <a16:creationId xmlns:a16="http://schemas.microsoft.com/office/drawing/2014/main" id="{1A3AFB67-5417-4682-A4F4-9605643D90B7}"/>
              </a:ext>
            </a:extLst>
          </p:cNvPr>
          <p:cNvSpPr txBox="1">
            <a:spLocks/>
          </p:cNvSpPr>
          <p:nvPr/>
        </p:nvSpPr>
        <p:spPr>
          <a:xfrm>
            <a:off x="1083470" y="6096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a:p>
            <a:endParaRPr lang="ja-JP" altLang="en-US" sz="24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86E16F29-A604-499F-87AA-8E3131B23190}"/>
              </a:ext>
            </a:extLst>
          </p:cNvPr>
          <p:cNvSpPr txBox="1"/>
          <p:nvPr/>
        </p:nvSpPr>
        <p:spPr>
          <a:xfrm>
            <a:off x="5673653" y="1863270"/>
            <a:ext cx="3794950" cy="307777"/>
          </a:xfrm>
          <a:prstGeom prst="rect">
            <a:avLst/>
          </a:prstGeom>
          <a:solidFill>
            <a:schemeClr val="bg1"/>
          </a:solidFill>
        </p:spPr>
        <p:txBody>
          <a:bodyPr wrap="square"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現行条例における想定環境濃度の設定方法</a:t>
            </a:r>
            <a:r>
              <a:rPr kumimoji="1" lang="en-US" altLang="ja-JP" sz="1400" dirty="0">
                <a:latin typeface="BIZ UDPゴシック" panose="020B0400000000000000" pitchFamily="50" charset="-128"/>
                <a:ea typeface="BIZ UDPゴシック" panose="020B0400000000000000" pitchFamily="50" charset="-128"/>
              </a:rPr>
              <a:t>】</a:t>
            </a:r>
          </a:p>
        </p:txBody>
      </p:sp>
      <p:grpSp>
        <p:nvGrpSpPr>
          <p:cNvPr id="20" name="グループ化 19">
            <a:extLst>
              <a:ext uri="{FF2B5EF4-FFF2-40B4-BE49-F238E27FC236}">
                <a16:creationId xmlns:a16="http://schemas.microsoft.com/office/drawing/2014/main" id="{8E848B39-D23F-44C2-8A80-811920C9013F}"/>
              </a:ext>
            </a:extLst>
          </p:cNvPr>
          <p:cNvGrpSpPr/>
          <p:nvPr/>
        </p:nvGrpSpPr>
        <p:grpSpPr>
          <a:xfrm>
            <a:off x="5828763" y="2698584"/>
            <a:ext cx="3681221" cy="830997"/>
            <a:chOff x="5605119" y="2421147"/>
            <a:chExt cx="3900643" cy="830997"/>
          </a:xfrm>
        </p:grpSpPr>
        <p:sp>
          <p:nvSpPr>
            <p:cNvPr id="2" name="テキスト ボックス 1">
              <a:extLst>
                <a:ext uri="{FF2B5EF4-FFF2-40B4-BE49-F238E27FC236}">
                  <a16:creationId xmlns:a16="http://schemas.microsoft.com/office/drawing/2014/main" id="{2EC3A566-232E-4A66-BF9C-E34F21F559E9}"/>
                </a:ext>
              </a:extLst>
            </p:cNvPr>
            <p:cNvSpPr txBox="1"/>
            <p:nvPr/>
          </p:nvSpPr>
          <p:spPr>
            <a:xfrm>
              <a:off x="5605119" y="2421147"/>
              <a:ext cx="1244292" cy="830997"/>
            </a:xfrm>
            <a:prstGeom prst="rect">
              <a:avLst/>
            </a:prstGeom>
            <a:noFill/>
            <a:ln>
              <a:solidFill>
                <a:schemeClr val="tx1"/>
              </a:solidFill>
            </a:ln>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①有害物質の種類ごとの有害性に係る定量評価値</a:t>
              </a:r>
            </a:p>
          </p:txBody>
        </p:sp>
        <p:sp>
          <p:nvSpPr>
            <p:cNvPr id="15" name="テキスト ボックス 14">
              <a:extLst>
                <a:ext uri="{FF2B5EF4-FFF2-40B4-BE49-F238E27FC236}">
                  <a16:creationId xmlns:a16="http://schemas.microsoft.com/office/drawing/2014/main" id="{9C024E27-D91A-402D-B0EB-6A02401F31B7}"/>
                </a:ext>
              </a:extLst>
            </p:cNvPr>
            <p:cNvSpPr txBox="1"/>
            <p:nvPr/>
          </p:nvSpPr>
          <p:spPr>
            <a:xfrm>
              <a:off x="7187020" y="2606698"/>
              <a:ext cx="968975" cy="461665"/>
            </a:xfrm>
            <a:prstGeom prst="rect">
              <a:avLst/>
            </a:prstGeom>
            <a:noFill/>
            <a:ln>
              <a:solidFill>
                <a:schemeClr val="tx1"/>
              </a:solidFill>
            </a:ln>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②不確定係数</a:t>
              </a:r>
            </a:p>
          </p:txBody>
        </p:sp>
        <p:sp>
          <p:nvSpPr>
            <p:cNvPr id="16" name="テキスト ボックス 15">
              <a:extLst>
                <a:ext uri="{FF2B5EF4-FFF2-40B4-BE49-F238E27FC236}">
                  <a16:creationId xmlns:a16="http://schemas.microsoft.com/office/drawing/2014/main" id="{76CF9A86-95D6-4F07-849A-E066FB80A42B}"/>
                </a:ext>
              </a:extLst>
            </p:cNvPr>
            <p:cNvSpPr txBox="1"/>
            <p:nvPr/>
          </p:nvSpPr>
          <p:spPr>
            <a:xfrm>
              <a:off x="6840521" y="2675100"/>
              <a:ext cx="386484" cy="276999"/>
            </a:xfrm>
            <a:prstGeom prst="rect">
              <a:avLst/>
            </a:prstGeom>
            <a:noFill/>
            <a:ln>
              <a:noFill/>
            </a:ln>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B89572B6-5619-4E80-9563-AE9E59B474AD}"/>
                </a:ext>
              </a:extLst>
            </p:cNvPr>
            <p:cNvSpPr txBox="1"/>
            <p:nvPr/>
          </p:nvSpPr>
          <p:spPr>
            <a:xfrm>
              <a:off x="8128353" y="2682104"/>
              <a:ext cx="386484" cy="276999"/>
            </a:xfrm>
            <a:prstGeom prst="rect">
              <a:avLst/>
            </a:prstGeom>
            <a:noFill/>
            <a:ln>
              <a:no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a:t>
              </a:r>
            </a:p>
          </p:txBody>
        </p:sp>
        <p:sp>
          <p:nvSpPr>
            <p:cNvPr id="18" name="テキスト ボックス 17">
              <a:extLst>
                <a:ext uri="{FF2B5EF4-FFF2-40B4-BE49-F238E27FC236}">
                  <a16:creationId xmlns:a16="http://schemas.microsoft.com/office/drawing/2014/main" id="{9B07644A-ED44-4D93-B57E-DA7CE1AC1003}"/>
                </a:ext>
              </a:extLst>
            </p:cNvPr>
            <p:cNvSpPr txBox="1"/>
            <p:nvPr/>
          </p:nvSpPr>
          <p:spPr>
            <a:xfrm>
              <a:off x="8509704" y="2600780"/>
              <a:ext cx="996058" cy="461665"/>
            </a:xfrm>
            <a:prstGeom prst="rect">
              <a:avLst/>
            </a:prstGeom>
            <a:noFill/>
            <a:ln>
              <a:solidFill>
                <a:schemeClr val="tx1"/>
              </a:solidFill>
            </a:ln>
          </p:spPr>
          <p:txBody>
            <a:bodyPr wrap="square" rtlCol="0" anchor="ctr" anchorCtr="1">
              <a:spAutoFit/>
            </a:bodyPr>
            <a:lstStyle/>
            <a:p>
              <a:pPr algn="ctr"/>
              <a:r>
                <a:rPr kumimoji="1" lang="ja-JP" altLang="en-US" sz="1200" dirty="0">
                  <a:latin typeface="BIZ UDPゴシック" panose="020B0400000000000000" pitchFamily="50" charset="-128"/>
                  <a:ea typeface="BIZ UDPゴシック" panose="020B0400000000000000" pitchFamily="50" charset="-128"/>
                </a:rPr>
                <a:t>③想定環境濃度</a:t>
              </a:r>
            </a:p>
          </p:txBody>
        </p:sp>
      </p:grpSp>
      <p:sp>
        <p:nvSpPr>
          <p:cNvPr id="24" name="スライド番号プレースホルダー 3">
            <a:extLst>
              <a:ext uri="{FF2B5EF4-FFF2-40B4-BE49-F238E27FC236}">
                <a16:creationId xmlns:a16="http://schemas.microsoft.com/office/drawing/2014/main" id="{310D0A49-9AE0-4604-A674-62AEC14157EB}"/>
              </a:ext>
            </a:extLst>
          </p:cNvPr>
          <p:cNvSpPr>
            <a:spLocks noGrp="1"/>
          </p:cNvSpPr>
          <p:nvPr>
            <p:ph type="sldNum" sz="quarter" idx="12"/>
          </p:nvPr>
        </p:nvSpPr>
        <p:spPr>
          <a:xfrm>
            <a:off x="9350787" y="6477299"/>
            <a:ext cx="555213" cy="365125"/>
          </a:xfrm>
        </p:spPr>
        <p:txBody>
          <a:bodyPr>
            <a:normAutofit/>
          </a:body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8</a:t>
            </a:fld>
            <a:endParaRPr lang="en-US" dirty="0">
              <a:solidFill>
                <a:srgbClr val="000000"/>
              </a:solidFill>
              <a:latin typeface="BIZ UDPゴシック" panose="020B0400000000000000" pitchFamily="50" charset="-128"/>
              <a:ea typeface="BIZ UDPゴシック" panose="020B0400000000000000" pitchFamily="50" charset="-128"/>
            </a:endParaRPr>
          </a:p>
        </p:txBody>
      </p:sp>
      <p:graphicFrame>
        <p:nvGraphicFramePr>
          <p:cNvPr id="32" name="表 2">
            <a:extLst>
              <a:ext uri="{FF2B5EF4-FFF2-40B4-BE49-F238E27FC236}">
                <a16:creationId xmlns:a16="http://schemas.microsoft.com/office/drawing/2014/main" id="{FDD73C66-25D2-4F54-96ED-AF9B72910A03}"/>
              </a:ext>
            </a:extLst>
          </p:cNvPr>
          <p:cNvGraphicFramePr>
            <a:graphicFrameLocks noGrp="1"/>
          </p:cNvGraphicFramePr>
          <p:nvPr>
            <p:extLst>
              <p:ext uri="{D42A27DB-BD31-4B8C-83A1-F6EECF244321}">
                <p14:modId xmlns:p14="http://schemas.microsoft.com/office/powerpoint/2010/main" val="1453776599"/>
              </p:ext>
            </p:extLst>
          </p:nvPr>
        </p:nvGraphicFramePr>
        <p:xfrm>
          <a:off x="684611" y="4305730"/>
          <a:ext cx="2689526" cy="2492144"/>
        </p:xfrm>
        <a:graphic>
          <a:graphicData uri="http://schemas.openxmlformats.org/drawingml/2006/table">
            <a:tbl>
              <a:tblPr firstRow="1">
                <a:tableStyleId>{5C22544A-7EE6-4342-B048-85BDC9FD1C3A}</a:tableStyleId>
              </a:tblPr>
              <a:tblGrid>
                <a:gridCol w="2689526">
                  <a:extLst>
                    <a:ext uri="{9D8B030D-6E8A-4147-A177-3AD203B41FA5}">
                      <a16:colId xmlns:a16="http://schemas.microsoft.com/office/drawing/2014/main" val="1143871021"/>
                    </a:ext>
                  </a:extLst>
                </a:gridCol>
              </a:tblGrid>
              <a:tr h="510488">
                <a:tc>
                  <a:txBody>
                    <a:bodyPr/>
                    <a:lstStyle/>
                    <a:p>
                      <a:pPr>
                        <a:lnSpc>
                          <a:spcPts val="1440"/>
                        </a:lnSpc>
                        <a:spcBef>
                          <a:spcPts val="600"/>
                        </a:spcBef>
                      </a:pPr>
                      <a:r>
                        <a:rPr kumimoji="1" lang="ja-JP" altLang="en-US" sz="1200" dirty="0">
                          <a:latin typeface="BIZ UDPゴシック" panose="020B0400000000000000" pitchFamily="50" charset="-128"/>
                          <a:ea typeface="BIZ UDPゴシック" panose="020B0400000000000000" pitchFamily="50" charset="-128"/>
                        </a:rPr>
                        <a:t>①「有害物質の種類ごとの有害性に係る定量評価値」の算定の考え方</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1532411958"/>
                  </a:ext>
                </a:extLst>
              </a:tr>
              <a:tr h="1981656">
                <a:tc>
                  <a:txBody>
                    <a:bodyPr/>
                    <a:lstStyle/>
                    <a:p>
                      <a:pPr>
                        <a:lnSpc>
                          <a:spcPts val="144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・日本産業衛生学会、</a:t>
                      </a:r>
                      <a:r>
                        <a:rPr kumimoji="1" lang="en-US" altLang="ja-JP" sz="1000" u="none" dirty="0">
                          <a:latin typeface="BIZ UDPゴシック" panose="020B0400000000000000" pitchFamily="50" charset="-128"/>
                          <a:ea typeface="BIZ UDPゴシック" panose="020B0400000000000000" pitchFamily="50" charset="-128"/>
                        </a:rPr>
                        <a:t>ACGIH</a:t>
                      </a:r>
                      <a:r>
                        <a:rPr kumimoji="1" lang="ja-JP" altLang="en-US" sz="1000" u="none" dirty="0">
                          <a:latin typeface="BIZ UDPゴシック" panose="020B0400000000000000" pitchFamily="50" charset="-128"/>
                          <a:ea typeface="BIZ UDPゴシック" panose="020B0400000000000000" pitchFamily="50" charset="-128"/>
                        </a:rPr>
                        <a:t>（米産業衛生専門家会議）、</a:t>
                      </a:r>
                      <a:r>
                        <a:rPr kumimoji="1" lang="en-US" altLang="ja-JP" sz="1000" u="none" dirty="0">
                          <a:latin typeface="BIZ UDPゴシック" panose="020B0400000000000000" pitchFamily="50" charset="-128"/>
                          <a:ea typeface="BIZ UDPゴシック" panose="020B0400000000000000" pitchFamily="50" charset="-128"/>
                        </a:rPr>
                        <a:t>WHO</a:t>
                      </a:r>
                      <a:r>
                        <a:rPr kumimoji="1" lang="ja-JP" altLang="en-US" sz="1000" u="none" dirty="0">
                          <a:latin typeface="BIZ UDPゴシック" panose="020B0400000000000000" pitchFamily="50" charset="-128"/>
                          <a:ea typeface="BIZ UDPゴシック" panose="020B0400000000000000" pitchFamily="50" charset="-128"/>
                        </a:rPr>
                        <a:t>（世界保健機関）、環境庁レビュー、</a:t>
                      </a:r>
                      <a:r>
                        <a:rPr kumimoji="1" lang="en-US" altLang="ja-JP" sz="1000" u="none" dirty="0">
                          <a:latin typeface="BIZ UDPゴシック" panose="020B0400000000000000" pitchFamily="50" charset="-128"/>
                          <a:ea typeface="BIZ UDPゴシック" panose="020B0400000000000000" pitchFamily="50" charset="-128"/>
                        </a:rPr>
                        <a:t>IPCS</a:t>
                      </a:r>
                      <a:r>
                        <a:rPr kumimoji="1" lang="ja-JP" altLang="en-US" sz="1000" u="none" dirty="0">
                          <a:latin typeface="BIZ UDPゴシック" panose="020B0400000000000000" pitchFamily="50" charset="-128"/>
                          <a:ea typeface="BIZ UDPゴシック" panose="020B0400000000000000" pitchFamily="50" charset="-128"/>
                        </a:rPr>
                        <a:t>（国際化学物質安全性計画）等の機関における、暴露濃度と健康影響との定量的関係を示す勧告値等から評価値を決定。</a:t>
                      </a:r>
                      <a:endParaRPr kumimoji="1" lang="en-US" altLang="ja-JP" sz="1000" u="none" dirty="0">
                        <a:latin typeface="BIZ UDPゴシック" panose="020B0400000000000000" pitchFamily="50" charset="-128"/>
                        <a:ea typeface="BIZ UDPゴシック" panose="020B0400000000000000" pitchFamily="50" charset="-128"/>
                      </a:endParaRPr>
                    </a:p>
                    <a:p>
                      <a:pPr>
                        <a:lnSpc>
                          <a:spcPts val="144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・人のデータと動物実験のデータにおいては、人のデータを優先する。</a:t>
                      </a:r>
                      <a:endParaRPr kumimoji="1" lang="en-US" altLang="ja-JP" sz="1000" u="none" dirty="0">
                        <a:latin typeface="BIZ UDPゴシック" panose="020B0400000000000000" pitchFamily="50" charset="-128"/>
                        <a:ea typeface="BIZ UDPゴシック" panose="020B0400000000000000" pitchFamily="50" charset="-128"/>
                      </a:endParaRPr>
                    </a:p>
                    <a:p>
                      <a:pPr>
                        <a:lnSpc>
                          <a:spcPts val="1440"/>
                        </a:lnSpc>
                        <a:spcBef>
                          <a:spcPts val="600"/>
                        </a:spcBef>
                      </a:pPr>
                      <a:r>
                        <a:rPr kumimoji="1" lang="ja-JP" altLang="en-US" sz="1000" u="none" dirty="0">
                          <a:latin typeface="BIZ UDPゴシック" panose="020B0400000000000000" pitchFamily="50" charset="-128"/>
                          <a:ea typeface="BIZ UDPゴシック" panose="020B0400000000000000" pitchFamily="50" charset="-128"/>
                        </a:rPr>
                        <a:t>・複数のデータがある場合、③想定環境濃度が最も低濃度のものを選択する。</a:t>
                      </a:r>
                    </a:p>
                  </a:txBody>
                  <a:tcPr anchor="ctr"/>
                </a:tc>
                <a:extLst>
                  <a:ext uri="{0D108BD9-81ED-4DB2-BD59-A6C34878D82A}">
                    <a16:rowId xmlns:a16="http://schemas.microsoft.com/office/drawing/2014/main" val="2934433890"/>
                  </a:ext>
                </a:extLst>
              </a:tr>
            </a:tbl>
          </a:graphicData>
        </a:graphic>
      </p:graphicFrame>
      <p:graphicFrame>
        <p:nvGraphicFramePr>
          <p:cNvPr id="33" name="表 2">
            <a:extLst>
              <a:ext uri="{FF2B5EF4-FFF2-40B4-BE49-F238E27FC236}">
                <a16:creationId xmlns:a16="http://schemas.microsoft.com/office/drawing/2014/main" id="{6C2CC9BB-9E63-4AB8-A8DC-54EC7B921A28}"/>
              </a:ext>
            </a:extLst>
          </p:cNvPr>
          <p:cNvGraphicFramePr>
            <a:graphicFrameLocks noGrp="1"/>
          </p:cNvGraphicFramePr>
          <p:nvPr>
            <p:extLst>
              <p:ext uri="{D42A27DB-BD31-4B8C-83A1-F6EECF244321}">
                <p14:modId xmlns:p14="http://schemas.microsoft.com/office/powerpoint/2010/main" val="3673018550"/>
              </p:ext>
            </p:extLst>
          </p:nvPr>
        </p:nvGraphicFramePr>
        <p:xfrm>
          <a:off x="3624085" y="4305730"/>
          <a:ext cx="5956434" cy="2492144"/>
        </p:xfrm>
        <a:graphic>
          <a:graphicData uri="http://schemas.openxmlformats.org/drawingml/2006/table">
            <a:tbl>
              <a:tblPr firstRow="1">
                <a:tableStyleId>{5C22544A-7EE6-4342-B048-85BDC9FD1C3A}</a:tableStyleId>
              </a:tblPr>
              <a:tblGrid>
                <a:gridCol w="5956434">
                  <a:extLst>
                    <a:ext uri="{9D8B030D-6E8A-4147-A177-3AD203B41FA5}">
                      <a16:colId xmlns:a16="http://schemas.microsoft.com/office/drawing/2014/main" val="1143871021"/>
                    </a:ext>
                  </a:extLst>
                </a:gridCol>
              </a:tblGrid>
              <a:tr h="296685">
                <a:tc>
                  <a:txBody>
                    <a:bodyPr/>
                    <a:lstStyle/>
                    <a:p>
                      <a:pPr algn="l">
                        <a:lnSpc>
                          <a:spcPct val="100000"/>
                        </a:lnSpc>
                        <a:spcBef>
                          <a:spcPts val="600"/>
                        </a:spcBef>
                      </a:pPr>
                      <a:r>
                        <a:rPr kumimoji="1" lang="ja-JP" altLang="en-US" sz="1200" dirty="0">
                          <a:latin typeface="BIZ UDPゴシック" panose="020B0400000000000000" pitchFamily="50" charset="-128"/>
                          <a:ea typeface="BIZ UDPゴシック" panose="020B0400000000000000" pitchFamily="50" charset="-128"/>
                        </a:rPr>
                        <a:t>②不確定係数の考え方</a:t>
                      </a:r>
                      <a:endParaRPr kumimoji="1" lang="en-US" altLang="ja-JP" sz="12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919372874"/>
                  </a:ext>
                </a:extLst>
              </a:tr>
              <a:tr h="2195459">
                <a:tc>
                  <a:txBody>
                    <a:bodyPr/>
                    <a:lstStyle/>
                    <a:p>
                      <a:pPr>
                        <a:lnSpc>
                          <a:spcPct val="100000"/>
                        </a:lnSpc>
                        <a:spcBef>
                          <a:spcPts val="600"/>
                        </a:spcBef>
                      </a:pPr>
                      <a:r>
                        <a:rPr kumimoji="1" lang="ja-JP" altLang="en-US" sz="1000" b="0" i="0" u="none" strike="noStrike" kern="1200" baseline="0" dirty="0">
                          <a:solidFill>
                            <a:schemeClr val="dk1"/>
                          </a:solidFill>
                          <a:latin typeface="+mn-lt"/>
                          <a:ea typeface="+mn-ea"/>
                          <a:cs typeface="+mn-cs"/>
                        </a:rPr>
                        <a:t>　健康リスク評価を行う際に、</a:t>
                      </a:r>
                      <a:r>
                        <a:rPr kumimoji="1" lang="ja-JP" altLang="en-US" sz="1000" b="0" i="0" u="sng" strike="noStrike" kern="1200" baseline="0" dirty="0">
                          <a:solidFill>
                            <a:schemeClr val="dk1"/>
                          </a:solidFill>
                          <a:latin typeface="+mn-lt"/>
                          <a:ea typeface="+mn-ea"/>
                          <a:cs typeface="+mn-cs"/>
                        </a:rPr>
                        <a:t>科学的知見及びそのデータにおける不確実性を考慮して評価値の算出に用いる係数</a:t>
                      </a:r>
                      <a:r>
                        <a:rPr kumimoji="1" lang="ja-JP" altLang="en-US" sz="1000" b="0" i="0" u="none" strike="noStrike" kern="1200" baseline="0" dirty="0">
                          <a:solidFill>
                            <a:schemeClr val="dk1"/>
                          </a:solidFill>
                          <a:latin typeface="+mn-lt"/>
                          <a:ea typeface="+mn-ea"/>
                          <a:cs typeface="+mn-cs"/>
                        </a:rPr>
                        <a:t>。以下の表に基づき決定する。</a:t>
                      </a:r>
                      <a:endParaRPr kumimoji="1" lang="en-US" altLang="ja-JP" sz="1000" b="0" i="0" u="none" strike="noStrike" kern="1200" baseline="0" dirty="0">
                        <a:solidFill>
                          <a:schemeClr val="dk1"/>
                        </a:solidFill>
                        <a:latin typeface="+mn-lt"/>
                        <a:ea typeface="+mn-ea"/>
                        <a:cs typeface="+mn-cs"/>
                      </a:endParaRPr>
                    </a:p>
                    <a:p>
                      <a:pPr>
                        <a:lnSpc>
                          <a:spcPct val="100000"/>
                        </a:lnSpc>
                        <a:spcBef>
                          <a:spcPts val="600"/>
                        </a:spcBef>
                      </a:pPr>
                      <a:endParaRPr kumimoji="1" lang="en-US" altLang="ja-JP" sz="1000" b="0" i="0" u="none" strike="noStrike" kern="1200" baseline="0" dirty="0">
                        <a:solidFill>
                          <a:schemeClr val="dk1"/>
                        </a:solidFill>
                        <a:latin typeface="+mn-lt"/>
                        <a:ea typeface="+mn-ea"/>
                        <a:cs typeface="+mn-cs"/>
                      </a:endParaRPr>
                    </a:p>
                    <a:p>
                      <a:pPr>
                        <a:lnSpc>
                          <a:spcPct val="100000"/>
                        </a:lnSpc>
                        <a:spcBef>
                          <a:spcPts val="600"/>
                        </a:spcBef>
                      </a:pPr>
                      <a:endParaRPr kumimoji="1" lang="en-US" altLang="ja-JP" sz="1000" b="0" i="0" u="none" strike="noStrike" kern="1200" baseline="0" dirty="0">
                        <a:solidFill>
                          <a:schemeClr val="dk1"/>
                        </a:solidFill>
                        <a:latin typeface="+mn-lt"/>
                        <a:ea typeface="+mn-ea"/>
                        <a:cs typeface="+mn-cs"/>
                      </a:endParaRPr>
                    </a:p>
                    <a:p>
                      <a:pPr>
                        <a:lnSpc>
                          <a:spcPct val="100000"/>
                        </a:lnSpc>
                        <a:spcBef>
                          <a:spcPts val="600"/>
                        </a:spcBef>
                      </a:pPr>
                      <a:endParaRPr kumimoji="1" lang="en-US" altLang="ja-JP" sz="1000" b="0" i="0" u="none" strike="noStrike" kern="1200" baseline="0" dirty="0">
                        <a:solidFill>
                          <a:schemeClr val="dk1"/>
                        </a:solidFill>
                        <a:latin typeface="+mn-lt"/>
                        <a:ea typeface="+mn-ea"/>
                        <a:cs typeface="+mn-cs"/>
                      </a:endParaRPr>
                    </a:p>
                    <a:p>
                      <a:pPr>
                        <a:lnSpc>
                          <a:spcPct val="100000"/>
                        </a:lnSpc>
                        <a:spcBef>
                          <a:spcPts val="600"/>
                        </a:spcBef>
                      </a:pPr>
                      <a:endParaRPr kumimoji="1" lang="en-US" altLang="ja-JP" sz="1000" b="0" i="0" u="none" strike="noStrike" kern="1200" baseline="0" dirty="0">
                        <a:solidFill>
                          <a:schemeClr val="dk1"/>
                        </a:solidFill>
                        <a:latin typeface="+mn-lt"/>
                        <a:ea typeface="+mn-ea"/>
                        <a:cs typeface="+mn-cs"/>
                      </a:endParaRPr>
                    </a:p>
                    <a:p>
                      <a:pPr>
                        <a:lnSpc>
                          <a:spcPct val="100000"/>
                        </a:lnSpc>
                        <a:spcBef>
                          <a:spcPts val="600"/>
                        </a:spcBef>
                      </a:pPr>
                      <a:endParaRPr kumimoji="1" lang="en-US" altLang="ja-JP" sz="1000" b="0" i="0" u="none" strike="noStrike" kern="1200" baseline="0" dirty="0">
                        <a:solidFill>
                          <a:schemeClr val="dk1"/>
                        </a:solidFill>
                        <a:latin typeface="+mn-lt"/>
                        <a:ea typeface="+mn-ea"/>
                        <a:cs typeface="+mn-cs"/>
                      </a:endParaRPr>
                    </a:p>
                    <a:p>
                      <a:pPr>
                        <a:lnSpc>
                          <a:spcPct val="100000"/>
                        </a:lnSpc>
                        <a:spcBef>
                          <a:spcPts val="600"/>
                        </a:spcBef>
                      </a:pPr>
                      <a:endParaRPr kumimoji="1" lang="ja-JP" altLang="en-US" sz="10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934433890"/>
                  </a:ext>
                </a:extLst>
              </a:tr>
            </a:tbl>
          </a:graphicData>
        </a:graphic>
      </p:graphicFrame>
      <p:graphicFrame>
        <p:nvGraphicFramePr>
          <p:cNvPr id="8" name="表 9">
            <a:extLst>
              <a:ext uri="{FF2B5EF4-FFF2-40B4-BE49-F238E27FC236}">
                <a16:creationId xmlns:a16="http://schemas.microsoft.com/office/drawing/2014/main" id="{3FC19C47-6D7C-468E-B649-419CB554A7FD}"/>
              </a:ext>
            </a:extLst>
          </p:cNvPr>
          <p:cNvGraphicFramePr>
            <a:graphicFrameLocks noGrp="1"/>
          </p:cNvGraphicFramePr>
          <p:nvPr>
            <p:extLst>
              <p:ext uri="{D42A27DB-BD31-4B8C-83A1-F6EECF244321}">
                <p14:modId xmlns:p14="http://schemas.microsoft.com/office/powerpoint/2010/main" val="1934397066"/>
              </p:ext>
            </p:extLst>
          </p:nvPr>
        </p:nvGraphicFramePr>
        <p:xfrm>
          <a:off x="3944890" y="4975528"/>
          <a:ext cx="5346566" cy="1540080"/>
        </p:xfrm>
        <a:graphic>
          <a:graphicData uri="http://schemas.openxmlformats.org/drawingml/2006/table">
            <a:tbl>
              <a:tblPr firstRow="1">
                <a:tableStyleId>{5940675A-B579-460E-94D1-54222C63F5DA}</a:tableStyleId>
              </a:tblPr>
              <a:tblGrid>
                <a:gridCol w="3789971">
                  <a:extLst>
                    <a:ext uri="{9D8B030D-6E8A-4147-A177-3AD203B41FA5}">
                      <a16:colId xmlns:a16="http://schemas.microsoft.com/office/drawing/2014/main" val="1376556180"/>
                    </a:ext>
                  </a:extLst>
                </a:gridCol>
                <a:gridCol w="1556595">
                  <a:extLst>
                    <a:ext uri="{9D8B030D-6E8A-4147-A177-3AD203B41FA5}">
                      <a16:colId xmlns:a16="http://schemas.microsoft.com/office/drawing/2014/main" val="1881979649"/>
                    </a:ext>
                  </a:extLst>
                </a:gridCol>
              </a:tblGrid>
              <a:tr h="225000">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健康影響</a:t>
                      </a:r>
                    </a:p>
                  </a:txBody>
                  <a:tcPr anchor="ctr">
                    <a:solidFill>
                      <a:schemeClr val="bg1">
                        <a:lumMod val="85000"/>
                      </a:schemeClr>
                    </a:solidFill>
                  </a:tcPr>
                </a:tc>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不確定係数</a:t>
                      </a:r>
                    </a:p>
                  </a:txBody>
                  <a:tcPr anchor="ctr">
                    <a:solidFill>
                      <a:schemeClr val="bg1">
                        <a:lumMod val="85000"/>
                      </a:schemeClr>
                    </a:solidFill>
                  </a:tcPr>
                </a:tc>
                <a:extLst>
                  <a:ext uri="{0D108BD9-81ED-4DB2-BD59-A6C34878D82A}">
                    <a16:rowId xmlns:a16="http://schemas.microsoft.com/office/drawing/2014/main" val="3304180681"/>
                  </a:ext>
                </a:extLst>
              </a:tr>
              <a:tr h="225000">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人に対する急性影響について、刺激性に関する影響のあるデータ</a:t>
                      </a:r>
                    </a:p>
                  </a:txBody>
                  <a:tcPr anchor="ctr">
                    <a:solidFill>
                      <a:schemeClr val="bg1"/>
                    </a:solidFill>
                  </a:tcP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10※</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091158906"/>
                  </a:ext>
                </a:extLst>
              </a:tr>
              <a:tr h="225000">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人に対する慢性影響について、無作用量と解釈できるデータ</a:t>
                      </a:r>
                    </a:p>
                  </a:txBody>
                  <a:tcPr anchor="ctr">
                    <a:solidFill>
                      <a:schemeClr val="bg1"/>
                    </a:solidFill>
                  </a:tcP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30</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2171763322"/>
                  </a:ext>
                </a:extLst>
              </a:tr>
              <a:tr h="225000">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人に対する慢性影響について、作用量と解釈できるデータ</a:t>
                      </a:r>
                    </a:p>
                  </a:txBody>
                  <a:tcPr anchor="ctr">
                    <a:solidFill>
                      <a:schemeClr val="bg1"/>
                    </a:solidFill>
                  </a:tcP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100</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3260648182"/>
                  </a:ext>
                </a:extLst>
              </a:tr>
              <a:tr h="288000">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慢性影響に対する動物実験の結果から、人への外挿を行う場合の無作用量と解釈できるデータ</a:t>
                      </a:r>
                    </a:p>
                  </a:txBody>
                  <a:tcPr anchor="ctr">
                    <a:solidFill>
                      <a:schemeClr val="bg1"/>
                    </a:solidFill>
                  </a:tcP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100</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1744296448"/>
                  </a:ext>
                </a:extLst>
              </a:tr>
              <a:tr h="288000">
                <a:tc>
                  <a:txBody>
                    <a:bodyPr/>
                    <a:lstStyle/>
                    <a:p>
                      <a:pPr algn="ctr">
                        <a:lnSpc>
                          <a:spcPts val="900"/>
                        </a:lnSpc>
                      </a:pPr>
                      <a:r>
                        <a:rPr kumimoji="1" lang="ja-JP" altLang="en-US" sz="900" dirty="0">
                          <a:latin typeface="BIZ UDPゴシック" panose="020B0400000000000000" pitchFamily="50" charset="-128"/>
                          <a:ea typeface="BIZ UDPゴシック" panose="020B0400000000000000" pitchFamily="50" charset="-128"/>
                        </a:rPr>
                        <a:t>慢性影響に対する動物実験の結果から、人への外挿を行う場合の作用量と解釈できるデータ</a:t>
                      </a:r>
                    </a:p>
                  </a:txBody>
                  <a:tcPr anchor="ctr">
                    <a:solidFill>
                      <a:schemeClr val="bg1"/>
                    </a:solidFill>
                  </a:tcPr>
                </a:tc>
                <a:tc>
                  <a:txBody>
                    <a:bodyPr/>
                    <a:lstStyle/>
                    <a:p>
                      <a:pPr algn="ctr">
                        <a:lnSpc>
                          <a:spcPts val="900"/>
                        </a:lnSpc>
                      </a:pPr>
                      <a:r>
                        <a:rPr kumimoji="1" lang="en-US" altLang="ja-JP" sz="900" dirty="0">
                          <a:latin typeface="BIZ UDPゴシック" panose="020B0400000000000000" pitchFamily="50" charset="-128"/>
                          <a:ea typeface="BIZ UDPゴシック" panose="020B0400000000000000" pitchFamily="50" charset="-128"/>
                        </a:rPr>
                        <a:t>300</a:t>
                      </a:r>
                      <a:endParaRPr kumimoji="1" lang="ja-JP" altLang="en-US" sz="900" dirty="0">
                        <a:latin typeface="BIZ UDPゴシック" panose="020B0400000000000000" pitchFamily="50" charset="-128"/>
                        <a:ea typeface="BIZ UDPゴシック" panose="020B0400000000000000" pitchFamily="50" charset="-128"/>
                      </a:endParaRPr>
                    </a:p>
                  </a:txBody>
                  <a:tcPr anchor="ctr">
                    <a:solidFill>
                      <a:schemeClr val="bg1"/>
                    </a:solidFill>
                  </a:tcPr>
                </a:tc>
                <a:extLst>
                  <a:ext uri="{0D108BD9-81ED-4DB2-BD59-A6C34878D82A}">
                    <a16:rowId xmlns:a16="http://schemas.microsoft.com/office/drawing/2014/main" val="3660335045"/>
                  </a:ext>
                </a:extLst>
              </a:tr>
            </a:tbl>
          </a:graphicData>
        </a:graphic>
      </p:graphicFrame>
      <p:sp>
        <p:nvSpPr>
          <p:cNvPr id="14" name="テキスト ボックス 13">
            <a:extLst>
              <a:ext uri="{FF2B5EF4-FFF2-40B4-BE49-F238E27FC236}">
                <a16:creationId xmlns:a16="http://schemas.microsoft.com/office/drawing/2014/main" id="{1E921EA7-4896-4785-99C0-B1817759D80A}"/>
              </a:ext>
            </a:extLst>
          </p:cNvPr>
          <p:cNvSpPr txBox="1"/>
          <p:nvPr/>
        </p:nvSpPr>
        <p:spPr>
          <a:xfrm>
            <a:off x="3809895" y="6474975"/>
            <a:ext cx="5422229" cy="338554"/>
          </a:xfrm>
          <a:prstGeom prst="rect">
            <a:avLst/>
          </a:prstGeom>
          <a:noFill/>
        </p:spPr>
        <p:txBody>
          <a:bodyPr wrap="square" rtlCol="0">
            <a:spAutoFit/>
          </a:bodyPr>
          <a:lstStyle/>
          <a:p>
            <a:r>
              <a:rPr kumimoji="1" lang="en-US" altLang="ja-JP" sz="800" dirty="0">
                <a:latin typeface="BIZ UDPゴシック" panose="020B0400000000000000" pitchFamily="50" charset="-128"/>
                <a:ea typeface="BIZ UDPゴシック" panose="020B0400000000000000" pitchFamily="50" charset="-128"/>
              </a:rPr>
              <a:t>※</a:t>
            </a:r>
            <a:r>
              <a:rPr kumimoji="1" lang="ja-JP" altLang="en-US" sz="800" dirty="0">
                <a:latin typeface="BIZ UDPゴシック" panose="020B0400000000000000" pitchFamily="50" charset="-128"/>
                <a:ea typeface="BIZ UDPゴシック" panose="020B0400000000000000" pitchFamily="50" charset="-128"/>
              </a:rPr>
              <a:t>日本産業衛生学会および</a:t>
            </a:r>
            <a:r>
              <a:rPr kumimoji="1" lang="en-US" altLang="ja-JP" sz="800" dirty="0">
                <a:latin typeface="BIZ UDPゴシック" panose="020B0400000000000000" pitchFamily="50" charset="-128"/>
                <a:ea typeface="BIZ UDPゴシック" panose="020B0400000000000000" pitchFamily="50" charset="-128"/>
              </a:rPr>
              <a:t>ACGIH</a:t>
            </a:r>
            <a:r>
              <a:rPr kumimoji="1" lang="ja-JP" altLang="en-US" sz="800" dirty="0">
                <a:latin typeface="BIZ UDPゴシック" panose="020B0400000000000000" pitchFamily="50" charset="-128"/>
                <a:ea typeface="BIZ UDPゴシック" panose="020B0400000000000000" pitchFamily="50" charset="-128"/>
              </a:rPr>
              <a:t>の勧告値が、「天井値」で示されていないものは、８時間暴露後の回復期の存在を無視できないため、一般環境の暴露については、不確定係数は</a:t>
            </a:r>
            <a:r>
              <a:rPr kumimoji="1" lang="en-US" altLang="ja-JP" sz="800" dirty="0">
                <a:latin typeface="BIZ UDPゴシック" panose="020B0400000000000000" pitchFamily="50" charset="-128"/>
                <a:ea typeface="BIZ UDPゴシック" panose="020B0400000000000000" pitchFamily="50" charset="-128"/>
              </a:rPr>
              <a:t>30</a:t>
            </a:r>
            <a:r>
              <a:rPr kumimoji="1" lang="ja-JP" altLang="en-US" sz="800" dirty="0">
                <a:latin typeface="BIZ UDPゴシック" panose="020B0400000000000000" pitchFamily="50" charset="-128"/>
                <a:ea typeface="BIZ UDPゴシック" panose="020B0400000000000000" pitchFamily="50" charset="-128"/>
              </a:rPr>
              <a:t>とする。</a:t>
            </a:r>
          </a:p>
        </p:txBody>
      </p:sp>
      <p:sp>
        <p:nvSpPr>
          <p:cNvPr id="22" name="テキスト ボックス 21">
            <a:extLst>
              <a:ext uri="{FF2B5EF4-FFF2-40B4-BE49-F238E27FC236}">
                <a16:creationId xmlns:a16="http://schemas.microsoft.com/office/drawing/2014/main" id="{0BE954C2-63F0-4E6B-BFB8-6272176CC09C}"/>
              </a:ext>
            </a:extLst>
          </p:cNvPr>
          <p:cNvSpPr txBox="1"/>
          <p:nvPr/>
        </p:nvSpPr>
        <p:spPr>
          <a:xfrm>
            <a:off x="614834" y="1734578"/>
            <a:ext cx="4769387" cy="923330"/>
          </a:xfrm>
          <a:prstGeom prst="rect">
            <a:avLst/>
          </a:prstGeom>
          <a:solidFill>
            <a:schemeClr val="bg1"/>
          </a:solidFill>
        </p:spPr>
        <p:txBody>
          <a:bodyPr wrap="square" rtlCol="0">
            <a:spAutoFit/>
          </a:bodyPr>
          <a:lstStyle/>
          <a:p>
            <a:pPr>
              <a:spcAft>
                <a:spcPts val="600"/>
              </a:spcAft>
            </a:pP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想定環境濃度とは</a:t>
            </a:r>
            <a:r>
              <a:rPr kumimoji="1"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a:spcAft>
                <a:spcPts val="600"/>
              </a:spcAft>
            </a:pPr>
            <a:r>
              <a:rPr kumimoji="1"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　排出口における濃度基準を設定するための指標として、</a:t>
            </a:r>
            <a:r>
              <a:rPr kumimoji="1" lang="ja-JP" altLang="en-US" sz="1100" u="sng" dirty="0">
                <a:solidFill>
                  <a:schemeClr val="tx1">
                    <a:lumMod val="75000"/>
                    <a:lumOff val="25000"/>
                  </a:schemeClr>
                </a:solidFill>
                <a:latin typeface="BIZ UDPゴシック" panose="020B0400000000000000" pitchFamily="50" charset="-128"/>
                <a:ea typeface="BIZ UDPゴシック" panose="020B0400000000000000" pitchFamily="50" charset="-128"/>
              </a:rPr>
              <a:t>排出口の中心から環境濃度を考える位置（下図のパターンでは赤点、距離</a:t>
            </a:r>
            <a:r>
              <a:rPr kumimoji="1" lang="en-US" altLang="ja-JP" sz="1100" u="sng" dirty="0">
                <a:solidFill>
                  <a:schemeClr val="tx1">
                    <a:lumMod val="75000"/>
                    <a:lumOff val="25000"/>
                  </a:schemeClr>
                </a:solidFill>
                <a:latin typeface="BIZ UDPゴシック" panose="020B0400000000000000" pitchFamily="50" charset="-128"/>
                <a:ea typeface="BIZ UDPゴシック" panose="020B0400000000000000" pitchFamily="50" charset="-128"/>
              </a:rPr>
              <a:t>S</a:t>
            </a:r>
            <a:r>
              <a:rPr kumimoji="1" lang="en-US" altLang="ja-JP" sz="1100" u="sng" baseline="-25000" dirty="0">
                <a:solidFill>
                  <a:schemeClr val="tx1">
                    <a:lumMod val="75000"/>
                    <a:lumOff val="25000"/>
                  </a:schemeClr>
                </a:solidFill>
                <a:latin typeface="BIZ UDPゴシック" panose="020B0400000000000000" pitchFamily="50" charset="-128"/>
                <a:ea typeface="BIZ UDPゴシック" panose="020B0400000000000000" pitchFamily="50" charset="-128"/>
              </a:rPr>
              <a:t>0</a:t>
            </a:r>
            <a:r>
              <a:rPr kumimoji="1" lang="ja-JP" altLang="en-US" sz="1100" u="sng" dirty="0">
                <a:solidFill>
                  <a:schemeClr val="tx1">
                    <a:lumMod val="75000"/>
                    <a:lumOff val="25000"/>
                  </a:schemeClr>
                </a:solidFill>
                <a:latin typeface="BIZ UDPゴシック" panose="020B0400000000000000" pitchFamily="50" charset="-128"/>
                <a:ea typeface="BIZ UDPゴシック" panose="020B0400000000000000" pitchFamily="50" charset="-128"/>
              </a:rPr>
              <a:t>）において設定される環境濃度</a:t>
            </a:r>
            <a:r>
              <a:rPr kumimoji="1" lang="ja-JP" altLang="en-US" sz="1100" dirty="0">
                <a:solidFill>
                  <a:schemeClr val="tx1">
                    <a:lumMod val="75000"/>
                    <a:lumOff val="25000"/>
                  </a:schemeClr>
                </a:solidFill>
                <a:latin typeface="BIZ UDPゴシック" panose="020B0400000000000000" pitchFamily="50" charset="-128"/>
                <a:ea typeface="BIZ UDPゴシック" panose="020B0400000000000000" pitchFamily="50" charset="-128"/>
              </a:rPr>
              <a:t>。物質ごとに設定される。</a:t>
            </a:r>
          </a:p>
        </p:txBody>
      </p:sp>
      <p:sp>
        <p:nvSpPr>
          <p:cNvPr id="27" name="テキスト ボックス 26">
            <a:extLst>
              <a:ext uri="{FF2B5EF4-FFF2-40B4-BE49-F238E27FC236}">
                <a16:creationId xmlns:a16="http://schemas.microsoft.com/office/drawing/2014/main" id="{017DE218-8503-4FF9-893F-4361621CC7BE}"/>
              </a:ext>
            </a:extLst>
          </p:cNvPr>
          <p:cNvSpPr txBox="1"/>
          <p:nvPr/>
        </p:nvSpPr>
        <p:spPr>
          <a:xfrm>
            <a:off x="536675" y="1074406"/>
            <a:ext cx="9144605" cy="738664"/>
          </a:xfrm>
          <a:prstGeom prst="rect">
            <a:avLst/>
          </a:prstGeom>
          <a:noFill/>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〇規制対象物質の濃度基準の適用にあたっては、現行の拡散式を基にした排出口濃度基準における</a:t>
            </a:r>
            <a:r>
              <a:rPr kumimoji="1" lang="ja-JP" altLang="en-US" sz="1400" u="sng" dirty="0">
                <a:latin typeface="BIZ UDPゴシック" panose="020B0400000000000000" pitchFamily="50" charset="-128"/>
                <a:ea typeface="BIZ UDPゴシック" panose="020B0400000000000000" pitchFamily="50" charset="-128"/>
              </a:rPr>
              <a:t>想定環境濃度の設定</a:t>
            </a:r>
            <a:r>
              <a:rPr kumimoji="1" lang="ja-JP" altLang="en-US" sz="1400" dirty="0">
                <a:latin typeface="BIZ UDPゴシック" panose="020B0400000000000000" pitchFamily="50" charset="-128"/>
                <a:ea typeface="BIZ UDPゴシック" panose="020B0400000000000000" pitchFamily="50" charset="-128"/>
              </a:rPr>
              <a:t>を検討する必要がある。</a:t>
            </a:r>
          </a:p>
          <a:p>
            <a:endParaRPr kumimoji="1" lang="en-US" altLang="ja-JP" sz="1400" dirty="0">
              <a:latin typeface="BIZ UDPゴシック" panose="020B0400000000000000" pitchFamily="50" charset="-128"/>
              <a:ea typeface="BIZ UDPゴシック" panose="020B0400000000000000" pitchFamily="50" charset="-128"/>
            </a:endParaRPr>
          </a:p>
        </p:txBody>
      </p:sp>
      <p:pic>
        <p:nvPicPr>
          <p:cNvPr id="10" name="図 9">
            <a:extLst>
              <a:ext uri="{FF2B5EF4-FFF2-40B4-BE49-F238E27FC236}">
                <a16:creationId xmlns:a16="http://schemas.microsoft.com/office/drawing/2014/main" id="{B5B385E4-5AA3-45D8-9148-1154DCF7F1C1}"/>
              </a:ext>
            </a:extLst>
          </p:cNvPr>
          <p:cNvPicPr>
            <a:picLocks noChangeAspect="1"/>
          </p:cNvPicPr>
          <p:nvPr/>
        </p:nvPicPr>
        <p:blipFill>
          <a:blip r:embed="rId2"/>
          <a:stretch>
            <a:fillRect/>
          </a:stretch>
        </p:blipFill>
        <p:spPr>
          <a:xfrm>
            <a:off x="1079645" y="2574445"/>
            <a:ext cx="3143787" cy="1125648"/>
          </a:xfrm>
          <a:prstGeom prst="rect">
            <a:avLst/>
          </a:prstGeom>
        </p:spPr>
      </p:pic>
      <p:sp>
        <p:nvSpPr>
          <p:cNvPr id="29" name="吹き出し: 折線 28">
            <a:extLst>
              <a:ext uri="{FF2B5EF4-FFF2-40B4-BE49-F238E27FC236}">
                <a16:creationId xmlns:a16="http://schemas.microsoft.com/office/drawing/2014/main" id="{382AFC4D-5243-4D01-BB2F-D782A13A0ABC}"/>
              </a:ext>
            </a:extLst>
          </p:cNvPr>
          <p:cNvSpPr/>
          <p:nvPr/>
        </p:nvSpPr>
        <p:spPr>
          <a:xfrm>
            <a:off x="3599164" y="2797119"/>
            <a:ext cx="1040975" cy="251921"/>
          </a:xfrm>
          <a:prstGeom prst="borderCallout2">
            <a:avLst>
              <a:gd name="adj1" fmla="val 108178"/>
              <a:gd name="adj2" fmla="val 84600"/>
              <a:gd name="adj3" fmla="val 143247"/>
              <a:gd name="adj4" fmla="val 50964"/>
              <a:gd name="adj5" fmla="val 179133"/>
              <a:gd name="adj6" fmla="val 22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a:t>想定環境濃度</a:t>
            </a:r>
          </a:p>
        </p:txBody>
      </p:sp>
      <p:sp>
        <p:nvSpPr>
          <p:cNvPr id="31" name="楕円 30">
            <a:extLst>
              <a:ext uri="{FF2B5EF4-FFF2-40B4-BE49-F238E27FC236}">
                <a16:creationId xmlns:a16="http://schemas.microsoft.com/office/drawing/2014/main" id="{34E4B442-BD19-44DB-BA73-2BCAE5EA7581}"/>
              </a:ext>
            </a:extLst>
          </p:cNvPr>
          <p:cNvSpPr/>
          <p:nvPr/>
        </p:nvSpPr>
        <p:spPr>
          <a:xfrm>
            <a:off x="3439034" y="3151202"/>
            <a:ext cx="160130" cy="151942"/>
          </a:xfrm>
          <a:prstGeom prst="ellipse">
            <a:avLst/>
          </a:prstGeom>
          <a:solidFill>
            <a:srgbClr val="FF0000"/>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9B0A564E-E557-462A-8105-840EA48A99A6}"/>
              </a:ext>
            </a:extLst>
          </p:cNvPr>
          <p:cNvSpPr txBox="1"/>
          <p:nvPr/>
        </p:nvSpPr>
        <p:spPr>
          <a:xfrm>
            <a:off x="619360" y="3685574"/>
            <a:ext cx="2599292" cy="707886"/>
          </a:xfrm>
          <a:prstGeom prst="rect">
            <a:avLst/>
          </a:prstGeom>
          <a:noFill/>
        </p:spPr>
        <p:txBody>
          <a:bodyPr wrap="square" rtlCol="0">
            <a:spAutoFit/>
          </a:bodyPr>
          <a:lstStyle/>
          <a:p>
            <a:r>
              <a:rPr kumimoji="1" lang="en-US" altLang="ja-JP" sz="10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rPr>
              <a:t>この想定環境濃度に、大気拡散モデル（スコラ・バレットモデル）を用いた排出口基準式の係数</a:t>
            </a:r>
            <a:r>
              <a:rPr kumimoji="1" lang="en-US" altLang="ja-JP" sz="1000" dirty="0">
                <a:solidFill>
                  <a:schemeClr val="tx1">
                    <a:lumMod val="75000"/>
                    <a:lumOff val="25000"/>
                  </a:schemeClr>
                </a:solidFill>
                <a:latin typeface="BIZ UDPゴシック" panose="020B0400000000000000" pitchFamily="50" charset="-128"/>
                <a:ea typeface="BIZ UDPゴシック" panose="020B0400000000000000" pitchFamily="50" charset="-128"/>
              </a:rPr>
              <a:t>34.0</a:t>
            </a:r>
            <a:r>
              <a:rPr kumimoji="1"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rPr>
              <a:t>を乗じた値を</a:t>
            </a:r>
            <a:r>
              <a:rPr kumimoji="1" lang="en-US" altLang="ja-JP" sz="1000" dirty="0">
                <a:solidFill>
                  <a:schemeClr val="tx1">
                    <a:lumMod val="75000"/>
                    <a:lumOff val="25000"/>
                  </a:schemeClr>
                </a:solidFill>
                <a:latin typeface="BIZ UDPゴシック" panose="020B0400000000000000" pitchFamily="50" charset="-128"/>
                <a:ea typeface="BIZ UDPゴシック" panose="020B0400000000000000" pitchFamily="50" charset="-128"/>
              </a:rPr>
              <a:t>K</a:t>
            </a:r>
            <a:r>
              <a:rPr kumimoji="1"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rPr>
              <a:t>値と定める。</a:t>
            </a:r>
          </a:p>
          <a:p>
            <a:endParaRPr kumimoji="1" lang="ja-JP" altLang="en-US" sz="1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pSp>
        <p:nvGrpSpPr>
          <p:cNvPr id="21" name="グループ化 20">
            <a:extLst>
              <a:ext uri="{FF2B5EF4-FFF2-40B4-BE49-F238E27FC236}">
                <a16:creationId xmlns:a16="http://schemas.microsoft.com/office/drawing/2014/main" id="{C1C31818-7D59-4B54-AECC-F5BE35438D52}"/>
              </a:ext>
            </a:extLst>
          </p:cNvPr>
          <p:cNvGrpSpPr/>
          <p:nvPr/>
        </p:nvGrpSpPr>
        <p:grpSpPr>
          <a:xfrm>
            <a:off x="3249739" y="3858948"/>
            <a:ext cx="2169787" cy="258264"/>
            <a:chOff x="5870694" y="3529639"/>
            <a:chExt cx="2587360" cy="219525"/>
          </a:xfrm>
        </p:grpSpPr>
        <p:sp>
          <p:nvSpPr>
            <p:cNvPr id="30" name="テキスト ボックス 29">
              <a:extLst>
                <a:ext uri="{FF2B5EF4-FFF2-40B4-BE49-F238E27FC236}">
                  <a16:creationId xmlns:a16="http://schemas.microsoft.com/office/drawing/2014/main" id="{F034DD17-69AB-4AE1-A7AB-EF0D6779BADD}"/>
                </a:ext>
              </a:extLst>
            </p:cNvPr>
            <p:cNvSpPr txBox="1"/>
            <p:nvPr/>
          </p:nvSpPr>
          <p:spPr>
            <a:xfrm>
              <a:off x="5870694" y="3545028"/>
              <a:ext cx="1030276" cy="183600"/>
            </a:xfrm>
            <a:prstGeom prst="rect">
              <a:avLst/>
            </a:prstGeom>
            <a:noFill/>
            <a:ln>
              <a:solidFill>
                <a:schemeClr val="tx1"/>
              </a:solidFill>
            </a:ln>
          </p:spPr>
          <p:txBody>
            <a:bodyPr wrap="square" lIns="36000" tIns="36000" rIns="36000"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想定環境濃度</a:t>
              </a:r>
            </a:p>
          </p:txBody>
        </p:sp>
        <p:sp>
          <p:nvSpPr>
            <p:cNvPr id="34" name="テキスト ボックス 33">
              <a:extLst>
                <a:ext uri="{FF2B5EF4-FFF2-40B4-BE49-F238E27FC236}">
                  <a16:creationId xmlns:a16="http://schemas.microsoft.com/office/drawing/2014/main" id="{C124D7FA-D431-4041-BE3E-254E5B1A5B72}"/>
                </a:ext>
              </a:extLst>
            </p:cNvPr>
            <p:cNvSpPr txBox="1"/>
            <p:nvPr/>
          </p:nvSpPr>
          <p:spPr>
            <a:xfrm>
              <a:off x="6846507" y="3529639"/>
              <a:ext cx="1611547" cy="209288"/>
            </a:xfrm>
            <a:prstGeom prst="rect">
              <a:avLst/>
            </a:prstGeom>
            <a:noFill/>
            <a:ln>
              <a:noFill/>
            </a:ln>
          </p:spPr>
          <p:txBody>
            <a:bodyPr wrap="square" rtlCol="0">
              <a:spAutoFit/>
            </a:bodyPr>
            <a:lstStyle/>
            <a:p>
              <a:r>
                <a:rPr kumimoji="1" lang="en-US" altLang="ja-JP" sz="1000" dirty="0">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u="sng" dirty="0">
                  <a:latin typeface="BIZ UDPゴシック" panose="020B0400000000000000" pitchFamily="50" charset="-128"/>
                  <a:ea typeface="BIZ UDPゴシック" panose="020B0400000000000000" pitchFamily="50" charset="-128"/>
                </a:rPr>
                <a:t>３４．０</a:t>
              </a:r>
              <a:endParaRPr kumimoji="1" lang="en-US" altLang="ja-JP" sz="1000" u="sng" dirty="0">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20E0F26A-2934-4A56-A7BC-B0C6D3574EA4}"/>
                </a:ext>
              </a:extLst>
            </p:cNvPr>
            <p:cNvSpPr txBox="1"/>
            <p:nvPr/>
          </p:nvSpPr>
          <p:spPr>
            <a:xfrm>
              <a:off x="7528675" y="3535040"/>
              <a:ext cx="393943" cy="209288"/>
            </a:xfrm>
            <a:prstGeom prst="rect">
              <a:avLst/>
            </a:prstGeom>
            <a:noFill/>
            <a:ln>
              <a:noFill/>
            </a:ln>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a:t>
              </a:r>
            </a:p>
          </p:txBody>
        </p:sp>
        <p:sp>
          <p:nvSpPr>
            <p:cNvPr id="36" name="テキスト ボックス 35">
              <a:extLst>
                <a:ext uri="{FF2B5EF4-FFF2-40B4-BE49-F238E27FC236}">
                  <a16:creationId xmlns:a16="http://schemas.microsoft.com/office/drawing/2014/main" id="{E479EC91-9471-4945-AF5A-8B49D949D0DF}"/>
                </a:ext>
              </a:extLst>
            </p:cNvPr>
            <p:cNvSpPr txBox="1"/>
            <p:nvPr/>
          </p:nvSpPr>
          <p:spPr>
            <a:xfrm>
              <a:off x="7802255" y="3556562"/>
              <a:ext cx="386354" cy="192602"/>
            </a:xfrm>
            <a:prstGeom prst="rect">
              <a:avLst/>
            </a:prstGeom>
            <a:noFill/>
            <a:ln>
              <a:solidFill>
                <a:schemeClr val="tx1"/>
              </a:solidFill>
            </a:ln>
          </p:spPr>
          <p:txBody>
            <a:bodyPr wrap="square" lIns="36000" tIns="36000" rIns="36000" bIns="36000" rtlCol="0">
              <a:spAutoFit/>
            </a:bodyPr>
            <a:lstStyle/>
            <a:p>
              <a:pPr algn="ctr"/>
              <a:r>
                <a:rPr kumimoji="1" lang="en-US" altLang="ja-JP" sz="1000" dirty="0">
                  <a:latin typeface="BIZ UDPゴシック" panose="020B0400000000000000" pitchFamily="50" charset="-128"/>
                  <a:ea typeface="BIZ UDPゴシック" panose="020B0400000000000000" pitchFamily="50" charset="-128"/>
                </a:rPr>
                <a:t>K</a:t>
              </a:r>
              <a:r>
                <a:rPr kumimoji="1" lang="ja-JP" altLang="en-US" sz="1000" dirty="0">
                  <a:latin typeface="BIZ UDPゴシック" panose="020B0400000000000000" pitchFamily="50" charset="-128"/>
                  <a:ea typeface="BIZ UDPゴシック" panose="020B0400000000000000" pitchFamily="50" charset="-128"/>
                </a:rPr>
                <a:t>値</a:t>
              </a:r>
            </a:p>
          </p:txBody>
        </p:sp>
      </p:grpSp>
      <p:sp>
        <p:nvSpPr>
          <p:cNvPr id="4" name="四角形: 角を丸くする 3">
            <a:extLst>
              <a:ext uri="{FF2B5EF4-FFF2-40B4-BE49-F238E27FC236}">
                <a16:creationId xmlns:a16="http://schemas.microsoft.com/office/drawing/2014/main" id="{D5FB71F0-04D1-4985-8090-8F79DA123AA8}"/>
              </a:ext>
            </a:extLst>
          </p:cNvPr>
          <p:cNvSpPr/>
          <p:nvPr/>
        </p:nvSpPr>
        <p:spPr>
          <a:xfrm>
            <a:off x="518496" y="1669293"/>
            <a:ext cx="9189023" cy="2581468"/>
          </a:xfrm>
          <a:prstGeom prst="roundRect">
            <a:avLst>
              <a:gd name="adj" fmla="val 9632"/>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82359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スライド番号プレースホルダー 3">
            <a:extLst>
              <a:ext uri="{FF2B5EF4-FFF2-40B4-BE49-F238E27FC236}">
                <a16:creationId xmlns:a16="http://schemas.microsoft.com/office/drawing/2014/main" id="{0955BFBE-AAC8-4D32-93DC-17F332C85E0B}"/>
              </a:ext>
            </a:extLst>
          </p:cNvPr>
          <p:cNvSpPr txBox="1">
            <a:spLocks/>
          </p:cNvSpPr>
          <p:nvPr/>
        </p:nvSpPr>
        <p:spPr>
          <a:xfrm>
            <a:off x="9350787" y="6477299"/>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solidFill>
                  <a:srgbClr val="000000"/>
                </a:solidFill>
                <a:latin typeface="BIZ UDPゴシック" panose="020B0400000000000000" pitchFamily="50" charset="-128"/>
                <a:ea typeface="BIZ UDPゴシック" panose="020B0400000000000000" pitchFamily="50" charset="-128"/>
              </a:rPr>
              <a:pPr>
                <a:spcAft>
                  <a:spcPts val="600"/>
                </a:spcAft>
              </a:pPr>
              <a:t>9</a:t>
            </a:fld>
            <a:endParaRPr lang="en-US" dirty="0">
              <a:solidFill>
                <a:srgbClr val="000000"/>
              </a:solidFill>
              <a:latin typeface="BIZ UDPゴシック" panose="020B0400000000000000" pitchFamily="50" charset="-128"/>
              <a:ea typeface="BIZ UDPゴシック" panose="020B0400000000000000" pitchFamily="50" charset="-128"/>
            </a:endParaRPr>
          </a:p>
        </p:txBody>
      </p:sp>
      <p:sp>
        <p:nvSpPr>
          <p:cNvPr id="18" name="タイトル 1">
            <a:extLst>
              <a:ext uri="{FF2B5EF4-FFF2-40B4-BE49-F238E27FC236}">
                <a16:creationId xmlns:a16="http://schemas.microsoft.com/office/drawing/2014/main" id="{D664D456-3C3C-4194-A817-DFBD89101A48}"/>
              </a:ext>
            </a:extLst>
          </p:cNvPr>
          <p:cNvSpPr txBox="1">
            <a:spLocks/>
          </p:cNvSpPr>
          <p:nvPr/>
        </p:nvSpPr>
        <p:spPr>
          <a:xfrm>
            <a:off x="1083470" y="609600"/>
            <a:ext cx="8075520" cy="9906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検討事項②　規制基準の設定について</a:t>
            </a:r>
          </a:p>
          <a:p>
            <a:endParaRPr lang="ja-JP" altLang="en-US" sz="2400" dirty="0">
              <a:latin typeface="BIZ UDPゴシック" panose="020B0400000000000000" pitchFamily="50" charset="-128"/>
              <a:ea typeface="BIZ UDPゴシック" panose="020B0400000000000000" pitchFamily="50" charset="-128"/>
            </a:endParaRPr>
          </a:p>
        </p:txBody>
      </p:sp>
      <p:graphicFrame>
        <p:nvGraphicFramePr>
          <p:cNvPr id="4" name="表 4">
            <a:extLst>
              <a:ext uri="{FF2B5EF4-FFF2-40B4-BE49-F238E27FC236}">
                <a16:creationId xmlns:a16="http://schemas.microsoft.com/office/drawing/2014/main" id="{2F601CFF-3D74-4233-8063-E29E9C7D0B22}"/>
              </a:ext>
            </a:extLst>
          </p:cNvPr>
          <p:cNvGraphicFramePr>
            <a:graphicFrameLocks noGrp="1"/>
          </p:cNvGraphicFramePr>
          <p:nvPr>
            <p:extLst>
              <p:ext uri="{D42A27DB-BD31-4B8C-83A1-F6EECF244321}">
                <p14:modId xmlns:p14="http://schemas.microsoft.com/office/powerpoint/2010/main" val="1660172192"/>
              </p:ext>
            </p:extLst>
          </p:nvPr>
        </p:nvGraphicFramePr>
        <p:xfrm>
          <a:off x="613098" y="1897380"/>
          <a:ext cx="8252606" cy="4663440"/>
        </p:xfrm>
        <a:graphic>
          <a:graphicData uri="http://schemas.openxmlformats.org/drawingml/2006/table">
            <a:tbl>
              <a:tblPr firstRow="1" bandRow="1">
                <a:tableStyleId>{5C22544A-7EE6-4342-B048-85BDC9FD1C3A}</a:tableStyleId>
              </a:tblPr>
              <a:tblGrid>
                <a:gridCol w="2651689">
                  <a:extLst>
                    <a:ext uri="{9D8B030D-6E8A-4147-A177-3AD203B41FA5}">
                      <a16:colId xmlns:a16="http://schemas.microsoft.com/office/drawing/2014/main" val="4057590415"/>
                    </a:ext>
                  </a:extLst>
                </a:gridCol>
                <a:gridCol w="2501114">
                  <a:extLst>
                    <a:ext uri="{9D8B030D-6E8A-4147-A177-3AD203B41FA5}">
                      <a16:colId xmlns:a16="http://schemas.microsoft.com/office/drawing/2014/main" val="3970739120"/>
                    </a:ext>
                  </a:extLst>
                </a:gridCol>
                <a:gridCol w="1284204">
                  <a:extLst>
                    <a:ext uri="{9D8B030D-6E8A-4147-A177-3AD203B41FA5}">
                      <a16:colId xmlns:a16="http://schemas.microsoft.com/office/drawing/2014/main" val="717648655"/>
                    </a:ext>
                  </a:extLst>
                </a:gridCol>
                <a:gridCol w="1815599">
                  <a:extLst>
                    <a:ext uri="{9D8B030D-6E8A-4147-A177-3AD203B41FA5}">
                      <a16:colId xmlns:a16="http://schemas.microsoft.com/office/drawing/2014/main" val="3102455916"/>
                    </a:ext>
                  </a:extLst>
                </a:gridCol>
              </a:tblGrid>
              <a:tr h="211352">
                <a:tc>
                  <a:txBody>
                    <a:bodyPr/>
                    <a:lstStyle/>
                    <a:p>
                      <a:pPr algn="ctr"/>
                      <a:r>
                        <a:rPr kumimoji="1" lang="ja-JP" altLang="en-US" sz="1100" dirty="0">
                          <a:latin typeface="BIZ UDPゴシック" panose="020B0400000000000000" pitchFamily="50" charset="-128"/>
                          <a:ea typeface="BIZ UDPゴシック" panose="020B0400000000000000" pitchFamily="50" charset="-128"/>
                        </a:rPr>
                        <a:t>物質名</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①健康影響のあった曝露濃度</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②不確定係数</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③想定環境濃度</a:t>
                      </a:r>
                    </a:p>
                  </a:txBody>
                  <a:tcPr/>
                </a:tc>
                <a:extLst>
                  <a:ext uri="{0D108BD9-81ED-4DB2-BD59-A6C34878D82A}">
                    <a16:rowId xmlns:a16="http://schemas.microsoft.com/office/drawing/2014/main" val="165853830"/>
                  </a:ext>
                </a:extLst>
              </a:tr>
              <a:tr h="211352">
                <a:tc>
                  <a:txBody>
                    <a:bodyPr/>
                    <a:lstStyle/>
                    <a:p>
                      <a:pPr algn="ctr"/>
                      <a:r>
                        <a:rPr kumimoji="1" lang="ja-JP" altLang="en-US" sz="1100" dirty="0">
                          <a:latin typeface="BIZ UDPゴシック" panose="020B0400000000000000" pitchFamily="50" charset="-128"/>
                          <a:ea typeface="BIZ UDPゴシック" panose="020B0400000000000000" pitchFamily="50" charset="-128"/>
                        </a:rPr>
                        <a:t>銅及びその化合物</a:t>
                      </a: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0.4mg/m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baseline="300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443439993"/>
                  </a:ext>
                </a:extLst>
              </a:tr>
              <a:tr h="211352">
                <a:tc>
                  <a:txBody>
                    <a:bodyPr/>
                    <a:lstStyle/>
                    <a:p>
                      <a:pPr algn="ctr">
                        <a:lnSpc>
                          <a:spcPts val="1200"/>
                        </a:lnSpc>
                      </a:pPr>
                      <a:r>
                        <a:rPr lang="ja-JP" sz="11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アニシジン</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0.4ppm</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0.01ppm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7975837"/>
                  </a:ext>
                </a:extLst>
              </a:tr>
              <a:tr h="211352">
                <a:tc>
                  <a:txBody>
                    <a:bodyPr/>
                    <a:lstStyle/>
                    <a:p>
                      <a:pPr algn="ctr">
                        <a:lnSpc>
                          <a:spcPts val="1200"/>
                        </a:lnSpc>
                      </a:pPr>
                      <a:r>
                        <a:rPr lang="ja-JP" sz="1100" kern="0" spc="5">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アンチモン及びその化合物</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0.6</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5.5mg/m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0.006mg/m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911529042"/>
                  </a:ext>
                </a:extLst>
              </a:tr>
              <a:tr h="211352">
                <a:tc>
                  <a:txBody>
                    <a:bodyPr/>
                    <a:lstStyle/>
                    <a:p>
                      <a:pPr algn="ctr">
                        <a:lnSpc>
                          <a:spcPts val="1200"/>
                        </a:lnSpc>
                      </a:pPr>
                      <a:r>
                        <a:rPr lang="en-US"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N</a:t>
                      </a: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－エチルアニリン</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2ppm</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0.02ppm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35718881"/>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塩化水素</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a:t>
                      </a:r>
                      <a:r>
                        <a:rPr kumimoji="1" lang="ja-JP" altLang="en-US" sz="1100" dirty="0">
                          <a:latin typeface="BIZ UDPゴシック" panose="020B0400000000000000" pitchFamily="50" charset="-128"/>
                          <a:ea typeface="BIZ UDPゴシック" panose="020B0400000000000000" pitchFamily="50" charset="-128"/>
                        </a:rPr>
                        <a:t>～５</a:t>
                      </a:r>
                      <a:r>
                        <a:rPr kumimoji="1" lang="en-US" altLang="ja-JP" sz="1100" dirty="0">
                          <a:latin typeface="BIZ UDPゴシック" panose="020B0400000000000000" pitchFamily="50" charset="-128"/>
                          <a:ea typeface="BIZ UDPゴシック" panose="020B0400000000000000" pitchFamily="50" charset="-128"/>
                        </a:rPr>
                        <a:t>ppm</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0.1ppm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08900756"/>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塩素</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1ppm</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0.03ppm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28065616"/>
                  </a:ext>
                </a:extLst>
              </a:tr>
              <a:tr h="211352">
                <a:tc>
                  <a:txBody>
                    <a:bodyPr/>
                    <a:lstStyle/>
                    <a:p>
                      <a:pPr algn="ctr">
                        <a:lnSpc>
                          <a:spcPts val="1200"/>
                        </a:lnSpc>
                      </a:pPr>
                      <a:r>
                        <a:rPr lang="ja-JP" sz="1100" kern="0" spc="5"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カドミウム及びその化合物</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0.064</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0.241mg/m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0.0005mg/m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754391078"/>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クロロニトロベンゼン</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0.31mg/m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966801214"/>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臭素</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0.1</a:t>
                      </a:r>
                      <a:r>
                        <a:rPr kumimoji="1" lang="ja-JP" altLang="en-US" sz="1100" dirty="0">
                          <a:latin typeface="BIZ UDPゴシック" panose="020B0400000000000000" pitchFamily="50" charset="-128"/>
                          <a:ea typeface="BIZ UDPゴシック" panose="020B0400000000000000" pitchFamily="50" charset="-128"/>
                        </a:rPr>
                        <a:t>～０．１５ｐｐｍ</a:t>
                      </a: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0.003ppm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546618206"/>
                  </a:ext>
                </a:extLst>
              </a:tr>
              <a:tr h="211352">
                <a:tc>
                  <a:txBody>
                    <a:bodyPr/>
                    <a:lstStyle/>
                    <a:p>
                      <a:pPr algn="ctr">
                        <a:lnSpc>
                          <a:spcPts val="1200"/>
                        </a:lnSpc>
                      </a:pPr>
                      <a:r>
                        <a:rPr lang="ja-JP" sz="11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水銀及びその化合物</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633120418"/>
                  </a:ext>
                </a:extLst>
              </a:tr>
              <a:tr h="211352">
                <a:tc>
                  <a:txBody>
                    <a:bodyPr/>
                    <a:lstStyle/>
                    <a:p>
                      <a:pPr algn="ctr">
                        <a:lnSpc>
                          <a:spcPts val="1200"/>
                        </a:lnSpc>
                      </a:pPr>
                      <a:r>
                        <a:rPr lang="ja-JP" sz="11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鉛及びその化合物</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0.2mg/m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0.002mg/m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179541882"/>
                  </a:ext>
                </a:extLst>
              </a:tr>
              <a:tr h="211352">
                <a:tc>
                  <a:txBody>
                    <a:bodyPr/>
                    <a:lstStyle/>
                    <a:p>
                      <a:pPr algn="ctr">
                        <a:lnSpc>
                          <a:spcPts val="1200"/>
                        </a:lnSpc>
                      </a:pPr>
                      <a:r>
                        <a:rPr lang="ja-JP" sz="1100" kern="0" spc="1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バナジウム及びその化合物</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0.01</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0.04mg/m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987453636"/>
                  </a:ext>
                </a:extLst>
              </a:tr>
              <a:tr h="211352">
                <a:tc>
                  <a:txBody>
                    <a:bodyPr/>
                    <a:lstStyle/>
                    <a:p>
                      <a:pPr algn="ctr">
                        <a:lnSpc>
                          <a:spcPts val="1200"/>
                        </a:lnSpc>
                      </a:pPr>
                      <a:r>
                        <a:rPr lang="ja-JP" sz="1100" kern="0" spc="1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ベリリウム及びその化合物</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0.002mg/m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0.0001mg/m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04108759"/>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ホスゲン</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0.5ppm</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0.005ppm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810578173"/>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ホルムアルデヒド</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0.3</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0.5mg/m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30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0.01ppm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787226809"/>
                  </a:ext>
                </a:extLst>
              </a:tr>
              <a:tr h="211352">
                <a:tc>
                  <a:txBody>
                    <a:bodyPr/>
                    <a:lstStyle/>
                    <a:p>
                      <a:pPr algn="ctr">
                        <a:lnSpc>
                          <a:spcPts val="1200"/>
                        </a:lnSpc>
                      </a:pPr>
                      <a:r>
                        <a:rPr lang="ja-JP" sz="1100" kern="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マンガン及びその化合物</a:t>
                      </a:r>
                      <a:endParaRPr lang="ja-JP" sz="11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0.4</a:t>
                      </a:r>
                      <a:r>
                        <a:rPr kumimoji="1" lang="ja-JP" altLang="en-US" sz="1100" dirty="0">
                          <a:latin typeface="BIZ UDPゴシック" panose="020B0400000000000000" pitchFamily="50" charset="-128"/>
                          <a:ea typeface="BIZ UDPゴシック" panose="020B0400000000000000" pitchFamily="50" charset="-128"/>
                        </a:rPr>
                        <a:t>～</a:t>
                      </a:r>
                      <a:r>
                        <a:rPr kumimoji="1" lang="en-US" altLang="ja-JP" sz="1100" dirty="0">
                          <a:latin typeface="BIZ UDPゴシック" panose="020B0400000000000000" pitchFamily="50" charset="-128"/>
                          <a:ea typeface="BIZ UDPゴシック" panose="020B0400000000000000" pitchFamily="50" charset="-128"/>
                        </a:rPr>
                        <a:t>0.6mg/m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0.004mg/m</a:t>
                      </a:r>
                      <a:r>
                        <a:rPr kumimoji="1" lang="en-US" altLang="ja-JP" sz="1100" baseline="30000" dirty="0">
                          <a:latin typeface="BIZ UDPゴシック" panose="020B0400000000000000" pitchFamily="50" charset="-128"/>
                          <a:ea typeface="BIZ UDPゴシック" panose="020B0400000000000000" pitchFamily="50" charset="-128"/>
                        </a:rPr>
                        <a:t>3</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2563870114"/>
                  </a:ext>
                </a:extLst>
              </a:tr>
              <a:tr h="211352">
                <a:tc>
                  <a:txBody>
                    <a:bodyPr/>
                    <a:lstStyle/>
                    <a:p>
                      <a:pPr algn="ctr">
                        <a:lnSpc>
                          <a:spcPts val="1200"/>
                        </a:lnSpc>
                      </a:pPr>
                      <a:r>
                        <a:rPr lang="ja-JP" sz="11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Ｎ－メチルアニリン</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2ppm</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100</a:t>
                      </a:r>
                      <a:endParaRPr kumimoji="1" lang="ja-JP" altLang="en-US" sz="1100"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en-US" altLang="ja-JP" sz="1100" dirty="0">
                          <a:latin typeface="BIZ UDPゴシック" panose="020B0400000000000000" pitchFamily="50" charset="-128"/>
                          <a:ea typeface="BIZ UDPゴシック" panose="020B0400000000000000" pitchFamily="50" charset="-128"/>
                        </a:rPr>
                        <a:t>0.02ppm</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68502292"/>
                  </a:ext>
                </a:extLst>
              </a:tr>
            </a:tbl>
          </a:graphicData>
        </a:graphic>
      </p:graphicFrame>
      <p:sp>
        <p:nvSpPr>
          <p:cNvPr id="19" name="コンテンツ プレースホルダー 2">
            <a:extLst>
              <a:ext uri="{FF2B5EF4-FFF2-40B4-BE49-F238E27FC236}">
                <a16:creationId xmlns:a16="http://schemas.microsoft.com/office/drawing/2014/main" id="{BFBFA519-2022-476B-B8A6-414D9A649876}"/>
              </a:ext>
            </a:extLst>
          </p:cNvPr>
          <p:cNvSpPr>
            <a:spLocks noGrp="1"/>
          </p:cNvSpPr>
          <p:nvPr>
            <p:ph idx="1"/>
          </p:nvPr>
        </p:nvSpPr>
        <p:spPr>
          <a:xfrm>
            <a:off x="517789" y="1443991"/>
            <a:ext cx="6984793" cy="453389"/>
          </a:xfrm>
        </p:spPr>
        <p:txBody>
          <a:bodyPr>
            <a:normAutofit/>
          </a:bodyPr>
          <a:lstStyle/>
          <a:p>
            <a:pPr marL="0" indent="0">
              <a:buNone/>
            </a:pPr>
            <a:r>
              <a:rPr kumimoji="1" lang="ja-JP" altLang="en-US" sz="1400" dirty="0">
                <a:latin typeface="BIZ UDPゴシック" panose="020B0400000000000000" pitchFamily="50" charset="-128"/>
                <a:ea typeface="BIZ UDPゴシック" panose="020B0400000000000000" pitchFamily="50" charset="-128"/>
              </a:rPr>
              <a:t>〇現行条例の想定環境濃度は以下の通り</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924C0AC6-87FF-48FF-AE98-373BB56AF684}"/>
              </a:ext>
            </a:extLst>
          </p:cNvPr>
          <p:cNvSpPr txBox="1"/>
          <p:nvPr/>
        </p:nvSpPr>
        <p:spPr>
          <a:xfrm>
            <a:off x="4349859" y="1157019"/>
            <a:ext cx="5214895" cy="461665"/>
          </a:xfrm>
          <a:prstGeom prst="rect">
            <a:avLst/>
          </a:prstGeom>
          <a:noFill/>
          <a:ln>
            <a:solidFill>
              <a:schemeClr val="tx1"/>
            </a:solidFill>
          </a:ln>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想定環境濃度の設定の考え方</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①健康影響のあった暴露濃度</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②不確定係数＝③想定環境濃度</a:t>
            </a:r>
            <a:endParaRPr kumimoji="1" lang="en-US" altLang="ja-JP"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73560253"/>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8359</Words>
  <Application>Microsoft Office PowerPoint</Application>
  <PresentationFormat>A4 210 x 297 mm</PresentationFormat>
  <Paragraphs>1569</Paragraphs>
  <Slides>21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BIZ UDPゴシック</vt:lpstr>
      <vt:lpstr>ＭＳ Ｐゴシック</vt:lpstr>
      <vt:lpstr>メイリオ</vt:lpstr>
      <vt:lpstr>游ゴシック</vt:lpstr>
      <vt:lpstr>Arial</vt:lpstr>
      <vt:lpstr>Times New Roman</vt:lpstr>
      <vt:lpstr>Trebuchet MS</vt:lpstr>
      <vt:lpstr>Wingdings 3</vt:lpstr>
      <vt:lpstr>ファセット</vt:lpstr>
      <vt:lpstr>有害物質排出規制に係る検討について【規制基準】</vt:lpstr>
      <vt:lpstr>規制基準に関するこれまでの議論</vt:lpstr>
      <vt:lpstr>PowerPoint プレゼンテーション</vt:lpstr>
      <vt:lpstr>条例における現行規制基準①</vt:lpstr>
      <vt:lpstr>条例における現行規制基準②</vt:lpstr>
      <vt:lpstr>規制基準設定に係る検討事項</vt:lpstr>
      <vt:lpstr>検討事項①　規制手法について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検討事項②　規制基準の設定について</vt:lpstr>
      <vt:lpstr>PowerPoint プレゼンテーション</vt:lpstr>
      <vt:lpstr>PowerPoint プレゼンテーション</vt:lpstr>
      <vt:lpstr>検討事項③　Ｋ値の見直しとその妥当性について </vt:lpstr>
      <vt:lpstr>検討事項③　Ｋ値の見直しとその妥当性について</vt:lpstr>
      <vt:lpstr>（参考）測定義務の軽減及び免除について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2021-09-09T11:23:22Z</dcterms:created>
  <dcterms:modified xsi:type="dcterms:W3CDTF">2021-09-09T11:23:28Z</dcterms:modified>
</cp:coreProperties>
</file>