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autoCompressPictures="0">
  <p:sldMasterIdLst>
    <p:sldMasterId id="2147483669" r:id="rId1"/>
  </p:sldMasterIdLst>
  <p:notesMasterIdLst>
    <p:notesMasterId r:id="rId12"/>
  </p:notesMasterIdLst>
  <p:handoutMasterIdLst>
    <p:handoutMasterId r:id="rId13"/>
  </p:handoutMasterIdLst>
  <p:sldIdLst>
    <p:sldId id="257" r:id="rId2"/>
    <p:sldId id="326" r:id="rId3"/>
    <p:sldId id="368" r:id="rId4"/>
    <p:sldId id="367" r:id="rId5"/>
    <p:sldId id="369" r:id="rId6"/>
    <p:sldId id="370" r:id="rId7"/>
    <p:sldId id="315" r:id="rId8"/>
    <p:sldId id="322" r:id="rId9"/>
    <p:sldId id="319" r:id="rId10"/>
    <p:sldId id="321" r:id="rId11"/>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088" autoAdjust="0"/>
    <p:restoredTop sz="94238" autoAdjust="0"/>
  </p:normalViewPr>
  <p:slideViewPr>
    <p:cSldViewPr snapToGrid="0">
      <p:cViewPr varScale="1">
        <p:scale>
          <a:sx n="74" d="100"/>
          <a:sy n="74" d="100"/>
        </p:scale>
        <p:origin x="118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C88658D3-820C-4A15-B271-1639FD22586C}"/>
              </a:ext>
            </a:extLst>
          </p:cNvPr>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a:extLst>
              <a:ext uri="{FF2B5EF4-FFF2-40B4-BE49-F238E27FC236}">
                <a16:creationId xmlns:a16="http://schemas.microsoft.com/office/drawing/2014/main" id="{D718745C-0B19-4D09-B0CB-4A875CA2D07C}"/>
              </a:ext>
            </a:extLst>
          </p:cNvPr>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6F9C584F-74AE-47DC-A83F-A551590D61A1}" type="datetimeFigureOut">
              <a:rPr kumimoji="1" lang="ja-JP" altLang="en-US" smtClean="0"/>
              <a:t>2021/6/21</a:t>
            </a:fld>
            <a:endParaRPr kumimoji="1" lang="ja-JP" altLang="en-US" dirty="0"/>
          </a:p>
        </p:txBody>
      </p:sp>
      <p:sp>
        <p:nvSpPr>
          <p:cNvPr id="4" name="フッター プレースホルダー 3">
            <a:extLst>
              <a:ext uri="{FF2B5EF4-FFF2-40B4-BE49-F238E27FC236}">
                <a16:creationId xmlns:a16="http://schemas.microsoft.com/office/drawing/2014/main" id="{DA3AFB1A-1CF8-474D-947A-5CDA9800225B}"/>
              </a:ext>
            </a:extLst>
          </p:cNvPr>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dirty="0"/>
          </a:p>
        </p:txBody>
      </p:sp>
      <p:sp>
        <p:nvSpPr>
          <p:cNvPr id="5" name="スライド番号プレースホルダー 4">
            <a:extLst>
              <a:ext uri="{FF2B5EF4-FFF2-40B4-BE49-F238E27FC236}">
                <a16:creationId xmlns:a16="http://schemas.microsoft.com/office/drawing/2014/main" id="{73DB8E78-91E5-4FFF-B1AC-6B22ED00B280}"/>
              </a:ext>
            </a:extLst>
          </p:cNvPr>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842FA6BE-E03D-422C-8DEF-25CE055DB854}" type="slidenum">
              <a:rPr kumimoji="1" lang="ja-JP" altLang="en-US" smtClean="0"/>
              <a:t>‹#›</a:t>
            </a:fld>
            <a:endParaRPr kumimoji="1" lang="ja-JP" altLang="en-US" dirty="0"/>
          </a:p>
        </p:txBody>
      </p:sp>
    </p:spTree>
    <p:extLst>
      <p:ext uri="{BB962C8B-B14F-4D97-AF65-F5344CB8AC3E}">
        <p14:creationId xmlns:p14="http://schemas.microsoft.com/office/powerpoint/2010/main" val="37772334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FA5CA084-FE37-49B5-B8C7-FCA1579D17A1}" type="datetimeFigureOut">
              <a:rPr kumimoji="1" lang="ja-JP" altLang="en-US" smtClean="0"/>
              <a:t>2021/6/21</a:t>
            </a:fld>
            <a:endParaRPr kumimoji="1" lang="ja-JP" altLang="en-US" dirty="0"/>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CB4B1ED3-4897-46F3-9949-886ECDDD896F}" type="slidenum">
              <a:rPr kumimoji="1" lang="ja-JP" altLang="en-US" smtClean="0"/>
              <a:t>‹#›</a:t>
            </a:fld>
            <a:endParaRPr kumimoji="1" lang="ja-JP" altLang="en-US" dirty="0"/>
          </a:p>
        </p:txBody>
      </p:sp>
    </p:spTree>
    <p:extLst>
      <p:ext uri="{BB962C8B-B14F-4D97-AF65-F5344CB8AC3E}">
        <p14:creationId xmlns:p14="http://schemas.microsoft.com/office/powerpoint/2010/main" val="189414482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9171" y="-8468"/>
            <a:ext cx="9935592"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224813" y="2404534"/>
            <a:ext cx="6312279" cy="1646302"/>
          </a:xfrm>
        </p:spPr>
        <p:txBody>
          <a:bodyPr anchor="b">
            <a:noAutofit/>
          </a:bodyPr>
          <a:lstStyle>
            <a:lvl1pPr algn="r">
              <a:defRPr sz="5400">
                <a:solidFill>
                  <a:schemeClr val="accent1"/>
                </a:solidFill>
              </a:defRPr>
            </a:lvl1pPr>
          </a:lstStyle>
          <a:p>
            <a:r>
              <a:rPr lang="ja-JP" altLang="en-US"/>
              <a:t>マスター タイトルの書式設定</a:t>
            </a:r>
            <a:endParaRPr lang="en-US"/>
          </a:p>
        </p:txBody>
      </p:sp>
      <p:sp>
        <p:nvSpPr>
          <p:cNvPr id="3" name="Subtitle 2"/>
          <p:cNvSpPr>
            <a:spLocks noGrp="1"/>
          </p:cNvSpPr>
          <p:nvPr>
            <p:ph type="subTitle" idx="1"/>
          </p:nvPr>
        </p:nvSpPr>
        <p:spPr>
          <a:xfrm>
            <a:off x="1224813" y="4050837"/>
            <a:ext cx="631227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AD899286-43CA-4458-AEE9-B2408FE5E034}" type="datetime1">
              <a:rPr lang="en-US" altLang="ja-JP" smtClean="0"/>
              <a:t>6/21/2021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57423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3403600"/>
          </a:xfrm>
        </p:spPr>
        <p:txBody>
          <a:bodyPr anchor="ctr">
            <a:normAutofit/>
          </a:bodyPr>
          <a:lstStyle>
            <a:lvl1pPr algn="l">
              <a:defRPr sz="4400" b="0" cap="none"/>
            </a:lvl1pPr>
          </a:lstStyle>
          <a:p>
            <a:r>
              <a:rPr lang="ja-JP" altLang="en-US"/>
              <a:t>マスター タイトルの書式設定</a:t>
            </a:r>
            <a:endParaRPr lang="en-US"/>
          </a:p>
        </p:txBody>
      </p:sp>
      <p:sp>
        <p:nvSpPr>
          <p:cNvPr id="3" name="Text Placeholder 2"/>
          <p:cNvSpPr>
            <a:spLocks noGrp="1"/>
          </p:cNvSpPr>
          <p:nvPr>
            <p:ph type="body" idx="1"/>
          </p:nvPr>
        </p:nvSpPr>
        <p:spPr>
          <a:xfrm>
            <a:off x="660400" y="4470400"/>
            <a:ext cx="6876690"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035609E-B970-4986-AB71-738187B6D8BC}" type="datetime1">
              <a:rPr lang="en-US" altLang="ja-JP" smtClean="0"/>
              <a:t>6/21/2021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62040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839460" y="609600"/>
            <a:ext cx="6578197" cy="3022600"/>
          </a:xfrm>
        </p:spPr>
        <p:txBody>
          <a:bodyPr anchor="ctr">
            <a:normAutofit/>
          </a:bodyPr>
          <a:lstStyle>
            <a:lvl1pPr algn="l">
              <a:defRPr sz="4400" b="0" cap="none"/>
            </a:lvl1pPr>
          </a:lstStyle>
          <a:p>
            <a:r>
              <a:rPr lang="ja-JP" altLang="en-US"/>
              <a:t>マスター タイトルの書式設定</a:t>
            </a:r>
            <a:endParaRPr lang="en-US"/>
          </a:p>
        </p:txBody>
      </p:sp>
      <p:sp>
        <p:nvSpPr>
          <p:cNvPr id="23" name="Text Placeholder 9"/>
          <p:cNvSpPr>
            <a:spLocks noGrp="1"/>
          </p:cNvSpPr>
          <p:nvPr>
            <p:ph type="body" sz="quarter" idx="13"/>
          </p:nvPr>
        </p:nvSpPr>
        <p:spPr>
          <a:xfrm>
            <a:off x="1192830" y="3632200"/>
            <a:ext cx="58714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60400" y="4470400"/>
            <a:ext cx="6876691"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4D04534-739B-48C6-BFB9-3A4354136C1C}" type="datetime1">
              <a:rPr lang="en-US" altLang="ja-JP" smtClean="0"/>
              <a:t>6/21/2021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22939" y="790378"/>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310009" y="288655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40773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60400" y="1931988"/>
            <a:ext cx="6876691" cy="2595460"/>
          </a:xfrm>
        </p:spPr>
        <p:txBody>
          <a:bodyPr anchor="b">
            <a:normAutofit/>
          </a:bodyPr>
          <a:lstStyle>
            <a:lvl1pPr algn="l">
              <a:defRPr sz="4400" b="0" cap="none"/>
            </a:lvl1pPr>
          </a:lstStyle>
          <a:p>
            <a:r>
              <a:rPr lang="ja-JP" altLang="en-US"/>
              <a:t>マスター タイトルの書式設定</a:t>
            </a:r>
            <a:endParaRPr lang="en-US"/>
          </a:p>
        </p:txBody>
      </p:sp>
      <p:sp>
        <p:nvSpPr>
          <p:cNvPr id="3" name="Text Placeholder 2"/>
          <p:cNvSpPr>
            <a:spLocks noGrp="1"/>
          </p:cNvSpPr>
          <p:nvPr>
            <p:ph type="body" idx="1"/>
          </p:nvPr>
        </p:nvSpPr>
        <p:spPr>
          <a:xfrm>
            <a:off x="660400" y="4527448"/>
            <a:ext cx="6876691"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37A2161-ACDB-4735-A7E1-A167784375DF}" type="datetime1">
              <a:rPr lang="en-US" altLang="ja-JP" smtClean="0"/>
              <a:t>6/21/2021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756951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839460" y="609600"/>
            <a:ext cx="6578197" cy="3022600"/>
          </a:xfrm>
        </p:spPr>
        <p:txBody>
          <a:bodyPr anchor="ctr">
            <a:normAutofit/>
          </a:bodyPr>
          <a:lstStyle>
            <a:lvl1pPr algn="l">
              <a:defRPr sz="4400" b="0" cap="none"/>
            </a:lvl1pPr>
          </a:lstStyle>
          <a:p>
            <a:r>
              <a:rPr lang="ja-JP" altLang="en-US"/>
              <a:t>マスター タイトルの書式設定</a:t>
            </a:r>
            <a:endParaRPr lang="en-US"/>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60400" y="4527448"/>
            <a:ext cx="687669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A1DED1C-9B30-4281-817D-EAC542599844}" type="datetime1">
              <a:rPr lang="en-US" altLang="ja-JP" smtClean="0"/>
              <a:t>6/21/2021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22939" y="790378"/>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7310009" y="2886556"/>
            <a:ext cx="49542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7876071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67169" y="609600"/>
            <a:ext cx="6869920" cy="3022600"/>
          </a:xfrm>
        </p:spPr>
        <p:txBody>
          <a:bodyPr anchor="ctr">
            <a:normAutofit/>
          </a:bodyPr>
          <a:lstStyle>
            <a:lvl1pPr algn="l">
              <a:defRPr sz="4400" b="0" cap="none"/>
            </a:lvl1pPr>
          </a:lstStyle>
          <a:p>
            <a:r>
              <a:rPr lang="ja-JP" altLang="en-US"/>
              <a:t>マスター タイトルの書式設定</a:t>
            </a:r>
            <a:endParaRPr lang="en-US"/>
          </a:p>
        </p:txBody>
      </p:sp>
      <p:sp>
        <p:nvSpPr>
          <p:cNvPr id="23" name="Text Placeholder 9"/>
          <p:cNvSpPr>
            <a:spLocks noGrp="1"/>
          </p:cNvSpPr>
          <p:nvPr>
            <p:ph type="body" sz="quarter" idx="13"/>
          </p:nvPr>
        </p:nvSpPr>
        <p:spPr>
          <a:xfrm>
            <a:off x="660397" y="4013200"/>
            <a:ext cx="6876692"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60400" y="4527448"/>
            <a:ext cx="6876691"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1E9EF03-60E5-459D-BFD0-0BE87EBE20C1}" type="datetime1">
              <a:rPr lang="en-US" altLang="ja-JP" smtClean="0"/>
              <a:t>6/21/2021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291384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ECD0D8F6-577B-4C1B-9F38-4B586E825DD5}" type="datetime1">
              <a:rPr lang="en-US" altLang="ja-JP" smtClean="0"/>
              <a:t>6/21/2021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a:t>
            </a:fld>
            <a:endParaRPr lang="en-US" dirty="0"/>
          </a:p>
        </p:txBody>
      </p:sp>
    </p:spTree>
    <p:extLst>
      <p:ext uri="{BB962C8B-B14F-4D97-AF65-F5344CB8AC3E}">
        <p14:creationId xmlns:p14="http://schemas.microsoft.com/office/powerpoint/2010/main" val="39371354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75421" y="609603"/>
            <a:ext cx="1060380" cy="5251451"/>
          </a:xfrm>
        </p:spPr>
        <p:txBody>
          <a:bodyPr vert="eaVert" anchor="ctr"/>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60400" y="609603"/>
            <a:ext cx="5627945" cy="525145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40B42724-BD6F-4569-8A5D-9194E3A4454F}" type="datetime1">
              <a:rPr lang="en-US" altLang="ja-JP" smtClean="0"/>
              <a:t>6/21/2021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68623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9C37A21-5411-4C20-8150-A11B89F5BDA2}" type="datetime1">
              <a:rPr lang="en-US" altLang="ja-JP" smtClean="0"/>
              <a:t>6/21/2021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794306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60400" y="2700871"/>
            <a:ext cx="6876691" cy="1826581"/>
          </a:xfrm>
        </p:spPr>
        <p:txBody>
          <a:bodyPr anchor="b"/>
          <a:lstStyle>
            <a:lvl1pPr algn="l">
              <a:defRPr sz="4000" b="0" cap="none"/>
            </a:lvl1pPr>
          </a:lstStyle>
          <a:p>
            <a:r>
              <a:rPr lang="ja-JP" altLang="en-US"/>
              <a:t>マスター タイトルの書式設定</a:t>
            </a:r>
            <a:endParaRPr lang="en-US"/>
          </a:p>
        </p:txBody>
      </p:sp>
      <p:sp>
        <p:nvSpPr>
          <p:cNvPr id="3" name="Text Placeholder 2"/>
          <p:cNvSpPr>
            <a:spLocks noGrp="1"/>
          </p:cNvSpPr>
          <p:nvPr>
            <p:ph type="body" idx="1"/>
          </p:nvPr>
        </p:nvSpPr>
        <p:spPr>
          <a:xfrm>
            <a:off x="660400" y="4527448"/>
            <a:ext cx="6876691"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7C1B916-456A-48B0-BB5C-772318EC46BB}" type="datetime1">
              <a:rPr lang="en-US" altLang="ja-JP" smtClean="0"/>
              <a:t>6/21/2021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940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0400" y="609600"/>
            <a:ext cx="6876690" cy="1320800"/>
          </a:xfrm>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60402" y="2160589"/>
            <a:ext cx="3345451"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4191637" y="2160590"/>
            <a:ext cx="3345453"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F97165D4-D20A-43FA-BC05-0D041581D3CD}" type="datetime1">
              <a:rPr lang="en-US" altLang="ja-JP" smtClean="0"/>
              <a:t>6/21/2021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1261510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60401" y="609600"/>
            <a:ext cx="6876689" cy="1320800"/>
          </a:xfrm>
        </p:spPr>
        <p:txBody>
          <a:bodyPr/>
          <a:lstStyle>
            <a:lvl1pPr>
              <a:defRPr/>
            </a:lvl1pPr>
          </a:lstStyle>
          <a:p>
            <a:r>
              <a:rPr lang="ja-JP" altLang="en-US"/>
              <a:t>マスター タイトルの書式設定</a:t>
            </a:r>
            <a:endParaRPr lang="en-US"/>
          </a:p>
        </p:txBody>
      </p:sp>
      <p:sp>
        <p:nvSpPr>
          <p:cNvPr id="3" name="Text Placeholder 2"/>
          <p:cNvSpPr>
            <a:spLocks noGrp="1"/>
          </p:cNvSpPr>
          <p:nvPr>
            <p:ph type="body" idx="1"/>
          </p:nvPr>
        </p:nvSpPr>
        <p:spPr>
          <a:xfrm>
            <a:off x="660399"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60399" y="2737249"/>
            <a:ext cx="3348228"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4188860" y="2160983"/>
            <a:ext cx="334822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188860" y="2737249"/>
            <a:ext cx="3348228"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F276A167-90C6-41C4-B849-36D78258E96D}" type="datetime1">
              <a:rPr lang="en-US" altLang="ja-JP" smtClean="0"/>
              <a:t>6/21/2021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40185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60399" y="609600"/>
            <a:ext cx="6876690" cy="1320800"/>
          </a:xfrm>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0EFF8C82-DE96-4E35-844E-8DEEE08A44E4}" type="datetime1">
              <a:rPr lang="en-US" altLang="ja-JP" smtClean="0"/>
              <a:t>6/21/2021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03150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19640F-F021-4698-97D7-F9EC9A3B813E}" type="datetime1">
              <a:rPr lang="en-US" altLang="ja-JP" smtClean="0"/>
              <a:t>6/21/2021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101069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60399" y="1498604"/>
            <a:ext cx="3022697" cy="1278466"/>
          </a:xfrm>
        </p:spPr>
        <p:txBody>
          <a:bodyPr anchor="b">
            <a:normAutofit/>
          </a:bodyPr>
          <a:lstStyle>
            <a:lvl1pPr>
              <a:defRPr sz="2000"/>
            </a:lvl1pPr>
          </a:lstStyle>
          <a:p>
            <a:r>
              <a:rPr lang="ja-JP" altLang="en-US"/>
              <a:t>マスター タイトルの書式設定</a:t>
            </a:r>
            <a:endParaRPr lang="en-US"/>
          </a:p>
        </p:txBody>
      </p:sp>
      <p:sp>
        <p:nvSpPr>
          <p:cNvPr id="3" name="Content Placeholder 2"/>
          <p:cNvSpPr>
            <a:spLocks noGrp="1"/>
          </p:cNvSpPr>
          <p:nvPr>
            <p:ph idx="1"/>
          </p:nvPr>
        </p:nvSpPr>
        <p:spPr>
          <a:xfrm>
            <a:off x="3868883" y="514928"/>
            <a:ext cx="3668207"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60399" y="2777069"/>
            <a:ext cx="3022697"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B1EB0C4-350B-446E-80CC-4FC9865CE783}" type="datetime1">
              <a:rPr lang="en-US" altLang="ja-JP" smtClean="0"/>
              <a:t>6/21/2021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smtClean="0"/>
              <a:t>‹#›</a:t>
            </a:fld>
            <a:endParaRPr lang="en-US" dirty="0"/>
          </a:p>
        </p:txBody>
      </p:sp>
    </p:spTree>
    <p:extLst>
      <p:ext uri="{BB962C8B-B14F-4D97-AF65-F5344CB8AC3E}">
        <p14:creationId xmlns:p14="http://schemas.microsoft.com/office/powerpoint/2010/main" val="2130394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60399" y="4800600"/>
            <a:ext cx="6876690" cy="566738"/>
          </a:xfrm>
        </p:spPr>
        <p:txBody>
          <a:bodyPr anchor="b">
            <a:normAutofit/>
          </a:bodyPr>
          <a:lstStyle>
            <a:lvl1pPr algn="l">
              <a:defRPr sz="2400" b="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660399" y="609600"/>
            <a:ext cx="6876690"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dirty="0"/>
              <a:t>図を追加</a:t>
            </a:r>
            <a:endParaRPr lang="en-US" dirty="0"/>
          </a:p>
        </p:txBody>
      </p:sp>
      <p:sp>
        <p:nvSpPr>
          <p:cNvPr id="4" name="Text Placeholder 3"/>
          <p:cNvSpPr>
            <a:spLocks noGrp="1"/>
          </p:cNvSpPr>
          <p:nvPr>
            <p:ph type="body" sz="half" idx="2"/>
          </p:nvPr>
        </p:nvSpPr>
        <p:spPr>
          <a:xfrm>
            <a:off x="660399" y="5367338"/>
            <a:ext cx="6876690"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701F751-6B80-4CB7-A0CE-9ED5F82DB15C}" type="datetime1">
              <a:rPr lang="en-US" altLang="ja-JP" smtClean="0"/>
              <a:t>6/21/2021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68258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9171" y="-8468"/>
            <a:ext cx="9935593"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60401" y="609600"/>
            <a:ext cx="6876689" cy="1320800"/>
          </a:xfrm>
          <a:prstGeom prst="rect">
            <a:avLst/>
          </a:prstGeom>
        </p:spPr>
        <p:txBody>
          <a:bodyPr vert="horz" lIns="91440" tIns="45720" rIns="91440" bIns="45720" rtlCol="0" anchor="t">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60399" y="2160590"/>
            <a:ext cx="6876690"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5855696" y="6041366"/>
            <a:ext cx="741143"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7312EC-6A4A-4307-AAB1-1BCA3EEC624C}" type="datetime1">
              <a:rPr lang="en-US" altLang="ja-JP" smtClean="0"/>
              <a:t>6/21/2021</a:t>
            </a:fld>
            <a:endParaRPr lang="en-US" dirty="0"/>
          </a:p>
        </p:txBody>
      </p:sp>
      <p:sp>
        <p:nvSpPr>
          <p:cNvPr id="5" name="Footer Placeholder 4"/>
          <p:cNvSpPr>
            <a:spLocks noGrp="1"/>
          </p:cNvSpPr>
          <p:nvPr>
            <p:ph type="ftr" sz="quarter" idx="3"/>
          </p:nvPr>
        </p:nvSpPr>
        <p:spPr>
          <a:xfrm>
            <a:off x="660400" y="6041366"/>
            <a:ext cx="5008221"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981732" y="6041366"/>
            <a:ext cx="555358"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48025523"/>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Lst>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Isosceles Triangle 12">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タイトル 1">
            <a:extLst>
              <a:ext uri="{FF2B5EF4-FFF2-40B4-BE49-F238E27FC236}">
                <a16:creationId xmlns:a16="http://schemas.microsoft.com/office/drawing/2014/main" id="{39E83425-D51E-42CE-BC08-115E590DBAA2}"/>
              </a:ext>
            </a:extLst>
          </p:cNvPr>
          <p:cNvSpPr txBox="1">
            <a:spLocks/>
          </p:cNvSpPr>
          <p:nvPr/>
        </p:nvSpPr>
        <p:spPr>
          <a:xfrm>
            <a:off x="1055073" y="2833077"/>
            <a:ext cx="7431258" cy="1687806"/>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ctr"/>
            <a:r>
              <a:rPr lang="ja-JP" altLang="en-US" sz="4000" dirty="0">
                <a:latin typeface="BIZ UDPゴシック" panose="020B0400000000000000" pitchFamily="50" charset="-128"/>
                <a:ea typeface="BIZ UDPゴシック" panose="020B0400000000000000" pitchFamily="50" charset="-128"/>
              </a:rPr>
              <a:t>ばいじん規制に係るあり方（案）</a:t>
            </a:r>
            <a:endParaRPr lang="en-US" altLang="ja-JP" sz="4000" dirty="0">
              <a:latin typeface="BIZ UDPゴシック" panose="020B0400000000000000" pitchFamily="50" charset="-128"/>
              <a:ea typeface="BIZ UDPゴシック" panose="020B0400000000000000" pitchFamily="50" charset="-128"/>
            </a:endParaRPr>
          </a:p>
        </p:txBody>
      </p:sp>
      <p:sp>
        <p:nvSpPr>
          <p:cNvPr id="14" name="テキスト ボックス 13">
            <a:extLst>
              <a:ext uri="{FF2B5EF4-FFF2-40B4-BE49-F238E27FC236}">
                <a16:creationId xmlns:a16="http://schemas.microsoft.com/office/drawing/2014/main" id="{8728B353-79E7-4790-8AE5-BCA8082CC6B2}"/>
              </a:ext>
            </a:extLst>
          </p:cNvPr>
          <p:cNvSpPr txBox="1"/>
          <p:nvPr/>
        </p:nvSpPr>
        <p:spPr>
          <a:xfrm>
            <a:off x="7315200" y="520505"/>
            <a:ext cx="1168910" cy="369332"/>
          </a:xfrm>
          <a:prstGeom prst="rect">
            <a:avLst/>
          </a:prstGeom>
          <a:noFill/>
          <a:ln>
            <a:solidFill>
              <a:schemeClr val="tx1"/>
            </a:solidFill>
          </a:ln>
        </p:spPr>
        <p:txBody>
          <a:bodyPr wrap="none" rtlCol="0">
            <a:spAutoFit/>
          </a:bodyPr>
          <a:lstStyle/>
          <a:p>
            <a:r>
              <a:rPr kumimoji="1" lang="ja-JP" altLang="en-US" dirty="0">
                <a:latin typeface="BIZ UDPゴシック" panose="020B0400000000000000" pitchFamily="50" charset="-128"/>
                <a:ea typeface="BIZ UDPゴシック" panose="020B0400000000000000" pitchFamily="50" charset="-128"/>
              </a:rPr>
              <a:t>資料１－１</a:t>
            </a:r>
          </a:p>
        </p:txBody>
      </p:sp>
      <p:sp>
        <p:nvSpPr>
          <p:cNvPr id="4" name="スライド番号プレースホルダー 3">
            <a:extLst>
              <a:ext uri="{FF2B5EF4-FFF2-40B4-BE49-F238E27FC236}">
                <a16:creationId xmlns:a16="http://schemas.microsoft.com/office/drawing/2014/main" id="{A3076C18-B732-4295-8F7B-6C7C03225696}"/>
              </a:ext>
            </a:extLst>
          </p:cNvPr>
          <p:cNvSpPr>
            <a:spLocks noGrp="1"/>
          </p:cNvSpPr>
          <p:nvPr>
            <p:ph type="sldNum" sz="quarter" idx="12"/>
          </p:nvPr>
        </p:nvSpPr>
        <p:spPr>
          <a:xfrm>
            <a:off x="9350787" y="6041364"/>
            <a:ext cx="555213" cy="365125"/>
          </a:xfrm>
        </p:spPr>
        <p:txBody>
          <a:bodyPr>
            <a:normAutofit/>
          </a:body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1</a:t>
            </a:fld>
            <a:endParaRPr lang="en-US">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4237659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タイトル 1">
            <a:extLst>
              <a:ext uri="{FF2B5EF4-FFF2-40B4-BE49-F238E27FC236}">
                <a16:creationId xmlns:a16="http://schemas.microsoft.com/office/drawing/2014/main" id="{9EA91C82-2EBD-454C-BB42-B075CD20E1B0}"/>
              </a:ext>
            </a:extLst>
          </p:cNvPr>
          <p:cNvSpPr>
            <a:spLocks noGrp="1"/>
          </p:cNvSpPr>
          <p:nvPr>
            <p:ph type="title"/>
          </p:nvPr>
        </p:nvSpPr>
        <p:spPr>
          <a:xfrm>
            <a:off x="1083472" y="609600"/>
            <a:ext cx="7710904" cy="1320800"/>
          </a:xfrm>
        </p:spPr>
        <p:txBody>
          <a:bodyPr>
            <a:normAutofit/>
          </a:bodyPr>
          <a:lstStyle/>
          <a:p>
            <a:r>
              <a:rPr lang="ja-JP" altLang="en-US" sz="2400" dirty="0">
                <a:latin typeface="BIZ UDPゴシック" panose="020B0400000000000000" pitchFamily="50" charset="-128"/>
                <a:ea typeface="BIZ UDPゴシック" panose="020B0400000000000000" pitchFamily="50" charset="-128"/>
              </a:rPr>
              <a:t>論点③　　燃料の種類による施設の見直しについて</a:t>
            </a:r>
          </a:p>
        </p:txBody>
      </p:sp>
      <p:sp>
        <p:nvSpPr>
          <p:cNvPr id="14" name="テキスト ボックス 13">
            <a:extLst>
              <a:ext uri="{FF2B5EF4-FFF2-40B4-BE49-F238E27FC236}">
                <a16:creationId xmlns:a16="http://schemas.microsoft.com/office/drawing/2014/main" id="{BB3AC313-9BF0-404A-BFC3-0D3C2AD3EC45}"/>
              </a:ext>
            </a:extLst>
          </p:cNvPr>
          <p:cNvSpPr txBox="1"/>
          <p:nvPr/>
        </p:nvSpPr>
        <p:spPr>
          <a:xfrm>
            <a:off x="982915" y="1397487"/>
            <a:ext cx="8553241" cy="2246769"/>
          </a:xfrm>
          <a:prstGeom prst="rect">
            <a:avLst/>
          </a:prstGeom>
          <a:noFill/>
          <a:ln>
            <a:solidFill>
              <a:schemeClr val="tx1"/>
            </a:solidFill>
          </a:ln>
        </p:spPr>
        <p:txBody>
          <a:bodyPr wrap="square" rtlCol="0">
            <a:spAutoFit/>
          </a:bodyPr>
          <a:lstStyle/>
          <a:p>
            <a:pPr>
              <a:lnSpc>
                <a:spcPct val="150000"/>
              </a:lnSpc>
              <a:spcBef>
                <a:spcPts val="600"/>
              </a:spcBef>
              <a:spcAft>
                <a:spcPts val="600"/>
              </a:spcAft>
            </a:pPr>
            <a:r>
              <a:rPr lang="en-US" altLang="ja-JP" sz="2000" dirty="0">
                <a:latin typeface="BIZ UDPゴシック" panose="020B0400000000000000" pitchFamily="50" charset="-128"/>
                <a:ea typeface="BIZ UDPゴシック" panose="020B0400000000000000" pitchFamily="50" charset="-128"/>
              </a:rPr>
              <a:t>【</a:t>
            </a:r>
            <a:r>
              <a:rPr lang="ja-JP" altLang="en-US" sz="2000" dirty="0">
                <a:latin typeface="BIZ UDPゴシック" panose="020B0400000000000000" pitchFamily="50" charset="-128"/>
                <a:ea typeface="BIZ UDPゴシック" panose="020B0400000000000000" pitchFamily="50" charset="-128"/>
              </a:rPr>
              <a:t>方向性</a:t>
            </a:r>
            <a:r>
              <a:rPr lang="en-US" altLang="ja-JP" sz="2000" dirty="0">
                <a:latin typeface="BIZ UDPゴシック" panose="020B0400000000000000" pitchFamily="50" charset="-128"/>
                <a:ea typeface="BIZ UDPゴシック" panose="020B0400000000000000" pitchFamily="50" charset="-128"/>
              </a:rPr>
              <a:t>】</a:t>
            </a:r>
          </a:p>
          <a:p>
            <a:pPr>
              <a:lnSpc>
                <a:spcPct val="150000"/>
              </a:lnSpc>
              <a:spcBef>
                <a:spcPts val="600"/>
              </a:spcBef>
              <a:spcAft>
                <a:spcPts val="600"/>
              </a:spcAft>
            </a:pPr>
            <a:r>
              <a:rPr lang="ja-JP" altLang="en-US" sz="2000" dirty="0">
                <a:latin typeface="BIZ UDPゴシック" panose="020B0400000000000000" pitchFamily="50" charset="-128"/>
                <a:ea typeface="BIZ UDPゴシック" panose="020B0400000000000000" pitchFamily="50" charset="-128"/>
              </a:rPr>
              <a:t>　ばいじん排出量が少ない電気やガスを燃料とする施設においても、原料由来のばいじん排出の可能性があることから、引き続き規制対象とするべき。</a:t>
            </a:r>
            <a:endParaRPr lang="en-US" altLang="ja-JP" sz="2000" dirty="0">
              <a:latin typeface="BIZ UDPゴシック" panose="020B0400000000000000" pitchFamily="50" charset="-128"/>
              <a:ea typeface="BIZ UDPゴシック" panose="020B0400000000000000" pitchFamily="50" charset="-128"/>
            </a:endParaRPr>
          </a:p>
          <a:p>
            <a:pPr>
              <a:lnSpc>
                <a:spcPct val="150000"/>
              </a:lnSpc>
              <a:spcBef>
                <a:spcPts val="600"/>
              </a:spcBef>
              <a:spcAft>
                <a:spcPts val="600"/>
              </a:spcAft>
            </a:pPr>
            <a:endParaRPr lang="ja-JP" altLang="en-US" sz="2000" dirty="0">
              <a:latin typeface="BIZ UDPゴシック" panose="020B0400000000000000" pitchFamily="50" charset="-128"/>
              <a:ea typeface="BIZ UDPゴシック" panose="020B0400000000000000" pitchFamily="50" charset="-128"/>
            </a:endParaRPr>
          </a:p>
        </p:txBody>
      </p:sp>
      <p:sp>
        <p:nvSpPr>
          <p:cNvPr id="4" name="スライド番号プレースホルダー 3">
            <a:extLst>
              <a:ext uri="{FF2B5EF4-FFF2-40B4-BE49-F238E27FC236}">
                <a16:creationId xmlns:a16="http://schemas.microsoft.com/office/drawing/2014/main" id="{8812ECBA-063D-486C-8C29-DAB6C6008A19}"/>
              </a:ext>
            </a:extLst>
          </p:cNvPr>
          <p:cNvSpPr>
            <a:spLocks noGrp="1"/>
          </p:cNvSpPr>
          <p:nvPr>
            <p:ph type="sldNum" sz="quarter" idx="12"/>
          </p:nvPr>
        </p:nvSpPr>
        <p:spPr>
          <a:xfrm>
            <a:off x="9350787" y="6041362"/>
            <a:ext cx="555213" cy="365125"/>
          </a:xfrm>
        </p:spPr>
        <p:txBody>
          <a:bodyPr>
            <a:normAutofit/>
          </a:body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10</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
        <p:nvSpPr>
          <p:cNvPr id="8" name="コンテンツ プレースホルダー 2">
            <a:extLst>
              <a:ext uri="{FF2B5EF4-FFF2-40B4-BE49-F238E27FC236}">
                <a16:creationId xmlns:a16="http://schemas.microsoft.com/office/drawing/2014/main" id="{0BD12E7D-3B0D-4B21-BB1C-66BCCF70F793}"/>
              </a:ext>
            </a:extLst>
          </p:cNvPr>
          <p:cNvSpPr>
            <a:spLocks noGrp="1"/>
          </p:cNvSpPr>
          <p:nvPr>
            <p:ph idx="1"/>
          </p:nvPr>
        </p:nvSpPr>
        <p:spPr>
          <a:xfrm>
            <a:off x="982915" y="3571511"/>
            <a:ext cx="8553241" cy="3094332"/>
          </a:xfrm>
        </p:spPr>
        <p:txBody>
          <a:bodyPr>
            <a:noAutofit/>
          </a:bodyPr>
          <a:lstStyle/>
          <a:p>
            <a:pPr marL="0" indent="0">
              <a:lnSpc>
                <a:spcPct val="150000"/>
              </a:lnSpc>
              <a:buNone/>
            </a:pPr>
            <a:r>
              <a:rPr kumimoji="1" lang="en-US" altLang="ja-JP" sz="1600" dirty="0">
                <a:solidFill>
                  <a:schemeClr val="tx1"/>
                </a:solidFill>
                <a:latin typeface="BIZ UDPゴシック" panose="020B0400000000000000" pitchFamily="50" charset="-128"/>
                <a:ea typeface="BIZ UDPゴシック" panose="020B0400000000000000" pitchFamily="50" charset="-128"/>
              </a:rPr>
              <a:t>【</a:t>
            </a:r>
            <a:r>
              <a:rPr kumimoji="1" lang="ja-JP" altLang="en-US" sz="1600" dirty="0">
                <a:solidFill>
                  <a:schemeClr val="tx1"/>
                </a:solidFill>
                <a:latin typeface="BIZ UDPゴシック" panose="020B0400000000000000" pitchFamily="50" charset="-128"/>
                <a:ea typeface="BIZ UDPゴシック" panose="020B0400000000000000" pitchFamily="50" charset="-128"/>
              </a:rPr>
              <a:t>考え方</a:t>
            </a:r>
            <a:r>
              <a:rPr kumimoji="1" lang="en-US" altLang="ja-JP" sz="1600" dirty="0">
                <a:solidFill>
                  <a:schemeClr val="tx1"/>
                </a:solidFill>
                <a:latin typeface="BIZ UDPゴシック" panose="020B0400000000000000" pitchFamily="50" charset="-128"/>
                <a:ea typeface="BIZ UDPゴシック" panose="020B0400000000000000" pitchFamily="50" charset="-128"/>
              </a:rPr>
              <a:t>】</a:t>
            </a:r>
          </a:p>
          <a:p>
            <a:pPr marL="0" indent="0">
              <a:lnSpc>
                <a:spcPct val="150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・条例におけるばいじん規制対象施設には、電気やガス（都市ガス・</a:t>
            </a:r>
            <a:r>
              <a:rPr lang="en-US" altLang="ja-JP" sz="1600" dirty="0">
                <a:solidFill>
                  <a:schemeClr val="tx1"/>
                </a:solidFill>
                <a:latin typeface="BIZ UDPゴシック" panose="020B0400000000000000" pitchFamily="50" charset="-128"/>
                <a:ea typeface="BIZ UDPゴシック" panose="020B0400000000000000" pitchFamily="50" charset="-128"/>
              </a:rPr>
              <a:t>LNG</a:t>
            </a:r>
            <a:r>
              <a:rPr lang="ja-JP" altLang="en-US" sz="1600" dirty="0">
                <a:solidFill>
                  <a:schemeClr val="tx1"/>
                </a:solidFill>
                <a:latin typeface="BIZ UDPゴシック" panose="020B0400000000000000" pitchFamily="50" charset="-128"/>
                <a:ea typeface="BIZ UDPゴシック" panose="020B0400000000000000" pitchFamily="50" charset="-128"/>
              </a:rPr>
              <a:t>・</a:t>
            </a:r>
            <a:r>
              <a:rPr lang="en-US" altLang="ja-JP" sz="1600" dirty="0">
                <a:solidFill>
                  <a:schemeClr val="tx1"/>
                </a:solidFill>
                <a:latin typeface="BIZ UDPゴシック" panose="020B0400000000000000" pitchFamily="50" charset="-128"/>
                <a:ea typeface="BIZ UDPゴシック" panose="020B0400000000000000" pitchFamily="50" charset="-128"/>
              </a:rPr>
              <a:t>LPG</a:t>
            </a:r>
            <a:r>
              <a:rPr lang="ja-JP" altLang="en-US" sz="1600" dirty="0">
                <a:solidFill>
                  <a:schemeClr val="tx1"/>
                </a:solidFill>
                <a:latin typeface="BIZ UDPゴシック" panose="020B0400000000000000" pitchFamily="50" charset="-128"/>
                <a:ea typeface="BIZ UDPゴシック" panose="020B0400000000000000" pitchFamily="50" charset="-128"/>
              </a:rPr>
              <a:t>）といった燃料由来のばいじん発生量が少ないものも対象となっている。</a:t>
            </a:r>
          </a:p>
          <a:p>
            <a:pPr marL="0" indent="0">
              <a:lnSpc>
                <a:spcPct val="150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・府内に設置されているこれらの施設における過去の排ガス測定結果からは、いずれも高い排出濃度は確認されていない。</a:t>
            </a:r>
          </a:p>
          <a:p>
            <a:pPr marL="0" indent="0">
              <a:lnSpc>
                <a:spcPct val="150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・これらの施設は燃料由来のばいじん排出量は少ないと考えられるが、食料品、窯業製品、金属製品といった原料由来のばいじん排出量は一定量あることから、引き続き規制対象とするべき。</a:t>
            </a:r>
          </a:p>
          <a:p>
            <a:pPr marL="0" indent="0">
              <a:lnSpc>
                <a:spcPct val="150000"/>
              </a:lnSpc>
              <a:buNone/>
            </a:pPr>
            <a:endParaRPr lang="ja-JP" altLang="en-US" sz="16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55431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0997AC4A-59E7-471A-A0B6-30629CB788BE}"/>
              </a:ext>
            </a:extLst>
          </p:cNvPr>
          <p:cNvSpPr>
            <a:spLocks noGrp="1"/>
          </p:cNvSpPr>
          <p:nvPr>
            <p:ph type="title"/>
          </p:nvPr>
        </p:nvSpPr>
        <p:spPr>
          <a:xfrm>
            <a:off x="1083470" y="609600"/>
            <a:ext cx="6984793" cy="1320800"/>
          </a:xfrm>
        </p:spPr>
        <p:txBody>
          <a:bodyPr>
            <a:normAutofit/>
          </a:bodyPr>
          <a:lstStyle/>
          <a:p>
            <a:r>
              <a:rPr lang="ja-JP" altLang="en-US" dirty="0">
                <a:latin typeface="BIZ UDPゴシック" panose="020B0400000000000000" pitchFamily="50" charset="-128"/>
                <a:ea typeface="BIZ UDPゴシック" panose="020B0400000000000000" pitchFamily="50" charset="-128"/>
              </a:rPr>
              <a:t>前回の部会で整理した</a:t>
            </a:r>
            <a:r>
              <a:rPr kumimoji="1" lang="ja-JP" altLang="en-US" dirty="0">
                <a:latin typeface="BIZ UDPゴシック" panose="020B0400000000000000" pitchFamily="50" charset="-128"/>
                <a:ea typeface="BIZ UDPゴシック" panose="020B0400000000000000" pitchFamily="50" charset="-128"/>
              </a:rPr>
              <a:t>論点</a:t>
            </a: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コンテンツ プレースホルダー 2">
            <a:extLst>
              <a:ext uri="{FF2B5EF4-FFF2-40B4-BE49-F238E27FC236}">
                <a16:creationId xmlns:a16="http://schemas.microsoft.com/office/drawing/2014/main" id="{7BA3942E-BFE2-447A-BD38-3EDA7D8689AB}"/>
              </a:ext>
            </a:extLst>
          </p:cNvPr>
          <p:cNvSpPr>
            <a:spLocks noGrp="1"/>
          </p:cNvSpPr>
          <p:nvPr>
            <p:ph idx="1"/>
          </p:nvPr>
        </p:nvSpPr>
        <p:spPr>
          <a:xfrm>
            <a:off x="783007" y="2079487"/>
            <a:ext cx="8797734" cy="4629426"/>
          </a:xfrm>
        </p:spPr>
        <p:txBody>
          <a:bodyPr>
            <a:noAutofit/>
          </a:bodyPr>
          <a:lstStyle/>
          <a:p>
            <a:pPr marL="0" indent="0">
              <a:buNone/>
            </a:pPr>
            <a:r>
              <a:rPr lang="ja-JP" altLang="en-US" sz="2400" dirty="0">
                <a:solidFill>
                  <a:schemeClr val="tx1"/>
                </a:solidFill>
                <a:latin typeface="BIZ UDPゴシック" panose="020B0400000000000000" pitchFamily="50" charset="-128"/>
                <a:ea typeface="BIZ UDPゴシック" panose="020B0400000000000000" pitchFamily="50" charset="-128"/>
              </a:rPr>
              <a:t>論点①　　　現在の規制手法及び規制の方向性について</a:t>
            </a:r>
            <a:endParaRPr lang="en-US" altLang="ja-JP" sz="2400" dirty="0">
              <a:solidFill>
                <a:schemeClr val="tx1"/>
              </a:solidFill>
              <a:latin typeface="BIZ UDPゴシック" panose="020B0400000000000000" pitchFamily="50" charset="-128"/>
              <a:ea typeface="BIZ UDPゴシック" panose="020B0400000000000000" pitchFamily="50" charset="-128"/>
            </a:endParaRPr>
          </a:p>
          <a:p>
            <a:pPr marL="0" indent="0">
              <a:buNone/>
            </a:pPr>
            <a:endParaRPr lang="ja-JP" altLang="en-US" sz="2400"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2400" dirty="0">
                <a:solidFill>
                  <a:schemeClr val="tx1"/>
                </a:solidFill>
                <a:latin typeface="BIZ UDPゴシック" panose="020B0400000000000000" pitchFamily="50" charset="-128"/>
                <a:ea typeface="BIZ UDPゴシック" panose="020B0400000000000000" pitchFamily="50" charset="-128"/>
              </a:rPr>
              <a:t>論点②　　　対象施設の見直しの必要性について</a:t>
            </a:r>
            <a:endParaRPr lang="en-US" altLang="ja-JP" sz="2400" dirty="0">
              <a:solidFill>
                <a:schemeClr val="tx1"/>
              </a:solidFill>
              <a:latin typeface="BIZ UDPゴシック" panose="020B0400000000000000" pitchFamily="50" charset="-128"/>
              <a:ea typeface="BIZ UDPゴシック" panose="020B0400000000000000" pitchFamily="50" charset="-128"/>
            </a:endParaRPr>
          </a:p>
          <a:p>
            <a:pPr marL="0" indent="0">
              <a:buNone/>
            </a:pPr>
            <a:endParaRPr lang="ja-JP" altLang="en-US" sz="2400"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2400" dirty="0">
                <a:solidFill>
                  <a:schemeClr val="tx1"/>
                </a:solidFill>
                <a:latin typeface="BIZ UDPゴシック" panose="020B0400000000000000" pitchFamily="50" charset="-128"/>
                <a:ea typeface="BIZ UDPゴシック" panose="020B0400000000000000" pitchFamily="50" charset="-128"/>
              </a:rPr>
              <a:t>論点③　　　燃料の種類による施設の見直しについて</a:t>
            </a:r>
          </a:p>
          <a:p>
            <a:endParaRPr kumimoji="1" lang="ja-JP" altLang="en-US" sz="2400" dirty="0">
              <a:solidFill>
                <a:schemeClr val="tx1"/>
              </a:solidFill>
              <a:latin typeface="BIZ UDPゴシック" panose="020B0400000000000000" pitchFamily="50" charset="-128"/>
              <a:ea typeface="BIZ UDPゴシック" panose="020B0400000000000000" pitchFamily="50" charset="-128"/>
            </a:endParaRPr>
          </a:p>
        </p:txBody>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スライド番号プレースホルダー 3">
            <a:extLst>
              <a:ext uri="{FF2B5EF4-FFF2-40B4-BE49-F238E27FC236}">
                <a16:creationId xmlns:a16="http://schemas.microsoft.com/office/drawing/2014/main" id="{7990B9C9-05C6-4950-AA72-9BBA656AF05E}"/>
              </a:ext>
            </a:extLst>
          </p:cNvPr>
          <p:cNvSpPr>
            <a:spLocks noGrp="1"/>
          </p:cNvSpPr>
          <p:nvPr>
            <p:ph type="sldNum" sz="quarter" idx="12"/>
          </p:nvPr>
        </p:nvSpPr>
        <p:spPr>
          <a:xfrm>
            <a:off x="9350787" y="6041364"/>
            <a:ext cx="555213" cy="365125"/>
          </a:xfrm>
        </p:spPr>
        <p:txBody>
          <a:bodyPr>
            <a:normAutofit/>
          </a:body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2</a:t>
            </a:fld>
            <a:endParaRPr lang="en-US">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959193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タイトル 1">
            <a:extLst>
              <a:ext uri="{FF2B5EF4-FFF2-40B4-BE49-F238E27FC236}">
                <a16:creationId xmlns:a16="http://schemas.microsoft.com/office/drawing/2014/main" id="{1AEA2704-4371-40D8-AAB1-F3458B7FCD06}"/>
              </a:ext>
            </a:extLst>
          </p:cNvPr>
          <p:cNvSpPr txBox="1">
            <a:spLocks/>
          </p:cNvSpPr>
          <p:nvPr/>
        </p:nvSpPr>
        <p:spPr>
          <a:xfrm>
            <a:off x="1083470" y="609600"/>
            <a:ext cx="6984793"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dirty="0">
                <a:latin typeface="BIZ UDPゴシック" panose="020B0400000000000000" pitchFamily="50" charset="-128"/>
                <a:ea typeface="BIZ UDPゴシック" panose="020B0400000000000000" pitchFamily="50" charset="-128"/>
              </a:rPr>
              <a:t>前回の部会での議論</a:t>
            </a:r>
          </a:p>
        </p:txBody>
      </p:sp>
      <p:sp>
        <p:nvSpPr>
          <p:cNvPr id="14" name="コンテンツ プレースホルダー 2">
            <a:extLst>
              <a:ext uri="{FF2B5EF4-FFF2-40B4-BE49-F238E27FC236}">
                <a16:creationId xmlns:a16="http://schemas.microsoft.com/office/drawing/2014/main" id="{0033C233-BD8E-430B-B39B-6F790423D83E}"/>
              </a:ext>
            </a:extLst>
          </p:cNvPr>
          <p:cNvSpPr>
            <a:spLocks noGrp="1"/>
          </p:cNvSpPr>
          <p:nvPr>
            <p:ph idx="1"/>
          </p:nvPr>
        </p:nvSpPr>
        <p:spPr>
          <a:xfrm>
            <a:off x="894555" y="1847378"/>
            <a:ext cx="8279493" cy="2470528"/>
          </a:xfrm>
        </p:spPr>
        <p:txBody>
          <a:bodyPr>
            <a:noAutofit/>
          </a:bodyPr>
          <a:lstStyle/>
          <a:p>
            <a:pPr marL="0" indent="0">
              <a:buNone/>
            </a:pPr>
            <a:r>
              <a:rPr kumimoji="1" lang="ja-JP" altLang="en-US" sz="1600" dirty="0">
                <a:solidFill>
                  <a:schemeClr val="tx1"/>
                </a:solidFill>
                <a:latin typeface="BIZ UDPゴシック" panose="020B0400000000000000" pitchFamily="50" charset="-128"/>
                <a:ea typeface="BIZ UDPゴシック" panose="020B0400000000000000" pitchFamily="50" charset="-128"/>
              </a:rPr>
              <a:t>・条例及び法</a:t>
            </a:r>
            <a:r>
              <a:rPr lang="ja-JP" altLang="en-US" sz="1600" dirty="0">
                <a:solidFill>
                  <a:schemeClr val="tx1"/>
                </a:solidFill>
                <a:latin typeface="BIZ UDPゴシック" panose="020B0400000000000000" pitchFamily="50" charset="-128"/>
                <a:ea typeface="BIZ UDPゴシック" panose="020B0400000000000000" pitchFamily="50" charset="-128"/>
              </a:rPr>
              <a:t>による規制により、固定発生源からのばいじん排出は抑制され、</a:t>
            </a:r>
            <a:r>
              <a:rPr lang="ja-JP" altLang="en-US" sz="1600" u="sng" dirty="0">
                <a:solidFill>
                  <a:schemeClr val="tx1"/>
                </a:solidFill>
                <a:latin typeface="BIZ UDPゴシック" panose="020B0400000000000000" pitchFamily="50" charset="-128"/>
                <a:ea typeface="BIZ UDPゴシック" panose="020B0400000000000000" pitchFamily="50" charset="-128"/>
              </a:rPr>
              <a:t>府域の</a:t>
            </a:r>
            <a:r>
              <a:rPr lang="en-US" altLang="ja-JP" sz="1600" u="sng" dirty="0">
                <a:solidFill>
                  <a:schemeClr val="tx1"/>
                </a:solidFill>
                <a:latin typeface="BIZ UDPゴシック" panose="020B0400000000000000" pitchFamily="50" charset="-128"/>
                <a:ea typeface="BIZ UDPゴシック" panose="020B0400000000000000" pitchFamily="50" charset="-128"/>
              </a:rPr>
              <a:t>SPM</a:t>
            </a:r>
            <a:r>
              <a:rPr lang="ja-JP" altLang="en-US" sz="1600" u="sng" dirty="0" err="1">
                <a:solidFill>
                  <a:schemeClr val="tx1"/>
                </a:solidFill>
                <a:latin typeface="BIZ UDPゴシック" panose="020B0400000000000000" pitchFamily="50" charset="-128"/>
                <a:ea typeface="BIZ UDPゴシック" panose="020B0400000000000000" pitchFamily="50" charset="-128"/>
              </a:rPr>
              <a:t>、</a:t>
            </a:r>
            <a:r>
              <a:rPr lang="en-US" altLang="ja-JP" sz="1600" u="sng" dirty="0">
                <a:solidFill>
                  <a:schemeClr val="tx1"/>
                </a:solidFill>
                <a:latin typeface="BIZ UDPゴシック" panose="020B0400000000000000" pitchFamily="50" charset="-128"/>
                <a:ea typeface="BIZ UDPゴシック" panose="020B0400000000000000" pitchFamily="50" charset="-128"/>
              </a:rPr>
              <a:t>PM2.5</a:t>
            </a:r>
            <a:r>
              <a:rPr lang="ja-JP" altLang="en-US" sz="1600" u="sng" dirty="0">
                <a:solidFill>
                  <a:schemeClr val="tx1"/>
                </a:solidFill>
                <a:latin typeface="BIZ UDPゴシック" panose="020B0400000000000000" pitchFamily="50" charset="-128"/>
                <a:ea typeface="BIZ UDPゴシック" panose="020B0400000000000000" pitchFamily="50" charset="-128"/>
              </a:rPr>
              <a:t>の大気濃度は改善</a:t>
            </a:r>
            <a:r>
              <a:rPr lang="ja-JP" altLang="en-US" sz="1600" dirty="0">
                <a:solidFill>
                  <a:schemeClr val="tx1"/>
                </a:solidFill>
                <a:latin typeface="BIZ UDPゴシック" panose="020B0400000000000000" pitchFamily="50" charset="-128"/>
                <a:ea typeface="BIZ UDPゴシック" panose="020B0400000000000000" pitchFamily="50" charset="-128"/>
              </a:rPr>
              <a:t>し、また</a:t>
            </a:r>
            <a:r>
              <a:rPr lang="ja-JP" altLang="en-US" sz="1600" u="sng" dirty="0">
                <a:solidFill>
                  <a:schemeClr val="tx1"/>
                </a:solidFill>
                <a:latin typeface="BIZ UDPゴシック" panose="020B0400000000000000" pitchFamily="50" charset="-128"/>
                <a:ea typeface="BIZ UDPゴシック" panose="020B0400000000000000" pitchFamily="50" charset="-128"/>
              </a:rPr>
              <a:t>苦情の件数も減少</a:t>
            </a:r>
            <a:r>
              <a:rPr lang="ja-JP" altLang="en-US" sz="1600" dirty="0">
                <a:solidFill>
                  <a:schemeClr val="tx1"/>
                </a:solidFill>
                <a:latin typeface="BIZ UDPゴシック" panose="020B0400000000000000" pitchFamily="50" charset="-128"/>
                <a:ea typeface="BIZ UDPゴシック" panose="020B0400000000000000" pitchFamily="50" charset="-128"/>
              </a:rPr>
              <a:t>しており、局地的なばいじん被害も抑えられている。</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buNone/>
            </a:pPr>
            <a:r>
              <a:rPr lang="ja-JP" altLang="en-US" sz="1600" dirty="0">
                <a:solidFill>
                  <a:schemeClr val="tx1"/>
                </a:solidFill>
                <a:latin typeface="BIZ UDPゴシック" panose="020B0400000000000000" pitchFamily="50" charset="-128"/>
                <a:ea typeface="BIZ UDPゴシック" panose="020B0400000000000000" pitchFamily="50" charset="-128"/>
              </a:rPr>
              <a:t>・一方で、金属製品製造に係る焼結炉等や窯業製品製造に係る焼成炉等、廃棄物焼却炉のように、</a:t>
            </a:r>
            <a:r>
              <a:rPr lang="ja-JP" altLang="en-US" sz="1600" u="sng" dirty="0">
                <a:solidFill>
                  <a:schemeClr val="tx1"/>
                </a:solidFill>
                <a:latin typeface="BIZ UDPゴシック" panose="020B0400000000000000" pitchFamily="50" charset="-128"/>
                <a:ea typeface="BIZ UDPゴシック" panose="020B0400000000000000" pitchFamily="50" charset="-128"/>
              </a:rPr>
              <a:t>対策を講じなければ多くのばいじんが排出される可能性のある施設も存在する</a:t>
            </a:r>
            <a:r>
              <a:rPr lang="ja-JP" altLang="en-US" sz="1600" dirty="0">
                <a:solidFill>
                  <a:schemeClr val="tx1"/>
                </a:solidFill>
                <a:latin typeface="BIZ UDPゴシック" panose="020B0400000000000000" pitchFamily="50" charset="-128"/>
                <a:ea typeface="BIZ UDPゴシック" panose="020B0400000000000000" pitchFamily="50" charset="-128"/>
              </a:rPr>
              <a:t>。</a:t>
            </a:r>
          </a:p>
          <a:p>
            <a:pPr marL="0" indent="0">
              <a:buNone/>
            </a:pPr>
            <a:r>
              <a:rPr lang="ja-JP" altLang="en-US" sz="1600" dirty="0">
                <a:solidFill>
                  <a:schemeClr val="tx1"/>
                </a:solidFill>
                <a:latin typeface="BIZ UDPゴシック" panose="020B0400000000000000" pitchFamily="50" charset="-128"/>
                <a:ea typeface="BIZ UDPゴシック" panose="020B0400000000000000" pitchFamily="50" charset="-128"/>
              </a:rPr>
              <a:t>・</a:t>
            </a:r>
            <a:r>
              <a:rPr lang="ja-JP" altLang="en-US" sz="1600" u="sng" dirty="0">
                <a:solidFill>
                  <a:schemeClr val="tx1"/>
                </a:solidFill>
                <a:latin typeface="BIZ UDPゴシック" panose="020B0400000000000000" pitchFamily="50" charset="-128"/>
                <a:ea typeface="BIZ UDPゴシック" panose="020B0400000000000000" pitchFamily="50" charset="-128"/>
              </a:rPr>
              <a:t>濃度基準については</a:t>
            </a:r>
            <a:r>
              <a:rPr lang="ja-JP" altLang="en-US" sz="1600" dirty="0">
                <a:solidFill>
                  <a:schemeClr val="tx1"/>
                </a:solidFill>
                <a:latin typeface="BIZ UDPゴシック" panose="020B0400000000000000" pitchFamily="50" charset="-128"/>
                <a:ea typeface="BIZ UDPゴシック" panose="020B0400000000000000" pitchFamily="50" charset="-128"/>
              </a:rPr>
              <a:t>、測定義務という負担が一部生じるものの、設備構造基準に比べ</a:t>
            </a:r>
            <a:r>
              <a:rPr lang="ja-JP" altLang="en-US" sz="1600" u="sng" dirty="0">
                <a:solidFill>
                  <a:schemeClr val="tx1"/>
                </a:solidFill>
                <a:latin typeface="BIZ UDPゴシック" panose="020B0400000000000000" pitchFamily="50" charset="-128"/>
                <a:ea typeface="BIZ UDPゴシック" panose="020B0400000000000000" pitchFamily="50" charset="-128"/>
              </a:rPr>
              <a:t>負担は小さく、事業者にとって基準遵守状況の把握が比較的容易であることや、業種や業態ごとに現実的かつ効果的な対策が選択可能といったメリットがある</a:t>
            </a:r>
            <a:r>
              <a:rPr lang="ja-JP" altLang="en-US" sz="1600" dirty="0">
                <a:solidFill>
                  <a:schemeClr val="tx1"/>
                </a:solidFill>
                <a:latin typeface="BIZ UDPゴシック" panose="020B0400000000000000" pitchFamily="50" charset="-128"/>
                <a:ea typeface="BIZ UDPゴシック" panose="020B0400000000000000" pitchFamily="50" charset="-128"/>
              </a:rPr>
              <a:t>。</a:t>
            </a:r>
          </a:p>
        </p:txBody>
      </p:sp>
      <p:sp>
        <p:nvSpPr>
          <p:cNvPr id="15" name="テキスト ボックス 14">
            <a:extLst>
              <a:ext uri="{FF2B5EF4-FFF2-40B4-BE49-F238E27FC236}">
                <a16:creationId xmlns:a16="http://schemas.microsoft.com/office/drawing/2014/main" id="{0BD891A9-AC2F-4D67-9130-CF7408EF3321}"/>
              </a:ext>
            </a:extLst>
          </p:cNvPr>
          <p:cNvSpPr txBox="1"/>
          <p:nvPr/>
        </p:nvSpPr>
        <p:spPr>
          <a:xfrm>
            <a:off x="1083473" y="1377702"/>
            <a:ext cx="7235027" cy="400110"/>
          </a:xfrm>
          <a:prstGeom prst="rect">
            <a:avLst/>
          </a:prstGeom>
          <a:noFill/>
          <a:ln>
            <a:solidFill>
              <a:schemeClr val="tx1"/>
            </a:solidFill>
          </a:ln>
        </p:spPr>
        <p:txBody>
          <a:bodyPr wrap="square" rtlCol="0">
            <a:spAutoFit/>
          </a:bodyPr>
          <a:lstStyle/>
          <a:p>
            <a:r>
              <a:rPr lang="ja-JP" altLang="en-US" sz="2000" dirty="0">
                <a:latin typeface="BIZ UDPゴシック" panose="020B0400000000000000" pitchFamily="50" charset="-128"/>
                <a:ea typeface="BIZ UDPゴシック" panose="020B0400000000000000" pitchFamily="50" charset="-128"/>
              </a:rPr>
              <a:t>論点①　現在の規制手法及び規制の方向性について</a:t>
            </a:r>
            <a:endParaRPr kumimoji="1" lang="ja-JP" altLang="en-US" sz="2000" dirty="0">
              <a:latin typeface="BIZ UDPゴシック" panose="020B0400000000000000" pitchFamily="50" charset="-128"/>
              <a:ea typeface="BIZ UDPゴシック" panose="020B0400000000000000" pitchFamily="50" charset="-128"/>
            </a:endParaRPr>
          </a:p>
        </p:txBody>
      </p:sp>
      <p:sp>
        <p:nvSpPr>
          <p:cNvPr id="16" name="下矢印 14">
            <a:extLst>
              <a:ext uri="{FF2B5EF4-FFF2-40B4-BE49-F238E27FC236}">
                <a16:creationId xmlns:a16="http://schemas.microsoft.com/office/drawing/2014/main" id="{E939A810-8D1E-47F0-8F1B-1FB41E90FA56}"/>
              </a:ext>
            </a:extLst>
          </p:cNvPr>
          <p:cNvSpPr/>
          <p:nvPr/>
        </p:nvSpPr>
        <p:spPr>
          <a:xfrm>
            <a:off x="4581281" y="4222501"/>
            <a:ext cx="906043" cy="3513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17" name="コンテンツ プレースホルダー 2">
            <a:extLst>
              <a:ext uri="{FF2B5EF4-FFF2-40B4-BE49-F238E27FC236}">
                <a16:creationId xmlns:a16="http://schemas.microsoft.com/office/drawing/2014/main" id="{03444B13-EA52-49F4-A918-2C7AC5773B1E}"/>
              </a:ext>
            </a:extLst>
          </p:cNvPr>
          <p:cNvSpPr txBox="1">
            <a:spLocks/>
          </p:cNvSpPr>
          <p:nvPr/>
        </p:nvSpPr>
        <p:spPr>
          <a:xfrm>
            <a:off x="973260" y="4683191"/>
            <a:ext cx="8279493" cy="2065481"/>
          </a:xfrm>
          <a:prstGeom prst="rect">
            <a:avLst/>
          </a:prstGeom>
          <a:ln>
            <a:solidFill>
              <a:schemeClr val="tx1"/>
            </a:solidFill>
          </a:ln>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1600" dirty="0">
                <a:solidFill>
                  <a:schemeClr val="tx1"/>
                </a:solidFill>
                <a:latin typeface="BIZ UDPゴシック" panose="020B0400000000000000" pitchFamily="50" charset="-128"/>
                <a:ea typeface="BIZ UDPゴシック" panose="020B0400000000000000" pitchFamily="50" charset="-128"/>
              </a:rPr>
              <a:t>・</a:t>
            </a:r>
            <a:r>
              <a:rPr lang="ja-JP" altLang="en-US" sz="1600" u="sng" dirty="0">
                <a:solidFill>
                  <a:schemeClr val="tx1"/>
                </a:solidFill>
                <a:latin typeface="BIZ UDPゴシック" panose="020B0400000000000000" pitchFamily="50" charset="-128"/>
                <a:ea typeface="BIZ UDPゴシック" panose="020B0400000000000000" pitchFamily="50" charset="-128"/>
              </a:rPr>
              <a:t>固定発生源からのばいじん規制は引き続き必要</a:t>
            </a:r>
            <a:r>
              <a:rPr lang="ja-JP" altLang="en-US" sz="1600" dirty="0">
                <a:solidFill>
                  <a:schemeClr val="tx1"/>
                </a:solidFill>
                <a:latin typeface="BIZ UDPゴシック" panose="020B0400000000000000" pitchFamily="50" charset="-128"/>
                <a:ea typeface="BIZ UDPゴシック" panose="020B0400000000000000" pitchFamily="50" charset="-128"/>
              </a:rPr>
              <a:t>であり、規制手法については</a:t>
            </a:r>
            <a:r>
              <a:rPr lang="ja-JP" altLang="en-US" sz="1600" u="sng" dirty="0">
                <a:solidFill>
                  <a:schemeClr val="tx1"/>
                </a:solidFill>
                <a:latin typeface="BIZ UDPゴシック" panose="020B0400000000000000" pitchFamily="50" charset="-128"/>
                <a:ea typeface="BIZ UDPゴシック" panose="020B0400000000000000" pitchFamily="50" charset="-128"/>
              </a:rPr>
              <a:t>濃度基準を引き続き実施</a:t>
            </a:r>
            <a:r>
              <a:rPr lang="ja-JP" altLang="en-US" sz="1600" dirty="0">
                <a:solidFill>
                  <a:schemeClr val="tx1"/>
                </a:solidFill>
                <a:latin typeface="BIZ UDPゴシック" panose="020B0400000000000000" pitchFamily="50" charset="-128"/>
                <a:ea typeface="BIZ UDPゴシック" panose="020B0400000000000000" pitchFamily="50" charset="-128"/>
              </a:rPr>
              <a:t>するべきではないか。</a:t>
            </a:r>
          </a:p>
          <a:p>
            <a:pPr marL="0" indent="0">
              <a:buFont typeface="Wingdings 3" charset="2"/>
              <a:buNone/>
            </a:pPr>
            <a:r>
              <a:rPr lang="ja-JP" altLang="en-US" sz="1600" dirty="0">
                <a:solidFill>
                  <a:schemeClr val="tx1"/>
                </a:solidFill>
                <a:latin typeface="BIZ UDPゴシック" panose="020B0400000000000000" pitchFamily="50" charset="-128"/>
                <a:ea typeface="BIZ UDPゴシック" panose="020B0400000000000000" pitchFamily="50" charset="-128"/>
              </a:rPr>
              <a:t>・排出濃度基準値については、法の最も小さい規模施設の基準値等を原則採用している現行の考えを継続すべきではないか。</a:t>
            </a:r>
          </a:p>
          <a:p>
            <a:pPr marL="0" indent="0">
              <a:buFont typeface="Wingdings 3" charset="2"/>
              <a:buNone/>
            </a:pPr>
            <a:r>
              <a:rPr lang="ja-JP" altLang="en-US" sz="1600" dirty="0">
                <a:solidFill>
                  <a:schemeClr val="tx1"/>
                </a:solidFill>
                <a:latin typeface="BIZ UDPゴシック" panose="020B0400000000000000" pitchFamily="50" charset="-128"/>
                <a:ea typeface="BIZ UDPゴシック" panose="020B0400000000000000" pitchFamily="50" charset="-128"/>
              </a:rPr>
              <a:t>・なお、</a:t>
            </a:r>
            <a:r>
              <a:rPr lang="ja-JP" altLang="en-US" sz="1600" u="sng" dirty="0">
                <a:solidFill>
                  <a:schemeClr val="tx1"/>
                </a:solidFill>
                <a:latin typeface="BIZ UDPゴシック" panose="020B0400000000000000" pitchFamily="50" charset="-128"/>
                <a:ea typeface="BIZ UDPゴシック" panose="020B0400000000000000" pitchFamily="50" charset="-128"/>
              </a:rPr>
              <a:t>測定義務については、府公告に基づく測定義務の軽減及び免除の規定を積極的に適用することで、小規模の事業者や適正な施設管理を実施している事業者の負担を軽減すべきではないか</a:t>
            </a:r>
            <a:r>
              <a:rPr lang="ja-JP" altLang="en-US" sz="1600" dirty="0">
                <a:solidFill>
                  <a:schemeClr val="tx1"/>
                </a:solidFill>
                <a:latin typeface="BIZ UDPゴシック" panose="020B0400000000000000" pitchFamily="50" charset="-128"/>
                <a:ea typeface="BIZ UDPゴシック" panose="020B0400000000000000" pitchFamily="50" charset="-128"/>
              </a:rPr>
              <a:t>。</a:t>
            </a:r>
          </a:p>
        </p:txBody>
      </p:sp>
      <p:sp>
        <p:nvSpPr>
          <p:cNvPr id="18" name="スライド番号プレースホルダー 3">
            <a:extLst>
              <a:ext uri="{FF2B5EF4-FFF2-40B4-BE49-F238E27FC236}">
                <a16:creationId xmlns:a16="http://schemas.microsoft.com/office/drawing/2014/main" id="{20A7E499-CDB5-4FD9-94B5-ADF00196BF55}"/>
              </a:ext>
            </a:extLst>
          </p:cNvPr>
          <p:cNvSpPr txBox="1">
            <a:spLocks/>
          </p:cNvSpPr>
          <p:nvPr/>
        </p:nvSpPr>
        <p:spPr>
          <a:xfrm>
            <a:off x="9350787" y="6041362"/>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3</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4883276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7904E912-8A9A-4690-8D8D-993B53EF75C5}"/>
              </a:ext>
            </a:extLst>
          </p:cNvPr>
          <p:cNvSpPr>
            <a:spLocks noGrp="1"/>
          </p:cNvSpPr>
          <p:nvPr>
            <p:ph type="title"/>
          </p:nvPr>
        </p:nvSpPr>
        <p:spPr>
          <a:xfrm>
            <a:off x="1083470" y="609600"/>
            <a:ext cx="6984793" cy="1320800"/>
          </a:xfrm>
        </p:spPr>
        <p:txBody>
          <a:bodyPr>
            <a:normAutofit/>
          </a:bodyPr>
          <a:lstStyle/>
          <a:p>
            <a:r>
              <a:rPr kumimoji="1" lang="ja-JP" altLang="en-US" sz="2400" dirty="0">
                <a:latin typeface="BIZ UDPゴシック" panose="020B0400000000000000" pitchFamily="50" charset="-128"/>
                <a:ea typeface="BIZ UDPゴシック" panose="020B0400000000000000" pitchFamily="50" charset="-128"/>
              </a:rPr>
              <a:t>（参考）測定義務の軽減及び免除について</a:t>
            </a:r>
          </a:p>
        </p:txBody>
      </p:sp>
      <p:sp>
        <p:nvSpPr>
          <p:cNvPr id="17" name="Isosceles Triangle 16">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05">
            <a:extLst>
              <a:ext uri="{FF2B5EF4-FFF2-40B4-BE49-F238E27FC236}">
                <a16:creationId xmlns:a16="http://schemas.microsoft.com/office/drawing/2014/main" id="{CBF871EA-2D6A-4AAF-AD8E-60A99EB70B62}"/>
              </a:ext>
            </a:extLst>
          </p:cNvPr>
          <p:cNvSpPr txBox="1">
            <a:spLocks noChangeArrowheads="1"/>
          </p:cNvSpPr>
          <p:nvPr/>
        </p:nvSpPr>
        <p:spPr bwMode="auto">
          <a:xfrm>
            <a:off x="1083470" y="1488281"/>
            <a:ext cx="8060530" cy="5128419"/>
          </a:xfrm>
          <a:prstGeom prst="rect">
            <a:avLst/>
          </a:prstGeom>
          <a:noFill/>
          <a:ln w="9525">
            <a:noFill/>
            <a:prstDash val="sysDot"/>
            <a:miter lim="800000"/>
            <a:headEnd/>
            <a:tailEnd/>
          </a:ln>
          <a:extLst>
            <a:ext uri="{909E8E84-426E-40DD-AFC4-6F175D3DCCD1}">
              <a14:hiddenFill xmlns:a14="http://schemas.microsoft.com/office/drawing/2010/main">
                <a:solidFill>
                  <a:srgbClr val="FFFFFF"/>
                </a:solidFill>
              </a14:hiddenFill>
            </a:ext>
          </a:extLst>
        </p:spPr>
        <p:txBody>
          <a:bodyPr rot="0" vert="horz" wrap="square" lIns="74295" tIns="8890" rIns="74295" bIns="8890" rtlCol="0" anchor="t" anchorCtr="0" upright="1">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dirty="0">
                <a:latin typeface="BIZ UDPゴシック" panose="020B0400000000000000" pitchFamily="50" charset="-128"/>
                <a:ea typeface="BIZ UDPゴシック" panose="020B0400000000000000" pitchFamily="50" charset="-128"/>
              </a:rPr>
              <a:t>〇大阪府生活環境の保全等に関する条例施行規則</a:t>
            </a:r>
            <a:endParaRPr lang="en-US" altLang="ja-JP" dirty="0">
              <a:latin typeface="BIZ UDPゴシック" panose="020B0400000000000000" pitchFamily="50" charset="-128"/>
              <a:ea typeface="BIZ UDPゴシック" panose="020B0400000000000000" pitchFamily="50" charset="-128"/>
            </a:endParaRPr>
          </a:p>
          <a:p>
            <a:pPr marL="0" indent="0">
              <a:lnSpc>
                <a:spcPct val="150000"/>
              </a:lnSpc>
              <a:buFont typeface="Wingdings 3" charset="2"/>
              <a:buNone/>
            </a:pPr>
            <a:r>
              <a:rPr lang="ja-JP" altLang="en-US" sz="1100" dirty="0">
                <a:latin typeface="BIZ UDPゴシック" panose="020B0400000000000000" pitchFamily="50" charset="-128"/>
                <a:ea typeface="BIZ UDPゴシック" panose="020B0400000000000000" pitchFamily="50" charset="-128"/>
              </a:rPr>
              <a:t>第十五条の二　条例第三十九条の規則で定めるばい煙等排出者は、別表第八の二の第三欄に掲げる者とし、同条の規定によるばい煙等の濃度の測定は、同表の第四欄に掲げるところによるものとする。</a:t>
            </a:r>
            <a:r>
              <a:rPr lang="ja-JP" altLang="en-US" sz="1100" u="sng" dirty="0">
                <a:latin typeface="BIZ UDPゴシック" panose="020B0400000000000000" pitchFamily="50" charset="-128"/>
                <a:ea typeface="BIZ UDPゴシック" panose="020B0400000000000000" pitchFamily="50" charset="-128"/>
              </a:rPr>
              <a:t>ただし、知事は、ばい煙等排出者の工場若しくは事業場の規模、届出施設の使用若しくは管理の状況又は届出施設の規模に応じて、測定の方法等につき、別の定めをすることがある</a:t>
            </a:r>
            <a:r>
              <a:rPr lang="ja-JP" altLang="en-US" sz="1100" dirty="0">
                <a:latin typeface="BIZ UDPゴシック" panose="020B0400000000000000" pitchFamily="50" charset="-128"/>
                <a:ea typeface="BIZ UDPゴシック" panose="020B0400000000000000" pitchFamily="50" charset="-128"/>
              </a:rPr>
              <a:t>。</a:t>
            </a:r>
            <a:endParaRPr lang="en-US" altLang="ja-JP" sz="1100" dirty="0">
              <a:latin typeface="BIZ UDPゴシック" panose="020B0400000000000000" pitchFamily="50" charset="-128"/>
              <a:ea typeface="BIZ UDPゴシック" panose="020B0400000000000000" pitchFamily="50" charset="-128"/>
            </a:endParaRPr>
          </a:p>
          <a:p>
            <a:pPr marL="0" indent="0">
              <a:buFont typeface="Wingdings 3" charset="2"/>
              <a:buNone/>
            </a:pPr>
            <a:endParaRPr lang="en-US" altLang="ja-JP" dirty="0">
              <a:latin typeface="BIZ UDPゴシック" panose="020B0400000000000000" pitchFamily="50" charset="-128"/>
              <a:ea typeface="BIZ UDPゴシック" panose="020B0400000000000000" pitchFamily="50" charset="-128"/>
            </a:endParaRPr>
          </a:p>
          <a:p>
            <a:pPr marL="0" indent="0">
              <a:buFont typeface="Wingdings 3" charset="2"/>
              <a:buNone/>
            </a:pPr>
            <a:r>
              <a:rPr lang="ja-JP" altLang="en-US" dirty="0">
                <a:latin typeface="BIZ UDPゴシック" panose="020B0400000000000000" pitchFamily="50" charset="-128"/>
                <a:ea typeface="BIZ UDPゴシック" panose="020B0400000000000000" pitchFamily="50" charset="-128"/>
              </a:rPr>
              <a:t>〇</a:t>
            </a:r>
            <a:r>
              <a:rPr lang="ja-JP" altLang="ja-JP" dirty="0">
                <a:latin typeface="BIZ UDPゴシック" panose="020B0400000000000000" pitchFamily="50" charset="-128"/>
                <a:ea typeface="BIZ UDPゴシック" panose="020B0400000000000000" pitchFamily="50" charset="-128"/>
              </a:rPr>
              <a:t>平成</a:t>
            </a:r>
            <a:r>
              <a:rPr lang="en-US" altLang="ja-JP" dirty="0">
                <a:latin typeface="BIZ UDPゴシック" panose="020B0400000000000000" pitchFamily="50" charset="-128"/>
                <a:ea typeface="BIZ UDPゴシック" panose="020B0400000000000000" pitchFamily="50" charset="-128"/>
              </a:rPr>
              <a:t>6</a:t>
            </a:r>
            <a:r>
              <a:rPr lang="ja-JP" altLang="ja-JP" dirty="0">
                <a:latin typeface="BIZ UDPゴシック" panose="020B0400000000000000" pitchFamily="50" charset="-128"/>
                <a:ea typeface="BIZ UDPゴシック" panose="020B0400000000000000" pitchFamily="50" charset="-128"/>
              </a:rPr>
              <a:t>年</a:t>
            </a:r>
            <a:r>
              <a:rPr lang="en-US" altLang="ja-JP" dirty="0">
                <a:latin typeface="BIZ UDPゴシック" panose="020B0400000000000000" pitchFamily="50" charset="-128"/>
                <a:ea typeface="BIZ UDPゴシック" panose="020B0400000000000000" pitchFamily="50" charset="-128"/>
              </a:rPr>
              <a:t>10</a:t>
            </a:r>
            <a:r>
              <a:rPr lang="ja-JP" altLang="ja-JP" dirty="0">
                <a:latin typeface="BIZ UDPゴシック" panose="020B0400000000000000" pitchFamily="50" charset="-128"/>
                <a:ea typeface="BIZ UDPゴシック" panose="020B0400000000000000" pitchFamily="50" charset="-128"/>
              </a:rPr>
              <a:t>月</a:t>
            </a:r>
            <a:r>
              <a:rPr lang="en-US" altLang="ja-JP" dirty="0">
                <a:latin typeface="BIZ UDPゴシック" panose="020B0400000000000000" pitchFamily="50" charset="-128"/>
                <a:ea typeface="BIZ UDPゴシック" panose="020B0400000000000000" pitchFamily="50" charset="-128"/>
              </a:rPr>
              <a:t>31</a:t>
            </a:r>
            <a:r>
              <a:rPr lang="ja-JP" altLang="ja-JP" dirty="0">
                <a:latin typeface="BIZ UDPゴシック" panose="020B0400000000000000" pitchFamily="50" charset="-128"/>
                <a:ea typeface="BIZ UDPゴシック" panose="020B0400000000000000" pitchFamily="50" charset="-128"/>
              </a:rPr>
              <a:t>日公告</a:t>
            </a:r>
            <a:r>
              <a:rPr lang="en-US" altLang="ja-JP" dirty="0">
                <a:latin typeface="BIZ UDPゴシック" panose="020B0400000000000000" pitchFamily="50" charset="-128"/>
                <a:ea typeface="BIZ UDPゴシック" panose="020B0400000000000000" pitchFamily="50" charset="-128"/>
              </a:rPr>
              <a:t>137</a:t>
            </a:r>
            <a:r>
              <a:rPr lang="ja-JP" altLang="ja-JP" dirty="0">
                <a:latin typeface="BIZ UDPゴシック" panose="020B0400000000000000" pitchFamily="50" charset="-128"/>
                <a:ea typeface="BIZ UDPゴシック" panose="020B0400000000000000" pitchFamily="50" charset="-128"/>
              </a:rPr>
              <a:t>号　ただし書きの測定の方法等について</a:t>
            </a:r>
            <a:r>
              <a:rPr lang="en-US" altLang="ja-JP" dirty="0">
                <a:latin typeface="BIZ UDPゴシック" panose="020B0400000000000000" pitchFamily="50" charset="-128"/>
                <a:ea typeface="BIZ UDPゴシック" panose="020B0400000000000000" pitchFamily="50" charset="-128"/>
              </a:rPr>
              <a:t>(</a:t>
            </a:r>
            <a:r>
              <a:rPr lang="ja-JP" altLang="ja-JP" dirty="0">
                <a:latin typeface="BIZ UDPゴシック" panose="020B0400000000000000" pitchFamily="50" charset="-128"/>
                <a:ea typeface="BIZ UDPゴシック" panose="020B0400000000000000" pitchFamily="50" charset="-128"/>
              </a:rPr>
              <a:t>抜粋</a:t>
            </a:r>
            <a:r>
              <a:rPr lang="en-US" altLang="ja-JP" dirty="0">
                <a:latin typeface="BIZ UDPゴシック" panose="020B0400000000000000" pitchFamily="50" charset="-128"/>
                <a:ea typeface="BIZ UDPゴシック" panose="020B0400000000000000" pitchFamily="50" charset="-128"/>
              </a:rPr>
              <a:t>)</a:t>
            </a:r>
            <a:endParaRPr lang="ja-JP" altLang="ja-JP" dirty="0">
              <a:latin typeface="BIZ UDPゴシック" panose="020B0400000000000000" pitchFamily="50" charset="-128"/>
              <a:ea typeface="BIZ UDPゴシック" panose="020B0400000000000000" pitchFamily="50" charset="-128"/>
            </a:endParaRPr>
          </a:p>
          <a:p>
            <a:pPr marL="0" indent="0">
              <a:buFont typeface="Wingdings 3" charset="2"/>
              <a:buNone/>
            </a:pPr>
            <a:r>
              <a:rPr lang="ja-JP" altLang="en-US" sz="1100" u="sng" dirty="0">
                <a:latin typeface="BIZ UDPゴシック" panose="020B0400000000000000" pitchFamily="50" charset="-128"/>
                <a:ea typeface="BIZ UDPゴシック" panose="020B0400000000000000" pitchFamily="50" charset="-128"/>
              </a:rPr>
              <a:t>次のいずれかの場合に該当するときは、</a:t>
            </a:r>
            <a:r>
              <a:rPr lang="ja-JP" altLang="en-US" sz="1100" dirty="0">
                <a:latin typeface="BIZ UDPゴシック" panose="020B0400000000000000" pitchFamily="50" charset="-128"/>
                <a:ea typeface="BIZ UDPゴシック" panose="020B0400000000000000" pitchFamily="50" charset="-128"/>
              </a:rPr>
              <a:t>条例施行規則別表第</a:t>
            </a:r>
            <a:r>
              <a:rPr lang="en-US" altLang="ja-JP" sz="1100" dirty="0">
                <a:latin typeface="BIZ UDPゴシック" panose="020B0400000000000000" pitchFamily="50" charset="-128"/>
                <a:ea typeface="BIZ UDPゴシック" panose="020B0400000000000000" pitchFamily="50" charset="-128"/>
              </a:rPr>
              <a:t>5</a:t>
            </a:r>
            <a:r>
              <a:rPr lang="ja-JP" altLang="en-US" sz="1100" dirty="0">
                <a:latin typeface="BIZ UDPゴシック" panose="020B0400000000000000" pitchFamily="50" charset="-128"/>
                <a:ea typeface="BIZ UDPゴシック" panose="020B0400000000000000" pitchFamily="50" charset="-128"/>
              </a:rPr>
              <a:t>第</a:t>
            </a:r>
            <a:r>
              <a:rPr lang="en-US" altLang="ja-JP" sz="1100" dirty="0">
                <a:latin typeface="BIZ UDPゴシック" panose="020B0400000000000000" pitchFamily="50" charset="-128"/>
                <a:ea typeface="BIZ UDPゴシック" panose="020B0400000000000000" pitchFamily="50" charset="-128"/>
              </a:rPr>
              <a:t>2</a:t>
            </a:r>
            <a:r>
              <a:rPr lang="ja-JP" altLang="en-US" sz="1100" dirty="0">
                <a:latin typeface="BIZ UDPゴシック" panose="020B0400000000000000" pitchFamily="50" charset="-128"/>
                <a:ea typeface="BIZ UDPゴシック" panose="020B0400000000000000" pitchFamily="50" charset="-128"/>
              </a:rPr>
              <a:t>号の表の備考</a:t>
            </a:r>
            <a:r>
              <a:rPr lang="en-US" altLang="ja-JP" sz="1100" dirty="0">
                <a:latin typeface="BIZ UDPゴシック" panose="020B0400000000000000" pitchFamily="50" charset="-128"/>
                <a:ea typeface="BIZ UDPゴシック" panose="020B0400000000000000" pitchFamily="50" charset="-128"/>
              </a:rPr>
              <a:t>4</a:t>
            </a:r>
            <a:r>
              <a:rPr lang="ja-JP" altLang="en-US" sz="1100" dirty="0">
                <a:latin typeface="BIZ UDPゴシック" panose="020B0400000000000000" pitchFamily="50" charset="-128"/>
                <a:ea typeface="BIZ UDPゴシック" panose="020B0400000000000000" pitchFamily="50" charset="-128"/>
              </a:rPr>
              <a:t>並びに別表第</a:t>
            </a:r>
            <a:r>
              <a:rPr lang="en-US" altLang="ja-JP" sz="1100" dirty="0">
                <a:latin typeface="BIZ UDPゴシック" panose="020B0400000000000000" pitchFamily="50" charset="-128"/>
                <a:ea typeface="BIZ UDPゴシック" panose="020B0400000000000000" pitchFamily="50" charset="-128"/>
              </a:rPr>
              <a:t>8</a:t>
            </a:r>
            <a:r>
              <a:rPr lang="ja-JP" altLang="en-US" sz="1100" dirty="0">
                <a:latin typeface="BIZ UDPゴシック" panose="020B0400000000000000" pitchFamily="50" charset="-128"/>
                <a:ea typeface="BIZ UDPゴシック" panose="020B0400000000000000" pitchFamily="50" charset="-128"/>
              </a:rPr>
              <a:t>の</a:t>
            </a:r>
            <a:r>
              <a:rPr lang="en-US" altLang="ja-JP" sz="1100" dirty="0">
                <a:latin typeface="BIZ UDPゴシック" panose="020B0400000000000000" pitchFamily="50" charset="-128"/>
                <a:ea typeface="BIZ UDPゴシック" panose="020B0400000000000000" pitchFamily="50" charset="-128"/>
              </a:rPr>
              <a:t>2</a:t>
            </a:r>
            <a:r>
              <a:rPr lang="ja-JP" altLang="en-US" sz="1100" dirty="0">
                <a:latin typeface="BIZ UDPゴシック" panose="020B0400000000000000" pitchFamily="50" charset="-128"/>
                <a:ea typeface="BIZ UDPゴシック" panose="020B0400000000000000" pitchFamily="50" charset="-128"/>
              </a:rPr>
              <a:t>の</a:t>
            </a:r>
            <a:r>
              <a:rPr lang="en-US" altLang="ja-JP" sz="1100" dirty="0">
                <a:latin typeface="BIZ UDPゴシック" panose="020B0400000000000000" pitchFamily="50" charset="-128"/>
                <a:ea typeface="BIZ UDPゴシック" panose="020B0400000000000000" pitchFamily="50" charset="-128"/>
              </a:rPr>
              <a:t>2</a:t>
            </a:r>
            <a:r>
              <a:rPr lang="ja-JP" altLang="en-US" sz="1100" dirty="0">
                <a:latin typeface="BIZ UDPゴシック" panose="020B0400000000000000" pitchFamily="50" charset="-128"/>
                <a:ea typeface="BIZ UDPゴシック" panose="020B0400000000000000" pitchFamily="50" charset="-128"/>
              </a:rPr>
              <a:t>の項及び</a:t>
            </a:r>
            <a:r>
              <a:rPr lang="en-US" altLang="ja-JP" sz="1100" dirty="0">
                <a:latin typeface="BIZ UDPゴシック" panose="020B0400000000000000" pitchFamily="50" charset="-128"/>
                <a:ea typeface="BIZ UDPゴシック" panose="020B0400000000000000" pitchFamily="50" charset="-128"/>
              </a:rPr>
              <a:t>4</a:t>
            </a:r>
            <a:r>
              <a:rPr lang="ja-JP" altLang="en-US" sz="1100" dirty="0">
                <a:latin typeface="BIZ UDPゴシック" panose="020B0400000000000000" pitchFamily="50" charset="-128"/>
                <a:ea typeface="BIZ UDPゴシック" panose="020B0400000000000000" pitchFamily="50" charset="-128"/>
              </a:rPr>
              <a:t>の項の測定方法（平成</a:t>
            </a:r>
            <a:r>
              <a:rPr lang="en-US" altLang="ja-JP" sz="1100" dirty="0">
                <a:latin typeface="BIZ UDPゴシック" panose="020B0400000000000000" pitchFamily="50" charset="-128"/>
                <a:ea typeface="BIZ UDPゴシック" panose="020B0400000000000000" pitchFamily="50" charset="-128"/>
              </a:rPr>
              <a:t>6</a:t>
            </a:r>
            <a:r>
              <a:rPr lang="ja-JP" altLang="en-US" sz="1100" dirty="0">
                <a:latin typeface="BIZ UDPゴシック" panose="020B0400000000000000" pitchFamily="50" charset="-128"/>
                <a:ea typeface="BIZ UDPゴシック" panose="020B0400000000000000" pitchFamily="50" charset="-128"/>
              </a:rPr>
              <a:t>年大阪府公告第</a:t>
            </a:r>
            <a:r>
              <a:rPr lang="en-US" altLang="ja-JP" sz="1100" dirty="0">
                <a:latin typeface="BIZ UDPゴシック" panose="020B0400000000000000" pitchFamily="50" charset="-128"/>
                <a:ea typeface="BIZ UDPゴシック" panose="020B0400000000000000" pitchFamily="50" charset="-128"/>
              </a:rPr>
              <a:t>139</a:t>
            </a:r>
            <a:r>
              <a:rPr lang="ja-JP" altLang="en-US" sz="1100" dirty="0">
                <a:latin typeface="BIZ UDPゴシック" panose="020B0400000000000000" pitchFamily="50" charset="-128"/>
                <a:ea typeface="BIZ UDPゴシック" panose="020B0400000000000000" pitchFamily="50" charset="-128"/>
              </a:rPr>
              <a:t>号）で</a:t>
            </a:r>
            <a:r>
              <a:rPr lang="ja-JP" altLang="en-US" sz="1100" u="sng" dirty="0">
                <a:latin typeface="BIZ UDPゴシック" panose="020B0400000000000000" pitchFamily="50" charset="-128"/>
                <a:ea typeface="BIZ UDPゴシック" panose="020B0400000000000000" pitchFamily="50" charset="-128"/>
              </a:rPr>
              <a:t>定める方法以外の方法により測定し、又は測定の回数を減じ、若しくは測定を行わないことができる</a:t>
            </a:r>
            <a:r>
              <a:rPr lang="ja-JP" altLang="en-US" sz="1100" dirty="0">
                <a:latin typeface="BIZ UDPゴシック" panose="020B0400000000000000" pitchFamily="50" charset="-128"/>
                <a:ea typeface="BIZ UDPゴシック" panose="020B0400000000000000" pitchFamily="50" charset="-128"/>
              </a:rPr>
              <a:t>。</a:t>
            </a:r>
          </a:p>
          <a:p>
            <a:pPr marL="0" indent="0">
              <a:buFont typeface="Wingdings 3" charset="2"/>
              <a:buNone/>
            </a:pPr>
            <a:r>
              <a:rPr lang="ja-JP" altLang="en-US" sz="1100" dirty="0">
                <a:latin typeface="BIZ UDPゴシック" panose="020B0400000000000000" pitchFamily="50" charset="-128"/>
                <a:ea typeface="BIZ UDPゴシック" panose="020B0400000000000000" pitchFamily="50" charset="-128"/>
              </a:rPr>
              <a:t>①ばい煙等に係る届出施設が設置されている工場又は事業場を設置している事業者が</a:t>
            </a:r>
            <a:r>
              <a:rPr lang="ja-JP" altLang="en-US" sz="1100" u="sng" dirty="0">
                <a:latin typeface="BIZ UDPゴシック" panose="020B0400000000000000" pitchFamily="50" charset="-128"/>
                <a:ea typeface="BIZ UDPゴシック" panose="020B0400000000000000" pitchFamily="50" charset="-128"/>
              </a:rPr>
              <a:t>常時使用する従業員の数が</a:t>
            </a:r>
            <a:r>
              <a:rPr lang="en-US" altLang="ja-JP" sz="1100" u="sng" dirty="0">
                <a:latin typeface="BIZ UDPゴシック" panose="020B0400000000000000" pitchFamily="50" charset="-128"/>
                <a:ea typeface="BIZ UDPゴシック" panose="020B0400000000000000" pitchFamily="50" charset="-128"/>
              </a:rPr>
              <a:t>20</a:t>
            </a:r>
            <a:r>
              <a:rPr lang="ja-JP" altLang="en-US" sz="1100" u="sng" dirty="0">
                <a:latin typeface="BIZ UDPゴシック" panose="020B0400000000000000" pitchFamily="50" charset="-128"/>
                <a:ea typeface="BIZ UDPゴシック" panose="020B0400000000000000" pitchFamily="50" charset="-128"/>
              </a:rPr>
              <a:t>人以下</a:t>
            </a:r>
            <a:r>
              <a:rPr lang="ja-JP" altLang="en-US" sz="1100" dirty="0">
                <a:latin typeface="BIZ UDPゴシック" panose="020B0400000000000000" pitchFamily="50" charset="-128"/>
                <a:ea typeface="BIZ UDPゴシック" panose="020B0400000000000000" pitchFamily="50" charset="-128"/>
              </a:rPr>
              <a:t>である場合</a:t>
            </a:r>
          </a:p>
          <a:p>
            <a:pPr marL="0" indent="0">
              <a:buFont typeface="Wingdings 3" charset="2"/>
              <a:buNone/>
            </a:pPr>
            <a:r>
              <a:rPr lang="ja-JP" altLang="en-US" sz="1100" dirty="0">
                <a:latin typeface="BIZ UDPゴシック" panose="020B0400000000000000" pitchFamily="50" charset="-128"/>
                <a:ea typeface="BIZ UDPゴシック" panose="020B0400000000000000" pitchFamily="50" charset="-128"/>
              </a:rPr>
              <a:t>②届出書に記載されたばい煙等の</a:t>
            </a:r>
            <a:r>
              <a:rPr lang="ja-JP" altLang="en-US" sz="1100" u="sng" dirty="0">
                <a:latin typeface="BIZ UDPゴシック" panose="020B0400000000000000" pitchFamily="50" charset="-128"/>
                <a:ea typeface="BIZ UDPゴシック" panose="020B0400000000000000" pitchFamily="50" charset="-128"/>
              </a:rPr>
              <a:t>処理その他の排出抑制対策を常時適正に実施</a:t>
            </a:r>
            <a:r>
              <a:rPr lang="ja-JP" altLang="en-US" sz="1100" dirty="0">
                <a:latin typeface="BIZ UDPゴシック" panose="020B0400000000000000" pitchFamily="50" charset="-128"/>
                <a:ea typeface="BIZ UDPゴシック" panose="020B0400000000000000" pitchFamily="50" charset="-128"/>
              </a:rPr>
              <a:t>し、かつ当該届出又はばい煙等の処理を行う施設に係る</a:t>
            </a:r>
            <a:r>
              <a:rPr lang="ja-JP" altLang="en-US" sz="1100" u="sng" dirty="0">
                <a:latin typeface="BIZ UDPゴシック" panose="020B0400000000000000" pitchFamily="50" charset="-128"/>
                <a:ea typeface="BIZ UDPゴシック" panose="020B0400000000000000" pitchFamily="50" charset="-128"/>
              </a:rPr>
              <a:t>使用及び管理の状況を記録</a:t>
            </a:r>
            <a:r>
              <a:rPr lang="ja-JP" altLang="en-US" sz="1100" dirty="0">
                <a:latin typeface="BIZ UDPゴシック" panose="020B0400000000000000" pitchFamily="50" charset="-128"/>
                <a:ea typeface="BIZ UDPゴシック" panose="020B0400000000000000" pitchFamily="50" charset="-128"/>
              </a:rPr>
              <a:t>している場合</a:t>
            </a:r>
          </a:p>
          <a:p>
            <a:pPr marL="0" indent="0">
              <a:buFont typeface="Wingdings 3" charset="2"/>
              <a:buNone/>
            </a:pPr>
            <a:r>
              <a:rPr lang="ja-JP" altLang="en-US" sz="1100" dirty="0">
                <a:latin typeface="BIZ UDPゴシック" panose="020B0400000000000000" pitchFamily="50" charset="-128"/>
                <a:ea typeface="BIZ UDPゴシック" panose="020B0400000000000000" pitchFamily="50" charset="-128"/>
              </a:rPr>
              <a:t>③</a:t>
            </a:r>
            <a:r>
              <a:rPr lang="ja-JP" altLang="en-US" sz="1100" u="sng" dirty="0">
                <a:latin typeface="BIZ UDPゴシック" panose="020B0400000000000000" pitchFamily="50" charset="-128"/>
                <a:ea typeface="BIZ UDPゴシック" panose="020B0400000000000000" pitchFamily="50" charset="-128"/>
              </a:rPr>
              <a:t>ばいじんに係る測定にあっては、届出施設が次に掲げる施設である場合</a:t>
            </a:r>
          </a:p>
          <a:p>
            <a:pPr marL="0" indent="0">
              <a:buFont typeface="Wingdings 3" charset="2"/>
              <a:buNone/>
            </a:pPr>
            <a:r>
              <a:rPr lang="ja-JP" altLang="en-US" sz="1100" dirty="0">
                <a:latin typeface="BIZ UDPゴシック" panose="020B0400000000000000" pitchFamily="50" charset="-128"/>
                <a:ea typeface="BIZ UDPゴシック" panose="020B0400000000000000" pitchFamily="50" charset="-128"/>
              </a:rPr>
              <a:t>（１）規則別表第</a:t>
            </a:r>
            <a:r>
              <a:rPr lang="en-US" altLang="ja-JP" sz="1100" dirty="0">
                <a:latin typeface="BIZ UDPゴシック" panose="020B0400000000000000" pitchFamily="50" charset="-128"/>
                <a:ea typeface="BIZ UDPゴシック" panose="020B0400000000000000" pitchFamily="50" charset="-128"/>
              </a:rPr>
              <a:t>3</a:t>
            </a:r>
            <a:r>
              <a:rPr lang="ja-JP" altLang="en-US" sz="1100" dirty="0">
                <a:latin typeface="BIZ UDPゴシック" panose="020B0400000000000000" pitchFamily="50" charset="-128"/>
                <a:ea typeface="BIZ UDPゴシック" panose="020B0400000000000000" pitchFamily="50" charset="-128"/>
              </a:rPr>
              <a:t>第</a:t>
            </a:r>
            <a:r>
              <a:rPr lang="en-US" altLang="ja-JP" sz="1100" dirty="0">
                <a:latin typeface="BIZ UDPゴシック" panose="020B0400000000000000" pitchFamily="50" charset="-128"/>
                <a:ea typeface="BIZ UDPゴシック" panose="020B0400000000000000" pitchFamily="50" charset="-128"/>
              </a:rPr>
              <a:t>1</a:t>
            </a:r>
            <a:r>
              <a:rPr lang="ja-JP" altLang="en-US" sz="1100" dirty="0">
                <a:latin typeface="BIZ UDPゴシック" panose="020B0400000000000000" pitchFamily="50" charset="-128"/>
                <a:ea typeface="BIZ UDPゴシック" panose="020B0400000000000000" pitchFamily="50" charset="-128"/>
              </a:rPr>
              <a:t>号の表の</a:t>
            </a:r>
            <a:r>
              <a:rPr lang="en-US" altLang="ja-JP" sz="1100" dirty="0">
                <a:latin typeface="BIZ UDPゴシック" panose="020B0400000000000000" pitchFamily="50" charset="-128"/>
                <a:ea typeface="BIZ UDPゴシック" panose="020B0400000000000000" pitchFamily="50" charset="-128"/>
              </a:rPr>
              <a:t>1</a:t>
            </a:r>
            <a:r>
              <a:rPr lang="ja-JP" altLang="en-US" sz="1100" dirty="0">
                <a:latin typeface="BIZ UDPゴシック" panose="020B0400000000000000" pitchFamily="50" charset="-128"/>
                <a:ea typeface="BIZ UDPゴシック" panose="020B0400000000000000" pitchFamily="50" charset="-128"/>
              </a:rPr>
              <a:t>、</a:t>
            </a:r>
            <a:r>
              <a:rPr lang="en-US" altLang="ja-JP" sz="1100" dirty="0">
                <a:latin typeface="BIZ UDPゴシック" panose="020B0400000000000000" pitchFamily="50" charset="-128"/>
                <a:ea typeface="BIZ UDPゴシック" panose="020B0400000000000000" pitchFamily="50" charset="-128"/>
              </a:rPr>
              <a:t>2</a:t>
            </a:r>
            <a:r>
              <a:rPr lang="ja-JP" altLang="en-US" sz="1100" dirty="0">
                <a:latin typeface="BIZ UDPゴシック" panose="020B0400000000000000" pitchFamily="50" charset="-128"/>
                <a:ea typeface="BIZ UDPゴシック" panose="020B0400000000000000" pitchFamily="50" charset="-128"/>
              </a:rPr>
              <a:t>、</a:t>
            </a:r>
            <a:r>
              <a:rPr lang="en-US" altLang="ja-JP" sz="1100" dirty="0">
                <a:latin typeface="BIZ UDPゴシック" panose="020B0400000000000000" pitchFamily="50" charset="-128"/>
                <a:ea typeface="BIZ UDPゴシック" panose="020B0400000000000000" pitchFamily="50" charset="-128"/>
              </a:rPr>
              <a:t>4</a:t>
            </a:r>
            <a:r>
              <a:rPr lang="ja-JP" altLang="en-US" sz="1100" dirty="0">
                <a:latin typeface="BIZ UDPゴシック" panose="020B0400000000000000" pitchFamily="50" charset="-128"/>
                <a:ea typeface="BIZ UDPゴシック" panose="020B0400000000000000" pitchFamily="50" charset="-128"/>
              </a:rPr>
              <a:t>～</a:t>
            </a:r>
            <a:r>
              <a:rPr lang="en-US" altLang="ja-JP" sz="1100" dirty="0">
                <a:latin typeface="BIZ UDPゴシック" panose="020B0400000000000000" pitchFamily="50" charset="-128"/>
                <a:ea typeface="BIZ UDPゴシック" panose="020B0400000000000000" pitchFamily="50" charset="-128"/>
              </a:rPr>
              <a:t>8</a:t>
            </a:r>
            <a:r>
              <a:rPr lang="ja-JP" altLang="en-US" sz="1100" dirty="0">
                <a:latin typeface="BIZ UDPゴシック" panose="020B0400000000000000" pitchFamily="50" charset="-128"/>
                <a:ea typeface="BIZ UDPゴシック" panose="020B0400000000000000" pitchFamily="50" charset="-128"/>
              </a:rPr>
              <a:t>、</a:t>
            </a:r>
            <a:r>
              <a:rPr lang="en-US" altLang="ja-JP" sz="1100" dirty="0">
                <a:latin typeface="BIZ UDPゴシック" panose="020B0400000000000000" pitchFamily="50" charset="-128"/>
                <a:ea typeface="BIZ UDPゴシック" panose="020B0400000000000000" pitchFamily="50" charset="-128"/>
              </a:rPr>
              <a:t>10</a:t>
            </a:r>
            <a:r>
              <a:rPr lang="ja-JP" altLang="en-US" sz="1100" dirty="0">
                <a:latin typeface="BIZ UDPゴシック" panose="020B0400000000000000" pitchFamily="50" charset="-128"/>
                <a:ea typeface="BIZ UDPゴシック" panose="020B0400000000000000" pitchFamily="50" charset="-128"/>
              </a:rPr>
              <a:t>～</a:t>
            </a:r>
            <a:r>
              <a:rPr lang="en-US" altLang="ja-JP" sz="1100" dirty="0">
                <a:latin typeface="BIZ UDPゴシック" panose="020B0400000000000000" pitchFamily="50" charset="-128"/>
                <a:ea typeface="BIZ UDPゴシック" panose="020B0400000000000000" pitchFamily="50" charset="-128"/>
              </a:rPr>
              <a:t>12</a:t>
            </a:r>
            <a:r>
              <a:rPr lang="ja-JP" altLang="en-US" sz="1100" dirty="0">
                <a:latin typeface="BIZ UDPゴシック" panose="020B0400000000000000" pitchFamily="50" charset="-128"/>
                <a:ea typeface="BIZ UDPゴシック" panose="020B0400000000000000" pitchFamily="50" charset="-128"/>
              </a:rPr>
              <a:t>、</a:t>
            </a:r>
            <a:r>
              <a:rPr lang="en-US" altLang="ja-JP" sz="1100" dirty="0">
                <a:latin typeface="BIZ UDPゴシック" panose="020B0400000000000000" pitchFamily="50" charset="-128"/>
                <a:ea typeface="BIZ UDPゴシック" panose="020B0400000000000000" pitchFamily="50" charset="-128"/>
              </a:rPr>
              <a:t>14</a:t>
            </a:r>
            <a:r>
              <a:rPr lang="ja-JP" altLang="en-US" sz="1100" dirty="0">
                <a:latin typeface="BIZ UDPゴシック" panose="020B0400000000000000" pitchFamily="50" charset="-128"/>
                <a:ea typeface="BIZ UDPゴシック" panose="020B0400000000000000" pitchFamily="50" charset="-128"/>
              </a:rPr>
              <a:t>～</a:t>
            </a:r>
            <a:r>
              <a:rPr lang="en-US" altLang="ja-JP" sz="1100" dirty="0">
                <a:latin typeface="BIZ UDPゴシック" panose="020B0400000000000000" pitchFamily="50" charset="-128"/>
                <a:ea typeface="BIZ UDPゴシック" panose="020B0400000000000000" pitchFamily="50" charset="-128"/>
              </a:rPr>
              <a:t>17</a:t>
            </a:r>
            <a:r>
              <a:rPr lang="ja-JP" altLang="en-US" sz="1100" dirty="0">
                <a:latin typeface="BIZ UDPゴシック" panose="020B0400000000000000" pitchFamily="50" charset="-128"/>
                <a:ea typeface="BIZ UDPゴシック" panose="020B0400000000000000" pitchFamily="50" charset="-128"/>
              </a:rPr>
              <a:t>、</a:t>
            </a:r>
            <a:r>
              <a:rPr lang="en-US" altLang="ja-JP" sz="1100" dirty="0">
                <a:latin typeface="BIZ UDPゴシック" panose="020B0400000000000000" pitchFamily="50" charset="-128"/>
                <a:ea typeface="BIZ UDPゴシック" panose="020B0400000000000000" pitchFamily="50" charset="-128"/>
              </a:rPr>
              <a:t>19</a:t>
            </a:r>
            <a:r>
              <a:rPr lang="ja-JP" altLang="en-US" sz="1100" dirty="0">
                <a:latin typeface="BIZ UDPゴシック" panose="020B0400000000000000" pitchFamily="50" charset="-128"/>
                <a:ea typeface="BIZ UDPゴシック" panose="020B0400000000000000" pitchFamily="50" charset="-128"/>
              </a:rPr>
              <a:t>、</a:t>
            </a:r>
            <a:r>
              <a:rPr lang="en-US" altLang="ja-JP" sz="1100" dirty="0">
                <a:latin typeface="BIZ UDPゴシック" panose="020B0400000000000000" pitchFamily="50" charset="-128"/>
                <a:ea typeface="BIZ UDPゴシック" panose="020B0400000000000000" pitchFamily="50" charset="-128"/>
              </a:rPr>
              <a:t>21</a:t>
            </a:r>
            <a:r>
              <a:rPr lang="ja-JP" altLang="en-US" sz="1100" dirty="0">
                <a:latin typeface="BIZ UDPゴシック" panose="020B0400000000000000" pitchFamily="50" charset="-128"/>
                <a:ea typeface="BIZ UDPゴシック" panose="020B0400000000000000" pitchFamily="50" charset="-128"/>
              </a:rPr>
              <a:t>、</a:t>
            </a:r>
            <a:r>
              <a:rPr lang="en-US" altLang="ja-JP" sz="1100" dirty="0">
                <a:latin typeface="BIZ UDPゴシック" panose="020B0400000000000000" pitchFamily="50" charset="-128"/>
                <a:ea typeface="BIZ UDPゴシック" panose="020B0400000000000000" pitchFamily="50" charset="-128"/>
              </a:rPr>
              <a:t>23</a:t>
            </a:r>
            <a:r>
              <a:rPr lang="ja-JP" altLang="en-US" sz="1100" dirty="0">
                <a:latin typeface="BIZ UDPゴシック" panose="020B0400000000000000" pitchFamily="50" charset="-128"/>
                <a:ea typeface="BIZ UDPゴシック" panose="020B0400000000000000" pitchFamily="50" charset="-128"/>
              </a:rPr>
              <a:t>、</a:t>
            </a:r>
            <a:r>
              <a:rPr lang="en-US" altLang="ja-JP" sz="1100" dirty="0">
                <a:latin typeface="BIZ UDPゴシック" panose="020B0400000000000000" pitchFamily="50" charset="-128"/>
                <a:ea typeface="BIZ UDPゴシック" panose="020B0400000000000000" pitchFamily="50" charset="-128"/>
              </a:rPr>
              <a:t>24 </a:t>
            </a:r>
            <a:r>
              <a:rPr lang="ja-JP" altLang="en-US" sz="1100" dirty="0">
                <a:latin typeface="BIZ UDPゴシック" panose="020B0400000000000000" pitchFamily="50" charset="-128"/>
                <a:ea typeface="BIZ UDPゴシック" panose="020B0400000000000000" pitchFamily="50" charset="-128"/>
              </a:rPr>
              <a:t>の項に掲げる施設</a:t>
            </a:r>
          </a:p>
          <a:p>
            <a:pPr marL="0" indent="0">
              <a:buFont typeface="Wingdings 3" charset="2"/>
              <a:buNone/>
            </a:pPr>
            <a:r>
              <a:rPr lang="ja-JP" altLang="en-US" sz="1100" dirty="0">
                <a:latin typeface="BIZ UDPゴシック" panose="020B0400000000000000" pitchFamily="50" charset="-128"/>
                <a:ea typeface="BIZ UDPゴシック" panose="020B0400000000000000" pitchFamily="50" charset="-128"/>
              </a:rPr>
              <a:t>（２）規則別表第</a:t>
            </a:r>
            <a:r>
              <a:rPr lang="en-US" altLang="ja-JP" sz="1100" dirty="0">
                <a:latin typeface="BIZ UDPゴシック" panose="020B0400000000000000" pitchFamily="50" charset="-128"/>
                <a:ea typeface="BIZ UDPゴシック" panose="020B0400000000000000" pitchFamily="50" charset="-128"/>
              </a:rPr>
              <a:t>3</a:t>
            </a:r>
            <a:r>
              <a:rPr lang="ja-JP" altLang="en-US" sz="1100" dirty="0">
                <a:latin typeface="BIZ UDPゴシック" panose="020B0400000000000000" pitchFamily="50" charset="-128"/>
                <a:ea typeface="BIZ UDPゴシック" panose="020B0400000000000000" pitchFamily="50" charset="-128"/>
              </a:rPr>
              <a:t>第</a:t>
            </a:r>
            <a:r>
              <a:rPr lang="en-US" altLang="ja-JP" sz="1100" dirty="0">
                <a:latin typeface="BIZ UDPゴシック" panose="020B0400000000000000" pitchFamily="50" charset="-128"/>
                <a:ea typeface="BIZ UDPゴシック" panose="020B0400000000000000" pitchFamily="50" charset="-128"/>
              </a:rPr>
              <a:t>1</a:t>
            </a:r>
            <a:r>
              <a:rPr lang="ja-JP" altLang="en-US" sz="1100" dirty="0">
                <a:latin typeface="BIZ UDPゴシック" panose="020B0400000000000000" pitchFamily="50" charset="-128"/>
                <a:ea typeface="BIZ UDPゴシック" panose="020B0400000000000000" pitchFamily="50" charset="-128"/>
              </a:rPr>
              <a:t>号の表の</a:t>
            </a:r>
            <a:r>
              <a:rPr lang="en-US" altLang="ja-JP" sz="1100" dirty="0">
                <a:latin typeface="BIZ UDPゴシック" panose="020B0400000000000000" pitchFamily="50" charset="-128"/>
                <a:ea typeface="BIZ UDPゴシック" panose="020B0400000000000000" pitchFamily="50" charset="-128"/>
              </a:rPr>
              <a:t>3</a:t>
            </a:r>
            <a:r>
              <a:rPr lang="ja-JP" altLang="en-US" sz="1100" dirty="0">
                <a:latin typeface="BIZ UDPゴシック" panose="020B0400000000000000" pitchFamily="50" charset="-128"/>
                <a:ea typeface="BIZ UDPゴシック" panose="020B0400000000000000" pitchFamily="50" charset="-128"/>
              </a:rPr>
              <a:t>、</a:t>
            </a:r>
            <a:r>
              <a:rPr lang="en-US" altLang="ja-JP" sz="1100" dirty="0">
                <a:latin typeface="BIZ UDPゴシック" panose="020B0400000000000000" pitchFamily="50" charset="-128"/>
                <a:ea typeface="BIZ UDPゴシック" panose="020B0400000000000000" pitchFamily="50" charset="-128"/>
              </a:rPr>
              <a:t>9</a:t>
            </a:r>
            <a:r>
              <a:rPr lang="ja-JP" altLang="en-US" sz="1100" dirty="0">
                <a:latin typeface="BIZ UDPゴシック" panose="020B0400000000000000" pitchFamily="50" charset="-128"/>
                <a:ea typeface="BIZ UDPゴシック" panose="020B0400000000000000" pitchFamily="50" charset="-128"/>
              </a:rPr>
              <a:t>、</a:t>
            </a:r>
            <a:r>
              <a:rPr lang="en-US" altLang="ja-JP" sz="1100" dirty="0">
                <a:latin typeface="BIZ UDPゴシック" panose="020B0400000000000000" pitchFamily="50" charset="-128"/>
                <a:ea typeface="BIZ UDPゴシック" panose="020B0400000000000000" pitchFamily="50" charset="-128"/>
              </a:rPr>
              <a:t>13</a:t>
            </a:r>
            <a:r>
              <a:rPr lang="ja-JP" altLang="en-US" sz="1100" dirty="0">
                <a:latin typeface="BIZ UDPゴシック" panose="020B0400000000000000" pitchFamily="50" charset="-128"/>
                <a:ea typeface="BIZ UDPゴシック" panose="020B0400000000000000" pitchFamily="50" charset="-128"/>
              </a:rPr>
              <a:t>、</a:t>
            </a:r>
            <a:r>
              <a:rPr lang="en-US" altLang="ja-JP" sz="1100" dirty="0">
                <a:latin typeface="BIZ UDPゴシック" panose="020B0400000000000000" pitchFamily="50" charset="-128"/>
                <a:ea typeface="BIZ UDPゴシック" panose="020B0400000000000000" pitchFamily="50" charset="-128"/>
              </a:rPr>
              <a:t>18</a:t>
            </a:r>
            <a:r>
              <a:rPr lang="ja-JP" altLang="en-US" sz="1100" dirty="0">
                <a:latin typeface="BIZ UDPゴシック" panose="020B0400000000000000" pitchFamily="50" charset="-128"/>
                <a:ea typeface="BIZ UDPゴシック" panose="020B0400000000000000" pitchFamily="50" charset="-128"/>
              </a:rPr>
              <a:t>、</a:t>
            </a:r>
            <a:r>
              <a:rPr lang="en-US" altLang="ja-JP" sz="1100" dirty="0">
                <a:latin typeface="BIZ UDPゴシック" panose="020B0400000000000000" pitchFamily="50" charset="-128"/>
                <a:ea typeface="BIZ UDPゴシック" panose="020B0400000000000000" pitchFamily="50" charset="-128"/>
              </a:rPr>
              <a:t>20</a:t>
            </a:r>
            <a:r>
              <a:rPr lang="ja-JP" altLang="en-US" sz="1100" dirty="0">
                <a:latin typeface="BIZ UDPゴシック" panose="020B0400000000000000" pitchFamily="50" charset="-128"/>
                <a:ea typeface="BIZ UDPゴシック" panose="020B0400000000000000" pitchFamily="50" charset="-128"/>
              </a:rPr>
              <a:t>の項に掲げる施設（火格子面積が</a:t>
            </a:r>
            <a:r>
              <a:rPr lang="en-US" altLang="ja-JP" sz="1100" dirty="0">
                <a:latin typeface="BIZ UDPゴシック" panose="020B0400000000000000" pitchFamily="50" charset="-128"/>
                <a:ea typeface="BIZ UDPゴシック" panose="020B0400000000000000" pitchFamily="50" charset="-128"/>
              </a:rPr>
              <a:t>1</a:t>
            </a:r>
            <a:r>
              <a:rPr lang="ja-JP" altLang="en-US" sz="1100" dirty="0">
                <a:latin typeface="BIZ UDPゴシック" panose="020B0400000000000000" pitchFamily="50" charset="-128"/>
                <a:ea typeface="BIZ UDPゴシック" panose="020B0400000000000000" pitchFamily="50" charset="-128"/>
              </a:rPr>
              <a:t>ｍ</a:t>
            </a:r>
            <a:r>
              <a:rPr lang="en-US" altLang="ja-JP" sz="1100" baseline="30000" dirty="0">
                <a:latin typeface="BIZ UDPゴシック" panose="020B0400000000000000" pitchFamily="50" charset="-128"/>
                <a:ea typeface="BIZ UDPゴシック" panose="020B0400000000000000" pitchFamily="50" charset="-128"/>
              </a:rPr>
              <a:t>2</a:t>
            </a:r>
            <a:r>
              <a:rPr lang="ja-JP" altLang="en-US" sz="1100" dirty="0">
                <a:latin typeface="BIZ UDPゴシック" panose="020B0400000000000000" pitchFamily="50" charset="-128"/>
                <a:ea typeface="BIZ UDPゴシック" panose="020B0400000000000000" pitchFamily="50" charset="-128"/>
              </a:rPr>
              <a:t>未満か、バーナーの燃料の燃焼能力が重油換算</a:t>
            </a:r>
            <a:r>
              <a:rPr lang="en-US" altLang="ja-JP" sz="1100" dirty="0">
                <a:latin typeface="BIZ UDPゴシック" panose="020B0400000000000000" pitchFamily="50" charset="-128"/>
                <a:ea typeface="BIZ UDPゴシック" panose="020B0400000000000000" pitchFamily="50" charset="-128"/>
              </a:rPr>
              <a:t>50</a:t>
            </a:r>
            <a:r>
              <a:rPr lang="ja-JP" altLang="en-US" sz="1100" dirty="0">
                <a:latin typeface="BIZ UDPゴシック" panose="020B0400000000000000" pitchFamily="50" charset="-128"/>
                <a:ea typeface="BIZ UDPゴシック" panose="020B0400000000000000" pitchFamily="50" charset="-128"/>
              </a:rPr>
              <a:t>Ｌ</a:t>
            </a:r>
            <a:r>
              <a:rPr lang="en-US" altLang="ja-JP" sz="1100" dirty="0">
                <a:latin typeface="BIZ UDPゴシック" panose="020B0400000000000000" pitchFamily="50" charset="-128"/>
                <a:ea typeface="BIZ UDPゴシック" panose="020B0400000000000000" pitchFamily="50" charset="-128"/>
              </a:rPr>
              <a:t>/h</a:t>
            </a:r>
            <a:r>
              <a:rPr lang="ja-JP" altLang="en-US" sz="1100" dirty="0">
                <a:latin typeface="BIZ UDPゴシック" panose="020B0400000000000000" pitchFamily="50" charset="-128"/>
                <a:ea typeface="BIZ UDPゴシック" panose="020B0400000000000000" pitchFamily="50" charset="-128"/>
              </a:rPr>
              <a:t>未満か、変圧器の定格容量が</a:t>
            </a:r>
            <a:r>
              <a:rPr lang="en-US" altLang="ja-JP" sz="1100" dirty="0">
                <a:latin typeface="BIZ UDPゴシック" panose="020B0400000000000000" pitchFamily="50" charset="-128"/>
                <a:ea typeface="BIZ UDPゴシック" panose="020B0400000000000000" pitchFamily="50" charset="-128"/>
              </a:rPr>
              <a:t>200kVA</a:t>
            </a:r>
            <a:r>
              <a:rPr lang="ja-JP" altLang="en-US" sz="1100" dirty="0">
                <a:latin typeface="BIZ UDPゴシック" panose="020B0400000000000000" pitchFamily="50" charset="-128"/>
                <a:ea typeface="BIZ UDPゴシック" panose="020B0400000000000000" pitchFamily="50" charset="-128"/>
              </a:rPr>
              <a:t>未満に限る）</a:t>
            </a:r>
          </a:p>
          <a:p>
            <a:pPr marL="0" indent="0">
              <a:buFont typeface="Wingdings 3" charset="2"/>
              <a:buNone/>
            </a:pPr>
            <a:r>
              <a:rPr lang="ja-JP" altLang="en-US" sz="1100" dirty="0">
                <a:latin typeface="BIZ UDPゴシック" panose="020B0400000000000000" pitchFamily="50" charset="-128"/>
                <a:ea typeface="BIZ UDPゴシック" panose="020B0400000000000000" pitchFamily="50" charset="-128"/>
              </a:rPr>
              <a:t>（３）規則別表第</a:t>
            </a:r>
            <a:r>
              <a:rPr lang="en-US" altLang="ja-JP" sz="1100" dirty="0">
                <a:latin typeface="BIZ UDPゴシック" panose="020B0400000000000000" pitchFamily="50" charset="-128"/>
                <a:ea typeface="BIZ UDPゴシック" panose="020B0400000000000000" pitchFamily="50" charset="-128"/>
              </a:rPr>
              <a:t>3</a:t>
            </a:r>
            <a:r>
              <a:rPr lang="ja-JP" altLang="en-US" sz="1100" dirty="0">
                <a:latin typeface="BIZ UDPゴシック" panose="020B0400000000000000" pitchFamily="50" charset="-128"/>
                <a:ea typeface="BIZ UDPゴシック" panose="020B0400000000000000" pitchFamily="50" charset="-128"/>
              </a:rPr>
              <a:t>第</a:t>
            </a:r>
            <a:r>
              <a:rPr lang="en-US" altLang="ja-JP" sz="1100" dirty="0">
                <a:latin typeface="BIZ UDPゴシック" panose="020B0400000000000000" pitchFamily="50" charset="-128"/>
                <a:ea typeface="BIZ UDPゴシック" panose="020B0400000000000000" pitchFamily="50" charset="-128"/>
              </a:rPr>
              <a:t>1</a:t>
            </a:r>
            <a:r>
              <a:rPr lang="ja-JP" altLang="en-US" sz="1100" dirty="0">
                <a:latin typeface="BIZ UDPゴシック" panose="020B0400000000000000" pitchFamily="50" charset="-128"/>
                <a:ea typeface="BIZ UDPゴシック" panose="020B0400000000000000" pitchFamily="50" charset="-128"/>
              </a:rPr>
              <a:t>号の表の</a:t>
            </a:r>
            <a:r>
              <a:rPr lang="en-US" altLang="ja-JP" sz="1100" dirty="0">
                <a:latin typeface="BIZ UDPゴシック" panose="020B0400000000000000" pitchFamily="50" charset="-128"/>
                <a:ea typeface="BIZ UDPゴシック" panose="020B0400000000000000" pitchFamily="50" charset="-128"/>
              </a:rPr>
              <a:t>22</a:t>
            </a:r>
            <a:r>
              <a:rPr lang="ja-JP" altLang="en-US" sz="1100" dirty="0">
                <a:latin typeface="BIZ UDPゴシック" panose="020B0400000000000000" pitchFamily="50" charset="-128"/>
                <a:ea typeface="BIZ UDPゴシック" panose="020B0400000000000000" pitchFamily="50" charset="-128"/>
              </a:rPr>
              <a:t>の項に掲げる施設（変圧器の定格容量が</a:t>
            </a:r>
            <a:r>
              <a:rPr lang="en-US" altLang="ja-JP" sz="1100" dirty="0">
                <a:latin typeface="BIZ UDPゴシック" panose="020B0400000000000000" pitchFamily="50" charset="-128"/>
                <a:ea typeface="BIZ UDPゴシック" panose="020B0400000000000000" pitchFamily="50" charset="-128"/>
              </a:rPr>
              <a:t>1000kVA</a:t>
            </a:r>
            <a:r>
              <a:rPr lang="ja-JP" altLang="en-US" sz="1100" dirty="0">
                <a:latin typeface="BIZ UDPゴシック" panose="020B0400000000000000" pitchFamily="50" charset="-128"/>
                <a:ea typeface="BIZ UDPゴシック" panose="020B0400000000000000" pitchFamily="50" charset="-128"/>
              </a:rPr>
              <a:t>未満に限る）</a:t>
            </a:r>
          </a:p>
          <a:p>
            <a:pPr marL="0" indent="0">
              <a:buFont typeface="Wingdings 3" charset="2"/>
              <a:buNone/>
            </a:pPr>
            <a:endParaRPr lang="ja-JP" altLang="en-US" sz="1200" dirty="0">
              <a:latin typeface="BIZ UDPゴシック" panose="020B0400000000000000" pitchFamily="50" charset="-128"/>
              <a:ea typeface="BIZ UDPゴシック" panose="020B0400000000000000" pitchFamily="50" charset="-128"/>
            </a:endParaRPr>
          </a:p>
        </p:txBody>
      </p:sp>
      <p:sp>
        <p:nvSpPr>
          <p:cNvPr id="7" name="スライド番号プレースホルダー 3">
            <a:extLst>
              <a:ext uri="{FF2B5EF4-FFF2-40B4-BE49-F238E27FC236}">
                <a16:creationId xmlns:a16="http://schemas.microsoft.com/office/drawing/2014/main" id="{2B51ECF5-2644-441E-9F0E-C03CFDC59D48}"/>
              </a:ext>
            </a:extLst>
          </p:cNvPr>
          <p:cNvSpPr txBox="1">
            <a:spLocks/>
          </p:cNvSpPr>
          <p:nvPr/>
        </p:nvSpPr>
        <p:spPr>
          <a:xfrm>
            <a:off x="9350787" y="6041362"/>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4</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289546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コンテンツ プレースホルダー 2">
            <a:extLst>
              <a:ext uri="{FF2B5EF4-FFF2-40B4-BE49-F238E27FC236}">
                <a16:creationId xmlns:a16="http://schemas.microsoft.com/office/drawing/2014/main" id="{2C70B396-175D-4648-9DD3-183656CF3EC7}"/>
              </a:ext>
            </a:extLst>
          </p:cNvPr>
          <p:cNvSpPr>
            <a:spLocks noGrp="1"/>
          </p:cNvSpPr>
          <p:nvPr>
            <p:ph idx="1"/>
          </p:nvPr>
        </p:nvSpPr>
        <p:spPr>
          <a:xfrm>
            <a:off x="1192695" y="1953555"/>
            <a:ext cx="8044069" cy="2714490"/>
          </a:xfrm>
        </p:spPr>
        <p:txBody>
          <a:bodyPr>
            <a:noAutofit/>
          </a:bodyPr>
          <a:lstStyle/>
          <a:p>
            <a:pPr marL="0" indent="0">
              <a:lnSpc>
                <a:spcPct val="150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・現行条例届出施設のうち</a:t>
            </a:r>
            <a:r>
              <a:rPr lang="ja-JP" altLang="en-US" sz="1600" u="sng" dirty="0">
                <a:solidFill>
                  <a:schemeClr val="tx1"/>
                </a:solidFill>
                <a:latin typeface="BIZ UDPゴシック" panose="020B0400000000000000" pitchFamily="50" charset="-128"/>
                <a:ea typeface="BIZ UDPゴシック" panose="020B0400000000000000" pitchFamily="50" charset="-128"/>
              </a:rPr>
              <a:t>「第</a:t>
            </a:r>
            <a:r>
              <a:rPr lang="en-US" altLang="ja-JP" sz="1600" u="sng" dirty="0">
                <a:solidFill>
                  <a:schemeClr val="tx1"/>
                </a:solidFill>
                <a:latin typeface="BIZ UDPゴシック" panose="020B0400000000000000" pitchFamily="50" charset="-128"/>
                <a:ea typeface="BIZ UDPゴシック" panose="020B0400000000000000" pitchFamily="50" charset="-128"/>
              </a:rPr>
              <a:t>1</a:t>
            </a:r>
            <a:r>
              <a:rPr lang="ja-JP" altLang="en-US" sz="1600" u="sng" dirty="0">
                <a:solidFill>
                  <a:schemeClr val="tx1"/>
                </a:solidFill>
                <a:latin typeface="BIZ UDPゴシック" panose="020B0400000000000000" pitchFamily="50" charset="-128"/>
                <a:ea typeface="BIZ UDPゴシック" panose="020B0400000000000000" pitchFamily="50" charset="-128"/>
              </a:rPr>
              <a:t>項　食料品の製造の用に供する反応炉」</a:t>
            </a:r>
            <a:r>
              <a:rPr lang="ja-JP" altLang="en-US" sz="1600" dirty="0">
                <a:solidFill>
                  <a:schemeClr val="tx1"/>
                </a:solidFill>
                <a:latin typeface="BIZ UDPゴシック" panose="020B0400000000000000" pitchFamily="50" charset="-128"/>
                <a:ea typeface="BIZ UDPゴシック" panose="020B0400000000000000" pitchFamily="50" charset="-128"/>
              </a:rPr>
              <a:t>は過去に一度も届出の実績がない。</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lnSpc>
                <a:spcPct val="150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・本施設は大防法の届出施設の裾下げ施設に該当するが、</a:t>
            </a:r>
            <a:r>
              <a:rPr lang="ja-JP" altLang="en-US" sz="1600" u="sng" dirty="0">
                <a:solidFill>
                  <a:schemeClr val="tx1"/>
                </a:solidFill>
                <a:latin typeface="BIZ UDPゴシック" panose="020B0400000000000000" pitchFamily="50" charset="-128"/>
                <a:ea typeface="BIZ UDPゴシック" panose="020B0400000000000000" pitchFamily="50" charset="-128"/>
              </a:rPr>
              <a:t>今後届出の可能性はあるものである</a:t>
            </a:r>
            <a:r>
              <a:rPr lang="ja-JP" altLang="en-US" sz="1600" dirty="0">
                <a:solidFill>
                  <a:schemeClr val="tx1"/>
                </a:solidFill>
                <a:latin typeface="BIZ UDPゴシック" panose="020B0400000000000000" pitchFamily="50" charset="-128"/>
                <a:ea typeface="BIZ UDPゴシック" panose="020B0400000000000000" pitchFamily="50" charset="-128"/>
              </a:rPr>
              <a:t>。</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lnSpc>
                <a:spcPct val="150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・また、当該施設からの</a:t>
            </a:r>
            <a:r>
              <a:rPr lang="ja-JP" altLang="en-US" sz="1600" u="sng" dirty="0">
                <a:solidFill>
                  <a:schemeClr val="tx1"/>
                </a:solidFill>
                <a:latin typeface="BIZ UDPゴシック" panose="020B0400000000000000" pitchFamily="50" charset="-128"/>
                <a:ea typeface="BIZ UDPゴシック" panose="020B0400000000000000" pitchFamily="50" charset="-128"/>
              </a:rPr>
              <a:t>主な発生源は原料である食料品</a:t>
            </a:r>
            <a:r>
              <a:rPr lang="ja-JP" altLang="en-US" sz="1600" dirty="0">
                <a:solidFill>
                  <a:schemeClr val="tx1"/>
                </a:solidFill>
                <a:latin typeface="BIZ UDPゴシック" panose="020B0400000000000000" pitchFamily="50" charset="-128"/>
                <a:ea typeface="BIZ UDPゴシック" panose="020B0400000000000000" pitchFamily="50" charset="-128"/>
              </a:rPr>
              <a:t>と考えるが、食料品の形態にもよるが施設からばいじんの排出される可能性は高いものと考える。</a:t>
            </a:r>
          </a:p>
        </p:txBody>
      </p:sp>
      <p:sp>
        <p:nvSpPr>
          <p:cNvPr id="10" name="テキスト ボックス 9">
            <a:extLst>
              <a:ext uri="{FF2B5EF4-FFF2-40B4-BE49-F238E27FC236}">
                <a16:creationId xmlns:a16="http://schemas.microsoft.com/office/drawing/2014/main" id="{5983FAC6-340A-4769-98E6-9DCC01C3194A}"/>
              </a:ext>
            </a:extLst>
          </p:cNvPr>
          <p:cNvSpPr txBox="1"/>
          <p:nvPr/>
        </p:nvSpPr>
        <p:spPr>
          <a:xfrm>
            <a:off x="1083473" y="1377702"/>
            <a:ext cx="7235028" cy="400110"/>
          </a:xfrm>
          <a:prstGeom prst="rect">
            <a:avLst/>
          </a:prstGeom>
          <a:noFill/>
          <a:ln>
            <a:solidFill>
              <a:schemeClr val="tx1"/>
            </a:solidFill>
          </a:ln>
        </p:spPr>
        <p:txBody>
          <a:bodyPr wrap="square" rtlCol="0">
            <a:spAutoFit/>
          </a:bodyPr>
          <a:lstStyle/>
          <a:p>
            <a:r>
              <a:rPr lang="ja-JP" altLang="en-US" sz="2000" dirty="0">
                <a:latin typeface="BIZ UDPゴシック" panose="020B0400000000000000" pitchFamily="50" charset="-128"/>
                <a:ea typeface="BIZ UDPゴシック" panose="020B0400000000000000" pitchFamily="50" charset="-128"/>
              </a:rPr>
              <a:t>論点②　対象施設の見直しの必要性について</a:t>
            </a:r>
            <a:endParaRPr kumimoji="1" lang="ja-JP" altLang="en-US" sz="2000" dirty="0">
              <a:latin typeface="BIZ UDPゴシック" panose="020B0400000000000000" pitchFamily="50" charset="-128"/>
              <a:ea typeface="BIZ UDPゴシック" panose="020B0400000000000000" pitchFamily="50" charset="-128"/>
            </a:endParaRPr>
          </a:p>
        </p:txBody>
      </p:sp>
      <p:sp>
        <p:nvSpPr>
          <p:cNvPr id="12" name="下矢印 11">
            <a:extLst>
              <a:ext uri="{FF2B5EF4-FFF2-40B4-BE49-F238E27FC236}">
                <a16:creationId xmlns:a16="http://schemas.microsoft.com/office/drawing/2014/main" id="{1056E82F-05CA-44DF-BFC1-AA15E8B27E04}"/>
              </a:ext>
            </a:extLst>
          </p:cNvPr>
          <p:cNvSpPr/>
          <p:nvPr/>
        </p:nvSpPr>
        <p:spPr>
          <a:xfrm>
            <a:off x="4499978" y="4709541"/>
            <a:ext cx="906043" cy="3513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14" name="コンテンツ プレースホルダー 2">
            <a:extLst>
              <a:ext uri="{FF2B5EF4-FFF2-40B4-BE49-F238E27FC236}">
                <a16:creationId xmlns:a16="http://schemas.microsoft.com/office/drawing/2014/main" id="{2F26B7F5-3B84-437E-A11E-6B31D76E08E7}"/>
              </a:ext>
            </a:extLst>
          </p:cNvPr>
          <p:cNvSpPr txBox="1">
            <a:spLocks/>
          </p:cNvSpPr>
          <p:nvPr/>
        </p:nvSpPr>
        <p:spPr>
          <a:xfrm>
            <a:off x="1083472" y="5323730"/>
            <a:ext cx="8044069" cy="756915"/>
          </a:xfrm>
          <a:prstGeom prst="rect">
            <a:avLst/>
          </a:prstGeom>
          <a:ln>
            <a:solidFill>
              <a:srgbClr val="000000"/>
            </a:solidFill>
          </a:ln>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nSpc>
                <a:spcPct val="200000"/>
              </a:lnSpc>
              <a:buFont typeface="Wingdings 3" charset="2"/>
              <a:buNone/>
            </a:pPr>
            <a:r>
              <a:rPr lang="ja-JP" altLang="en-US" sz="1600" dirty="0">
                <a:solidFill>
                  <a:schemeClr val="tx1"/>
                </a:solidFill>
                <a:latin typeface="BIZ UDPゴシック" panose="020B0400000000000000" pitchFamily="50" charset="-128"/>
                <a:ea typeface="BIZ UDPゴシック" panose="020B0400000000000000" pitchFamily="50" charset="-128"/>
              </a:rPr>
              <a:t>・</a:t>
            </a:r>
            <a:r>
              <a:rPr lang="ja-JP" altLang="en-US" sz="1600" u="sng" dirty="0">
                <a:solidFill>
                  <a:schemeClr val="tx1"/>
                </a:solidFill>
                <a:latin typeface="BIZ UDPゴシック" panose="020B0400000000000000" pitchFamily="50" charset="-128"/>
                <a:ea typeface="BIZ UDPゴシック" panose="020B0400000000000000" pitchFamily="50" charset="-128"/>
              </a:rPr>
              <a:t>当該施設は引き続き規制対象と位置付けるべきではないか</a:t>
            </a:r>
            <a:r>
              <a:rPr lang="ja-JP" altLang="en-US" sz="1600" dirty="0">
                <a:solidFill>
                  <a:schemeClr val="tx1"/>
                </a:solidFill>
                <a:latin typeface="BIZ UDPゴシック" panose="020B0400000000000000" pitchFamily="50" charset="-128"/>
                <a:ea typeface="BIZ UDPゴシック" panose="020B0400000000000000" pitchFamily="50" charset="-128"/>
              </a:rPr>
              <a:t>。</a:t>
            </a:r>
            <a:endParaRPr lang="en-US" altLang="ja-JP" sz="1600" dirty="0">
              <a:solidFill>
                <a:schemeClr val="tx1"/>
              </a:solidFill>
              <a:latin typeface="BIZ UDPゴシック" panose="020B0400000000000000" pitchFamily="50" charset="-128"/>
              <a:ea typeface="BIZ UDPゴシック" panose="020B0400000000000000" pitchFamily="50" charset="-128"/>
            </a:endParaRPr>
          </a:p>
        </p:txBody>
      </p:sp>
      <p:sp>
        <p:nvSpPr>
          <p:cNvPr id="15" name="タイトル 1">
            <a:extLst>
              <a:ext uri="{FF2B5EF4-FFF2-40B4-BE49-F238E27FC236}">
                <a16:creationId xmlns:a16="http://schemas.microsoft.com/office/drawing/2014/main" id="{AEF5692C-A3E3-4625-BD75-9ADD1BC5302F}"/>
              </a:ext>
            </a:extLst>
          </p:cNvPr>
          <p:cNvSpPr txBox="1">
            <a:spLocks/>
          </p:cNvSpPr>
          <p:nvPr/>
        </p:nvSpPr>
        <p:spPr>
          <a:xfrm>
            <a:off x="1083470" y="609600"/>
            <a:ext cx="6984793"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dirty="0">
                <a:latin typeface="BIZ UDPゴシック" panose="020B0400000000000000" pitchFamily="50" charset="-128"/>
                <a:ea typeface="BIZ UDPゴシック" panose="020B0400000000000000" pitchFamily="50" charset="-128"/>
              </a:rPr>
              <a:t>前回の部会での議論</a:t>
            </a:r>
          </a:p>
        </p:txBody>
      </p:sp>
      <p:sp>
        <p:nvSpPr>
          <p:cNvPr id="16" name="スライド番号プレースホルダー 3">
            <a:extLst>
              <a:ext uri="{FF2B5EF4-FFF2-40B4-BE49-F238E27FC236}">
                <a16:creationId xmlns:a16="http://schemas.microsoft.com/office/drawing/2014/main" id="{E855A284-4D06-4314-95BC-710CF0BA93D2}"/>
              </a:ext>
            </a:extLst>
          </p:cNvPr>
          <p:cNvSpPr txBox="1">
            <a:spLocks/>
          </p:cNvSpPr>
          <p:nvPr/>
        </p:nvSpPr>
        <p:spPr>
          <a:xfrm>
            <a:off x="9350787" y="6041362"/>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5</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8021159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コンテンツ プレースホルダー 2">
            <a:extLst>
              <a:ext uri="{FF2B5EF4-FFF2-40B4-BE49-F238E27FC236}">
                <a16:creationId xmlns:a16="http://schemas.microsoft.com/office/drawing/2014/main" id="{5EEE18B8-B8CA-4B1F-B1CD-CAD2F2AB9F64}"/>
              </a:ext>
            </a:extLst>
          </p:cNvPr>
          <p:cNvSpPr>
            <a:spLocks noGrp="1"/>
          </p:cNvSpPr>
          <p:nvPr>
            <p:ph idx="1"/>
          </p:nvPr>
        </p:nvSpPr>
        <p:spPr>
          <a:xfrm>
            <a:off x="875227" y="2050081"/>
            <a:ext cx="8393587" cy="3127037"/>
          </a:xfrm>
        </p:spPr>
        <p:txBody>
          <a:bodyPr>
            <a:noAutofit/>
          </a:bodyPr>
          <a:lstStyle/>
          <a:p>
            <a:pPr marL="0" indent="0">
              <a:lnSpc>
                <a:spcPct val="150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・条例におけるばいじん規制対象施設には、</a:t>
            </a:r>
            <a:r>
              <a:rPr lang="ja-JP" altLang="en-US" sz="1600" u="sng" dirty="0">
                <a:solidFill>
                  <a:schemeClr val="tx1"/>
                </a:solidFill>
                <a:latin typeface="BIZ UDPゴシック" panose="020B0400000000000000" pitchFamily="50" charset="-128"/>
                <a:ea typeface="BIZ UDPゴシック" panose="020B0400000000000000" pitchFamily="50" charset="-128"/>
              </a:rPr>
              <a:t>電気やガス（都市ガス・</a:t>
            </a:r>
            <a:r>
              <a:rPr lang="en-US" altLang="ja-JP" sz="1600" u="sng" dirty="0">
                <a:solidFill>
                  <a:schemeClr val="tx1"/>
                </a:solidFill>
                <a:latin typeface="BIZ UDPゴシック" panose="020B0400000000000000" pitchFamily="50" charset="-128"/>
                <a:ea typeface="BIZ UDPゴシック" panose="020B0400000000000000" pitchFamily="50" charset="-128"/>
              </a:rPr>
              <a:t>LNG</a:t>
            </a:r>
            <a:r>
              <a:rPr lang="ja-JP" altLang="en-US" sz="1600" u="sng" dirty="0">
                <a:solidFill>
                  <a:schemeClr val="tx1"/>
                </a:solidFill>
                <a:latin typeface="BIZ UDPゴシック" panose="020B0400000000000000" pitchFamily="50" charset="-128"/>
                <a:ea typeface="BIZ UDPゴシック" panose="020B0400000000000000" pitchFamily="50" charset="-128"/>
              </a:rPr>
              <a:t>・</a:t>
            </a:r>
            <a:r>
              <a:rPr lang="en-US" altLang="ja-JP" sz="1600" u="sng" dirty="0">
                <a:solidFill>
                  <a:schemeClr val="tx1"/>
                </a:solidFill>
                <a:latin typeface="BIZ UDPゴシック" panose="020B0400000000000000" pitchFamily="50" charset="-128"/>
                <a:ea typeface="BIZ UDPゴシック" panose="020B0400000000000000" pitchFamily="50" charset="-128"/>
              </a:rPr>
              <a:t>LPG</a:t>
            </a:r>
            <a:r>
              <a:rPr lang="ja-JP" altLang="en-US" sz="1600" u="sng" dirty="0">
                <a:solidFill>
                  <a:schemeClr val="tx1"/>
                </a:solidFill>
                <a:latin typeface="BIZ UDPゴシック" panose="020B0400000000000000" pitchFamily="50" charset="-128"/>
                <a:ea typeface="BIZ UDPゴシック" panose="020B0400000000000000" pitchFamily="50" charset="-128"/>
              </a:rPr>
              <a:t>）といった燃料由来のばいじん発生量が少ないものも対象</a:t>
            </a:r>
            <a:r>
              <a:rPr lang="ja-JP" altLang="en-US" sz="1600" dirty="0">
                <a:solidFill>
                  <a:schemeClr val="tx1"/>
                </a:solidFill>
                <a:latin typeface="BIZ UDPゴシック" panose="020B0400000000000000" pitchFamily="50" charset="-128"/>
                <a:ea typeface="BIZ UDPゴシック" panose="020B0400000000000000" pitchFamily="50" charset="-128"/>
              </a:rPr>
              <a:t>となっている。</a:t>
            </a:r>
          </a:p>
          <a:p>
            <a:pPr marL="0" indent="0">
              <a:lnSpc>
                <a:spcPct val="150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・府内に設置されているこれらの施設における</a:t>
            </a:r>
            <a:r>
              <a:rPr lang="ja-JP" altLang="en-US" sz="1600" u="sng" dirty="0">
                <a:solidFill>
                  <a:schemeClr val="tx1"/>
                </a:solidFill>
                <a:latin typeface="BIZ UDPゴシック" panose="020B0400000000000000" pitchFamily="50" charset="-128"/>
                <a:ea typeface="BIZ UDPゴシック" panose="020B0400000000000000" pitchFamily="50" charset="-128"/>
              </a:rPr>
              <a:t>過去の排ガス測定結果からは、いずれも高い排出濃度は確認されていない</a:t>
            </a:r>
            <a:r>
              <a:rPr lang="ja-JP" altLang="en-US" sz="1600" dirty="0">
                <a:solidFill>
                  <a:schemeClr val="tx1"/>
                </a:solidFill>
                <a:latin typeface="BIZ UDPゴシック" panose="020B0400000000000000" pitchFamily="50" charset="-128"/>
                <a:ea typeface="BIZ UDPゴシック" panose="020B0400000000000000" pitchFamily="50" charset="-128"/>
              </a:rPr>
              <a:t>。</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lnSpc>
                <a:spcPct val="150000"/>
              </a:lnSpc>
              <a:buNone/>
            </a:pPr>
            <a:r>
              <a:rPr kumimoji="1" lang="ja-JP" altLang="en-US" sz="1600" dirty="0">
                <a:solidFill>
                  <a:schemeClr val="tx1"/>
                </a:solidFill>
                <a:latin typeface="BIZ UDPゴシック" panose="020B0400000000000000" pitchFamily="50" charset="-128"/>
                <a:ea typeface="BIZ UDPゴシック" panose="020B0400000000000000" pitchFamily="50" charset="-128"/>
              </a:rPr>
              <a:t>・これらの施設は燃料由来のばいじん排出量は少ないと考えられるが、食料品、窯業製品、金属製品といった</a:t>
            </a:r>
            <a:r>
              <a:rPr kumimoji="1" lang="ja-JP" altLang="en-US" sz="1600" u="sng" dirty="0">
                <a:solidFill>
                  <a:schemeClr val="tx1"/>
                </a:solidFill>
                <a:latin typeface="BIZ UDPゴシック" panose="020B0400000000000000" pitchFamily="50" charset="-128"/>
                <a:ea typeface="BIZ UDPゴシック" panose="020B0400000000000000" pitchFamily="50" charset="-128"/>
              </a:rPr>
              <a:t>原料由来のばいじん排出量は一定量ある</a:t>
            </a:r>
            <a:r>
              <a:rPr kumimoji="1" lang="ja-JP" altLang="en-US" sz="1600" dirty="0">
                <a:solidFill>
                  <a:schemeClr val="tx1"/>
                </a:solidFill>
                <a:latin typeface="BIZ UDPゴシック" panose="020B0400000000000000" pitchFamily="50" charset="-128"/>
                <a:ea typeface="BIZ UDPゴシック" panose="020B0400000000000000" pitchFamily="50" charset="-128"/>
              </a:rPr>
              <a:t>ことから、原料由来のばいじん排出を抑えるという考えに基づき条例・法とも規制対象となっている。</a:t>
            </a:r>
            <a:endParaRPr kumimoji="1" lang="en-US" altLang="ja-JP" sz="1600" dirty="0">
              <a:solidFill>
                <a:schemeClr val="tx1"/>
              </a:solidFill>
              <a:latin typeface="BIZ UDPゴシック" panose="020B0400000000000000" pitchFamily="50" charset="-128"/>
              <a:ea typeface="BIZ UDPゴシック" panose="020B0400000000000000" pitchFamily="50" charset="-128"/>
            </a:endParaRPr>
          </a:p>
        </p:txBody>
      </p:sp>
      <p:sp>
        <p:nvSpPr>
          <p:cNvPr id="10" name="テキスト ボックス 9">
            <a:extLst>
              <a:ext uri="{FF2B5EF4-FFF2-40B4-BE49-F238E27FC236}">
                <a16:creationId xmlns:a16="http://schemas.microsoft.com/office/drawing/2014/main" id="{8DF75CEA-662E-43E6-BDE0-E9C26C34F05F}"/>
              </a:ext>
            </a:extLst>
          </p:cNvPr>
          <p:cNvSpPr txBox="1"/>
          <p:nvPr/>
        </p:nvSpPr>
        <p:spPr>
          <a:xfrm>
            <a:off x="1147817" y="1448270"/>
            <a:ext cx="7942395" cy="400110"/>
          </a:xfrm>
          <a:prstGeom prst="rect">
            <a:avLst/>
          </a:prstGeom>
          <a:noFill/>
          <a:ln>
            <a:solidFill>
              <a:schemeClr val="tx1"/>
            </a:solidFill>
          </a:ln>
        </p:spPr>
        <p:txBody>
          <a:bodyPr wrap="square" rtlCol="0">
            <a:spAutoFit/>
          </a:bodyPr>
          <a:lstStyle/>
          <a:p>
            <a:r>
              <a:rPr lang="ja-JP" altLang="en-US" sz="2000" dirty="0">
                <a:latin typeface="BIZ UDPゴシック" panose="020B0400000000000000" pitchFamily="50" charset="-128"/>
                <a:ea typeface="BIZ UDPゴシック" panose="020B0400000000000000" pitchFamily="50" charset="-128"/>
              </a:rPr>
              <a:t>論点③　燃料の種類による施設の見直しについて</a:t>
            </a:r>
          </a:p>
        </p:txBody>
      </p:sp>
      <p:sp>
        <p:nvSpPr>
          <p:cNvPr id="12" name="下矢印 14">
            <a:extLst>
              <a:ext uri="{FF2B5EF4-FFF2-40B4-BE49-F238E27FC236}">
                <a16:creationId xmlns:a16="http://schemas.microsoft.com/office/drawing/2014/main" id="{434C3C16-1BD7-4285-84BE-59CA28AA4BA8}"/>
              </a:ext>
            </a:extLst>
          </p:cNvPr>
          <p:cNvSpPr/>
          <p:nvPr/>
        </p:nvSpPr>
        <p:spPr>
          <a:xfrm>
            <a:off x="4564676" y="5108206"/>
            <a:ext cx="906043" cy="3513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14" name="コンテンツ プレースホルダー 2">
            <a:extLst>
              <a:ext uri="{FF2B5EF4-FFF2-40B4-BE49-F238E27FC236}">
                <a16:creationId xmlns:a16="http://schemas.microsoft.com/office/drawing/2014/main" id="{68F33F52-BF74-40D6-BEF1-09B0C7AE3FCE}"/>
              </a:ext>
            </a:extLst>
          </p:cNvPr>
          <p:cNvSpPr txBox="1">
            <a:spLocks/>
          </p:cNvSpPr>
          <p:nvPr/>
        </p:nvSpPr>
        <p:spPr>
          <a:xfrm>
            <a:off x="875227" y="5666154"/>
            <a:ext cx="8393587" cy="813579"/>
          </a:xfrm>
          <a:prstGeom prst="rect">
            <a:avLst/>
          </a:prstGeom>
          <a:ln>
            <a:solidFill>
              <a:schemeClr val="tx1"/>
            </a:solidFill>
          </a:ln>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nSpc>
                <a:spcPct val="150000"/>
              </a:lnSpc>
              <a:buFont typeface="Wingdings 3" charset="2"/>
              <a:buNone/>
            </a:pPr>
            <a:r>
              <a:rPr lang="ja-JP" altLang="en-US" sz="1600" dirty="0">
                <a:solidFill>
                  <a:schemeClr val="tx1"/>
                </a:solidFill>
                <a:latin typeface="BIZ UDPゴシック" panose="020B0400000000000000" pitchFamily="50" charset="-128"/>
                <a:ea typeface="BIZ UDPゴシック" panose="020B0400000000000000" pitchFamily="50" charset="-128"/>
              </a:rPr>
              <a:t>・</a:t>
            </a:r>
            <a:r>
              <a:rPr lang="ja-JP" altLang="en-US" sz="1600" u="sng" dirty="0">
                <a:solidFill>
                  <a:schemeClr val="tx1"/>
                </a:solidFill>
                <a:latin typeface="BIZ UDPゴシック" panose="020B0400000000000000" pitchFamily="50" charset="-128"/>
                <a:ea typeface="BIZ UDPゴシック" panose="020B0400000000000000" pitchFamily="50" charset="-128"/>
              </a:rPr>
              <a:t>ばいじん排出量が少ない電気やガスを燃料とする施設</a:t>
            </a:r>
            <a:r>
              <a:rPr lang="ja-JP" altLang="en-US" sz="1600" dirty="0">
                <a:solidFill>
                  <a:schemeClr val="tx1"/>
                </a:solidFill>
                <a:latin typeface="BIZ UDPゴシック" panose="020B0400000000000000" pitchFamily="50" charset="-128"/>
                <a:ea typeface="BIZ UDPゴシック" panose="020B0400000000000000" pitchFamily="50" charset="-128"/>
              </a:rPr>
              <a:t>においても、</a:t>
            </a:r>
            <a:r>
              <a:rPr lang="ja-JP" altLang="en-US" sz="1600" u="sng" dirty="0">
                <a:solidFill>
                  <a:schemeClr val="tx1"/>
                </a:solidFill>
                <a:latin typeface="BIZ UDPゴシック" panose="020B0400000000000000" pitchFamily="50" charset="-128"/>
                <a:ea typeface="BIZ UDPゴシック" panose="020B0400000000000000" pitchFamily="50" charset="-128"/>
              </a:rPr>
              <a:t>原料由来のばいじん排出の可能性があることから、引き続き規制対象とするべき</a:t>
            </a:r>
            <a:r>
              <a:rPr lang="ja-JP" altLang="en-US" sz="1600" dirty="0">
                <a:solidFill>
                  <a:schemeClr val="tx1"/>
                </a:solidFill>
                <a:latin typeface="BIZ UDPゴシック" panose="020B0400000000000000" pitchFamily="50" charset="-128"/>
                <a:ea typeface="BIZ UDPゴシック" panose="020B0400000000000000" pitchFamily="50" charset="-128"/>
              </a:rPr>
              <a:t>ではないか。</a:t>
            </a:r>
            <a:endParaRPr lang="en-US" altLang="ja-JP" sz="1600" dirty="0">
              <a:solidFill>
                <a:schemeClr val="tx1"/>
              </a:solidFill>
              <a:latin typeface="BIZ UDPゴシック" panose="020B0400000000000000" pitchFamily="50" charset="-128"/>
              <a:ea typeface="BIZ UDPゴシック" panose="020B0400000000000000" pitchFamily="50" charset="-128"/>
            </a:endParaRPr>
          </a:p>
        </p:txBody>
      </p:sp>
      <p:sp>
        <p:nvSpPr>
          <p:cNvPr id="15" name="タイトル 1">
            <a:extLst>
              <a:ext uri="{FF2B5EF4-FFF2-40B4-BE49-F238E27FC236}">
                <a16:creationId xmlns:a16="http://schemas.microsoft.com/office/drawing/2014/main" id="{AF9FBF3C-53F9-4728-A41C-AEF69004E736}"/>
              </a:ext>
            </a:extLst>
          </p:cNvPr>
          <p:cNvSpPr txBox="1">
            <a:spLocks/>
          </p:cNvSpPr>
          <p:nvPr/>
        </p:nvSpPr>
        <p:spPr>
          <a:xfrm>
            <a:off x="1083470" y="609600"/>
            <a:ext cx="6984793" cy="1320800"/>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dirty="0">
                <a:latin typeface="BIZ UDPゴシック" panose="020B0400000000000000" pitchFamily="50" charset="-128"/>
                <a:ea typeface="BIZ UDPゴシック" panose="020B0400000000000000" pitchFamily="50" charset="-128"/>
              </a:rPr>
              <a:t>前回の部会での議論</a:t>
            </a:r>
          </a:p>
        </p:txBody>
      </p:sp>
      <p:sp>
        <p:nvSpPr>
          <p:cNvPr id="16" name="スライド番号プレースホルダー 3">
            <a:extLst>
              <a:ext uri="{FF2B5EF4-FFF2-40B4-BE49-F238E27FC236}">
                <a16:creationId xmlns:a16="http://schemas.microsoft.com/office/drawing/2014/main" id="{ADE67692-55E3-40E1-8275-4F2A8684CF36}"/>
              </a:ext>
            </a:extLst>
          </p:cNvPr>
          <p:cNvSpPr txBox="1">
            <a:spLocks/>
          </p:cNvSpPr>
          <p:nvPr/>
        </p:nvSpPr>
        <p:spPr>
          <a:xfrm>
            <a:off x="9350787" y="6041362"/>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6</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6572159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BF5CE0E2-E04E-440C-BE08-3853AB35B7CF}"/>
              </a:ext>
            </a:extLst>
          </p:cNvPr>
          <p:cNvSpPr>
            <a:spLocks noGrp="1"/>
          </p:cNvSpPr>
          <p:nvPr>
            <p:ph type="title"/>
          </p:nvPr>
        </p:nvSpPr>
        <p:spPr>
          <a:xfrm>
            <a:off x="1083472" y="609602"/>
            <a:ext cx="8267315" cy="734351"/>
          </a:xfrm>
        </p:spPr>
        <p:txBody>
          <a:bodyPr>
            <a:normAutofit/>
          </a:bodyPr>
          <a:lstStyle/>
          <a:p>
            <a:r>
              <a:rPr lang="ja-JP" altLang="en-US" sz="2400" dirty="0">
                <a:latin typeface="BIZ UDPゴシック" panose="020B0400000000000000" pitchFamily="50" charset="-128"/>
                <a:ea typeface="BIZ UDPゴシック" panose="020B0400000000000000" pitchFamily="50" charset="-128"/>
              </a:rPr>
              <a:t>論点①　現在の規制手法及び規制の方向性について</a:t>
            </a:r>
            <a:endParaRPr kumimoji="1" lang="ja-JP" altLang="en-US" sz="24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スライド番号プレースホルダー 3">
            <a:extLst>
              <a:ext uri="{FF2B5EF4-FFF2-40B4-BE49-F238E27FC236}">
                <a16:creationId xmlns:a16="http://schemas.microsoft.com/office/drawing/2014/main" id="{D92496B8-FC12-48FE-8352-E9A5D234DD08}"/>
              </a:ext>
            </a:extLst>
          </p:cNvPr>
          <p:cNvSpPr>
            <a:spLocks noGrp="1"/>
          </p:cNvSpPr>
          <p:nvPr>
            <p:ph type="sldNum" sz="quarter" idx="12"/>
          </p:nvPr>
        </p:nvSpPr>
        <p:spPr>
          <a:xfrm>
            <a:off x="9350787" y="6041364"/>
            <a:ext cx="555213" cy="365125"/>
          </a:xfrm>
        </p:spPr>
        <p:txBody>
          <a:bodyPr>
            <a:normAutofit/>
          </a:body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7</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
        <p:nvSpPr>
          <p:cNvPr id="10" name="テキスト ボックス 9">
            <a:extLst>
              <a:ext uri="{FF2B5EF4-FFF2-40B4-BE49-F238E27FC236}">
                <a16:creationId xmlns:a16="http://schemas.microsoft.com/office/drawing/2014/main" id="{629CDFA5-4C16-49C9-9C65-BDA268302E32}"/>
              </a:ext>
            </a:extLst>
          </p:cNvPr>
          <p:cNvSpPr txBox="1"/>
          <p:nvPr/>
        </p:nvSpPr>
        <p:spPr>
          <a:xfrm>
            <a:off x="918811" y="1491890"/>
            <a:ext cx="8068378" cy="4630498"/>
          </a:xfrm>
          <a:prstGeom prst="rect">
            <a:avLst/>
          </a:prstGeom>
          <a:noFill/>
          <a:ln>
            <a:solidFill>
              <a:schemeClr val="tx1"/>
            </a:solidFill>
          </a:ln>
        </p:spPr>
        <p:txBody>
          <a:bodyPr wrap="square" rtlCol="0">
            <a:spAutoFit/>
          </a:bodyPr>
          <a:lstStyle/>
          <a:p>
            <a:pPr>
              <a:lnSpc>
                <a:spcPct val="150000"/>
              </a:lnSpc>
              <a:spcBef>
                <a:spcPts val="600"/>
              </a:spcBef>
              <a:spcAft>
                <a:spcPts val="600"/>
              </a:spcAft>
            </a:pPr>
            <a:r>
              <a:rPr lang="en-US" altLang="ja-JP" sz="2000" dirty="0">
                <a:latin typeface="BIZ UDPゴシック" panose="020B0400000000000000" pitchFamily="50" charset="-128"/>
                <a:ea typeface="BIZ UDPゴシック" panose="020B0400000000000000" pitchFamily="50" charset="-128"/>
              </a:rPr>
              <a:t>【</a:t>
            </a:r>
            <a:r>
              <a:rPr lang="ja-JP" altLang="en-US" sz="2000" dirty="0">
                <a:latin typeface="BIZ UDPゴシック" panose="020B0400000000000000" pitchFamily="50" charset="-128"/>
                <a:ea typeface="BIZ UDPゴシック" panose="020B0400000000000000" pitchFamily="50" charset="-128"/>
              </a:rPr>
              <a:t>方向性</a:t>
            </a:r>
            <a:r>
              <a:rPr lang="en-US" altLang="ja-JP" sz="2000" dirty="0">
                <a:latin typeface="BIZ UDPゴシック" panose="020B0400000000000000" pitchFamily="50" charset="-128"/>
                <a:ea typeface="BIZ UDPゴシック" panose="020B0400000000000000" pitchFamily="50" charset="-128"/>
              </a:rPr>
              <a:t>】</a:t>
            </a:r>
          </a:p>
          <a:p>
            <a:pPr marL="342900" indent="-342900">
              <a:lnSpc>
                <a:spcPct val="150000"/>
              </a:lnSpc>
              <a:spcBef>
                <a:spcPts val="600"/>
              </a:spcBef>
              <a:spcAft>
                <a:spcPts val="600"/>
              </a:spcAft>
              <a:buFont typeface="Wingdings" panose="05000000000000000000" pitchFamily="2" charset="2"/>
              <a:buChar char="l"/>
            </a:pPr>
            <a:r>
              <a:rPr lang="ja-JP" altLang="en-US" sz="2000" dirty="0">
                <a:latin typeface="BIZ UDPゴシック" panose="020B0400000000000000" pitchFamily="50" charset="-128"/>
                <a:ea typeface="BIZ UDPゴシック" panose="020B0400000000000000" pitchFamily="50" charset="-128"/>
              </a:rPr>
              <a:t>対策を講じなければ多くの粉じんが排出される施設も存在することから、固定発生源からのばいじん規制は継続すべきであり、規制手法については濃度基準を引き続き採用するべき。</a:t>
            </a:r>
          </a:p>
          <a:p>
            <a:pPr marL="342900" indent="-342900">
              <a:lnSpc>
                <a:spcPct val="150000"/>
              </a:lnSpc>
              <a:spcBef>
                <a:spcPts val="600"/>
              </a:spcBef>
              <a:spcAft>
                <a:spcPts val="600"/>
              </a:spcAft>
              <a:buFont typeface="Wingdings" panose="05000000000000000000" pitchFamily="2" charset="2"/>
              <a:buChar char="l"/>
            </a:pPr>
            <a:r>
              <a:rPr lang="ja-JP" altLang="en-US" sz="2000" dirty="0">
                <a:latin typeface="BIZ UDPゴシック" panose="020B0400000000000000" pitchFamily="50" charset="-128"/>
                <a:ea typeface="BIZ UDPゴシック" panose="020B0400000000000000" pitchFamily="50" charset="-128"/>
              </a:rPr>
              <a:t>排出濃度基準値については、法の最も小さい規模施設の基準値等を原則採用している現行の考えを継続すべき。</a:t>
            </a:r>
          </a:p>
          <a:p>
            <a:pPr marL="342900" indent="-342900">
              <a:lnSpc>
                <a:spcPct val="150000"/>
              </a:lnSpc>
              <a:spcBef>
                <a:spcPts val="600"/>
              </a:spcBef>
              <a:spcAft>
                <a:spcPts val="600"/>
              </a:spcAft>
              <a:buFont typeface="Wingdings" panose="05000000000000000000" pitchFamily="2" charset="2"/>
              <a:buChar char="l"/>
            </a:pPr>
            <a:r>
              <a:rPr lang="ja-JP" altLang="en-US" sz="2000" dirty="0">
                <a:latin typeface="BIZ UDPゴシック" panose="020B0400000000000000" pitchFamily="50" charset="-128"/>
                <a:ea typeface="BIZ UDPゴシック" panose="020B0400000000000000" pitchFamily="50" charset="-128"/>
              </a:rPr>
              <a:t>測定義務については、府公告に基づく測定義務の軽減及び免除の規定を積極的に適用することで、</a:t>
            </a:r>
            <a:r>
              <a:rPr lang="ja-JP" altLang="en-US" sz="2000" u="sng" dirty="0">
                <a:latin typeface="BIZ UDPゴシック" panose="020B0400000000000000" pitchFamily="50" charset="-128"/>
                <a:ea typeface="BIZ UDPゴシック" panose="020B0400000000000000" pitchFamily="50" charset="-128"/>
              </a:rPr>
              <a:t>事業者の施設の適正管理等の自主的取組みを促進</a:t>
            </a:r>
            <a:r>
              <a:rPr lang="ja-JP" altLang="en-US" sz="2000" dirty="0">
                <a:latin typeface="BIZ UDPゴシック" panose="020B0400000000000000" pitchFamily="50" charset="-128"/>
                <a:ea typeface="BIZ UDPゴシック" panose="020B0400000000000000" pitchFamily="50" charset="-128"/>
              </a:rPr>
              <a:t>するべき。</a:t>
            </a:r>
          </a:p>
        </p:txBody>
      </p:sp>
    </p:spTree>
    <p:extLst>
      <p:ext uri="{BB962C8B-B14F-4D97-AF65-F5344CB8AC3E}">
        <p14:creationId xmlns:p14="http://schemas.microsoft.com/office/powerpoint/2010/main" val="4094262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Isosceles Triangle 12">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Isosceles Triangle 14">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コンテンツ プレースホルダー 2">
            <a:extLst>
              <a:ext uri="{FF2B5EF4-FFF2-40B4-BE49-F238E27FC236}">
                <a16:creationId xmlns:a16="http://schemas.microsoft.com/office/drawing/2014/main" id="{69FD5798-28EA-43CE-97A6-1483195F6F1E}"/>
              </a:ext>
            </a:extLst>
          </p:cNvPr>
          <p:cNvSpPr>
            <a:spLocks noGrp="1"/>
          </p:cNvSpPr>
          <p:nvPr>
            <p:ph idx="1"/>
          </p:nvPr>
        </p:nvSpPr>
        <p:spPr>
          <a:xfrm>
            <a:off x="778724" y="1349296"/>
            <a:ext cx="8667371" cy="4874630"/>
          </a:xfrm>
        </p:spPr>
        <p:txBody>
          <a:bodyPr>
            <a:noAutofit/>
          </a:bodyPr>
          <a:lstStyle/>
          <a:p>
            <a:pPr marL="0" indent="0">
              <a:lnSpc>
                <a:spcPct val="150000"/>
              </a:lnSpc>
              <a:buNone/>
            </a:pPr>
            <a:r>
              <a:rPr kumimoji="1" lang="en-US" altLang="ja-JP" sz="1600" dirty="0">
                <a:solidFill>
                  <a:schemeClr val="tx1"/>
                </a:solidFill>
                <a:latin typeface="BIZ UDPゴシック" panose="020B0400000000000000" pitchFamily="50" charset="-128"/>
                <a:ea typeface="BIZ UDPゴシック" panose="020B0400000000000000" pitchFamily="50" charset="-128"/>
              </a:rPr>
              <a:t>【</a:t>
            </a:r>
            <a:r>
              <a:rPr kumimoji="1" lang="ja-JP" altLang="en-US" sz="1600" dirty="0">
                <a:solidFill>
                  <a:schemeClr val="tx1"/>
                </a:solidFill>
                <a:latin typeface="BIZ UDPゴシック" panose="020B0400000000000000" pitchFamily="50" charset="-128"/>
                <a:ea typeface="BIZ UDPゴシック" panose="020B0400000000000000" pitchFamily="50" charset="-128"/>
              </a:rPr>
              <a:t>考え方</a:t>
            </a:r>
            <a:r>
              <a:rPr kumimoji="1" lang="en-US" altLang="ja-JP" sz="1600" dirty="0">
                <a:solidFill>
                  <a:schemeClr val="tx1"/>
                </a:solidFill>
                <a:latin typeface="BIZ UDPゴシック" panose="020B0400000000000000" pitchFamily="50" charset="-128"/>
                <a:ea typeface="BIZ UDPゴシック" panose="020B0400000000000000" pitchFamily="50" charset="-128"/>
              </a:rPr>
              <a:t>】</a:t>
            </a:r>
          </a:p>
          <a:p>
            <a:pPr marL="0" indent="0">
              <a:lnSpc>
                <a:spcPct val="150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金属製品製造に係る焼結炉等や窯業製品製造に係る焼成炉等、廃棄物焼却炉のように、対策を講じなければ多くのばいじんが排出される可能性のある施設も存在することから、固定発生源からのばいじん規制は継続すべきである。</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lnSpc>
                <a:spcPct val="150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濃度基準については、測定義務という負担が一部生じるものの、設備構造基準に比べ負担は小さく、事業者にとって基準遵守状況の把握が比較的容易であることや、業種や業態ごとに現実的かつ効果的な対策が選択可能といったメリットがあることから、規制手法については濃度基準を引き続き実施するべきであり、排出濃度基準値については、法の最も小さい規模施設の基準値等を原則採用している現行の考えを継続すべき。</a:t>
            </a:r>
          </a:p>
          <a:p>
            <a:pPr marL="0" indent="0">
              <a:lnSpc>
                <a:spcPct val="150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・測定義務については、府公告に基づく測定義務の軽減及び免除の規定を積極的に適用することで、事業者の施設の適正管理等の自主的取り組みを促進するべき。</a:t>
            </a:r>
            <a:endParaRPr lang="en-US" altLang="ja-JP" sz="1600" dirty="0">
              <a:solidFill>
                <a:schemeClr val="tx1"/>
              </a:solidFill>
              <a:latin typeface="BIZ UDPゴシック" panose="020B0400000000000000" pitchFamily="50" charset="-128"/>
              <a:ea typeface="BIZ UDPゴシック" panose="020B0400000000000000" pitchFamily="50" charset="-128"/>
            </a:endParaRPr>
          </a:p>
          <a:p>
            <a:pPr marL="0" indent="0">
              <a:lnSpc>
                <a:spcPct val="150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a:t>
            </a:r>
            <a:r>
              <a:rPr lang="ja-JP" altLang="en-US" sz="1600" u="sng" dirty="0">
                <a:solidFill>
                  <a:schemeClr val="tx1"/>
                </a:solidFill>
                <a:latin typeface="BIZ UDPゴシック" panose="020B0400000000000000" pitchFamily="50" charset="-128"/>
                <a:ea typeface="BIZ UDPゴシック" panose="020B0400000000000000" pitchFamily="50" charset="-128"/>
              </a:rPr>
              <a:t>なお、本規定を適用する際には、事業者が届出施設の稼働や管理等の実態を把握し行政へ報告する等、事業者・行政双方で情報共有することが望ましい。</a:t>
            </a:r>
            <a:endParaRPr lang="ja-JP" altLang="en-US" sz="1600" dirty="0">
              <a:solidFill>
                <a:schemeClr val="tx1"/>
              </a:solidFill>
              <a:latin typeface="BIZ UDPゴシック" panose="020B0400000000000000" pitchFamily="50" charset="-128"/>
              <a:ea typeface="BIZ UDPゴシック" panose="020B0400000000000000" pitchFamily="50" charset="-128"/>
            </a:endParaRPr>
          </a:p>
        </p:txBody>
      </p:sp>
      <p:sp>
        <p:nvSpPr>
          <p:cNvPr id="8" name="スライド番号プレースホルダー 3">
            <a:extLst>
              <a:ext uri="{FF2B5EF4-FFF2-40B4-BE49-F238E27FC236}">
                <a16:creationId xmlns:a16="http://schemas.microsoft.com/office/drawing/2014/main" id="{C356BC4A-40B2-4175-BDD5-1B17E9A02AEE}"/>
              </a:ext>
            </a:extLst>
          </p:cNvPr>
          <p:cNvSpPr txBox="1">
            <a:spLocks/>
          </p:cNvSpPr>
          <p:nvPr/>
        </p:nvSpPr>
        <p:spPr>
          <a:xfrm>
            <a:off x="9350787" y="6041364"/>
            <a:ext cx="555213" cy="365125"/>
          </a:xfrm>
          <a:prstGeom prst="rect">
            <a:avLst/>
          </a:prstGeom>
        </p:spPr>
        <p:txBody>
          <a:bodyPr vert="horz" lIns="91440" tIns="45720" rIns="91440" bIns="45720" rtlCol="0" anchor="ctr">
            <a:normAutofit/>
          </a:bodyPr>
          <a:lstStyle>
            <a:defPPr>
              <a:defRPr lang="en-US"/>
            </a:defPPr>
            <a:lvl1pPr marL="0" algn="r" defTabSz="457200" rtl="0" eaLnBrk="1" latinLnBrk="0" hangingPunct="1">
              <a:defRPr sz="900" kern="1200">
                <a:solidFill>
                  <a:schemeClr val="accent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8</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
        <p:nvSpPr>
          <p:cNvPr id="10" name="タイトル 1">
            <a:extLst>
              <a:ext uri="{FF2B5EF4-FFF2-40B4-BE49-F238E27FC236}">
                <a16:creationId xmlns:a16="http://schemas.microsoft.com/office/drawing/2014/main" id="{1B09951F-EB7C-40F2-BF5F-47427962E0EB}"/>
              </a:ext>
            </a:extLst>
          </p:cNvPr>
          <p:cNvSpPr txBox="1">
            <a:spLocks/>
          </p:cNvSpPr>
          <p:nvPr/>
        </p:nvSpPr>
        <p:spPr>
          <a:xfrm>
            <a:off x="1083472" y="609602"/>
            <a:ext cx="8267315" cy="734351"/>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400" dirty="0">
                <a:latin typeface="BIZ UDPゴシック" panose="020B0400000000000000" pitchFamily="50" charset="-128"/>
                <a:ea typeface="BIZ UDPゴシック" panose="020B0400000000000000" pitchFamily="50" charset="-128"/>
              </a:rPr>
              <a:t>論点①　現在の規制手法及び規制の方向性について</a:t>
            </a:r>
          </a:p>
        </p:txBody>
      </p:sp>
    </p:spTree>
    <p:extLst>
      <p:ext uri="{BB962C8B-B14F-4D97-AF65-F5344CB8AC3E}">
        <p14:creationId xmlns:p14="http://schemas.microsoft.com/office/powerpoint/2010/main" val="3362768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80B86A7-A1EC-475B-9166-88902B033A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906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D454DA33-2E73-4B19-90C7-F5DC5D403F31}"/>
              </a:ext>
            </a:extLst>
          </p:cNvPr>
          <p:cNvSpPr>
            <a:spLocks noGrp="1"/>
          </p:cNvSpPr>
          <p:nvPr>
            <p:ph type="title"/>
          </p:nvPr>
        </p:nvSpPr>
        <p:spPr>
          <a:xfrm>
            <a:off x="1083472" y="609600"/>
            <a:ext cx="8006740" cy="1320800"/>
          </a:xfrm>
        </p:spPr>
        <p:txBody>
          <a:bodyPr>
            <a:normAutofit/>
          </a:bodyPr>
          <a:lstStyle/>
          <a:p>
            <a:r>
              <a:rPr lang="ja-JP" altLang="en-US" sz="2400" dirty="0">
                <a:latin typeface="BIZ UDPゴシック" panose="020B0400000000000000" pitchFamily="50" charset="-128"/>
                <a:ea typeface="BIZ UDPゴシック" panose="020B0400000000000000" pitchFamily="50" charset="-128"/>
              </a:rPr>
              <a:t>論点②　　対象施設の見直しの必要性について</a:t>
            </a:r>
            <a:endParaRPr lang="en-US" altLang="ja-JP" sz="2400" dirty="0">
              <a:latin typeface="BIZ UDPゴシック" panose="020B0400000000000000" pitchFamily="50" charset="-128"/>
              <a:ea typeface="BIZ UDPゴシック" panose="020B0400000000000000" pitchFamily="50" charset="-128"/>
            </a:endParaRPr>
          </a:p>
        </p:txBody>
      </p:sp>
      <p:sp>
        <p:nvSpPr>
          <p:cNvPr id="11" name="Isosceles Triangle 10">
            <a:extLst>
              <a:ext uri="{FF2B5EF4-FFF2-40B4-BE49-F238E27FC236}">
                <a16:creationId xmlns:a16="http://schemas.microsoft.com/office/drawing/2014/main" id="{C2C29CB1-9F74-4879-A6AF-AEA67B6F1F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84609"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a:extLst>
              <a:ext uri="{FF2B5EF4-FFF2-40B4-BE49-F238E27FC236}">
                <a16:creationId xmlns:a16="http://schemas.microsoft.com/office/drawing/2014/main" id="{7E2C7115-5336-410C-AD71-0F0952A2E5A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541404" y="4013200"/>
            <a:ext cx="364596"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 name="スライド番号プレースホルダー 3">
            <a:extLst>
              <a:ext uri="{FF2B5EF4-FFF2-40B4-BE49-F238E27FC236}">
                <a16:creationId xmlns:a16="http://schemas.microsoft.com/office/drawing/2014/main" id="{212592F9-DD98-4532-9ED9-2D3EBAC43E0F}"/>
              </a:ext>
            </a:extLst>
          </p:cNvPr>
          <p:cNvSpPr>
            <a:spLocks noGrp="1"/>
          </p:cNvSpPr>
          <p:nvPr>
            <p:ph type="sldNum" sz="quarter" idx="12"/>
          </p:nvPr>
        </p:nvSpPr>
        <p:spPr>
          <a:xfrm>
            <a:off x="9350787" y="6041364"/>
            <a:ext cx="555213" cy="365125"/>
          </a:xfrm>
        </p:spPr>
        <p:txBody>
          <a:bodyPr>
            <a:normAutofit/>
          </a:bodyPr>
          <a:lstStyle/>
          <a:p>
            <a:pPr>
              <a:spcAft>
                <a:spcPts val="600"/>
              </a:spcAft>
            </a:pPr>
            <a:fld id="{519954A3-9DFD-4C44-94BA-B95130A3BA1C}" type="slidenum">
              <a:rPr lang="en-US" smtClean="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pPr>
                <a:spcAft>
                  <a:spcPts val="600"/>
                </a:spcAft>
              </a:pPr>
              <a:t>9</a:t>
            </a:fld>
            <a:endParaRPr lang="en-US" dirty="0">
              <a:ln w="0"/>
              <a:solidFill>
                <a:schemeClr val="tx1"/>
              </a:solidFill>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
        <p:nvSpPr>
          <p:cNvPr id="10" name="テキスト ボックス 9">
            <a:extLst>
              <a:ext uri="{FF2B5EF4-FFF2-40B4-BE49-F238E27FC236}">
                <a16:creationId xmlns:a16="http://schemas.microsoft.com/office/drawing/2014/main" id="{7B8D08ED-F7B4-4D73-973B-112059F6554F}"/>
              </a:ext>
            </a:extLst>
          </p:cNvPr>
          <p:cNvSpPr txBox="1"/>
          <p:nvPr/>
        </p:nvSpPr>
        <p:spPr>
          <a:xfrm>
            <a:off x="1083472" y="1566193"/>
            <a:ext cx="8267315" cy="2400657"/>
          </a:xfrm>
          <a:prstGeom prst="rect">
            <a:avLst/>
          </a:prstGeom>
          <a:noFill/>
          <a:ln>
            <a:solidFill>
              <a:schemeClr val="tx1"/>
            </a:solidFill>
          </a:ln>
        </p:spPr>
        <p:txBody>
          <a:bodyPr wrap="square" rtlCol="0">
            <a:spAutoFit/>
          </a:bodyPr>
          <a:lstStyle/>
          <a:p>
            <a:pPr>
              <a:lnSpc>
                <a:spcPct val="150000"/>
              </a:lnSpc>
              <a:spcBef>
                <a:spcPts val="600"/>
              </a:spcBef>
              <a:spcAft>
                <a:spcPts val="600"/>
              </a:spcAft>
            </a:pPr>
            <a:r>
              <a:rPr lang="en-US" altLang="ja-JP" sz="2000" dirty="0">
                <a:latin typeface="BIZ UDPゴシック" panose="020B0400000000000000" pitchFamily="50" charset="-128"/>
                <a:ea typeface="BIZ UDPゴシック" panose="020B0400000000000000" pitchFamily="50" charset="-128"/>
              </a:rPr>
              <a:t>【</a:t>
            </a:r>
            <a:r>
              <a:rPr lang="ja-JP" altLang="en-US" sz="2000" dirty="0">
                <a:latin typeface="BIZ UDPゴシック" panose="020B0400000000000000" pitchFamily="50" charset="-128"/>
                <a:ea typeface="BIZ UDPゴシック" panose="020B0400000000000000" pitchFamily="50" charset="-128"/>
              </a:rPr>
              <a:t>方向性</a:t>
            </a:r>
            <a:r>
              <a:rPr lang="en-US" altLang="ja-JP" sz="2000" dirty="0">
                <a:latin typeface="BIZ UDPゴシック" panose="020B0400000000000000" pitchFamily="50" charset="-128"/>
                <a:ea typeface="BIZ UDPゴシック" panose="020B0400000000000000" pitchFamily="50" charset="-128"/>
              </a:rPr>
              <a:t>】</a:t>
            </a:r>
          </a:p>
          <a:p>
            <a:pPr>
              <a:lnSpc>
                <a:spcPct val="150000"/>
              </a:lnSpc>
              <a:spcBef>
                <a:spcPts val="600"/>
              </a:spcBef>
              <a:spcAft>
                <a:spcPts val="600"/>
              </a:spcAft>
            </a:pPr>
            <a:r>
              <a:rPr lang="ja-JP" altLang="en-US" sz="2000" dirty="0">
                <a:latin typeface="BIZ UDPゴシック" panose="020B0400000000000000" pitchFamily="50" charset="-128"/>
                <a:ea typeface="BIZ UDPゴシック" panose="020B0400000000000000" pitchFamily="50" charset="-128"/>
              </a:rPr>
              <a:t>　現行条例届出施設のうち過去に一度も届出の実績がない「第</a:t>
            </a:r>
            <a:r>
              <a:rPr lang="en-US" altLang="ja-JP" sz="2000" dirty="0">
                <a:latin typeface="BIZ UDPゴシック" panose="020B0400000000000000" pitchFamily="50" charset="-128"/>
                <a:ea typeface="BIZ UDPゴシック" panose="020B0400000000000000" pitchFamily="50" charset="-128"/>
              </a:rPr>
              <a:t>1</a:t>
            </a:r>
            <a:r>
              <a:rPr lang="ja-JP" altLang="en-US" sz="2000" dirty="0">
                <a:latin typeface="BIZ UDPゴシック" panose="020B0400000000000000" pitchFamily="50" charset="-128"/>
                <a:ea typeface="BIZ UDPゴシック" panose="020B0400000000000000" pitchFamily="50" charset="-128"/>
              </a:rPr>
              <a:t>項　食料品の製造の用に供する反応炉」については、引き続き規制対象と位置付けるべき。</a:t>
            </a:r>
            <a:endParaRPr lang="en-US" altLang="ja-JP" sz="2000" dirty="0">
              <a:latin typeface="BIZ UDPゴシック" panose="020B0400000000000000" pitchFamily="50" charset="-128"/>
              <a:ea typeface="BIZ UDPゴシック" panose="020B0400000000000000" pitchFamily="50" charset="-128"/>
            </a:endParaRPr>
          </a:p>
          <a:p>
            <a:pPr>
              <a:lnSpc>
                <a:spcPts val="1200"/>
              </a:lnSpc>
              <a:spcBef>
                <a:spcPts val="600"/>
              </a:spcBef>
              <a:spcAft>
                <a:spcPts val="600"/>
              </a:spcAft>
            </a:pPr>
            <a:r>
              <a:rPr lang="ja-JP" altLang="en-US" sz="2000" dirty="0">
                <a:latin typeface="BIZ UDPゴシック" panose="020B0400000000000000" pitchFamily="50" charset="-128"/>
                <a:ea typeface="BIZ UDPゴシック" panose="020B0400000000000000" pitchFamily="50" charset="-128"/>
              </a:rPr>
              <a:t>　</a:t>
            </a:r>
            <a:endParaRPr lang="en-US" altLang="ja-JP" sz="2000" dirty="0">
              <a:latin typeface="BIZ UDPゴシック" panose="020B0400000000000000" pitchFamily="50" charset="-128"/>
              <a:ea typeface="BIZ UDPゴシック" panose="020B0400000000000000" pitchFamily="50" charset="-128"/>
            </a:endParaRPr>
          </a:p>
        </p:txBody>
      </p:sp>
      <p:sp>
        <p:nvSpPr>
          <p:cNvPr id="8" name="コンテンツ プレースホルダー 2">
            <a:extLst>
              <a:ext uri="{FF2B5EF4-FFF2-40B4-BE49-F238E27FC236}">
                <a16:creationId xmlns:a16="http://schemas.microsoft.com/office/drawing/2014/main" id="{31BE638A-7DDB-43B5-B525-D615F55DF5D0}"/>
              </a:ext>
            </a:extLst>
          </p:cNvPr>
          <p:cNvSpPr>
            <a:spLocks noGrp="1"/>
          </p:cNvSpPr>
          <p:nvPr>
            <p:ph idx="1"/>
          </p:nvPr>
        </p:nvSpPr>
        <p:spPr>
          <a:xfrm>
            <a:off x="1083471" y="4105379"/>
            <a:ext cx="8267315" cy="2301110"/>
          </a:xfrm>
        </p:spPr>
        <p:txBody>
          <a:bodyPr>
            <a:noAutofit/>
          </a:bodyPr>
          <a:lstStyle/>
          <a:p>
            <a:pPr marL="0" indent="0">
              <a:lnSpc>
                <a:spcPct val="150000"/>
              </a:lnSpc>
              <a:buNone/>
            </a:pPr>
            <a:r>
              <a:rPr kumimoji="1" lang="en-US" altLang="ja-JP" sz="1600" dirty="0">
                <a:solidFill>
                  <a:schemeClr val="tx1"/>
                </a:solidFill>
                <a:latin typeface="BIZ UDPゴシック" panose="020B0400000000000000" pitchFamily="50" charset="-128"/>
                <a:ea typeface="BIZ UDPゴシック" panose="020B0400000000000000" pitchFamily="50" charset="-128"/>
              </a:rPr>
              <a:t>【</a:t>
            </a:r>
            <a:r>
              <a:rPr kumimoji="1" lang="ja-JP" altLang="en-US" sz="1600" dirty="0">
                <a:solidFill>
                  <a:schemeClr val="tx1"/>
                </a:solidFill>
                <a:latin typeface="BIZ UDPゴシック" panose="020B0400000000000000" pitchFamily="50" charset="-128"/>
                <a:ea typeface="BIZ UDPゴシック" panose="020B0400000000000000" pitchFamily="50" charset="-128"/>
              </a:rPr>
              <a:t>考え方</a:t>
            </a:r>
            <a:r>
              <a:rPr kumimoji="1" lang="en-US" altLang="ja-JP" sz="1600" dirty="0">
                <a:solidFill>
                  <a:schemeClr val="tx1"/>
                </a:solidFill>
                <a:latin typeface="BIZ UDPゴシック" panose="020B0400000000000000" pitchFamily="50" charset="-128"/>
                <a:ea typeface="BIZ UDPゴシック" panose="020B0400000000000000" pitchFamily="50" charset="-128"/>
              </a:rPr>
              <a:t>】</a:t>
            </a:r>
          </a:p>
          <a:p>
            <a:pPr marL="0" indent="0">
              <a:lnSpc>
                <a:spcPct val="150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・当該施設は大防法の届出施設の裾下げ施設に該当し、今後届出の可能性はあるものである。</a:t>
            </a:r>
          </a:p>
          <a:p>
            <a:pPr marL="0" indent="0">
              <a:lnSpc>
                <a:spcPct val="150000"/>
              </a:lnSpc>
              <a:buNone/>
            </a:pPr>
            <a:r>
              <a:rPr lang="ja-JP" altLang="en-US" sz="1600" dirty="0">
                <a:solidFill>
                  <a:schemeClr val="tx1"/>
                </a:solidFill>
                <a:latin typeface="BIZ UDPゴシック" panose="020B0400000000000000" pitchFamily="50" charset="-128"/>
                <a:ea typeface="BIZ UDPゴシック" panose="020B0400000000000000" pitchFamily="50" charset="-128"/>
              </a:rPr>
              <a:t>・また、当該施設からの主な発生源は原料である食料品と考えるが、食料品の形態によっては施設から排出されるばいじん濃度が高くなる可能性があることから、引き続き規制対象と位置付けるべき。</a:t>
            </a:r>
          </a:p>
          <a:p>
            <a:pPr marL="0" indent="0">
              <a:lnSpc>
                <a:spcPct val="150000"/>
              </a:lnSpc>
              <a:buNone/>
            </a:pPr>
            <a:endParaRPr lang="ja-JP" altLang="en-US" sz="1600"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898380060"/>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1842</Words>
  <Application>Microsoft Office PowerPoint</Application>
  <PresentationFormat>A4 210 x 297 mm</PresentationFormat>
  <Paragraphs>75</Paragraphs>
  <Slides>10</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10</vt:i4>
      </vt:variant>
    </vt:vector>
  </HeadingPairs>
  <TitlesOfParts>
    <vt:vector size="18" baseType="lpstr">
      <vt:lpstr>BIZ UDPゴシック</vt:lpstr>
      <vt:lpstr>メイリオ</vt:lpstr>
      <vt:lpstr>游ゴシック</vt:lpstr>
      <vt:lpstr>Arial</vt:lpstr>
      <vt:lpstr>Trebuchet MS</vt:lpstr>
      <vt:lpstr>Wingdings</vt:lpstr>
      <vt:lpstr>Wingdings 3</vt:lpstr>
      <vt:lpstr>ファセット</vt:lpstr>
      <vt:lpstr>PowerPoint プレゼンテーション</vt:lpstr>
      <vt:lpstr>前回の部会で整理した論点</vt:lpstr>
      <vt:lpstr>PowerPoint プレゼンテーション</vt:lpstr>
      <vt:lpstr>（参考）測定義務の軽減及び免除について</vt:lpstr>
      <vt:lpstr>PowerPoint プレゼンテーション</vt:lpstr>
      <vt:lpstr>PowerPoint プレゼンテーション</vt:lpstr>
      <vt:lpstr>論点①　現在の規制手法及び規制の方向性について</vt:lpstr>
      <vt:lpstr>PowerPoint プレゼンテーション</vt:lpstr>
      <vt:lpstr>論点②　　対象施設の見直しの必要性について</vt:lpstr>
      <vt:lpstr>論点③　　燃料の種類による施設の見直しについて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2021-06-21T02:06:28Z</dcterms:created>
  <dcterms:modified xsi:type="dcterms:W3CDTF">2021-06-21T02:06:31Z</dcterms:modified>
</cp:coreProperties>
</file>