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autoCompressPictures="0">
  <p:sldMasterIdLst>
    <p:sldMasterId id="2147483686" r:id="rId1"/>
  </p:sldMasterIdLst>
  <p:notesMasterIdLst>
    <p:notesMasterId r:id="rId23"/>
  </p:notesMasterIdLst>
  <p:handoutMasterIdLst>
    <p:handoutMasterId r:id="rId24"/>
  </p:handoutMasterIdLst>
  <p:sldIdLst>
    <p:sldId id="262" r:id="rId2"/>
    <p:sldId id="410" r:id="rId3"/>
    <p:sldId id="411" r:id="rId4"/>
    <p:sldId id="382" r:id="rId5"/>
    <p:sldId id="428" r:id="rId6"/>
    <p:sldId id="384" r:id="rId7"/>
    <p:sldId id="385" r:id="rId8"/>
    <p:sldId id="400" r:id="rId9"/>
    <p:sldId id="366" r:id="rId10"/>
    <p:sldId id="414" r:id="rId11"/>
    <p:sldId id="417" r:id="rId12"/>
    <p:sldId id="418" r:id="rId13"/>
    <p:sldId id="419" r:id="rId14"/>
    <p:sldId id="420" r:id="rId15"/>
    <p:sldId id="421" r:id="rId16"/>
    <p:sldId id="422" r:id="rId17"/>
    <p:sldId id="423" r:id="rId18"/>
    <p:sldId id="424" r:id="rId19"/>
    <p:sldId id="425" r:id="rId20"/>
    <p:sldId id="429" r:id="rId21"/>
    <p:sldId id="430" r:id="rId2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CC66"/>
    <a:srgbClr val="FF6600"/>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91" autoAdjust="0"/>
    <p:restoredTop sz="95830" autoAdjust="0"/>
  </p:normalViewPr>
  <p:slideViewPr>
    <p:cSldViewPr snapToGrid="0">
      <p:cViewPr varScale="1">
        <p:scale>
          <a:sx n="74" d="100"/>
          <a:sy n="74" d="100"/>
        </p:scale>
        <p:origin x="4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C88658D3-820C-4A15-B271-1639FD22586C}"/>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D718745C-0B19-4D09-B0CB-4A875CA2D07C}"/>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6F9C584F-74AE-47DC-A83F-A551590D61A1}" type="datetimeFigureOut">
              <a:rPr kumimoji="1" lang="ja-JP" altLang="en-US" smtClean="0"/>
              <a:t>2021/4/13</a:t>
            </a:fld>
            <a:endParaRPr kumimoji="1" lang="ja-JP" altLang="en-US"/>
          </a:p>
        </p:txBody>
      </p:sp>
      <p:sp>
        <p:nvSpPr>
          <p:cNvPr id="4" name="フッター プレースホルダー 3">
            <a:extLst>
              <a:ext uri="{FF2B5EF4-FFF2-40B4-BE49-F238E27FC236}">
                <a16:creationId xmlns:a16="http://schemas.microsoft.com/office/drawing/2014/main" id="{DA3AFB1A-1CF8-474D-947A-5CDA9800225B}"/>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73DB8E78-91E5-4FFF-B1AC-6B22ED00B280}"/>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842FA6BE-E03D-422C-8DEF-25CE055DB854}" type="slidenum">
              <a:rPr kumimoji="1" lang="ja-JP" altLang="en-US" smtClean="0"/>
              <a:t>‹#›</a:t>
            </a:fld>
            <a:endParaRPr kumimoji="1" lang="ja-JP" altLang="en-US"/>
          </a:p>
        </p:txBody>
      </p:sp>
    </p:spTree>
    <p:extLst>
      <p:ext uri="{BB962C8B-B14F-4D97-AF65-F5344CB8AC3E}">
        <p14:creationId xmlns:p14="http://schemas.microsoft.com/office/powerpoint/2010/main" val="37772334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FA5CA084-FE37-49B5-B8C7-FCA1579D17A1}" type="datetimeFigureOut">
              <a:rPr kumimoji="1" lang="ja-JP" altLang="en-US" smtClean="0"/>
              <a:t>2021/4/13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B4B1ED3-4897-46F3-9949-886ECDDD896F}" type="slidenum">
              <a:rPr kumimoji="1" lang="ja-JP" altLang="en-US" smtClean="0"/>
              <a:t>‹#›</a:t>
            </a:fld>
            <a:endParaRPr kumimoji="1" lang="ja-JP" altLang="en-US"/>
          </a:p>
        </p:txBody>
      </p:sp>
    </p:spTree>
    <p:extLst>
      <p:ext uri="{BB962C8B-B14F-4D97-AF65-F5344CB8AC3E}">
        <p14:creationId xmlns:p14="http://schemas.microsoft.com/office/powerpoint/2010/main" val="189414482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9171" y="-8468"/>
            <a:ext cx="9935592"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2" y="2404534"/>
            <a:ext cx="631227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224812" y="4050835"/>
            <a:ext cx="631227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7D54CBD-1E73-4DB0-A80E-2D631038AE97}"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00222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FF852C9-40AE-4562-9FC8-EE63901DDEAC}"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135488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DC5CEBF-FCE6-4B49-858C-6DD8D95F634D}"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41131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60399" y="1931988"/>
            <a:ext cx="6876691"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368C4E5-1B83-437F-B4C1-5F762EF3DC6B}"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0969437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2EEE1DB-8C72-430E-8233-1BDAE291053C}"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109152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58606FB-F559-4E09-AEDE-E2D82A215524}"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778200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A31576-4D32-499C-BA79-261BC51CB9A3}"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a:p>
        </p:txBody>
      </p:sp>
    </p:spTree>
    <p:extLst>
      <p:ext uri="{BB962C8B-B14F-4D97-AF65-F5344CB8AC3E}">
        <p14:creationId xmlns:p14="http://schemas.microsoft.com/office/powerpoint/2010/main" val="6390210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1"/>
            <a:ext cx="1060380"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0399" y="609601"/>
            <a:ext cx="5627945"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D84AF1-34C4-45E4-BD76-48422B2028E2}"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2171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F38C21-6AB4-4178-B9B8-09902E1F3BAD}"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2356083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0399" y="2700869"/>
            <a:ext cx="6876691"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4527448"/>
            <a:ext cx="687669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6C01743-F1D4-471E-83FD-4110CB1E1EEA}" type="datetime1">
              <a:rPr lang="en-US" altLang="ja-JP" smtClean="0"/>
              <a:t>4/13/2021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33648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0401"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98FFACE-B253-49B6-B727-27FB52378CF7}" type="datetime1">
              <a:rPr lang="en-US" altLang="ja-JP" smtClean="0"/>
              <a:t>4/13/2021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3311406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89"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60399" y="2737247"/>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188860" y="2737247"/>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90CA6D-D8D5-48F5-AB7C-089C3FBAADB6}" type="datetime1">
              <a:rPr lang="en-US" altLang="ja-JP" smtClean="0"/>
              <a:t>4/13/2021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567531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E35C277-81C0-449A-9FE8-5C3FDDBC0D21}" type="datetime1">
              <a:rPr lang="en-US" altLang="ja-JP" smtClean="0"/>
              <a:t>4/13/2021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838309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290BA1-8F42-447A-A980-90C789177F68}" type="datetime1">
              <a:rPr lang="en-US" altLang="ja-JP" smtClean="0"/>
              <a:t>4/13/2021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692582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868882" y="514926"/>
            <a:ext cx="366820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543CB40-17AF-430A-9DAA-78C79AA052F3}" type="datetime1">
              <a:rPr lang="en-US" altLang="ja-JP" smtClean="0"/>
              <a:t>4/13/2021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3066790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60399" y="609600"/>
            <a:ext cx="6876690"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0B33D3-C56C-405B-94C3-1B28AC5347B6}" type="datetime1">
              <a:rPr lang="en-US" altLang="ja-JP" smtClean="0"/>
              <a:t>4/13/2021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853987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7" name="Group 16"/>
          <p:cNvGrpSpPr/>
          <p:nvPr/>
        </p:nvGrpSpPr>
        <p:grpSpPr>
          <a:xfrm>
            <a:off x="-9172" y="-8468"/>
            <a:ext cx="9935593"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60400" y="609600"/>
            <a:ext cx="6876689"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2160590"/>
            <a:ext cx="6876690"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855696" y="6041364"/>
            <a:ext cx="741143"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F6BE295-9B3E-4679-9DE7-7B93C88DF62D}" type="datetime1">
              <a:rPr lang="en-US" altLang="ja-JP" smtClean="0"/>
              <a:t>4/13/2021</a:t>
            </a:fld>
            <a:endParaRPr lang="en-US"/>
          </a:p>
        </p:txBody>
      </p:sp>
      <p:sp>
        <p:nvSpPr>
          <p:cNvPr id="5" name="Footer Placeholder 4"/>
          <p:cNvSpPr>
            <a:spLocks noGrp="1"/>
          </p:cNvSpPr>
          <p:nvPr>
            <p:ph type="ftr" sz="quarter" idx="3"/>
          </p:nvPr>
        </p:nvSpPr>
        <p:spPr>
          <a:xfrm>
            <a:off x="660399" y="6041364"/>
            <a:ext cx="500822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81732" y="6041364"/>
            <a:ext cx="55535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242690044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タイトル 1">
            <a:extLst>
              <a:ext uri="{FF2B5EF4-FFF2-40B4-BE49-F238E27FC236}">
                <a16:creationId xmlns:a16="http://schemas.microsoft.com/office/drawing/2014/main" id="{66514161-D461-47ED-B67B-B85211C9821C}"/>
              </a:ext>
            </a:extLst>
          </p:cNvPr>
          <p:cNvSpPr txBox="1">
            <a:spLocks/>
          </p:cNvSpPr>
          <p:nvPr/>
        </p:nvSpPr>
        <p:spPr>
          <a:xfrm>
            <a:off x="609600" y="1491177"/>
            <a:ext cx="7665716" cy="2629999"/>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endParaRPr lang="ja-JP" altLang="en-US"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6F1E4E8C-C05F-4C3D-940D-BAB485AB187E}"/>
              </a:ext>
            </a:extLst>
          </p:cNvPr>
          <p:cNvSpPr txBox="1"/>
          <p:nvPr/>
        </p:nvSpPr>
        <p:spPr>
          <a:xfrm>
            <a:off x="7836734" y="516486"/>
            <a:ext cx="821059" cy="369332"/>
          </a:xfrm>
          <a:prstGeom prst="rect">
            <a:avLst/>
          </a:prstGeom>
          <a:noFill/>
          <a:ln>
            <a:solidFill>
              <a:schemeClr val="tx1"/>
            </a:solidFill>
          </a:ln>
        </p:spPr>
        <p:txBody>
          <a:bodyPr wrap="none" rtlCol="0">
            <a:spAutoFit/>
          </a:bodyPr>
          <a:lstStyle/>
          <a:p>
            <a:r>
              <a:rPr kumimoji="1" lang="ja-JP" altLang="en-US" dirty="0" smtClean="0">
                <a:latin typeface="BIZ UDPゴシック" panose="020B0400000000000000" pitchFamily="50" charset="-128"/>
                <a:ea typeface="BIZ UDPゴシック" panose="020B0400000000000000" pitchFamily="50" charset="-128"/>
              </a:rPr>
              <a:t>資料３</a:t>
            </a:r>
            <a:endParaRPr kumimoji="1" lang="ja-JP" altLang="en-US" dirty="0">
              <a:latin typeface="BIZ UDPゴシック" panose="020B0400000000000000" pitchFamily="50" charset="-128"/>
              <a:ea typeface="BIZ UDPゴシック" panose="020B0400000000000000" pitchFamily="50" charset="-128"/>
            </a:endParaRPr>
          </a:p>
        </p:txBody>
      </p:sp>
      <p:sp>
        <p:nvSpPr>
          <p:cNvPr id="8" name="タイトル 7">
            <a:extLst>
              <a:ext uri="{FF2B5EF4-FFF2-40B4-BE49-F238E27FC236}">
                <a16:creationId xmlns:a16="http://schemas.microsoft.com/office/drawing/2014/main" id="{03F00E16-5A40-4748-9F1E-7BA895C4D2D4}"/>
              </a:ext>
            </a:extLst>
          </p:cNvPr>
          <p:cNvSpPr>
            <a:spLocks noGrp="1"/>
          </p:cNvSpPr>
          <p:nvPr>
            <p:ph type="title"/>
          </p:nvPr>
        </p:nvSpPr>
        <p:spPr>
          <a:xfrm>
            <a:off x="1294210" y="3211509"/>
            <a:ext cx="7590706" cy="1320800"/>
          </a:xfrm>
        </p:spPr>
        <p:txBody>
          <a:bodyPr>
            <a:normAutofit fontScale="90000"/>
          </a:bodyPr>
          <a:lstStyle/>
          <a:p>
            <a:pPr algn="ctr"/>
            <a:r>
              <a:rPr lang="ja-JP" altLang="en-US" dirty="0">
                <a:latin typeface="BIZ UDPゴシック" panose="020B0400000000000000" pitchFamily="50" charset="-128"/>
                <a:ea typeface="BIZ UDPゴシック" panose="020B0400000000000000" pitchFamily="50" charset="-128"/>
              </a:rPr>
              <a:t>管理化学物質の現状と論点整理について</a:t>
            </a:r>
            <a:br>
              <a:rPr lang="ja-JP" altLang="en-US" dirty="0">
                <a:latin typeface="BIZ UDPゴシック" panose="020B0400000000000000" pitchFamily="50" charset="-128"/>
                <a:ea typeface="BIZ UDPゴシック" panose="020B0400000000000000" pitchFamily="50" charset="-128"/>
              </a:rPr>
            </a:br>
            <a:endParaRPr lang="ja-JP" altLang="en-US" dirty="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67904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10</a:t>
            </a:fld>
            <a:endParaRPr kumimoji="0" lang="en-US" sz="9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10</a:t>
            </a:fld>
            <a:endParaRPr kumimoji="0" lang="en-US" sz="9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5" name="コンテンツ プレースホルダー 4"/>
          <p:cNvSpPr>
            <a:spLocks noGrp="1"/>
          </p:cNvSpPr>
          <p:nvPr>
            <p:ph idx="1"/>
          </p:nvPr>
        </p:nvSpPr>
        <p:spPr>
          <a:xfrm>
            <a:off x="684608" y="1271714"/>
            <a:ext cx="8666177" cy="4990363"/>
          </a:xfrm>
        </p:spPr>
        <p:txBody>
          <a:bodyPr>
            <a:normAutofit/>
          </a:bodyPr>
          <a:lstStyle/>
          <a:p>
            <a:pPr marL="0" indent="0">
              <a:buNone/>
            </a:pPr>
            <a:r>
              <a:rPr kumimoji="1" lang="ja-JP" altLang="en-US" dirty="0">
                <a:latin typeface="BIZ UDPゴシック" panose="020B0400000000000000" pitchFamily="50" charset="-128"/>
                <a:ea typeface="BIZ UDPゴシック" panose="020B0400000000000000" pitchFamily="50" charset="-128"/>
              </a:rPr>
              <a:t>条例の管理化学物質は、化管法の指定化学物質を対象とするとともに、府独自指定物質として</a:t>
            </a:r>
            <a:r>
              <a:rPr kumimoji="1" lang="en-US" altLang="ja-JP" dirty="0">
                <a:latin typeface="BIZ UDPゴシック" panose="020B0400000000000000" pitchFamily="50" charset="-128"/>
                <a:ea typeface="BIZ UDPゴシック" panose="020B0400000000000000" pitchFamily="50" charset="-128"/>
              </a:rPr>
              <a:t>23</a:t>
            </a:r>
            <a:r>
              <a:rPr kumimoji="1" lang="ja-JP" altLang="en-US" dirty="0">
                <a:latin typeface="BIZ UDPゴシック" panose="020B0400000000000000" pitchFamily="50" charset="-128"/>
                <a:ea typeface="BIZ UDPゴシック" panose="020B0400000000000000" pitchFamily="50" charset="-128"/>
              </a:rPr>
              <a:t>物質及び</a:t>
            </a:r>
            <a:r>
              <a:rPr kumimoji="1" lang="en-US" altLang="ja-JP" dirty="0">
                <a:latin typeface="BIZ UDPゴシック" panose="020B0400000000000000" pitchFamily="50" charset="-128"/>
                <a:ea typeface="BIZ UDPゴシック" panose="020B0400000000000000" pitchFamily="50" charset="-128"/>
              </a:rPr>
              <a:t>VOC</a:t>
            </a:r>
            <a:r>
              <a:rPr kumimoji="1" lang="ja-JP" altLang="en-US" dirty="0">
                <a:latin typeface="BIZ UDPゴシック" panose="020B0400000000000000" pitchFamily="50" charset="-128"/>
                <a:ea typeface="BIZ UDPゴシック" panose="020B0400000000000000" pitchFamily="50" charset="-128"/>
              </a:rPr>
              <a:t>を指定している。</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府独自指定物質の</a:t>
            </a:r>
            <a:r>
              <a:rPr lang="ja-JP" altLang="en-US" dirty="0">
                <a:latin typeface="BIZ UDPゴシック" panose="020B0400000000000000" pitchFamily="50" charset="-128"/>
                <a:ea typeface="BIZ UDPゴシック" panose="020B0400000000000000" pitchFamily="50" charset="-128"/>
              </a:rPr>
              <a:t>うち、第一種管理化学物質は有害性</a:t>
            </a:r>
            <a:r>
              <a:rPr kumimoji="1" lang="ja-JP" altLang="en-US" dirty="0">
                <a:latin typeface="BIZ UDPゴシック" panose="020B0400000000000000" pitchFamily="50" charset="-128"/>
                <a:ea typeface="BIZ UDPゴシック" panose="020B0400000000000000" pitchFamily="50" charset="-128"/>
              </a:rPr>
              <a:t>及び</a:t>
            </a:r>
            <a:r>
              <a:rPr kumimoji="1" lang="en-US" altLang="ja-JP" dirty="0">
                <a:latin typeface="BIZ UDPゴシック" panose="020B0400000000000000" pitchFamily="50" charset="-128"/>
                <a:ea typeface="BIZ UDPゴシック" panose="020B0400000000000000" pitchFamily="50" charset="-128"/>
              </a:rPr>
              <a:t>VOC</a:t>
            </a:r>
            <a:r>
              <a:rPr kumimoji="1" lang="ja-JP" altLang="en-US" dirty="0">
                <a:latin typeface="BIZ UDPゴシック" panose="020B0400000000000000" pitchFamily="50" charset="-128"/>
                <a:ea typeface="BIZ UDPゴシック" panose="020B0400000000000000" pitchFamily="50" charset="-128"/>
              </a:rPr>
              <a:t>対策の観点から選定し、第二種管理化学</a:t>
            </a:r>
            <a:r>
              <a:rPr kumimoji="1" lang="ja-JP" altLang="en-US">
                <a:latin typeface="BIZ UDPゴシック" panose="020B0400000000000000" pitchFamily="50" charset="-128"/>
                <a:ea typeface="BIZ UDPゴシック" panose="020B0400000000000000" pitchFamily="50" charset="-128"/>
              </a:rPr>
              <a:t>物質は生活</a:t>
            </a:r>
            <a:r>
              <a:rPr kumimoji="1" lang="ja-JP" altLang="en-US" dirty="0">
                <a:latin typeface="BIZ UDPゴシック" panose="020B0400000000000000" pitchFamily="50" charset="-128"/>
                <a:ea typeface="BIZ UDPゴシック" panose="020B0400000000000000" pitchFamily="50" charset="-128"/>
              </a:rPr>
              <a:t>環境保全の観点から選定したものである。</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府独自指定物質の見直しにあたっては、</a:t>
            </a:r>
            <a:r>
              <a:rPr lang="zh-CN" altLang="en-US" dirty="0">
                <a:latin typeface="BIZ UDPゴシック" panose="020B0400000000000000" pitchFamily="50" charset="-128"/>
                <a:ea typeface="BIZ UDPゴシック" panose="020B0400000000000000" pitchFamily="50" charset="-128"/>
              </a:rPr>
              <a:t>令和</a:t>
            </a:r>
            <a:r>
              <a:rPr lang="en-US" altLang="zh-CN" dirty="0">
                <a:latin typeface="BIZ UDPゴシック" panose="020B0400000000000000" pitchFamily="50" charset="-128"/>
                <a:ea typeface="BIZ UDPゴシック" panose="020B0400000000000000" pitchFamily="50" charset="-128"/>
              </a:rPr>
              <a:t>2</a:t>
            </a:r>
            <a:r>
              <a:rPr lang="zh-CN" altLang="en-US" dirty="0">
                <a:latin typeface="BIZ UDPゴシック" panose="020B0400000000000000" pitchFamily="50" charset="-128"/>
                <a:ea typeface="BIZ UDPゴシック" panose="020B0400000000000000" pitchFamily="50" charset="-128"/>
              </a:rPr>
              <a:t>年度第</a:t>
            </a:r>
            <a:r>
              <a:rPr lang="en-US" altLang="zh-CN" dirty="0">
                <a:latin typeface="BIZ UDPゴシック" panose="020B0400000000000000" pitchFamily="50" charset="-128"/>
                <a:ea typeface="BIZ UDPゴシック" panose="020B0400000000000000" pitchFamily="50" charset="-128"/>
              </a:rPr>
              <a:t>1</a:t>
            </a:r>
            <a:r>
              <a:rPr lang="zh-CN" altLang="en-US" dirty="0">
                <a:latin typeface="BIZ UDPゴシック" panose="020B0400000000000000" pitchFamily="50" charset="-128"/>
                <a:ea typeface="BIZ UDPゴシック" panose="020B0400000000000000" pitchFamily="50" charset="-128"/>
              </a:rPr>
              <a:t>回部会</a:t>
            </a:r>
            <a:r>
              <a:rPr lang="ja-JP" altLang="en-US" dirty="0">
                <a:latin typeface="BIZ UDPゴシック" panose="020B0400000000000000" pitchFamily="50" charset="-128"/>
                <a:ea typeface="BIZ UDPゴシック" panose="020B0400000000000000" pitchFamily="50" charset="-128"/>
              </a:rPr>
              <a:t>において以下のとおり論点が整理された。</a:t>
            </a:r>
            <a:endParaRPr lang="en-US" altLang="ja-JP" dirty="0">
              <a:latin typeface="BIZ UDPゴシック" panose="020B0400000000000000" pitchFamily="50" charset="-128"/>
              <a:ea typeface="BIZ UDPゴシック" panose="020B0400000000000000" pitchFamily="50" charset="-128"/>
            </a:endParaRPr>
          </a:p>
          <a:p>
            <a:r>
              <a:rPr lang="en-US" altLang="ja-JP" dirty="0">
                <a:latin typeface="BIZ UDPゴシック" panose="020B0400000000000000" pitchFamily="50" charset="-128"/>
                <a:ea typeface="BIZ UDPゴシック" panose="020B0400000000000000" pitchFamily="50" charset="-128"/>
              </a:rPr>
              <a:t>VOC</a:t>
            </a:r>
            <a:r>
              <a:rPr lang="ja-JP" altLang="en-US" dirty="0">
                <a:latin typeface="BIZ UDPゴシック" panose="020B0400000000000000" pitchFamily="50" charset="-128"/>
                <a:ea typeface="BIZ UDPゴシック" panose="020B0400000000000000" pitchFamily="50" charset="-128"/>
              </a:rPr>
              <a:t>総量以外の物質については、平成</a:t>
            </a:r>
            <a:r>
              <a:rPr lang="en-US" altLang="ja-JP" dirty="0">
                <a:latin typeface="BIZ UDPゴシック" panose="020B0400000000000000" pitchFamily="50" charset="-128"/>
                <a:ea typeface="BIZ UDPゴシック" panose="020B0400000000000000" pitchFamily="50" charset="-128"/>
              </a:rPr>
              <a:t>20</a:t>
            </a:r>
            <a:r>
              <a:rPr lang="ja-JP" altLang="en-US" dirty="0">
                <a:latin typeface="BIZ UDPゴシック" panose="020B0400000000000000" pitchFamily="50" charset="-128"/>
                <a:ea typeface="BIZ UDPゴシック" panose="020B0400000000000000" pitchFamily="50" charset="-128"/>
              </a:rPr>
              <a:t>年の条例規則改正における府独自指定物質選定の考え方及び令和</a:t>
            </a:r>
            <a:r>
              <a:rPr lang="en-US" altLang="ja-JP" dirty="0">
                <a:latin typeface="BIZ UDPゴシック" panose="020B0400000000000000" pitchFamily="50" charset="-128"/>
                <a:ea typeface="BIZ UDPゴシック" panose="020B0400000000000000" pitchFamily="50" charset="-128"/>
              </a:rPr>
              <a:t>2</a:t>
            </a:r>
            <a:r>
              <a:rPr lang="ja-JP" altLang="en-US" dirty="0">
                <a:latin typeface="BIZ UDPゴシック" panose="020B0400000000000000" pitchFamily="50" charset="-128"/>
                <a:ea typeface="BIZ UDPゴシック" panose="020B0400000000000000" pitchFamily="50" charset="-128"/>
              </a:rPr>
              <a:t>年度化管法対象物質見直し案等を踏まえ、個々の化学物質について再評価を行う。</a:t>
            </a:r>
            <a:endParaRPr lang="en-US" altLang="ja-JP" dirty="0">
              <a:latin typeface="BIZ UDPゴシック" panose="020B0400000000000000" pitchFamily="50" charset="-128"/>
              <a:ea typeface="BIZ UDPゴシック" panose="020B0400000000000000" pitchFamily="50" charset="-128"/>
            </a:endParaRPr>
          </a:p>
          <a:p>
            <a:r>
              <a:rPr lang="en-US" altLang="ja-JP" dirty="0">
                <a:latin typeface="BIZ UDPゴシック" panose="020B0400000000000000" pitchFamily="50" charset="-128"/>
                <a:ea typeface="BIZ UDPゴシック" panose="020B0400000000000000" pitchFamily="50" charset="-128"/>
              </a:rPr>
              <a:t>VOC</a:t>
            </a:r>
            <a:r>
              <a:rPr lang="ja-JP" altLang="en-US" dirty="0">
                <a:latin typeface="BIZ UDPゴシック" panose="020B0400000000000000" pitchFamily="50" charset="-128"/>
                <a:ea typeface="BIZ UDPゴシック" panose="020B0400000000000000" pitchFamily="50" charset="-128"/>
              </a:rPr>
              <a:t>総量については、光化学オキシダント等の大気環境濃度の推移等を踏まえ再評価を行う。</a:t>
            </a:r>
          </a:p>
          <a:p>
            <a:pPr marL="0" indent="0">
              <a:buNone/>
            </a:pPr>
            <a:r>
              <a:rPr kumimoji="1" lang="ja-JP" altLang="en-US" dirty="0">
                <a:latin typeface="BIZ UDPゴシック" panose="020B0400000000000000" pitchFamily="50" charset="-128"/>
                <a:ea typeface="BIZ UDPゴシック" panose="020B0400000000000000" pitchFamily="50" charset="-128"/>
              </a:rPr>
              <a:t>これを踏まえ、</a:t>
            </a:r>
            <a:r>
              <a:rPr lang="en-US" altLang="ja-JP" dirty="0">
                <a:latin typeface="BIZ UDPゴシック" panose="020B0400000000000000" pitchFamily="50" charset="-128"/>
                <a:ea typeface="BIZ UDPゴシック" panose="020B0400000000000000" pitchFamily="50" charset="-128"/>
              </a:rPr>
              <a:t>VOC</a:t>
            </a:r>
            <a:r>
              <a:rPr lang="ja-JP" altLang="en-US" dirty="0">
                <a:latin typeface="BIZ UDPゴシック" panose="020B0400000000000000" pitchFamily="50" charset="-128"/>
                <a:ea typeface="BIZ UDPゴシック" panose="020B0400000000000000" pitchFamily="50" charset="-128"/>
              </a:rPr>
              <a:t>総量以外の物質については、</a:t>
            </a:r>
            <a:r>
              <a:rPr lang="ja-JP" altLang="en-US" u="sng" dirty="0">
                <a:solidFill>
                  <a:srgbClr val="FF0000"/>
                </a:solidFill>
                <a:latin typeface="BIZ UDPゴシック" panose="020B0400000000000000" pitchFamily="50" charset="-128"/>
                <a:ea typeface="BIZ UDPゴシック" panose="020B0400000000000000" pitchFamily="50" charset="-128"/>
              </a:rPr>
              <a:t>有害性</a:t>
            </a:r>
            <a:r>
              <a:rPr kumimoji="1" lang="ja-JP" altLang="en-US" u="sng" dirty="0">
                <a:solidFill>
                  <a:srgbClr val="FF0000"/>
                </a:solidFill>
                <a:latin typeface="BIZ UDPゴシック" panose="020B0400000000000000" pitchFamily="50" charset="-128"/>
                <a:ea typeface="BIZ UDPゴシック" panose="020B0400000000000000" pitchFamily="50" charset="-128"/>
              </a:rPr>
              <a:t>の観点</a:t>
            </a:r>
            <a:r>
              <a:rPr kumimoji="1" lang="ja-JP" altLang="en-US" dirty="0">
                <a:latin typeface="BIZ UDPゴシック" panose="020B0400000000000000" pitchFamily="50" charset="-128"/>
                <a:ea typeface="BIZ UDPゴシック" panose="020B0400000000000000" pitchFamily="50" charset="-128"/>
              </a:rPr>
              <a:t>及び</a:t>
            </a:r>
            <a:r>
              <a:rPr kumimoji="1" lang="ja-JP" altLang="en-US" u="sng" dirty="0">
                <a:solidFill>
                  <a:srgbClr val="FF0000"/>
                </a:solidFill>
                <a:latin typeface="BIZ UDPゴシック" panose="020B0400000000000000" pitchFamily="50" charset="-128"/>
                <a:ea typeface="BIZ UDPゴシック" panose="020B0400000000000000" pitchFamily="50" charset="-128"/>
              </a:rPr>
              <a:t>生活環境保全の観点</a:t>
            </a:r>
            <a:r>
              <a:rPr kumimoji="1" lang="ja-JP" altLang="en-US" dirty="0">
                <a:latin typeface="BIZ UDPゴシック" panose="020B0400000000000000" pitchFamily="50" charset="-128"/>
                <a:ea typeface="BIZ UDPゴシック" panose="020B0400000000000000" pitchFamily="50" charset="-128"/>
              </a:rPr>
              <a:t>から検討を行うこととする。</a:t>
            </a: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なお、</a:t>
            </a:r>
            <a:r>
              <a:rPr lang="en-US" altLang="ja-JP" dirty="0">
                <a:latin typeface="BIZ UDPゴシック" panose="020B0400000000000000" pitchFamily="50" charset="-128"/>
                <a:ea typeface="BIZ UDPゴシック" panose="020B0400000000000000" pitchFamily="50" charset="-128"/>
              </a:rPr>
              <a:t>VOC</a:t>
            </a:r>
            <a:r>
              <a:rPr lang="ja-JP" altLang="en-US" dirty="0">
                <a:latin typeface="BIZ UDPゴシック" panose="020B0400000000000000" pitchFamily="50" charset="-128"/>
                <a:ea typeface="BIZ UDPゴシック" panose="020B0400000000000000" pitchFamily="50" charset="-128"/>
              </a:rPr>
              <a:t>総量については、本部会において、引き続き府独自指定物質に位置付ける方向で、検討が行われている。</a:t>
            </a:r>
            <a:endParaRPr kumimoji="1" lang="ja-JP" altLang="en-US" dirty="0">
              <a:latin typeface="BIZ UDPゴシック" panose="020B0400000000000000" pitchFamily="50" charset="-128"/>
              <a:ea typeface="BIZ UDPゴシック" panose="020B0400000000000000" pitchFamily="50" charset="-128"/>
            </a:endParaRPr>
          </a:p>
        </p:txBody>
      </p:sp>
      <p:sp>
        <p:nvSpPr>
          <p:cNvPr id="12" name="タイトル 1"/>
          <p:cNvSpPr txBox="1">
            <a:spLocks/>
          </p:cNvSpPr>
          <p:nvPr/>
        </p:nvSpPr>
        <p:spPr>
          <a:xfrm>
            <a:off x="684608" y="329070"/>
            <a:ext cx="8407877" cy="693441"/>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latin typeface="BIZ UDPゴシック" panose="020B0400000000000000" pitchFamily="50" charset="-128"/>
                <a:ea typeface="BIZ UDPゴシック" panose="020B0400000000000000" pitchFamily="50" charset="-128"/>
              </a:rPr>
              <a:t>条例の管理化学物質の見直しの検討について</a:t>
            </a:r>
          </a:p>
        </p:txBody>
      </p:sp>
    </p:spTree>
    <p:extLst>
      <p:ext uri="{BB962C8B-B14F-4D97-AF65-F5344CB8AC3E}">
        <p14:creationId xmlns:p14="http://schemas.microsoft.com/office/powerpoint/2010/main" val="2525887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2" name="タイトル 1"/>
          <p:cNvSpPr>
            <a:spLocks noGrp="1"/>
          </p:cNvSpPr>
          <p:nvPr>
            <p:ph type="title"/>
          </p:nvPr>
        </p:nvSpPr>
        <p:spPr>
          <a:xfrm>
            <a:off x="818308" y="348141"/>
            <a:ext cx="8532479" cy="926868"/>
          </a:xfrm>
        </p:spPr>
        <p:txBody>
          <a:bodyPr>
            <a:normAutofit fontScale="90000"/>
          </a:bodyPr>
          <a:lstStyle/>
          <a:p>
            <a:r>
              <a:rPr kumimoji="1" lang="ja-JP" altLang="en-US" sz="2700" dirty="0">
                <a:latin typeface="BIZ UDPゴシック" panose="020B0400000000000000" pitchFamily="50" charset="-128"/>
                <a:ea typeface="BIZ UDPゴシック" panose="020B0400000000000000" pitchFamily="50" charset="-128"/>
              </a:rPr>
              <a:t>有害性の観点からの化学物質の</a:t>
            </a:r>
            <a:r>
              <a:rPr lang="ja-JP" altLang="en-US" sz="2700" dirty="0">
                <a:latin typeface="BIZ UDPゴシック" panose="020B0400000000000000" pitchFamily="50" charset="-128"/>
                <a:ea typeface="BIZ UDPゴシック" panose="020B0400000000000000" pitchFamily="50" charset="-128"/>
              </a:rPr>
              <a:t>選定</a:t>
            </a:r>
            <a:r>
              <a:rPr kumimoji="1" lang="ja-JP" altLang="en-US" sz="2700" dirty="0">
                <a:latin typeface="BIZ UDPゴシック" panose="020B0400000000000000" pitchFamily="50" charset="-128"/>
                <a:ea typeface="BIZ UDPゴシック" panose="020B0400000000000000" pitchFamily="50" charset="-128"/>
              </a:rPr>
              <a:t>①</a:t>
            </a:r>
            <a:r>
              <a:rPr kumimoji="1" lang="en-US" altLang="ja-JP" sz="3100" dirty="0">
                <a:latin typeface="BIZ UDPゴシック" panose="020B0400000000000000" pitchFamily="50" charset="-128"/>
                <a:ea typeface="BIZ UDPゴシック" panose="020B0400000000000000" pitchFamily="50" charset="-128"/>
              </a:rPr>
              <a:t/>
            </a:r>
            <a:br>
              <a:rPr kumimoji="1" lang="en-US" altLang="ja-JP" sz="3100" dirty="0">
                <a:latin typeface="BIZ UDPゴシック" panose="020B0400000000000000" pitchFamily="50" charset="-128"/>
                <a:ea typeface="BIZ UDPゴシック" panose="020B0400000000000000" pitchFamily="50" charset="-128"/>
              </a:rPr>
            </a:br>
            <a:r>
              <a:rPr lang="ja-JP" altLang="en-US" sz="3100" dirty="0">
                <a:latin typeface="BIZ UDPゴシック" panose="020B0400000000000000" pitchFamily="50" charset="-128"/>
                <a:ea typeface="BIZ UDPゴシック" panose="020B0400000000000000" pitchFamily="50" charset="-128"/>
              </a:rPr>
              <a:t>令和</a:t>
            </a:r>
            <a:r>
              <a:rPr lang="en-US" altLang="ja-JP" sz="3100" dirty="0">
                <a:latin typeface="BIZ UDPゴシック" panose="020B0400000000000000" pitchFamily="50" charset="-128"/>
                <a:ea typeface="BIZ UDPゴシック" panose="020B0400000000000000" pitchFamily="50" charset="-128"/>
              </a:rPr>
              <a:t>2</a:t>
            </a:r>
            <a:r>
              <a:rPr lang="ja-JP" altLang="en-US" sz="3100" dirty="0">
                <a:latin typeface="BIZ UDPゴシック" panose="020B0400000000000000" pitchFamily="50" charset="-128"/>
                <a:ea typeface="BIZ UDPゴシック" panose="020B0400000000000000" pitchFamily="50" charset="-128"/>
              </a:rPr>
              <a:t>年度化管法対象物質の見直しの考え方①</a:t>
            </a:r>
            <a:br>
              <a:rPr lang="ja-JP" altLang="en-US" sz="3100" dirty="0">
                <a:latin typeface="BIZ UDPゴシック" panose="020B0400000000000000" pitchFamily="50" charset="-128"/>
                <a:ea typeface="BIZ UDPゴシック" panose="020B0400000000000000" pitchFamily="50" charset="-128"/>
              </a:rPr>
            </a:br>
            <a:r>
              <a:rPr kumimoji="1" lang="en-US" altLang="ja-JP" sz="2800" dirty="0">
                <a:latin typeface="BIZ UDPゴシック" panose="020B0400000000000000" pitchFamily="50" charset="-128"/>
                <a:ea typeface="BIZ UDPゴシック" panose="020B0400000000000000" pitchFamily="50" charset="-128"/>
              </a:rPr>
              <a:t/>
            </a:r>
            <a:br>
              <a:rPr kumimoji="1" lang="en-US" altLang="ja-JP" sz="2800" dirty="0">
                <a:latin typeface="BIZ UDPゴシック" panose="020B0400000000000000" pitchFamily="50" charset="-128"/>
                <a:ea typeface="BIZ UDPゴシック" panose="020B0400000000000000" pitchFamily="50" charset="-128"/>
              </a:rPr>
            </a:br>
            <a:endParaRPr kumimoji="1" lang="ja-JP" altLang="en-US" sz="28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11</a:t>
            </a:fld>
            <a:endParaRPr kumimoji="0" lang="en-US" sz="9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3" name="コンテンツ プレースホルダー 2"/>
          <p:cNvSpPr>
            <a:spLocks noGrp="1"/>
          </p:cNvSpPr>
          <p:nvPr>
            <p:ph idx="1"/>
          </p:nvPr>
        </p:nvSpPr>
        <p:spPr>
          <a:xfrm>
            <a:off x="684610" y="1832803"/>
            <a:ext cx="7936265" cy="4615887"/>
          </a:xfrm>
        </p:spPr>
        <p:txBody>
          <a:bodyPr vert="horz" lIns="91440" tIns="45720" rIns="91440" bIns="45720" rtlCol="0">
            <a:noAutofit/>
          </a:bodyPr>
          <a:lstStyle/>
          <a:p>
            <a:pPr marL="0" indent="0">
              <a:spcBef>
                <a:spcPts val="600"/>
              </a:spcBef>
              <a:buNone/>
            </a:pPr>
            <a:r>
              <a:rPr lang="ja-JP" altLang="en-US" sz="2000" dirty="0">
                <a:latin typeface="BIZ UDPゴシック" panose="020B0400000000000000" pitchFamily="50" charset="-128"/>
                <a:ea typeface="BIZ UDPゴシック" panose="020B0400000000000000" pitchFamily="50" charset="-128"/>
              </a:rPr>
              <a:t>①候補物質の母集団</a:t>
            </a:r>
          </a:p>
          <a:p>
            <a:pPr marL="0" indent="0">
              <a:spcBef>
                <a:spcPts val="600"/>
              </a:spcBef>
              <a:buNone/>
            </a:pPr>
            <a:r>
              <a:rPr lang="ja-JP" altLang="en-US" sz="2000"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下記の各種法令や各調査結果から選定（約</a:t>
            </a:r>
            <a:r>
              <a:rPr lang="en-US" altLang="ja-JP" dirty="0">
                <a:latin typeface="BIZ UDPゴシック" panose="020B0400000000000000" pitchFamily="50" charset="-128"/>
                <a:ea typeface="BIZ UDPゴシック" panose="020B0400000000000000" pitchFamily="50" charset="-128"/>
              </a:rPr>
              <a:t>9,000</a:t>
            </a:r>
            <a:r>
              <a:rPr lang="ja-JP" altLang="en-US" dirty="0">
                <a:latin typeface="BIZ UDPゴシック" panose="020B0400000000000000" pitchFamily="50" charset="-128"/>
                <a:ea typeface="BIZ UDPゴシック" panose="020B0400000000000000" pitchFamily="50" charset="-128"/>
              </a:rPr>
              <a:t>）</a:t>
            </a:r>
          </a:p>
          <a:p>
            <a:pPr lvl="1">
              <a:spcBef>
                <a:spcPts val="600"/>
              </a:spcBef>
            </a:pPr>
            <a:r>
              <a:rPr lang="ja-JP" altLang="en-US" sz="1800" dirty="0">
                <a:latin typeface="BIZ UDPゴシック" panose="020B0400000000000000" pitchFamily="50" charset="-128"/>
                <a:ea typeface="BIZ UDPゴシック" panose="020B0400000000000000" pitchFamily="50" charset="-128"/>
              </a:rPr>
              <a:t>化審法 特定化学物質・監視化学物質・優先評価化学物質 等</a:t>
            </a:r>
          </a:p>
          <a:p>
            <a:pPr lvl="1">
              <a:spcBef>
                <a:spcPts val="600"/>
              </a:spcBef>
            </a:pPr>
            <a:r>
              <a:rPr lang="ja-JP" altLang="en-US" sz="1800" dirty="0">
                <a:latin typeface="BIZ UDPゴシック" panose="020B0400000000000000" pitchFamily="50" charset="-128"/>
                <a:ea typeface="BIZ UDPゴシック" panose="020B0400000000000000" pitchFamily="50" charset="-128"/>
              </a:rPr>
              <a:t>毒劇物取締法 毒物・劇物</a:t>
            </a:r>
          </a:p>
          <a:p>
            <a:pPr lvl="1">
              <a:spcBef>
                <a:spcPts val="600"/>
              </a:spcBef>
            </a:pPr>
            <a:r>
              <a:rPr lang="ja-JP" altLang="en-US" sz="1800" dirty="0">
                <a:latin typeface="BIZ UDPゴシック" panose="020B0400000000000000" pitchFamily="50" charset="-128"/>
                <a:ea typeface="BIZ UDPゴシック" panose="020B0400000000000000" pitchFamily="50" charset="-128"/>
              </a:rPr>
              <a:t>労働安全衛生法 通知対象物質</a:t>
            </a:r>
          </a:p>
          <a:p>
            <a:pPr lvl="1">
              <a:spcBef>
                <a:spcPts val="600"/>
              </a:spcBef>
            </a:pPr>
            <a:r>
              <a:rPr lang="ja-JP" altLang="en-US" sz="1800" dirty="0">
                <a:latin typeface="BIZ UDPゴシック" panose="020B0400000000000000" pitchFamily="50" charset="-128"/>
                <a:ea typeface="BIZ UDPゴシック" panose="020B0400000000000000" pitchFamily="50" charset="-128"/>
              </a:rPr>
              <a:t>ロッテルダム条約対象物質</a:t>
            </a:r>
          </a:p>
          <a:p>
            <a:pPr lvl="1">
              <a:spcBef>
                <a:spcPts val="600"/>
              </a:spcBef>
            </a:pPr>
            <a:r>
              <a:rPr lang="ja-JP" altLang="en-US" sz="1800" dirty="0">
                <a:latin typeface="BIZ UDPゴシック" panose="020B0400000000000000" pitchFamily="50" charset="-128"/>
                <a:ea typeface="BIZ UDPゴシック" panose="020B0400000000000000" pitchFamily="50" charset="-128"/>
              </a:rPr>
              <a:t>農薬取締法 登録農薬 等</a:t>
            </a:r>
          </a:p>
          <a:p>
            <a:pPr lvl="1">
              <a:spcBef>
                <a:spcPts val="600"/>
              </a:spcBef>
            </a:pPr>
            <a:r>
              <a:rPr lang="ja-JP" altLang="en-US" sz="1800" u="sng" dirty="0">
                <a:solidFill>
                  <a:srgbClr val="FF0000"/>
                </a:solidFill>
                <a:latin typeface="BIZ UDPゴシック" panose="020B0400000000000000" pitchFamily="50" charset="-128"/>
                <a:ea typeface="BIZ UDPゴシック" panose="020B0400000000000000" pitchFamily="50" charset="-128"/>
              </a:rPr>
              <a:t>自治体条例対象物質</a:t>
            </a:r>
          </a:p>
          <a:p>
            <a:pPr lvl="1">
              <a:spcBef>
                <a:spcPts val="600"/>
              </a:spcBef>
            </a:pPr>
            <a:r>
              <a:rPr lang="ja-JP" altLang="en-US" sz="1800" dirty="0">
                <a:latin typeface="BIZ UDPゴシック" panose="020B0400000000000000" pitchFamily="50" charset="-128"/>
                <a:ea typeface="BIZ UDPゴシック" panose="020B0400000000000000" pitchFamily="50" charset="-128"/>
              </a:rPr>
              <a:t>諸外国における</a:t>
            </a:r>
            <a:r>
              <a:rPr lang="en-US" altLang="ja-JP" sz="1800" dirty="0">
                <a:latin typeface="BIZ UDPゴシック" panose="020B0400000000000000" pitchFamily="50" charset="-128"/>
                <a:ea typeface="BIZ UDPゴシック" panose="020B0400000000000000" pitchFamily="50" charset="-128"/>
              </a:rPr>
              <a:t>PRTR</a:t>
            </a:r>
            <a:r>
              <a:rPr lang="ja-JP" altLang="en-US" sz="1800" dirty="0">
                <a:latin typeface="BIZ UDPゴシック" panose="020B0400000000000000" pitchFamily="50" charset="-128"/>
                <a:ea typeface="BIZ UDPゴシック" panose="020B0400000000000000" pitchFamily="50" charset="-128"/>
              </a:rPr>
              <a:t>対象物質</a:t>
            </a:r>
          </a:p>
          <a:p>
            <a:pPr lvl="1">
              <a:spcBef>
                <a:spcPts val="600"/>
              </a:spcBef>
            </a:pPr>
            <a:r>
              <a:rPr lang="ja-JP" altLang="en-US" sz="1800" dirty="0">
                <a:latin typeface="BIZ UDPゴシック" panose="020B0400000000000000" pitchFamily="50" charset="-128"/>
                <a:ea typeface="BIZ UDPゴシック" panose="020B0400000000000000" pitchFamily="50" charset="-128"/>
              </a:rPr>
              <a:t>内分泌かく乱作用を有することが推察される物質</a:t>
            </a:r>
            <a:endParaRPr lang="en-US" altLang="ja-JP" sz="1800" dirty="0">
              <a:latin typeface="BIZ UDPゴシック" panose="020B0400000000000000" pitchFamily="50" charset="-128"/>
              <a:ea typeface="BIZ UDPゴシック" panose="020B0400000000000000" pitchFamily="50" charset="-128"/>
            </a:endParaRPr>
          </a:p>
          <a:p>
            <a:pPr marL="57150" indent="0">
              <a:spcBef>
                <a:spcPts val="600"/>
              </a:spcBef>
              <a:buNone/>
            </a:pPr>
            <a:endParaRPr lang="en-US" altLang="ja-JP" sz="2000" dirty="0">
              <a:latin typeface="BIZ UDPゴシック" panose="020B0400000000000000" pitchFamily="50" charset="-128"/>
              <a:ea typeface="BIZ UDPゴシック" panose="020B0400000000000000" pitchFamily="50" charset="-128"/>
            </a:endParaRPr>
          </a:p>
          <a:p>
            <a:pPr marL="57150" indent="0">
              <a:spcBef>
                <a:spcPts val="600"/>
              </a:spcBef>
              <a:buNone/>
            </a:pPr>
            <a:r>
              <a:rPr lang="ja-JP" altLang="en-US" dirty="0">
                <a:latin typeface="BIZ UDPゴシック" panose="020B0400000000000000" pitchFamily="50" charset="-128"/>
                <a:ea typeface="BIZ UDPゴシック" panose="020B0400000000000000" pitchFamily="50" charset="-128"/>
              </a:rPr>
              <a:t>⇒府独自指定物質も候補物質の母集団に含まれている。</a:t>
            </a:r>
            <a:endParaRPr lang="en-US" altLang="ja-JP" dirty="0">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11</a:t>
            </a:fld>
            <a:endParaRPr kumimoji="0" lang="en-US" sz="9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7286217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12</a:t>
            </a:fld>
            <a:endParaRPr kumimoji="0" lang="en-US" sz="9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3" name="コンテンツ プレースホルダー 2"/>
          <p:cNvSpPr>
            <a:spLocks noGrp="1"/>
          </p:cNvSpPr>
          <p:nvPr>
            <p:ph idx="1"/>
          </p:nvPr>
        </p:nvSpPr>
        <p:spPr>
          <a:xfrm>
            <a:off x="684610" y="1275009"/>
            <a:ext cx="8220851" cy="5792381"/>
          </a:xfrm>
        </p:spPr>
        <p:txBody>
          <a:bodyPr vert="horz" lIns="91440" tIns="45720" rIns="91440" bIns="45720" rtlCol="0">
            <a:noAutofit/>
          </a:bodyPr>
          <a:lstStyle/>
          <a:p>
            <a:pPr marL="0" indent="0">
              <a:spcBef>
                <a:spcPts val="600"/>
              </a:spcBef>
              <a:buNone/>
            </a:pPr>
            <a:r>
              <a:rPr lang="ja-JP" altLang="en-US" sz="2000" dirty="0">
                <a:latin typeface="BIZ UDPゴシック" panose="020B0400000000000000" pitchFamily="50" charset="-128"/>
                <a:ea typeface="BIZ UDPゴシック" panose="020B0400000000000000" pitchFamily="50" charset="-128"/>
              </a:rPr>
              <a:t>②有害性の判断基準</a:t>
            </a:r>
          </a:p>
          <a:p>
            <a:pPr marL="0" indent="0">
              <a:spcBef>
                <a:spcPts val="600"/>
              </a:spcBef>
              <a:buNone/>
            </a:pPr>
            <a:r>
              <a:rPr lang="ja-JP" altLang="en-US" dirty="0">
                <a:latin typeface="BIZ UDPゴシック" panose="020B0400000000000000" pitchFamily="50" charset="-128"/>
                <a:ea typeface="BIZ UDPゴシック" panose="020B0400000000000000" pitchFamily="50" charset="-128"/>
              </a:rPr>
              <a:t>   化管法制定時と同じ評価項目について、</a:t>
            </a:r>
            <a:r>
              <a:rPr lang="ja-JP" altLang="en-US" u="sng" dirty="0">
                <a:solidFill>
                  <a:srgbClr val="FF0000"/>
                </a:solidFill>
                <a:latin typeface="BIZ UDPゴシック" panose="020B0400000000000000" pitchFamily="50" charset="-128"/>
                <a:ea typeface="BIZ UDPゴシック" panose="020B0400000000000000" pitchFamily="50" charset="-128"/>
              </a:rPr>
              <a:t>最新の科学的知見に基づき判断基準　</a:t>
            </a:r>
            <a:r>
              <a:rPr lang="en-US" altLang="ja-JP" u="sng" dirty="0">
                <a:solidFill>
                  <a:srgbClr val="FF0000"/>
                </a:solidFill>
                <a:latin typeface="BIZ UDPゴシック" panose="020B0400000000000000" pitchFamily="50" charset="-128"/>
                <a:ea typeface="BIZ UDPゴシック" panose="020B0400000000000000" pitchFamily="50" charset="-128"/>
              </a:rPr>
              <a:t/>
            </a:r>
            <a:br>
              <a:rPr lang="en-US" altLang="ja-JP" u="sng" dirty="0">
                <a:solidFill>
                  <a:srgbClr val="FF0000"/>
                </a:solidFill>
                <a:latin typeface="BIZ UDPゴシック" panose="020B0400000000000000" pitchFamily="50" charset="-128"/>
                <a:ea typeface="BIZ UDPゴシック" panose="020B0400000000000000" pitchFamily="50" charset="-128"/>
              </a:rPr>
            </a:br>
            <a:r>
              <a:rPr lang="ja-JP" altLang="en-US" dirty="0">
                <a:solidFill>
                  <a:srgbClr val="FF0000"/>
                </a:solidFill>
                <a:latin typeface="BIZ UDPゴシック" panose="020B0400000000000000" pitchFamily="50" charset="-128"/>
                <a:ea typeface="BIZ UDPゴシック" panose="020B0400000000000000" pitchFamily="50" charset="-128"/>
              </a:rPr>
              <a:t>　 </a:t>
            </a:r>
            <a:r>
              <a:rPr lang="ja-JP" altLang="en-US" u="sng" dirty="0">
                <a:solidFill>
                  <a:srgbClr val="FF0000"/>
                </a:solidFill>
                <a:latin typeface="BIZ UDPゴシック" panose="020B0400000000000000" pitchFamily="50" charset="-128"/>
                <a:ea typeface="BIZ UDPゴシック" panose="020B0400000000000000" pitchFamily="50" charset="-128"/>
              </a:rPr>
              <a:t>が設定</a:t>
            </a:r>
            <a:r>
              <a:rPr lang="ja-JP" altLang="en-US" dirty="0">
                <a:latin typeface="BIZ UDPゴシック" panose="020B0400000000000000" pitchFamily="50" charset="-128"/>
                <a:ea typeface="BIZ UDPゴシック" panose="020B0400000000000000" pitchFamily="50" charset="-128"/>
              </a:rPr>
              <a:t>された。</a:t>
            </a:r>
            <a:endParaRPr lang="en-US" altLang="ja-JP" dirty="0">
              <a:latin typeface="BIZ UDPゴシック" panose="020B0400000000000000" pitchFamily="50" charset="-128"/>
              <a:ea typeface="BIZ UDPゴシック" panose="020B0400000000000000" pitchFamily="50" charset="-128"/>
            </a:endParaRPr>
          </a:p>
          <a:p>
            <a:pPr marL="0" indent="0">
              <a:spcBef>
                <a:spcPts val="600"/>
              </a:spcBef>
              <a:buNone/>
            </a:pPr>
            <a:r>
              <a:rPr lang="ja-JP" altLang="en-US" dirty="0">
                <a:latin typeface="BIZ UDPゴシック" panose="020B0400000000000000" pitchFamily="50" charset="-128"/>
                <a:ea typeface="BIZ UDPゴシック" panose="020B0400000000000000" pitchFamily="50" charset="-128"/>
              </a:rPr>
              <a:t>  （評価項目）</a:t>
            </a:r>
            <a:endParaRPr lang="en-US" altLang="ja-JP" dirty="0">
              <a:latin typeface="BIZ UDPゴシック" panose="020B0400000000000000" pitchFamily="50" charset="-128"/>
              <a:ea typeface="BIZ UDPゴシック" panose="020B0400000000000000" pitchFamily="50" charset="-128"/>
            </a:endParaRPr>
          </a:p>
          <a:p>
            <a:pPr lvl="1">
              <a:spcBef>
                <a:spcPts val="600"/>
              </a:spcBef>
            </a:pPr>
            <a:r>
              <a:rPr lang="ja-JP" altLang="en-US" dirty="0">
                <a:latin typeface="BIZ UDPゴシック" panose="020B0400000000000000" pitchFamily="50" charset="-128"/>
                <a:ea typeface="BIZ UDPゴシック" panose="020B0400000000000000" pitchFamily="50" charset="-128"/>
              </a:rPr>
              <a:t>発がん性</a:t>
            </a:r>
          </a:p>
          <a:p>
            <a:pPr lvl="1">
              <a:spcBef>
                <a:spcPts val="600"/>
              </a:spcBef>
            </a:pPr>
            <a:r>
              <a:rPr lang="ja-JP" altLang="en-US" dirty="0">
                <a:latin typeface="BIZ UDPゴシック" panose="020B0400000000000000" pitchFamily="50" charset="-128"/>
                <a:ea typeface="BIZ UDPゴシック" panose="020B0400000000000000" pitchFamily="50" charset="-128"/>
              </a:rPr>
              <a:t>変異原性</a:t>
            </a:r>
          </a:p>
          <a:p>
            <a:pPr lvl="1">
              <a:spcBef>
                <a:spcPts val="600"/>
              </a:spcBef>
            </a:pPr>
            <a:r>
              <a:rPr lang="ja-JP" altLang="en-US" dirty="0">
                <a:latin typeface="BIZ UDPゴシック" panose="020B0400000000000000" pitchFamily="50" charset="-128"/>
                <a:ea typeface="BIZ UDPゴシック" panose="020B0400000000000000" pitchFamily="50" charset="-128"/>
              </a:rPr>
              <a:t>経口慢性毒性</a:t>
            </a:r>
          </a:p>
          <a:p>
            <a:pPr lvl="1">
              <a:spcBef>
                <a:spcPts val="600"/>
              </a:spcBef>
            </a:pPr>
            <a:r>
              <a:rPr lang="ja-JP" altLang="en-US" dirty="0">
                <a:latin typeface="BIZ UDPゴシック" panose="020B0400000000000000" pitchFamily="50" charset="-128"/>
                <a:ea typeface="BIZ UDPゴシック" panose="020B0400000000000000" pitchFamily="50" charset="-128"/>
              </a:rPr>
              <a:t>吸入慢性毒性</a:t>
            </a:r>
          </a:p>
          <a:p>
            <a:pPr lvl="1">
              <a:spcBef>
                <a:spcPts val="600"/>
              </a:spcBef>
            </a:pPr>
            <a:r>
              <a:rPr lang="ja-JP" altLang="en-US" dirty="0">
                <a:latin typeface="BIZ UDPゴシック" panose="020B0400000000000000" pitchFamily="50" charset="-128"/>
                <a:ea typeface="BIZ UDPゴシック" panose="020B0400000000000000" pitchFamily="50" charset="-128"/>
              </a:rPr>
              <a:t>作業環境許容濃度から得られる吸入慢性毒性</a:t>
            </a:r>
          </a:p>
          <a:p>
            <a:pPr lvl="1">
              <a:spcBef>
                <a:spcPts val="600"/>
              </a:spcBef>
            </a:pPr>
            <a:r>
              <a:rPr lang="ja-JP" altLang="en-US" dirty="0">
                <a:latin typeface="BIZ UDPゴシック" panose="020B0400000000000000" pitchFamily="50" charset="-128"/>
                <a:ea typeface="BIZ UDPゴシック" panose="020B0400000000000000" pitchFamily="50" charset="-128"/>
              </a:rPr>
              <a:t>生殖発生毒性</a:t>
            </a:r>
          </a:p>
          <a:p>
            <a:pPr lvl="1">
              <a:spcBef>
                <a:spcPts val="600"/>
              </a:spcBef>
            </a:pPr>
            <a:r>
              <a:rPr lang="ja-JP" altLang="en-US" dirty="0">
                <a:latin typeface="BIZ UDPゴシック" panose="020B0400000000000000" pitchFamily="50" charset="-128"/>
                <a:ea typeface="BIZ UDPゴシック" panose="020B0400000000000000" pitchFamily="50" charset="-128"/>
              </a:rPr>
              <a:t>感作性</a:t>
            </a:r>
          </a:p>
          <a:p>
            <a:pPr lvl="1">
              <a:spcBef>
                <a:spcPts val="600"/>
              </a:spcBef>
            </a:pPr>
            <a:r>
              <a:rPr lang="ja-JP" altLang="en-US" dirty="0">
                <a:latin typeface="BIZ UDPゴシック" panose="020B0400000000000000" pitchFamily="50" charset="-128"/>
                <a:ea typeface="BIZ UDPゴシック" panose="020B0400000000000000" pitchFamily="50" charset="-128"/>
              </a:rPr>
              <a:t>生態毒性</a:t>
            </a:r>
          </a:p>
          <a:p>
            <a:pPr lvl="1">
              <a:spcBef>
                <a:spcPts val="600"/>
              </a:spcBef>
            </a:pPr>
            <a:r>
              <a:rPr lang="ja-JP" altLang="en-US" dirty="0">
                <a:latin typeface="BIZ UDPゴシック" panose="020B0400000000000000" pitchFamily="50" charset="-128"/>
                <a:ea typeface="BIZ UDPゴシック" panose="020B0400000000000000" pitchFamily="50" charset="-128"/>
              </a:rPr>
              <a:t>オゾン層破壊物質</a:t>
            </a:r>
          </a:p>
          <a:p>
            <a:pPr marL="0" indent="0">
              <a:spcBef>
                <a:spcPts val="1800"/>
              </a:spcBef>
              <a:buNone/>
            </a:pPr>
            <a:r>
              <a:rPr lang="ja-JP" altLang="en-US" sz="2000" dirty="0">
                <a:latin typeface="BIZ UDPゴシック" panose="020B0400000000000000" pitchFamily="50" charset="-128"/>
                <a:ea typeface="BIZ UDPゴシック" panose="020B0400000000000000" pitchFamily="50" charset="-128"/>
              </a:rPr>
              <a:t>③ばく露量の判断基準</a:t>
            </a:r>
          </a:p>
          <a:p>
            <a:pPr marL="0" indent="0">
              <a:spcBef>
                <a:spcPts val="600"/>
              </a:spcBef>
              <a:buNone/>
            </a:pPr>
            <a:r>
              <a:rPr lang="ja-JP" altLang="en-US" dirty="0">
                <a:latin typeface="BIZ UDPゴシック" panose="020B0400000000000000" pitchFamily="50" charset="-128"/>
                <a:ea typeface="BIZ UDPゴシック" panose="020B0400000000000000" pitchFamily="50" charset="-128"/>
              </a:rPr>
              <a:t>   化管法制定時と同じく環境中の検出状況を指標とするとともに、</a:t>
            </a:r>
            <a:r>
              <a:rPr lang="ja-JP" altLang="en-US" u="sng" dirty="0">
                <a:solidFill>
                  <a:srgbClr val="FF0000"/>
                </a:solidFill>
                <a:latin typeface="BIZ UDPゴシック" panose="020B0400000000000000" pitchFamily="50" charset="-128"/>
                <a:ea typeface="BIZ UDPゴシック" panose="020B0400000000000000" pitchFamily="50" charset="-128"/>
              </a:rPr>
              <a:t>従来の製造</a:t>
            </a:r>
            <a:r>
              <a:rPr lang="en-US" altLang="ja-JP" u="sng" dirty="0">
                <a:solidFill>
                  <a:srgbClr val="FF0000"/>
                </a:solidFill>
                <a:latin typeface="BIZ UDPゴシック" panose="020B0400000000000000" pitchFamily="50" charset="-128"/>
                <a:ea typeface="BIZ UDPゴシック" panose="020B0400000000000000" pitchFamily="50" charset="-128"/>
              </a:rPr>
              <a:t/>
            </a:r>
            <a:br>
              <a:rPr lang="en-US" altLang="ja-JP" u="sng" dirty="0">
                <a:solidFill>
                  <a:srgbClr val="FF0000"/>
                </a:solidFill>
                <a:latin typeface="BIZ UDPゴシック" panose="020B0400000000000000" pitchFamily="50" charset="-128"/>
                <a:ea typeface="BIZ UDPゴシック" panose="020B0400000000000000" pitchFamily="50" charset="-128"/>
              </a:rPr>
            </a:br>
            <a:r>
              <a:rPr lang="ja-JP" altLang="en-US" dirty="0">
                <a:solidFill>
                  <a:srgbClr val="FF0000"/>
                </a:solidFill>
                <a:latin typeface="BIZ UDPゴシック" panose="020B0400000000000000" pitchFamily="50" charset="-128"/>
                <a:ea typeface="BIZ UDPゴシック" panose="020B0400000000000000" pitchFamily="50" charset="-128"/>
              </a:rPr>
              <a:t>　 </a:t>
            </a:r>
            <a:r>
              <a:rPr lang="ja-JP" altLang="en-US" u="sng" dirty="0">
                <a:solidFill>
                  <a:srgbClr val="FF0000"/>
                </a:solidFill>
                <a:latin typeface="BIZ UDPゴシック" panose="020B0400000000000000" pitchFamily="50" charset="-128"/>
                <a:ea typeface="BIZ UDPゴシック" panose="020B0400000000000000" pitchFamily="50" charset="-128"/>
              </a:rPr>
              <a:t>輸入量から排出量等へ、指標の見直し</a:t>
            </a:r>
            <a:r>
              <a:rPr lang="ja-JP" altLang="en-US" dirty="0">
                <a:latin typeface="BIZ UDPゴシック" panose="020B0400000000000000" pitchFamily="50" charset="-128"/>
                <a:ea typeface="BIZ UDPゴシック" panose="020B0400000000000000" pitchFamily="50" charset="-128"/>
              </a:rPr>
              <a:t>が行われた。</a:t>
            </a:r>
          </a:p>
          <a:p>
            <a:pPr marL="0" indent="0">
              <a:spcBef>
                <a:spcPts val="600"/>
              </a:spcBef>
              <a:buNone/>
            </a:pPr>
            <a:endParaRPr lang="ja-JP" altLang="en-US" dirty="0">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12</a:t>
            </a:fld>
            <a:endParaRPr kumimoji="0" lang="en-US" sz="9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0" name="タイトル 1"/>
          <p:cNvSpPr txBox="1">
            <a:spLocks/>
          </p:cNvSpPr>
          <p:nvPr/>
        </p:nvSpPr>
        <p:spPr>
          <a:xfrm>
            <a:off x="818308" y="348141"/>
            <a:ext cx="8532479" cy="926868"/>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500" dirty="0">
                <a:latin typeface="BIZ UDPゴシック" panose="020B0400000000000000" pitchFamily="50" charset="-128"/>
                <a:ea typeface="BIZ UDPゴシック" panose="020B0400000000000000" pitchFamily="50" charset="-128"/>
              </a:rPr>
              <a:t>有害性の観点からの化学物質の選定②</a:t>
            </a:r>
            <a:r>
              <a:rPr lang="en-US" altLang="ja-JP" sz="2500" dirty="0">
                <a:latin typeface="BIZ UDPゴシック" panose="020B0400000000000000" pitchFamily="50" charset="-128"/>
                <a:ea typeface="BIZ UDPゴシック" panose="020B0400000000000000" pitchFamily="50" charset="-128"/>
              </a:rPr>
              <a:t/>
            </a:r>
            <a:br>
              <a:rPr lang="en-US" altLang="ja-JP" sz="2500" dirty="0">
                <a:latin typeface="BIZ UDPゴシック" panose="020B0400000000000000" pitchFamily="50" charset="-128"/>
                <a:ea typeface="BIZ UDPゴシック" panose="020B0400000000000000" pitchFamily="50" charset="-128"/>
              </a:rPr>
            </a:br>
            <a:r>
              <a:rPr lang="ja-JP" altLang="en-US" sz="2900" dirty="0">
                <a:latin typeface="BIZ UDPゴシック" panose="020B0400000000000000" pitchFamily="50" charset="-128"/>
                <a:ea typeface="BIZ UDPゴシック" panose="020B0400000000000000" pitchFamily="50" charset="-128"/>
              </a:rPr>
              <a:t>令和</a:t>
            </a:r>
            <a:r>
              <a:rPr lang="en-US" altLang="ja-JP" sz="2900" dirty="0">
                <a:latin typeface="BIZ UDPゴシック" panose="020B0400000000000000" pitchFamily="50" charset="-128"/>
                <a:ea typeface="BIZ UDPゴシック" panose="020B0400000000000000" pitchFamily="50" charset="-128"/>
              </a:rPr>
              <a:t>2</a:t>
            </a:r>
            <a:r>
              <a:rPr lang="ja-JP" altLang="en-US" sz="2900" dirty="0">
                <a:latin typeface="BIZ UDPゴシック" panose="020B0400000000000000" pitchFamily="50" charset="-128"/>
                <a:ea typeface="BIZ UDPゴシック" panose="020B0400000000000000" pitchFamily="50" charset="-128"/>
              </a:rPr>
              <a:t>年度化管法対象物質の見直しの考え方②</a:t>
            </a:r>
          </a:p>
        </p:txBody>
      </p:sp>
    </p:spTree>
    <p:extLst>
      <p:ext uri="{BB962C8B-B14F-4D97-AF65-F5344CB8AC3E}">
        <p14:creationId xmlns:p14="http://schemas.microsoft.com/office/powerpoint/2010/main" val="1127888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13</a:t>
            </a:fld>
            <a:endParaRPr kumimoji="0" lang="en-US" sz="9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3" name="コンテンツ プレースホルダー 2"/>
          <p:cNvSpPr>
            <a:spLocks noGrp="1"/>
          </p:cNvSpPr>
          <p:nvPr>
            <p:ph idx="1"/>
          </p:nvPr>
        </p:nvSpPr>
        <p:spPr>
          <a:xfrm>
            <a:off x="684610" y="1937247"/>
            <a:ext cx="8420753" cy="4324830"/>
          </a:xfrm>
        </p:spPr>
        <p:txBody>
          <a:bodyPr vert="horz" lIns="91440" tIns="45720" rIns="91440" bIns="45720" rtlCol="0">
            <a:noAutofit/>
          </a:bodyPr>
          <a:lstStyle/>
          <a:p>
            <a:pPr marL="0" indent="0">
              <a:spcBef>
                <a:spcPts val="1800"/>
              </a:spcBef>
              <a:buNone/>
            </a:pPr>
            <a:r>
              <a:rPr lang="ja-JP" altLang="en-US" sz="2000" dirty="0">
                <a:latin typeface="BIZ UDPゴシック" panose="020B0400000000000000" pitchFamily="50" charset="-128"/>
                <a:ea typeface="BIZ UDPゴシック" panose="020B0400000000000000" pitchFamily="50" charset="-128"/>
              </a:rPr>
              <a:t>④</a:t>
            </a:r>
            <a:r>
              <a:rPr lang="ja-JP" altLang="en-US" sz="2000" dirty="0" smtClean="0">
                <a:latin typeface="BIZ UDPゴシック" panose="020B0400000000000000" pitchFamily="50" charset="-128"/>
                <a:ea typeface="BIZ UDPゴシック" panose="020B0400000000000000" pitchFamily="50" charset="-128"/>
              </a:rPr>
              <a:t>環境保全</a:t>
            </a:r>
            <a:r>
              <a:rPr lang="ja-JP" altLang="en-US" sz="2000" dirty="0">
                <a:latin typeface="BIZ UDPゴシック" panose="020B0400000000000000" pitchFamily="50" charset="-128"/>
                <a:ea typeface="BIZ UDPゴシック" panose="020B0400000000000000" pitchFamily="50" charset="-128"/>
              </a:rPr>
              <a:t>施策上必要な物質の判断基準</a:t>
            </a:r>
          </a:p>
          <a:p>
            <a:pPr marL="0" indent="0">
              <a:spcBef>
                <a:spcPts val="600"/>
              </a:spcBef>
              <a:buNone/>
            </a:pPr>
            <a:r>
              <a:rPr lang="ja-JP" altLang="en-US" dirty="0">
                <a:latin typeface="BIZ UDPゴシック" panose="020B0400000000000000" pitchFamily="50" charset="-128"/>
                <a:ea typeface="BIZ UDPゴシック" panose="020B0400000000000000" pitchFamily="50" charset="-128"/>
              </a:rPr>
              <a:t>   環境保全上の支障の未然防止を図るため排出量の把握が必要とされる以下の　　　　</a:t>
            </a:r>
            <a:r>
              <a:rPr lang="en-US" altLang="ja-JP" dirty="0">
                <a:latin typeface="BIZ UDPゴシック" panose="020B0400000000000000" pitchFamily="50" charset="-128"/>
                <a:ea typeface="BIZ UDPゴシック" panose="020B0400000000000000" pitchFamily="50" charset="-128"/>
              </a:rPr>
              <a:t/>
            </a:r>
            <a:br>
              <a:rPr lang="en-US" altLang="ja-JP" dirty="0">
                <a:latin typeface="BIZ UDPゴシック" panose="020B0400000000000000" pitchFamily="50" charset="-128"/>
                <a:ea typeface="BIZ UDPゴシック" panose="020B0400000000000000" pitchFamily="50" charset="-128"/>
              </a:rPr>
            </a:br>
            <a:r>
              <a:rPr lang="ja-JP" altLang="en-US" dirty="0">
                <a:latin typeface="BIZ UDPゴシック" panose="020B0400000000000000" pitchFamily="50" charset="-128"/>
                <a:ea typeface="BIZ UDPゴシック" panose="020B0400000000000000" pitchFamily="50" charset="-128"/>
              </a:rPr>
              <a:t>　 化学物質も指定化学物質とすることが適当とされた。</a:t>
            </a:r>
          </a:p>
          <a:p>
            <a:pPr lvl="1">
              <a:spcBef>
                <a:spcPts val="600"/>
              </a:spcBef>
            </a:pPr>
            <a:endParaRPr lang="en-US" altLang="ja-JP" sz="1800" dirty="0">
              <a:latin typeface="BIZ UDPゴシック" panose="020B0400000000000000" pitchFamily="50" charset="-128"/>
              <a:ea typeface="BIZ UDPゴシック" panose="020B0400000000000000" pitchFamily="50" charset="-128"/>
            </a:endParaRPr>
          </a:p>
          <a:p>
            <a:pPr lvl="1">
              <a:spcBef>
                <a:spcPts val="600"/>
              </a:spcBef>
            </a:pPr>
            <a:r>
              <a:rPr lang="ja-JP" altLang="en-US" sz="1800" dirty="0">
                <a:latin typeface="BIZ UDPゴシック" panose="020B0400000000000000" pitchFamily="50" charset="-128"/>
                <a:ea typeface="BIZ UDPゴシック" panose="020B0400000000000000" pitchFamily="50" charset="-128"/>
              </a:rPr>
              <a:t>環境基本法における環境基準が設定されている物質</a:t>
            </a:r>
          </a:p>
          <a:p>
            <a:pPr lvl="1">
              <a:spcBef>
                <a:spcPts val="600"/>
              </a:spcBef>
            </a:pPr>
            <a:r>
              <a:rPr lang="ja-JP" altLang="en-US" sz="1800" dirty="0">
                <a:latin typeface="BIZ UDPゴシック" panose="020B0400000000000000" pitchFamily="50" charset="-128"/>
                <a:ea typeface="BIZ UDPゴシック" panose="020B0400000000000000" pitchFamily="50" charset="-128"/>
              </a:rPr>
              <a:t>化審法における「優先評価化学物質」</a:t>
            </a:r>
          </a:p>
          <a:p>
            <a:pPr lvl="1">
              <a:spcBef>
                <a:spcPts val="600"/>
              </a:spcBef>
            </a:pPr>
            <a:r>
              <a:rPr lang="ja-JP" altLang="en-US" sz="1800" dirty="0">
                <a:latin typeface="BIZ UDPゴシック" panose="020B0400000000000000" pitchFamily="50" charset="-128"/>
                <a:ea typeface="BIZ UDPゴシック" panose="020B0400000000000000" pitchFamily="50" charset="-128"/>
              </a:rPr>
              <a:t>水質汚濁防止法に基づく排水基準が設定されている物質</a:t>
            </a:r>
          </a:p>
          <a:p>
            <a:pPr lvl="1">
              <a:spcBef>
                <a:spcPts val="600"/>
              </a:spcBef>
            </a:pPr>
            <a:r>
              <a:rPr lang="ja-JP" altLang="en-US" sz="1800" dirty="0">
                <a:latin typeface="BIZ UDPゴシック" panose="020B0400000000000000" pitchFamily="50" charset="-128"/>
                <a:ea typeface="BIZ UDPゴシック" panose="020B0400000000000000" pitchFamily="50" charset="-128"/>
              </a:rPr>
              <a:t>水質に係る「要監視項目」として設定されている物質</a:t>
            </a:r>
          </a:p>
          <a:p>
            <a:pPr lvl="1">
              <a:spcBef>
                <a:spcPts val="600"/>
              </a:spcBef>
            </a:pPr>
            <a:r>
              <a:rPr lang="ja-JP" altLang="en-US" sz="1800" dirty="0">
                <a:latin typeface="BIZ UDPゴシック" panose="020B0400000000000000" pitchFamily="50" charset="-128"/>
                <a:ea typeface="BIZ UDPゴシック" panose="020B0400000000000000" pitchFamily="50" charset="-128"/>
              </a:rPr>
              <a:t>有害大気汚染物質のうち「優先取組物質」</a:t>
            </a:r>
          </a:p>
          <a:p>
            <a:pPr lvl="1">
              <a:spcBef>
                <a:spcPts val="600"/>
              </a:spcBef>
            </a:pPr>
            <a:r>
              <a:rPr lang="ja-JP" altLang="en-US" sz="1800" dirty="0">
                <a:latin typeface="BIZ UDPゴシック" panose="020B0400000000000000" pitchFamily="50" charset="-128"/>
                <a:ea typeface="BIZ UDPゴシック" panose="020B0400000000000000" pitchFamily="50" charset="-128"/>
              </a:rPr>
              <a:t>化学物質の環境リスク初期評価において特に情報収集が必要とされた物質</a:t>
            </a:r>
          </a:p>
          <a:p>
            <a:pPr lvl="1">
              <a:spcBef>
                <a:spcPts val="600"/>
              </a:spcBef>
            </a:pPr>
            <a:r>
              <a:rPr lang="ja-JP" altLang="en-US" sz="1800" dirty="0">
                <a:latin typeface="BIZ UDPゴシック" panose="020B0400000000000000" pitchFamily="50" charset="-128"/>
                <a:ea typeface="BIZ UDPゴシック" panose="020B0400000000000000" pitchFamily="50" charset="-128"/>
              </a:rPr>
              <a:t>化学物質環境実態調査</a:t>
            </a:r>
            <a:r>
              <a:rPr lang="en-US" altLang="ja-JP" sz="1800" dirty="0">
                <a:latin typeface="BIZ UDPゴシック" panose="020B0400000000000000" pitchFamily="50" charset="-128"/>
                <a:ea typeface="BIZ UDPゴシック" panose="020B0400000000000000" pitchFamily="50" charset="-128"/>
              </a:rPr>
              <a:t>【</a:t>
            </a:r>
            <a:r>
              <a:rPr lang="ja-JP" altLang="en-US" sz="1800" dirty="0">
                <a:latin typeface="BIZ UDPゴシック" panose="020B0400000000000000" pitchFamily="50" charset="-128"/>
                <a:ea typeface="BIZ UDPゴシック" panose="020B0400000000000000" pitchFamily="50" charset="-128"/>
              </a:rPr>
              <a:t>黒本調査</a:t>
            </a:r>
            <a:r>
              <a:rPr lang="en-US" altLang="ja-JP" sz="1800" dirty="0">
                <a:latin typeface="BIZ UDPゴシック" panose="020B0400000000000000" pitchFamily="50" charset="-128"/>
                <a:ea typeface="BIZ UDPゴシック" panose="020B0400000000000000" pitchFamily="50" charset="-128"/>
              </a:rPr>
              <a:t>】</a:t>
            </a:r>
            <a:r>
              <a:rPr lang="ja-JP" altLang="en-US" sz="1800" dirty="0">
                <a:latin typeface="BIZ UDPゴシック" panose="020B0400000000000000" pitchFamily="50" charset="-128"/>
                <a:ea typeface="BIZ UDPゴシック" panose="020B0400000000000000" pitchFamily="50" charset="-128"/>
              </a:rPr>
              <a:t>の対象物質のうち、検出があった物質</a:t>
            </a: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13</a:t>
            </a:fld>
            <a:endParaRPr kumimoji="0" lang="en-US" sz="9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0" name="タイトル 1"/>
          <p:cNvSpPr txBox="1">
            <a:spLocks/>
          </p:cNvSpPr>
          <p:nvPr/>
        </p:nvSpPr>
        <p:spPr>
          <a:xfrm>
            <a:off x="818308" y="348141"/>
            <a:ext cx="8532479" cy="926868"/>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500" dirty="0">
                <a:latin typeface="BIZ UDPゴシック" panose="020B0400000000000000" pitchFamily="50" charset="-128"/>
                <a:ea typeface="BIZ UDPゴシック" panose="020B0400000000000000" pitchFamily="50" charset="-128"/>
              </a:rPr>
              <a:t>有害性の観点からの化学物質の選定③</a:t>
            </a:r>
            <a:r>
              <a:rPr lang="en-US" altLang="ja-JP" sz="2500" dirty="0">
                <a:latin typeface="BIZ UDPゴシック" panose="020B0400000000000000" pitchFamily="50" charset="-128"/>
                <a:ea typeface="BIZ UDPゴシック" panose="020B0400000000000000" pitchFamily="50" charset="-128"/>
              </a:rPr>
              <a:t/>
            </a:r>
            <a:br>
              <a:rPr lang="en-US" altLang="ja-JP" sz="2500" dirty="0">
                <a:latin typeface="BIZ UDPゴシック" panose="020B0400000000000000" pitchFamily="50" charset="-128"/>
                <a:ea typeface="BIZ UDPゴシック" panose="020B0400000000000000" pitchFamily="50" charset="-128"/>
              </a:rPr>
            </a:br>
            <a:r>
              <a:rPr lang="ja-JP" altLang="en-US" sz="2900" dirty="0">
                <a:latin typeface="BIZ UDPゴシック" panose="020B0400000000000000" pitchFamily="50" charset="-128"/>
                <a:ea typeface="BIZ UDPゴシック" panose="020B0400000000000000" pitchFamily="50" charset="-128"/>
              </a:rPr>
              <a:t>令和</a:t>
            </a:r>
            <a:r>
              <a:rPr lang="en-US" altLang="ja-JP" sz="2900" dirty="0">
                <a:latin typeface="BIZ UDPゴシック" panose="020B0400000000000000" pitchFamily="50" charset="-128"/>
                <a:ea typeface="BIZ UDPゴシック" panose="020B0400000000000000" pitchFamily="50" charset="-128"/>
              </a:rPr>
              <a:t>2</a:t>
            </a:r>
            <a:r>
              <a:rPr lang="ja-JP" altLang="en-US" sz="2900" dirty="0">
                <a:latin typeface="BIZ UDPゴシック" panose="020B0400000000000000" pitchFamily="50" charset="-128"/>
                <a:ea typeface="BIZ UDPゴシック" panose="020B0400000000000000" pitchFamily="50" charset="-128"/>
              </a:rPr>
              <a:t>年度化管法対象物質の見直しの考え方③</a:t>
            </a:r>
          </a:p>
        </p:txBody>
      </p:sp>
    </p:spTree>
    <p:extLst>
      <p:ext uri="{BB962C8B-B14F-4D97-AF65-F5344CB8AC3E}">
        <p14:creationId xmlns:p14="http://schemas.microsoft.com/office/powerpoint/2010/main" val="856978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14</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14</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7" name="正方形/長方形 6"/>
          <p:cNvSpPr/>
          <p:nvPr/>
        </p:nvSpPr>
        <p:spPr>
          <a:xfrm>
            <a:off x="1050389" y="1649209"/>
            <a:ext cx="1969779" cy="2295675"/>
          </a:xfrm>
          <a:prstGeom prst="rect">
            <a:avLst/>
          </a:prstGeom>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kumimoji="1" lang="ja-JP" altLang="en-US" dirty="0">
                <a:solidFill>
                  <a:schemeClr val="tx1">
                    <a:lumMod val="75000"/>
                    <a:lumOff val="25000"/>
                  </a:schemeClr>
                </a:solidFill>
                <a:latin typeface="BIZ UDPゴシック" panose="020B0400000000000000" pitchFamily="50" charset="-128"/>
                <a:ea typeface="BIZ UDPゴシック" panose="020B0400000000000000" pitchFamily="50" charset="-128"/>
              </a:rPr>
              <a:t>第一種指定化学物質（</a:t>
            </a:r>
            <a:r>
              <a:rPr kumimoji="1" lang="en-US" altLang="ja-JP" dirty="0">
                <a:solidFill>
                  <a:schemeClr val="tx1">
                    <a:lumMod val="75000"/>
                    <a:lumOff val="25000"/>
                  </a:schemeClr>
                </a:solidFill>
                <a:latin typeface="BIZ UDPゴシック" panose="020B0400000000000000" pitchFamily="50" charset="-128"/>
                <a:ea typeface="BIZ UDPゴシック" panose="020B0400000000000000" pitchFamily="50" charset="-128"/>
              </a:rPr>
              <a:t>462</a:t>
            </a:r>
            <a:r>
              <a:rPr kumimoji="1" lang="ja-JP" altLang="en-US" dirty="0">
                <a:solidFill>
                  <a:schemeClr val="tx1">
                    <a:lumMod val="75000"/>
                    <a:lumOff val="25000"/>
                  </a:schemeClr>
                </a:solidFill>
                <a:latin typeface="BIZ UDPゴシック" panose="020B0400000000000000" pitchFamily="50" charset="-128"/>
                <a:ea typeface="BIZ UDPゴシック" panose="020B0400000000000000" pitchFamily="50" charset="-128"/>
              </a:rPr>
              <a:t>）</a:t>
            </a:r>
          </a:p>
        </p:txBody>
      </p:sp>
      <p:sp>
        <p:nvSpPr>
          <p:cNvPr id="10" name="正方形/長方形 9"/>
          <p:cNvSpPr/>
          <p:nvPr/>
        </p:nvSpPr>
        <p:spPr>
          <a:xfrm>
            <a:off x="1352698" y="2514926"/>
            <a:ext cx="1365160" cy="1189567"/>
          </a:xfrm>
          <a:prstGeom prst="rect">
            <a:avLst/>
          </a:prstGeom>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lumMod val="75000"/>
                    <a:lumOff val="25000"/>
                  </a:schemeClr>
                </a:solidFill>
                <a:latin typeface="BIZ UDPゴシック" panose="020B0400000000000000" pitchFamily="50" charset="-128"/>
                <a:ea typeface="BIZ UDPゴシック" panose="020B0400000000000000" pitchFamily="50" charset="-128"/>
              </a:rPr>
              <a:t>特定第一種化学物質（</a:t>
            </a:r>
            <a:r>
              <a:rPr kumimoji="1" lang="en-US" altLang="ja-JP" dirty="0">
                <a:solidFill>
                  <a:schemeClr val="tx1">
                    <a:lumMod val="75000"/>
                    <a:lumOff val="25000"/>
                  </a:schemeClr>
                </a:solidFill>
                <a:latin typeface="BIZ UDPゴシック" panose="020B0400000000000000" pitchFamily="50" charset="-128"/>
                <a:ea typeface="BIZ UDPゴシック" panose="020B0400000000000000" pitchFamily="50" charset="-128"/>
              </a:rPr>
              <a:t>15</a:t>
            </a:r>
            <a:r>
              <a:rPr kumimoji="1" lang="ja-JP" altLang="en-US" dirty="0">
                <a:solidFill>
                  <a:schemeClr val="tx1">
                    <a:lumMod val="75000"/>
                    <a:lumOff val="25000"/>
                  </a:schemeClr>
                </a:solidFill>
                <a:latin typeface="BIZ UDPゴシック" panose="020B0400000000000000" pitchFamily="50" charset="-128"/>
                <a:ea typeface="BIZ UDPゴシック" panose="020B0400000000000000" pitchFamily="50" charset="-128"/>
              </a:rPr>
              <a:t>）</a:t>
            </a:r>
          </a:p>
        </p:txBody>
      </p:sp>
      <p:sp>
        <p:nvSpPr>
          <p:cNvPr id="15" name="正方形/長方形 14"/>
          <p:cNvSpPr/>
          <p:nvPr/>
        </p:nvSpPr>
        <p:spPr>
          <a:xfrm>
            <a:off x="1047855" y="3940150"/>
            <a:ext cx="1969779" cy="949817"/>
          </a:xfrm>
          <a:prstGeom prst="rect">
            <a:avLst/>
          </a:prstGeom>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lumMod val="75000"/>
                    <a:lumOff val="25000"/>
                  </a:schemeClr>
                </a:solidFill>
                <a:latin typeface="BIZ UDPゴシック" panose="020B0400000000000000" pitchFamily="50" charset="-128"/>
                <a:ea typeface="BIZ UDPゴシック" panose="020B0400000000000000" pitchFamily="50" charset="-128"/>
              </a:rPr>
              <a:t>第二種指定化学物質（</a:t>
            </a:r>
            <a:r>
              <a:rPr kumimoji="1" lang="en-US" altLang="ja-JP" dirty="0">
                <a:solidFill>
                  <a:schemeClr val="tx1">
                    <a:lumMod val="75000"/>
                    <a:lumOff val="25000"/>
                  </a:schemeClr>
                </a:solidFill>
                <a:latin typeface="BIZ UDPゴシック" panose="020B0400000000000000" pitchFamily="50" charset="-128"/>
                <a:ea typeface="BIZ UDPゴシック" panose="020B0400000000000000" pitchFamily="50" charset="-128"/>
              </a:rPr>
              <a:t>100</a:t>
            </a:r>
            <a:r>
              <a:rPr kumimoji="1" lang="ja-JP" altLang="en-US" dirty="0">
                <a:solidFill>
                  <a:schemeClr val="tx1">
                    <a:lumMod val="75000"/>
                    <a:lumOff val="25000"/>
                  </a:schemeClr>
                </a:solidFill>
                <a:latin typeface="BIZ UDPゴシック" panose="020B0400000000000000" pitchFamily="50" charset="-128"/>
                <a:ea typeface="BIZ UDPゴシック" panose="020B0400000000000000" pitchFamily="50" charset="-128"/>
              </a:rPr>
              <a:t>）</a:t>
            </a:r>
          </a:p>
        </p:txBody>
      </p:sp>
      <p:sp>
        <p:nvSpPr>
          <p:cNvPr id="17" name="正方形/長方形 16"/>
          <p:cNvSpPr/>
          <p:nvPr/>
        </p:nvSpPr>
        <p:spPr>
          <a:xfrm>
            <a:off x="4041741" y="1649210"/>
            <a:ext cx="1971004" cy="2286928"/>
          </a:xfrm>
          <a:prstGeom prst="rect">
            <a:avLst/>
          </a:prstGeom>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kumimoji="1" lang="ja-JP" altLang="en-US" dirty="0">
                <a:solidFill>
                  <a:schemeClr val="tx1">
                    <a:lumMod val="75000"/>
                    <a:lumOff val="25000"/>
                  </a:schemeClr>
                </a:solidFill>
                <a:latin typeface="BIZ UDPゴシック" panose="020B0400000000000000" pitchFamily="50" charset="-128"/>
                <a:ea typeface="BIZ UDPゴシック" panose="020B0400000000000000" pitchFamily="50" charset="-128"/>
              </a:rPr>
              <a:t>第一種指定化学物質（</a:t>
            </a:r>
            <a:r>
              <a:rPr kumimoji="1" lang="en-US" altLang="ja-JP" dirty="0">
                <a:solidFill>
                  <a:schemeClr val="tx1">
                    <a:lumMod val="75000"/>
                    <a:lumOff val="25000"/>
                  </a:schemeClr>
                </a:solidFill>
                <a:latin typeface="BIZ UDPゴシック" panose="020B0400000000000000" pitchFamily="50" charset="-128"/>
                <a:ea typeface="BIZ UDPゴシック" panose="020B0400000000000000" pitchFamily="50" charset="-128"/>
              </a:rPr>
              <a:t>522</a:t>
            </a:r>
            <a:r>
              <a:rPr kumimoji="1" lang="ja-JP" altLang="en-US" dirty="0">
                <a:solidFill>
                  <a:schemeClr val="tx1">
                    <a:lumMod val="75000"/>
                    <a:lumOff val="25000"/>
                  </a:schemeClr>
                </a:solidFill>
                <a:latin typeface="BIZ UDPゴシック" panose="020B0400000000000000" pitchFamily="50" charset="-128"/>
                <a:ea typeface="BIZ UDPゴシック" panose="020B0400000000000000" pitchFamily="50" charset="-128"/>
              </a:rPr>
              <a:t>）</a:t>
            </a:r>
          </a:p>
        </p:txBody>
      </p:sp>
      <p:sp>
        <p:nvSpPr>
          <p:cNvPr id="18" name="正方形/長方形 17"/>
          <p:cNvSpPr/>
          <p:nvPr/>
        </p:nvSpPr>
        <p:spPr>
          <a:xfrm>
            <a:off x="4342825" y="2514926"/>
            <a:ext cx="1365160" cy="1189567"/>
          </a:xfrm>
          <a:prstGeom prst="rect">
            <a:avLst/>
          </a:prstGeom>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lumMod val="75000"/>
                    <a:lumOff val="25000"/>
                  </a:schemeClr>
                </a:solidFill>
                <a:latin typeface="BIZ UDPゴシック" panose="020B0400000000000000" pitchFamily="50" charset="-128"/>
                <a:ea typeface="BIZ UDPゴシック" panose="020B0400000000000000" pitchFamily="50" charset="-128"/>
              </a:rPr>
              <a:t>特定第一種化学物質（</a:t>
            </a:r>
            <a:r>
              <a:rPr kumimoji="1" lang="en-US" altLang="ja-JP" dirty="0">
                <a:solidFill>
                  <a:schemeClr val="tx1">
                    <a:lumMod val="75000"/>
                    <a:lumOff val="25000"/>
                  </a:schemeClr>
                </a:solidFill>
                <a:latin typeface="BIZ UDPゴシック" panose="020B0400000000000000" pitchFamily="50" charset="-128"/>
                <a:ea typeface="BIZ UDPゴシック" panose="020B0400000000000000" pitchFamily="50" charset="-128"/>
              </a:rPr>
              <a:t>24</a:t>
            </a:r>
            <a:r>
              <a:rPr kumimoji="1" lang="ja-JP" altLang="en-US" dirty="0">
                <a:solidFill>
                  <a:schemeClr val="tx1">
                    <a:lumMod val="75000"/>
                    <a:lumOff val="25000"/>
                  </a:schemeClr>
                </a:solidFill>
                <a:latin typeface="BIZ UDPゴシック" panose="020B0400000000000000" pitchFamily="50" charset="-128"/>
                <a:ea typeface="BIZ UDPゴシック" panose="020B0400000000000000" pitchFamily="50" charset="-128"/>
              </a:rPr>
              <a:t>）</a:t>
            </a:r>
          </a:p>
        </p:txBody>
      </p:sp>
      <p:sp>
        <p:nvSpPr>
          <p:cNvPr id="19" name="正方形/長方形 18"/>
          <p:cNvSpPr/>
          <p:nvPr/>
        </p:nvSpPr>
        <p:spPr>
          <a:xfrm>
            <a:off x="4041701" y="3941815"/>
            <a:ext cx="1968554" cy="949817"/>
          </a:xfrm>
          <a:prstGeom prst="rect">
            <a:avLst/>
          </a:prstGeom>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lumMod val="75000"/>
                    <a:lumOff val="25000"/>
                  </a:schemeClr>
                </a:solidFill>
                <a:latin typeface="BIZ UDPゴシック" panose="020B0400000000000000" pitchFamily="50" charset="-128"/>
                <a:ea typeface="BIZ UDPゴシック" panose="020B0400000000000000" pitchFamily="50" charset="-128"/>
              </a:rPr>
              <a:t>第二種指定化学物質（</a:t>
            </a:r>
            <a:r>
              <a:rPr kumimoji="1" lang="en-US" altLang="ja-JP" dirty="0">
                <a:solidFill>
                  <a:schemeClr val="tx1">
                    <a:lumMod val="75000"/>
                    <a:lumOff val="25000"/>
                  </a:schemeClr>
                </a:solidFill>
                <a:latin typeface="BIZ UDPゴシック" panose="020B0400000000000000" pitchFamily="50" charset="-128"/>
                <a:ea typeface="BIZ UDPゴシック" panose="020B0400000000000000" pitchFamily="50" charset="-128"/>
              </a:rPr>
              <a:t>134</a:t>
            </a:r>
            <a:r>
              <a:rPr kumimoji="1" lang="ja-JP" altLang="en-US" dirty="0">
                <a:solidFill>
                  <a:schemeClr val="tx1">
                    <a:lumMod val="75000"/>
                    <a:lumOff val="25000"/>
                  </a:schemeClr>
                </a:solidFill>
                <a:latin typeface="BIZ UDPゴシック" panose="020B0400000000000000" pitchFamily="50" charset="-128"/>
                <a:ea typeface="BIZ UDPゴシック" panose="020B0400000000000000" pitchFamily="50" charset="-128"/>
              </a:rPr>
              <a:t>）</a:t>
            </a:r>
          </a:p>
        </p:txBody>
      </p:sp>
      <p:sp>
        <p:nvSpPr>
          <p:cNvPr id="16" name="楕円 15"/>
          <p:cNvSpPr/>
          <p:nvPr/>
        </p:nvSpPr>
        <p:spPr>
          <a:xfrm>
            <a:off x="6852286" y="1835969"/>
            <a:ext cx="2498501" cy="1184857"/>
          </a:xfrm>
          <a:prstGeom prst="ellipse">
            <a:avLst/>
          </a:prstGeom>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lumMod val="75000"/>
                    <a:lumOff val="25000"/>
                  </a:schemeClr>
                </a:solidFill>
                <a:latin typeface="BIZ UDPゴシック" panose="020B0400000000000000" pitchFamily="50" charset="-128"/>
                <a:ea typeface="BIZ UDPゴシック" panose="020B0400000000000000" pitchFamily="50" charset="-128"/>
              </a:rPr>
              <a:t>現行化管法対象物質以外の物質（</a:t>
            </a:r>
            <a:r>
              <a:rPr kumimoji="1" lang="en-US" altLang="ja-JP" dirty="0">
                <a:solidFill>
                  <a:schemeClr val="tx1">
                    <a:lumMod val="75000"/>
                    <a:lumOff val="25000"/>
                  </a:schemeClr>
                </a:solidFill>
                <a:latin typeface="BIZ UDPゴシック" panose="020B0400000000000000" pitchFamily="50" charset="-128"/>
                <a:ea typeface="BIZ UDPゴシック" panose="020B0400000000000000" pitchFamily="50" charset="-128"/>
              </a:rPr>
              <a:t>258</a:t>
            </a:r>
            <a:r>
              <a:rPr kumimoji="1" lang="ja-JP" altLang="en-US" dirty="0">
                <a:solidFill>
                  <a:schemeClr val="tx1">
                    <a:lumMod val="75000"/>
                    <a:lumOff val="25000"/>
                  </a:schemeClr>
                </a:solidFill>
                <a:latin typeface="BIZ UDPゴシック" panose="020B0400000000000000" pitchFamily="50" charset="-128"/>
                <a:ea typeface="BIZ UDPゴシック" panose="020B0400000000000000" pitchFamily="50" charset="-128"/>
              </a:rPr>
              <a:t>）</a:t>
            </a:r>
          </a:p>
        </p:txBody>
      </p:sp>
      <p:sp>
        <p:nvSpPr>
          <p:cNvPr id="21" name="楕円 20"/>
          <p:cNvSpPr/>
          <p:nvPr/>
        </p:nvSpPr>
        <p:spPr>
          <a:xfrm>
            <a:off x="4083903" y="5124362"/>
            <a:ext cx="1889822" cy="821206"/>
          </a:xfrm>
          <a:prstGeom prst="ellipse">
            <a:avLst/>
          </a:prstGeom>
          <a:ln w="25400">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lumMod val="75000"/>
                    <a:lumOff val="25000"/>
                  </a:schemeClr>
                </a:solidFill>
                <a:latin typeface="BIZ UDPゴシック" panose="020B0400000000000000" pitchFamily="50" charset="-128"/>
                <a:ea typeface="BIZ UDPゴシック" panose="020B0400000000000000" pitchFamily="50" charset="-128"/>
              </a:rPr>
              <a:t>除外候補（</a:t>
            </a:r>
            <a:r>
              <a:rPr kumimoji="1" lang="en-US" altLang="ja-JP" dirty="0">
                <a:solidFill>
                  <a:schemeClr val="tx1">
                    <a:lumMod val="75000"/>
                    <a:lumOff val="25000"/>
                  </a:schemeClr>
                </a:solidFill>
                <a:latin typeface="BIZ UDPゴシック" panose="020B0400000000000000" pitchFamily="50" charset="-128"/>
                <a:ea typeface="BIZ UDPゴシック" panose="020B0400000000000000" pitchFamily="50" charset="-128"/>
              </a:rPr>
              <a:t>164</a:t>
            </a:r>
            <a:r>
              <a:rPr kumimoji="1" lang="ja-JP" altLang="en-US" dirty="0">
                <a:solidFill>
                  <a:schemeClr val="tx1">
                    <a:lumMod val="75000"/>
                    <a:lumOff val="25000"/>
                  </a:schemeClr>
                </a:solidFill>
                <a:latin typeface="BIZ UDPゴシック" panose="020B0400000000000000" pitchFamily="50" charset="-128"/>
                <a:ea typeface="BIZ UDPゴシック" panose="020B0400000000000000" pitchFamily="50" charset="-128"/>
              </a:rPr>
              <a:t>）</a:t>
            </a:r>
          </a:p>
        </p:txBody>
      </p:sp>
      <p:cxnSp>
        <p:nvCxnSpPr>
          <p:cNvPr id="22" name="直線矢印コネクタ 21"/>
          <p:cNvCxnSpPr/>
          <p:nvPr/>
        </p:nvCxnSpPr>
        <p:spPr>
          <a:xfrm>
            <a:off x="3020168" y="1967388"/>
            <a:ext cx="1021573" cy="0"/>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cxnSp>
        <p:nvCxnSpPr>
          <p:cNvPr id="24" name="直線矢印コネクタ 23"/>
          <p:cNvCxnSpPr/>
          <p:nvPr/>
        </p:nvCxnSpPr>
        <p:spPr>
          <a:xfrm>
            <a:off x="3319944" y="1980751"/>
            <a:ext cx="1022881" cy="887133"/>
          </a:xfrm>
          <a:prstGeom prst="straightConnector1">
            <a:avLst/>
          </a:prstGeom>
          <a:ln w="6350">
            <a:prstDash val="dash"/>
            <a:tailEnd type="triangle"/>
          </a:ln>
        </p:spPr>
        <p:style>
          <a:lnRef idx="1">
            <a:schemeClr val="dk1"/>
          </a:lnRef>
          <a:fillRef idx="0">
            <a:schemeClr val="dk1"/>
          </a:fillRef>
          <a:effectRef idx="0">
            <a:schemeClr val="dk1"/>
          </a:effectRef>
          <a:fontRef idx="minor">
            <a:schemeClr val="tx1"/>
          </a:fontRef>
        </p:style>
      </p:cxnSp>
      <p:cxnSp>
        <p:nvCxnSpPr>
          <p:cNvPr id="25" name="直線矢印コネクタ 24"/>
          <p:cNvCxnSpPr>
            <a:stCxn id="15" idx="3"/>
          </p:cNvCxnSpPr>
          <p:nvPr/>
        </p:nvCxnSpPr>
        <p:spPr>
          <a:xfrm flipV="1">
            <a:off x="3017634" y="2041773"/>
            <a:ext cx="1015971" cy="2373286"/>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cxnSp>
        <p:nvCxnSpPr>
          <p:cNvPr id="26" name="直線矢印コネクタ 25"/>
          <p:cNvCxnSpPr/>
          <p:nvPr/>
        </p:nvCxnSpPr>
        <p:spPr>
          <a:xfrm>
            <a:off x="3029590" y="1983670"/>
            <a:ext cx="1078294" cy="3349664"/>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cxnSp>
        <p:nvCxnSpPr>
          <p:cNvPr id="27" name="直線矢印コネクタ 26"/>
          <p:cNvCxnSpPr/>
          <p:nvPr/>
        </p:nvCxnSpPr>
        <p:spPr>
          <a:xfrm>
            <a:off x="2717858" y="2920376"/>
            <a:ext cx="1624967" cy="0"/>
          </a:xfrm>
          <a:prstGeom prst="straightConnector1">
            <a:avLst/>
          </a:prstGeom>
          <a:ln w="6350">
            <a:prstDash val="dash"/>
            <a:tailEnd type="triangle"/>
          </a:ln>
        </p:spPr>
        <p:style>
          <a:lnRef idx="1">
            <a:schemeClr val="dk1"/>
          </a:lnRef>
          <a:fillRef idx="0">
            <a:schemeClr val="dk1"/>
          </a:fillRef>
          <a:effectRef idx="0">
            <a:schemeClr val="dk1"/>
          </a:effectRef>
          <a:fontRef idx="minor">
            <a:schemeClr val="tx1"/>
          </a:fontRef>
        </p:style>
      </p:cxnSp>
      <p:cxnSp>
        <p:nvCxnSpPr>
          <p:cNvPr id="28" name="直線矢印コネクタ 27"/>
          <p:cNvCxnSpPr/>
          <p:nvPr/>
        </p:nvCxnSpPr>
        <p:spPr>
          <a:xfrm>
            <a:off x="3012032" y="4415058"/>
            <a:ext cx="1021573" cy="0"/>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cxnSp>
        <p:nvCxnSpPr>
          <p:cNvPr id="36" name="直線矢印コネクタ 35"/>
          <p:cNvCxnSpPr>
            <a:stCxn id="15" idx="3"/>
          </p:cNvCxnSpPr>
          <p:nvPr/>
        </p:nvCxnSpPr>
        <p:spPr>
          <a:xfrm>
            <a:off x="3017634" y="4415059"/>
            <a:ext cx="1068567" cy="1002594"/>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cxnSp>
        <p:nvCxnSpPr>
          <p:cNvPr id="38" name="直線矢印コネクタ 37"/>
          <p:cNvCxnSpPr>
            <a:stCxn id="16" idx="2"/>
            <a:endCxn id="19" idx="3"/>
          </p:cNvCxnSpPr>
          <p:nvPr/>
        </p:nvCxnSpPr>
        <p:spPr>
          <a:xfrm flipH="1">
            <a:off x="6010255" y="2428398"/>
            <a:ext cx="842031" cy="1988326"/>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cxnSp>
        <p:nvCxnSpPr>
          <p:cNvPr id="39" name="直線矢印コネクタ 38"/>
          <p:cNvCxnSpPr>
            <a:stCxn id="16" idx="2"/>
          </p:cNvCxnSpPr>
          <p:nvPr/>
        </p:nvCxnSpPr>
        <p:spPr>
          <a:xfrm flipH="1" flipV="1">
            <a:off x="6010296" y="2428397"/>
            <a:ext cx="841990" cy="1"/>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sp>
        <p:nvSpPr>
          <p:cNvPr id="45" name="テキスト ボックス 44"/>
          <p:cNvSpPr txBox="1"/>
          <p:nvPr/>
        </p:nvSpPr>
        <p:spPr>
          <a:xfrm>
            <a:off x="3320027" y="1694667"/>
            <a:ext cx="502918" cy="307777"/>
          </a:xfrm>
          <a:prstGeom prst="rect">
            <a:avLst/>
          </a:prstGeom>
          <a:noFill/>
        </p:spPr>
        <p:txBody>
          <a:bodyPr wrap="square" rtlCol="0">
            <a:spAutoFit/>
          </a:bodyPr>
          <a:lstStyle/>
          <a:p>
            <a:r>
              <a:rPr kumimoji="1" lang="en-US" altLang="ja-JP" sz="1400" dirty="0">
                <a:solidFill>
                  <a:schemeClr val="tx1">
                    <a:lumMod val="75000"/>
                    <a:lumOff val="25000"/>
                  </a:schemeClr>
                </a:solidFill>
              </a:rPr>
              <a:t>320</a:t>
            </a:r>
            <a:endParaRPr kumimoji="1" lang="ja-JP" altLang="en-US" sz="1400" dirty="0">
              <a:solidFill>
                <a:schemeClr val="tx1">
                  <a:lumMod val="75000"/>
                  <a:lumOff val="25000"/>
                </a:schemeClr>
              </a:solidFill>
            </a:endParaRPr>
          </a:p>
        </p:txBody>
      </p:sp>
      <p:sp>
        <p:nvSpPr>
          <p:cNvPr id="47" name="テキスト ボックス 46"/>
          <p:cNvSpPr txBox="1"/>
          <p:nvPr/>
        </p:nvSpPr>
        <p:spPr>
          <a:xfrm>
            <a:off x="3530341" y="2041773"/>
            <a:ext cx="334197" cy="307777"/>
          </a:xfrm>
          <a:prstGeom prst="rect">
            <a:avLst/>
          </a:prstGeom>
          <a:noFill/>
        </p:spPr>
        <p:txBody>
          <a:bodyPr wrap="square" rtlCol="0">
            <a:spAutoFit/>
          </a:bodyPr>
          <a:lstStyle/>
          <a:p>
            <a:r>
              <a:rPr kumimoji="1" lang="en-US" altLang="ja-JP" sz="1400" dirty="0">
                <a:solidFill>
                  <a:schemeClr val="tx1">
                    <a:lumMod val="75000"/>
                    <a:lumOff val="25000"/>
                  </a:schemeClr>
                </a:solidFill>
              </a:rPr>
              <a:t>9</a:t>
            </a:r>
            <a:endParaRPr kumimoji="1" lang="ja-JP" altLang="en-US" sz="1400" dirty="0">
              <a:solidFill>
                <a:schemeClr val="tx1">
                  <a:lumMod val="75000"/>
                  <a:lumOff val="25000"/>
                </a:schemeClr>
              </a:solidFill>
            </a:endParaRPr>
          </a:p>
        </p:txBody>
      </p:sp>
      <p:sp>
        <p:nvSpPr>
          <p:cNvPr id="48" name="テキスト ボックス 47"/>
          <p:cNvSpPr txBox="1"/>
          <p:nvPr/>
        </p:nvSpPr>
        <p:spPr>
          <a:xfrm>
            <a:off x="3245688" y="4152061"/>
            <a:ext cx="502918" cy="307777"/>
          </a:xfrm>
          <a:prstGeom prst="rect">
            <a:avLst/>
          </a:prstGeom>
          <a:noFill/>
        </p:spPr>
        <p:txBody>
          <a:bodyPr wrap="square" rtlCol="0">
            <a:spAutoFit/>
          </a:bodyPr>
          <a:lstStyle/>
          <a:p>
            <a:r>
              <a:rPr kumimoji="1" lang="en-US" altLang="ja-JP" sz="1400" dirty="0">
                <a:solidFill>
                  <a:schemeClr val="tx1">
                    <a:lumMod val="75000"/>
                    <a:lumOff val="25000"/>
                  </a:schemeClr>
                </a:solidFill>
              </a:rPr>
              <a:t>10</a:t>
            </a:r>
            <a:endParaRPr kumimoji="1" lang="ja-JP" altLang="en-US" sz="1400" dirty="0">
              <a:solidFill>
                <a:schemeClr val="tx1">
                  <a:lumMod val="75000"/>
                  <a:lumOff val="25000"/>
                </a:schemeClr>
              </a:solidFill>
            </a:endParaRPr>
          </a:p>
        </p:txBody>
      </p:sp>
      <p:sp>
        <p:nvSpPr>
          <p:cNvPr id="49" name="テキスト ボックス 48"/>
          <p:cNvSpPr txBox="1"/>
          <p:nvPr/>
        </p:nvSpPr>
        <p:spPr>
          <a:xfrm>
            <a:off x="3641953" y="2869651"/>
            <a:ext cx="502918" cy="307777"/>
          </a:xfrm>
          <a:prstGeom prst="rect">
            <a:avLst/>
          </a:prstGeom>
          <a:noFill/>
        </p:spPr>
        <p:txBody>
          <a:bodyPr wrap="square" rtlCol="0">
            <a:spAutoFit/>
          </a:bodyPr>
          <a:lstStyle/>
          <a:p>
            <a:r>
              <a:rPr kumimoji="1" lang="en-US" altLang="ja-JP" sz="1400" dirty="0">
                <a:solidFill>
                  <a:schemeClr val="tx1">
                    <a:lumMod val="75000"/>
                    <a:lumOff val="25000"/>
                  </a:schemeClr>
                </a:solidFill>
              </a:rPr>
              <a:t>15</a:t>
            </a:r>
            <a:endParaRPr kumimoji="1" lang="ja-JP" altLang="en-US" sz="1400" dirty="0">
              <a:solidFill>
                <a:schemeClr val="tx1">
                  <a:lumMod val="75000"/>
                  <a:lumOff val="25000"/>
                </a:schemeClr>
              </a:solidFill>
            </a:endParaRPr>
          </a:p>
        </p:txBody>
      </p:sp>
      <p:sp>
        <p:nvSpPr>
          <p:cNvPr id="51" name="テキスト ボックス 50"/>
          <p:cNvSpPr txBox="1"/>
          <p:nvPr/>
        </p:nvSpPr>
        <p:spPr>
          <a:xfrm>
            <a:off x="6172669" y="2170720"/>
            <a:ext cx="669175" cy="307777"/>
          </a:xfrm>
          <a:prstGeom prst="rect">
            <a:avLst/>
          </a:prstGeom>
          <a:noFill/>
        </p:spPr>
        <p:txBody>
          <a:bodyPr wrap="square" rtlCol="0">
            <a:spAutoFit/>
          </a:bodyPr>
          <a:lstStyle/>
          <a:p>
            <a:r>
              <a:rPr kumimoji="1" lang="en-US" altLang="ja-JP" sz="1400" dirty="0">
                <a:solidFill>
                  <a:schemeClr val="tx1">
                    <a:lumMod val="75000"/>
                    <a:lumOff val="25000"/>
                  </a:schemeClr>
                </a:solidFill>
              </a:rPr>
              <a:t>190</a:t>
            </a:r>
            <a:r>
              <a:rPr kumimoji="1" lang="en-US" altLang="ja-JP" sz="1400" baseline="30000" dirty="0">
                <a:solidFill>
                  <a:schemeClr val="tx1">
                    <a:lumMod val="75000"/>
                    <a:lumOff val="25000"/>
                  </a:schemeClr>
                </a:solidFill>
              </a:rPr>
              <a:t>※1</a:t>
            </a:r>
          </a:p>
        </p:txBody>
      </p:sp>
      <p:sp>
        <p:nvSpPr>
          <p:cNvPr id="52" name="テキスト ボックス 51"/>
          <p:cNvSpPr txBox="1"/>
          <p:nvPr/>
        </p:nvSpPr>
        <p:spPr>
          <a:xfrm>
            <a:off x="3020128" y="3491359"/>
            <a:ext cx="502918" cy="307777"/>
          </a:xfrm>
          <a:prstGeom prst="rect">
            <a:avLst/>
          </a:prstGeom>
          <a:noFill/>
        </p:spPr>
        <p:txBody>
          <a:bodyPr wrap="square" rtlCol="0">
            <a:spAutoFit/>
          </a:bodyPr>
          <a:lstStyle/>
          <a:p>
            <a:r>
              <a:rPr kumimoji="1" lang="en-US" altLang="ja-JP" sz="1400" dirty="0">
                <a:solidFill>
                  <a:schemeClr val="tx1">
                    <a:lumMod val="75000"/>
                    <a:lumOff val="25000"/>
                  </a:schemeClr>
                </a:solidFill>
              </a:rPr>
              <a:t>12</a:t>
            </a:r>
            <a:endParaRPr kumimoji="1" lang="ja-JP" altLang="en-US" sz="1400" dirty="0">
              <a:solidFill>
                <a:schemeClr val="tx1">
                  <a:lumMod val="75000"/>
                  <a:lumOff val="25000"/>
                </a:schemeClr>
              </a:solidFill>
            </a:endParaRPr>
          </a:p>
        </p:txBody>
      </p:sp>
      <p:sp>
        <p:nvSpPr>
          <p:cNvPr id="53" name="テキスト ボックス 52"/>
          <p:cNvSpPr txBox="1"/>
          <p:nvPr/>
        </p:nvSpPr>
        <p:spPr>
          <a:xfrm>
            <a:off x="3337640" y="4930012"/>
            <a:ext cx="502918" cy="307777"/>
          </a:xfrm>
          <a:prstGeom prst="rect">
            <a:avLst/>
          </a:prstGeom>
          <a:noFill/>
        </p:spPr>
        <p:txBody>
          <a:bodyPr wrap="square" rtlCol="0">
            <a:spAutoFit/>
          </a:bodyPr>
          <a:lstStyle/>
          <a:p>
            <a:r>
              <a:rPr kumimoji="1" lang="en-US" altLang="ja-JP" sz="1400" dirty="0">
                <a:solidFill>
                  <a:schemeClr val="tx1">
                    <a:lumMod val="75000"/>
                    <a:lumOff val="25000"/>
                  </a:schemeClr>
                </a:solidFill>
              </a:rPr>
              <a:t>78</a:t>
            </a:r>
            <a:endParaRPr kumimoji="1" lang="ja-JP" altLang="en-US" sz="1400" dirty="0">
              <a:solidFill>
                <a:schemeClr val="tx1">
                  <a:lumMod val="75000"/>
                  <a:lumOff val="25000"/>
                </a:schemeClr>
              </a:solidFill>
            </a:endParaRPr>
          </a:p>
        </p:txBody>
      </p:sp>
      <p:sp>
        <p:nvSpPr>
          <p:cNvPr id="54" name="テキスト ボックス 53"/>
          <p:cNvSpPr txBox="1"/>
          <p:nvPr/>
        </p:nvSpPr>
        <p:spPr>
          <a:xfrm>
            <a:off x="3635417" y="4626249"/>
            <a:ext cx="502918" cy="307777"/>
          </a:xfrm>
          <a:prstGeom prst="rect">
            <a:avLst/>
          </a:prstGeom>
          <a:noFill/>
        </p:spPr>
        <p:txBody>
          <a:bodyPr wrap="square" rtlCol="0">
            <a:spAutoFit/>
          </a:bodyPr>
          <a:lstStyle/>
          <a:p>
            <a:r>
              <a:rPr kumimoji="1" lang="en-US" altLang="ja-JP" sz="1400" dirty="0">
                <a:solidFill>
                  <a:schemeClr val="tx1">
                    <a:lumMod val="75000"/>
                    <a:lumOff val="25000"/>
                  </a:schemeClr>
                </a:solidFill>
              </a:rPr>
              <a:t>86</a:t>
            </a:r>
            <a:endParaRPr kumimoji="1" lang="ja-JP" altLang="en-US" sz="1400" dirty="0">
              <a:solidFill>
                <a:schemeClr val="tx1">
                  <a:lumMod val="75000"/>
                  <a:lumOff val="25000"/>
                </a:schemeClr>
              </a:solidFill>
            </a:endParaRPr>
          </a:p>
        </p:txBody>
      </p:sp>
      <p:cxnSp>
        <p:nvCxnSpPr>
          <p:cNvPr id="55" name="直線矢印コネクタ 54"/>
          <p:cNvCxnSpPr>
            <a:endCxn id="19" idx="1"/>
          </p:cNvCxnSpPr>
          <p:nvPr/>
        </p:nvCxnSpPr>
        <p:spPr>
          <a:xfrm>
            <a:off x="3036364" y="1980751"/>
            <a:ext cx="1005337" cy="2435973"/>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sp>
        <p:nvSpPr>
          <p:cNvPr id="58" name="テキスト ボックス 57"/>
          <p:cNvSpPr txBox="1"/>
          <p:nvPr/>
        </p:nvSpPr>
        <p:spPr>
          <a:xfrm>
            <a:off x="3692875" y="3496296"/>
            <a:ext cx="502918" cy="307777"/>
          </a:xfrm>
          <a:prstGeom prst="rect">
            <a:avLst/>
          </a:prstGeom>
          <a:noFill/>
        </p:spPr>
        <p:txBody>
          <a:bodyPr wrap="square" rtlCol="0">
            <a:spAutoFit/>
          </a:bodyPr>
          <a:lstStyle/>
          <a:p>
            <a:r>
              <a:rPr kumimoji="1" lang="en-US" altLang="ja-JP" sz="1400" dirty="0">
                <a:solidFill>
                  <a:schemeClr val="tx1">
                    <a:lumMod val="75000"/>
                    <a:lumOff val="25000"/>
                  </a:schemeClr>
                </a:solidFill>
              </a:rPr>
              <a:t>56</a:t>
            </a:r>
            <a:endParaRPr kumimoji="1" lang="ja-JP" altLang="en-US" sz="1400" dirty="0">
              <a:solidFill>
                <a:schemeClr val="tx1">
                  <a:lumMod val="75000"/>
                  <a:lumOff val="25000"/>
                </a:schemeClr>
              </a:solidFill>
            </a:endParaRPr>
          </a:p>
        </p:txBody>
      </p:sp>
      <p:sp>
        <p:nvSpPr>
          <p:cNvPr id="59" name="コンテンツ プレースホルダー 2"/>
          <p:cNvSpPr txBox="1">
            <a:spLocks/>
          </p:cNvSpPr>
          <p:nvPr/>
        </p:nvSpPr>
        <p:spPr>
          <a:xfrm>
            <a:off x="7098931" y="3150696"/>
            <a:ext cx="2251855" cy="105858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spcBef>
                <a:spcPts val="600"/>
              </a:spcBef>
              <a:buFont typeface="Wingdings 3" charset="2"/>
              <a:buNone/>
            </a:pPr>
            <a:r>
              <a:rPr lang="en-US" altLang="ja-JP" sz="1400" dirty="0">
                <a:latin typeface="BIZ UDPゴシック" panose="020B0400000000000000" pitchFamily="50" charset="-128"/>
                <a:ea typeface="BIZ UDPゴシック" panose="020B0400000000000000" pitchFamily="50" charset="-128"/>
              </a:rPr>
              <a:t>※</a:t>
            </a:r>
            <a:r>
              <a:rPr lang="ja-JP" altLang="en-US" sz="1400" dirty="0">
                <a:latin typeface="BIZ UDPゴシック" panose="020B0400000000000000" pitchFamily="50" charset="-128"/>
                <a:ea typeface="BIZ UDPゴシック" panose="020B0400000000000000" pitchFamily="50" charset="-128"/>
              </a:rPr>
              <a:t>１：うち</a:t>
            </a:r>
            <a:r>
              <a:rPr lang="en-US" altLang="ja-JP" sz="1400" dirty="0">
                <a:latin typeface="BIZ UDPゴシック" panose="020B0400000000000000" pitchFamily="50" charset="-128"/>
                <a:ea typeface="BIZ UDPゴシック" panose="020B0400000000000000" pitchFamily="50" charset="-128"/>
              </a:rPr>
              <a:t>5</a:t>
            </a:r>
            <a:r>
              <a:rPr lang="ja-JP" altLang="en-US" sz="1400" dirty="0">
                <a:latin typeface="BIZ UDPゴシック" panose="020B0400000000000000" pitchFamily="50" charset="-128"/>
                <a:ea typeface="BIZ UDPゴシック" panose="020B0400000000000000" pitchFamily="50" charset="-128"/>
              </a:rPr>
              <a:t>物質は、現行の府独自指定物質（第一種）</a:t>
            </a:r>
            <a:endParaRPr lang="en-US" altLang="ja-JP" sz="1400" dirty="0">
              <a:latin typeface="BIZ UDPゴシック" panose="020B0400000000000000" pitchFamily="50" charset="-128"/>
              <a:ea typeface="BIZ UDPゴシック" panose="020B0400000000000000" pitchFamily="50" charset="-128"/>
            </a:endParaRPr>
          </a:p>
          <a:p>
            <a:pPr marL="0" indent="0">
              <a:spcBef>
                <a:spcPts val="600"/>
              </a:spcBef>
              <a:buFont typeface="Wingdings 3" charset="2"/>
              <a:buNone/>
            </a:pPr>
            <a:r>
              <a:rPr lang="en-US" altLang="ja-JP" sz="1400" dirty="0">
                <a:latin typeface="BIZ UDPゴシック" panose="020B0400000000000000" pitchFamily="50" charset="-128"/>
                <a:ea typeface="BIZ UDPゴシック" panose="020B0400000000000000" pitchFamily="50" charset="-128"/>
              </a:rPr>
              <a:t>※2</a:t>
            </a:r>
            <a:r>
              <a:rPr lang="ja-JP" altLang="en-US" sz="1400" dirty="0">
                <a:latin typeface="BIZ UDPゴシック" panose="020B0400000000000000" pitchFamily="50" charset="-128"/>
                <a:ea typeface="BIZ UDPゴシック" panose="020B0400000000000000" pitchFamily="50" charset="-128"/>
              </a:rPr>
              <a:t>：うち</a:t>
            </a:r>
            <a:r>
              <a:rPr lang="en-US" altLang="ja-JP" sz="1400" dirty="0">
                <a:latin typeface="BIZ UDPゴシック" panose="020B0400000000000000" pitchFamily="50" charset="-128"/>
                <a:ea typeface="BIZ UDPゴシック" panose="020B0400000000000000" pitchFamily="50" charset="-128"/>
              </a:rPr>
              <a:t>1</a:t>
            </a:r>
            <a:r>
              <a:rPr lang="ja-JP" altLang="en-US" sz="1400" dirty="0">
                <a:latin typeface="BIZ UDPゴシック" panose="020B0400000000000000" pitchFamily="50" charset="-128"/>
                <a:ea typeface="BIZ UDPゴシック" panose="020B0400000000000000" pitchFamily="50" charset="-128"/>
              </a:rPr>
              <a:t>物質は、現行の府独自指定物質（第一種）</a:t>
            </a:r>
          </a:p>
        </p:txBody>
      </p:sp>
      <p:sp>
        <p:nvSpPr>
          <p:cNvPr id="37" name="テキスト ボックス 36"/>
          <p:cNvSpPr txBox="1"/>
          <p:nvPr/>
        </p:nvSpPr>
        <p:spPr>
          <a:xfrm>
            <a:off x="6383368" y="3349118"/>
            <a:ext cx="669175" cy="307777"/>
          </a:xfrm>
          <a:prstGeom prst="rect">
            <a:avLst/>
          </a:prstGeom>
          <a:noFill/>
        </p:spPr>
        <p:txBody>
          <a:bodyPr wrap="square" rtlCol="0">
            <a:spAutoFit/>
          </a:bodyPr>
          <a:lstStyle/>
          <a:p>
            <a:r>
              <a:rPr kumimoji="1" lang="en-US" altLang="ja-JP" sz="1400" dirty="0">
                <a:solidFill>
                  <a:schemeClr val="tx1">
                    <a:lumMod val="75000"/>
                    <a:lumOff val="25000"/>
                  </a:schemeClr>
                </a:solidFill>
              </a:rPr>
              <a:t>68</a:t>
            </a:r>
            <a:r>
              <a:rPr kumimoji="1" lang="en-US" altLang="ja-JP" sz="1400" baseline="30000" dirty="0">
                <a:solidFill>
                  <a:schemeClr val="tx1">
                    <a:lumMod val="75000"/>
                    <a:lumOff val="25000"/>
                  </a:schemeClr>
                </a:solidFill>
              </a:rPr>
              <a:t>※</a:t>
            </a:r>
            <a:r>
              <a:rPr kumimoji="1" lang="ja-JP" altLang="en-US" sz="1400" baseline="30000" dirty="0">
                <a:solidFill>
                  <a:schemeClr val="tx1">
                    <a:lumMod val="75000"/>
                    <a:lumOff val="25000"/>
                  </a:schemeClr>
                </a:solidFill>
              </a:rPr>
              <a:t>２</a:t>
            </a:r>
            <a:endParaRPr kumimoji="1" lang="en-US" altLang="ja-JP" sz="1400" baseline="30000" dirty="0">
              <a:solidFill>
                <a:schemeClr val="tx1">
                  <a:lumMod val="75000"/>
                  <a:lumOff val="25000"/>
                </a:schemeClr>
              </a:solidFill>
            </a:endParaRPr>
          </a:p>
        </p:txBody>
      </p:sp>
      <p:sp>
        <p:nvSpPr>
          <p:cNvPr id="40" name="コンテンツ プレースホルダー 2"/>
          <p:cNvSpPr txBox="1">
            <a:spLocks/>
          </p:cNvSpPr>
          <p:nvPr/>
        </p:nvSpPr>
        <p:spPr>
          <a:xfrm>
            <a:off x="1800126" y="6099323"/>
            <a:ext cx="7815718" cy="48653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spcBef>
                <a:spcPts val="0"/>
              </a:spcBef>
              <a:buNone/>
            </a:pPr>
            <a:r>
              <a:rPr lang="ja-JP" altLang="en-US" sz="1400" dirty="0">
                <a:latin typeface="BIZ UDPゴシック" panose="020B0400000000000000" pitchFamily="50" charset="-128"/>
                <a:ea typeface="BIZ UDPゴシック" panose="020B0400000000000000" pitchFamily="50" charset="-128"/>
              </a:rPr>
              <a:t>化管法に基づく第一種指定化学物質及び第二種指定化学物質の指定の見直しについて（答申）</a:t>
            </a:r>
            <a:endParaRPr lang="en-US" altLang="ja-JP" sz="1400" dirty="0">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1400" dirty="0">
                <a:latin typeface="BIZ UDPゴシック" panose="020B0400000000000000" pitchFamily="50" charset="-128"/>
                <a:ea typeface="BIZ UDPゴシック" panose="020B0400000000000000" pitchFamily="50" charset="-128"/>
              </a:rPr>
              <a:t>（令和</a:t>
            </a:r>
            <a:r>
              <a:rPr lang="en-US" altLang="ja-JP" sz="1400" dirty="0">
                <a:latin typeface="BIZ UDPゴシック" panose="020B0400000000000000" pitchFamily="50" charset="-128"/>
                <a:ea typeface="BIZ UDPゴシック" panose="020B0400000000000000" pitchFamily="50" charset="-128"/>
              </a:rPr>
              <a:t>2</a:t>
            </a:r>
            <a:r>
              <a:rPr lang="ja-JP" altLang="en-US" sz="1400" dirty="0">
                <a:latin typeface="BIZ UDPゴシック" panose="020B0400000000000000" pitchFamily="50" charset="-128"/>
                <a:ea typeface="BIZ UDPゴシック" panose="020B0400000000000000" pitchFamily="50" charset="-128"/>
              </a:rPr>
              <a:t>年</a:t>
            </a:r>
            <a:r>
              <a:rPr lang="en-US" altLang="ja-JP" sz="1400" dirty="0">
                <a:latin typeface="BIZ UDPゴシック" panose="020B0400000000000000" pitchFamily="50" charset="-128"/>
                <a:ea typeface="BIZ UDPゴシック" panose="020B0400000000000000" pitchFamily="50" charset="-128"/>
              </a:rPr>
              <a:t>8</a:t>
            </a:r>
            <a:r>
              <a:rPr lang="ja-JP" altLang="en-US" sz="1400" dirty="0">
                <a:latin typeface="BIZ UDPゴシック" panose="020B0400000000000000" pitchFamily="50" charset="-128"/>
                <a:ea typeface="BIZ UDPゴシック" panose="020B0400000000000000" pitchFamily="50" charset="-128"/>
              </a:rPr>
              <a:t>月　中央環境審議会）より作成</a:t>
            </a:r>
          </a:p>
        </p:txBody>
      </p:sp>
      <p:sp>
        <p:nvSpPr>
          <p:cNvPr id="3" name="テキスト ボックス 2"/>
          <p:cNvSpPr txBox="1"/>
          <p:nvPr/>
        </p:nvSpPr>
        <p:spPr>
          <a:xfrm>
            <a:off x="1048165" y="1309636"/>
            <a:ext cx="1632178" cy="369332"/>
          </a:xfrm>
          <a:prstGeom prst="rect">
            <a:avLst/>
          </a:prstGeom>
          <a:noFill/>
        </p:spPr>
        <p:txBody>
          <a:bodyPr wrap="none" rtlCol="0">
            <a:spAutoFit/>
          </a:bodyPr>
          <a:lstStyle/>
          <a:p>
            <a:r>
              <a:rPr kumimoji="1" lang="ja-JP" altLang="en-US" dirty="0">
                <a:solidFill>
                  <a:schemeClr val="tx1">
                    <a:lumMod val="75000"/>
                    <a:lumOff val="25000"/>
                  </a:schemeClr>
                </a:solidFill>
                <a:latin typeface="BIZ UDPゴシック" panose="020B0400000000000000" pitchFamily="50" charset="-128"/>
                <a:ea typeface="BIZ UDPゴシック" panose="020B0400000000000000" pitchFamily="50" charset="-128"/>
              </a:rPr>
              <a:t>現行</a:t>
            </a:r>
            <a:r>
              <a:rPr kumimoji="1" lang="en-US" altLang="ja-JP" dirty="0">
                <a:solidFill>
                  <a:schemeClr val="tx1">
                    <a:lumMod val="75000"/>
                    <a:lumOff val="25000"/>
                  </a:schemeClr>
                </a:solidFill>
                <a:latin typeface="BIZ UDPゴシック" panose="020B0400000000000000" pitchFamily="50" charset="-128"/>
                <a:ea typeface="BIZ UDPゴシック" panose="020B0400000000000000" pitchFamily="50" charset="-128"/>
              </a:rPr>
              <a:t>562</a:t>
            </a:r>
            <a:r>
              <a:rPr kumimoji="1" lang="ja-JP" altLang="en-US" dirty="0">
                <a:solidFill>
                  <a:schemeClr val="tx1">
                    <a:lumMod val="75000"/>
                    <a:lumOff val="25000"/>
                  </a:schemeClr>
                </a:solidFill>
                <a:latin typeface="BIZ UDPゴシック" panose="020B0400000000000000" pitchFamily="50" charset="-128"/>
                <a:ea typeface="BIZ UDPゴシック" panose="020B0400000000000000" pitchFamily="50" charset="-128"/>
              </a:rPr>
              <a:t>物質</a:t>
            </a:r>
          </a:p>
        </p:txBody>
      </p:sp>
      <p:sp>
        <p:nvSpPr>
          <p:cNvPr id="41" name="テキスト ボックス 40"/>
          <p:cNvSpPr txBox="1"/>
          <p:nvPr/>
        </p:nvSpPr>
        <p:spPr>
          <a:xfrm>
            <a:off x="4041741" y="1307656"/>
            <a:ext cx="2058577" cy="369332"/>
          </a:xfrm>
          <a:prstGeom prst="rect">
            <a:avLst/>
          </a:prstGeom>
          <a:noFill/>
        </p:spPr>
        <p:txBody>
          <a:bodyPr wrap="none" rtlCol="0">
            <a:spAutoFit/>
          </a:bodyPr>
          <a:lstStyle/>
          <a:p>
            <a:r>
              <a:rPr kumimoji="1" lang="ja-JP" altLang="en-US" dirty="0">
                <a:solidFill>
                  <a:schemeClr val="tx1">
                    <a:lumMod val="75000"/>
                    <a:lumOff val="25000"/>
                  </a:schemeClr>
                </a:solidFill>
                <a:latin typeface="BIZ UDPゴシック" panose="020B0400000000000000" pitchFamily="50" charset="-128"/>
                <a:ea typeface="BIZ UDPゴシック" panose="020B0400000000000000" pitchFamily="50" charset="-128"/>
              </a:rPr>
              <a:t>見直し案</a:t>
            </a:r>
            <a:r>
              <a:rPr kumimoji="1" lang="en-US" altLang="ja-JP" dirty="0">
                <a:solidFill>
                  <a:schemeClr val="tx1">
                    <a:lumMod val="75000"/>
                    <a:lumOff val="25000"/>
                  </a:schemeClr>
                </a:solidFill>
                <a:latin typeface="BIZ UDPゴシック" panose="020B0400000000000000" pitchFamily="50" charset="-128"/>
                <a:ea typeface="BIZ UDPゴシック" panose="020B0400000000000000" pitchFamily="50" charset="-128"/>
              </a:rPr>
              <a:t>656</a:t>
            </a:r>
            <a:r>
              <a:rPr kumimoji="1" lang="ja-JP" altLang="en-US" dirty="0">
                <a:solidFill>
                  <a:schemeClr val="tx1">
                    <a:lumMod val="75000"/>
                    <a:lumOff val="25000"/>
                  </a:schemeClr>
                </a:solidFill>
                <a:latin typeface="BIZ UDPゴシック" panose="020B0400000000000000" pitchFamily="50" charset="-128"/>
                <a:ea typeface="BIZ UDPゴシック" panose="020B0400000000000000" pitchFamily="50" charset="-128"/>
              </a:rPr>
              <a:t>物質</a:t>
            </a:r>
          </a:p>
        </p:txBody>
      </p:sp>
      <p:sp>
        <p:nvSpPr>
          <p:cNvPr id="46" name="コンテンツ プレースホルダー 2"/>
          <p:cNvSpPr txBox="1">
            <a:spLocks/>
          </p:cNvSpPr>
          <p:nvPr/>
        </p:nvSpPr>
        <p:spPr>
          <a:xfrm>
            <a:off x="6357290" y="4624073"/>
            <a:ext cx="3042030" cy="70926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spcBef>
                <a:spcPts val="0"/>
              </a:spcBef>
              <a:buFont typeface="Wingdings 3" charset="2"/>
              <a:buNone/>
            </a:pPr>
            <a:r>
              <a:rPr lang="ja-JP" altLang="en-US" dirty="0">
                <a:latin typeface="BIZ UDPゴシック" panose="020B0400000000000000" pitchFamily="50" charset="-128"/>
                <a:ea typeface="BIZ UDPゴシック" panose="020B0400000000000000" pitchFamily="50" charset="-128"/>
              </a:rPr>
              <a:t>⇒</a:t>
            </a:r>
            <a:r>
              <a:rPr lang="ja-JP" altLang="en-US" u="sng" dirty="0">
                <a:solidFill>
                  <a:srgbClr val="FF0000"/>
                </a:solidFill>
                <a:latin typeface="BIZ UDPゴシック" panose="020B0400000000000000" pitchFamily="50" charset="-128"/>
                <a:ea typeface="BIZ UDPゴシック" panose="020B0400000000000000" pitchFamily="50" charset="-128"/>
              </a:rPr>
              <a:t>指定化学物質が</a:t>
            </a:r>
            <a:r>
              <a:rPr lang="en-US" altLang="ja-JP" u="sng" dirty="0">
                <a:solidFill>
                  <a:srgbClr val="FF0000"/>
                </a:solidFill>
                <a:latin typeface="BIZ UDPゴシック" panose="020B0400000000000000" pitchFamily="50" charset="-128"/>
                <a:ea typeface="BIZ UDPゴシック" panose="020B0400000000000000" pitchFamily="50" charset="-128"/>
              </a:rPr>
              <a:t>656</a:t>
            </a:r>
            <a:r>
              <a:rPr lang="ja-JP" altLang="en-US" u="sng" dirty="0">
                <a:solidFill>
                  <a:srgbClr val="FF0000"/>
                </a:solidFill>
                <a:latin typeface="BIZ UDPゴシック" panose="020B0400000000000000" pitchFamily="50" charset="-128"/>
                <a:ea typeface="BIZ UDPゴシック" panose="020B0400000000000000" pitchFamily="50" charset="-128"/>
              </a:rPr>
              <a:t>物質</a:t>
            </a:r>
            <a:endParaRPr lang="en-US" altLang="ja-JP" u="sng" dirty="0">
              <a:solidFill>
                <a:srgbClr val="FF0000"/>
              </a:solidFill>
              <a:latin typeface="BIZ UDPゴシック" panose="020B0400000000000000" pitchFamily="50" charset="-128"/>
              <a:ea typeface="BIZ UDPゴシック" panose="020B0400000000000000" pitchFamily="50" charset="-128"/>
            </a:endParaRPr>
          </a:p>
          <a:p>
            <a:pPr marL="0" indent="0">
              <a:spcBef>
                <a:spcPts val="0"/>
              </a:spcBef>
              <a:buFont typeface="Wingdings 3" charset="2"/>
              <a:buNone/>
            </a:pPr>
            <a:r>
              <a:rPr lang="ja-JP" altLang="en-US" dirty="0">
                <a:solidFill>
                  <a:srgbClr val="FF0000"/>
                </a:solidFill>
                <a:latin typeface="BIZ UDPゴシック" panose="020B0400000000000000" pitchFamily="50" charset="-128"/>
                <a:ea typeface="BIZ UDPゴシック" panose="020B0400000000000000" pitchFamily="50" charset="-128"/>
              </a:rPr>
              <a:t>　</a:t>
            </a:r>
            <a:r>
              <a:rPr lang="ja-JP" altLang="en-US" u="sng" dirty="0">
                <a:solidFill>
                  <a:srgbClr val="FF0000"/>
                </a:solidFill>
                <a:latin typeface="BIZ UDPゴシック" panose="020B0400000000000000" pitchFamily="50" charset="-128"/>
                <a:ea typeface="BIZ UDPゴシック" panose="020B0400000000000000" pitchFamily="50" charset="-128"/>
              </a:rPr>
              <a:t>に拡充された。</a:t>
            </a:r>
          </a:p>
        </p:txBody>
      </p:sp>
      <p:sp>
        <p:nvSpPr>
          <p:cNvPr id="42" name="タイトル 1"/>
          <p:cNvSpPr txBox="1">
            <a:spLocks/>
          </p:cNvSpPr>
          <p:nvPr/>
        </p:nvSpPr>
        <p:spPr>
          <a:xfrm>
            <a:off x="818308" y="348141"/>
            <a:ext cx="8532479" cy="926868"/>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500" dirty="0">
                <a:latin typeface="BIZ UDPゴシック" panose="020B0400000000000000" pitchFamily="50" charset="-128"/>
                <a:ea typeface="BIZ UDPゴシック" panose="020B0400000000000000" pitchFamily="50" charset="-128"/>
              </a:rPr>
              <a:t>有害性の観点からの化学物質の選定④</a:t>
            </a:r>
            <a:r>
              <a:rPr lang="en-US" altLang="ja-JP" sz="2500" dirty="0">
                <a:latin typeface="BIZ UDPゴシック" panose="020B0400000000000000" pitchFamily="50" charset="-128"/>
                <a:ea typeface="BIZ UDPゴシック" panose="020B0400000000000000" pitchFamily="50" charset="-128"/>
              </a:rPr>
              <a:t/>
            </a:r>
            <a:br>
              <a:rPr lang="en-US" altLang="ja-JP" sz="2500" dirty="0">
                <a:latin typeface="BIZ UDPゴシック" panose="020B0400000000000000" pitchFamily="50" charset="-128"/>
                <a:ea typeface="BIZ UDPゴシック" panose="020B0400000000000000" pitchFamily="50" charset="-128"/>
              </a:rPr>
            </a:br>
            <a:r>
              <a:rPr lang="ja-JP" altLang="en-US" sz="2900" dirty="0">
                <a:latin typeface="BIZ UDPゴシック" panose="020B0400000000000000" pitchFamily="50" charset="-128"/>
                <a:ea typeface="BIZ UDPゴシック" panose="020B0400000000000000" pitchFamily="50" charset="-128"/>
              </a:rPr>
              <a:t>令和</a:t>
            </a:r>
            <a:r>
              <a:rPr lang="en-US" altLang="ja-JP" sz="2900" dirty="0">
                <a:latin typeface="BIZ UDPゴシック" panose="020B0400000000000000" pitchFamily="50" charset="-128"/>
                <a:ea typeface="BIZ UDPゴシック" panose="020B0400000000000000" pitchFamily="50" charset="-128"/>
              </a:rPr>
              <a:t>2</a:t>
            </a:r>
            <a:r>
              <a:rPr lang="ja-JP" altLang="en-US" sz="2900" dirty="0">
                <a:latin typeface="BIZ UDPゴシック" panose="020B0400000000000000" pitchFamily="50" charset="-128"/>
                <a:ea typeface="BIZ UDPゴシック" panose="020B0400000000000000" pitchFamily="50" charset="-128"/>
              </a:rPr>
              <a:t>年度見直しによる化管法対象物質数の概況</a:t>
            </a:r>
          </a:p>
        </p:txBody>
      </p:sp>
    </p:spTree>
    <p:extLst>
      <p:ext uri="{BB962C8B-B14F-4D97-AF65-F5344CB8AC3E}">
        <p14:creationId xmlns:p14="http://schemas.microsoft.com/office/powerpoint/2010/main" val="2321236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15</a:t>
            </a:fld>
            <a:endParaRPr kumimoji="0" lang="en-US" sz="9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15</a:t>
            </a:fld>
            <a:endParaRPr kumimoji="0" lang="en-US" sz="9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6" name="テキスト ボックス 5"/>
          <p:cNvSpPr txBox="1"/>
          <p:nvPr/>
        </p:nvSpPr>
        <p:spPr>
          <a:xfrm>
            <a:off x="7445759" y="4030493"/>
            <a:ext cx="1316386" cy="307777"/>
          </a:xfrm>
          <a:prstGeom prst="rect">
            <a:avLst/>
          </a:prstGeom>
          <a:noFill/>
        </p:spPr>
        <p:txBody>
          <a:bodyPr wrap="none" rtlCol="0">
            <a:spAutoFit/>
          </a:bodyPr>
          <a:lstStyle/>
          <a:p>
            <a:r>
              <a:rPr kumimoji="1" lang="ja-JP" altLang="en-US" sz="1400" dirty="0">
                <a:latin typeface="BIZ UDPゴシック" panose="020B0400000000000000" pitchFamily="50" charset="-128"/>
                <a:ea typeface="BIZ UDPゴシック" panose="020B0400000000000000" pitchFamily="50" charset="-128"/>
              </a:rPr>
              <a:t>（単位：</a:t>
            </a:r>
            <a:r>
              <a:rPr kumimoji="1" lang="en-US" altLang="ja-JP" sz="1400" dirty="0">
                <a:latin typeface="BIZ UDPゴシック" panose="020B0400000000000000" pitchFamily="50" charset="-128"/>
                <a:ea typeface="BIZ UDPゴシック" panose="020B0400000000000000" pitchFamily="50" charset="-128"/>
              </a:rPr>
              <a:t>kg/</a:t>
            </a:r>
            <a:r>
              <a:rPr kumimoji="1" lang="ja-JP" altLang="en-US" sz="1400" dirty="0">
                <a:latin typeface="BIZ UDPゴシック" panose="020B0400000000000000" pitchFamily="50" charset="-128"/>
                <a:ea typeface="BIZ UDPゴシック" panose="020B0400000000000000" pitchFamily="50" charset="-128"/>
              </a:rPr>
              <a:t>年）</a:t>
            </a:r>
          </a:p>
        </p:txBody>
      </p:sp>
      <p:graphicFrame>
        <p:nvGraphicFramePr>
          <p:cNvPr id="12" name="表 11"/>
          <p:cNvGraphicFramePr>
            <a:graphicFrameLocks noGrp="1"/>
          </p:cNvGraphicFramePr>
          <p:nvPr>
            <p:extLst>
              <p:ext uri="{D42A27DB-BD31-4B8C-83A1-F6EECF244321}">
                <p14:modId xmlns:p14="http://schemas.microsoft.com/office/powerpoint/2010/main" val="1337264211"/>
              </p:ext>
            </p:extLst>
          </p:nvPr>
        </p:nvGraphicFramePr>
        <p:xfrm>
          <a:off x="1284720" y="4385035"/>
          <a:ext cx="7425639" cy="1828800"/>
        </p:xfrm>
        <a:graphic>
          <a:graphicData uri="http://schemas.openxmlformats.org/drawingml/2006/table">
            <a:tbl>
              <a:tblPr firstRow="1" bandRow="1">
                <a:tableStyleId>{5940675A-B579-460E-94D1-54222C63F5DA}</a:tableStyleId>
              </a:tblPr>
              <a:tblGrid>
                <a:gridCol w="734095">
                  <a:extLst>
                    <a:ext uri="{9D8B030D-6E8A-4147-A177-3AD203B41FA5}">
                      <a16:colId xmlns:a16="http://schemas.microsoft.com/office/drawing/2014/main" val="165521043"/>
                    </a:ext>
                  </a:extLst>
                </a:gridCol>
                <a:gridCol w="3678952">
                  <a:extLst>
                    <a:ext uri="{9D8B030D-6E8A-4147-A177-3AD203B41FA5}">
                      <a16:colId xmlns:a16="http://schemas.microsoft.com/office/drawing/2014/main" val="3119380823"/>
                    </a:ext>
                  </a:extLst>
                </a:gridCol>
                <a:gridCol w="1058779">
                  <a:extLst>
                    <a:ext uri="{9D8B030D-6E8A-4147-A177-3AD203B41FA5}">
                      <a16:colId xmlns:a16="http://schemas.microsoft.com/office/drawing/2014/main" val="555539234"/>
                    </a:ext>
                  </a:extLst>
                </a:gridCol>
                <a:gridCol w="981700">
                  <a:extLst>
                    <a:ext uri="{9D8B030D-6E8A-4147-A177-3AD203B41FA5}">
                      <a16:colId xmlns:a16="http://schemas.microsoft.com/office/drawing/2014/main" val="1659667500"/>
                    </a:ext>
                  </a:extLst>
                </a:gridCol>
                <a:gridCol w="972113">
                  <a:extLst>
                    <a:ext uri="{9D8B030D-6E8A-4147-A177-3AD203B41FA5}">
                      <a16:colId xmlns:a16="http://schemas.microsoft.com/office/drawing/2014/main" val="2529276569"/>
                    </a:ext>
                  </a:extLst>
                </a:gridCol>
              </a:tblGrid>
              <a:tr h="144292">
                <a:tc rowSpan="3">
                  <a:txBody>
                    <a:bodyPr/>
                    <a:lstStyle/>
                    <a:p>
                      <a:pPr algn="ctr"/>
                      <a:r>
                        <a:rPr kumimoji="1" lang="ja-JP" altLang="en-US" sz="1400" dirty="0">
                          <a:latin typeface="BIZ UDPゴシック" panose="020B0400000000000000" pitchFamily="50" charset="-128"/>
                          <a:ea typeface="BIZ UDPゴシック" panose="020B0400000000000000" pitchFamily="50" charset="-128"/>
                        </a:rPr>
                        <a:t>号番号</a:t>
                      </a:r>
                    </a:p>
                  </a:txBody>
                  <a:tcPr anchor="ctr"/>
                </a:tc>
                <a:tc rowSpan="3">
                  <a:txBody>
                    <a:bodyPr/>
                    <a:lstStyle/>
                    <a:p>
                      <a:pPr algn="ctr"/>
                      <a:r>
                        <a:rPr kumimoji="1" lang="ja-JP" altLang="en-US" sz="1400" dirty="0">
                          <a:latin typeface="BIZ UDPゴシック" panose="020B0400000000000000" pitchFamily="50" charset="-128"/>
                          <a:ea typeface="BIZ UDPゴシック" panose="020B0400000000000000" pitchFamily="50" charset="-128"/>
                        </a:rPr>
                        <a:t>物質名</a:t>
                      </a:r>
                    </a:p>
                  </a:txBody>
                  <a:tcPr anchor="ctr"/>
                </a:tc>
                <a:tc gridSpan="3">
                  <a:txBody>
                    <a:bodyPr/>
                    <a:lstStyle/>
                    <a:p>
                      <a:pPr algn="ctr"/>
                      <a:r>
                        <a:rPr kumimoji="1" lang="en-US" altLang="ja-JP" sz="1400" dirty="0">
                          <a:latin typeface="BIZ UDPゴシック" panose="020B0400000000000000" pitchFamily="50" charset="-128"/>
                          <a:ea typeface="BIZ UDPゴシック" panose="020B0400000000000000" pitchFamily="50" charset="-128"/>
                        </a:rPr>
                        <a:t>2014-2018</a:t>
                      </a:r>
                      <a:r>
                        <a:rPr kumimoji="1" lang="ja-JP" altLang="en-US" sz="1400" dirty="0">
                          <a:latin typeface="BIZ UDPゴシック" panose="020B0400000000000000" pitchFamily="50" charset="-128"/>
                          <a:ea typeface="BIZ UDPゴシック" panose="020B0400000000000000" pitchFamily="50" charset="-128"/>
                        </a:rPr>
                        <a:t>年度平均</a:t>
                      </a:r>
                      <a:endParaRPr kumimoji="1" lang="en-US" altLang="ja-JP" sz="1400" dirty="0">
                        <a:latin typeface="BIZ UDPゴシック" panose="020B0400000000000000" pitchFamily="50" charset="-128"/>
                        <a:ea typeface="BIZ UDPゴシック" panose="020B0400000000000000" pitchFamily="50" charset="-128"/>
                      </a:endParaRPr>
                    </a:p>
                  </a:txBody>
                  <a:tcPr anchor="ctr">
                    <a:lnR w="12700" cap="flat" cmpd="sng" algn="ctr">
                      <a:solidFill>
                        <a:schemeClr val="tx1"/>
                      </a:solidFill>
                      <a:prstDash val="solid"/>
                      <a:round/>
                      <a:headEnd type="none" w="med" len="med"/>
                      <a:tailEnd type="none" w="med" len="med"/>
                    </a:lnR>
                  </a:tcPr>
                </a:tc>
                <a:tc hMerge="1">
                  <a:txBody>
                    <a:bodyPr/>
                    <a:lstStyle/>
                    <a:p>
                      <a:endParaRPr kumimoji="1" lang="en-US" altLang="ja-JP" dirty="0"/>
                    </a:p>
                  </a:txBody>
                  <a:tcPr>
                    <a:lnB w="12700" cap="flat" cmpd="sng" algn="ctr">
                      <a:solidFill>
                        <a:schemeClr val="tx1"/>
                      </a:solidFill>
                      <a:prstDash val="solid"/>
                      <a:round/>
                      <a:headEnd type="none" w="med" len="med"/>
                      <a:tailEnd type="none" w="med" len="med"/>
                    </a:lnB>
                  </a:tcPr>
                </a:tc>
                <a:tc hMerge="1">
                  <a:txBody>
                    <a:bodyPr/>
                    <a:lstStyle/>
                    <a:p>
                      <a:endParaRPr kumimoji="1" lang="en-US" altLang="ja-JP"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3691474"/>
                  </a:ext>
                </a:extLst>
              </a:tr>
              <a:tr h="161464">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全国</a:t>
                      </a:r>
                    </a:p>
                  </a:txBody>
                  <a:tcPr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大阪府</a:t>
                      </a:r>
                      <a:endPar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txBody>
                  <a:tcPr anchor="ctr">
                    <a:lnR w="12700" cap="flat" cmpd="sng" algn="ctr">
                      <a:solidFill>
                        <a:schemeClr val="tx1"/>
                      </a:solidFill>
                      <a:prstDash val="solid"/>
                      <a:round/>
                      <a:headEnd type="none" w="med" len="med"/>
                      <a:tailEnd type="none" w="med" len="med"/>
                    </a:lnR>
                  </a:tcPr>
                </a:tc>
                <a:tc hMerge="1">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7919973"/>
                  </a:ext>
                </a:extLst>
              </a:tr>
              <a:tr h="178636">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排出量</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事業所数</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dirty="0">
                          <a:latin typeface="BIZ UDPゴシック" panose="020B0400000000000000" pitchFamily="50" charset="-128"/>
                          <a:ea typeface="BIZ UDPゴシック" panose="020B0400000000000000" pitchFamily="50" charset="-128"/>
                        </a:rPr>
                        <a:t>排出量</a:t>
                      </a:r>
                    </a:p>
                  </a:txBody>
                  <a:tcPr anchor="ctr"/>
                </a:tc>
                <a:extLst>
                  <a:ext uri="{0D108BD9-81ED-4DB2-BD59-A6C34878D82A}">
                    <a16:rowId xmlns:a16="http://schemas.microsoft.com/office/drawing/2014/main" val="2819747393"/>
                  </a:ext>
                </a:extLst>
              </a:tr>
              <a:tr h="0">
                <a:tc>
                  <a:txBody>
                    <a:bodyPr/>
                    <a:lstStyle/>
                    <a:p>
                      <a:pPr algn="r"/>
                      <a:r>
                        <a:rPr kumimoji="1" lang="en-US" altLang="ja-JP" sz="1400" dirty="0">
                          <a:latin typeface="BIZ UDPゴシック" panose="020B0400000000000000" pitchFamily="50" charset="-128"/>
                          <a:ea typeface="BIZ UDPゴシック" panose="020B0400000000000000" pitchFamily="50" charset="-128"/>
                        </a:rPr>
                        <a:t>51</a:t>
                      </a:r>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r>
                        <a:rPr kumimoji="1" lang="en-US" altLang="ja-JP" sz="1400" dirty="0">
                          <a:latin typeface="BIZ UDPゴシック" panose="020B0400000000000000" pitchFamily="50" charset="-128"/>
                          <a:ea typeface="BIZ UDPゴシック" panose="020B0400000000000000" pitchFamily="50" charset="-128"/>
                        </a:rPr>
                        <a:t>2-</a:t>
                      </a:r>
                      <a:r>
                        <a:rPr kumimoji="1" lang="ja-JP" altLang="en-US" sz="1400" dirty="0">
                          <a:latin typeface="BIZ UDPゴシック" panose="020B0400000000000000" pitchFamily="50" charset="-128"/>
                          <a:ea typeface="BIZ UDPゴシック" panose="020B0400000000000000" pitchFamily="50" charset="-128"/>
                        </a:rPr>
                        <a:t>エチルヘキサン酸</a:t>
                      </a:r>
                    </a:p>
                  </a:txBody>
                  <a:tcPr/>
                </a:tc>
                <a:tc>
                  <a:txBody>
                    <a:bodyPr/>
                    <a:lstStyle/>
                    <a:p>
                      <a:pPr algn="r"/>
                      <a:r>
                        <a:rPr kumimoji="1" lang="en-US" altLang="ja-JP" sz="1400" dirty="0">
                          <a:latin typeface="BIZ UDPゴシック" panose="020B0400000000000000" pitchFamily="50" charset="-128"/>
                          <a:ea typeface="BIZ UDPゴシック" panose="020B0400000000000000" pitchFamily="50" charset="-128"/>
                        </a:rPr>
                        <a:t>486.0</a:t>
                      </a:r>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pPr algn="r"/>
                      <a:r>
                        <a:rPr kumimoji="1" lang="en-US" altLang="ja-JP" sz="1400" dirty="0">
                          <a:latin typeface="BIZ UDPゴシック" panose="020B0400000000000000" pitchFamily="50" charset="-128"/>
                          <a:ea typeface="BIZ UDPゴシック" panose="020B0400000000000000" pitchFamily="50" charset="-128"/>
                        </a:rPr>
                        <a:t>2.8</a:t>
                      </a:r>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pPr algn="r"/>
                      <a:r>
                        <a:rPr kumimoji="1" lang="en-US" altLang="ja-JP" sz="1400" dirty="0">
                          <a:latin typeface="BIZ UDPゴシック" panose="020B0400000000000000" pitchFamily="50" charset="-128"/>
                          <a:ea typeface="BIZ UDPゴシック" panose="020B0400000000000000" pitchFamily="50" charset="-128"/>
                        </a:rPr>
                        <a:t>18.1</a:t>
                      </a:r>
                      <a:endParaRPr kumimoji="1" lang="ja-JP" altLang="en-US" sz="14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618119299"/>
                  </a:ext>
                </a:extLst>
              </a:tr>
              <a:tr h="0">
                <a:tc>
                  <a:txBody>
                    <a:bodyPr/>
                    <a:lstStyle/>
                    <a:p>
                      <a:pPr algn="r"/>
                      <a:r>
                        <a:rPr kumimoji="1" lang="en-US" altLang="ja-JP" sz="1400" dirty="0">
                          <a:latin typeface="BIZ UDPゴシック" panose="020B0400000000000000" pitchFamily="50" charset="-128"/>
                          <a:ea typeface="BIZ UDPゴシック" panose="020B0400000000000000" pitchFamily="50" charset="-128"/>
                        </a:rPr>
                        <a:t>373</a:t>
                      </a:r>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r>
                        <a:rPr kumimoji="1" lang="en-US" altLang="ja-JP" sz="1400" dirty="0">
                          <a:latin typeface="BIZ UDPゴシック" panose="020B0400000000000000" pitchFamily="50" charset="-128"/>
                          <a:ea typeface="BIZ UDPゴシック" panose="020B0400000000000000" pitchFamily="50" charset="-128"/>
                        </a:rPr>
                        <a:t>2-</a:t>
                      </a:r>
                      <a:r>
                        <a:rPr kumimoji="1" lang="ja-JP" altLang="en-US" sz="1400" dirty="0">
                          <a:latin typeface="BIZ UDPゴシック" panose="020B0400000000000000" pitchFamily="50" charset="-128"/>
                          <a:ea typeface="BIZ UDPゴシック" panose="020B0400000000000000" pitchFamily="50" charset="-128"/>
                        </a:rPr>
                        <a:t>ターシャリーブチルｰ</a:t>
                      </a:r>
                      <a:r>
                        <a:rPr kumimoji="1" lang="en-US" altLang="ja-JP" sz="1400" dirty="0">
                          <a:latin typeface="BIZ UDPゴシック" panose="020B0400000000000000" pitchFamily="50" charset="-128"/>
                          <a:ea typeface="BIZ UDPゴシック" panose="020B0400000000000000" pitchFamily="50" charset="-128"/>
                        </a:rPr>
                        <a:t>5-</a:t>
                      </a:r>
                      <a:r>
                        <a:rPr kumimoji="1" lang="ja-JP" altLang="en-US" sz="1400" dirty="0">
                          <a:latin typeface="BIZ UDPゴシック" panose="020B0400000000000000" pitchFamily="50" charset="-128"/>
                          <a:ea typeface="BIZ UDPゴシック" panose="020B0400000000000000" pitchFamily="50" charset="-128"/>
                        </a:rPr>
                        <a:t>メチルフェノール</a:t>
                      </a:r>
                    </a:p>
                  </a:txBody>
                  <a:tcPr/>
                </a:tc>
                <a:tc>
                  <a:txBody>
                    <a:bodyPr/>
                    <a:lstStyle/>
                    <a:p>
                      <a:pPr algn="r"/>
                      <a:r>
                        <a:rPr kumimoji="1" lang="en-US" altLang="ja-JP" sz="1400" dirty="0">
                          <a:latin typeface="BIZ UDPゴシック" panose="020B0400000000000000" pitchFamily="50" charset="-128"/>
                          <a:ea typeface="BIZ UDPゴシック" panose="020B0400000000000000" pitchFamily="50" charset="-128"/>
                        </a:rPr>
                        <a:t>133.2</a:t>
                      </a:r>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pPr algn="r"/>
                      <a:r>
                        <a:rPr kumimoji="1" lang="en-US" altLang="ja-JP" sz="1400" dirty="0">
                          <a:latin typeface="BIZ UDPゴシック" panose="020B0400000000000000" pitchFamily="50" charset="-128"/>
                          <a:ea typeface="BIZ UDPゴシック" panose="020B0400000000000000" pitchFamily="50" charset="-128"/>
                        </a:rPr>
                        <a:t>1</a:t>
                      </a:r>
                      <a:endParaRPr kumimoji="1" lang="ja-JP" altLang="en-US" sz="1400" dirty="0">
                        <a:latin typeface="BIZ UDPゴシック" panose="020B0400000000000000" pitchFamily="50" charset="-128"/>
                        <a:ea typeface="BIZ UDPゴシック" panose="020B0400000000000000" pitchFamily="50" charset="-128"/>
                      </a:endParaRPr>
                    </a:p>
                  </a:txBody>
                  <a:tcPr/>
                </a:tc>
                <a:tc>
                  <a:txBody>
                    <a:bodyPr/>
                    <a:lstStyle/>
                    <a:p>
                      <a:pPr algn="r"/>
                      <a:r>
                        <a:rPr kumimoji="1" lang="en-US" altLang="ja-JP" sz="1400" dirty="0">
                          <a:latin typeface="BIZ UDPゴシック" panose="020B0400000000000000" pitchFamily="50" charset="-128"/>
                          <a:ea typeface="BIZ UDPゴシック" panose="020B0400000000000000" pitchFamily="50" charset="-128"/>
                        </a:rPr>
                        <a:t>132</a:t>
                      </a:r>
                      <a:endParaRPr kumimoji="1" lang="ja-JP" altLang="en-US" sz="14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070075525"/>
                  </a:ext>
                </a:extLst>
              </a:tr>
              <a:tr h="204394">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400" dirty="0">
                          <a:latin typeface="BIZ UDPゴシック" panose="020B0400000000000000" pitchFamily="50" charset="-128"/>
                          <a:ea typeface="BIZ UDPゴシック" panose="020B0400000000000000" pitchFamily="50" charset="-128"/>
                        </a:rPr>
                        <a:t>その他</a:t>
                      </a:r>
                      <a:r>
                        <a:rPr kumimoji="1" lang="ja-JP" altLang="en-US" sz="1400" dirty="0" smtClean="0">
                          <a:latin typeface="BIZ UDPゴシック" panose="020B0400000000000000" pitchFamily="50" charset="-128"/>
                          <a:ea typeface="BIZ UDPゴシック" panose="020B0400000000000000" pitchFamily="50" charset="-128"/>
                        </a:rPr>
                        <a:t>の</a:t>
                      </a:r>
                      <a:r>
                        <a:rPr kumimoji="1" lang="en-US" altLang="ja-JP" sz="1400" dirty="0" smtClean="0">
                          <a:latin typeface="BIZ UDPゴシック" panose="020B0400000000000000" pitchFamily="50" charset="-128"/>
                          <a:ea typeface="BIZ UDPゴシック" panose="020B0400000000000000" pitchFamily="50" charset="-128"/>
                        </a:rPr>
                        <a:t>19</a:t>
                      </a:r>
                      <a:r>
                        <a:rPr kumimoji="1" lang="ja-JP" altLang="en-US" sz="1400" dirty="0" smtClean="0">
                          <a:latin typeface="BIZ UDPゴシック" panose="020B0400000000000000" pitchFamily="50" charset="-128"/>
                          <a:ea typeface="BIZ UDPゴシック" panose="020B0400000000000000" pitchFamily="50" charset="-128"/>
                        </a:rPr>
                        <a:t>物質</a:t>
                      </a:r>
                      <a:endParaRPr kumimoji="1" lang="ja-JP" altLang="en-US" sz="1400" dirty="0">
                        <a:latin typeface="BIZ UDPゴシック" panose="020B0400000000000000" pitchFamily="50" charset="-128"/>
                        <a:ea typeface="BIZ UDPゴシック" panose="020B0400000000000000" pitchFamily="50" charset="-128"/>
                      </a:endParaRPr>
                    </a:p>
                  </a:txBody>
                  <a:tcPr anchor="ctr"/>
                </a:tc>
                <a:tc>
                  <a:txBody>
                    <a:bodyPr/>
                    <a:lstStyle/>
                    <a:p>
                      <a:pPr algn="r"/>
                      <a:r>
                        <a:rPr kumimoji="1" lang="en-US" altLang="ja-JP" sz="1400" dirty="0">
                          <a:latin typeface="BIZ UDPゴシック" panose="020B0400000000000000" pitchFamily="50" charset="-128"/>
                          <a:ea typeface="BIZ UDPゴシック" panose="020B0400000000000000" pitchFamily="50" charset="-128"/>
                        </a:rPr>
                        <a:t>0</a:t>
                      </a:r>
                      <a:r>
                        <a:rPr kumimoji="1" lang="ja-JP" altLang="en-US" sz="1400" dirty="0">
                          <a:latin typeface="BIZ UDPゴシック" panose="020B0400000000000000" pitchFamily="50" charset="-128"/>
                          <a:ea typeface="BIZ UDPゴシック" panose="020B0400000000000000" pitchFamily="50" charset="-128"/>
                        </a:rPr>
                        <a:t>～</a:t>
                      </a:r>
                      <a:r>
                        <a:rPr kumimoji="1" lang="en-US" altLang="ja-JP" sz="1400" dirty="0">
                          <a:latin typeface="BIZ UDPゴシック" panose="020B0400000000000000" pitchFamily="50" charset="-128"/>
                          <a:ea typeface="BIZ UDPゴシック" panose="020B0400000000000000" pitchFamily="50" charset="-128"/>
                        </a:rPr>
                        <a:t>463</a:t>
                      </a:r>
                      <a:endParaRPr kumimoji="1" lang="ja-JP" altLang="en-US" sz="1400" dirty="0">
                        <a:latin typeface="BIZ UDPゴシック" panose="020B0400000000000000" pitchFamily="50" charset="-128"/>
                        <a:ea typeface="BIZ UDPゴシック" panose="020B0400000000000000" pitchFamily="50" charset="-128"/>
                      </a:endParaRPr>
                    </a:p>
                  </a:txBody>
                  <a:tcPr anchor="ctr"/>
                </a:tc>
                <a:tc>
                  <a:txBody>
                    <a:bodyPr/>
                    <a:lstStyle/>
                    <a:p>
                      <a:pPr algn="r"/>
                      <a:r>
                        <a:rPr kumimoji="1" lang="en-US" altLang="ja-JP" sz="1400" dirty="0">
                          <a:latin typeface="BIZ UDPゴシック" panose="020B0400000000000000" pitchFamily="50" charset="-128"/>
                          <a:ea typeface="BIZ UDPゴシック" panose="020B0400000000000000" pitchFamily="50" charset="-128"/>
                        </a:rPr>
                        <a:t>0</a:t>
                      </a:r>
                      <a:r>
                        <a:rPr kumimoji="1" lang="ja-JP" altLang="en-US" sz="1400" dirty="0">
                          <a:latin typeface="BIZ UDPゴシック" panose="020B0400000000000000" pitchFamily="50" charset="-128"/>
                          <a:ea typeface="BIZ UDPゴシック" panose="020B0400000000000000" pitchFamily="50" charset="-128"/>
                        </a:rPr>
                        <a:t>～</a:t>
                      </a:r>
                      <a:r>
                        <a:rPr kumimoji="1" lang="en-US" altLang="ja-JP" sz="1400" dirty="0">
                          <a:latin typeface="BIZ UDPゴシック" panose="020B0400000000000000" pitchFamily="50" charset="-128"/>
                          <a:ea typeface="BIZ UDPゴシック" panose="020B0400000000000000" pitchFamily="50" charset="-128"/>
                        </a:rPr>
                        <a:t>1.4</a:t>
                      </a:r>
                    </a:p>
                  </a:txBody>
                  <a:tcPr anchor="ctr"/>
                </a:tc>
                <a:tc>
                  <a:txBody>
                    <a:bodyPr/>
                    <a:lstStyle/>
                    <a:p>
                      <a:pPr algn="r"/>
                      <a:r>
                        <a:rPr kumimoji="1" lang="en-US" altLang="ja-JP" sz="1400" dirty="0">
                          <a:latin typeface="BIZ UDPゴシック" panose="020B0400000000000000" pitchFamily="50" charset="-128"/>
                          <a:ea typeface="BIZ UDPゴシック" panose="020B0400000000000000" pitchFamily="50" charset="-128"/>
                        </a:rPr>
                        <a:t>0</a:t>
                      </a:r>
                      <a:endParaRPr kumimoji="1" lang="ja-JP" altLang="en-US" sz="14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3529271446"/>
                  </a:ext>
                </a:extLst>
              </a:tr>
            </a:tbl>
          </a:graphicData>
        </a:graphic>
      </p:graphicFrame>
      <p:sp>
        <p:nvSpPr>
          <p:cNvPr id="14" name="タイトル 1"/>
          <p:cNvSpPr txBox="1">
            <a:spLocks/>
          </p:cNvSpPr>
          <p:nvPr/>
        </p:nvSpPr>
        <p:spPr>
          <a:xfrm>
            <a:off x="773746" y="375540"/>
            <a:ext cx="9087692" cy="926868"/>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500" dirty="0">
                <a:latin typeface="BIZ UDPゴシック" panose="020B0400000000000000" pitchFamily="50" charset="-128"/>
                <a:ea typeface="BIZ UDPゴシック" panose="020B0400000000000000" pitchFamily="50" charset="-128"/>
              </a:rPr>
              <a:t>有害性の観点からの化学物質の選定⑤</a:t>
            </a:r>
            <a:r>
              <a:rPr lang="en-US" altLang="ja-JP" sz="2500" dirty="0">
                <a:latin typeface="BIZ UDPゴシック" panose="020B0400000000000000" pitchFamily="50" charset="-128"/>
                <a:ea typeface="BIZ UDPゴシック" panose="020B0400000000000000" pitchFamily="50" charset="-128"/>
              </a:rPr>
              <a:t/>
            </a:r>
            <a:br>
              <a:rPr lang="en-US" altLang="ja-JP" sz="2500" dirty="0">
                <a:latin typeface="BIZ UDPゴシック" panose="020B0400000000000000" pitchFamily="50" charset="-128"/>
                <a:ea typeface="BIZ UDPゴシック" panose="020B0400000000000000" pitchFamily="50" charset="-128"/>
              </a:rPr>
            </a:br>
            <a:r>
              <a:rPr lang="ja-JP" altLang="en-US" sz="2900" dirty="0">
                <a:latin typeface="BIZ UDPゴシック" panose="020B0400000000000000" pitchFamily="50" charset="-128"/>
                <a:ea typeface="BIZ UDPゴシック" panose="020B0400000000000000" pitchFamily="50" charset="-128"/>
              </a:rPr>
              <a:t>化管法の除外候補物質に係る府域の状況</a:t>
            </a:r>
          </a:p>
        </p:txBody>
      </p:sp>
      <p:sp>
        <p:nvSpPr>
          <p:cNvPr id="15" name="コンテンツ プレースホルダー 2"/>
          <p:cNvSpPr txBox="1">
            <a:spLocks/>
          </p:cNvSpPr>
          <p:nvPr/>
        </p:nvSpPr>
        <p:spPr>
          <a:xfrm>
            <a:off x="819361" y="1564285"/>
            <a:ext cx="8356359" cy="272808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spcBef>
                <a:spcPts val="600"/>
              </a:spcBef>
              <a:buFont typeface="Wingdings 3" charset="2"/>
              <a:buNone/>
            </a:pPr>
            <a:r>
              <a:rPr lang="ja-JP" altLang="en-US" dirty="0">
                <a:latin typeface="BIZ UDPゴシック" panose="020B0400000000000000" pitchFamily="50" charset="-128"/>
                <a:ea typeface="BIZ UDPゴシック" panose="020B0400000000000000" pitchFamily="50" charset="-128"/>
              </a:rPr>
              <a:t>令和</a:t>
            </a:r>
            <a:r>
              <a:rPr lang="en-US" altLang="ja-JP" dirty="0">
                <a:latin typeface="BIZ UDPゴシック" panose="020B0400000000000000" pitchFamily="50" charset="-128"/>
                <a:ea typeface="BIZ UDPゴシック" panose="020B0400000000000000" pitchFamily="50" charset="-128"/>
              </a:rPr>
              <a:t>2</a:t>
            </a:r>
            <a:r>
              <a:rPr lang="ja-JP" altLang="en-US" dirty="0">
                <a:latin typeface="BIZ UDPゴシック" panose="020B0400000000000000" pitchFamily="50" charset="-128"/>
                <a:ea typeface="BIZ UDPゴシック" panose="020B0400000000000000" pitchFamily="50" charset="-128"/>
              </a:rPr>
              <a:t>年度化管法対象物質見直しにおいて除外候補となった物質のうち、有害性の観点からは選定されたものの、ばく露量の観点</a:t>
            </a:r>
            <a:r>
              <a:rPr lang="en-US" altLang="ja-JP" baseline="30000"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から除外候補と</a:t>
            </a:r>
            <a:r>
              <a:rPr lang="ja-JP" altLang="en-US" dirty="0" smtClean="0">
                <a:latin typeface="BIZ UDPゴシック" panose="020B0400000000000000" pitchFamily="50" charset="-128"/>
                <a:ea typeface="BIZ UDPゴシック" panose="020B0400000000000000" pitchFamily="50" charset="-128"/>
              </a:rPr>
              <a:t>された</a:t>
            </a:r>
            <a:r>
              <a:rPr lang="en-US" altLang="ja-JP" dirty="0" smtClean="0">
                <a:latin typeface="BIZ UDPゴシック" panose="020B0400000000000000" pitchFamily="50" charset="-128"/>
                <a:ea typeface="BIZ UDPゴシック" panose="020B0400000000000000" pitchFamily="50" charset="-128"/>
              </a:rPr>
              <a:t>21</a:t>
            </a:r>
            <a:r>
              <a:rPr lang="ja-JP" altLang="en-US" dirty="0" smtClean="0">
                <a:latin typeface="BIZ UDPゴシック" panose="020B0400000000000000" pitchFamily="50" charset="-128"/>
                <a:ea typeface="BIZ UDPゴシック" panose="020B0400000000000000" pitchFamily="50" charset="-128"/>
              </a:rPr>
              <a:t>物質</a:t>
            </a:r>
            <a:r>
              <a:rPr lang="ja-JP" altLang="en-US" dirty="0">
                <a:latin typeface="BIZ UDPゴシック" panose="020B0400000000000000" pitchFamily="50" charset="-128"/>
                <a:ea typeface="BIZ UDPゴシック" panose="020B0400000000000000" pitchFamily="50" charset="-128"/>
              </a:rPr>
              <a:t>について、直近</a:t>
            </a:r>
            <a:r>
              <a:rPr lang="en-US" altLang="ja-JP" dirty="0">
                <a:latin typeface="BIZ UDPゴシック" panose="020B0400000000000000" pitchFamily="50" charset="-128"/>
                <a:ea typeface="BIZ UDPゴシック" panose="020B0400000000000000" pitchFamily="50" charset="-128"/>
              </a:rPr>
              <a:t>5</a:t>
            </a:r>
            <a:r>
              <a:rPr lang="ja-JP" altLang="en-US" dirty="0">
                <a:latin typeface="BIZ UDPゴシック" panose="020B0400000000000000" pitchFamily="50" charset="-128"/>
                <a:ea typeface="BIZ UDPゴシック" panose="020B0400000000000000" pitchFamily="50" charset="-128"/>
              </a:rPr>
              <a:t>年間の大阪府域における平均排出量をまとめた。</a:t>
            </a:r>
            <a:endParaRPr lang="en-US" altLang="ja-JP" dirty="0">
              <a:latin typeface="BIZ UDPゴシック" panose="020B0400000000000000" pitchFamily="50" charset="-128"/>
              <a:ea typeface="BIZ UDPゴシック" panose="020B0400000000000000" pitchFamily="50" charset="-128"/>
            </a:endParaRPr>
          </a:p>
          <a:p>
            <a:pPr marL="0" indent="0">
              <a:spcBef>
                <a:spcPts val="600"/>
              </a:spcBef>
              <a:buFont typeface="Wingdings 3" charset="2"/>
              <a:buNone/>
            </a:pPr>
            <a:r>
              <a:rPr lang="en-US" altLang="ja-JP" dirty="0" smtClean="0">
                <a:latin typeface="BIZ UDPゴシック" panose="020B0400000000000000" pitchFamily="50" charset="-128"/>
                <a:ea typeface="BIZ UDPゴシック" panose="020B0400000000000000" pitchFamily="50" charset="-128"/>
              </a:rPr>
              <a:t>19</a:t>
            </a:r>
            <a:r>
              <a:rPr lang="ja-JP" altLang="en-US" dirty="0" smtClean="0">
                <a:latin typeface="BIZ UDPゴシック" panose="020B0400000000000000" pitchFamily="50" charset="-128"/>
                <a:ea typeface="BIZ UDPゴシック" panose="020B0400000000000000" pitchFamily="50" charset="-128"/>
              </a:rPr>
              <a:t>物質</a:t>
            </a:r>
            <a:r>
              <a:rPr lang="ja-JP" altLang="en-US" dirty="0">
                <a:latin typeface="BIZ UDPゴシック" panose="020B0400000000000000" pitchFamily="50" charset="-128"/>
                <a:ea typeface="BIZ UDPゴシック" panose="020B0400000000000000" pitchFamily="50" charset="-128"/>
              </a:rPr>
              <a:t>については大阪府の排出実績がなかった。また、</a:t>
            </a:r>
            <a:r>
              <a:rPr lang="en-US" altLang="ja-JP" dirty="0">
                <a:latin typeface="BIZ UDPゴシック" panose="020B0400000000000000" pitchFamily="50" charset="-128"/>
                <a:ea typeface="BIZ UDPゴシック" panose="020B0400000000000000" pitchFamily="50" charset="-128"/>
              </a:rPr>
              <a:t>2-</a:t>
            </a:r>
            <a:r>
              <a:rPr lang="ja-JP" altLang="en-US" dirty="0">
                <a:latin typeface="BIZ UDPゴシック" panose="020B0400000000000000" pitchFamily="50" charset="-128"/>
                <a:ea typeface="BIZ UDPゴシック" panose="020B0400000000000000" pitchFamily="50" charset="-128"/>
              </a:rPr>
              <a:t>エチルヘキサン酸の排出量は</a:t>
            </a:r>
            <a:r>
              <a:rPr lang="en-US" altLang="ja-JP" dirty="0">
                <a:latin typeface="BIZ UDPゴシック" panose="020B0400000000000000" pitchFamily="50" charset="-128"/>
                <a:ea typeface="BIZ UDPゴシック" panose="020B0400000000000000" pitchFamily="50" charset="-128"/>
              </a:rPr>
              <a:t>18.1kg/</a:t>
            </a:r>
            <a:r>
              <a:rPr lang="ja-JP" altLang="en-US" dirty="0">
                <a:latin typeface="BIZ UDPゴシック" panose="020B0400000000000000" pitchFamily="50" charset="-128"/>
                <a:ea typeface="BIZ UDPゴシック" panose="020B0400000000000000" pitchFamily="50" charset="-128"/>
              </a:rPr>
              <a:t>年、</a:t>
            </a:r>
            <a:r>
              <a:rPr lang="en-US" altLang="ja-JP" dirty="0">
                <a:latin typeface="BIZ UDPゴシック" panose="020B0400000000000000" pitchFamily="50" charset="-128"/>
                <a:ea typeface="BIZ UDPゴシック" panose="020B0400000000000000" pitchFamily="50" charset="-128"/>
              </a:rPr>
              <a:t>2-</a:t>
            </a:r>
            <a:r>
              <a:rPr lang="ja-JP" altLang="en-US" dirty="0">
                <a:latin typeface="BIZ UDPゴシック" panose="020B0400000000000000" pitchFamily="50" charset="-128"/>
                <a:ea typeface="BIZ UDPゴシック" panose="020B0400000000000000" pitchFamily="50" charset="-128"/>
              </a:rPr>
              <a:t>ターシャリーブチルｰ</a:t>
            </a:r>
            <a:r>
              <a:rPr lang="en-US" altLang="ja-JP" dirty="0">
                <a:latin typeface="BIZ UDPゴシック" panose="020B0400000000000000" pitchFamily="50" charset="-128"/>
                <a:ea typeface="BIZ UDPゴシック" panose="020B0400000000000000" pitchFamily="50" charset="-128"/>
              </a:rPr>
              <a:t>5-</a:t>
            </a:r>
            <a:r>
              <a:rPr lang="ja-JP" altLang="en-US" dirty="0">
                <a:latin typeface="BIZ UDPゴシック" panose="020B0400000000000000" pitchFamily="50" charset="-128"/>
                <a:ea typeface="BIZ UDPゴシック" panose="020B0400000000000000" pitchFamily="50" charset="-128"/>
              </a:rPr>
              <a:t>メチルフェノールは１事業者のみ取扱いがあり排出量は</a:t>
            </a:r>
            <a:r>
              <a:rPr lang="en-US" altLang="ja-JP" dirty="0">
                <a:latin typeface="BIZ UDPゴシック" panose="020B0400000000000000" pitchFamily="50" charset="-128"/>
                <a:ea typeface="BIZ UDPゴシック" panose="020B0400000000000000" pitchFamily="50" charset="-128"/>
              </a:rPr>
              <a:t>132kg/</a:t>
            </a:r>
            <a:r>
              <a:rPr lang="ja-JP" altLang="en-US" dirty="0">
                <a:latin typeface="BIZ UDPゴシック" panose="020B0400000000000000" pitchFamily="50" charset="-128"/>
                <a:ea typeface="BIZ UDPゴシック" panose="020B0400000000000000" pitchFamily="50" charset="-128"/>
              </a:rPr>
              <a:t>年と、大阪府域の排出量が多い状況にはない。</a:t>
            </a:r>
            <a:endParaRPr lang="en-US" altLang="ja-JP" dirty="0">
              <a:latin typeface="BIZ UDPゴシック" panose="020B0400000000000000" pitchFamily="50" charset="-128"/>
              <a:ea typeface="BIZ UDPゴシック" panose="020B0400000000000000" pitchFamily="50" charset="-128"/>
            </a:endParaRPr>
          </a:p>
          <a:p>
            <a:pPr marL="0" indent="0">
              <a:spcBef>
                <a:spcPts val="600"/>
              </a:spcBef>
              <a:buFont typeface="Wingdings 3" charset="2"/>
              <a:buNone/>
            </a:pPr>
            <a:r>
              <a:rPr lang="ja-JP" altLang="en-US" sz="1600"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rPr>
              <a:t>※</a:t>
            </a:r>
            <a:r>
              <a:rPr lang="ja-JP" altLang="en-US" sz="1400" dirty="0">
                <a:latin typeface="BIZ UDPゴシック" panose="020B0400000000000000" pitchFamily="50" charset="-128"/>
                <a:ea typeface="BIZ UDPゴシック" panose="020B0400000000000000" pitchFamily="50" charset="-128"/>
              </a:rPr>
              <a:t>ばく露量は、個々の化学物質の排出量・移動量を用いて評価。排出量に係る</a:t>
            </a:r>
            <a:r>
              <a:rPr lang="ja-JP" altLang="en-US" sz="1400" dirty="0" err="1">
                <a:latin typeface="BIZ UDPゴシック" panose="020B0400000000000000" pitchFamily="50" charset="-128"/>
                <a:ea typeface="BIZ UDPゴシック" panose="020B0400000000000000" pitchFamily="50" charset="-128"/>
              </a:rPr>
              <a:t>すそ</a:t>
            </a:r>
            <a:r>
              <a:rPr lang="ja-JP" altLang="en-US" sz="1400" dirty="0">
                <a:latin typeface="BIZ UDPゴシック" panose="020B0400000000000000" pitchFamily="50" charset="-128"/>
                <a:ea typeface="BIZ UDPゴシック" panose="020B0400000000000000" pitchFamily="50" charset="-128"/>
              </a:rPr>
              <a:t>切り値として、第一種</a:t>
            </a:r>
            <a:r>
              <a:rPr lang="en-US" altLang="ja-JP" sz="1400" dirty="0">
                <a:latin typeface="BIZ UDPゴシック" panose="020B0400000000000000" pitchFamily="50" charset="-128"/>
                <a:ea typeface="BIZ UDPゴシック" panose="020B0400000000000000" pitchFamily="50" charset="-128"/>
              </a:rPr>
              <a:t/>
            </a:r>
            <a:br>
              <a:rPr lang="en-US" altLang="ja-JP" sz="1400" dirty="0">
                <a:latin typeface="BIZ UDPゴシック" panose="020B0400000000000000" pitchFamily="50" charset="-128"/>
                <a:ea typeface="BIZ UDPゴシック" panose="020B0400000000000000" pitchFamily="50" charset="-128"/>
              </a:rPr>
            </a:br>
            <a:r>
              <a:rPr lang="ja-JP" altLang="en-US" sz="1400" dirty="0">
                <a:latin typeface="BIZ UDPゴシック" panose="020B0400000000000000" pitchFamily="50" charset="-128"/>
                <a:ea typeface="BIZ UDPゴシック" panose="020B0400000000000000" pitchFamily="50" charset="-128"/>
              </a:rPr>
              <a:t>　　 指定化学物質は</a:t>
            </a:r>
            <a:r>
              <a:rPr lang="en-US" altLang="ja-JP" sz="1400" dirty="0">
                <a:latin typeface="BIZ UDPゴシック" panose="020B0400000000000000" pitchFamily="50" charset="-128"/>
                <a:ea typeface="BIZ UDPゴシック" panose="020B0400000000000000" pitchFamily="50" charset="-128"/>
              </a:rPr>
              <a:t>10t/</a:t>
            </a:r>
            <a:r>
              <a:rPr lang="ja-JP" altLang="en-US" sz="1400" dirty="0">
                <a:latin typeface="BIZ UDPゴシック" panose="020B0400000000000000" pitchFamily="50" charset="-128"/>
                <a:ea typeface="BIZ UDPゴシック" panose="020B0400000000000000" pitchFamily="50" charset="-128"/>
              </a:rPr>
              <a:t>年、第二種指定化学物質は</a:t>
            </a:r>
            <a:r>
              <a:rPr lang="en-US" altLang="ja-JP" sz="1400" dirty="0">
                <a:latin typeface="BIZ UDPゴシック" panose="020B0400000000000000" pitchFamily="50" charset="-128"/>
                <a:ea typeface="BIZ UDPゴシック" panose="020B0400000000000000" pitchFamily="50" charset="-128"/>
              </a:rPr>
              <a:t>1t/</a:t>
            </a:r>
            <a:r>
              <a:rPr lang="ja-JP" altLang="en-US" sz="1400" dirty="0">
                <a:latin typeface="BIZ UDPゴシック" panose="020B0400000000000000" pitchFamily="50" charset="-128"/>
                <a:ea typeface="BIZ UDPゴシック" panose="020B0400000000000000" pitchFamily="50" charset="-128"/>
              </a:rPr>
              <a:t>年とされている。</a:t>
            </a:r>
            <a:endParaRPr lang="en-US" altLang="ja-JP" sz="14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617265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16</a:t>
            </a:fld>
            <a:endParaRPr kumimoji="0" lang="en-US" sz="9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16</a:t>
            </a:fld>
            <a:endParaRPr kumimoji="0" lang="en-US" sz="9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7" name="テキスト ボックス 6"/>
          <p:cNvSpPr txBox="1"/>
          <p:nvPr/>
        </p:nvSpPr>
        <p:spPr>
          <a:xfrm>
            <a:off x="684610" y="1168788"/>
            <a:ext cx="8856794" cy="5693866"/>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条例の第二種管理化学物質における府独自指定物質は、有害性の観点から化管法の対象とされていないものの、人の健康や生活環境に係る被害を生ずるおそれのある化学物質として選定されている。</a:t>
            </a:r>
          </a:p>
          <a:p>
            <a:r>
              <a:rPr kumimoji="1" lang="ja-JP" altLang="en-US" sz="1600" dirty="0">
                <a:latin typeface="BIZ UDPゴシック" panose="020B0400000000000000" pitchFamily="50" charset="-128"/>
                <a:ea typeface="BIZ UDPゴシック" panose="020B0400000000000000" pitchFamily="50" charset="-128"/>
              </a:rPr>
              <a:t>これらの化学物質については、条例により事業者に対して、管理計画書の作成等の義務や、化学物質の譲渡等における情報提供に係る努力義務のほか、化学物質に係る緊急事態の発生時における応急の措置、緊急事態の状況の知事への通報、及び講じた措置等の知事への届出が義務付けられている。</a:t>
            </a:r>
          </a:p>
          <a:p>
            <a:r>
              <a:rPr kumimoji="1" lang="ja-JP" altLang="en-US" sz="1600" dirty="0">
                <a:latin typeface="BIZ UDPゴシック" panose="020B0400000000000000" pitchFamily="50" charset="-128"/>
                <a:ea typeface="BIZ UDPゴシック" panose="020B0400000000000000" pitchFamily="50" charset="-128"/>
              </a:rPr>
              <a:t>また、生活</a:t>
            </a:r>
            <a:r>
              <a:rPr kumimoji="1" lang="ja-JP" altLang="en-US" sz="1600" dirty="0" smtClean="0">
                <a:latin typeface="BIZ UDPゴシック" panose="020B0400000000000000" pitchFamily="50" charset="-128"/>
                <a:ea typeface="BIZ UDPゴシック" panose="020B0400000000000000" pitchFamily="50" charset="-128"/>
              </a:rPr>
              <a:t>環境保全の観点からは、</a:t>
            </a:r>
            <a:r>
              <a:rPr kumimoji="1" lang="ja-JP" altLang="en-US" sz="1600" dirty="0">
                <a:latin typeface="BIZ UDPゴシック" panose="020B0400000000000000" pitchFamily="50" charset="-128"/>
                <a:ea typeface="BIZ UDPゴシック" panose="020B0400000000000000" pitchFamily="50" charset="-128"/>
              </a:rPr>
              <a:t>大気汚染防止法及び水質汚濁防止法等においても排出規制がされており、事故時の措置について、以下のとおり規定されている。</a:t>
            </a:r>
          </a:p>
          <a:p>
            <a:endParaRPr kumimoji="1" lang="ja-JP" altLang="en-US" sz="1600"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環境関係法令における事故時の措置について</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〇大気に係る排出規制</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・大気汚染防止法においては、人の健康又は生活環境に係る被害を生ずるおそれがある物質</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として有害物質（カドミウム、フッ素、鉛等５物質）及び特定物質（アンモニア、一酸化炭素等</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a:t>
            </a:r>
            <a:r>
              <a:rPr kumimoji="1" lang="en-US" altLang="ja-JP" sz="1600" dirty="0">
                <a:latin typeface="BIZ UDPゴシック" panose="020B0400000000000000" pitchFamily="50" charset="-128"/>
                <a:ea typeface="BIZ UDPゴシック" panose="020B0400000000000000" pitchFamily="50" charset="-128"/>
              </a:rPr>
              <a:t>28</a:t>
            </a:r>
            <a:r>
              <a:rPr kumimoji="1" lang="ja-JP" altLang="en-US" sz="1600" dirty="0">
                <a:latin typeface="BIZ UDPゴシック" panose="020B0400000000000000" pitchFamily="50" charset="-128"/>
                <a:ea typeface="BIZ UDPゴシック" panose="020B0400000000000000" pitchFamily="50" charset="-128"/>
              </a:rPr>
              <a:t>物質）に事故時の措置が規定されているが、</a:t>
            </a:r>
            <a:r>
              <a:rPr kumimoji="1" lang="ja-JP" altLang="en-US" sz="1600" u="sng" dirty="0">
                <a:latin typeface="BIZ UDPゴシック" panose="020B0400000000000000" pitchFamily="50" charset="-128"/>
                <a:ea typeface="BIZ UDPゴシック" panose="020B0400000000000000" pitchFamily="50" charset="-128"/>
              </a:rPr>
              <a:t>講じた措置の概要等の知事への届出は規定</a:t>
            </a:r>
            <a:endParaRPr kumimoji="1" lang="en-US" altLang="ja-JP" sz="1600" u="sng"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u="sng" dirty="0">
                <a:latin typeface="BIZ UDPゴシック" panose="020B0400000000000000" pitchFamily="50" charset="-128"/>
                <a:ea typeface="BIZ UDPゴシック" panose="020B0400000000000000" pitchFamily="50" charset="-128"/>
              </a:rPr>
              <a:t>されていない。</a:t>
            </a:r>
            <a:r>
              <a:rPr kumimoji="1" lang="ja-JP" altLang="en-US" sz="1600" dirty="0">
                <a:latin typeface="BIZ UDPゴシック" panose="020B0400000000000000" pitchFamily="50" charset="-128"/>
                <a:ea typeface="BIZ UDPゴシック" panose="020B0400000000000000" pitchFamily="50" charset="-128"/>
              </a:rPr>
              <a:t>また、</a:t>
            </a:r>
            <a:r>
              <a:rPr kumimoji="1" lang="ja-JP" altLang="en-US" sz="1600" u="sng" dirty="0">
                <a:latin typeface="BIZ UDPゴシック" panose="020B0400000000000000" pitchFamily="50" charset="-128"/>
                <a:ea typeface="BIZ UDPゴシック" panose="020B0400000000000000" pitchFamily="50" charset="-128"/>
              </a:rPr>
              <a:t>ばい煙発生施設及び特定施設以外から排出される有害物質及び特定</a:t>
            </a:r>
            <a:endParaRPr kumimoji="1" lang="en-US" altLang="ja-JP" sz="1600" u="sng"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600" u="sng" dirty="0">
                <a:latin typeface="BIZ UDPゴシック" panose="020B0400000000000000" pitchFamily="50" charset="-128"/>
                <a:ea typeface="BIZ UDPゴシック" panose="020B0400000000000000" pitchFamily="50" charset="-128"/>
              </a:rPr>
              <a:t>物質については、事故時の措置に係る規定の対象となっていない。</a:t>
            </a:r>
            <a:endParaRPr kumimoji="1" lang="en-US" altLang="ja-JP" sz="1600" u="sng"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・条例の有害物質については、事故時の措置は規定されていない。</a:t>
            </a:r>
            <a:endParaRPr kumimoji="1" lang="en-US" altLang="ja-JP" sz="1600" dirty="0">
              <a:latin typeface="BIZ UDPゴシック" panose="020B0400000000000000" pitchFamily="50" charset="-128"/>
              <a:ea typeface="BIZ UDPゴシック" panose="020B0400000000000000" pitchFamily="50" charset="-128"/>
            </a:endParaRPr>
          </a:p>
          <a:p>
            <a:pPr>
              <a:lnSpc>
                <a:spcPts val="1200"/>
              </a:lnSpc>
            </a:pP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〇水質に係る排出規制</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・水質汚濁防止法では特定事業場、指定事業場、貯油事業場等を、条例では特定事業場と届出</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事業場を事故時の措置の対象としている。現在、水質部会において、これらの対象事業場以</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外の原因事業場も対象とするべく検討が進められている。</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14" name="タイトル 1"/>
          <p:cNvSpPr txBox="1">
            <a:spLocks/>
          </p:cNvSpPr>
          <p:nvPr/>
        </p:nvSpPr>
        <p:spPr>
          <a:xfrm>
            <a:off x="684610" y="214820"/>
            <a:ext cx="9221390" cy="953968"/>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500" dirty="0">
                <a:latin typeface="BIZ UDPゴシック" panose="020B0400000000000000" pitchFamily="50" charset="-128"/>
                <a:ea typeface="BIZ UDPゴシック" panose="020B0400000000000000" pitchFamily="50" charset="-128"/>
              </a:rPr>
              <a:t>生活環境保全の観点からの化学物質の選定①</a:t>
            </a:r>
            <a:r>
              <a:rPr lang="en-US" altLang="ja-JP" sz="2500" dirty="0">
                <a:latin typeface="BIZ UDPゴシック" panose="020B0400000000000000" pitchFamily="50" charset="-128"/>
                <a:ea typeface="BIZ UDPゴシック" panose="020B0400000000000000" pitchFamily="50" charset="-128"/>
              </a:rPr>
              <a:t/>
            </a:r>
            <a:br>
              <a:rPr lang="en-US" altLang="ja-JP" sz="2500" dirty="0">
                <a:latin typeface="BIZ UDPゴシック" panose="020B0400000000000000" pitchFamily="50" charset="-128"/>
                <a:ea typeface="BIZ UDPゴシック" panose="020B0400000000000000" pitchFamily="50" charset="-128"/>
              </a:rPr>
            </a:br>
            <a:r>
              <a:rPr lang="ja-JP" altLang="en-US" sz="2900" dirty="0">
                <a:latin typeface="BIZ UDPゴシック" panose="020B0400000000000000" pitchFamily="50" charset="-128"/>
                <a:ea typeface="BIZ UDPゴシック" panose="020B0400000000000000" pitchFamily="50" charset="-128"/>
              </a:rPr>
              <a:t>生活環境への影響を生じるおそれのある物質について</a:t>
            </a:r>
          </a:p>
        </p:txBody>
      </p:sp>
    </p:spTree>
    <p:extLst>
      <p:ext uri="{BB962C8B-B14F-4D97-AF65-F5344CB8AC3E}">
        <p14:creationId xmlns:p14="http://schemas.microsoft.com/office/powerpoint/2010/main" val="1789387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17</a:t>
            </a:fld>
            <a:endParaRPr kumimoji="0" lang="en-US" sz="9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17</a:t>
            </a:fld>
            <a:endParaRPr kumimoji="0" lang="en-US" sz="9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graphicFrame>
        <p:nvGraphicFramePr>
          <p:cNvPr id="5" name="表 4"/>
          <p:cNvGraphicFramePr>
            <a:graphicFrameLocks noGrp="1"/>
          </p:cNvGraphicFramePr>
          <p:nvPr>
            <p:extLst>
              <p:ext uri="{D42A27DB-BD31-4B8C-83A1-F6EECF244321}">
                <p14:modId xmlns:p14="http://schemas.microsoft.com/office/powerpoint/2010/main" val="2850580067"/>
              </p:ext>
            </p:extLst>
          </p:nvPr>
        </p:nvGraphicFramePr>
        <p:xfrm>
          <a:off x="515154" y="1243026"/>
          <a:ext cx="9101027" cy="5455920"/>
        </p:xfrm>
        <a:graphic>
          <a:graphicData uri="http://schemas.openxmlformats.org/drawingml/2006/table">
            <a:tbl>
              <a:tblPr firstRow="1" bandRow="1">
                <a:tableStyleId>{5940675A-B579-460E-94D1-54222C63F5DA}</a:tableStyleId>
              </a:tblPr>
              <a:tblGrid>
                <a:gridCol w="742733">
                  <a:extLst>
                    <a:ext uri="{9D8B030D-6E8A-4147-A177-3AD203B41FA5}">
                      <a16:colId xmlns:a16="http://schemas.microsoft.com/office/drawing/2014/main" val="1143473496"/>
                    </a:ext>
                  </a:extLst>
                </a:gridCol>
                <a:gridCol w="1777285">
                  <a:extLst>
                    <a:ext uri="{9D8B030D-6E8A-4147-A177-3AD203B41FA5}">
                      <a16:colId xmlns:a16="http://schemas.microsoft.com/office/drawing/2014/main" val="1227205884"/>
                    </a:ext>
                  </a:extLst>
                </a:gridCol>
                <a:gridCol w="1790164">
                  <a:extLst>
                    <a:ext uri="{9D8B030D-6E8A-4147-A177-3AD203B41FA5}">
                      <a16:colId xmlns:a16="http://schemas.microsoft.com/office/drawing/2014/main" val="1177966157"/>
                    </a:ext>
                  </a:extLst>
                </a:gridCol>
                <a:gridCol w="1828800">
                  <a:extLst>
                    <a:ext uri="{9D8B030D-6E8A-4147-A177-3AD203B41FA5}">
                      <a16:colId xmlns:a16="http://schemas.microsoft.com/office/drawing/2014/main" val="1613892667"/>
                    </a:ext>
                  </a:extLst>
                </a:gridCol>
                <a:gridCol w="2962045">
                  <a:extLst>
                    <a:ext uri="{9D8B030D-6E8A-4147-A177-3AD203B41FA5}">
                      <a16:colId xmlns:a16="http://schemas.microsoft.com/office/drawing/2014/main" val="3372754907"/>
                    </a:ext>
                  </a:extLst>
                </a:gridCol>
              </a:tblGrid>
              <a:tr h="485458">
                <a:tc>
                  <a:txBody>
                    <a:bodyPr/>
                    <a:lstStyle/>
                    <a:p>
                      <a:endParaRPr kumimoji="1" lang="ja-JP" altLang="en-US" sz="1400"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大気汚染防止法</a:t>
                      </a:r>
                    </a:p>
                  </a:txBody>
                  <a:tcPr anchor="ctr"/>
                </a:tc>
                <a:tc>
                  <a:txBody>
                    <a:bodyPr/>
                    <a:lstStyle/>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水質汚濁防止法</a:t>
                      </a:r>
                    </a:p>
                  </a:txBody>
                  <a:tcPr anchor="ctr"/>
                </a:tc>
                <a:tc>
                  <a:txBody>
                    <a:bodyPr/>
                    <a:lstStyle/>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生活環境保全条例</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（水質規制）</a:t>
                      </a:r>
                    </a:p>
                  </a:txBody>
                  <a:tcPr anchor="ctr"/>
                </a:tc>
                <a:tc>
                  <a:txBody>
                    <a:bodyPr/>
                    <a:lstStyle/>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生活環境保全条例</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（化学物質の適正な管理）</a:t>
                      </a:r>
                    </a:p>
                  </a:txBody>
                  <a:tcPr anchor="ctr"/>
                </a:tc>
                <a:extLst>
                  <a:ext uri="{0D108BD9-81ED-4DB2-BD59-A6C34878D82A}">
                    <a16:rowId xmlns:a16="http://schemas.microsoft.com/office/drawing/2014/main" val="3423577461"/>
                  </a:ext>
                </a:extLst>
              </a:tr>
              <a:tr h="409310">
                <a:tc>
                  <a:txBody>
                    <a:bodyP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対応が必要な事業者</a:t>
                      </a:r>
                    </a:p>
                  </a:txBody>
                  <a:tcPr/>
                </a:tc>
                <a:tc>
                  <a:txBody>
                    <a:bodyPr/>
                    <a:lstStyle/>
                    <a:p>
                      <a:r>
                        <a:rPr kumimoji="1" lang="ja-JP" altLang="en-US" sz="1400" dirty="0" err="1" smtClean="0">
                          <a:solidFill>
                            <a:schemeClr val="tx1"/>
                          </a:solidFill>
                          <a:latin typeface="BIZ UDPゴシック" panose="020B0400000000000000" pitchFamily="50" charset="-128"/>
                          <a:ea typeface="BIZ UDPゴシック" panose="020B0400000000000000" pitchFamily="50" charset="-128"/>
                        </a:rPr>
                        <a:t>ばい</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煙発生</a:t>
                      </a:r>
                      <a:r>
                        <a:rPr kumimoji="1" lang="ja-JP" altLang="en-US" sz="1400" dirty="0" smtClean="0">
                          <a:solidFill>
                            <a:srgbClr val="000000"/>
                          </a:solidFill>
                          <a:latin typeface="BIZ UDPゴシック" panose="020B0400000000000000" pitchFamily="50" charset="-128"/>
                          <a:ea typeface="BIZ UDPゴシック" panose="020B0400000000000000" pitchFamily="50" charset="-128"/>
                        </a:rPr>
                        <a:t>施設（規則で定めるものに限る）、及び特定施設（特定物質を発生する</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施設）の設置者</a:t>
                      </a:r>
                      <a:endParaRPr kumimoji="1" lang="ja-JP" altLang="en-US" sz="1400"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特定事業場、指定事業場、貯油事業場等の設置者</a:t>
                      </a:r>
                    </a:p>
                  </a:txBody>
                  <a:tcPr/>
                </a:tc>
                <a:tc>
                  <a:txBody>
                    <a:bodyP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特定事業場、届出事業場の設置者</a:t>
                      </a:r>
                    </a:p>
                  </a:txBody>
                  <a:tcPr/>
                </a:tc>
                <a:tc>
                  <a:txBody>
                    <a:bodyP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管理化学物質取扱事業者</a:t>
                      </a:r>
                    </a:p>
                  </a:txBody>
                  <a:tcPr/>
                </a:tc>
                <a:extLst>
                  <a:ext uri="{0D108BD9-81ED-4DB2-BD59-A6C34878D82A}">
                    <a16:rowId xmlns:a16="http://schemas.microsoft.com/office/drawing/2014/main" val="1214807406"/>
                  </a:ext>
                </a:extLst>
              </a:tr>
              <a:tr h="316560">
                <a:tc>
                  <a:txBody>
                    <a:bodyP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物質等</a:t>
                      </a:r>
                    </a:p>
                  </a:txBody>
                  <a:tcPr/>
                </a:tc>
                <a:tc>
                  <a:txBody>
                    <a:bodyPr/>
                    <a:lstStyle/>
                    <a:p>
                      <a:r>
                        <a:rPr kumimoji="1" lang="ja-JP" altLang="en-US" sz="1400" dirty="0" err="1">
                          <a:solidFill>
                            <a:schemeClr val="tx1"/>
                          </a:solidFill>
                          <a:latin typeface="BIZ UDPゴシック" panose="020B0400000000000000" pitchFamily="50" charset="-128"/>
                          <a:ea typeface="BIZ UDPゴシック" panose="020B0400000000000000" pitchFamily="50" charset="-128"/>
                        </a:rPr>
                        <a:t>ばい</a:t>
                      </a:r>
                      <a:r>
                        <a:rPr kumimoji="1" lang="ja-JP" altLang="en-US" sz="1400" dirty="0">
                          <a:solidFill>
                            <a:schemeClr val="tx1"/>
                          </a:solidFill>
                          <a:latin typeface="BIZ UDPゴシック" panose="020B0400000000000000" pitchFamily="50" charset="-128"/>
                          <a:ea typeface="BIZ UDPゴシック" panose="020B0400000000000000" pitchFamily="50" charset="-128"/>
                        </a:rPr>
                        <a:t>煙</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特定物質</a:t>
                      </a:r>
                    </a:p>
                  </a:txBody>
                  <a:tcPr/>
                </a:tc>
                <a:tc>
                  <a:txBody>
                    <a:bodyP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有害物質</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指定物質</a:t>
                      </a:r>
                    </a:p>
                  </a:txBody>
                  <a:tcPr/>
                </a:tc>
                <a:tc>
                  <a:txBody>
                    <a:bodyP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汚水</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廃液</a:t>
                      </a:r>
                    </a:p>
                  </a:txBody>
                  <a:tcPr/>
                </a:tc>
                <a:tc>
                  <a:txBody>
                    <a:bodyP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第一種管理化学物質</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第二種管理化学物質</a:t>
                      </a:r>
                    </a:p>
                  </a:txBody>
                  <a:tcPr/>
                </a:tc>
                <a:extLst>
                  <a:ext uri="{0D108BD9-81ED-4DB2-BD59-A6C34878D82A}">
                    <a16:rowId xmlns:a16="http://schemas.microsoft.com/office/drawing/2014/main" val="3157938096"/>
                  </a:ext>
                </a:extLst>
              </a:tr>
              <a:tr h="1034150">
                <a:tc>
                  <a:txBody>
                    <a:bodyP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対応が必要な事態</a:t>
                      </a:r>
                    </a:p>
                  </a:txBody>
                  <a:tcPr/>
                </a:tc>
                <a:tc>
                  <a:txBody>
                    <a:bodyPr/>
                    <a:lstStyle/>
                    <a:p>
                      <a:r>
                        <a:rPr kumimoji="1" lang="ja-JP" altLang="en-US" sz="1400" dirty="0" err="1">
                          <a:solidFill>
                            <a:schemeClr val="tx1"/>
                          </a:solidFill>
                          <a:latin typeface="BIZ UDPゴシック" panose="020B0400000000000000" pitchFamily="50" charset="-128"/>
                          <a:ea typeface="BIZ UDPゴシック" panose="020B0400000000000000" pitchFamily="50" charset="-128"/>
                        </a:rPr>
                        <a:t>ばい</a:t>
                      </a:r>
                      <a:r>
                        <a:rPr kumimoji="1" lang="ja-JP" altLang="en-US" sz="1400" dirty="0">
                          <a:solidFill>
                            <a:schemeClr val="tx1"/>
                          </a:solidFill>
                          <a:latin typeface="BIZ UDPゴシック" panose="020B0400000000000000" pitchFamily="50" charset="-128"/>
                          <a:ea typeface="BIZ UDPゴシック" panose="020B0400000000000000" pitchFamily="50" charset="-128"/>
                        </a:rPr>
                        <a:t>煙発生施設又は特定施設について事故が発生し、ばい煙又は特定物質が大気中に多量に排出されたとき</a:t>
                      </a:r>
                    </a:p>
                  </a:txBody>
                  <a:tcPr/>
                </a:tc>
                <a:tc>
                  <a:txBody>
                    <a:bodyP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事故により有害物質、指定物質又は油を含む水が公共用水域に排出され又は地下に浸透したことにより人の健康又は生活環境に係る被害を生ずる恐れがあるとき</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BIZ UDPゴシック" panose="020B0400000000000000" pitchFamily="50" charset="-128"/>
                          <a:ea typeface="BIZ UDPゴシック" panose="020B0400000000000000" pitchFamily="50" charset="-128"/>
                        </a:rPr>
                        <a:t>事故により汚水又は廃液が公共用水域に排出されたことにより、人の健康又は生活環境に係る被害を生ずる恐れがあるとき</a:t>
                      </a:r>
                    </a:p>
                    <a:p>
                      <a:endParaRPr kumimoji="1" lang="ja-JP" altLang="en-US" sz="1400"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事故により緊急事態が発生したとき</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緊急事態：相当量の管理化学物質等の大気中若しくは公共用水域への排出又は地下浸透により人の健康、生活環境に係る被害又は動植物の生息、生育に支障が生じ又は生じる恐れがあるため緊急に対処を要する事態</a:t>
                      </a:r>
                    </a:p>
                  </a:txBody>
                  <a:tcPr/>
                </a:tc>
                <a:extLst>
                  <a:ext uri="{0D108BD9-81ED-4DB2-BD59-A6C34878D82A}">
                    <a16:rowId xmlns:a16="http://schemas.microsoft.com/office/drawing/2014/main" val="258478854"/>
                  </a:ext>
                </a:extLst>
              </a:tr>
              <a:tr h="728684">
                <a:tc>
                  <a:txBody>
                    <a:bodyP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事業者の対応</a:t>
                      </a:r>
                    </a:p>
                  </a:txBody>
                  <a:tcPr/>
                </a:tc>
                <a:tc>
                  <a:txBody>
                    <a:bodyPr/>
                    <a:lstStyle/>
                    <a:p>
                      <a:r>
                        <a:rPr kumimoji="1" lang="ja-JP" altLang="en-US" sz="1400" u="none" dirty="0">
                          <a:solidFill>
                            <a:schemeClr val="tx1"/>
                          </a:solidFill>
                          <a:latin typeface="BIZ UDPゴシック" panose="020B0400000000000000" pitchFamily="50" charset="-128"/>
                          <a:ea typeface="BIZ UDPゴシック" panose="020B0400000000000000" pitchFamily="50" charset="-128"/>
                        </a:rPr>
                        <a:t>応急措置</a:t>
                      </a:r>
                      <a:endParaRPr kumimoji="1" lang="en-US" altLang="ja-JP" sz="140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u="none" dirty="0">
                          <a:solidFill>
                            <a:schemeClr val="tx1"/>
                          </a:solidFill>
                          <a:latin typeface="BIZ UDPゴシック" panose="020B0400000000000000" pitchFamily="50" charset="-128"/>
                          <a:ea typeface="BIZ UDPゴシック" panose="020B0400000000000000" pitchFamily="50" charset="-128"/>
                        </a:rPr>
                        <a:t>速やかな復旧</a:t>
                      </a:r>
                      <a:endParaRPr kumimoji="1" lang="en-US" altLang="ja-JP" sz="140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u="none" dirty="0">
                          <a:solidFill>
                            <a:schemeClr val="tx1"/>
                          </a:solidFill>
                          <a:latin typeface="BIZ UDPゴシック" panose="020B0400000000000000" pitchFamily="50" charset="-128"/>
                          <a:ea typeface="BIZ UDPゴシック" panose="020B0400000000000000" pitchFamily="50" charset="-128"/>
                        </a:rPr>
                        <a:t>知事への通報</a:t>
                      </a:r>
                    </a:p>
                  </a:txBody>
                  <a:tcPr/>
                </a:tc>
                <a:tc>
                  <a:txBody>
                    <a:bodyPr/>
                    <a:lstStyle/>
                    <a:p>
                      <a:r>
                        <a:rPr kumimoji="1" lang="ja-JP" altLang="en-US" sz="1400" u="none" dirty="0">
                          <a:solidFill>
                            <a:schemeClr val="tx1"/>
                          </a:solidFill>
                          <a:latin typeface="BIZ UDPゴシック" panose="020B0400000000000000" pitchFamily="50" charset="-128"/>
                          <a:ea typeface="BIZ UDPゴシック" panose="020B0400000000000000" pitchFamily="50" charset="-128"/>
                        </a:rPr>
                        <a:t>応急措置</a:t>
                      </a:r>
                      <a:endParaRPr kumimoji="1" lang="en-US" altLang="ja-JP" sz="140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u="none" dirty="0">
                          <a:solidFill>
                            <a:schemeClr val="tx1"/>
                          </a:solidFill>
                          <a:latin typeface="BIZ UDPゴシック" panose="020B0400000000000000" pitchFamily="50" charset="-128"/>
                          <a:ea typeface="BIZ UDPゴシック" panose="020B0400000000000000" pitchFamily="50" charset="-128"/>
                        </a:rPr>
                        <a:t>講じた措置等</a:t>
                      </a:r>
                      <a:r>
                        <a:rPr kumimoji="1" lang="ja-JP" altLang="en-US" sz="1400" u="none" dirty="0" smtClean="0">
                          <a:solidFill>
                            <a:schemeClr val="tx1"/>
                          </a:solidFill>
                          <a:latin typeface="BIZ UDPゴシック" panose="020B0400000000000000" pitchFamily="50" charset="-128"/>
                          <a:ea typeface="BIZ UDPゴシック" panose="020B0400000000000000" pitchFamily="50" charset="-128"/>
                        </a:rPr>
                        <a:t>の</a:t>
                      </a:r>
                      <a:endParaRPr kumimoji="1" lang="en-US" altLang="ja-JP" sz="1400" u="none" dirty="0" smtClean="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400" u="none" dirty="0" smtClean="0">
                          <a:solidFill>
                            <a:schemeClr val="tx1"/>
                          </a:solidFill>
                          <a:latin typeface="BIZ UDPゴシック" panose="020B0400000000000000" pitchFamily="50" charset="-128"/>
                          <a:ea typeface="BIZ UDPゴシック" panose="020B0400000000000000" pitchFamily="50" charset="-128"/>
                        </a:rPr>
                        <a:t>　　　知事へ</a:t>
                      </a:r>
                      <a:r>
                        <a:rPr kumimoji="1" lang="ja-JP" altLang="en-US" sz="1400" u="none" dirty="0">
                          <a:solidFill>
                            <a:schemeClr val="tx1"/>
                          </a:solidFill>
                          <a:latin typeface="BIZ UDPゴシック" panose="020B0400000000000000" pitchFamily="50" charset="-128"/>
                          <a:ea typeface="BIZ UDPゴシック" panose="020B0400000000000000" pitchFamily="50" charset="-128"/>
                        </a:rPr>
                        <a:t>の届出</a:t>
                      </a:r>
                    </a:p>
                  </a:txBody>
                  <a:tcPr/>
                </a:tc>
                <a:tc>
                  <a:txBody>
                    <a:bodyPr/>
                    <a:lstStyle/>
                    <a:p>
                      <a:r>
                        <a:rPr kumimoji="1" lang="ja-JP" altLang="en-US" sz="1400" u="none" dirty="0">
                          <a:solidFill>
                            <a:schemeClr val="tx1"/>
                          </a:solidFill>
                          <a:latin typeface="BIZ UDPゴシック" panose="020B0400000000000000" pitchFamily="50" charset="-128"/>
                          <a:ea typeface="BIZ UDPゴシック" panose="020B0400000000000000" pitchFamily="50" charset="-128"/>
                        </a:rPr>
                        <a:t>応急措置</a:t>
                      </a:r>
                      <a:endParaRPr kumimoji="1" lang="en-US" altLang="ja-JP" sz="140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u="none" dirty="0">
                          <a:solidFill>
                            <a:schemeClr val="tx1"/>
                          </a:solidFill>
                          <a:latin typeface="BIZ UDPゴシック" panose="020B0400000000000000" pitchFamily="50" charset="-128"/>
                          <a:ea typeface="BIZ UDPゴシック" panose="020B0400000000000000" pitchFamily="50" charset="-128"/>
                        </a:rPr>
                        <a:t>講じた措置等</a:t>
                      </a:r>
                      <a:r>
                        <a:rPr kumimoji="1" lang="ja-JP" altLang="en-US" sz="1400" u="none" dirty="0" smtClean="0">
                          <a:solidFill>
                            <a:schemeClr val="tx1"/>
                          </a:solidFill>
                          <a:latin typeface="BIZ UDPゴシック" panose="020B0400000000000000" pitchFamily="50" charset="-128"/>
                          <a:ea typeface="BIZ UDPゴシック" panose="020B0400000000000000" pitchFamily="50" charset="-128"/>
                        </a:rPr>
                        <a:t>の</a:t>
                      </a:r>
                      <a:endParaRPr kumimoji="1" lang="en-US" altLang="ja-JP" sz="1400" u="none"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1400" u="none" smtClean="0">
                          <a:solidFill>
                            <a:schemeClr val="tx1"/>
                          </a:solidFill>
                          <a:latin typeface="BIZ UDPゴシック" panose="020B0400000000000000" pitchFamily="50" charset="-128"/>
                          <a:ea typeface="BIZ UDPゴシック" panose="020B0400000000000000" pitchFamily="50" charset="-128"/>
                        </a:rPr>
                        <a:t>　　　知事</a:t>
                      </a:r>
                      <a:r>
                        <a:rPr kumimoji="1" lang="ja-JP" altLang="en-US" sz="1400" u="none" dirty="0" smtClean="0">
                          <a:solidFill>
                            <a:schemeClr val="tx1"/>
                          </a:solidFill>
                          <a:latin typeface="BIZ UDPゴシック" panose="020B0400000000000000" pitchFamily="50" charset="-128"/>
                          <a:ea typeface="BIZ UDPゴシック" panose="020B0400000000000000" pitchFamily="50" charset="-128"/>
                        </a:rPr>
                        <a:t>へ</a:t>
                      </a:r>
                      <a:r>
                        <a:rPr kumimoji="1" lang="ja-JP" altLang="en-US" sz="1400" u="none" dirty="0">
                          <a:solidFill>
                            <a:schemeClr val="tx1"/>
                          </a:solidFill>
                          <a:latin typeface="BIZ UDPゴシック" panose="020B0400000000000000" pitchFamily="50" charset="-128"/>
                          <a:ea typeface="BIZ UDPゴシック" panose="020B0400000000000000" pitchFamily="50" charset="-128"/>
                        </a:rPr>
                        <a:t>の届出</a:t>
                      </a:r>
                    </a:p>
                  </a:txBody>
                  <a:tcPr/>
                </a:tc>
                <a:tc>
                  <a:txBody>
                    <a:bodyPr/>
                    <a:lstStyle/>
                    <a:p>
                      <a:r>
                        <a:rPr kumimoji="1" lang="ja-JP" altLang="en-US" sz="1400" u="none" dirty="0">
                          <a:solidFill>
                            <a:schemeClr val="tx1"/>
                          </a:solidFill>
                          <a:latin typeface="BIZ UDPゴシック" panose="020B0400000000000000" pitchFamily="50" charset="-128"/>
                          <a:ea typeface="BIZ UDPゴシック" panose="020B0400000000000000" pitchFamily="50" charset="-128"/>
                        </a:rPr>
                        <a:t>応急措置</a:t>
                      </a:r>
                      <a:endParaRPr kumimoji="1" lang="en-US" altLang="ja-JP" sz="140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u="none" dirty="0">
                          <a:solidFill>
                            <a:schemeClr val="tx1"/>
                          </a:solidFill>
                          <a:latin typeface="BIZ UDPゴシック" panose="020B0400000000000000" pitchFamily="50" charset="-128"/>
                          <a:ea typeface="BIZ UDPゴシック" panose="020B0400000000000000" pitchFamily="50" charset="-128"/>
                        </a:rPr>
                        <a:t>知事への通報</a:t>
                      </a:r>
                      <a:endParaRPr kumimoji="1" lang="en-US" altLang="ja-JP" sz="140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u="none" dirty="0">
                          <a:solidFill>
                            <a:schemeClr val="tx1"/>
                          </a:solidFill>
                          <a:latin typeface="BIZ UDPゴシック" panose="020B0400000000000000" pitchFamily="50" charset="-128"/>
                          <a:ea typeface="BIZ UDPゴシック" panose="020B0400000000000000" pitchFamily="50" charset="-128"/>
                        </a:rPr>
                        <a:t>講じた措置等の知事への届出</a:t>
                      </a:r>
                    </a:p>
                  </a:txBody>
                  <a:tcPr/>
                </a:tc>
                <a:extLst>
                  <a:ext uri="{0D108BD9-81ED-4DB2-BD59-A6C34878D82A}">
                    <a16:rowId xmlns:a16="http://schemas.microsoft.com/office/drawing/2014/main" val="2638103177"/>
                  </a:ext>
                </a:extLst>
              </a:tr>
              <a:tr h="438186">
                <a:tc>
                  <a:txBody>
                    <a:bodyP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命令等</a:t>
                      </a:r>
                    </a:p>
                  </a:txBody>
                  <a:tcPr/>
                </a:tc>
                <a:tc>
                  <a:txBody>
                    <a:bodyP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事故の拡大と再発防止のための措置をとるべきことの命令</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BIZ UDPゴシック" panose="020B0400000000000000" pitchFamily="50" charset="-128"/>
                          <a:ea typeface="BIZ UDPゴシック" panose="020B0400000000000000" pitchFamily="50" charset="-128"/>
                        </a:rPr>
                        <a:t>応急措置を講ずべきことの命令</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BIZ UDPゴシック" panose="020B0400000000000000" pitchFamily="50" charset="-128"/>
                          <a:ea typeface="BIZ UDPゴシック" panose="020B0400000000000000" pitchFamily="50" charset="-128"/>
                        </a:rPr>
                        <a:t>応急措置を講ずべきことの命令</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BIZ UDPゴシック" panose="020B0400000000000000" pitchFamily="50" charset="-128"/>
                          <a:ea typeface="BIZ UDPゴシック" panose="020B0400000000000000" pitchFamily="50" charset="-128"/>
                        </a:rPr>
                        <a:t>応急措置を講ずべきことの命令</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BIZ UDPゴシック" panose="020B0400000000000000" pitchFamily="50" charset="-128"/>
                          <a:ea typeface="BIZ UDPゴシック" panose="020B0400000000000000" pitchFamily="50" charset="-128"/>
                        </a:rPr>
                        <a:t>必要な措置を講ずべきことの勧告</a:t>
                      </a:r>
                    </a:p>
                  </a:txBody>
                  <a:tcPr/>
                </a:tc>
                <a:extLst>
                  <a:ext uri="{0D108BD9-81ED-4DB2-BD59-A6C34878D82A}">
                    <a16:rowId xmlns:a16="http://schemas.microsoft.com/office/drawing/2014/main" val="2241110237"/>
                  </a:ext>
                </a:extLst>
              </a:tr>
            </a:tbl>
          </a:graphicData>
        </a:graphic>
      </p:graphicFrame>
      <p:sp>
        <p:nvSpPr>
          <p:cNvPr id="10" name="タイトル 1"/>
          <p:cNvSpPr txBox="1">
            <a:spLocks/>
          </p:cNvSpPr>
          <p:nvPr/>
        </p:nvSpPr>
        <p:spPr>
          <a:xfrm>
            <a:off x="684610" y="241532"/>
            <a:ext cx="9087692" cy="926868"/>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500" dirty="0">
                <a:latin typeface="BIZ UDPゴシック" panose="020B0400000000000000" pitchFamily="50" charset="-128"/>
                <a:ea typeface="BIZ UDPゴシック" panose="020B0400000000000000" pitchFamily="50" charset="-128"/>
              </a:rPr>
              <a:t>生活環境保全の観点からの化学物質の選定②</a:t>
            </a:r>
            <a:r>
              <a:rPr lang="en-US" altLang="ja-JP" sz="2500" dirty="0">
                <a:latin typeface="BIZ UDPゴシック" panose="020B0400000000000000" pitchFamily="50" charset="-128"/>
                <a:ea typeface="BIZ UDPゴシック" panose="020B0400000000000000" pitchFamily="50" charset="-128"/>
              </a:rPr>
              <a:t/>
            </a:r>
            <a:br>
              <a:rPr lang="en-US" altLang="ja-JP" sz="2500" dirty="0">
                <a:latin typeface="BIZ UDPゴシック" panose="020B0400000000000000" pitchFamily="50" charset="-128"/>
                <a:ea typeface="BIZ UDPゴシック" panose="020B0400000000000000" pitchFamily="50" charset="-128"/>
              </a:rPr>
            </a:br>
            <a:r>
              <a:rPr lang="ja-JP" altLang="en-US" sz="2900" dirty="0">
                <a:latin typeface="BIZ UDPゴシック" panose="020B0400000000000000" pitchFamily="50" charset="-128"/>
                <a:ea typeface="BIZ UDPゴシック" panose="020B0400000000000000" pitchFamily="50" charset="-128"/>
              </a:rPr>
              <a:t>環境関係法令における事故時の措置に係る規定</a:t>
            </a:r>
          </a:p>
        </p:txBody>
      </p:sp>
    </p:spTree>
    <p:extLst>
      <p:ext uri="{BB962C8B-B14F-4D97-AF65-F5344CB8AC3E}">
        <p14:creationId xmlns:p14="http://schemas.microsoft.com/office/powerpoint/2010/main" val="23214922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18</a:t>
            </a:fld>
            <a:endParaRPr kumimoji="0" lang="en-US" sz="9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18</a:t>
            </a:fld>
            <a:endParaRPr kumimoji="0" lang="en-US" sz="9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graphicFrame>
        <p:nvGraphicFramePr>
          <p:cNvPr id="12" name="表 11"/>
          <p:cNvGraphicFramePr>
            <a:graphicFrameLocks noGrp="1"/>
          </p:cNvGraphicFramePr>
          <p:nvPr>
            <p:extLst>
              <p:ext uri="{D42A27DB-BD31-4B8C-83A1-F6EECF244321}">
                <p14:modId xmlns:p14="http://schemas.microsoft.com/office/powerpoint/2010/main" val="3596953892"/>
              </p:ext>
            </p:extLst>
          </p:nvPr>
        </p:nvGraphicFramePr>
        <p:xfrm>
          <a:off x="698107" y="1449637"/>
          <a:ext cx="8497407" cy="2283447"/>
        </p:xfrm>
        <a:graphic>
          <a:graphicData uri="http://schemas.openxmlformats.org/drawingml/2006/table">
            <a:tbl>
              <a:tblPr>
                <a:tableStyleId>{616DA210-FB5B-4158-B5E0-FEB733F419BA}</a:tableStyleId>
              </a:tblPr>
              <a:tblGrid>
                <a:gridCol w="2560248">
                  <a:extLst>
                    <a:ext uri="{9D8B030D-6E8A-4147-A177-3AD203B41FA5}">
                      <a16:colId xmlns:a16="http://schemas.microsoft.com/office/drawing/2014/main" val="939030502"/>
                    </a:ext>
                  </a:extLst>
                </a:gridCol>
                <a:gridCol w="1390918">
                  <a:extLst>
                    <a:ext uri="{9D8B030D-6E8A-4147-A177-3AD203B41FA5}">
                      <a16:colId xmlns:a16="http://schemas.microsoft.com/office/drawing/2014/main" val="2766635419"/>
                    </a:ext>
                  </a:extLst>
                </a:gridCol>
                <a:gridCol w="4546241">
                  <a:extLst>
                    <a:ext uri="{9D8B030D-6E8A-4147-A177-3AD203B41FA5}">
                      <a16:colId xmlns:a16="http://schemas.microsoft.com/office/drawing/2014/main" val="4001468885"/>
                    </a:ext>
                  </a:extLst>
                </a:gridCol>
              </a:tblGrid>
              <a:tr h="551201">
                <a:tc>
                  <a:txBody>
                    <a:bodyPr/>
                    <a:lstStyle/>
                    <a:p>
                      <a:pPr algn="ctr" fontAlgn="ctr"/>
                      <a:r>
                        <a:rPr lang="zh-TW" altLang="en-US" sz="1400" u="none" strike="noStrike" dirty="0">
                          <a:effectLst/>
                          <a:latin typeface="BIZ UDPゴシック" panose="020B0400000000000000" pitchFamily="50" charset="-128"/>
                          <a:ea typeface="BIZ UDPゴシック" panose="020B0400000000000000" pitchFamily="50" charset="-128"/>
                        </a:rPr>
                        <a:t>大気汚染防止法　有害物質</a:t>
                      </a:r>
                      <a:endParaRPr lang="zh-TW" alt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solidFill>
                            <a:schemeClr val="tx1"/>
                          </a:solidFill>
                          <a:effectLst/>
                          <a:latin typeface="BIZ UDPゴシック" panose="020B0400000000000000" pitchFamily="50" charset="-128"/>
                          <a:ea typeface="BIZ UDPゴシック" panose="020B0400000000000000" pitchFamily="50" charset="-128"/>
                        </a:rPr>
                        <a:t>化管法及び</a:t>
                      </a:r>
                      <a:endParaRPr lang="en-US" altLang="ja-JP" sz="1400" u="none" strike="noStrike" dirty="0">
                        <a:solidFill>
                          <a:schemeClr val="tx1"/>
                        </a:solidFill>
                        <a:effectLst/>
                        <a:latin typeface="BIZ UDPゴシック" panose="020B0400000000000000" pitchFamily="50" charset="-128"/>
                        <a:ea typeface="BIZ UDPゴシック" panose="020B0400000000000000" pitchFamily="50" charset="-128"/>
                      </a:endParaRPr>
                    </a:p>
                    <a:p>
                      <a:pPr algn="ctr" fontAlgn="ctr"/>
                      <a:r>
                        <a:rPr lang="ja-JP" altLang="en-US" sz="1400" u="none" strike="noStrike" dirty="0">
                          <a:solidFill>
                            <a:schemeClr val="tx1"/>
                          </a:solidFill>
                          <a:effectLst/>
                          <a:latin typeface="BIZ UDPゴシック" panose="020B0400000000000000" pitchFamily="50" charset="-128"/>
                          <a:ea typeface="BIZ UDPゴシック" panose="020B0400000000000000" pitchFamily="50" charset="-128"/>
                        </a:rPr>
                        <a:t>条例の区分</a:t>
                      </a:r>
                      <a:r>
                        <a:rPr lang="en-US" altLang="ja-JP" sz="1400" u="none" strike="noStrike" baseline="30000" dirty="0">
                          <a:solidFill>
                            <a:schemeClr val="tx1"/>
                          </a:solidFill>
                          <a:effectLst/>
                          <a:latin typeface="BIZ UDPゴシック" panose="020B0400000000000000" pitchFamily="50" charset="-128"/>
                          <a:ea typeface="BIZ UDPゴシック" panose="020B0400000000000000" pitchFamily="50" charset="-128"/>
                        </a:rPr>
                        <a:t>※</a:t>
                      </a:r>
                      <a:endParaRPr lang="ja-JP" altLang="en-US" sz="1400" b="0" i="0" u="none" strike="noStrike" baseline="30000" dirty="0">
                        <a:solidFill>
                          <a:schemeClr val="tx1"/>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1400" u="none" strike="noStrike" dirty="0">
                          <a:effectLst/>
                          <a:latin typeface="BIZ UDPゴシック" panose="020B0400000000000000" pitchFamily="50" charset="-128"/>
                          <a:ea typeface="BIZ UDPゴシック" panose="020B0400000000000000" pitchFamily="50" charset="-128"/>
                        </a:rPr>
                        <a:t>備考</a:t>
                      </a:r>
                      <a:endParaRPr lang="zh-TW" alt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9467166"/>
                  </a:ext>
                </a:extLst>
              </a:tr>
              <a:tr h="244204">
                <a:tc>
                  <a:txBody>
                    <a:bodyPr/>
                    <a:lstStyle/>
                    <a:p>
                      <a:pPr algn="l" fontAlgn="ctr"/>
                      <a:r>
                        <a:rPr lang="ja-JP" altLang="en-US" sz="1400" u="none" strike="noStrike" dirty="0">
                          <a:effectLst/>
                          <a:latin typeface="BIZ UDPゴシック" panose="020B0400000000000000" pitchFamily="50" charset="-128"/>
                          <a:ea typeface="BIZ UDPゴシック" panose="020B0400000000000000" pitchFamily="50" charset="-128"/>
                        </a:rPr>
                        <a:t>カドミウム及びその化合物</a:t>
                      </a:r>
                      <a:endPar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effectLst/>
                          <a:latin typeface="BIZ UDPゴシック" panose="020B0400000000000000" pitchFamily="50" charset="-128"/>
                          <a:ea typeface="BIZ UDPゴシック" panose="020B0400000000000000" pitchFamily="50" charset="-128"/>
                        </a:rPr>
                        <a:t>法第一種</a:t>
                      </a:r>
                      <a:endPar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400" u="none" strike="noStrike" dirty="0">
                          <a:effectLst/>
                          <a:latin typeface="BIZ UDPゴシック" panose="020B0400000000000000" pitchFamily="50" charset="-128"/>
                          <a:ea typeface="BIZ UDPゴシック" panose="020B0400000000000000" pitchFamily="50" charset="-128"/>
                        </a:rPr>
                        <a:t>　</a:t>
                      </a:r>
                      <a:endPar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4136428"/>
                  </a:ext>
                </a:extLst>
              </a:tr>
              <a:tr h="0">
                <a:tc>
                  <a:txBody>
                    <a:bodyPr/>
                    <a:lstStyle/>
                    <a:p>
                      <a:pPr algn="l" fontAlgn="ctr"/>
                      <a:r>
                        <a:rPr lang="ja-JP" altLang="en-US" sz="1400" u="none" strike="noStrike" dirty="0">
                          <a:effectLst/>
                          <a:latin typeface="BIZ UDPゴシック" panose="020B0400000000000000" pitchFamily="50" charset="-128"/>
                          <a:ea typeface="BIZ UDPゴシック" panose="020B0400000000000000" pitchFamily="50" charset="-128"/>
                        </a:rPr>
                        <a:t>塩素及び塩化水素</a:t>
                      </a:r>
                      <a:endPar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条例第二種</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24276253"/>
                  </a:ext>
                </a:extLst>
              </a:tr>
              <a:tr h="0">
                <a:tc rowSpan="3">
                  <a:txBody>
                    <a:bodyPr/>
                    <a:lstStyle/>
                    <a:p>
                      <a:pPr algn="l" fontAlgn="ctr"/>
                      <a:r>
                        <a:rPr lang="ja-JP" altLang="en-US" sz="1400" u="none" strike="noStrike" dirty="0">
                          <a:effectLst/>
                          <a:latin typeface="BIZ UDPゴシック" panose="020B0400000000000000" pitchFamily="50" charset="-128"/>
                          <a:ea typeface="BIZ UDPゴシック" panose="020B0400000000000000" pitchFamily="50" charset="-128"/>
                        </a:rPr>
                        <a:t>フッ素、フッ化水素</a:t>
                      </a:r>
                      <a:endParaRPr lang="en-US" altLang="ja-JP" sz="1400" u="none" strike="noStrike" dirty="0">
                        <a:effectLst/>
                        <a:latin typeface="BIZ UDPゴシック" panose="020B0400000000000000" pitchFamily="50" charset="-128"/>
                        <a:ea typeface="BIZ UDPゴシック" panose="020B0400000000000000" pitchFamily="50" charset="-128"/>
                      </a:endParaRPr>
                    </a:p>
                    <a:p>
                      <a:pPr algn="l" fontAlgn="ctr"/>
                      <a:r>
                        <a:rPr lang="ja-JP" altLang="en-US" sz="1400" u="none" strike="noStrike" dirty="0">
                          <a:effectLst/>
                          <a:latin typeface="BIZ UDPゴシック" panose="020B0400000000000000" pitchFamily="50" charset="-128"/>
                          <a:ea typeface="BIZ UDPゴシック" panose="020B0400000000000000" pitchFamily="50" charset="-128"/>
                        </a:rPr>
                        <a:t>及びフッ化珪素</a:t>
                      </a:r>
                      <a:endPar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条例第二種</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400" u="none" strike="noStrike" dirty="0">
                          <a:effectLst/>
                          <a:latin typeface="BIZ UDPゴシック" panose="020B0400000000000000" pitchFamily="50" charset="-128"/>
                          <a:ea typeface="BIZ UDPゴシック" panose="020B0400000000000000" pitchFamily="50" charset="-128"/>
                        </a:rPr>
                        <a:t>フッ素</a:t>
                      </a:r>
                      <a:endPar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3614528"/>
                  </a:ext>
                </a:extLst>
              </a:tr>
              <a:tr h="0">
                <a:tc vMerge="1">
                  <a:txBody>
                    <a:bodyPr/>
                    <a:lstStyle/>
                    <a:p>
                      <a:pPr algn="l" fontAlgn="ctr"/>
                      <a:endParaRPr lang="ja-JP" altLang="en-US" sz="18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707" marR="6707" marT="6707"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400" u="none" strike="noStrike" dirty="0">
                          <a:effectLst/>
                          <a:latin typeface="BIZ UDPゴシック" panose="020B0400000000000000" pitchFamily="50" charset="-128"/>
                          <a:ea typeface="BIZ UDPゴシック" panose="020B0400000000000000" pitchFamily="50" charset="-128"/>
                        </a:rPr>
                        <a:t>法第一種</a:t>
                      </a:r>
                      <a:endPar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400" u="none" strike="noStrike" dirty="0">
                          <a:effectLst/>
                          <a:latin typeface="BIZ UDPゴシック" panose="020B0400000000000000" pitchFamily="50" charset="-128"/>
                          <a:ea typeface="BIZ UDPゴシック" panose="020B0400000000000000" pitchFamily="50" charset="-128"/>
                        </a:rPr>
                        <a:t>フッ化水素及びその水溶性塩</a:t>
                      </a:r>
                      <a:endPar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0889240"/>
                  </a:ext>
                </a:extLst>
              </a:tr>
              <a:tr h="0">
                <a:tc vMerge="1">
                  <a:txBody>
                    <a:bodyPr/>
                    <a:lstStyle/>
                    <a:p>
                      <a:pPr algn="l" fontAlgn="ctr"/>
                      <a:endPar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フッ化珪素</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6400902"/>
                  </a:ext>
                </a:extLst>
              </a:tr>
              <a:tr h="0">
                <a:tc>
                  <a:txBody>
                    <a:bodyPr/>
                    <a:lstStyle/>
                    <a:p>
                      <a:pPr algn="l" fontAlgn="ctr"/>
                      <a:r>
                        <a:rPr lang="ja-JP" altLang="en-US" sz="1400" u="none" strike="noStrike" dirty="0">
                          <a:effectLst/>
                          <a:latin typeface="BIZ UDPゴシック" panose="020B0400000000000000" pitchFamily="50" charset="-128"/>
                          <a:ea typeface="BIZ UDPゴシック" panose="020B0400000000000000" pitchFamily="50" charset="-128"/>
                        </a:rPr>
                        <a:t>鉛及びその化合物</a:t>
                      </a:r>
                      <a:endPar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effectLst/>
                          <a:latin typeface="BIZ UDPゴシック" panose="020B0400000000000000" pitchFamily="50" charset="-128"/>
                          <a:ea typeface="BIZ UDPゴシック" panose="020B0400000000000000" pitchFamily="50" charset="-128"/>
                        </a:rPr>
                        <a:t>法第一種</a:t>
                      </a:r>
                      <a:endPar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400" u="none" strike="noStrike" dirty="0">
                          <a:effectLst/>
                          <a:latin typeface="BIZ UDPゴシック" panose="020B0400000000000000" pitchFamily="50" charset="-128"/>
                          <a:ea typeface="BIZ UDPゴシック" panose="020B0400000000000000" pitchFamily="50" charset="-128"/>
                        </a:rPr>
                        <a:t>　</a:t>
                      </a:r>
                      <a:endPar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0746522"/>
                  </a:ext>
                </a:extLst>
              </a:tr>
              <a:tr h="285181">
                <a:tc>
                  <a:txBody>
                    <a:bodyPr/>
                    <a:lstStyle/>
                    <a:p>
                      <a:pPr algn="l" fontAlgn="ctr"/>
                      <a:r>
                        <a:rPr lang="ja-JP" altLang="en-US" sz="1400" u="none" strike="noStrike" dirty="0">
                          <a:effectLst/>
                          <a:latin typeface="BIZ UDPゴシック" panose="020B0400000000000000" pitchFamily="50" charset="-128"/>
                          <a:ea typeface="BIZ UDPゴシック" panose="020B0400000000000000" pitchFamily="50" charset="-128"/>
                        </a:rPr>
                        <a:t>窒素酸化物</a:t>
                      </a:r>
                      <a:endPar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条例第二種</a:t>
                      </a:r>
                      <a:endPar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lnSpc>
                          <a:spcPts val="1500"/>
                        </a:lnSpc>
                      </a:pPr>
                      <a:r>
                        <a:rPr lang="ja-JP" altLang="en-US" sz="1400" u="none" strike="noStrike" dirty="0">
                          <a:effectLst/>
                          <a:latin typeface="BIZ UDPゴシック" panose="020B0400000000000000" pitchFamily="50" charset="-128"/>
                          <a:ea typeface="BIZ UDPゴシック" panose="020B0400000000000000" pitchFamily="50" charset="-128"/>
                        </a:rPr>
                        <a:t>一酸化窒素</a:t>
                      </a:r>
                      <a:r>
                        <a:rPr lang="en-US" sz="1400" u="none" strike="noStrike" dirty="0">
                          <a:effectLst/>
                          <a:latin typeface="BIZ UDPゴシック" panose="020B0400000000000000" pitchFamily="50" charset="-128"/>
                          <a:ea typeface="BIZ UDPゴシック" panose="020B0400000000000000" pitchFamily="50" charset="-128"/>
                        </a:rPr>
                        <a:t>、</a:t>
                      </a:r>
                      <a:r>
                        <a:rPr lang="ja-JP" altLang="en-US" sz="1400" u="none" strike="noStrike" dirty="0">
                          <a:effectLst/>
                          <a:latin typeface="BIZ UDPゴシック" panose="020B0400000000000000" pitchFamily="50" charset="-128"/>
                          <a:ea typeface="BIZ UDPゴシック" panose="020B0400000000000000" pitchFamily="50" charset="-128"/>
                        </a:rPr>
                        <a:t>一酸化二窒素</a:t>
                      </a:r>
                      <a:r>
                        <a:rPr lang="en-US" sz="1400" u="none" strike="noStrike" dirty="0">
                          <a:effectLst/>
                          <a:latin typeface="BIZ UDPゴシック" panose="020B0400000000000000" pitchFamily="50" charset="-128"/>
                          <a:ea typeface="BIZ UDPゴシック" panose="020B0400000000000000" pitchFamily="50" charset="-128"/>
                        </a:rPr>
                        <a:t>、</a:t>
                      </a:r>
                      <a:r>
                        <a:rPr lang="ja-JP" altLang="en-US" sz="1400" u="none" strike="noStrike" dirty="0">
                          <a:effectLst/>
                          <a:latin typeface="BIZ UDPゴシック" panose="020B0400000000000000" pitchFamily="50" charset="-128"/>
                          <a:ea typeface="BIZ UDPゴシック" panose="020B0400000000000000" pitchFamily="50" charset="-128"/>
                        </a:rPr>
                        <a:t>五酸化二窒素</a:t>
                      </a:r>
                      <a:r>
                        <a:rPr lang="en-US" sz="1400" u="none" strike="noStrike" dirty="0">
                          <a:effectLst/>
                          <a:latin typeface="BIZ UDPゴシック" panose="020B0400000000000000" pitchFamily="50" charset="-128"/>
                          <a:ea typeface="BIZ UDPゴシック" panose="020B0400000000000000" pitchFamily="50" charset="-128"/>
                        </a:rPr>
                        <a:t>、</a:t>
                      </a:r>
                      <a:r>
                        <a:rPr lang="ja-JP" altLang="en-US" sz="1400" u="none" strike="noStrike" dirty="0">
                          <a:effectLst/>
                          <a:latin typeface="BIZ UDPゴシック" panose="020B0400000000000000" pitchFamily="50" charset="-128"/>
                          <a:ea typeface="BIZ UDPゴシック" panose="020B0400000000000000" pitchFamily="50" charset="-128"/>
                        </a:rPr>
                        <a:t>三酸化二窒素</a:t>
                      </a:r>
                      <a:r>
                        <a:rPr lang="en-US" sz="1400" u="none" strike="noStrike" dirty="0">
                          <a:effectLst/>
                          <a:latin typeface="BIZ UDPゴシック" panose="020B0400000000000000" pitchFamily="50" charset="-128"/>
                          <a:ea typeface="BIZ UDPゴシック" panose="020B0400000000000000" pitchFamily="50" charset="-128"/>
                        </a:rPr>
                        <a:t>、</a:t>
                      </a:r>
                      <a:r>
                        <a:rPr lang="ja-JP" altLang="en-US" sz="1400" u="none" strike="noStrike" dirty="0">
                          <a:effectLst/>
                          <a:latin typeface="BIZ UDPゴシック" panose="020B0400000000000000" pitchFamily="50" charset="-128"/>
                          <a:ea typeface="BIZ UDPゴシック" panose="020B0400000000000000" pitchFamily="50" charset="-128"/>
                        </a:rPr>
                        <a:t>四酸化二窒素</a:t>
                      </a:r>
                      <a:r>
                        <a:rPr lang="en-US" sz="1400" u="none" strike="noStrike" dirty="0">
                          <a:effectLst/>
                          <a:latin typeface="BIZ UDPゴシック" panose="020B0400000000000000" pitchFamily="50" charset="-128"/>
                          <a:ea typeface="BIZ UDPゴシック" panose="020B0400000000000000" pitchFamily="50" charset="-128"/>
                        </a:rPr>
                        <a:t>、</a:t>
                      </a:r>
                      <a:r>
                        <a:rPr lang="ja-JP" altLang="en-US" sz="1400" u="none" strike="noStrike" dirty="0">
                          <a:effectLst/>
                          <a:latin typeface="BIZ UDPゴシック" panose="020B0400000000000000" pitchFamily="50" charset="-128"/>
                          <a:ea typeface="BIZ UDPゴシック" panose="020B0400000000000000" pitchFamily="50" charset="-128"/>
                        </a:rPr>
                        <a:t>二酸化窒素</a:t>
                      </a:r>
                      <a:endParaRPr 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0048797"/>
                  </a:ext>
                </a:extLst>
              </a:tr>
            </a:tbl>
          </a:graphicData>
        </a:graphic>
      </p:graphicFrame>
      <p:sp>
        <p:nvSpPr>
          <p:cNvPr id="3" name="テキスト ボックス 2"/>
          <p:cNvSpPr txBox="1"/>
          <p:nvPr/>
        </p:nvSpPr>
        <p:spPr>
          <a:xfrm>
            <a:off x="561667" y="1036147"/>
            <a:ext cx="9066726" cy="369332"/>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大気汚染防止法の有害物質及び特定物質の化管法及び条例の区分（</a:t>
            </a:r>
            <a:r>
              <a:rPr kumimoji="1" lang="ja-JP" altLang="en-US" dirty="0">
                <a:solidFill>
                  <a:schemeClr val="tx1">
                    <a:lumMod val="75000"/>
                    <a:lumOff val="25000"/>
                  </a:schemeClr>
                </a:solidFill>
                <a:latin typeface="BIZ UDPゴシック" panose="020B0400000000000000" pitchFamily="50" charset="-128"/>
                <a:ea typeface="BIZ UDPゴシック" panose="020B0400000000000000" pitchFamily="50" charset="-128"/>
              </a:rPr>
              <a:t>令和</a:t>
            </a:r>
            <a:r>
              <a:rPr kumimoji="1" lang="en-US" altLang="ja-JP" dirty="0">
                <a:solidFill>
                  <a:schemeClr val="tx1">
                    <a:lumMod val="75000"/>
                    <a:lumOff val="25000"/>
                  </a:schemeClr>
                </a:solidFill>
                <a:latin typeface="BIZ UDPゴシック" panose="020B0400000000000000" pitchFamily="50" charset="-128"/>
                <a:ea typeface="BIZ UDPゴシック" panose="020B0400000000000000" pitchFamily="50" charset="-128"/>
              </a:rPr>
              <a:t>2</a:t>
            </a:r>
            <a:r>
              <a:rPr kumimoji="1" lang="ja-JP" altLang="en-US" dirty="0">
                <a:solidFill>
                  <a:schemeClr val="tx1">
                    <a:lumMod val="75000"/>
                    <a:lumOff val="25000"/>
                  </a:schemeClr>
                </a:solidFill>
                <a:latin typeface="BIZ UDPゴシック" panose="020B0400000000000000" pitchFamily="50" charset="-128"/>
                <a:ea typeface="BIZ UDPゴシック" panose="020B0400000000000000" pitchFamily="50" charset="-128"/>
              </a:rPr>
              <a:t>年度</a:t>
            </a:r>
            <a:r>
              <a:rPr kumimoji="1" lang="ja-JP" altLang="en-US" dirty="0">
                <a:latin typeface="BIZ UDPゴシック" panose="020B0400000000000000" pitchFamily="50" charset="-128"/>
                <a:ea typeface="BIZ UDPゴシック" panose="020B0400000000000000" pitchFamily="50" charset="-128"/>
              </a:rPr>
              <a:t>見直し後）</a:t>
            </a:r>
          </a:p>
        </p:txBody>
      </p:sp>
      <p:graphicFrame>
        <p:nvGraphicFramePr>
          <p:cNvPr id="10" name="表 9"/>
          <p:cNvGraphicFramePr>
            <a:graphicFrameLocks noGrp="1"/>
          </p:cNvGraphicFramePr>
          <p:nvPr>
            <p:extLst>
              <p:ext uri="{D42A27DB-BD31-4B8C-83A1-F6EECF244321}">
                <p14:modId xmlns:p14="http://schemas.microsoft.com/office/powerpoint/2010/main" val="3986890228"/>
              </p:ext>
            </p:extLst>
          </p:nvPr>
        </p:nvGraphicFramePr>
        <p:xfrm>
          <a:off x="684429" y="4254452"/>
          <a:ext cx="8511085" cy="2193963"/>
        </p:xfrm>
        <a:graphic>
          <a:graphicData uri="http://schemas.openxmlformats.org/drawingml/2006/table">
            <a:tbl>
              <a:tblPr/>
              <a:tblGrid>
                <a:gridCol w="2573926">
                  <a:extLst>
                    <a:ext uri="{9D8B030D-6E8A-4147-A177-3AD203B41FA5}">
                      <a16:colId xmlns:a16="http://schemas.microsoft.com/office/drawing/2014/main" val="2497158578"/>
                    </a:ext>
                  </a:extLst>
                </a:gridCol>
                <a:gridCol w="1403797">
                  <a:extLst>
                    <a:ext uri="{9D8B030D-6E8A-4147-A177-3AD203B41FA5}">
                      <a16:colId xmlns:a16="http://schemas.microsoft.com/office/drawing/2014/main" val="3708899097"/>
                    </a:ext>
                  </a:extLst>
                </a:gridCol>
                <a:gridCol w="4533362">
                  <a:extLst>
                    <a:ext uri="{9D8B030D-6E8A-4147-A177-3AD203B41FA5}">
                      <a16:colId xmlns:a16="http://schemas.microsoft.com/office/drawing/2014/main" val="611586811"/>
                    </a:ext>
                  </a:extLst>
                </a:gridCol>
              </a:tblGrid>
              <a:tr h="242798">
                <a:tc>
                  <a:txBody>
                    <a:bodyPr/>
                    <a:lstStyle/>
                    <a:p>
                      <a:pPr algn="ctr" fontAlgn="ctr"/>
                      <a:r>
                        <a:rPr lang="zh-TW"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大気汚染防止法　特定物質</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solidFill>
                            <a:schemeClr val="tx1"/>
                          </a:solidFill>
                          <a:effectLst/>
                          <a:latin typeface="BIZ UDPゴシック" panose="020B0400000000000000" pitchFamily="50" charset="-128"/>
                          <a:ea typeface="BIZ UDPゴシック" panose="020B0400000000000000" pitchFamily="50" charset="-128"/>
                        </a:rPr>
                        <a:t>化管法及び</a:t>
                      </a:r>
                      <a:endParaRPr lang="en-US" altLang="ja-JP" sz="1400" u="none" strike="noStrike" dirty="0">
                        <a:solidFill>
                          <a:schemeClr val="tx1"/>
                        </a:solidFill>
                        <a:effectLst/>
                        <a:latin typeface="BIZ UDPゴシック" panose="020B0400000000000000" pitchFamily="50" charset="-128"/>
                        <a:ea typeface="BIZ UDPゴシック" panose="020B0400000000000000" pitchFamily="50" charset="-128"/>
                      </a:endParaRPr>
                    </a:p>
                    <a:p>
                      <a:pPr algn="ctr" fontAlgn="ctr"/>
                      <a:r>
                        <a:rPr lang="ja-JP" altLang="en-US" sz="1400" u="none" strike="noStrike" dirty="0">
                          <a:solidFill>
                            <a:schemeClr val="tx1"/>
                          </a:solidFill>
                          <a:effectLst/>
                          <a:latin typeface="BIZ UDPゴシック" panose="020B0400000000000000" pitchFamily="50" charset="-128"/>
                          <a:ea typeface="BIZ UDPゴシック" panose="020B0400000000000000" pitchFamily="50" charset="-128"/>
                        </a:rPr>
                        <a:t>条例の区分</a:t>
                      </a:r>
                      <a:r>
                        <a:rPr lang="en-US" altLang="ja-JP" sz="1400" u="none" strike="noStrike" baseline="30000" dirty="0">
                          <a:solidFill>
                            <a:schemeClr val="tx1"/>
                          </a:solidFill>
                          <a:effectLst/>
                          <a:latin typeface="BIZ UDPゴシック" panose="020B0400000000000000" pitchFamily="50" charset="-128"/>
                          <a:ea typeface="BIZ UDPゴシック" panose="020B0400000000000000" pitchFamily="50" charset="-128"/>
                        </a:rPr>
                        <a:t>※</a:t>
                      </a:r>
                      <a:endParaRPr lang="ja-JP" altLang="en-US" sz="1400" b="0" i="0" u="none" strike="noStrike" baseline="30000" dirty="0">
                        <a:solidFill>
                          <a:schemeClr val="tx1"/>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備考</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0153647"/>
                  </a:ext>
                </a:extLst>
              </a:tr>
              <a:tr h="124753">
                <a:tc>
                  <a:txBody>
                    <a:bodyPr/>
                    <a:lstStyle/>
                    <a:p>
                      <a:pPr algn="l"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アンモニア</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条例第二種</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6992481"/>
                  </a:ext>
                </a:extLst>
              </a:tr>
              <a:tr h="124753">
                <a:tc>
                  <a:txBody>
                    <a:bodyPr/>
                    <a:lstStyle/>
                    <a:p>
                      <a:pPr algn="l"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フッ化水素</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法第一種</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フッ化水素及びその水溶性塩</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1880194"/>
                  </a:ext>
                </a:extLst>
              </a:tr>
              <a:tr h="124753">
                <a:tc>
                  <a:txBody>
                    <a:bodyPr/>
                    <a:lstStyle/>
                    <a:p>
                      <a:pPr algn="l"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シアン化水素</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法第一種</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lnSpc>
                          <a:spcPts val="1500"/>
                        </a:lnSpc>
                      </a:pP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無機シアン化合物（錯塩及びシアン酸塩を除く。）</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8473281"/>
                  </a:ext>
                </a:extLst>
              </a:tr>
              <a:tr h="124753">
                <a:tc>
                  <a:txBody>
                    <a:bodyPr/>
                    <a:lstStyle/>
                    <a:p>
                      <a:pPr algn="l"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一酸化炭素</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10891712"/>
                  </a:ext>
                </a:extLst>
              </a:tr>
              <a:tr h="124753">
                <a:tc>
                  <a:txBody>
                    <a:bodyPr/>
                    <a:lstStyle/>
                    <a:p>
                      <a:pPr algn="l"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ホルムアルデヒド</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法第一種</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3801235"/>
                  </a:ext>
                </a:extLst>
              </a:tr>
              <a:tr h="124753">
                <a:tc>
                  <a:txBody>
                    <a:bodyPr/>
                    <a:lstStyle/>
                    <a:p>
                      <a:pPr algn="l"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メタノール</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effectLst/>
                          <a:latin typeface="BIZ UDPゴシック" panose="020B0400000000000000" pitchFamily="50" charset="-128"/>
                          <a:ea typeface="BIZ UDPゴシック" panose="020B0400000000000000" pitchFamily="50" charset="-128"/>
                        </a:rPr>
                        <a:t>条例第一種</a:t>
                      </a:r>
                      <a:endPar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2140725"/>
                  </a:ext>
                </a:extLst>
              </a:tr>
              <a:tr h="124753">
                <a:tc>
                  <a:txBody>
                    <a:bodyPr/>
                    <a:lstStyle/>
                    <a:p>
                      <a:pPr algn="l"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硫化水素</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条例第二種</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en-US" altLang="ja-JP"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62119"/>
                  </a:ext>
                </a:extLst>
              </a:tr>
              <a:tr h="124753">
                <a:tc>
                  <a:txBody>
                    <a:bodyPr/>
                    <a:lstStyle/>
                    <a:p>
                      <a:pPr algn="l"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燐化水素</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672718"/>
                  </a:ext>
                </a:extLst>
              </a:tr>
            </a:tbl>
          </a:graphicData>
        </a:graphic>
      </p:graphicFrame>
      <p:sp>
        <p:nvSpPr>
          <p:cNvPr id="15" name="タイトル 1"/>
          <p:cNvSpPr txBox="1">
            <a:spLocks/>
          </p:cNvSpPr>
          <p:nvPr/>
        </p:nvSpPr>
        <p:spPr>
          <a:xfrm>
            <a:off x="679505" y="181475"/>
            <a:ext cx="9087692" cy="926868"/>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500" dirty="0">
                <a:latin typeface="BIZ UDPゴシック" panose="020B0400000000000000" pitchFamily="50" charset="-128"/>
                <a:ea typeface="BIZ UDPゴシック" panose="020B0400000000000000" pitchFamily="50" charset="-128"/>
              </a:rPr>
              <a:t>生活環境保全の観点からの化学物質の選定③</a:t>
            </a:r>
            <a:r>
              <a:rPr lang="en-US" altLang="ja-JP" sz="2500" dirty="0">
                <a:latin typeface="BIZ UDPゴシック" panose="020B0400000000000000" pitchFamily="50" charset="-128"/>
                <a:ea typeface="BIZ UDPゴシック" panose="020B0400000000000000" pitchFamily="50" charset="-128"/>
              </a:rPr>
              <a:t/>
            </a:r>
            <a:br>
              <a:rPr lang="en-US" altLang="ja-JP" sz="2500" dirty="0">
                <a:latin typeface="BIZ UDPゴシック" panose="020B0400000000000000" pitchFamily="50" charset="-128"/>
                <a:ea typeface="BIZ UDPゴシック" panose="020B0400000000000000" pitchFamily="50" charset="-128"/>
              </a:rPr>
            </a:br>
            <a:r>
              <a:rPr lang="ja-JP" altLang="en-US" sz="2900" dirty="0">
                <a:latin typeface="BIZ UDPゴシック" panose="020B0400000000000000" pitchFamily="50" charset="-128"/>
                <a:ea typeface="BIZ UDPゴシック" panose="020B0400000000000000" pitchFamily="50" charset="-128"/>
              </a:rPr>
              <a:t>大気汚染防止法有害物質及び特定物質①</a:t>
            </a:r>
          </a:p>
        </p:txBody>
      </p:sp>
      <p:sp>
        <p:nvSpPr>
          <p:cNvPr id="16" name="テキスト ボックス 15"/>
          <p:cNvSpPr txBox="1"/>
          <p:nvPr/>
        </p:nvSpPr>
        <p:spPr>
          <a:xfrm>
            <a:off x="679505" y="3734475"/>
            <a:ext cx="7991290" cy="307777"/>
          </a:xfrm>
          <a:prstGeom prst="rect">
            <a:avLst/>
          </a:prstGeom>
          <a:noFill/>
        </p:spPr>
        <p:txBody>
          <a:bodyPr wrap="none" rtlCol="0">
            <a:spAutoFit/>
          </a:bodyPr>
          <a:lstStyle/>
          <a:p>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「－」は、化管法（令和</a:t>
            </a:r>
            <a:r>
              <a:rPr kumimoji="1" lang="en-US" altLang="ja-JP" sz="1400" dirty="0">
                <a:latin typeface="BIZ UDPゴシック" panose="020B0400000000000000" pitchFamily="50" charset="-128"/>
                <a:ea typeface="BIZ UDPゴシック" panose="020B0400000000000000" pitchFamily="50" charset="-128"/>
              </a:rPr>
              <a:t>2</a:t>
            </a:r>
            <a:r>
              <a:rPr kumimoji="1" lang="ja-JP" altLang="en-US" sz="1400" dirty="0">
                <a:latin typeface="BIZ UDPゴシック" panose="020B0400000000000000" pitchFamily="50" charset="-128"/>
                <a:ea typeface="BIZ UDPゴシック" panose="020B0400000000000000" pitchFamily="50" charset="-128"/>
              </a:rPr>
              <a:t>年度見直し後）及び条例（化学物質適正管理）の対象外であることを示す。</a:t>
            </a:r>
          </a:p>
        </p:txBody>
      </p:sp>
      <p:sp>
        <p:nvSpPr>
          <p:cNvPr id="17" name="テキスト ボックス 16"/>
          <p:cNvSpPr txBox="1"/>
          <p:nvPr/>
        </p:nvSpPr>
        <p:spPr>
          <a:xfrm>
            <a:off x="698107" y="6448415"/>
            <a:ext cx="7991290" cy="307777"/>
          </a:xfrm>
          <a:prstGeom prst="rect">
            <a:avLst/>
          </a:prstGeom>
          <a:noFill/>
        </p:spPr>
        <p:txBody>
          <a:bodyPr wrap="none" rtlCol="0">
            <a:spAutoFit/>
          </a:bodyPr>
          <a:lstStyle/>
          <a:p>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「－」は、化管法（令和</a:t>
            </a:r>
            <a:r>
              <a:rPr kumimoji="1" lang="en-US" altLang="ja-JP" sz="1400" dirty="0">
                <a:latin typeface="BIZ UDPゴシック" panose="020B0400000000000000" pitchFamily="50" charset="-128"/>
                <a:ea typeface="BIZ UDPゴシック" panose="020B0400000000000000" pitchFamily="50" charset="-128"/>
              </a:rPr>
              <a:t>2</a:t>
            </a:r>
            <a:r>
              <a:rPr kumimoji="1" lang="ja-JP" altLang="en-US" sz="1400" dirty="0">
                <a:latin typeface="BIZ UDPゴシック" panose="020B0400000000000000" pitchFamily="50" charset="-128"/>
                <a:ea typeface="BIZ UDPゴシック" panose="020B0400000000000000" pitchFamily="50" charset="-128"/>
              </a:rPr>
              <a:t>年度見直し後）及び条例（化学物質適正管理）の対象外であることを示す。</a:t>
            </a:r>
          </a:p>
        </p:txBody>
      </p:sp>
    </p:spTree>
    <p:extLst>
      <p:ext uri="{BB962C8B-B14F-4D97-AF65-F5344CB8AC3E}">
        <p14:creationId xmlns:p14="http://schemas.microsoft.com/office/powerpoint/2010/main" val="144630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19</a:t>
            </a:fld>
            <a:endParaRPr kumimoji="0" lang="en-US" sz="9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19</a:t>
            </a:fld>
            <a:endParaRPr kumimoji="0" lang="en-US" sz="9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2454196547"/>
              </p:ext>
            </p:extLst>
          </p:nvPr>
        </p:nvGraphicFramePr>
        <p:xfrm>
          <a:off x="708339" y="1154894"/>
          <a:ext cx="8677613" cy="5274901"/>
        </p:xfrm>
        <a:graphic>
          <a:graphicData uri="http://schemas.openxmlformats.org/drawingml/2006/table">
            <a:tbl>
              <a:tblPr/>
              <a:tblGrid>
                <a:gridCol w="2547270">
                  <a:extLst>
                    <a:ext uri="{9D8B030D-6E8A-4147-A177-3AD203B41FA5}">
                      <a16:colId xmlns:a16="http://schemas.microsoft.com/office/drawing/2014/main" val="2497158578"/>
                    </a:ext>
                  </a:extLst>
                </a:gridCol>
                <a:gridCol w="1403797">
                  <a:extLst>
                    <a:ext uri="{9D8B030D-6E8A-4147-A177-3AD203B41FA5}">
                      <a16:colId xmlns:a16="http://schemas.microsoft.com/office/drawing/2014/main" val="3708899097"/>
                    </a:ext>
                  </a:extLst>
                </a:gridCol>
                <a:gridCol w="4726546">
                  <a:extLst>
                    <a:ext uri="{9D8B030D-6E8A-4147-A177-3AD203B41FA5}">
                      <a16:colId xmlns:a16="http://schemas.microsoft.com/office/drawing/2014/main" val="611586811"/>
                    </a:ext>
                  </a:extLst>
                </a:gridCol>
              </a:tblGrid>
              <a:tr h="242798">
                <a:tc>
                  <a:txBody>
                    <a:bodyPr/>
                    <a:lstStyle/>
                    <a:p>
                      <a:pPr algn="ctr" fontAlgn="ctr"/>
                      <a:r>
                        <a:rPr lang="zh-TW"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大気汚染防止法　特定物質</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solidFill>
                            <a:schemeClr val="tx1"/>
                          </a:solidFill>
                          <a:effectLst/>
                          <a:latin typeface="BIZ UDPゴシック" panose="020B0400000000000000" pitchFamily="50" charset="-128"/>
                          <a:ea typeface="BIZ UDPゴシック" panose="020B0400000000000000" pitchFamily="50" charset="-128"/>
                        </a:rPr>
                        <a:t>化管法及び</a:t>
                      </a:r>
                      <a:endParaRPr lang="en-US" altLang="ja-JP" sz="1400" u="none" strike="noStrike" dirty="0">
                        <a:solidFill>
                          <a:schemeClr val="tx1"/>
                        </a:solidFill>
                        <a:effectLst/>
                        <a:latin typeface="BIZ UDPゴシック" panose="020B0400000000000000" pitchFamily="50" charset="-128"/>
                        <a:ea typeface="BIZ UDPゴシック" panose="020B0400000000000000" pitchFamily="50" charset="-128"/>
                      </a:endParaRPr>
                    </a:p>
                    <a:p>
                      <a:pPr algn="ctr" fontAlgn="ctr"/>
                      <a:r>
                        <a:rPr lang="ja-JP" altLang="en-US" sz="1400" u="none" strike="noStrike" dirty="0">
                          <a:solidFill>
                            <a:schemeClr val="tx1"/>
                          </a:solidFill>
                          <a:effectLst/>
                          <a:latin typeface="BIZ UDPゴシック" panose="020B0400000000000000" pitchFamily="50" charset="-128"/>
                          <a:ea typeface="BIZ UDPゴシック" panose="020B0400000000000000" pitchFamily="50" charset="-128"/>
                        </a:rPr>
                        <a:t>条例の区分</a:t>
                      </a:r>
                      <a:r>
                        <a:rPr lang="en-US" altLang="ja-JP" sz="1400" u="none" strike="noStrike" baseline="30000" dirty="0">
                          <a:solidFill>
                            <a:schemeClr val="tx1"/>
                          </a:solidFill>
                          <a:effectLst/>
                          <a:latin typeface="BIZ UDPゴシック" panose="020B0400000000000000" pitchFamily="50" charset="-128"/>
                          <a:ea typeface="BIZ UDPゴシック" panose="020B0400000000000000" pitchFamily="50" charset="-128"/>
                        </a:rPr>
                        <a:t>※</a:t>
                      </a:r>
                      <a:endParaRPr lang="ja-JP" altLang="en-US" sz="1400" b="0" i="0" u="none" strike="noStrike" baseline="30000" dirty="0">
                        <a:solidFill>
                          <a:schemeClr val="tx1"/>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備考</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0153647"/>
                  </a:ext>
                </a:extLst>
              </a:tr>
              <a:tr h="124753">
                <a:tc>
                  <a:txBody>
                    <a:bodyPr/>
                    <a:lstStyle/>
                    <a:p>
                      <a:pPr algn="l"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塩化水素</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条例第二種</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endPar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1006318"/>
                  </a:ext>
                </a:extLst>
              </a:tr>
              <a:tr h="124753">
                <a:tc>
                  <a:txBody>
                    <a:bodyPr/>
                    <a:lstStyle/>
                    <a:p>
                      <a:pPr algn="l"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二酸化窒素</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条例第二種</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63236076"/>
                  </a:ext>
                </a:extLst>
              </a:tr>
              <a:tr h="124753">
                <a:tc>
                  <a:txBody>
                    <a:bodyPr/>
                    <a:lstStyle/>
                    <a:p>
                      <a:pPr algn="l"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アクロレイン</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法第一種</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578139"/>
                  </a:ext>
                </a:extLst>
              </a:tr>
              <a:tr h="124753">
                <a:tc>
                  <a:txBody>
                    <a:bodyPr/>
                    <a:lstStyle/>
                    <a:p>
                      <a:pPr algn="l"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二酸化硫黄</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1613521"/>
                  </a:ext>
                </a:extLst>
              </a:tr>
              <a:tr h="124753">
                <a:tc>
                  <a:txBody>
                    <a:bodyPr/>
                    <a:lstStyle/>
                    <a:p>
                      <a:pPr algn="l"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塩素</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条例第二種</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59225187"/>
                  </a:ext>
                </a:extLst>
              </a:tr>
              <a:tr h="124753">
                <a:tc>
                  <a:txBody>
                    <a:bodyPr/>
                    <a:lstStyle/>
                    <a:p>
                      <a:pPr algn="l"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二硫化炭素</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法第一種</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45448923"/>
                  </a:ext>
                </a:extLst>
              </a:tr>
              <a:tr h="124753">
                <a:tc>
                  <a:txBody>
                    <a:bodyPr/>
                    <a:lstStyle/>
                    <a:p>
                      <a:pPr algn="l"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ベンゼン</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法第一種</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7112487"/>
                  </a:ext>
                </a:extLst>
              </a:tr>
              <a:tr h="124753">
                <a:tc>
                  <a:txBody>
                    <a:bodyPr/>
                    <a:lstStyle/>
                    <a:p>
                      <a:pPr algn="l"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ピリジン</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法第一種</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93144"/>
                  </a:ext>
                </a:extLst>
              </a:tr>
              <a:tr h="124753">
                <a:tc>
                  <a:txBody>
                    <a:bodyPr/>
                    <a:lstStyle/>
                    <a:p>
                      <a:pPr algn="l"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フェノール</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法第一種</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20683708"/>
                  </a:ext>
                </a:extLst>
              </a:tr>
              <a:tr h="124753">
                <a:tc>
                  <a:txBody>
                    <a:bodyPr/>
                    <a:lstStyle/>
                    <a:p>
                      <a:pPr algn="l"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硫酸（三酸化硫黄を含む。）</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条例第二種</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硫酸</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9755406"/>
                  </a:ext>
                </a:extLst>
              </a:tr>
              <a:tr h="124753">
                <a:tc>
                  <a:txBody>
                    <a:bodyPr/>
                    <a:lstStyle/>
                    <a:p>
                      <a:pPr algn="l"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フッ化珪素</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7009165"/>
                  </a:ext>
                </a:extLst>
              </a:tr>
              <a:tr h="124753">
                <a:tc>
                  <a:txBody>
                    <a:bodyPr/>
                    <a:lstStyle/>
                    <a:p>
                      <a:pPr algn="l"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ホスゲン</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505085"/>
                  </a:ext>
                </a:extLst>
              </a:tr>
              <a:tr h="124753">
                <a:tc>
                  <a:txBody>
                    <a:bodyPr/>
                    <a:lstStyle/>
                    <a:p>
                      <a:pPr algn="l"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二酸化セレン</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法第一種</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セレン及びその化合物</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470783"/>
                  </a:ext>
                </a:extLst>
              </a:tr>
              <a:tr h="124753">
                <a:tc>
                  <a:txBody>
                    <a:bodyPr/>
                    <a:lstStyle/>
                    <a:p>
                      <a:pPr algn="l"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クロルスルホン酸</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法第一種</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クロロ酢酸</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2264040"/>
                  </a:ext>
                </a:extLst>
              </a:tr>
              <a:tr h="124753">
                <a:tc>
                  <a:txBody>
                    <a:bodyPr/>
                    <a:lstStyle/>
                    <a:p>
                      <a:pPr algn="l"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黄燐</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1966456"/>
                  </a:ext>
                </a:extLst>
              </a:tr>
              <a:tr h="124753">
                <a:tc>
                  <a:txBody>
                    <a:bodyPr/>
                    <a:lstStyle/>
                    <a:p>
                      <a:pPr algn="l"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三塩化燐</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条例第一種</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75851446"/>
                  </a:ext>
                </a:extLst>
              </a:tr>
              <a:tr h="124753">
                <a:tc>
                  <a:txBody>
                    <a:bodyPr/>
                    <a:lstStyle/>
                    <a:p>
                      <a:pPr algn="l"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臭素</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法第二種</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06262675"/>
                  </a:ext>
                </a:extLst>
              </a:tr>
              <a:tr h="124753">
                <a:tc>
                  <a:txBody>
                    <a:bodyPr/>
                    <a:lstStyle/>
                    <a:p>
                      <a:pPr algn="l"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ニッケルカルボニル</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法第一種</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ニッケル化合物</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8314584"/>
                  </a:ext>
                </a:extLst>
              </a:tr>
              <a:tr h="124753">
                <a:tc>
                  <a:txBody>
                    <a:bodyPr/>
                    <a:lstStyle/>
                    <a:p>
                      <a:pPr algn="l"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五塩化燐</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条例第二種</a:t>
                      </a:r>
                      <a:endParaRPr lang="en-US" altLang="ja-JP" sz="14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6378456"/>
                  </a:ext>
                </a:extLst>
              </a:tr>
              <a:tr h="124753">
                <a:tc rowSpan="3">
                  <a:txBody>
                    <a:bodyPr/>
                    <a:lstStyle/>
                    <a:p>
                      <a:pPr algn="l"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メルカプタン</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法第一種</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lnSpc>
                          <a:spcPts val="1400"/>
                        </a:lnSpc>
                      </a:pP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ドデカン－１－チオール、２－メチルプロパン－２－チオール</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065793"/>
                  </a:ext>
                </a:extLst>
              </a:tr>
              <a:tr h="124753">
                <a:tc vMerge="1">
                  <a:txBody>
                    <a:bodyPr/>
                    <a:lstStyle/>
                    <a:p>
                      <a:pPr algn="l" fontAlgn="ctr"/>
                      <a:endPar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法第二種</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１－オクタンチオール</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4182999"/>
                  </a:ext>
                </a:extLst>
              </a:tr>
              <a:tr h="124753">
                <a:tc vMerge="1">
                  <a:txBody>
                    <a:bodyPr/>
                    <a:lstStyle/>
                    <a:p>
                      <a:pPr algn="l" fontAlgn="ctr"/>
                      <a:endParaRPr lang="ja-JP" altLang="en-US" sz="14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400" b="0" i="0" u="none" strike="noStrike" dirty="0">
                          <a:solidFill>
                            <a:schemeClr val="tx1"/>
                          </a:solidFill>
                          <a:effectLst/>
                          <a:latin typeface="BIZ UDPゴシック" panose="020B0400000000000000" pitchFamily="50" charset="-128"/>
                          <a:ea typeface="BIZ UDPゴシック" panose="020B0400000000000000" pitchFamily="50" charset="-128"/>
                        </a:rPr>
                        <a:t>上記以外のメルカプタン</a:t>
                      </a:r>
                    </a:p>
                  </a:txBody>
                  <a:tcPr marL="6707" marR="6707" marT="6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8809152"/>
                  </a:ext>
                </a:extLst>
              </a:tr>
            </a:tbl>
          </a:graphicData>
        </a:graphic>
      </p:graphicFrame>
      <p:sp>
        <p:nvSpPr>
          <p:cNvPr id="10" name="テキスト ボックス 9"/>
          <p:cNvSpPr txBox="1"/>
          <p:nvPr/>
        </p:nvSpPr>
        <p:spPr>
          <a:xfrm>
            <a:off x="743691" y="6405782"/>
            <a:ext cx="7991290" cy="307777"/>
          </a:xfrm>
          <a:prstGeom prst="rect">
            <a:avLst/>
          </a:prstGeom>
          <a:noFill/>
        </p:spPr>
        <p:txBody>
          <a:bodyPr wrap="none" rtlCol="0">
            <a:spAutoFit/>
          </a:bodyPr>
          <a:lstStyle/>
          <a:p>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「－」は、化管法（令和</a:t>
            </a:r>
            <a:r>
              <a:rPr kumimoji="1" lang="en-US" altLang="ja-JP" sz="1400" dirty="0">
                <a:latin typeface="BIZ UDPゴシック" panose="020B0400000000000000" pitchFamily="50" charset="-128"/>
                <a:ea typeface="BIZ UDPゴシック" panose="020B0400000000000000" pitchFamily="50" charset="-128"/>
              </a:rPr>
              <a:t>2</a:t>
            </a:r>
            <a:r>
              <a:rPr kumimoji="1" lang="ja-JP" altLang="en-US" sz="1400" dirty="0">
                <a:latin typeface="BIZ UDPゴシック" panose="020B0400000000000000" pitchFamily="50" charset="-128"/>
                <a:ea typeface="BIZ UDPゴシック" panose="020B0400000000000000" pitchFamily="50" charset="-128"/>
              </a:rPr>
              <a:t>年度見直し後）及び条例（化学物質適正管理）の対象外であることを示す。</a:t>
            </a:r>
          </a:p>
        </p:txBody>
      </p:sp>
      <p:sp>
        <p:nvSpPr>
          <p:cNvPr id="12" name="タイトル 1"/>
          <p:cNvSpPr txBox="1">
            <a:spLocks/>
          </p:cNvSpPr>
          <p:nvPr/>
        </p:nvSpPr>
        <p:spPr>
          <a:xfrm>
            <a:off x="743691" y="189942"/>
            <a:ext cx="9087692" cy="926868"/>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500" dirty="0">
                <a:latin typeface="BIZ UDPゴシック" panose="020B0400000000000000" pitchFamily="50" charset="-128"/>
                <a:ea typeface="BIZ UDPゴシック" panose="020B0400000000000000" pitchFamily="50" charset="-128"/>
              </a:rPr>
              <a:t>生活環境保全の観点からの化学物質の選定④</a:t>
            </a:r>
            <a:r>
              <a:rPr lang="en-US" altLang="ja-JP" sz="2500" dirty="0">
                <a:latin typeface="BIZ UDPゴシック" panose="020B0400000000000000" pitchFamily="50" charset="-128"/>
                <a:ea typeface="BIZ UDPゴシック" panose="020B0400000000000000" pitchFamily="50" charset="-128"/>
              </a:rPr>
              <a:t/>
            </a:r>
            <a:br>
              <a:rPr lang="en-US" altLang="ja-JP" sz="2500" dirty="0">
                <a:latin typeface="BIZ UDPゴシック" panose="020B0400000000000000" pitchFamily="50" charset="-128"/>
                <a:ea typeface="BIZ UDPゴシック" panose="020B0400000000000000" pitchFamily="50" charset="-128"/>
              </a:rPr>
            </a:br>
            <a:r>
              <a:rPr lang="ja-JP" altLang="en-US" sz="2900" dirty="0">
                <a:latin typeface="BIZ UDPゴシック" panose="020B0400000000000000" pitchFamily="50" charset="-128"/>
                <a:ea typeface="BIZ UDPゴシック" panose="020B0400000000000000" pitchFamily="50" charset="-128"/>
              </a:rPr>
              <a:t>大気汚染防止法有害物質及び特定物質②</a:t>
            </a:r>
          </a:p>
        </p:txBody>
      </p:sp>
    </p:spTree>
    <p:extLst>
      <p:ext uri="{BB962C8B-B14F-4D97-AF65-F5344CB8AC3E}">
        <p14:creationId xmlns:p14="http://schemas.microsoft.com/office/powerpoint/2010/main" val="1186900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684610" y="145218"/>
            <a:ext cx="6984793" cy="811237"/>
          </a:xfrm>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化管法及び条例に係る主な規定</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2" name="コンテンツ プレースホルダー 2"/>
          <p:cNvSpPr txBox="1">
            <a:spLocks/>
          </p:cNvSpPr>
          <p:nvPr/>
        </p:nvSpPr>
        <p:spPr>
          <a:xfrm>
            <a:off x="564111" y="2056436"/>
            <a:ext cx="9097793" cy="359832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spcBef>
                <a:spcPts val="0"/>
              </a:spcBef>
              <a:buNone/>
            </a:pPr>
            <a:r>
              <a:rPr lang="ja-JP" altLang="en-US" sz="2000" dirty="0">
                <a:latin typeface="BIZ UDPゴシック" panose="020B0400000000000000" pitchFamily="50" charset="-128"/>
                <a:ea typeface="BIZ UDPゴシック" panose="020B0400000000000000" pitchFamily="50" charset="-128"/>
              </a:rPr>
              <a:t>○化管法</a:t>
            </a:r>
            <a:r>
              <a:rPr lang="ja-JP" altLang="en-US" sz="1600" dirty="0">
                <a:latin typeface="BIZ UDPゴシック" panose="020B0400000000000000" pitchFamily="50" charset="-128"/>
                <a:ea typeface="BIZ UDPゴシック" panose="020B0400000000000000" pitchFamily="50" charset="-128"/>
              </a:rPr>
              <a:t>　（特定化学物質の環境への排出量等の把握等及び管理の改善の促進に関する法律）</a:t>
            </a:r>
            <a:endParaRPr lang="en-US" altLang="ja-JP" sz="1600" dirty="0">
              <a:latin typeface="BIZ UDPゴシック" panose="020B0400000000000000" pitchFamily="50" charset="-128"/>
              <a:ea typeface="BIZ UDPゴシック" panose="020B0400000000000000" pitchFamily="50" charset="-128"/>
            </a:endParaRPr>
          </a:p>
          <a:p>
            <a:pPr lvl="1">
              <a:spcBef>
                <a:spcPts val="0"/>
              </a:spcBef>
            </a:pPr>
            <a:r>
              <a:rPr lang="ja-JP" altLang="en-US" sz="1800" dirty="0">
                <a:latin typeface="BIZ UDPゴシック" panose="020B0400000000000000" pitchFamily="50" charset="-128"/>
                <a:ea typeface="BIZ UDPゴシック" panose="020B0400000000000000" pitchFamily="50" charset="-128"/>
              </a:rPr>
              <a:t>第一種指定化学物質に係る排出量、移動量の届出</a:t>
            </a:r>
            <a:r>
              <a:rPr lang="en-US" altLang="ja-JP" sz="1800" baseline="30000" dirty="0">
                <a:latin typeface="BIZ UDPゴシック" panose="020B0400000000000000" pitchFamily="50" charset="-128"/>
                <a:ea typeface="BIZ UDPゴシック" panose="020B0400000000000000" pitchFamily="50" charset="-128"/>
              </a:rPr>
              <a:t>※</a:t>
            </a:r>
            <a:r>
              <a:rPr lang="ja-JP" altLang="en-US" sz="1800" baseline="30000" dirty="0">
                <a:latin typeface="BIZ UDPゴシック" panose="020B0400000000000000" pitchFamily="50" charset="-128"/>
                <a:ea typeface="BIZ UDPゴシック" panose="020B0400000000000000" pitchFamily="50" charset="-128"/>
              </a:rPr>
              <a:t>１</a:t>
            </a:r>
            <a:endParaRPr lang="en-US" altLang="ja-JP" sz="1800" baseline="30000" dirty="0">
              <a:latin typeface="BIZ UDPゴシック" panose="020B0400000000000000" pitchFamily="50" charset="-128"/>
              <a:ea typeface="BIZ UDPゴシック" panose="020B0400000000000000" pitchFamily="50" charset="-128"/>
            </a:endParaRPr>
          </a:p>
          <a:p>
            <a:pPr lvl="1">
              <a:spcBef>
                <a:spcPts val="0"/>
              </a:spcBef>
            </a:pPr>
            <a:r>
              <a:rPr lang="ja-JP" altLang="en-US" sz="1800" dirty="0">
                <a:latin typeface="BIZ UDPゴシック" panose="020B0400000000000000" pitchFamily="50" charset="-128"/>
                <a:ea typeface="BIZ UDPゴシック" panose="020B0400000000000000" pitchFamily="50" charset="-128"/>
              </a:rPr>
              <a:t>指定化学物質の性状及び取扱いに関する情報提供</a:t>
            </a:r>
            <a:endParaRPr lang="en-US" altLang="ja-JP" sz="1800" dirty="0">
              <a:latin typeface="BIZ UDPゴシック" panose="020B0400000000000000" pitchFamily="50" charset="-128"/>
              <a:ea typeface="BIZ UDPゴシック" panose="020B0400000000000000" pitchFamily="50" charset="-128"/>
            </a:endParaRPr>
          </a:p>
          <a:p>
            <a:pPr marL="457200" lvl="1" indent="0">
              <a:spcBef>
                <a:spcPts val="0"/>
              </a:spcBef>
              <a:buNone/>
            </a:pPr>
            <a:r>
              <a:rPr lang="ja-JP" altLang="en-US" sz="1800"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化学物質を譲渡・提供する事業者への情報提供の義務）　　</a:t>
            </a:r>
            <a:endParaRPr lang="en-US" altLang="ja-JP" dirty="0">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2000" dirty="0">
                <a:latin typeface="BIZ UDPゴシック" panose="020B0400000000000000" pitchFamily="50" charset="-128"/>
                <a:ea typeface="BIZ UDPゴシック" panose="020B0400000000000000" pitchFamily="50" charset="-128"/>
              </a:rPr>
              <a:t>○条例　</a:t>
            </a:r>
            <a:r>
              <a:rPr lang="ja-JP" altLang="en-US" sz="1600" dirty="0">
                <a:latin typeface="BIZ UDPゴシック" panose="020B0400000000000000" pitchFamily="50" charset="-128"/>
                <a:ea typeface="BIZ UDPゴシック" panose="020B0400000000000000" pitchFamily="50" charset="-128"/>
              </a:rPr>
              <a:t>（生活環境の保全等に関する条例）</a:t>
            </a:r>
            <a:endParaRPr lang="en-US" altLang="ja-JP" sz="1600" dirty="0">
              <a:latin typeface="BIZ UDPゴシック" panose="020B0400000000000000" pitchFamily="50" charset="-128"/>
              <a:ea typeface="BIZ UDPゴシック" panose="020B0400000000000000" pitchFamily="50" charset="-128"/>
            </a:endParaRPr>
          </a:p>
          <a:p>
            <a:pPr lvl="1">
              <a:spcBef>
                <a:spcPts val="0"/>
              </a:spcBef>
            </a:pPr>
            <a:r>
              <a:rPr lang="ja-JP" altLang="en-US" sz="1800" dirty="0">
                <a:latin typeface="BIZ UDPゴシック" panose="020B0400000000000000" pitchFamily="50" charset="-128"/>
                <a:ea typeface="BIZ UDPゴシック" panose="020B0400000000000000" pitchFamily="50" charset="-128"/>
              </a:rPr>
              <a:t>第一種指定化学物質に係る取扱量の届出</a:t>
            </a:r>
            <a:r>
              <a:rPr lang="en-US" altLang="ja-JP" sz="1800" baseline="30000" dirty="0">
                <a:latin typeface="BIZ UDPゴシック" panose="020B0400000000000000" pitchFamily="50" charset="-128"/>
                <a:ea typeface="BIZ UDPゴシック" panose="020B0400000000000000" pitchFamily="50" charset="-128"/>
              </a:rPr>
              <a:t>※</a:t>
            </a:r>
            <a:r>
              <a:rPr lang="ja-JP" altLang="en-US" sz="1800" baseline="30000" dirty="0">
                <a:latin typeface="BIZ UDPゴシック" panose="020B0400000000000000" pitchFamily="50" charset="-128"/>
                <a:ea typeface="BIZ UDPゴシック" panose="020B0400000000000000" pitchFamily="50" charset="-128"/>
              </a:rPr>
              <a:t>１</a:t>
            </a:r>
            <a:endParaRPr lang="en-US" altLang="ja-JP" sz="1800" dirty="0">
              <a:latin typeface="BIZ UDPゴシック" panose="020B0400000000000000" pitchFamily="50" charset="-128"/>
              <a:ea typeface="BIZ UDPゴシック" panose="020B0400000000000000" pitchFamily="50" charset="-128"/>
            </a:endParaRPr>
          </a:p>
          <a:p>
            <a:pPr lvl="1">
              <a:spcBef>
                <a:spcPts val="0"/>
              </a:spcBef>
            </a:pPr>
            <a:r>
              <a:rPr lang="ja-JP" altLang="en-US" sz="1800" dirty="0">
                <a:latin typeface="BIZ UDPゴシック" panose="020B0400000000000000" pitchFamily="50" charset="-128"/>
                <a:ea typeface="BIZ UDPゴシック" panose="020B0400000000000000" pitchFamily="50" charset="-128"/>
              </a:rPr>
              <a:t>府独自指定物質（第一種）に係る排出量、移動量、取扱量の届出</a:t>
            </a:r>
            <a:r>
              <a:rPr lang="en-US" altLang="ja-JP" sz="1800" baseline="30000" dirty="0">
                <a:latin typeface="BIZ UDPゴシック" panose="020B0400000000000000" pitchFamily="50" charset="-128"/>
                <a:ea typeface="BIZ UDPゴシック" panose="020B0400000000000000" pitchFamily="50" charset="-128"/>
              </a:rPr>
              <a:t>※</a:t>
            </a:r>
            <a:r>
              <a:rPr lang="ja-JP" altLang="en-US" sz="1800" baseline="30000" dirty="0">
                <a:latin typeface="BIZ UDPゴシック" panose="020B0400000000000000" pitchFamily="50" charset="-128"/>
                <a:ea typeface="BIZ UDPゴシック" panose="020B0400000000000000" pitchFamily="50" charset="-128"/>
              </a:rPr>
              <a:t>１</a:t>
            </a:r>
            <a:endParaRPr lang="en-US" altLang="ja-JP" sz="1800" dirty="0">
              <a:latin typeface="BIZ UDPゴシック" panose="020B0400000000000000" pitchFamily="50" charset="-128"/>
              <a:ea typeface="BIZ UDPゴシック" panose="020B0400000000000000" pitchFamily="50" charset="-128"/>
            </a:endParaRPr>
          </a:p>
          <a:p>
            <a:pPr lvl="1">
              <a:spcBef>
                <a:spcPts val="0"/>
              </a:spcBef>
            </a:pPr>
            <a:r>
              <a:rPr lang="ja-JP" altLang="en-US" sz="1800" dirty="0">
                <a:latin typeface="BIZ UDPゴシック" panose="020B0400000000000000" pitchFamily="50" charset="-128"/>
                <a:ea typeface="BIZ UDPゴシック" panose="020B0400000000000000" pitchFamily="50" charset="-128"/>
              </a:rPr>
              <a:t>管理計画書、管理目標及び達成状況の届出</a:t>
            </a:r>
            <a:r>
              <a:rPr lang="en-US" altLang="ja-JP" sz="1800" baseline="30000" dirty="0">
                <a:latin typeface="BIZ UDPゴシック" panose="020B0400000000000000" pitchFamily="50" charset="-128"/>
                <a:ea typeface="BIZ UDPゴシック" panose="020B0400000000000000" pitchFamily="50" charset="-128"/>
              </a:rPr>
              <a:t>※</a:t>
            </a:r>
            <a:r>
              <a:rPr lang="ja-JP" altLang="en-US" sz="1800" baseline="30000" dirty="0">
                <a:latin typeface="BIZ UDPゴシック" panose="020B0400000000000000" pitchFamily="50" charset="-128"/>
                <a:ea typeface="BIZ UDPゴシック" panose="020B0400000000000000" pitchFamily="50" charset="-128"/>
              </a:rPr>
              <a:t>２</a:t>
            </a:r>
            <a:endParaRPr lang="en-US" altLang="ja-JP" sz="1800" dirty="0">
              <a:latin typeface="BIZ UDPゴシック" panose="020B0400000000000000" pitchFamily="50" charset="-128"/>
              <a:ea typeface="BIZ UDPゴシック" panose="020B0400000000000000" pitchFamily="50" charset="-128"/>
            </a:endParaRPr>
          </a:p>
          <a:p>
            <a:pPr lvl="1">
              <a:spcBef>
                <a:spcPts val="0"/>
              </a:spcBef>
            </a:pPr>
            <a:r>
              <a:rPr lang="ja-JP" altLang="en-US" sz="1800" dirty="0">
                <a:latin typeface="BIZ UDPゴシック" panose="020B0400000000000000" pitchFamily="50" charset="-128"/>
                <a:ea typeface="BIZ UDPゴシック" panose="020B0400000000000000" pitchFamily="50" charset="-128"/>
              </a:rPr>
              <a:t>緊急事態への対応</a:t>
            </a:r>
            <a:endParaRPr lang="en-US" altLang="ja-JP" sz="1800" dirty="0">
              <a:latin typeface="BIZ UDPゴシック" panose="020B0400000000000000" pitchFamily="50" charset="-128"/>
              <a:ea typeface="BIZ UDPゴシック" panose="020B0400000000000000" pitchFamily="50" charset="-128"/>
            </a:endParaRPr>
          </a:p>
          <a:p>
            <a:pPr marL="457200" lvl="1" indent="0">
              <a:spcBef>
                <a:spcPts val="0"/>
              </a:spcBef>
              <a:buNone/>
            </a:pPr>
            <a:r>
              <a:rPr lang="ja-JP" altLang="en-US" sz="1800"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（応急の措置、緊急事態状況の知事への通報、講じた措置等の届出義務）</a:t>
            </a:r>
            <a:endParaRPr lang="en-US" altLang="ja-JP" dirty="0">
              <a:latin typeface="BIZ UDPゴシック" panose="020B0400000000000000" pitchFamily="50" charset="-128"/>
              <a:ea typeface="BIZ UDPゴシック" panose="020B0400000000000000" pitchFamily="50" charset="-128"/>
            </a:endParaRPr>
          </a:p>
          <a:p>
            <a:pPr lvl="1">
              <a:spcBef>
                <a:spcPts val="0"/>
              </a:spcBef>
            </a:pPr>
            <a:r>
              <a:rPr lang="ja-JP" altLang="en-US" sz="1800" dirty="0">
                <a:latin typeface="BIZ UDPゴシック" panose="020B0400000000000000" pitchFamily="50" charset="-128"/>
                <a:ea typeface="BIZ UDPゴシック" panose="020B0400000000000000" pitchFamily="50" charset="-128"/>
              </a:rPr>
              <a:t>管理化学物質に係る情報提供</a:t>
            </a:r>
            <a:endParaRPr lang="en-US" altLang="ja-JP" sz="1800" dirty="0">
              <a:latin typeface="BIZ UDPゴシック" panose="020B0400000000000000" pitchFamily="50" charset="-128"/>
              <a:ea typeface="BIZ UDPゴシック" panose="020B0400000000000000" pitchFamily="50" charset="-128"/>
            </a:endParaRPr>
          </a:p>
          <a:p>
            <a:pPr marL="457200" lvl="1" indent="0">
              <a:spcBef>
                <a:spcPts val="0"/>
              </a:spcBef>
              <a:buNone/>
            </a:pPr>
            <a:r>
              <a:rPr lang="ja-JP" altLang="en-US" sz="1800" dirty="0">
                <a:latin typeface="BIZ UDPゴシック" panose="020B0400000000000000" pitchFamily="50" charset="-128"/>
                <a:ea typeface="BIZ UDPゴシック" panose="020B0400000000000000" pitchFamily="50" charset="-128"/>
              </a:rPr>
              <a:t>　</a:t>
            </a:r>
            <a:r>
              <a:rPr lang="ja-JP" altLang="en-US" sz="1600" dirty="0">
                <a:latin typeface="BIZ UDPゴシック" panose="020B0400000000000000" pitchFamily="50" charset="-128"/>
                <a:ea typeface="BIZ UDPゴシック" panose="020B0400000000000000" pitchFamily="50" charset="-128"/>
              </a:rPr>
              <a:t>　　（化学物質を譲渡・提供、保管・運搬・処理委託等</a:t>
            </a:r>
            <a:r>
              <a:rPr lang="ja-JP" altLang="en-US" dirty="0">
                <a:latin typeface="BIZ UDPゴシック" panose="020B0400000000000000" pitchFamily="50" charset="-128"/>
                <a:ea typeface="BIZ UDPゴシック" panose="020B0400000000000000" pitchFamily="50" charset="-128"/>
              </a:rPr>
              <a:t>を行う</a:t>
            </a:r>
            <a:r>
              <a:rPr lang="ja-JP" altLang="en-US" sz="1600" dirty="0">
                <a:latin typeface="BIZ UDPゴシック" panose="020B0400000000000000" pitchFamily="50" charset="-128"/>
                <a:ea typeface="BIZ UDPゴシック" panose="020B0400000000000000" pitchFamily="50" charset="-128"/>
              </a:rPr>
              <a:t>事業者への情報提供の</a:t>
            </a:r>
            <a:r>
              <a:rPr lang="ja-JP" altLang="en-US" dirty="0">
                <a:latin typeface="BIZ UDPゴシック" panose="020B0400000000000000" pitchFamily="50" charset="-128"/>
                <a:ea typeface="BIZ UDPゴシック" panose="020B0400000000000000" pitchFamily="50" charset="-128"/>
              </a:rPr>
              <a:t>努力</a:t>
            </a:r>
            <a:r>
              <a:rPr lang="ja-JP" altLang="en-US" sz="1600" dirty="0">
                <a:latin typeface="BIZ UDPゴシック" panose="020B0400000000000000" pitchFamily="50" charset="-128"/>
                <a:ea typeface="BIZ UDPゴシック" panose="020B0400000000000000" pitchFamily="50" charset="-128"/>
              </a:rPr>
              <a:t>義務）</a:t>
            </a:r>
            <a:endParaRPr lang="en-US" altLang="ja-JP" sz="1600" dirty="0">
              <a:latin typeface="BIZ UDPゴシック" panose="020B0400000000000000" pitchFamily="50" charset="-128"/>
              <a:ea typeface="BIZ UDPゴシック" panose="020B0400000000000000" pitchFamily="50" charset="-128"/>
            </a:endParaRPr>
          </a:p>
          <a:p>
            <a:pPr marL="457200" lvl="1" indent="0">
              <a:spcBef>
                <a:spcPts val="0"/>
              </a:spcBef>
              <a:buNone/>
            </a:pPr>
            <a:endParaRPr lang="en-US" altLang="ja-JP" sz="1800" dirty="0">
              <a:latin typeface="BIZ UDPゴシック" panose="020B0400000000000000" pitchFamily="50" charset="-128"/>
              <a:ea typeface="BIZ UDPゴシック" panose="020B0400000000000000" pitchFamily="50" charset="-128"/>
            </a:endParaRPr>
          </a:p>
          <a:p>
            <a:pPr lvl="1">
              <a:spcBef>
                <a:spcPts val="0"/>
              </a:spcBef>
            </a:pPr>
            <a:endParaRPr lang="ja-JP" altLang="en-US" sz="1800" dirty="0">
              <a:latin typeface="BIZ UDPゴシック" panose="020B0400000000000000" pitchFamily="50" charset="-128"/>
              <a:ea typeface="BIZ UDPゴシック" panose="020B0400000000000000" pitchFamily="50" charset="-128"/>
            </a:endParaRPr>
          </a:p>
        </p:txBody>
      </p:sp>
      <p:sp>
        <p:nvSpPr>
          <p:cNvPr id="15" name="テキスト ボックス 14"/>
          <p:cNvSpPr txBox="1"/>
          <p:nvPr/>
        </p:nvSpPr>
        <p:spPr>
          <a:xfrm flipH="1">
            <a:off x="650810" y="867323"/>
            <a:ext cx="8699977" cy="923330"/>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化管法では、事業者に対し化学物質の排出量及び移動量の届出を義務付けている。</a:t>
            </a:r>
          </a:p>
          <a:p>
            <a:r>
              <a:rPr kumimoji="1" lang="ja-JP" altLang="en-US" dirty="0">
                <a:latin typeface="BIZ UDPゴシック" panose="020B0400000000000000" pitchFamily="50" charset="-128"/>
                <a:ea typeface="BIZ UDPゴシック" panose="020B0400000000000000" pitchFamily="50" charset="-128"/>
              </a:rPr>
              <a:t>また、条例では、届出の対象を府独自指定物質にも適用するとともに、取扱量の</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届出も義務付けるほか、管理計画等の届出等についても規定している。</a:t>
            </a:r>
          </a:p>
        </p:txBody>
      </p:sp>
      <p:sp>
        <p:nvSpPr>
          <p:cNvPr id="19" name="コンテンツ プレースホルダー 2"/>
          <p:cNvSpPr txBox="1">
            <a:spLocks/>
          </p:cNvSpPr>
          <p:nvPr/>
        </p:nvSpPr>
        <p:spPr>
          <a:xfrm>
            <a:off x="521880" y="5727491"/>
            <a:ext cx="9019523" cy="107727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457200" lvl="1" indent="0">
              <a:spcBef>
                <a:spcPts val="0"/>
              </a:spcBef>
              <a:buNone/>
            </a:pPr>
            <a:endParaRPr lang="en-US" altLang="ja-JP" sz="1400" dirty="0">
              <a:latin typeface="BIZ UDPゴシック" panose="020B0400000000000000" pitchFamily="50" charset="-128"/>
              <a:ea typeface="BIZ UDPゴシック" panose="020B0400000000000000" pitchFamily="50" charset="-128"/>
            </a:endParaRPr>
          </a:p>
          <a:p>
            <a:pPr marL="457200" lvl="1" indent="0">
              <a:spcBef>
                <a:spcPts val="0"/>
              </a:spcBef>
              <a:buNone/>
            </a:pP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１　製造業等に属し、いずれかの第一種管理化学物質の年間取扱量が</a:t>
            </a:r>
            <a:r>
              <a:rPr lang="en-US" altLang="ja-JP" sz="1200" dirty="0">
                <a:latin typeface="BIZ UDPゴシック" panose="020B0400000000000000" pitchFamily="50" charset="-128"/>
                <a:ea typeface="BIZ UDPゴシック" panose="020B0400000000000000" pitchFamily="50" charset="-128"/>
              </a:rPr>
              <a:t>1</a:t>
            </a:r>
            <a:r>
              <a:rPr lang="ja-JP" altLang="en-US" sz="1200" dirty="0">
                <a:latin typeface="BIZ UDPゴシック" panose="020B0400000000000000" pitchFamily="50" charset="-128"/>
                <a:ea typeface="BIZ UDPゴシック" panose="020B0400000000000000" pitchFamily="50" charset="-128"/>
              </a:rPr>
              <a:t>トン以上（特定第一種指定化学物質の場合は</a:t>
            </a:r>
            <a:r>
              <a:rPr lang="en-US" altLang="ja-JP" sz="1200" dirty="0">
                <a:latin typeface="BIZ UDPゴシック" panose="020B0400000000000000" pitchFamily="50" charset="-128"/>
                <a:ea typeface="BIZ UDPゴシック" panose="020B0400000000000000" pitchFamily="50" charset="-128"/>
              </a:rPr>
              <a:t>500kg</a:t>
            </a:r>
          </a:p>
          <a:p>
            <a:pPr marL="457200" lvl="1" indent="0">
              <a:spcBef>
                <a:spcPts val="0"/>
              </a:spcBef>
              <a:buNone/>
            </a:pPr>
            <a:r>
              <a:rPr lang="ja-JP" altLang="en-US" sz="1200" dirty="0">
                <a:latin typeface="BIZ UDPゴシック" panose="020B0400000000000000" pitchFamily="50" charset="-128"/>
                <a:ea typeface="BIZ UDPゴシック" panose="020B0400000000000000" pitchFamily="50" charset="-128"/>
              </a:rPr>
              <a:t>       以上）で、従業員</a:t>
            </a:r>
            <a:r>
              <a:rPr lang="en-US" altLang="ja-JP" sz="1200" dirty="0">
                <a:latin typeface="BIZ UDPゴシック" panose="020B0400000000000000" pitchFamily="50" charset="-128"/>
                <a:ea typeface="BIZ UDPゴシック" panose="020B0400000000000000" pitchFamily="50" charset="-128"/>
              </a:rPr>
              <a:t>21</a:t>
            </a:r>
            <a:r>
              <a:rPr lang="ja-JP" altLang="en-US" sz="1200" dirty="0">
                <a:latin typeface="BIZ UDPゴシック" panose="020B0400000000000000" pitchFamily="50" charset="-128"/>
                <a:ea typeface="BIZ UDPゴシック" panose="020B0400000000000000" pitchFamily="50" charset="-128"/>
              </a:rPr>
              <a:t>人以上の事業者（第一種管理化学物質取扱事業者）が対象</a:t>
            </a:r>
          </a:p>
          <a:p>
            <a:pPr marL="457200" lvl="1" indent="0">
              <a:spcBef>
                <a:spcPts val="0"/>
              </a:spcBef>
              <a:buNone/>
            </a:pP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２　</a:t>
            </a: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１のうち従業員</a:t>
            </a:r>
            <a:r>
              <a:rPr lang="en-US" altLang="ja-JP" sz="1200" dirty="0">
                <a:latin typeface="BIZ UDPゴシック" panose="020B0400000000000000" pitchFamily="50" charset="-128"/>
                <a:ea typeface="BIZ UDPゴシック" panose="020B0400000000000000" pitchFamily="50" charset="-128"/>
              </a:rPr>
              <a:t>50</a:t>
            </a:r>
            <a:r>
              <a:rPr lang="ja-JP" altLang="en-US" sz="1200" dirty="0">
                <a:latin typeface="BIZ UDPゴシック" panose="020B0400000000000000" pitchFamily="50" charset="-128"/>
                <a:ea typeface="BIZ UDPゴシック" panose="020B0400000000000000" pitchFamily="50" charset="-128"/>
              </a:rPr>
              <a:t>人以上の事業所が対象</a:t>
            </a:r>
            <a:endParaRPr lang="en-US" altLang="ja-JP" sz="1200" dirty="0">
              <a:latin typeface="BIZ UDPゴシック" panose="020B0400000000000000" pitchFamily="50" charset="-128"/>
              <a:ea typeface="BIZ UDPゴシック" panose="020B0400000000000000" pitchFamily="50" charset="-128"/>
            </a:endParaRPr>
          </a:p>
          <a:p>
            <a:pPr lvl="1">
              <a:spcBef>
                <a:spcPts val="0"/>
              </a:spcBef>
            </a:pPr>
            <a:endParaRPr lang="en-US" altLang="ja-JP" sz="1800" dirty="0">
              <a:latin typeface="BIZ UDPゴシック" panose="020B0400000000000000" pitchFamily="50" charset="-128"/>
              <a:ea typeface="BIZ UDPゴシック" panose="020B0400000000000000" pitchFamily="50" charset="-128"/>
            </a:endParaRPr>
          </a:p>
          <a:p>
            <a:pPr lvl="1">
              <a:spcBef>
                <a:spcPts val="0"/>
              </a:spcBef>
            </a:pPr>
            <a:endParaRPr lang="ja-JP" altLang="en-US" sz="18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237886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 name="タイトル 1"/>
          <p:cNvSpPr>
            <a:spLocks noGrp="1"/>
          </p:cNvSpPr>
          <p:nvPr>
            <p:ph type="title"/>
          </p:nvPr>
        </p:nvSpPr>
        <p:spPr>
          <a:xfrm>
            <a:off x="684610" y="288125"/>
            <a:ext cx="8738834" cy="568261"/>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条例の管理化学物質の見直しに関する論点整理案①</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20</a:t>
            </a:fld>
            <a:endParaRPr kumimoji="0" lang="en-US" sz="9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3" name="コンテンツ プレースホルダー 2"/>
          <p:cNvSpPr>
            <a:spLocks noGrp="1"/>
          </p:cNvSpPr>
          <p:nvPr>
            <p:ph idx="1"/>
          </p:nvPr>
        </p:nvSpPr>
        <p:spPr>
          <a:xfrm>
            <a:off x="743590" y="1008735"/>
            <a:ext cx="8065559" cy="851715"/>
          </a:xfrm>
          <a:ln w="15875">
            <a:solidFill>
              <a:schemeClr val="tx1"/>
            </a:solidFill>
          </a:ln>
        </p:spPr>
        <p:txBody>
          <a:bodyPr vert="horz" lIns="91440" tIns="45720" rIns="91440" bIns="45720" rtlCol="0">
            <a:noAutofit/>
          </a:bodyPr>
          <a:lstStyle/>
          <a:p>
            <a:pPr marL="0" indent="0">
              <a:spcBef>
                <a:spcPts val="0"/>
              </a:spcBef>
              <a:buNone/>
            </a:pPr>
            <a:r>
              <a:rPr lang="ja-JP" altLang="en-US" sz="2400" dirty="0">
                <a:latin typeface="BIZ UDPゴシック" panose="020B0400000000000000" pitchFamily="50" charset="-128"/>
                <a:ea typeface="BIZ UDPゴシック" panose="020B0400000000000000" pitchFamily="50" charset="-128"/>
              </a:rPr>
              <a:t>論点①　有害性の観点から適正管理の対象とする化学物質について</a:t>
            </a:r>
          </a:p>
          <a:p>
            <a:pPr marL="0" indent="0">
              <a:spcBef>
                <a:spcPts val="0"/>
              </a:spcBef>
              <a:buNone/>
            </a:pPr>
            <a:endParaRPr lang="en-US" altLang="ja-JP" sz="1800" dirty="0">
              <a:latin typeface="BIZ UDPゴシック" panose="020B0400000000000000" pitchFamily="50" charset="-128"/>
              <a:ea typeface="BIZ UDPゴシック" panose="020B0400000000000000" pitchFamily="50" charset="-128"/>
            </a:endParaRPr>
          </a:p>
          <a:p>
            <a:pPr marL="0" indent="0">
              <a:spcBef>
                <a:spcPts val="0"/>
              </a:spcBef>
              <a:buNone/>
            </a:pPr>
            <a:endParaRPr lang="en-US" altLang="ja-JP" dirty="0">
              <a:latin typeface="BIZ UDPゴシック" panose="020B0400000000000000" pitchFamily="50" charset="-128"/>
              <a:ea typeface="BIZ UDPゴシック" panose="020B0400000000000000" pitchFamily="50" charset="-128"/>
            </a:endParaRPr>
          </a:p>
          <a:p>
            <a:pPr marL="0" indent="0">
              <a:spcBef>
                <a:spcPts val="0"/>
              </a:spcBef>
              <a:buNone/>
            </a:pPr>
            <a:endParaRPr lang="ja-JP" altLang="en-US" sz="1800" dirty="0">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20</a:t>
            </a:fld>
            <a:endParaRPr kumimoji="0" lang="en-US" sz="9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0" name="コンテンツ プレースホルダー 2"/>
          <p:cNvSpPr txBox="1">
            <a:spLocks/>
          </p:cNvSpPr>
          <p:nvPr/>
        </p:nvSpPr>
        <p:spPr>
          <a:xfrm>
            <a:off x="669177" y="1986005"/>
            <a:ext cx="8461571" cy="185189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spcBef>
                <a:spcPts val="0"/>
              </a:spcBef>
              <a:buNone/>
            </a:pPr>
            <a:r>
              <a:rPr lang="ja-JP" altLang="en-US" sz="1600" dirty="0">
                <a:latin typeface="BIZ UDPゴシック" panose="020B0400000000000000" pitchFamily="50" charset="-128"/>
                <a:ea typeface="BIZ UDPゴシック" panose="020B0400000000000000" pitchFamily="50" charset="-128"/>
              </a:rPr>
              <a:t>・現行条例の管理化学物質については、化管法の指定化学物質を対象とするとともに、平成</a:t>
            </a:r>
            <a:r>
              <a:rPr lang="en-US" altLang="ja-JP" sz="1600" dirty="0">
                <a:latin typeface="BIZ UDPゴシック" panose="020B0400000000000000" pitchFamily="50" charset="-128"/>
                <a:ea typeface="BIZ UDPゴシック" panose="020B0400000000000000" pitchFamily="50" charset="-128"/>
              </a:rPr>
              <a:t>6</a:t>
            </a:r>
            <a:r>
              <a:rPr lang="ja-JP" altLang="en-US" sz="1600" dirty="0">
                <a:latin typeface="BIZ UDPゴシック" panose="020B0400000000000000" pitchFamily="50" charset="-128"/>
                <a:ea typeface="BIZ UDPゴシック" panose="020B0400000000000000" pitchFamily="50" charset="-128"/>
              </a:rPr>
              <a:t>年の条例制定時における有害性評価等を基</a:t>
            </a:r>
            <a:r>
              <a:rPr lang="ja-JP" altLang="en-US" sz="1600" dirty="0" smtClean="0">
                <a:latin typeface="BIZ UDPゴシック" panose="020B0400000000000000" pitchFamily="50" charset="-128"/>
                <a:ea typeface="BIZ UDPゴシック" panose="020B0400000000000000" pitchFamily="50" charset="-128"/>
              </a:rPr>
              <a:t>に選定した府</a:t>
            </a:r>
            <a:r>
              <a:rPr lang="ja-JP" altLang="en-US" sz="1600" dirty="0">
                <a:latin typeface="BIZ UDPゴシック" panose="020B0400000000000000" pitchFamily="50" charset="-128"/>
                <a:ea typeface="BIZ UDPゴシック" panose="020B0400000000000000" pitchFamily="50" charset="-128"/>
              </a:rPr>
              <a:t>独自指定物質</a:t>
            </a:r>
            <a:r>
              <a:rPr lang="ja-JP" altLang="en-US" sz="1600" dirty="0" smtClean="0">
                <a:latin typeface="BIZ UDPゴシック" panose="020B0400000000000000" pitchFamily="50" charset="-128"/>
                <a:ea typeface="BIZ UDPゴシック" panose="020B0400000000000000" pitchFamily="50" charset="-128"/>
              </a:rPr>
              <a:t>を対象として</a:t>
            </a:r>
            <a:r>
              <a:rPr lang="ja-JP" altLang="en-US" sz="1600" dirty="0">
                <a:latin typeface="BIZ UDPゴシック" panose="020B0400000000000000" pitchFamily="50" charset="-128"/>
                <a:ea typeface="BIZ UDPゴシック" panose="020B0400000000000000" pitchFamily="50" charset="-128"/>
              </a:rPr>
              <a:t>いるが</a:t>
            </a:r>
            <a:r>
              <a:rPr lang="ja-JP" altLang="en-US" sz="1600" dirty="0" smtClean="0">
                <a:latin typeface="BIZ UDPゴシック" panose="020B0400000000000000" pitchFamily="50" charset="-128"/>
                <a:ea typeface="BIZ UDPゴシック" panose="020B0400000000000000" pitchFamily="50" charset="-128"/>
              </a:rPr>
              <a:t>、</a:t>
            </a:r>
            <a:r>
              <a:rPr lang="ja-JP" altLang="en-US" sz="1600" u="sng" dirty="0" smtClean="0">
                <a:latin typeface="BIZ UDPゴシック" panose="020B0400000000000000" pitchFamily="50" charset="-128"/>
                <a:ea typeface="BIZ UDPゴシック" panose="020B0400000000000000" pitchFamily="50" charset="-128"/>
              </a:rPr>
              <a:t>府独自指定物質について</a:t>
            </a:r>
            <a:r>
              <a:rPr lang="ja-JP" altLang="en-US" sz="1600" u="sng" dirty="0">
                <a:latin typeface="BIZ UDPゴシック" panose="020B0400000000000000" pitchFamily="50" charset="-128"/>
                <a:ea typeface="BIZ UDPゴシック" panose="020B0400000000000000" pitchFamily="50" charset="-128"/>
              </a:rPr>
              <a:t>新たな科学的知見による見直しは行っていない。</a:t>
            </a:r>
          </a:p>
          <a:p>
            <a:pPr marL="0" indent="0">
              <a:spcBef>
                <a:spcPts val="0"/>
              </a:spcBef>
              <a:buNone/>
            </a:pPr>
            <a:endParaRPr lang="ja-JP" altLang="en-US" sz="1600" dirty="0">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1600" dirty="0">
                <a:latin typeface="BIZ UDPゴシック" panose="020B0400000000000000" pitchFamily="50" charset="-128"/>
                <a:ea typeface="BIZ UDPゴシック" panose="020B0400000000000000" pitchFamily="50" charset="-128"/>
              </a:rPr>
              <a:t>・一方、令和</a:t>
            </a:r>
            <a:r>
              <a:rPr lang="en-US" altLang="ja-JP" sz="1600" dirty="0">
                <a:latin typeface="BIZ UDPゴシック" panose="020B0400000000000000" pitchFamily="50" charset="-128"/>
                <a:ea typeface="BIZ UDPゴシック" panose="020B0400000000000000" pitchFamily="50" charset="-128"/>
              </a:rPr>
              <a:t>2</a:t>
            </a:r>
            <a:r>
              <a:rPr lang="ja-JP" altLang="en-US" sz="1600" dirty="0">
                <a:latin typeface="BIZ UDPゴシック" panose="020B0400000000000000" pitchFamily="50" charset="-128"/>
                <a:ea typeface="BIZ UDPゴシック" panose="020B0400000000000000" pitchFamily="50" charset="-128"/>
              </a:rPr>
              <a:t>年度の化管法の指定化学物質の見直しにおいては、</a:t>
            </a:r>
            <a:r>
              <a:rPr lang="ja-JP" altLang="en-US" sz="1600" u="sng" dirty="0">
                <a:latin typeface="BIZ UDPゴシック" panose="020B0400000000000000" pitchFamily="50" charset="-128"/>
                <a:ea typeface="BIZ UDPゴシック" panose="020B0400000000000000" pitchFamily="50" charset="-128"/>
              </a:rPr>
              <a:t>条例の府独自指定物質も母集団に加えて、最新の科学的知見による有害性</a:t>
            </a:r>
            <a:r>
              <a:rPr lang="ja-JP" altLang="en-US" sz="1600" u="sng" dirty="0" smtClean="0">
                <a:latin typeface="BIZ UDPゴシック" panose="020B0400000000000000" pitchFamily="50" charset="-128"/>
                <a:ea typeface="BIZ UDPゴシック" panose="020B0400000000000000" pitchFamily="50" charset="-128"/>
              </a:rPr>
              <a:t>評価等を</a:t>
            </a:r>
            <a:r>
              <a:rPr lang="ja-JP" altLang="en-US" sz="1600" u="sng" dirty="0">
                <a:latin typeface="BIZ UDPゴシック" panose="020B0400000000000000" pitchFamily="50" charset="-128"/>
                <a:ea typeface="BIZ UDPゴシック" panose="020B0400000000000000" pitchFamily="50" charset="-128"/>
              </a:rPr>
              <a:t>基</a:t>
            </a:r>
            <a:r>
              <a:rPr lang="ja-JP" altLang="en-US" sz="1600" u="sng" dirty="0" smtClean="0">
                <a:latin typeface="BIZ UDPゴシック" panose="020B0400000000000000" pitchFamily="50" charset="-128"/>
                <a:ea typeface="BIZ UDPゴシック" panose="020B0400000000000000" pitchFamily="50" charset="-128"/>
              </a:rPr>
              <a:t>に検討が</a:t>
            </a:r>
            <a:r>
              <a:rPr lang="ja-JP" altLang="en-US" sz="1600" u="sng" dirty="0">
                <a:latin typeface="BIZ UDPゴシック" panose="020B0400000000000000" pitchFamily="50" charset="-128"/>
                <a:ea typeface="BIZ UDPゴシック" panose="020B0400000000000000" pitchFamily="50" charset="-128"/>
              </a:rPr>
              <a:t>行われた</a:t>
            </a:r>
            <a:r>
              <a:rPr lang="ja-JP" altLang="en-US" sz="1600" dirty="0">
                <a:latin typeface="BIZ UDPゴシック" panose="020B0400000000000000" pitchFamily="50" charset="-128"/>
                <a:ea typeface="BIZ UDPゴシック" panose="020B0400000000000000" pitchFamily="50" charset="-128"/>
              </a:rPr>
              <a:t>。その結果、対象物質は、</a:t>
            </a:r>
            <a:r>
              <a:rPr lang="ja-JP" altLang="en-US" sz="1600" u="sng" dirty="0">
                <a:latin typeface="BIZ UDPゴシック" panose="020B0400000000000000" pitchFamily="50" charset="-128"/>
                <a:ea typeface="BIZ UDPゴシック" panose="020B0400000000000000" pitchFamily="50" charset="-128"/>
              </a:rPr>
              <a:t>現行の</a:t>
            </a:r>
            <a:r>
              <a:rPr lang="en-US" altLang="ja-JP" sz="1600" u="sng" dirty="0">
                <a:latin typeface="BIZ UDPゴシック" panose="020B0400000000000000" pitchFamily="50" charset="-128"/>
                <a:ea typeface="BIZ UDPゴシック" panose="020B0400000000000000" pitchFamily="50" charset="-128"/>
              </a:rPr>
              <a:t>562</a:t>
            </a:r>
            <a:r>
              <a:rPr lang="ja-JP" altLang="en-US" sz="1600" u="sng" dirty="0">
                <a:latin typeface="BIZ UDPゴシック" panose="020B0400000000000000" pitchFamily="50" charset="-128"/>
                <a:ea typeface="BIZ UDPゴシック" panose="020B0400000000000000" pitchFamily="50" charset="-128"/>
              </a:rPr>
              <a:t>物質から</a:t>
            </a:r>
            <a:r>
              <a:rPr lang="en-US" altLang="ja-JP" sz="1600" u="sng" dirty="0">
                <a:latin typeface="BIZ UDPゴシック" panose="020B0400000000000000" pitchFamily="50" charset="-128"/>
                <a:ea typeface="BIZ UDPゴシック" panose="020B0400000000000000" pitchFamily="50" charset="-128"/>
              </a:rPr>
              <a:t>656</a:t>
            </a:r>
            <a:r>
              <a:rPr lang="ja-JP" altLang="en-US" sz="1600" u="sng" dirty="0">
                <a:latin typeface="BIZ UDPゴシック" panose="020B0400000000000000" pitchFamily="50" charset="-128"/>
                <a:ea typeface="BIZ UDPゴシック" panose="020B0400000000000000" pitchFamily="50" charset="-128"/>
              </a:rPr>
              <a:t>物質に拡充される見込み</a:t>
            </a:r>
            <a:r>
              <a:rPr lang="ja-JP" altLang="en-US" sz="1600" dirty="0">
                <a:latin typeface="BIZ UDPゴシック" panose="020B0400000000000000" pitchFamily="50" charset="-128"/>
                <a:ea typeface="BIZ UDPゴシック" panose="020B0400000000000000" pitchFamily="50" charset="-128"/>
              </a:rPr>
              <a:t>である</a:t>
            </a:r>
            <a:r>
              <a:rPr lang="ja-JP" altLang="en-US" sz="1600" dirty="0" smtClean="0">
                <a:latin typeface="BIZ UDPゴシック" panose="020B0400000000000000" pitchFamily="50" charset="-128"/>
                <a:ea typeface="BIZ UDPゴシック" panose="020B0400000000000000" pitchFamily="50" charset="-128"/>
              </a:rPr>
              <a:t>。</a:t>
            </a:r>
            <a:endParaRPr lang="ja-JP" altLang="en-US" dirty="0">
              <a:latin typeface="BIZ UDPゴシック" panose="020B0400000000000000" pitchFamily="50" charset="-128"/>
              <a:ea typeface="BIZ UDPゴシック" panose="020B0400000000000000" pitchFamily="50" charset="-128"/>
            </a:endParaRPr>
          </a:p>
        </p:txBody>
      </p:sp>
      <p:sp>
        <p:nvSpPr>
          <p:cNvPr id="12" name="コンテンツ プレースホルダー 2"/>
          <p:cNvSpPr txBox="1">
            <a:spLocks/>
          </p:cNvSpPr>
          <p:nvPr/>
        </p:nvSpPr>
        <p:spPr>
          <a:xfrm>
            <a:off x="669176" y="4514019"/>
            <a:ext cx="8461571" cy="2066260"/>
          </a:xfrm>
          <a:prstGeom prst="rect">
            <a:avLst/>
          </a:prstGeom>
          <a:ln>
            <a:solidFill>
              <a:schemeClr val="tx1">
                <a:lumMod val="75000"/>
                <a:lumOff val="25000"/>
              </a:schemeClr>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spcBef>
                <a:spcPts val="0"/>
              </a:spcBef>
              <a:buNone/>
            </a:pPr>
            <a:r>
              <a:rPr lang="ja-JP" altLang="en-US" dirty="0" smtClean="0">
                <a:latin typeface="BIZ UDPゴシック" panose="020B0400000000000000" pitchFamily="50" charset="-128"/>
                <a:ea typeface="BIZ UDPゴシック" panose="020B0400000000000000" pitchFamily="50" charset="-128"/>
              </a:rPr>
              <a:t>・有害性</a:t>
            </a:r>
            <a:r>
              <a:rPr lang="ja-JP" altLang="en-US" dirty="0">
                <a:latin typeface="BIZ UDPゴシック" panose="020B0400000000000000" pitchFamily="50" charset="-128"/>
                <a:ea typeface="BIZ UDPゴシック" panose="020B0400000000000000" pitchFamily="50" charset="-128"/>
              </a:rPr>
              <a:t>の観点</a:t>
            </a:r>
            <a:r>
              <a:rPr lang="ja-JP" altLang="en-US" dirty="0" smtClean="0">
                <a:latin typeface="BIZ UDPゴシック" panose="020B0400000000000000" pitchFamily="50" charset="-128"/>
                <a:ea typeface="BIZ UDPゴシック" panose="020B0400000000000000" pitchFamily="50" charset="-128"/>
              </a:rPr>
              <a:t>から選定される管理化学物質は、その選定基準を平成</a:t>
            </a:r>
            <a:r>
              <a:rPr lang="en-US" altLang="ja-JP" dirty="0" smtClean="0">
                <a:latin typeface="BIZ UDPゴシック" panose="020B0400000000000000" pitchFamily="50" charset="-128"/>
                <a:ea typeface="BIZ UDPゴシック" panose="020B0400000000000000" pitchFamily="50" charset="-128"/>
              </a:rPr>
              <a:t>6</a:t>
            </a:r>
            <a:r>
              <a:rPr lang="ja-JP" altLang="en-US" dirty="0" smtClean="0">
                <a:latin typeface="BIZ UDPゴシック" panose="020B0400000000000000" pitchFamily="50" charset="-128"/>
                <a:ea typeface="BIZ UDPゴシック" panose="020B0400000000000000" pitchFamily="50" charset="-128"/>
              </a:rPr>
              <a:t>年当時の知見から令和</a:t>
            </a:r>
            <a:r>
              <a:rPr lang="en-US" altLang="ja-JP" dirty="0" smtClean="0">
                <a:latin typeface="BIZ UDPゴシック" panose="020B0400000000000000" pitchFamily="50" charset="-128"/>
                <a:ea typeface="BIZ UDPゴシック" panose="020B0400000000000000" pitchFamily="50" charset="-128"/>
              </a:rPr>
              <a:t>2</a:t>
            </a:r>
            <a:r>
              <a:rPr lang="ja-JP" altLang="en-US" dirty="0" smtClean="0">
                <a:latin typeface="BIZ UDPゴシック" panose="020B0400000000000000" pitchFamily="50" charset="-128"/>
                <a:ea typeface="BIZ UDPゴシック" panose="020B0400000000000000" pitchFamily="50" charset="-128"/>
              </a:rPr>
              <a:t>年度の最新</a:t>
            </a:r>
            <a:r>
              <a:rPr lang="ja-JP" altLang="en-US" dirty="0">
                <a:latin typeface="BIZ UDPゴシック" panose="020B0400000000000000" pitchFamily="50" charset="-128"/>
                <a:ea typeface="BIZ UDPゴシック" panose="020B0400000000000000" pitchFamily="50" charset="-128"/>
              </a:rPr>
              <a:t>の科学的</a:t>
            </a:r>
            <a:r>
              <a:rPr lang="ja-JP" altLang="en-US" dirty="0" smtClean="0">
                <a:latin typeface="BIZ UDPゴシック" panose="020B0400000000000000" pitchFamily="50" charset="-128"/>
                <a:ea typeface="BIZ UDPゴシック" panose="020B0400000000000000" pitchFamily="50" charset="-128"/>
              </a:rPr>
              <a:t>知見に基づく有害性評価に全面的に改めることに</a:t>
            </a:r>
            <a:r>
              <a:rPr lang="ja-JP" altLang="en-US" dirty="0">
                <a:latin typeface="BIZ UDPゴシック" panose="020B0400000000000000" pitchFamily="50" charset="-128"/>
                <a:ea typeface="BIZ UDPゴシック" panose="020B0400000000000000" pitchFamily="50" charset="-128"/>
              </a:rPr>
              <a:t>より、化管法の見直し後</a:t>
            </a:r>
            <a:r>
              <a:rPr lang="ja-JP" altLang="en-US" dirty="0" smtClean="0">
                <a:latin typeface="BIZ UDPゴシック" panose="020B0400000000000000" pitchFamily="50" charset="-128"/>
                <a:ea typeface="BIZ UDPゴシック" panose="020B0400000000000000" pitchFamily="50" charset="-128"/>
              </a:rPr>
              <a:t>の指定化学物質とすることが適当</a:t>
            </a:r>
            <a:r>
              <a:rPr lang="ja-JP" altLang="en-US" dirty="0">
                <a:latin typeface="BIZ UDPゴシック" panose="020B0400000000000000" pitchFamily="50" charset="-128"/>
                <a:ea typeface="BIZ UDPゴシック" panose="020B0400000000000000" pitchFamily="50" charset="-128"/>
              </a:rPr>
              <a:t>ではないか</a:t>
            </a:r>
            <a:r>
              <a:rPr lang="ja-JP" altLang="en-US" dirty="0" smtClean="0">
                <a:latin typeface="BIZ UDPゴシック" panose="020B0400000000000000" pitchFamily="50" charset="-128"/>
                <a:ea typeface="BIZ UDPゴシック" panose="020B0400000000000000" pitchFamily="50" charset="-128"/>
              </a:rPr>
              <a:t>。</a:t>
            </a:r>
            <a:endParaRPr lang="en-US" altLang="ja-JP" dirty="0" smtClean="0">
              <a:latin typeface="BIZ UDPゴシック" panose="020B0400000000000000" pitchFamily="50" charset="-128"/>
              <a:ea typeface="BIZ UDPゴシック" panose="020B0400000000000000" pitchFamily="50" charset="-128"/>
            </a:endParaRPr>
          </a:p>
          <a:p>
            <a:pPr marL="0" indent="0">
              <a:spcBef>
                <a:spcPts val="0"/>
              </a:spcBef>
              <a:buNone/>
            </a:pPr>
            <a:endParaRPr lang="en-US" altLang="ja-JP" u="sng" dirty="0">
              <a:solidFill>
                <a:srgbClr val="FF0000"/>
              </a:solidFill>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dirty="0" smtClean="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また、現行条例に引き続き、化管法の第一種指定化学物質を条例の第一種管理化学物質に、同法の第二種指定化学物質を条例の第二種管理化学物質に位置付けるべきではないか。</a:t>
            </a:r>
          </a:p>
        </p:txBody>
      </p:sp>
      <p:sp>
        <p:nvSpPr>
          <p:cNvPr id="5" name="下矢印 4"/>
          <p:cNvSpPr/>
          <p:nvPr/>
        </p:nvSpPr>
        <p:spPr>
          <a:xfrm>
            <a:off x="4454657" y="3963459"/>
            <a:ext cx="906043" cy="351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074817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2" name="タイトル 1"/>
          <p:cNvSpPr>
            <a:spLocks noGrp="1"/>
          </p:cNvSpPr>
          <p:nvPr>
            <p:ph type="title"/>
          </p:nvPr>
        </p:nvSpPr>
        <p:spPr>
          <a:xfrm>
            <a:off x="684610" y="262471"/>
            <a:ext cx="8856794" cy="568261"/>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条例の管理化学物質の見直しに</a:t>
            </a:r>
            <a:r>
              <a:rPr lang="ja-JP" altLang="en-US" sz="2800">
                <a:latin typeface="BIZ UDPゴシック" panose="020B0400000000000000" pitchFamily="50" charset="-128"/>
                <a:ea typeface="BIZ UDPゴシック" panose="020B0400000000000000" pitchFamily="50" charset="-128"/>
              </a:rPr>
              <a:t>関する論点整理案②</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21</a:t>
            </a:fld>
            <a:endParaRPr kumimoji="0" lang="en-US" sz="9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21</a:t>
            </a:fld>
            <a:endParaRPr kumimoji="0" lang="en-US" sz="9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0" name="コンテンツ プレースホルダー 2"/>
          <p:cNvSpPr txBox="1">
            <a:spLocks/>
          </p:cNvSpPr>
          <p:nvPr/>
        </p:nvSpPr>
        <p:spPr>
          <a:xfrm>
            <a:off x="793266" y="953120"/>
            <a:ext cx="8317169" cy="879518"/>
          </a:xfrm>
          <a:prstGeom prst="rect">
            <a:avLst/>
          </a:prstGeom>
          <a:ln w="15875">
            <a:solidFill>
              <a:schemeClr val="tx1"/>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spcBef>
                <a:spcPts val="0"/>
              </a:spcBef>
              <a:buNone/>
            </a:pPr>
            <a:r>
              <a:rPr lang="ja-JP" altLang="en-US" sz="2400" dirty="0">
                <a:latin typeface="BIZ UDPゴシック" panose="020B0400000000000000" pitchFamily="50" charset="-128"/>
                <a:ea typeface="BIZ UDPゴシック" panose="020B0400000000000000" pitchFamily="50" charset="-128"/>
              </a:rPr>
              <a:t>論点②　生活環境保全の観点から適正管理の対象とする化学物質について</a:t>
            </a:r>
            <a:endParaRPr lang="en-US" altLang="ja-JP" dirty="0">
              <a:latin typeface="BIZ UDPゴシック" panose="020B0400000000000000" pitchFamily="50" charset="-128"/>
              <a:ea typeface="BIZ UDPゴシック" panose="020B0400000000000000" pitchFamily="50" charset="-128"/>
            </a:endParaRPr>
          </a:p>
          <a:p>
            <a:pPr marL="0" indent="0">
              <a:spcBef>
                <a:spcPts val="0"/>
              </a:spcBef>
              <a:buFont typeface="Wingdings 3" charset="2"/>
              <a:buNone/>
            </a:pPr>
            <a:endParaRPr lang="en-US" altLang="ja-JP" dirty="0">
              <a:latin typeface="BIZ UDPゴシック" panose="020B0400000000000000" pitchFamily="50" charset="-128"/>
              <a:ea typeface="BIZ UDPゴシック" panose="020B0400000000000000" pitchFamily="50" charset="-128"/>
            </a:endParaRPr>
          </a:p>
          <a:p>
            <a:pPr marL="0" indent="0">
              <a:spcBef>
                <a:spcPts val="0"/>
              </a:spcBef>
              <a:buFont typeface="Wingdings 3" charset="2"/>
              <a:buNone/>
            </a:pPr>
            <a:r>
              <a:rPr lang="ja-JP" altLang="en-US" dirty="0">
                <a:latin typeface="BIZ UDPゴシック" panose="020B0400000000000000" pitchFamily="50" charset="-128"/>
                <a:ea typeface="BIZ UDPゴシック" panose="020B0400000000000000" pitchFamily="50" charset="-128"/>
              </a:rPr>
              <a:t>　　　　　　　　　　　　　　　　　　　　　　　　　　　　　　　</a:t>
            </a:r>
          </a:p>
        </p:txBody>
      </p:sp>
      <p:sp>
        <p:nvSpPr>
          <p:cNvPr id="3" name="コンテンツ プレースホルダー 2"/>
          <p:cNvSpPr>
            <a:spLocks noGrp="1"/>
          </p:cNvSpPr>
          <p:nvPr>
            <p:ph idx="1"/>
          </p:nvPr>
        </p:nvSpPr>
        <p:spPr>
          <a:xfrm>
            <a:off x="813129" y="2246879"/>
            <a:ext cx="8442349" cy="1912744"/>
          </a:xfrm>
        </p:spPr>
        <p:txBody>
          <a:bodyPr vert="horz" lIns="91440" tIns="45720" rIns="91440" bIns="45720" rtlCol="0">
            <a:noAutofit/>
          </a:bodyPr>
          <a:lstStyle/>
          <a:p>
            <a:pPr marL="0" indent="0">
              <a:spcBef>
                <a:spcPts val="0"/>
              </a:spcBef>
              <a:buNone/>
            </a:pPr>
            <a:r>
              <a:rPr lang="ja-JP" altLang="en-US" sz="1600" dirty="0">
                <a:latin typeface="BIZ UDPゴシック" panose="020B0400000000000000" pitchFamily="50" charset="-128"/>
                <a:ea typeface="BIZ UDPゴシック" panose="020B0400000000000000" pitchFamily="50" charset="-128"/>
              </a:rPr>
              <a:t>・条例の第二種管理化学物質のうち</a:t>
            </a:r>
            <a:r>
              <a:rPr lang="ja-JP" altLang="en-US" sz="1600" u="sng" dirty="0">
                <a:latin typeface="BIZ UDPゴシック" panose="020B0400000000000000" pitchFamily="50" charset="-128"/>
                <a:ea typeface="BIZ UDPゴシック" panose="020B0400000000000000" pitchFamily="50" charset="-128"/>
              </a:rPr>
              <a:t>府独自指定物質は、生活環境保全の観点から選定</a:t>
            </a:r>
            <a:r>
              <a:rPr lang="ja-JP" altLang="en-US" sz="1600" dirty="0">
                <a:latin typeface="BIZ UDPゴシック" panose="020B0400000000000000" pitchFamily="50" charset="-128"/>
                <a:ea typeface="BIZ UDPゴシック" panose="020B0400000000000000" pitchFamily="50" charset="-128"/>
              </a:rPr>
              <a:t>され、</a:t>
            </a:r>
            <a:r>
              <a:rPr lang="ja-JP" altLang="en-US" sz="1600" u="sng" dirty="0">
                <a:latin typeface="BIZ UDPゴシック" panose="020B0400000000000000" pitchFamily="50" charset="-128"/>
                <a:ea typeface="BIZ UDPゴシック" panose="020B0400000000000000" pitchFamily="50" charset="-128"/>
              </a:rPr>
              <a:t>管理計画の策定及び緊急事態発生時における措置等について規定</a:t>
            </a:r>
            <a:r>
              <a:rPr lang="ja-JP" altLang="en-US" sz="1600" dirty="0">
                <a:latin typeface="BIZ UDPゴシック" panose="020B0400000000000000" pitchFamily="50" charset="-128"/>
                <a:ea typeface="BIZ UDPゴシック" panose="020B0400000000000000" pitchFamily="50" charset="-128"/>
              </a:rPr>
              <a:t>されている。</a:t>
            </a:r>
            <a:endParaRPr lang="en-US" altLang="ja-JP" sz="1600" dirty="0">
              <a:latin typeface="BIZ UDPゴシック" panose="020B0400000000000000" pitchFamily="50" charset="-128"/>
              <a:ea typeface="BIZ UDPゴシック" panose="020B0400000000000000" pitchFamily="50" charset="-128"/>
            </a:endParaRPr>
          </a:p>
          <a:p>
            <a:pPr marL="0" indent="0">
              <a:spcBef>
                <a:spcPts val="0"/>
              </a:spcBef>
              <a:buNone/>
            </a:pPr>
            <a:endParaRPr lang="en-US" altLang="ja-JP" sz="1600" dirty="0">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1600" dirty="0">
                <a:latin typeface="BIZ UDPゴシック" panose="020B0400000000000000" pitchFamily="50" charset="-128"/>
                <a:ea typeface="BIZ UDPゴシック" panose="020B0400000000000000" pitchFamily="50" charset="-128"/>
              </a:rPr>
              <a:t>・一方、生活環境保全の観点からは、</a:t>
            </a:r>
            <a:r>
              <a:rPr lang="ja-JP" altLang="en-US" sz="1600" u="sng" dirty="0">
                <a:latin typeface="BIZ UDPゴシック" panose="020B0400000000000000" pitchFamily="50" charset="-128"/>
                <a:ea typeface="BIZ UDPゴシック" panose="020B0400000000000000" pitchFamily="50" charset="-128"/>
              </a:rPr>
              <a:t>大気汚染防止法の排出規制において</a:t>
            </a:r>
            <a:r>
              <a:rPr lang="ja-JP" altLang="en-US" sz="1600" dirty="0">
                <a:latin typeface="BIZ UDPゴシック" panose="020B0400000000000000" pitchFamily="50" charset="-128"/>
                <a:ea typeface="BIZ UDPゴシック" panose="020B0400000000000000" pitchFamily="50" charset="-128"/>
              </a:rPr>
              <a:t>も、有害物質及び特定物質を対象として</a:t>
            </a:r>
            <a:r>
              <a:rPr lang="ja-JP" altLang="en-US" sz="1600" u="sng" dirty="0">
                <a:latin typeface="BIZ UDPゴシック" panose="020B0400000000000000" pitchFamily="50" charset="-128"/>
                <a:ea typeface="BIZ UDPゴシック" panose="020B0400000000000000" pitchFamily="50" charset="-128"/>
              </a:rPr>
              <a:t>事故時の措置について規定</a:t>
            </a:r>
            <a:r>
              <a:rPr lang="ja-JP" altLang="en-US" sz="1600" dirty="0">
                <a:latin typeface="BIZ UDPゴシック" panose="020B0400000000000000" pitchFamily="50" charset="-128"/>
                <a:ea typeface="BIZ UDPゴシック" panose="020B0400000000000000" pitchFamily="50" charset="-128"/>
              </a:rPr>
              <a:t>されているが、</a:t>
            </a:r>
            <a:r>
              <a:rPr lang="ja-JP" altLang="en-US" sz="1600" u="sng" dirty="0">
                <a:latin typeface="BIZ UDPゴシック" panose="020B0400000000000000" pitchFamily="50" charset="-128"/>
                <a:ea typeface="BIZ UDPゴシック" panose="020B0400000000000000" pitchFamily="50" charset="-128"/>
              </a:rPr>
              <a:t>講じた措置等の知事への</a:t>
            </a:r>
            <a:r>
              <a:rPr lang="ja-JP" altLang="en-US" sz="1600" u="sng" dirty="0" smtClean="0">
                <a:latin typeface="BIZ UDPゴシック" panose="020B0400000000000000" pitchFamily="50" charset="-128"/>
                <a:ea typeface="BIZ UDPゴシック" panose="020B0400000000000000" pitchFamily="50" charset="-128"/>
              </a:rPr>
              <a:t>届出に</a:t>
            </a:r>
            <a:r>
              <a:rPr lang="ja-JP" altLang="en-US" sz="1600" u="sng" dirty="0">
                <a:latin typeface="BIZ UDPゴシック" panose="020B0400000000000000" pitchFamily="50" charset="-128"/>
                <a:ea typeface="BIZ UDPゴシック" panose="020B0400000000000000" pitchFamily="50" charset="-128"/>
              </a:rPr>
              <a:t>ついては規定されておらず</a:t>
            </a:r>
            <a:r>
              <a:rPr lang="ja-JP" altLang="en-US" sz="1600" dirty="0" smtClean="0">
                <a:latin typeface="BIZ UDPゴシック" panose="020B0400000000000000" pitchFamily="50" charset="-128"/>
                <a:ea typeface="BIZ UDPゴシック" panose="020B0400000000000000" pitchFamily="50" charset="-128"/>
              </a:rPr>
              <a:t>、また、</a:t>
            </a:r>
            <a:r>
              <a:rPr lang="ja-JP" altLang="en-US" sz="1600" u="sng" dirty="0" err="1" smtClean="0">
                <a:latin typeface="BIZ UDPゴシック" panose="020B0400000000000000" pitchFamily="50" charset="-128"/>
                <a:ea typeface="BIZ UDPゴシック" panose="020B0400000000000000" pitchFamily="50" charset="-128"/>
              </a:rPr>
              <a:t>ばい</a:t>
            </a:r>
            <a:r>
              <a:rPr lang="ja-JP" altLang="en-US" sz="1600" u="sng" dirty="0">
                <a:latin typeface="BIZ UDPゴシック" panose="020B0400000000000000" pitchFamily="50" charset="-128"/>
                <a:ea typeface="BIZ UDPゴシック" panose="020B0400000000000000" pitchFamily="50" charset="-128"/>
              </a:rPr>
              <a:t>煙発生施設及び特定施設以外から排出される有害</a:t>
            </a:r>
            <a:r>
              <a:rPr lang="ja-JP" altLang="en-US" sz="1600" u="sng" dirty="0" smtClean="0">
                <a:latin typeface="BIZ UDPゴシック" panose="020B0400000000000000" pitchFamily="50" charset="-128"/>
                <a:ea typeface="BIZ UDPゴシック" panose="020B0400000000000000" pitchFamily="50" charset="-128"/>
              </a:rPr>
              <a:t>物質及び特定物質に</a:t>
            </a:r>
            <a:r>
              <a:rPr lang="ja-JP" altLang="en-US" sz="1600" u="sng" dirty="0">
                <a:latin typeface="BIZ UDPゴシック" panose="020B0400000000000000" pitchFamily="50" charset="-128"/>
                <a:ea typeface="BIZ UDPゴシック" panose="020B0400000000000000" pitchFamily="50" charset="-128"/>
              </a:rPr>
              <a:t>ついては</a:t>
            </a:r>
            <a:r>
              <a:rPr lang="ja-JP" altLang="en-US" sz="1600" u="sng" dirty="0" smtClean="0">
                <a:latin typeface="BIZ UDPゴシック" panose="020B0400000000000000" pitchFamily="50" charset="-128"/>
                <a:ea typeface="BIZ UDPゴシック" panose="020B0400000000000000" pitchFamily="50" charset="-128"/>
              </a:rPr>
              <a:t>、事故時の措置の規定</a:t>
            </a:r>
            <a:r>
              <a:rPr lang="ja-JP" altLang="en-US" sz="1600" u="sng" dirty="0">
                <a:latin typeface="BIZ UDPゴシック" panose="020B0400000000000000" pitchFamily="50" charset="-128"/>
                <a:ea typeface="BIZ UDPゴシック" panose="020B0400000000000000" pitchFamily="50" charset="-128"/>
              </a:rPr>
              <a:t>の対象とされていない</a:t>
            </a:r>
            <a:r>
              <a:rPr lang="ja-JP" altLang="en-US" sz="1600" dirty="0" smtClean="0">
                <a:latin typeface="BIZ UDPゴシック" panose="020B0400000000000000" pitchFamily="50" charset="-128"/>
                <a:ea typeface="BIZ UDPゴシック" panose="020B0400000000000000" pitchFamily="50" charset="-128"/>
              </a:rPr>
              <a:t>。</a:t>
            </a:r>
            <a:endParaRPr lang="ja-JP" altLang="en-US" u="sng" dirty="0">
              <a:latin typeface="BIZ UDPゴシック" panose="020B0400000000000000" pitchFamily="50" charset="-128"/>
              <a:ea typeface="BIZ UDPゴシック" panose="020B0400000000000000" pitchFamily="50" charset="-128"/>
            </a:endParaRPr>
          </a:p>
        </p:txBody>
      </p:sp>
      <p:sp>
        <p:nvSpPr>
          <p:cNvPr id="12" name="コンテンツ プレースホルダー 2"/>
          <p:cNvSpPr txBox="1">
            <a:spLocks/>
          </p:cNvSpPr>
          <p:nvPr/>
        </p:nvSpPr>
        <p:spPr>
          <a:xfrm>
            <a:off x="813129" y="4820843"/>
            <a:ext cx="8442349" cy="961771"/>
          </a:xfrm>
          <a:prstGeom prst="rect">
            <a:avLst/>
          </a:prstGeom>
          <a:ln>
            <a:solidFill>
              <a:schemeClr val="tx1">
                <a:lumMod val="75000"/>
                <a:lumOff val="25000"/>
              </a:schemeClr>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spcBef>
                <a:spcPts val="0"/>
              </a:spcBef>
              <a:buFont typeface="Wingdings 3" charset="2"/>
              <a:buNone/>
            </a:pPr>
            <a:r>
              <a:rPr lang="ja-JP" altLang="en-US" dirty="0" smtClean="0">
                <a:latin typeface="BIZ UDPゴシック" panose="020B0400000000000000" pitchFamily="50" charset="-128"/>
                <a:ea typeface="BIZ UDPゴシック" panose="020B0400000000000000" pitchFamily="50" charset="-128"/>
              </a:rPr>
              <a:t>・生活環境保全の観点からは、大気汚染防止法の有害物質及び特定物質のうち、化管法の指定化学物質に該当しない物質を第二種管理化学物質に追加するべきではないか。</a:t>
            </a:r>
            <a:endParaRPr lang="ja-JP" altLang="en-US" dirty="0">
              <a:latin typeface="BIZ UDPゴシック" panose="020B0400000000000000" pitchFamily="50" charset="-128"/>
              <a:ea typeface="BIZ UDPゴシック" panose="020B0400000000000000" pitchFamily="50" charset="-128"/>
            </a:endParaRPr>
          </a:p>
        </p:txBody>
      </p:sp>
      <p:sp>
        <p:nvSpPr>
          <p:cNvPr id="14" name="下矢印 13"/>
          <p:cNvSpPr/>
          <p:nvPr/>
        </p:nvSpPr>
        <p:spPr>
          <a:xfrm>
            <a:off x="4581281" y="4222501"/>
            <a:ext cx="906043" cy="351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22847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684610" y="145218"/>
            <a:ext cx="6984793" cy="811237"/>
          </a:xfrm>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条例に係る主な規定</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0787" y="6059928"/>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5" name="テキスト ボックス 14"/>
          <p:cNvSpPr txBox="1"/>
          <p:nvPr/>
        </p:nvSpPr>
        <p:spPr>
          <a:xfrm flipH="1">
            <a:off x="772662" y="965308"/>
            <a:ext cx="8855731" cy="923330"/>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条例では、排出量等の届出以外の規定については、全ての管理化学物質に適用されている。</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　</a:t>
            </a:r>
            <a:endParaRPr kumimoji="1" lang="en-US" altLang="ja-JP" sz="1600" dirty="0">
              <a:latin typeface="BIZ UDPゴシック" panose="020B0400000000000000" pitchFamily="50" charset="-128"/>
              <a:ea typeface="BIZ UDPゴシック" panose="020B0400000000000000"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158805134"/>
              </p:ext>
            </p:extLst>
          </p:nvPr>
        </p:nvGraphicFramePr>
        <p:xfrm>
          <a:off x="542566" y="2167306"/>
          <a:ext cx="8997775" cy="3201535"/>
        </p:xfrm>
        <a:graphic>
          <a:graphicData uri="http://schemas.openxmlformats.org/drawingml/2006/table">
            <a:tbl>
              <a:tblPr firstRow="1" bandRow="1">
                <a:tableStyleId>{5940675A-B579-460E-94D1-54222C63F5DA}</a:tableStyleId>
              </a:tblPr>
              <a:tblGrid>
                <a:gridCol w="357259">
                  <a:extLst>
                    <a:ext uri="{9D8B030D-6E8A-4147-A177-3AD203B41FA5}">
                      <a16:colId xmlns:a16="http://schemas.microsoft.com/office/drawing/2014/main" val="1089414943"/>
                    </a:ext>
                  </a:extLst>
                </a:gridCol>
                <a:gridCol w="1145913">
                  <a:extLst>
                    <a:ext uri="{9D8B030D-6E8A-4147-A177-3AD203B41FA5}">
                      <a16:colId xmlns:a16="http://schemas.microsoft.com/office/drawing/2014/main" val="102325264"/>
                    </a:ext>
                  </a:extLst>
                </a:gridCol>
                <a:gridCol w="1442434">
                  <a:extLst>
                    <a:ext uri="{9D8B030D-6E8A-4147-A177-3AD203B41FA5}">
                      <a16:colId xmlns:a16="http://schemas.microsoft.com/office/drawing/2014/main" val="3796837782"/>
                    </a:ext>
                  </a:extLst>
                </a:gridCol>
                <a:gridCol w="772732">
                  <a:extLst>
                    <a:ext uri="{9D8B030D-6E8A-4147-A177-3AD203B41FA5}">
                      <a16:colId xmlns:a16="http://schemas.microsoft.com/office/drawing/2014/main" val="2973205805"/>
                    </a:ext>
                  </a:extLst>
                </a:gridCol>
                <a:gridCol w="798490">
                  <a:extLst>
                    <a:ext uri="{9D8B030D-6E8A-4147-A177-3AD203B41FA5}">
                      <a16:colId xmlns:a16="http://schemas.microsoft.com/office/drawing/2014/main" val="3543536683"/>
                    </a:ext>
                  </a:extLst>
                </a:gridCol>
                <a:gridCol w="760160">
                  <a:extLst>
                    <a:ext uri="{9D8B030D-6E8A-4147-A177-3AD203B41FA5}">
                      <a16:colId xmlns:a16="http://schemas.microsoft.com/office/drawing/2014/main" val="2057119754"/>
                    </a:ext>
                  </a:extLst>
                </a:gridCol>
                <a:gridCol w="1906073">
                  <a:extLst>
                    <a:ext uri="{9D8B030D-6E8A-4147-A177-3AD203B41FA5}">
                      <a16:colId xmlns:a16="http://schemas.microsoft.com/office/drawing/2014/main" val="1237227835"/>
                    </a:ext>
                  </a:extLst>
                </a:gridCol>
                <a:gridCol w="1814714">
                  <a:extLst>
                    <a:ext uri="{9D8B030D-6E8A-4147-A177-3AD203B41FA5}">
                      <a16:colId xmlns:a16="http://schemas.microsoft.com/office/drawing/2014/main" val="1602289060"/>
                    </a:ext>
                  </a:extLst>
                </a:gridCol>
              </a:tblGrid>
              <a:tr h="370840">
                <a:tc rowSpan="2" gridSpan="3">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nchor="ctr">
                    <a:lnTlToBr w="12700" cap="flat" cmpd="sng" algn="ctr">
                      <a:solidFill>
                        <a:schemeClr val="tx1"/>
                      </a:solidFill>
                      <a:prstDash val="solid"/>
                      <a:round/>
                      <a:headEnd type="none" w="med" len="med"/>
                      <a:tailEnd type="none" w="med" len="med"/>
                    </a:lnTlToBr>
                  </a:tcPr>
                </a:tc>
                <a:tc rowSpan="2" hMerge="1">
                  <a:txBody>
                    <a:bodyPr/>
                    <a:lstStyle/>
                    <a:p>
                      <a:endParaRPr kumimoji="1" lang="ja-JP" altLang="en-US" dirty="0"/>
                    </a:p>
                  </a:txBody>
                  <a:tcPr/>
                </a:tc>
                <a:tc rowSpan="2" hMerge="1">
                  <a:txBody>
                    <a:bodyPr/>
                    <a:lstStyle/>
                    <a:p>
                      <a:endParaRPr kumimoji="1" lang="ja-JP" altLang="en-US" dirty="0"/>
                    </a:p>
                  </a:txBody>
                  <a:tcPr/>
                </a:tc>
                <a:tc gridSpan="3">
                  <a:txBody>
                    <a:bodyPr/>
                    <a:lstStyle/>
                    <a:p>
                      <a:pPr algn="ctr"/>
                      <a:r>
                        <a:rPr kumimoji="1" lang="ja-JP" altLang="en-US" sz="1400" dirty="0">
                          <a:latin typeface="BIZ UDPゴシック" panose="020B0400000000000000" pitchFamily="50" charset="-128"/>
                          <a:ea typeface="BIZ UDPゴシック" panose="020B0400000000000000" pitchFamily="50" charset="-128"/>
                        </a:rPr>
                        <a:t>排出量等の届出</a:t>
                      </a:r>
                    </a:p>
                  </a:txBody>
                  <a:tcPr anchor="ct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ja-JP" altLang="en-US" sz="1400" dirty="0">
                          <a:latin typeface="BIZ UDPゴシック" panose="020B0400000000000000" pitchFamily="50" charset="-128"/>
                          <a:ea typeface="BIZ UDPゴシック" panose="020B0400000000000000" pitchFamily="50" charset="-128"/>
                        </a:rPr>
                        <a:t>管理計画書の作成</a:t>
                      </a:r>
                      <a:endParaRPr kumimoji="1" lang="en-US" altLang="ja-JP" sz="1400" dirty="0">
                        <a:latin typeface="BIZ UDPゴシック" panose="020B0400000000000000" pitchFamily="50" charset="-128"/>
                        <a:ea typeface="BIZ UDPゴシック" panose="020B0400000000000000" pitchFamily="50" charset="-128"/>
                      </a:endParaRPr>
                    </a:p>
                    <a:p>
                      <a:pPr algn="ctr"/>
                      <a:r>
                        <a:rPr kumimoji="1" lang="ja-JP" altLang="en-US" sz="1400" dirty="0">
                          <a:latin typeface="BIZ UDPゴシック" panose="020B0400000000000000" pitchFamily="50" charset="-128"/>
                          <a:ea typeface="BIZ UDPゴシック" panose="020B0400000000000000" pitchFamily="50" charset="-128"/>
                        </a:rPr>
                        <a:t>管理目標の決定、</a:t>
                      </a:r>
                      <a:endParaRPr kumimoji="1" lang="en-US" altLang="ja-JP" sz="1400" dirty="0">
                        <a:latin typeface="BIZ UDPゴシック" panose="020B0400000000000000" pitchFamily="50" charset="-128"/>
                        <a:ea typeface="BIZ UDPゴシック" panose="020B0400000000000000" pitchFamily="50" charset="-128"/>
                      </a:endParaRPr>
                    </a:p>
                    <a:p>
                      <a:pPr algn="ctr"/>
                      <a:r>
                        <a:rPr kumimoji="1" lang="ja-JP" altLang="en-US" sz="1400" dirty="0">
                          <a:latin typeface="BIZ UDPゴシック" panose="020B0400000000000000" pitchFamily="50" charset="-128"/>
                          <a:ea typeface="BIZ UDPゴシック" panose="020B0400000000000000" pitchFamily="50" charset="-128"/>
                        </a:rPr>
                        <a:t>達成状況の把握</a:t>
                      </a:r>
                    </a:p>
                  </a:txBody>
                  <a:tcPr anchor="ctr"/>
                </a:tc>
                <a:tc rowSpan="2">
                  <a:txBody>
                    <a:bodyPr/>
                    <a:lstStyle/>
                    <a:p>
                      <a:pPr algn="ctr"/>
                      <a:r>
                        <a:rPr kumimoji="1" lang="ja-JP" altLang="en-US" sz="1400" dirty="0">
                          <a:latin typeface="BIZ UDPゴシック" panose="020B0400000000000000" pitchFamily="50" charset="-128"/>
                          <a:ea typeface="BIZ UDPゴシック" panose="020B0400000000000000" pitchFamily="50" charset="-128"/>
                        </a:rPr>
                        <a:t>緊急事態への対応、</a:t>
                      </a:r>
                      <a:endParaRPr kumimoji="1" lang="en-US" altLang="ja-JP" sz="1400" dirty="0">
                        <a:latin typeface="BIZ UDPゴシック" panose="020B0400000000000000" pitchFamily="50" charset="-128"/>
                        <a:ea typeface="BIZ UDPゴシック" panose="020B0400000000000000" pitchFamily="50" charset="-128"/>
                      </a:endParaRPr>
                    </a:p>
                    <a:p>
                      <a:pPr algn="ctr"/>
                      <a:r>
                        <a:rPr kumimoji="1" lang="ja-JP" altLang="en-US" sz="1400" dirty="0">
                          <a:latin typeface="BIZ UDPゴシック" panose="020B0400000000000000" pitchFamily="50" charset="-128"/>
                          <a:ea typeface="BIZ UDPゴシック" panose="020B0400000000000000" pitchFamily="50" charset="-128"/>
                        </a:rPr>
                        <a:t>管理化学物質に係る情報提供</a:t>
                      </a:r>
                    </a:p>
                  </a:txBody>
                  <a:tcPr anchor="ctr"/>
                </a:tc>
                <a:extLst>
                  <a:ext uri="{0D108BD9-81ED-4DB2-BD59-A6C34878D82A}">
                    <a16:rowId xmlns:a16="http://schemas.microsoft.com/office/drawing/2014/main" val="3958681750"/>
                  </a:ext>
                </a:extLst>
              </a:tr>
              <a:tr h="393235">
                <a:tc gridSpan="3" vMerge="1">
                  <a:txBody>
                    <a:bodyPr/>
                    <a:lstStyle/>
                    <a:p>
                      <a:endParaRPr kumimoji="1" lang="ja-JP" altLang="en-US"/>
                    </a:p>
                  </a:txBody>
                  <a:tcPr/>
                </a:tc>
                <a:tc hMerge="1" vMerge="1">
                  <a:txBody>
                    <a:bodyPr/>
                    <a:lstStyle/>
                    <a:p>
                      <a:endParaRPr kumimoji="1" lang="ja-JP" altLang="en-US" dirty="0"/>
                    </a:p>
                  </a:txBody>
                  <a:tcPr/>
                </a:tc>
                <a:tc hMerge="1" vMerge="1">
                  <a:txBody>
                    <a:bodyPr/>
                    <a:lstStyle/>
                    <a:p>
                      <a:endParaRPr kumimoji="1" lang="ja-JP" altLang="en-US" dirty="0"/>
                    </a:p>
                  </a:txBody>
                  <a:tcPr/>
                </a:tc>
                <a:tc>
                  <a:txBody>
                    <a:bodyPr/>
                    <a:lstStyle/>
                    <a:p>
                      <a:r>
                        <a:rPr kumimoji="1" lang="ja-JP" altLang="en-US" sz="1400" dirty="0">
                          <a:latin typeface="BIZ UDPゴシック" panose="020B0400000000000000" pitchFamily="50" charset="-128"/>
                          <a:ea typeface="BIZ UDPゴシック" panose="020B0400000000000000" pitchFamily="50" charset="-128"/>
                        </a:rPr>
                        <a:t>排出量</a:t>
                      </a:r>
                    </a:p>
                  </a:txBody>
                  <a:tcPr anchor="ctr"/>
                </a:tc>
                <a:tc>
                  <a:txBody>
                    <a:bodyPr/>
                    <a:lstStyle/>
                    <a:p>
                      <a:r>
                        <a:rPr kumimoji="1" lang="ja-JP" altLang="en-US" sz="1400" dirty="0">
                          <a:latin typeface="BIZ UDPゴシック" panose="020B0400000000000000" pitchFamily="50" charset="-128"/>
                          <a:ea typeface="BIZ UDPゴシック" panose="020B0400000000000000" pitchFamily="50" charset="-128"/>
                        </a:rPr>
                        <a:t>移動量</a:t>
                      </a:r>
                    </a:p>
                  </a:txBody>
                  <a:tcPr anchor="ctr"/>
                </a:tc>
                <a:tc>
                  <a:txBody>
                    <a:bodyPr/>
                    <a:lstStyle/>
                    <a:p>
                      <a:r>
                        <a:rPr kumimoji="1" lang="ja-JP" altLang="en-US" sz="1400" dirty="0">
                          <a:latin typeface="BIZ UDPゴシック" panose="020B0400000000000000" pitchFamily="50" charset="-128"/>
                          <a:ea typeface="BIZ UDPゴシック" panose="020B0400000000000000" pitchFamily="50" charset="-128"/>
                        </a:rPr>
                        <a:t>取扱量</a:t>
                      </a:r>
                    </a:p>
                  </a:txBody>
                  <a:tcPr anchor="ct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3072225340"/>
                  </a:ext>
                </a:extLst>
              </a:tr>
              <a:tr h="686873">
                <a:tc rowSpan="4">
                  <a:txBody>
                    <a:bodyPr/>
                    <a:lstStyle/>
                    <a:p>
                      <a:r>
                        <a:rPr kumimoji="1" lang="ja-JP" altLang="en-US" sz="1400" dirty="0">
                          <a:latin typeface="BIZ UDPゴシック" panose="020B0400000000000000" pitchFamily="50" charset="-128"/>
                          <a:ea typeface="BIZ UDPゴシック" panose="020B0400000000000000" pitchFamily="50" charset="-128"/>
                        </a:rPr>
                        <a:t>条例管理化学物質</a:t>
                      </a:r>
                    </a:p>
                  </a:txBody>
                  <a:tcPr anchor="ctr"/>
                </a:tc>
                <a:tc rowSpan="2">
                  <a:txBody>
                    <a:bodyPr/>
                    <a:lstStyle/>
                    <a:p>
                      <a:r>
                        <a:rPr kumimoji="1" lang="ja-JP" altLang="en-US" sz="1400" dirty="0">
                          <a:latin typeface="BIZ UDPゴシック" panose="020B0400000000000000" pitchFamily="50" charset="-128"/>
                          <a:ea typeface="BIZ UDPゴシック" panose="020B0400000000000000" pitchFamily="50" charset="-128"/>
                        </a:rPr>
                        <a:t>第一種管理化学物質</a:t>
                      </a:r>
                    </a:p>
                  </a:txBody>
                  <a:tcPr anchor="ctr"/>
                </a:tc>
                <a:tc>
                  <a:txBody>
                    <a:bodyP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第一種指定化学物質</a:t>
                      </a:r>
                    </a:p>
                  </a:txBody>
                  <a:tcPr anchor="ctr"/>
                </a:tc>
                <a:tc gridSpan="2">
                  <a:txBody>
                    <a:bodyPr/>
                    <a:lstStyle/>
                    <a:p>
                      <a:pPr algn="ctr"/>
                      <a:r>
                        <a:rPr kumimoji="1" lang="ja-JP" altLang="en-US" sz="1400" dirty="0">
                          <a:latin typeface="BIZ UDPゴシック" panose="020B0400000000000000" pitchFamily="50" charset="-128"/>
                          <a:ea typeface="BIZ UDPゴシック" panose="020B0400000000000000" pitchFamily="50" charset="-128"/>
                        </a:rPr>
                        <a:t>化管法の届出</a:t>
                      </a:r>
                      <a:r>
                        <a:rPr kumimoji="1" lang="en-US" altLang="ja-JP" sz="1400" baseline="30000" dirty="0">
                          <a:latin typeface="BIZ UDPゴシック" panose="020B0400000000000000" pitchFamily="50" charset="-128"/>
                          <a:ea typeface="BIZ UDPゴシック" panose="020B0400000000000000" pitchFamily="50" charset="-128"/>
                        </a:rPr>
                        <a:t>※1</a:t>
                      </a:r>
                    </a:p>
                  </a:txBody>
                  <a:tcPr anchor="ctr"/>
                </a:tc>
                <a:tc hMerge="1">
                  <a:txBody>
                    <a:bodyPr/>
                    <a:lstStyle/>
                    <a:p>
                      <a:endParaRPr kumimoji="1" lang="ja-JP" altLang="en-US"/>
                    </a:p>
                  </a:txBody>
                  <a:tcPr/>
                </a:tc>
                <a:tc>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nchor="ctr">
                    <a:lnB w="12700" cmpd="sng">
                      <a:noFill/>
                    </a:lnB>
                    <a:solidFill>
                      <a:schemeClr val="bg2">
                        <a:lumMod val="90000"/>
                      </a:schemeClr>
                    </a:solidFill>
                  </a:tcPr>
                </a:tc>
                <a:tc rowSpan="4">
                  <a:txBody>
                    <a:bodyPr/>
                    <a:lstStyle/>
                    <a:p>
                      <a:r>
                        <a:rPr kumimoji="1" lang="ja-JP" altLang="en-US" sz="1400" dirty="0">
                          <a:latin typeface="BIZ UDPゴシック" panose="020B0400000000000000" pitchFamily="50" charset="-128"/>
                          <a:ea typeface="BIZ UDPゴシック" panose="020B0400000000000000" pitchFamily="50" charset="-128"/>
                        </a:rPr>
                        <a:t>○第一種管理化学物</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質取扱事業者が有す</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err="1">
                          <a:latin typeface="BIZ UDPゴシック" panose="020B0400000000000000" pitchFamily="50" charset="-128"/>
                          <a:ea typeface="BIZ UDPゴシック" panose="020B0400000000000000" pitchFamily="50" charset="-128"/>
                        </a:rPr>
                        <a:t>る</a:t>
                      </a:r>
                      <a:r>
                        <a:rPr kumimoji="1" lang="ja-JP" altLang="en-US" sz="1400" dirty="0">
                          <a:latin typeface="BIZ UDPゴシック" panose="020B0400000000000000" pitchFamily="50" charset="-128"/>
                          <a:ea typeface="BIZ UDPゴシック" panose="020B0400000000000000" pitchFamily="50" charset="-128"/>
                        </a:rPr>
                        <a:t>従業員</a:t>
                      </a:r>
                      <a:r>
                        <a:rPr kumimoji="1" lang="en-US" altLang="ja-JP" sz="1400" dirty="0">
                          <a:latin typeface="BIZ UDPゴシック" panose="020B0400000000000000" pitchFamily="50" charset="-128"/>
                          <a:ea typeface="BIZ UDPゴシック" panose="020B0400000000000000" pitchFamily="50" charset="-128"/>
                        </a:rPr>
                        <a:t>50</a:t>
                      </a:r>
                      <a:r>
                        <a:rPr kumimoji="1" lang="ja-JP" altLang="en-US" sz="1400" dirty="0">
                          <a:latin typeface="BIZ UDPゴシック" panose="020B0400000000000000" pitchFamily="50" charset="-128"/>
                          <a:ea typeface="BIZ UDPゴシック" panose="020B0400000000000000" pitchFamily="50" charset="-128"/>
                        </a:rPr>
                        <a:t>人以上</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の事業所には届出義</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務あり</a:t>
                      </a:r>
                    </a:p>
                  </a:txBody>
                  <a:tcPr anchor="ctr"/>
                </a:tc>
                <a:tc rowSpan="4">
                  <a:txBody>
                    <a:bodyPr/>
                    <a:lstStyle/>
                    <a:p>
                      <a:r>
                        <a:rPr kumimoji="1" lang="ja-JP" altLang="en-US" sz="1400" dirty="0">
                          <a:latin typeface="BIZ UDPゴシック" panose="020B0400000000000000" pitchFamily="50" charset="-128"/>
                          <a:ea typeface="BIZ UDPゴシック" panose="020B0400000000000000" pitchFamily="50" charset="-128"/>
                        </a:rPr>
                        <a:t>○応急の措置、緊急  </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事態の状況の知事 　　  </a:t>
                      </a:r>
                      <a:endParaRPr kumimoji="1" lang="en-US" altLang="ja-JP" sz="1400" dirty="0">
                        <a:latin typeface="BIZ UDPゴシック" panose="020B0400000000000000" pitchFamily="50" charset="-128"/>
                        <a:ea typeface="BIZ UDPゴシック" panose="020B0400000000000000" pitchFamily="50" charset="-128"/>
                      </a:endParaRPr>
                    </a:p>
                    <a:p>
                      <a:r>
                        <a:rPr kumimoji="1" lang="en-US" altLang="ja-JP" sz="1400" dirty="0">
                          <a:latin typeface="BIZ UDPゴシック" panose="020B0400000000000000" pitchFamily="50" charset="-128"/>
                          <a:ea typeface="BIZ UDPゴシック" panose="020B0400000000000000" pitchFamily="50" charset="-128"/>
                        </a:rPr>
                        <a:t>   </a:t>
                      </a:r>
                      <a:r>
                        <a:rPr kumimoji="1" lang="ja-JP" altLang="en-US" sz="1400" dirty="0" err="1">
                          <a:latin typeface="BIZ UDPゴシック" panose="020B0400000000000000" pitchFamily="50" charset="-128"/>
                          <a:ea typeface="BIZ UDPゴシック" panose="020B0400000000000000" pitchFamily="50" charset="-128"/>
                        </a:rPr>
                        <a:t>への</a:t>
                      </a:r>
                      <a:r>
                        <a:rPr kumimoji="1" lang="ja-JP" altLang="en-US" sz="1400" dirty="0">
                          <a:latin typeface="BIZ UDPゴシック" panose="020B0400000000000000" pitchFamily="50" charset="-128"/>
                          <a:ea typeface="BIZ UDPゴシック" panose="020B0400000000000000" pitchFamily="50" charset="-128"/>
                        </a:rPr>
                        <a:t>通報、講じた</a:t>
                      </a:r>
                      <a:endParaRPr kumimoji="1" lang="en-US" altLang="ja-JP" sz="1400" dirty="0">
                        <a:latin typeface="BIZ UDPゴシック" panose="020B0400000000000000" pitchFamily="50" charset="-128"/>
                        <a:ea typeface="BIZ UDPゴシック" panose="020B0400000000000000" pitchFamily="50" charset="-128"/>
                      </a:endParaRPr>
                    </a:p>
                    <a:p>
                      <a:r>
                        <a:rPr kumimoji="1" lang="en-US" altLang="ja-JP" sz="1400" dirty="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措置等の</a:t>
                      </a:r>
                      <a:r>
                        <a:rPr kumimoji="1" lang="ja-JP" altLang="en-US" sz="1400" u="sng" dirty="0">
                          <a:latin typeface="BIZ UDPゴシック" panose="020B0400000000000000" pitchFamily="50" charset="-128"/>
                          <a:ea typeface="BIZ UDPゴシック" panose="020B0400000000000000" pitchFamily="50" charset="-128"/>
                        </a:rPr>
                        <a:t>届出義務</a:t>
                      </a:r>
                      <a:endParaRPr kumimoji="1" lang="en-US" altLang="ja-JP" sz="1400" u="sng"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○化学物質の譲渡･　</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baseline="0" dirty="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提供先、 保管･運</a:t>
                      </a:r>
                      <a:endParaRPr kumimoji="1" lang="en-US" altLang="ja-JP" sz="1400" dirty="0">
                        <a:latin typeface="BIZ UDPゴシック" panose="020B0400000000000000" pitchFamily="50" charset="-128"/>
                        <a:ea typeface="BIZ UDPゴシック" panose="020B0400000000000000" pitchFamily="50" charset="-128"/>
                      </a:endParaRPr>
                    </a:p>
                    <a:p>
                      <a:r>
                        <a:rPr kumimoji="1" lang="en-US" altLang="ja-JP" sz="1400" dirty="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搬･処理等の委託</a:t>
                      </a:r>
                      <a:endParaRPr kumimoji="1" lang="en-US" altLang="ja-JP" sz="1400" dirty="0">
                        <a:latin typeface="BIZ UDPゴシック" panose="020B0400000000000000" pitchFamily="50" charset="-128"/>
                        <a:ea typeface="BIZ UDPゴシック" panose="020B0400000000000000" pitchFamily="50" charset="-128"/>
                      </a:endParaRPr>
                    </a:p>
                    <a:p>
                      <a:r>
                        <a:rPr kumimoji="1" lang="en-US" altLang="ja-JP" sz="1400" dirty="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先への情報提供</a:t>
                      </a:r>
                      <a:endParaRPr kumimoji="1" lang="en-US" altLang="ja-JP" sz="1400" dirty="0">
                        <a:latin typeface="BIZ UDPゴシック" panose="020B0400000000000000" pitchFamily="50" charset="-128"/>
                        <a:ea typeface="BIZ UDPゴシック" panose="020B0400000000000000" pitchFamily="50" charset="-128"/>
                      </a:endParaRPr>
                    </a:p>
                    <a:p>
                      <a:r>
                        <a:rPr kumimoji="1" lang="en-US" altLang="ja-JP" sz="1400" baseline="0" dirty="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の努力義務</a:t>
                      </a:r>
                    </a:p>
                  </a:txBody>
                  <a:tcPr anchor="ctr"/>
                </a:tc>
                <a:extLst>
                  <a:ext uri="{0D108BD9-81ED-4DB2-BD59-A6C34878D82A}">
                    <a16:rowId xmlns:a16="http://schemas.microsoft.com/office/drawing/2014/main" val="4289601158"/>
                  </a:ext>
                </a:extLst>
              </a:tr>
              <a:tr h="585286">
                <a:tc vMerge="1">
                  <a:txBody>
                    <a:bodyPr/>
                    <a:lstStyle/>
                    <a:p>
                      <a:endParaRPr kumimoji="1" lang="ja-JP" altLang="en-US" dirty="0"/>
                    </a:p>
                  </a:txBody>
                  <a:tcPr/>
                </a:tc>
                <a:tc vMerge="1">
                  <a:txBody>
                    <a:bodyPr/>
                    <a:lstStyle/>
                    <a:p>
                      <a:endParaRPr kumimoji="1" lang="ja-JP" altLang="en-US" dirty="0"/>
                    </a:p>
                  </a:txBody>
                  <a:tcPr/>
                </a:tc>
                <a:tc>
                  <a:txBody>
                    <a:bodyPr/>
                    <a:lstStyle/>
                    <a:p>
                      <a:r>
                        <a:rPr kumimoji="1" lang="ja-JP" altLang="en-US" sz="1400" dirty="0">
                          <a:latin typeface="BIZ UDPゴシック" panose="020B0400000000000000" pitchFamily="50" charset="-128"/>
                          <a:ea typeface="BIZ UDPゴシック" panose="020B0400000000000000" pitchFamily="50" charset="-128"/>
                        </a:rPr>
                        <a:t>府独自指定物質（第一種）</a:t>
                      </a:r>
                    </a:p>
                  </a:txBody>
                  <a:tcPr anchor="ctr"/>
                </a:tc>
                <a:tc gridSpan="3">
                  <a:txBody>
                    <a:bodyPr/>
                    <a:lstStyle/>
                    <a:p>
                      <a:pPr algn="ctr"/>
                      <a:r>
                        <a:rPr kumimoji="1" lang="ja-JP" altLang="en-US" sz="1400" dirty="0">
                          <a:latin typeface="BIZ UDPゴシック" panose="020B0400000000000000" pitchFamily="50" charset="-128"/>
                          <a:ea typeface="BIZ UDPゴシック" panose="020B0400000000000000" pitchFamily="50" charset="-128"/>
                        </a:rPr>
                        <a:t>条例の届出</a:t>
                      </a:r>
                      <a:r>
                        <a:rPr kumimoji="1" lang="en-US" altLang="ja-JP" sz="1400" baseline="30000" dirty="0">
                          <a:latin typeface="BIZ UDPゴシック" panose="020B0400000000000000" pitchFamily="50" charset="-128"/>
                          <a:ea typeface="BIZ UDPゴシック" panose="020B0400000000000000" pitchFamily="50" charset="-128"/>
                        </a:rPr>
                        <a:t>※1</a:t>
                      </a:r>
                      <a:endParaRPr kumimoji="1" lang="ja-JP" altLang="en-US" sz="1400" dirty="0">
                        <a:latin typeface="BIZ UDPゴシック" panose="020B0400000000000000" pitchFamily="50" charset="-128"/>
                        <a:ea typeface="BIZ UDPゴシック" panose="020B0400000000000000" pitchFamily="50" charset="-128"/>
                      </a:endParaRPr>
                    </a:p>
                  </a:txBody>
                  <a:tcPr anchor="ctr">
                    <a:solidFill>
                      <a:schemeClr val="bg2">
                        <a:lumMod val="90000"/>
                      </a:schemeClr>
                    </a:solid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1029985777"/>
                  </a:ext>
                </a:extLst>
              </a:tr>
              <a:tr h="635669">
                <a:tc vMerge="1">
                  <a:txBody>
                    <a:bodyPr/>
                    <a:lstStyle/>
                    <a:p>
                      <a:endParaRPr kumimoji="1" lang="ja-JP" altLang="en-US" dirty="0"/>
                    </a:p>
                  </a:txBody>
                  <a:tcPr/>
                </a:tc>
                <a:tc rowSpan="2">
                  <a:txBody>
                    <a:bodyPr/>
                    <a:lstStyle/>
                    <a:p>
                      <a:r>
                        <a:rPr kumimoji="1" lang="ja-JP" altLang="en-US" sz="1400" dirty="0">
                          <a:latin typeface="BIZ UDPゴシック" panose="020B0400000000000000" pitchFamily="50" charset="-128"/>
                          <a:ea typeface="BIZ UDPゴシック" panose="020B0400000000000000" pitchFamily="50" charset="-128"/>
                        </a:rPr>
                        <a:t>第二種管理化学物質</a:t>
                      </a:r>
                    </a:p>
                  </a:txBody>
                  <a:tcPr anchor="ctr"/>
                </a:tc>
                <a:tc>
                  <a:txBody>
                    <a:bodyPr/>
                    <a:lstStyle/>
                    <a:p>
                      <a:r>
                        <a:rPr kumimoji="1" lang="ja-JP" altLang="en-US" sz="1400" dirty="0">
                          <a:latin typeface="BIZ UDPゴシック" panose="020B0400000000000000" pitchFamily="50" charset="-128"/>
                          <a:ea typeface="BIZ UDPゴシック" panose="020B0400000000000000" pitchFamily="50" charset="-128"/>
                        </a:rPr>
                        <a:t>第二種指定化学物質</a:t>
                      </a:r>
                    </a:p>
                  </a:txBody>
                  <a:tcPr anchor="ctr"/>
                </a:tc>
                <a:tc rowSpan="2" gridSpan="3">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nchor="ctr">
                    <a:lnTlToBr w="12700" cap="flat" cmpd="sng" algn="ctr">
                      <a:solidFill>
                        <a:schemeClr val="tx1"/>
                      </a:solidFill>
                      <a:prstDash val="solid"/>
                      <a:round/>
                      <a:headEnd type="none" w="med" len="med"/>
                      <a:tailEnd type="none" w="med" len="med"/>
                    </a:lnTlToBr>
                  </a:tcPr>
                </a:tc>
                <a:tc rowSpan="2" hMerge="1">
                  <a:txBody>
                    <a:bodyPr/>
                    <a:lstStyle/>
                    <a:p>
                      <a:endParaRPr kumimoji="1" lang="ja-JP" altLang="en-US"/>
                    </a:p>
                  </a:txBody>
                  <a:tcPr/>
                </a:tc>
                <a:tc rowSpan="2" hMerge="1">
                  <a:txBody>
                    <a:bodyPr/>
                    <a:lstStyle/>
                    <a:p>
                      <a:endParaRPr kumimoji="1" lang="ja-JP" altLang="en-US" sz="1400" dirty="0"/>
                    </a:p>
                  </a:txBody>
                  <a:tcPr/>
                </a:tc>
                <a:tc vMerge="1">
                  <a:txBody>
                    <a:bodyPr/>
                    <a:lstStyle/>
                    <a:p>
                      <a:endParaRPr kumimoji="1" lang="ja-JP" altLang="en-US" sz="1400" dirty="0">
                        <a:latin typeface="BIZ UDPゴシック" panose="020B0400000000000000" pitchFamily="50" charset="-128"/>
                        <a:ea typeface="BIZ UDPゴシック" panose="020B0400000000000000" pitchFamily="50" charset="-128"/>
                      </a:endParaRPr>
                    </a:p>
                  </a:txBody>
                  <a:tcPr anchor="ctr"/>
                </a:tc>
                <a:tc vMerge="1">
                  <a:txBody>
                    <a:bodyPr/>
                    <a:lstStyle/>
                    <a:p>
                      <a:endParaRPr kumimoji="1" lang="ja-JP" altLang="en-US" dirty="0"/>
                    </a:p>
                  </a:txBody>
                  <a:tcPr/>
                </a:tc>
                <a:extLst>
                  <a:ext uri="{0D108BD9-81ED-4DB2-BD59-A6C34878D82A}">
                    <a16:rowId xmlns:a16="http://schemas.microsoft.com/office/drawing/2014/main" val="1134831625"/>
                  </a:ext>
                </a:extLst>
              </a:tr>
              <a:tr h="529632">
                <a:tc vMerge="1">
                  <a:txBody>
                    <a:bodyPr/>
                    <a:lstStyle/>
                    <a:p>
                      <a:endParaRPr kumimoji="1" lang="ja-JP" altLang="en-US" dirty="0"/>
                    </a:p>
                  </a:txBody>
                  <a:tcPr/>
                </a:tc>
                <a:tc vMerge="1">
                  <a:txBody>
                    <a:bodyPr/>
                    <a:lstStyle/>
                    <a:p>
                      <a:endParaRPr kumimoji="1" lang="ja-JP" altLang="en-US" dirty="0"/>
                    </a:p>
                  </a:txBody>
                  <a:tcPr/>
                </a:tc>
                <a:tc>
                  <a:txBody>
                    <a:bodyPr/>
                    <a:lstStyle/>
                    <a:p>
                      <a:r>
                        <a:rPr kumimoji="1" lang="ja-JP" altLang="en-US" sz="1400" dirty="0">
                          <a:latin typeface="BIZ UDPゴシック" panose="020B0400000000000000" pitchFamily="50" charset="-128"/>
                          <a:ea typeface="BIZ UDPゴシック" panose="020B0400000000000000" pitchFamily="50" charset="-128"/>
                        </a:rPr>
                        <a:t>府独自指定物質（第二種）</a:t>
                      </a:r>
                    </a:p>
                  </a:txBody>
                  <a:tcPr anchor="ctr"/>
                </a:tc>
                <a:tc gridSpan="3" vMerge="1">
                  <a:txBody>
                    <a:bodyPr/>
                    <a:lstStyle/>
                    <a:p>
                      <a:endParaRPr kumimoji="1" lang="ja-JP" altLang="en-US" sz="1400" dirty="0"/>
                    </a:p>
                  </a:txBody>
                  <a:tcPr/>
                </a:tc>
                <a:tc hMerge="1" vMerge="1">
                  <a:txBody>
                    <a:bodyPr/>
                    <a:lstStyle/>
                    <a:p>
                      <a:endParaRPr kumimoji="1" lang="ja-JP" altLang="en-US"/>
                    </a:p>
                  </a:txBody>
                  <a:tcPr/>
                </a:tc>
                <a:tc hMerge="1" vMerge="1">
                  <a:txBody>
                    <a:bodyPr/>
                    <a:lstStyle/>
                    <a:p>
                      <a:endParaRPr kumimoji="1" lang="ja-JP" altLang="en-US" sz="1400" dirty="0"/>
                    </a:p>
                  </a:txBody>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244009832"/>
                  </a:ext>
                </a:extLst>
              </a:tr>
            </a:tbl>
          </a:graphicData>
        </a:graphic>
      </p:graphicFrame>
      <p:sp>
        <p:nvSpPr>
          <p:cNvPr id="5" name="テキスト ボックス 4"/>
          <p:cNvSpPr txBox="1"/>
          <p:nvPr/>
        </p:nvSpPr>
        <p:spPr>
          <a:xfrm>
            <a:off x="619911" y="5684720"/>
            <a:ext cx="8920430" cy="461665"/>
          </a:xfrm>
          <a:prstGeom prst="rect">
            <a:avLst/>
          </a:prstGeom>
          <a:noFill/>
        </p:spPr>
        <p:txBody>
          <a:bodyPr wrap="square" rtlCol="0">
            <a:spAutoFit/>
          </a:bodyPr>
          <a:lstStyle/>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１　製造業等に属し、いずれかの第一種管理化学物質の年間取扱量が</a:t>
            </a:r>
            <a:r>
              <a:rPr kumimoji="1" lang="en-US" altLang="ja-JP" sz="1200" dirty="0">
                <a:latin typeface="BIZ UDPゴシック" panose="020B0400000000000000" pitchFamily="50" charset="-128"/>
                <a:ea typeface="BIZ UDPゴシック" panose="020B0400000000000000" pitchFamily="50" charset="-128"/>
              </a:rPr>
              <a:t>1</a:t>
            </a:r>
            <a:r>
              <a:rPr kumimoji="1" lang="ja-JP" altLang="en-US" sz="1200" dirty="0">
                <a:latin typeface="BIZ UDPゴシック" panose="020B0400000000000000" pitchFamily="50" charset="-128"/>
                <a:ea typeface="BIZ UDPゴシック" panose="020B0400000000000000" pitchFamily="50" charset="-128"/>
              </a:rPr>
              <a:t>トン以上（特定第一種指定化学物質の場合は</a:t>
            </a:r>
            <a:r>
              <a:rPr kumimoji="1" lang="en-US" altLang="ja-JP" sz="1200" dirty="0">
                <a:latin typeface="BIZ UDPゴシック" panose="020B0400000000000000" pitchFamily="50" charset="-128"/>
                <a:ea typeface="BIZ UDPゴシック" panose="020B0400000000000000" pitchFamily="50" charset="-128"/>
              </a:rPr>
              <a:t>500kg</a:t>
            </a:r>
            <a:r>
              <a:rPr kumimoji="1" lang="ja-JP" altLang="en-US" sz="1200" dirty="0">
                <a:latin typeface="BIZ UDPゴシック" panose="020B0400000000000000" pitchFamily="50" charset="-128"/>
                <a:ea typeface="BIZ UDPゴシック" panose="020B0400000000000000" pitchFamily="50" charset="-128"/>
              </a:rPr>
              <a:t>以上）</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で、従業員</a:t>
            </a:r>
            <a:r>
              <a:rPr kumimoji="1" lang="en-US" altLang="ja-JP" sz="1200" dirty="0">
                <a:latin typeface="BIZ UDPゴシック" panose="020B0400000000000000" pitchFamily="50" charset="-128"/>
                <a:ea typeface="BIZ UDPゴシック" panose="020B0400000000000000" pitchFamily="50" charset="-128"/>
              </a:rPr>
              <a:t>21</a:t>
            </a:r>
            <a:r>
              <a:rPr kumimoji="1" lang="ja-JP" altLang="en-US" sz="1200" dirty="0">
                <a:latin typeface="BIZ UDPゴシック" panose="020B0400000000000000" pitchFamily="50" charset="-128"/>
                <a:ea typeface="BIZ UDPゴシック" panose="020B0400000000000000" pitchFamily="50" charset="-128"/>
              </a:rPr>
              <a:t>人以上の事業者（第一種管理化学物質取扱事業者）が対象</a:t>
            </a:r>
          </a:p>
        </p:txBody>
      </p:sp>
    </p:spTree>
    <p:extLst>
      <p:ext uri="{BB962C8B-B14F-4D97-AF65-F5344CB8AC3E}">
        <p14:creationId xmlns:p14="http://schemas.microsoft.com/office/powerpoint/2010/main" val="1808293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684610" y="254391"/>
            <a:ext cx="6984793" cy="811237"/>
          </a:xfrm>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指定化学物質の定義（化管法）</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5667868"/>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4</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0787" y="5710071"/>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4</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2" name="コンテンツ プレースホルダー 2"/>
          <p:cNvSpPr txBox="1">
            <a:spLocks/>
          </p:cNvSpPr>
          <p:nvPr/>
        </p:nvSpPr>
        <p:spPr>
          <a:xfrm>
            <a:off x="713747" y="1853765"/>
            <a:ext cx="8666177" cy="413137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spcBef>
                <a:spcPts val="0"/>
              </a:spcBef>
              <a:buNone/>
            </a:pPr>
            <a:r>
              <a:rPr lang="ja-JP" altLang="en-US" sz="2000" dirty="0">
                <a:latin typeface="BIZ UDPゴシック" panose="020B0400000000000000" pitchFamily="50" charset="-128"/>
                <a:ea typeface="BIZ UDPゴシック" panose="020B0400000000000000" pitchFamily="50" charset="-128"/>
              </a:rPr>
              <a:t>○第一種指定化学物質</a:t>
            </a:r>
            <a:r>
              <a:rPr lang="en-US" altLang="ja-JP" sz="2000" dirty="0">
                <a:latin typeface="BIZ UDPゴシック" panose="020B0400000000000000" pitchFamily="50" charset="-128"/>
                <a:ea typeface="BIZ UDPゴシック" panose="020B0400000000000000" pitchFamily="50" charset="-128"/>
              </a:rPr>
              <a:t>(462</a:t>
            </a:r>
            <a:r>
              <a:rPr lang="ja-JP" altLang="en-US" sz="2000" dirty="0">
                <a:latin typeface="BIZ UDPゴシック" panose="020B0400000000000000" pitchFamily="50" charset="-128"/>
                <a:ea typeface="BIZ UDPゴシック" panose="020B0400000000000000" pitchFamily="50" charset="-128"/>
              </a:rPr>
              <a:t>物質）</a:t>
            </a:r>
            <a:endParaRPr lang="en-US" altLang="ja-JP" sz="2000" dirty="0">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2000"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①から③のいずれかに該当し、かつ、その物理的化学的性状、製造、輸入、使用又</a:t>
            </a:r>
            <a:endParaRPr lang="en-US" altLang="ja-JP" dirty="0">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dirty="0">
                <a:latin typeface="BIZ UDPゴシック" panose="020B0400000000000000" pitchFamily="50" charset="-128"/>
                <a:ea typeface="BIZ UDPゴシック" panose="020B0400000000000000" pitchFamily="50" charset="-128"/>
              </a:rPr>
              <a:t>　　は生成の状況等からみて、環境中に広く継続して存在する化学物質</a:t>
            </a:r>
            <a:endParaRPr lang="en-US" altLang="ja-JP" dirty="0">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dirty="0">
                <a:latin typeface="BIZ UDPゴシック" panose="020B0400000000000000" pitchFamily="50" charset="-128"/>
                <a:ea typeface="BIZ UDPゴシック" panose="020B0400000000000000" pitchFamily="50" charset="-128"/>
              </a:rPr>
              <a:t>　</a:t>
            </a:r>
          </a:p>
          <a:p>
            <a:pPr marL="0" indent="0">
              <a:spcBef>
                <a:spcPts val="0"/>
              </a:spcBef>
              <a:buNone/>
            </a:pPr>
            <a:r>
              <a:rPr lang="ja-JP" altLang="en-US" sz="2000" dirty="0">
                <a:latin typeface="BIZ UDPゴシック" panose="020B0400000000000000" pitchFamily="50" charset="-128"/>
                <a:ea typeface="BIZ UDPゴシック" panose="020B0400000000000000" pitchFamily="50" charset="-128"/>
              </a:rPr>
              <a:t>○第二種指定化学物質（</a:t>
            </a:r>
            <a:r>
              <a:rPr lang="en-US" altLang="ja-JP" sz="2000" dirty="0">
                <a:latin typeface="BIZ UDPゴシック" panose="020B0400000000000000" pitchFamily="50" charset="-128"/>
                <a:ea typeface="BIZ UDPゴシック" panose="020B0400000000000000" pitchFamily="50" charset="-128"/>
              </a:rPr>
              <a:t>100</a:t>
            </a:r>
            <a:r>
              <a:rPr lang="ja-JP" altLang="en-US" sz="2000" dirty="0">
                <a:latin typeface="BIZ UDPゴシック" panose="020B0400000000000000" pitchFamily="50" charset="-128"/>
                <a:ea typeface="BIZ UDPゴシック" panose="020B0400000000000000" pitchFamily="50" charset="-128"/>
              </a:rPr>
              <a:t>物質）</a:t>
            </a:r>
            <a:endParaRPr lang="en-US" altLang="ja-JP" sz="2000" dirty="0">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2000"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第一種指定化学物質以外であって、上記①～③のいずれかに該当し、かつ、その物</a:t>
            </a:r>
            <a:endParaRPr lang="en-US" altLang="ja-JP" dirty="0">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dirty="0">
                <a:latin typeface="BIZ UDPゴシック" panose="020B0400000000000000" pitchFamily="50" charset="-128"/>
                <a:ea typeface="BIZ UDPゴシック" panose="020B0400000000000000" pitchFamily="50" charset="-128"/>
              </a:rPr>
              <a:t>　　理的化学的性状からみて、その製造量、輸入量又は使用量の増加等により、環境中　　</a:t>
            </a:r>
            <a:endParaRPr lang="en-US" altLang="ja-JP" dirty="0">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dirty="0">
                <a:latin typeface="BIZ UDPゴシック" panose="020B0400000000000000" pitchFamily="50" charset="-128"/>
                <a:ea typeface="BIZ UDPゴシック" panose="020B0400000000000000" pitchFamily="50" charset="-128"/>
              </a:rPr>
              <a:t>　　に広く継続して存在することとなると見込まれる化学物質</a:t>
            </a:r>
            <a:endParaRPr lang="en-US" altLang="ja-JP" dirty="0">
              <a:latin typeface="BIZ UDPゴシック" panose="020B0400000000000000" pitchFamily="50" charset="-128"/>
              <a:ea typeface="BIZ UDPゴシック" panose="020B0400000000000000" pitchFamily="50" charset="-128"/>
            </a:endParaRPr>
          </a:p>
          <a:p>
            <a:pPr marL="0" indent="0">
              <a:spcBef>
                <a:spcPts val="0"/>
              </a:spcBef>
              <a:buNone/>
            </a:pPr>
            <a:endParaRPr lang="en-US" altLang="ja-JP" dirty="0">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dirty="0">
                <a:latin typeface="BIZ UDPゴシック" panose="020B0400000000000000" pitchFamily="50" charset="-128"/>
                <a:ea typeface="BIZ UDPゴシック" panose="020B0400000000000000" pitchFamily="50" charset="-128"/>
              </a:rPr>
              <a:t>　　</a:t>
            </a:r>
            <a:endParaRPr lang="en-US" altLang="ja-JP" dirty="0">
              <a:latin typeface="BIZ UDPゴシック" panose="020B0400000000000000" pitchFamily="50" charset="-128"/>
              <a:ea typeface="BIZ UDPゴシック" panose="020B0400000000000000" pitchFamily="50" charset="-128"/>
            </a:endParaRPr>
          </a:p>
          <a:p>
            <a:pPr marL="0" indent="0">
              <a:spcBef>
                <a:spcPts val="0"/>
              </a:spcBef>
              <a:buNone/>
            </a:pPr>
            <a:endParaRPr lang="en-US" altLang="ja-JP" dirty="0">
              <a:latin typeface="BIZ UDPゴシック" panose="020B0400000000000000" pitchFamily="50" charset="-128"/>
              <a:ea typeface="BIZ UDPゴシック" panose="020B0400000000000000" pitchFamily="50" charset="-128"/>
            </a:endParaRPr>
          </a:p>
          <a:p>
            <a:pPr marL="0" indent="0">
              <a:spcBef>
                <a:spcPts val="0"/>
              </a:spcBef>
              <a:buNone/>
            </a:pPr>
            <a:endParaRPr lang="en-US" altLang="ja-JP" dirty="0">
              <a:latin typeface="BIZ UDPゴシック" panose="020B0400000000000000" pitchFamily="50" charset="-128"/>
              <a:ea typeface="BIZ UDPゴシック" panose="020B0400000000000000" pitchFamily="50" charset="-128"/>
            </a:endParaRPr>
          </a:p>
          <a:p>
            <a:pPr marL="0" indent="0">
              <a:spcBef>
                <a:spcPts val="0"/>
              </a:spcBef>
              <a:buNone/>
            </a:pPr>
            <a:endParaRPr lang="en-US" altLang="ja-JP" dirty="0">
              <a:latin typeface="BIZ UDPゴシック" panose="020B0400000000000000" pitchFamily="50" charset="-128"/>
              <a:ea typeface="BIZ UDPゴシック" panose="020B0400000000000000" pitchFamily="50" charset="-128"/>
            </a:endParaRPr>
          </a:p>
          <a:p>
            <a:pPr marL="0" indent="0">
              <a:spcBef>
                <a:spcPts val="0"/>
              </a:spcBef>
              <a:buNone/>
            </a:pPr>
            <a:endParaRPr lang="en-US" altLang="ja-JP" dirty="0">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dirty="0">
                <a:latin typeface="BIZ UDPゴシック" panose="020B0400000000000000" pitchFamily="50" charset="-128"/>
                <a:ea typeface="BIZ UDPゴシック" panose="020B0400000000000000" pitchFamily="50" charset="-128"/>
              </a:rPr>
              <a:t>  </a:t>
            </a:r>
            <a:endParaRPr lang="en-US" altLang="ja-JP" dirty="0">
              <a:latin typeface="BIZ UDPゴシック" panose="020B0400000000000000" pitchFamily="50" charset="-128"/>
              <a:ea typeface="BIZ UDPゴシック" panose="020B0400000000000000" pitchFamily="50" charset="-128"/>
            </a:endParaRPr>
          </a:p>
          <a:p>
            <a:pPr marL="0" indent="0">
              <a:spcBef>
                <a:spcPts val="0"/>
              </a:spcBef>
              <a:buNone/>
            </a:pPr>
            <a:r>
              <a:rPr lang="en-US" altLang="ja-JP" dirty="0">
                <a:latin typeface="BIZ UDPゴシック" panose="020B0400000000000000" pitchFamily="50" charset="-128"/>
                <a:ea typeface="BIZ UDPゴシック" panose="020B0400000000000000" pitchFamily="50" charset="-128"/>
              </a:rPr>
              <a:t>   </a:t>
            </a:r>
            <a:endParaRPr lang="ja-JP" altLang="en-US" sz="2000" dirty="0">
              <a:latin typeface="BIZ UDPゴシック" panose="020B0400000000000000" pitchFamily="50" charset="-128"/>
              <a:ea typeface="BIZ UDPゴシック" panose="020B0400000000000000" pitchFamily="50" charset="-128"/>
            </a:endParaRPr>
          </a:p>
        </p:txBody>
      </p:sp>
      <p:sp>
        <p:nvSpPr>
          <p:cNvPr id="3" name="テキスト ボックス 2"/>
          <p:cNvSpPr txBox="1"/>
          <p:nvPr/>
        </p:nvSpPr>
        <p:spPr>
          <a:xfrm>
            <a:off x="1022137" y="4509742"/>
            <a:ext cx="8020260" cy="1200329"/>
          </a:xfrm>
          <a:prstGeom prst="rect">
            <a:avLst/>
          </a:prstGeom>
          <a:noFill/>
          <a:ln w="19050">
            <a:solidFill>
              <a:schemeClr val="tx1"/>
            </a:solidFill>
          </a:ln>
        </p:spPr>
        <p:txBody>
          <a:bodyPr wrap="square" rtlCol="0">
            <a:spAutoFit/>
          </a:bodyPr>
          <a:lstStyle/>
          <a:p>
            <a:pPr lvl="0"/>
            <a:r>
              <a:rPr lang="ja-JP" altLang="en-US" dirty="0">
                <a:solidFill>
                  <a:prstClr val="black"/>
                </a:solidFill>
                <a:latin typeface="BIZ UDPゴシック" panose="020B0400000000000000" pitchFamily="50" charset="-128"/>
                <a:ea typeface="BIZ UDPゴシック" panose="020B0400000000000000" pitchFamily="50" charset="-128"/>
              </a:rPr>
              <a:t> ①　人の健康を損なうおそれ又は動植物の生息若しくは生育に支障を及ぼす</a:t>
            </a:r>
            <a:endParaRPr lang="en-US" altLang="ja-JP" dirty="0">
              <a:solidFill>
                <a:prstClr val="black"/>
              </a:solidFill>
              <a:latin typeface="BIZ UDPゴシック" panose="020B0400000000000000" pitchFamily="50" charset="-128"/>
              <a:ea typeface="BIZ UDPゴシック" panose="020B0400000000000000" pitchFamily="50" charset="-128"/>
            </a:endParaRPr>
          </a:p>
          <a:p>
            <a:pPr lvl="0"/>
            <a:r>
              <a:rPr lang="ja-JP" altLang="en-US" dirty="0">
                <a:solidFill>
                  <a:prstClr val="black"/>
                </a:solidFill>
                <a:latin typeface="BIZ UDPゴシック" panose="020B0400000000000000" pitchFamily="50" charset="-128"/>
                <a:ea typeface="BIZ UDPゴシック" panose="020B0400000000000000" pitchFamily="50" charset="-128"/>
              </a:rPr>
              <a:t>　 　 おそれがあるもの</a:t>
            </a:r>
            <a:endParaRPr lang="en-US" altLang="ja-JP" dirty="0">
              <a:solidFill>
                <a:prstClr val="black"/>
              </a:solidFill>
              <a:latin typeface="BIZ UDPゴシック" panose="020B0400000000000000" pitchFamily="50" charset="-128"/>
              <a:ea typeface="BIZ UDPゴシック" panose="020B0400000000000000" pitchFamily="50" charset="-128"/>
            </a:endParaRPr>
          </a:p>
          <a:p>
            <a:pPr lvl="0"/>
            <a:r>
              <a:rPr lang="en-US" altLang="ja-JP" dirty="0">
                <a:solidFill>
                  <a:prstClr val="black"/>
                </a:solidFill>
                <a:latin typeface="BIZ UDPゴシック" panose="020B0400000000000000" pitchFamily="50" charset="-128"/>
                <a:ea typeface="BIZ UDPゴシック" panose="020B0400000000000000" pitchFamily="50" charset="-128"/>
              </a:rPr>
              <a:t> </a:t>
            </a:r>
            <a:r>
              <a:rPr lang="ja-JP" altLang="en-US" dirty="0">
                <a:solidFill>
                  <a:prstClr val="black"/>
                </a:solidFill>
                <a:latin typeface="BIZ UDPゴシック" panose="020B0400000000000000" pitchFamily="50" charset="-128"/>
                <a:ea typeface="BIZ UDPゴシック" panose="020B0400000000000000" pitchFamily="50" charset="-128"/>
              </a:rPr>
              <a:t>②　自然的作用による化学的変化により容易に①の化学物質を生成するもの　</a:t>
            </a:r>
            <a:endParaRPr lang="en-US" altLang="ja-JP" dirty="0">
              <a:solidFill>
                <a:prstClr val="black"/>
              </a:solidFill>
              <a:latin typeface="BIZ UDPゴシック" panose="020B0400000000000000" pitchFamily="50" charset="-128"/>
              <a:ea typeface="BIZ UDPゴシック" panose="020B0400000000000000" pitchFamily="50" charset="-128"/>
            </a:endParaRPr>
          </a:p>
          <a:p>
            <a:pPr lvl="0"/>
            <a:r>
              <a:rPr lang="ja-JP" altLang="en-US" dirty="0">
                <a:solidFill>
                  <a:prstClr val="black"/>
                </a:solidFill>
                <a:latin typeface="BIZ UDPゴシック" panose="020B0400000000000000" pitchFamily="50" charset="-128"/>
                <a:ea typeface="BIZ UDPゴシック" panose="020B0400000000000000" pitchFamily="50" charset="-128"/>
              </a:rPr>
              <a:t> ③　オゾン層を破壊するおそれがあるもの</a:t>
            </a:r>
          </a:p>
        </p:txBody>
      </p:sp>
      <p:sp>
        <p:nvSpPr>
          <p:cNvPr id="10" name="テキスト ボックス 9"/>
          <p:cNvSpPr txBox="1"/>
          <p:nvPr/>
        </p:nvSpPr>
        <p:spPr>
          <a:xfrm flipH="1">
            <a:off x="733099" y="960474"/>
            <a:ext cx="8699977" cy="369332"/>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化管法では、現在、指定化学物質として</a:t>
            </a:r>
            <a:r>
              <a:rPr kumimoji="1" lang="en-US" altLang="ja-JP" dirty="0">
                <a:latin typeface="BIZ UDPゴシック" panose="020B0400000000000000" pitchFamily="50" charset="-128"/>
                <a:ea typeface="BIZ UDPゴシック" panose="020B0400000000000000" pitchFamily="50" charset="-128"/>
              </a:rPr>
              <a:t>562</a:t>
            </a:r>
            <a:r>
              <a:rPr kumimoji="1" lang="ja-JP" altLang="en-US" dirty="0">
                <a:latin typeface="BIZ UDPゴシック" panose="020B0400000000000000" pitchFamily="50" charset="-128"/>
                <a:ea typeface="BIZ UDPゴシック" panose="020B0400000000000000" pitchFamily="50" charset="-128"/>
              </a:rPr>
              <a:t>物質が政令で指定されている。</a:t>
            </a:r>
          </a:p>
        </p:txBody>
      </p:sp>
    </p:spTree>
    <p:extLst>
      <p:ext uri="{BB962C8B-B14F-4D97-AF65-F5344CB8AC3E}">
        <p14:creationId xmlns:p14="http://schemas.microsoft.com/office/powerpoint/2010/main" val="355440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684610" y="254391"/>
            <a:ext cx="6984793" cy="811237"/>
          </a:xfrm>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管理化学物質の定義（条例）</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5</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5</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2" name="コンテンツ プレースホルダー 2"/>
          <p:cNvSpPr txBox="1">
            <a:spLocks/>
          </p:cNvSpPr>
          <p:nvPr/>
        </p:nvSpPr>
        <p:spPr>
          <a:xfrm>
            <a:off x="530600" y="1750288"/>
            <a:ext cx="9097793" cy="510771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spcBef>
                <a:spcPts val="0"/>
              </a:spcBef>
              <a:buNone/>
            </a:pPr>
            <a:r>
              <a:rPr lang="ja-JP" altLang="en-US" sz="2000" dirty="0">
                <a:latin typeface="BIZ UDPゴシック" panose="020B0400000000000000" pitchFamily="50" charset="-128"/>
                <a:ea typeface="BIZ UDPゴシック" panose="020B0400000000000000" pitchFamily="50" charset="-128"/>
              </a:rPr>
              <a:t>○第一種管理化学物質</a:t>
            </a:r>
            <a:endParaRPr lang="en-US" altLang="ja-JP" sz="2000" dirty="0">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1600"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化管法の第一種指定化学物質</a:t>
            </a:r>
            <a:r>
              <a:rPr lang="en-US" altLang="ja-JP" dirty="0">
                <a:latin typeface="BIZ UDPゴシック" panose="020B0400000000000000" pitchFamily="50" charset="-128"/>
                <a:ea typeface="BIZ UDPゴシック" panose="020B0400000000000000" pitchFamily="50" charset="-128"/>
              </a:rPr>
              <a:t>(462</a:t>
            </a:r>
            <a:r>
              <a:rPr lang="ja-JP" altLang="en-US" dirty="0">
                <a:latin typeface="BIZ UDPゴシック" panose="020B0400000000000000" pitchFamily="50" charset="-128"/>
                <a:ea typeface="BIZ UDPゴシック" panose="020B0400000000000000" pitchFamily="50" charset="-128"/>
              </a:rPr>
              <a:t>物質）及び以下の①から③のいずれかに該当  </a:t>
            </a:r>
            <a:endParaRPr lang="en-US" altLang="ja-JP" dirty="0">
              <a:latin typeface="BIZ UDPゴシック" panose="020B0400000000000000" pitchFamily="50" charset="-128"/>
              <a:ea typeface="BIZ UDPゴシック" panose="020B0400000000000000" pitchFamily="50" charset="-128"/>
            </a:endParaRPr>
          </a:p>
          <a:p>
            <a:pPr marL="0" indent="0">
              <a:spcBef>
                <a:spcPts val="0"/>
              </a:spcBef>
              <a:buNone/>
            </a:pPr>
            <a:r>
              <a:rPr lang="en-US" altLang="ja-JP"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する府独自指定物質（</a:t>
            </a:r>
            <a:r>
              <a:rPr lang="en-US" altLang="ja-JP" dirty="0">
                <a:latin typeface="BIZ UDPゴシック" panose="020B0400000000000000" pitchFamily="50" charset="-128"/>
                <a:ea typeface="BIZ UDPゴシック" panose="020B0400000000000000" pitchFamily="50" charset="-128"/>
              </a:rPr>
              <a:t>24</a:t>
            </a:r>
            <a:r>
              <a:rPr lang="ja-JP" altLang="en-US" dirty="0">
                <a:latin typeface="BIZ UDPゴシック" panose="020B0400000000000000" pitchFamily="50" charset="-128"/>
                <a:ea typeface="BIZ UDPゴシック" panose="020B0400000000000000" pitchFamily="50" charset="-128"/>
              </a:rPr>
              <a:t>物質）</a:t>
            </a:r>
            <a:endParaRPr lang="en-US" altLang="ja-JP" dirty="0">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dirty="0">
                <a:latin typeface="BIZ UDPゴシック" panose="020B0400000000000000" pitchFamily="50" charset="-128"/>
                <a:ea typeface="BIZ UDPゴシック" panose="020B0400000000000000" pitchFamily="50" charset="-128"/>
              </a:rPr>
              <a:t>　  ①　人の健康を損なうおそれ又は動植物の生息若しくは生育に支障を及ぼす</a:t>
            </a:r>
            <a:r>
              <a:rPr lang="ja-JP" altLang="en-US" dirty="0" err="1">
                <a:latin typeface="BIZ UDPゴシック" panose="020B0400000000000000" pitchFamily="50" charset="-128"/>
                <a:ea typeface="BIZ UDPゴシック" panose="020B0400000000000000" pitchFamily="50" charset="-128"/>
              </a:rPr>
              <a:t>おそ</a:t>
            </a:r>
            <a:endParaRPr lang="en-US" altLang="ja-JP" dirty="0">
              <a:latin typeface="BIZ UDPゴシック" panose="020B0400000000000000" pitchFamily="50" charset="-128"/>
              <a:ea typeface="BIZ UDPゴシック" panose="020B0400000000000000" pitchFamily="50" charset="-128"/>
            </a:endParaRPr>
          </a:p>
          <a:p>
            <a:pPr marL="0" indent="0">
              <a:spcBef>
                <a:spcPts val="0"/>
              </a:spcBef>
              <a:buNone/>
            </a:pPr>
            <a:r>
              <a:rPr lang="en-US" altLang="ja-JP" dirty="0">
                <a:latin typeface="BIZ UDPゴシック" panose="020B0400000000000000" pitchFamily="50" charset="-128"/>
                <a:ea typeface="BIZ UDPゴシック" panose="020B0400000000000000" pitchFamily="50" charset="-128"/>
              </a:rPr>
              <a:t>         </a:t>
            </a:r>
            <a:r>
              <a:rPr lang="ja-JP" altLang="en-US" dirty="0" err="1">
                <a:latin typeface="BIZ UDPゴシック" panose="020B0400000000000000" pitchFamily="50" charset="-128"/>
                <a:ea typeface="BIZ UDPゴシック" panose="020B0400000000000000" pitchFamily="50" charset="-128"/>
              </a:rPr>
              <a:t>れが</a:t>
            </a:r>
            <a:r>
              <a:rPr lang="ja-JP" altLang="en-US" dirty="0">
                <a:latin typeface="BIZ UDPゴシック" panose="020B0400000000000000" pitchFamily="50" charset="-128"/>
                <a:ea typeface="BIZ UDPゴシック" panose="020B0400000000000000" pitchFamily="50" charset="-128"/>
              </a:rPr>
              <a:t>あるもの</a:t>
            </a:r>
            <a:endParaRPr lang="en-US" altLang="ja-JP" dirty="0">
              <a:latin typeface="BIZ UDPゴシック" panose="020B0400000000000000" pitchFamily="50" charset="-128"/>
              <a:ea typeface="BIZ UDPゴシック" panose="020B0400000000000000" pitchFamily="50" charset="-128"/>
            </a:endParaRPr>
          </a:p>
          <a:p>
            <a:pPr marL="0" indent="0">
              <a:spcBef>
                <a:spcPts val="0"/>
              </a:spcBef>
              <a:buNone/>
            </a:pPr>
            <a:r>
              <a:rPr lang="en-US" altLang="ja-JP"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②　自然的作用による化学的変化により容易に①の化学物質を生成するもの</a:t>
            </a:r>
            <a:endParaRPr lang="en-US" altLang="ja-JP" dirty="0">
              <a:latin typeface="BIZ UDPゴシック" panose="020B0400000000000000" pitchFamily="50" charset="-128"/>
              <a:ea typeface="BIZ UDPゴシック" panose="020B0400000000000000" pitchFamily="50" charset="-128"/>
            </a:endParaRPr>
          </a:p>
          <a:p>
            <a:pPr marL="0" indent="0">
              <a:spcBef>
                <a:spcPts val="0"/>
              </a:spcBef>
              <a:buNone/>
            </a:pPr>
            <a:r>
              <a:rPr lang="en-US" altLang="ja-JP"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③　浮遊粒子状物質及びオキシダントの生成の原因となるもの（</a:t>
            </a:r>
            <a:r>
              <a:rPr lang="en-US" altLang="ja-JP" dirty="0">
                <a:latin typeface="BIZ UDPゴシック" panose="020B0400000000000000" pitchFamily="50" charset="-128"/>
                <a:ea typeface="BIZ UDPゴシック" panose="020B0400000000000000" pitchFamily="50" charset="-128"/>
              </a:rPr>
              <a:t>VOC)</a:t>
            </a:r>
          </a:p>
          <a:p>
            <a:pPr marL="57150" indent="0">
              <a:spcBef>
                <a:spcPts val="0"/>
              </a:spcBef>
              <a:buNone/>
            </a:pPr>
            <a:r>
              <a:rPr lang="en-US" altLang="ja-JP"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　 </a:t>
            </a: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①、②については、発がん性物質、変異原性物質、難分解性物質、高濃縮性物質に　　　</a:t>
            </a:r>
            <a:endParaRPr lang="en-US" altLang="ja-JP" dirty="0">
              <a:latin typeface="BIZ UDPゴシック" panose="020B0400000000000000" pitchFamily="50" charset="-128"/>
              <a:ea typeface="BIZ UDPゴシック" panose="020B0400000000000000" pitchFamily="50" charset="-128"/>
            </a:endParaRPr>
          </a:p>
          <a:p>
            <a:pPr marL="57150" indent="0">
              <a:spcBef>
                <a:spcPts val="0"/>
              </a:spcBef>
              <a:buNone/>
            </a:pPr>
            <a:r>
              <a:rPr lang="ja-JP" altLang="en-US" dirty="0">
                <a:latin typeface="BIZ UDPゴシック" panose="020B0400000000000000" pitchFamily="50" charset="-128"/>
                <a:ea typeface="BIZ UDPゴシック" panose="020B0400000000000000" pitchFamily="50" charset="-128"/>
              </a:rPr>
              <a:t>　　　 限定）</a:t>
            </a:r>
            <a:endParaRPr lang="en-US" altLang="ja-JP" dirty="0">
              <a:latin typeface="BIZ UDPゴシック" panose="020B0400000000000000" pitchFamily="50" charset="-128"/>
              <a:ea typeface="BIZ UDPゴシック" panose="020B0400000000000000" pitchFamily="50" charset="-128"/>
            </a:endParaRPr>
          </a:p>
          <a:p>
            <a:pPr marL="57150" indent="0">
              <a:spcBef>
                <a:spcPts val="0"/>
              </a:spcBef>
              <a:buNone/>
            </a:pPr>
            <a:endParaRPr lang="en-US" altLang="ja-JP" sz="2000" dirty="0">
              <a:latin typeface="BIZ UDPゴシック" panose="020B0400000000000000" pitchFamily="50" charset="-128"/>
              <a:ea typeface="BIZ UDPゴシック" panose="020B0400000000000000" pitchFamily="50" charset="-128"/>
            </a:endParaRPr>
          </a:p>
          <a:p>
            <a:pPr marL="57150" indent="0">
              <a:spcBef>
                <a:spcPts val="0"/>
              </a:spcBef>
              <a:buNone/>
            </a:pPr>
            <a:r>
              <a:rPr lang="ja-JP" altLang="en-US" sz="2000" dirty="0">
                <a:latin typeface="BIZ UDPゴシック" panose="020B0400000000000000" pitchFamily="50" charset="-128"/>
                <a:ea typeface="BIZ UDPゴシック" panose="020B0400000000000000" pitchFamily="50" charset="-128"/>
              </a:rPr>
              <a:t>○第二種管理化学物質</a:t>
            </a:r>
            <a:endParaRPr lang="en-US" altLang="ja-JP" sz="2000" dirty="0">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dirty="0">
                <a:latin typeface="BIZ UDPゴシック" panose="020B0400000000000000" pitchFamily="50" charset="-128"/>
                <a:ea typeface="BIZ UDPゴシック" panose="020B0400000000000000" pitchFamily="50" charset="-128"/>
              </a:rPr>
              <a:t>　　化管法の第二種指定化学物質（</a:t>
            </a:r>
            <a:r>
              <a:rPr lang="en-US" altLang="ja-JP" dirty="0">
                <a:latin typeface="BIZ UDPゴシック" panose="020B0400000000000000" pitchFamily="50" charset="-128"/>
                <a:ea typeface="BIZ UDPゴシック" panose="020B0400000000000000" pitchFamily="50" charset="-128"/>
              </a:rPr>
              <a:t>100</a:t>
            </a:r>
            <a:r>
              <a:rPr lang="ja-JP" altLang="en-US" dirty="0">
                <a:latin typeface="BIZ UDPゴシック" panose="020B0400000000000000" pitchFamily="50" charset="-128"/>
                <a:ea typeface="BIZ UDPゴシック" panose="020B0400000000000000" pitchFamily="50" charset="-128"/>
              </a:rPr>
              <a:t>物質） 及び条例の第一種管理化学物質以外で</a:t>
            </a:r>
            <a:endParaRPr lang="en-US" altLang="ja-JP" dirty="0">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dirty="0">
                <a:latin typeface="BIZ UDPゴシック" panose="020B0400000000000000" pitchFamily="50" charset="-128"/>
                <a:ea typeface="BIZ UDPゴシック" panose="020B0400000000000000" pitchFamily="50" charset="-128"/>
              </a:rPr>
              <a:t>　　上記①、②に該当するか又は生活環境への影響を生じるおそれのある府独自指定</a:t>
            </a:r>
            <a:endParaRPr lang="en-US" altLang="ja-JP" dirty="0">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dirty="0">
                <a:latin typeface="BIZ UDPゴシック" panose="020B0400000000000000" pitchFamily="50" charset="-128"/>
                <a:ea typeface="BIZ UDPゴシック" panose="020B0400000000000000" pitchFamily="50" charset="-128"/>
              </a:rPr>
              <a:t>　　物質（</a:t>
            </a:r>
            <a:r>
              <a:rPr lang="en-US" altLang="ja-JP" dirty="0">
                <a:latin typeface="BIZ UDPゴシック" panose="020B0400000000000000" pitchFamily="50" charset="-128"/>
                <a:ea typeface="BIZ UDPゴシック" panose="020B0400000000000000" pitchFamily="50" charset="-128"/>
              </a:rPr>
              <a:t>16</a:t>
            </a:r>
            <a:r>
              <a:rPr lang="ja-JP" altLang="en-US" dirty="0">
                <a:latin typeface="BIZ UDPゴシック" panose="020B0400000000000000" pitchFamily="50" charset="-128"/>
                <a:ea typeface="BIZ UDPゴシック" panose="020B0400000000000000" pitchFamily="50" charset="-128"/>
              </a:rPr>
              <a:t>物質）</a:t>
            </a:r>
            <a:endParaRPr lang="en-US" altLang="ja-JP" dirty="0">
              <a:latin typeface="BIZ UDPゴシック" panose="020B0400000000000000" pitchFamily="50" charset="-128"/>
              <a:ea typeface="BIZ UDPゴシック" panose="020B0400000000000000" pitchFamily="50" charset="-128"/>
            </a:endParaRPr>
          </a:p>
          <a:p>
            <a:pPr marL="0" indent="0">
              <a:spcBef>
                <a:spcPts val="0"/>
              </a:spcBef>
              <a:buNone/>
            </a:pPr>
            <a:endParaRPr lang="en-US" altLang="ja-JP" dirty="0">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dirty="0">
                <a:latin typeface="BIZ UDPゴシック" panose="020B0400000000000000" pitchFamily="50" charset="-128"/>
                <a:ea typeface="BIZ UDPゴシック" panose="020B0400000000000000" pitchFamily="50" charset="-128"/>
              </a:rPr>
              <a:t>　</a:t>
            </a:r>
            <a:r>
              <a:rPr lang="en-US" altLang="ja-JP" sz="1600" dirty="0" smtClean="0">
                <a:latin typeface="BIZ UDPゴシック" panose="020B0400000000000000" pitchFamily="50" charset="-128"/>
                <a:ea typeface="BIZ UDPゴシック" panose="020B0400000000000000" pitchFamily="50" charset="-128"/>
              </a:rPr>
              <a:t>※</a:t>
            </a:r>
            <a:r>
              <a:rPr lang="ja-JP" altLang="en-US" sz="1600" dirty="0">
                <a:latin typeface="BIZ UDPゴシック" panose="020B0400000000000000" pitchFamily="50" charset="-128"/>
                <a:ea typeface="BIZ UDPゴシック" panose="020B0400000000000000" pitchFamily="50" charset="-128"/>
              </a:rPr>
              <a:t>平成</a:t>
            </a:r>
            <a:r>
              <a:rPr lang="en-US" altLang="ja-JP" sz="1600" dirty="0">
                <a:latin typeface="BIZ UDPゴシック" panose="020B0400000000000000" pitchFamily="50" charset="-128"/>
                <a:ea typeface="BIZ UDPゴシック" panose="020B0400000000000000" pitchFamily="50" charset="-128"/>
              </a:rPr>
              <a:t>6</a:t>
            </a:r>
            <a:r>
              <a:rPr lang="ja-JP" altLang="en-US" sz="1600" dirty="0">
                <a:latin typeface="BIZ UDPゴシック" panose="020B0400000000000000" pitchFamily="50" charset="-128"/>
                <a:ea typeface="BIZ UDPゴシック" panose="020B0400000000000000" pitchFamily="50" charset="-128"/>
              </a:rPr>
              <a:t>年の条例制定時における科学的知見</a:t>
            </a:r>
            <a:r>
              <a:rPr lang="ja-JP" altLang="en-US" sz="1600" dirty="0" smtClean="0">
                <a:latin typeface="BIZ UDPゴシック" panose="020B0400000000000000" pitchFamily="50" charset="-128"/>
                <a:ea typeface="BIZ UDPゴシック" panose="020B0400000000000000" pitchFamily="50" charset="-128"/>
              </a:rPr>
              <a:t>を踏まえた有害性評価等を基に対象物質を選定</a:t>
            </a:r>
            <a:endParaRPr lang="en-US" altLang="ja-JP" sz="1600" dirty="0">
              <a:latin typeface="BIZ UDPゴシック" panose="020B0400000000000000" pitchFamily="50" charset="-128"/>
              <a:ea typeface="BIZ UDPゴシック" panose="020B0400000000000000" pitchFamily="50" charset="-128"/>
            </a:endParaRPr>
          </a:p>
          <a:p>
            <a:pPr marL="0" indent="0">
              <a:spcBef>
                <a:spcPts val="0"/>
              </a:spcBef>
              <a:buNone/>
            </a:pPr>
            <a:r>
              <a:rPr lang="en-US" altLang="ja-JP" sz="1600" dirty="0">
                <a:latin typeface="BIZ UDPゴシック" panose="020B0400000000000000" pitchFamily="50" charset="-128"/>
                <a:ea typeface="BIZ UDPゴシック" panose="020B0400000000000000" pitchFamily="50" charset="-128"/>
              </a:rPr>
              <a:t>     </a:t>
            </a:r>
            <a:r>
              <a:rPr lang="ja-JP" altLang="en-US" sz="1600" dirty="0" smtClean="0">
                <a:latin typeface="BIZ UDPゴシック" panose="020B0400000000000000" pitchFamily="50" charset="-128"/>
                <a:ea typeface="BIZ UDPゴシック" panose="020B0400000000000000" pitchFamily="50" charset="-128"/>
              </a:rPr>
              <a:t>した</a:t>
            </a:r>
            <a:r>
              <a:rPr lang="ja-JP" altLang="en-US" sz="1600" dirty="0">
                <a:latin typeface="BIZ UDPゴシック" panose="020B0400000000000000" pitchFamily="50" charset="-128"/>
                <a:ea typeface="BIZ UDPゴシック" panose="020B0400000000000000" pitchFamily="50" charset="-128"/>
              </a:rPr>
              <a:t>。以降、化管法との整合を図りつつ、法対象外の物質については府独自指定物質の</a:t>
            </a:r>
            <a:r>
              <a:rPr lang="ja-JP" altLang="en-US" sz="1600" dirty="0" smtClean="0">
                <a:latin typeface="BIZ UDPゴシック" panose="020B0400000000000000" pitchFamily="50" charset="-128"/>
                <a:ea typeface="BIZ UDPゴシック" panose="020B0400000000000000" pitchFamily="50" charset="-128"/>
              </a:rPr>
              <a:t>対象</a:t>
            </a:r>
            <a:endParaRPr lang="en-US" altLang="ja-JP" sz="1600" dirty="0">
              <a:latin typeface="BIZ UDPゴシック" panose="020B0400000000000000" pitchFamily="50" charset="-128"/>
              <a:ea typeface="BIZ UDPゴシック" panose="020B0400000000000000" pitchFamily="50" charset="-128"/>
            </a:endParaRPr>
          </a:p>
          <a:p>
            <a:pPr marL="0" indent="0">
              <a:spcBef>
                <a:spcPts val="0"/>
              </a:spcBef>
              <a:buNone/>
            </a:pPr>
            <a:r>
              <a:rPr lang="en-US" altLang="ja-JP" sz="1600" dirty="0">
                <a:latin typeface="BIZ UDPゴシック" panose="020B0400000000000000" pitchFamily="50" charset="-128"/>
                <a:ea typeface="BIZ UDPゴシック" panose="020B0400000000000000" pitchFamily="50" charset="-128"/>
              </a:rPr>
              <a:t>     </a:t>
            </a:r>
            <a:r>
              <a:rPr lang="ja-JP" altLang="en-US" sz="1600" dirty="0" smtClean="0">
                <a:latin typeface="BIZ UDPゴシック" panose="020B0400000000000000" pitchFamily="50" charset="-128"/>
                <a:ea typeface="BIZ UDPゴシック" panose="020B0400000000000000" pitchFamily="50" charset="-128"/>
              </a:rPr>
              <a:t>としてきた</a:t>
            </a:r>
            <a:r>
              <a:rPr lang="ja-JP" altLang="en-US" sz="1600" dirty="0">
                <a:latin typeface="BIZ UDPゴシック" panose="020B0400000000000000" pitchFamily="50" charset="-128"/>
                <a:ea typeface="BIZ UDPゴシック" panose="020B0400000000000000" pitchFamily="50" charset="-128"/>
              </a:rPr>
              <a:t>が、新たな科学的知見による見直しは行っていない。</a:t>
            </a:r>
            <a:endParaRPr lang="en-US" altLang="ja-JP" sz="1600" dirty="0">
              <a:latin typeface="BIZ UDPゴシック" panose="020B0400000000000000" pitchFamily="50" charset="-128"/>
              <a:ea typeface="BIZ UDPゴシック" panose="020B0400000000000000" pitchFamily="50" charset="-128"/>
            </a:endParaRPr>
          </a:p>
        </p:txBody>
      </p:sp>
      <p:sp>
        <p:nvSpPr>
          <p:cNvPr id="10" name="テキスト ボックス 9"/>
          <p:cNvSpPr txBox="1"/>
          <p:nvPr/>
        </p:nvSpPr>
        <p:spPr>
          <a:xfrm flipH="1">
            <a:off x="841427" y="939051"/>
            <a:ext cx="8699977" cy="646331"/>
          </a:xfrm>
          <a:prstGeom prst="rect">
            <a:avLst/>
          </a:prstGeom>
          <a:noFill/>
        </p:spPr>
        <p:txBody>
          <a:bodyPr wrap="square" rtlCol="0">
            <a:spAutoFit/>
          </a:bodyPr>
          <a:lstStyle/>
          <a:p>
            <a:r>
              <a:rPr lang="ja-JP" altLang="en-US" dirty="0">
                <a:latin typeface="BIZ UDPゴシック" panose="020B0400000000000000" pitchFamily="50" charset="-128"/>
                <a:ea typeface="BIZ UDPゴシック" panose="020B0400000000000000" pitchFamily="50" charset="-128"/>
              </a:rPr>
              <a:t>条例では、現在、化管法の指定化学物質</a:t>
            </a:r>
            <a:r>
              <a:rPr lang="en-US" altLang="ja-JP" dirty="0">
                <a:latin typeface="BIZ UDPゴシック" panose="020B0400000000000000" pitchFamily="50" charset="-128"/>
                <a:ea typeface="BIZ UDPゴシック" panose="020B0400000000000000" pitchFamily="50" charset="-128"/>
              </a:rPr>
              <a:t>562</a:t>
            </a:r>
            <a:r>
              <a:rPr lang="ja-JP" altLang="en-US" dirty="0">
                <a:latin typeface="BIZ UDPゴシック" panose="020B0400000000000000" pitchFamily="50" charset="-128"/>
                <a:ea typeface="BIZ UDPゴシック" panose="020B0400000000000000" pitchFamily="50" charset="-128"/>
              </a:rPr>
              <a:t>物質及び府独自指定物質（施行規則で</a:t>
            </a:r>
            <a:r>
              <a:rPr lang="en-US" altLang="ja-JP" dirty="0">
                <a:latin typeface="BIZ UDPゴシック" panose="020B0400000000000000" pitchFamily="50" charset="-128"/>
                <a:ea typeface="BIZ UDPゴシック" panose="020B0400000000000000" pitchFamily="50" charset="-128"/>
              </a:rPr>
              <a:t>40</a:t>
            </a:r>
            <a:r>
              <a:rPr lang="ja-JP" altLang="en-US" dirty="0">
                <a:latin typeface="BIZ UDPゴシック" panose="020B0400000000000000" pitchFamily="50" charset="-128"/>
                <a:ea typeface="BIZ UDPゴシック" panose="020B0400000000000000" pitchFamily="50" charset="-128"/>
              </a:rPr>
              <a:t>物質を指定）を管理化学物質として規定している。</a:t>
            </a:r>
            <a:endParaRPr lang="en-US" altLang="ja-JP"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388219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684610" y="254391"/>
            <a:ext cx="6984793" cy="811237"/>
          </a:xfrm>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指定化学物質と管理化学物質の関係</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6</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9990" y="613275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6</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27" name="正方形/長方形 26"/>
          <p:cNvSpPr/>
          <p:nvPr/>
        </p:nvSpPr>
        <p:spPr>
          <a:xfrm>
            <a:off x="1992427" y="2358691"/>
            <a:ext cx="5916295" cy="2400300"/>
          </a:xfrm>
          <a:prstGeom prst="rect">
            <a:avLst/>
          </a:prstGeom>
        </p:spPr>
      </p:sp>
      <p:sp>
        <p:nvSpPr>
          <p:cNvPr id="28" name="角丸四角形 27"/>
          <p:cNvSpPr/>
          <p:nvPr/>
        </p:nvSpPr>
        <p:spPr>
          <a:xfrm>
            <a:off x="6107707" y="1757766"/>
            <a:ext cx="3122550" cy="4033297"/>
          </a:xfrm>
          <a:prstGeom prst="roundRect">
            <a:avLst>
              <a:gd name="adj" fmla="val 6450"/>
            </a:avLst>
          </a:prstGeom>
          <a:solidFill>
            <a:sysClr val="window" lastClr="FFFFFF"/>
          </a:solidFill>
          <a:ln w="25400" cap="flat" cmpd="sng" algn="ctr">
            <a:solidFill>
              <a:sysClr val="windowText" lastClr="000000"/>
            </a:solidFill>
            <a:prstDash val="solid"/>
          </a:ln>
          <a:effectLst/>
        </p:spPr>
        <p:txBody>
          <a:bodyPr/>
          <a:lstStyle/>
          <a:p>
            <a:pPr algn="ct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府独自指定物質</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29" name="角丸四角形 28"/>
          <p:cNvSpPr/>
          <p:nvPr/>
        </p:nvSpPr>
        <p:spPr>
          <a:xfrm>
            <a:off x="2157308" y="1766019"/>
            <a:ext cx="3915809" cy="4033297"/>
          </a:xfrm>
          <a:prstGeom prst="roundRect">
            <a:avLst>
              <a:gd name="adj" fmla="val 5131"/>
            </a:avLst>
          </a:prstGeom>
          <a:solidFill>
            <a:sysClr val="window" lastClr="FFFFFF"/>
          </a:solidFill>
          <a:ln w="25400" cap="flat" cmpd="sng" algn="ctr">
            <a:solidFill>
              <a:sysClr val="windowText" lastClr="000000"/>
            </a:solidFill>
            <a:prstDash val="solid"/>
          </a:ln>
          <a:effectLst/>
        </p:spPr>
        <p:txBody>
          <a:bodyPr/>
          <a:lstStyle/>
          <a:p>
            <a:pPr algn="ct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化管法対象物質</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30" name="角丸四角形 29"/>
          <p:cNvSpPr/>
          <p:nvPr/>
        </p:nvSpPr>
        <p:spPr>
          <a:xfrm>
            <a:off x="792759" y="4366218"/>
            <a:ext cx="8457257" cy="1480240"/>
          </a:xfrm>
          <a:prstGeom prst="roundRect">
            <a:avLst>
              <a:gd name="adj" fmla="val 15319"/>
            </a:avLst>
          </a:prstGeom>
          <a:noFill/>
          <a:ln w="38100" cap="flat" cmpd="sng" algn="ctr">
            <a:solidFill>
              <a:srgbClr val="0070C0"/>
            </a:solidFill>
            <a:prstDash val="solid"/>
          </a:ln>
          <a:effectLst/>
        </p:spPr>
        <p:txBody>
          <a:bodyPr wrap="square" anchor="ctr" anchorCtr="0">
            <a:noAutofit/>
          </a:bodyPr>
          <a:lstStyle/>
          <a:p>
            <a:pP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第二種管理</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化学物質</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31" name="角丸四角形 30"/>
          <p:cNvSpPr/>
          <p:nvPr/>
        </p:nvSpPr>
        <p:spPr>
          <a:xfrm>
            <a:off x="2261848" y="2495098"/>
            <a:ext cx="3568273" cy="1734713"/>
          </a:xfrm>
          <a:prstGeom prst="roundRect">
            <a:avLst>
              <a:gd name="adj" fmla="val 3100"/>
            </a:avLst>
          </a:prstGeom>
          <a:solidFill>
            <a:sysClr val="window" lastClr="FFFFFF"/>
          </a:solidFill>
          <a:ln w="25400" cap="flat" cmpd="sng" algn="ctr">
            <a:solidFill>
              <a:sysClr val="windowText" lastClr="000000"/>
            </a:solidFill>
            <a:prstDash val="solid"/>
          </a:ln>
          <a:effectLst/>
        </p:spPr>
        <p:txBody>
          <a:bodyPr/>
          <a:lstStyle/>
          <a:p>
            <a:pP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第一種指定化学物質</a:t>
            </a:r>
            <a:endParaRPr lang="en-US" alt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ja-JP" altLang="en-US"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トルエン、キシレン等</a:t>
            </a:r>
            <a:r>
              <a:rPr lang="en-US" alt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462</a:t>
            </a:r>
            <a:r>
              <a:rPr lang="ja-JP" altLang="en-US"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物質）</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32" name="角丸四角形 31"/>
          <p:cNvSpPr/>
          <p:nvPr/>
        </p:nvSpPr>
        <p:spPr>
          <a:xfrm>
            <a:off x="2343615" y="3298334"/>
            <a:ext cx="3412491" cy="807292"/>
          </a:xfrm>
          <a:prstGeom prst="roundRect">
            <a:avLst>
              <a:gd name="adj" fmla="val 8527"/>
            </a:avLst>
          </a:prstGeom>
          <a:solidFill>
            <a:sysClr val="window" lastClr="FFFFFF"/>
          </a:solidFill>
          <a:ln w="25400" cap="flat" cmpd="sng" algn="ctr">
            <a:solidFill>
              <a:sysClr val="windowText" lastClr="000000"/>
            </a:solidFill>
            <a:prstDash val="solid"/>
          </a:ln>
          <a:effectLst/>
        </p:spPr>
        <p:txBody>
          <a:bodyPr/>
          <a:lstStyle/>
          <a:p>
            <a:pP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特定第一種指定化学物質</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en-US" altLang="ja-JP"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鉛化合物、ベンゼン等</a:t>
            </a:r>
            <a:r>
              <a:rPr lang="en-US"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15</a:t>
            </a: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物質</a:t>
            </a:r>
            <a:r>
              <a:rPr lang="en-US" alt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33" name="角丸四角形 32"/>
          <p:cNvSpPr/>
          <p:nvPr/>
        </p:nvSpPr>
        <p:spPr>
          <a:xfrm>
            <a:off x="2268925" y="4643039"/>
            <a:ext cx="3561195" cy="963115"/>
          </a:xfrm>
          <a:prstGeom prst="roundRect">
            <a:avLst>
              <a:gd name="adj" fmla="val 5271"/>
            </a:avLst>
          </a:prstGeom>
          <a:solidFill>
            <a:sysClr val="window" lastClr="FFFFFF"/>
          </a:solidFill>
          <a:ln w="25400" cap="flat" cmpd="sng" algn="ctr">
            <a:solidFill>
              <a:sysClr val="windowText" lastClr="000000"/>
            </a:solidFill>
            <a:prstDash val="solid"/>
          </a:ln>
          <a:effectLst/>
        </p:spPr>
        <p:txBody>
          <a:bodyPr/>
          <a:lstStyle/>
          <a:p>
            <a:pP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第二種指定化学物質</a:t>
            </a:r>
            <a:endParaRPr lang="en-US" alt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ja-JP" altLang="en-US"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ja-JP" altLang="en-US"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アセトアミド、ウレタン</a:t>
            </a: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等</a:t>
            </a:r>
            <a:r>
              <a:rPr lang="en-US" alt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100</a:t>
            </a:r>
            <a:r>
              <a:rPr lang="ja-JP" altLang="en-US"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物質）</a:t>
            </a:r>
            <a:endParaRPr lang="en-US" alt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34" name="角丸四角形 33"/>
          <p:cNvSpPr/>
          <p:nvPr/>
        </p:nvSpPr>
        <p:spPr>
          <a:xfrm>
            <a:off x="6259715" y="2905204"/>
            <a:ext cx="2801156" cy="747092"/>
          </a:xfrm>
          <a:prstGeom prst="roundRect">
            <a:avLst>
              <a:gd name="adj" fmla="val 3100"/>
            </a:avLst>
          </a:prstGeom>
          <a:solidFill>
            <a:sysClr val="window" lastClr="FFFFFF"/>
          </a:solidFill>
          <a:ln w="25400" cap="flat" cmpd="sng" algn="ctr">
            <a:solidFill>
              <a:sysClr val="windowText" lastClr="000000"/>
            </a:solidFill>
            <a:prstDash val="solid"/>
          </a:ln>
          <a:effectLst/>
        </p:spPr>
        <p:txBody>
          <a:bodyPr/>
          <a:lstStyle/>
          <a:p>
            <a:pP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酢酸ブチル、メタノール</a:t>
            </a:r>
            <a:endParaRPr lang="en-US" alt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ja-JP" altLang="en-US"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等</a:t>
            </a:r>
            <a:r>
              <a:rPr lang="en-US" altLang="ja-JP"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23</a:t>
            </a:r>
            <a:r>
              <a:rPr lang="ja-JP" altLang="en-US" dirty="0">
                <a:solidFill>
                  <a:srgbClr val="000000"/>
                </a:solidFill>
                <a:latin typeface="BIZ UDPゴシック" panose="020B0400000000000000" pitchFamily="50" charset="-128"/>
                <a:ea typeface="BIZ UDPゴシック" panose="020B0400000000000000" pitchFamily="50" charset="-128"/>
                <a:cs typeface="ＭＳ Ｐゴシック" panose="020B0600070205080204" pitchFamily="50" charset="-128"/>
              </a:rPr>
              <a:t>物質及び</a:t>
            </a:r>
            <a:r>
              <a:rPr lang="en-US" b="1"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VOC</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35" name="角丸四角形 34"/>
          <p:cNvSpPr/>
          <p:nvPr/>
        </p:nvSpPr>
        <p:spPr>
          <a:xfrm>
            <a:off x="6280110" y="4590520"/>
            <a:ext cx="2780761" cy="874710"/>
          </a:xfrm>
          <a:prstGeom prst="roundRect">
            <a:avLst>
              <a:gd name="adj" fmla="val 3100"/>
            </a:avLst>
          </a:prstGeom>
          <a:solidFill>
            <a:sysClr val="window" lastClr="FFFFFF"/>
          </a:solidFill>
          <a:ln w="25400" cap="flat" cmpd="sng" algn="ctr">
            <a:solidFill>
              <a:sysClr val="windowText" lastClr="000000"/>
            </a:solidFill>
            <a:prstDash val="solid"/>
          </a:ln>
          <a:effectLst/>
        </p:spPr>
        <p:txBody>
          <a:bodyPr/>
          <a:lstStyle/>
          <a:p>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アンモニア、塩化水素、</a:t>
            </a:r>
            <a:endParaRPr lang="en-US" alt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硫酸等</a:t>
            </a:r>
            <a:r>
              <a:rPr lang="en-US"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16</a:t>
            </a: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物質</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36" name="角丸四角形 35"/>
          <p:cNvSpPr/>
          <p:nvPr/>
        </p:nvSpPr>
        <p:spPr>
          <a:xfrm>
            <a:off x="792761" y="2358691"/>
            <a:ext cx="8457256" cy="1993782"/>
          </a:xfrm>
          <a:prstGeom prst="roundRect">
            <a:avLst>
              <a:gd name="adj" fmla="val 11535"/>
            </a:avLst>
          </a:prstGeom>
          <a:noFill/>
          <a:ln w="38100" cap="flat" cmpd="sng" algn="ctr">
            <a:solidFill>
              <a:srgbClr val="0070C0"/>
            </a:solidFill>
            <a:prstDash val="solid"/>
          </a:ln>
          <a:effectLst/>
        </p:spPr>
        <p:txBody>
          <a:bodyPr wrap="square" anchor="ctr" anchorCtr="0">
            <a:noAutofit/>
          </a:bodyPr>
          <a:lstStyle/>
          <a:p>
            <a:pP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第一種管理</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化学物質</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spcAft>
                <a:spcPts val="0"/>
              </a:spcAft>
            </a:pPr>
            <a:r>
              <a:rPr lang="ja-JP" kern="120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（届出対象）</a:t>
            </a:r>
            <a:endParaRPr lang="ja-JP"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3" name="角丸四角形 2"/>
          <p:cNvSpPr/>
          <p:nvPr/>
        </p:nvSpPr>
        <p:spPr>
          <a:xfrm>
            <a:off x="546010" y="1204238"/>
            <a:ext cx="9021984" cy="4933531"/>
          </a:xfrm>
          <a:prstGeom prst="roundRect">
            <a:avLst>
              <a:gd name="adj" fmla="val 4026"/>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角丸四角形 4"/>
          <p:cNvSpPr/>
          <p:nvPr/>
        </p:nvSpPr>
        <p:spPr>
          <a:xfrm>
            <a:off x="2343615" y="983910"/>
            <a:ext cx="5355782" cy="571500"/>
          </a:xfrm>
          <a:prstGeom prst="roundRect">
            <a:avLst/>
          </a:prstGeom>
          <a:solidFill>
            <a:schemeClr val="bg1"/>
          </a:solid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rgbClr val="FF0000"/>
                </a:solidFill>
                <a:latin typeface="BIZ UDPゴシック" panose="020B0400000000000000" pitchFamily="50" charset="-128"/>
                <a:ea typeface="BIZ UDPゴシック" panose="020B0400000000000000" pitchFamily="50" charset="-128"/>
              </a:rPr>
              <a:t>条例の管理化学物質（</a:t>
            </a:r>
            <a:r>
              <a:rPr kumimoji="1" lang="en-US" altLang="ja-JP" sz="2400" dirty="0">
                <a:solidFill>
                  <a:srgbClr val="FF0000"/>
                </a:solidFill>
                <a:latin typeface="BIZ UDPゴシック" panose="020B0400000000000000" pitchFamily="50" charset="-128"/>
                <a:ea typeface="BIZ UDPゴシック" panose="020B0400000000000000" pitchFamily="50" charset="-128"/>
              </a:rPr>
              <a:t>60</a:t>
            </a:r>
            <a:r>
              <a:rPr kumimoji="1" lang="ja-JP" altLang="en-US" sz="2400" dirty="0">
                <a:solidFill>
                  <a:srgbClr val="FF0000"/>
                </a:solidFill>
                <a:latin typeface="BIZ UDPゴシック" panose="020B0400000000000000" pitchFamily="50" charset="-128"/>
                <a:ea typeface="BIZ UDPゴシック" panose="020B0400000000000000" pitchFamily="50" charset="-128"/>
              </a:rPr>
              <a:t>２物質）</a:t>
            </a:r>
          </a:p>
        </p:txBody>
      </p:sp>
      <p:sp>
        <p:nvSpPr>
          <p:cNvPr id="6" name="テキスト ボックス 5"/>
          <p:cNvSpPr txBox="1"/>
          <p:nvPr/>
        </p:nvSpPr>
        <p:spPr>
          <a:xfrm>
            <a:off x="583543" y="6221821"/>
            <a:ext cx="8335170" cy="369332"/>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⇒条例の管理化学物質は、化管法の指定化学物質を包含している。</a:t>
            </a:r>
          </a:p>
        </p:txBody>
      </p:sp>
    </p:spTree>
    <p:extLst>
      <p:ext uri="{BB962C8B-B14F-4D97-AF65-F5344CB8AC3E}">
        <p14:creationId xmlns:p14="http://schemas.microsoft.com/office/powerpoint/2010/main" val="1623142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684610" y="254391"/>
            <a:ext cx="6984793" cy="811237"/>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指定化学物質及び府独自指定物質の変遷</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7</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7</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3622112982"/>
              </p:ext>
            </p:extLst>
          </p:nvPr>
        </p:nvGraphicFramePr>
        <p:xfrm>
          <a:off x="713365" y="1132224"/>
          <a:ext cx="6460167" cy="4909137"/>
        </p:xfrm>
        <a:graphic>
          <a:graphicData uri="http://schemas.openxmlformats.org/drawingml/2006/table">
            <a:tbl>
              <a:tblPr firstRow="1" firstCol="1" bandRow="1">
                <a:tableStyleId>{5C22544A-7EE6-4342-B048-85BDC9FD1C3A}</a:tableStyleId>
              </a:tblPr>
              <a:tblGrid>
                <a:gridCol w="986646">
                  <a:extLst>
                    <a:ext uri="{9D8B030D-6E8A-4147-A177-3AD203B41FA5}">
                      <a16:colId xmlns:a16="http://schemas.microsoft.com/office/drawing/2014/main" val="1160206560"/>
                    </a:ext>
                  </a:extLst>
                </a:gridCol>
                <a:gridCol w="2627290">
                  <a:extLst>
                    <a:ext uri="{9D8B030D-6E8A-4147-A177-3AD203B41FA5}">
                      <a16:colId xmlns:a16="http://schemas.microsoft.com/office/drawing/2014/main" val="2711699655"/>
                    </a:ext>
                  </a:extLst>
                </a:gridCol>
                <a:gridCol w="2846231">
                  <a:extLst>
                    <a:ext uri="{9D8B030D-6E8A-4147-A177-3AD203B41FA5}">
                      <a16:colId xmlns:a16="http://schemas.microsoft.com/office/drawing/2014/main" val="67934192"/>
                    </a:ext>
                  </a:extLst>
                </a:gridCol>
              </a:tblGrid>
              <a:tr h="363531">
                <a:tc>
                  <a:txBody>
                    <a:bodyPr/>
                    <a:lstStyle/>
                    <a:p>
                      <a:pPr algn="ctr">
                        <a:lnSpc>
                          <a:spcPct val="100000"/>
                        </a:lnSpc>
                        <a:spcAft>
                          <a:spcPts val="0"/>
                        </a:spcAft>
                      </a:pPr>
                      <a:r>
                        <a:rPr lang="ja-JP" sz="1400" kern="100" dirty="0">
                          <a:effectLst/>
                          <a:latin typeface="BIZ UDPゴシック" panose="020B0400000000000000" pitchFamily="50" charset="-128"/>
                          <a:ea typeface="BIZ UDPゴシック" panose="020B0400000000000000" pitchFamily="50" charset="-128"/>
                        </a:rPr>
                        <a:t>年</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9904" marR="49904" marT="0" marB="0" anchor="ctr"/>
                </a:tc>
                <a:tc>
                  <a:txBody>
                    <a:bodyPr/>
                    <a:lstStyle/>
                    <a:p>
                      <a:pPr algn="ctr">
                        <a:lnSpc>
                          <a:spcPct val="100000"/>
                        </a:lnSpc>
                        <a:spcAft>
                          <a:spcPts val="0"/>
                        </a:spcAft>
                      </a:pPr>
                      <a:r>
                        <a:rPr lang="ja-JP" sz="1400" kern="100" dirty="0">
                          <a:effectLst/>
                          <a:latin typeface="BIZ UDPゴシック" panose="020B0400000000000000" pitchFamily="50" charset="-128"/>
                          <a:ea typeface="BIZ UDPゴシック" panose="020B0400000000000000" pitchFamily="50" charset="-128"/>
                        </a:rPr>
                        <a:t>化管法、大気汚染防止法</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9904" marR="49904" marT="0" marB="0" anchor="ctr"/>
                </a:tc>
                <a:tc>
                  <a:txBody>
                    <a:bodyPr/>
                    <a:lstStyle/>
                    <a:p>
                      <a:pPr algn="ctr">
                        <a:lnSpc>
                          <a:spcPct val="100000"/>
                        </a:lnSpc>
                        <a:spcAft>
                          <a:spcPts val="0"/>
                        </a:spcAft>
                      </a:pPr>
                      <a:r>
                        <a:rPr lang="ja-JP" sz="1400" kern="100" dirty="0">
                          <a:effectLst/>
                          <a:latin typeface="BIZ UDPゴシック" panose="020B0400000000000000" pitchFamily="50" charset="-128"/>
                          <a:ea typeface="BIZ UDPゴシック" panose="020B0400000000000000" pitchFamily="50" charset="-128"/>
                        </a:rPr>
                        <a:t>生活環境保全条例</a:t>
                      </a:r>
                      <a:endParaRPr lang="en-US" altLang="ja-JP" sz="1400" kern="100" dirty="0">
                        <a:effectLst/>
                        <a:latin typeface="BIZ UDPゴシック" panose="020B0400000000000000" pitchFamily="50" charset="-128"/>
                        <a:ea typeface="BIZ UDPゴシック" panose="020B0400000000000000" pitchFamily="50" charset="-128"/>
                      </a:endParaRPr>
                    </a:p>
                  </a:txBody>
                  <a:tcPr marL="49904" marR="49904" marT="0" marB="0" anchor="ctr"/>
                </a:tc>
                <a:extLst>
                  <a:ext uri="{0D108BD9-81ED-4DB2-BD59-A6C34878D82A}">
                    <a16:rowId xmlns:a16="http://schemas.microsoft.com/office/drawing/2014/main" val="1386157482"/>
                  </a:ext>
                </a:extLst>
              </a:tr>
              <a:tr h="727822">
                <a:tc>
                  <a:txBody>
                    <a:bodyPr/>
                    <a:lstStyle/>
                    <a:p>
                      <a:pPr algn="just">
                        <a:lnSpc>
                          <a:spcPct val="100000"/>
                        </a:lnSpc>
                        <a:spcAft>
                          <a:spcPts val="0"/>
                        </a:spcAft>
                      </a:pPr>
                      <a:r>
                        <a:rPr lang="ja-JP" sz="1400" kern="100" dirty="0">
                          <a:effectLst/>
                          <a:latin typeface="BIZ UDPゴシック" panose="020B0400000000000000" pitchFamily="50" charset="-128"/>
                          <a:ea typeface="BIZ UDPゴシック" panose="020B0400000000000000" pitchFamily="50" charset="-128"/>
                        </a:rPr>
                        <a:t>平成６年</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9904" marR="49904" marT="0" marB="0" anchor="ctr"/>
                </a:tc>
                <a:tc>
                  <a:txBody>
                    <a:bodyPr/>
                    <a:lstStyle/>
                    <a:p>
                      <a:pPr algn="just">
                        <a:lnSpc>
                          <a:spcPct val="100000"/>
                        </a:lnSpc>
                        <a:spcAft>
                          <a:spcPts val="0"/>
                        </a:spcAft>
                      </a:pPr>
                      <a:r>
                        <a:rPr lang="en-US" sz="1400" kern="100" dirty="0">
                          <a:effectLst/>
                          <a:latin typeface="BIZ UDPゴシック" panose="020B0400000000000000" pitchFamily="50" charset="-128"/>
                          <a:ea typeface="BIZ UDPゴシック" panose="020B0400000000000000" pitchFamily="50" charset="-128"/>
                        </a:rPr>
                        <a:t> </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9904" marR="49904" marT="0" marB="0" anchor="ctr"/>
                </a:tc>
                <a:tc>
                  <a:txBody>
                    <a:bodyPr/>
                    <a:lstStyle/>
                    <a:p>
                      <a:pPr algn="just">
                        <a:lnSpc>
                          <a:spcPct val="100000"/>
                        </a:lnSpc>
                        <a:spcAft>
                          <a:spcPts val="0"/>
                        </a:spcAft>
                      </a:pPr>
                      <a:r>
                        <a:rPr lang="ja-JP" sz="1400" kern="100" dirty="0">
                          <a:effectLst/>
                          <a:latin typeface="BIZ UDPゴシック" panose="020B0400000000000000" pitchFamily="50" charset="-128"/>
                          <a:ea typeface="BIZ UDPゴシック" panose="020B0400000000000000" pitchFamily="50" charset="-128"/>
                        </a:rPr>
                        <a:t>条例</a:t>
                      </a:r>
                      <a:r>
                        <a:rPr lang="ja-JP" altLang="en-US" sz="1400" kern="100" dirty="0">
                          <a:effectLst/>
                          <a:latin typeface="BIZ UDPゴシック" panose="020B0400000000000000" pitchFamily="50" charset="-128"/>
                          <a:ea typeface="BIZ UDPゴシック" panose="020B0400000000000000" pitchFamily="50" charset="-128"/>
                        </a:rPr>
                        <a:t>施行</a:t>
                      </a:r>
                      <a:endParaRPr lang="ja-JP" sz="1400" kern="100" dirty="0">
                        <a:effectLst/>
                        <a:latin typeface="BIZ UDPゴシック" panose="020B0400000000000000" pitchFamily="50" charset="-128"/>
                        <a:ea typeface="BIZ UDPゴシック" panose="020B0400000000000000" pitchFamily="50" charset="-128"/>
                      </a:endParaRPr>
                    </a:p>
                    <a:p>
                      <a:pPr algn="just">
                        <a:lnSpc>
                          <a:spcPct val="100000"/>
                        </a:lnSpc>
                        <a:spcAft>
                          <a:spcPts val="0"/>
                        </a:spcAft>
                      </a:pPr>
                      <a:r>
                        <a:rPr lang="ja-JP" sz="1400" kern="100" dirty="0">
                          <a:effectLst/>
                          <a:latin typeface="BIZ UDPゴシック" panose="020B0400000000000000" pitchFamily="50" charset="-128"/>
                          <a:ea typeface="BIZ UDPゴシック" panose="020B0400000000000000" pitchFamily="50" charset="-128"/>
                        </a:rPr>
                        <a:t>・管理化学物質</a:t>
                      </a:r>
                      <a:r>
                        <a:rPr lang="en-US" sz="1400" kern="100" dirty="0">
                          <a:effectLst/>
                          <a:latin typeface="BIZ UDPゴシック" panose="020B0400000000000000" pitchFamily="50" charset="-128"/>
                          <a:ea typeface="BIZ UDPゴシック" panose="020B0400000000000000" pitchFamily="50" charset="-128"/>
                        </a:rPr>
                        <a:t>123</a:t>
                      </a:r>
                      <a:r>
                        <a:rPr lang="ja-JP" sz="1400" kern="100" dirty="0">
                          <a:effectLst/>
                          <a:latin typeface="BIZ UDPゴシック" panose="020B0400000000000000" pitchFamily="50" charset="-128"/>
                          <a:ea typeface="BIZ UDPゴシック" panose="020B0400000000000000" pitchFamily="50" charset="-128"/>
                        </a:rPr>
                        <a:t>物質</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9904" marR="49904" marT="0" marB="0" anchor="ctr"/>
                </a:tc>
                <a:extLst>
                  <a:ext uri="{0D108BD9-81ED-4DB2-BD59-A6C34878D82A}">
                    <a16:rowId xmlns:a16="http://schemas.microsoft.com/office/drawing/2014/main" val="2097921037"/>
                  </a:ext>
                </a:extLst>
              </a:tr>
              <a:tr h="709269">
                <a:tc>
                  <a:txBody>
                    <a:bodyPr/>
                    <a:lstStyle/>
                    <a:p>
                      <a:pPr algn="just">
                        <a:lnSpc>
                          <a:spcPct val="100000"/>
                        </a:lnSpc>
                        <a:spcAft>
                          <a:spcPts val="0"/>
                        </a:spcAft>
                      </a:pPr>
                      <a:r>
                        <a:rPr lang="ja-JP" sz="1400" kern="100" dirty="0">
                          <a:effectLst/>
                          <a:latin typeface="BIZ UDPゴシック" panose="020B0400000000000000" pitchFamily="50" charset="-128"/>
                          <a:ea typeface="BIZ UDPゴシック" panose="020B0400000000000000" pitchFamily="50" charset="-128"/>
                        </a:rPr>
                        <a:t>平成</a:t>
                      </a:r>
                      <a:r>
                        <a:rPr lang="en-US" sz="1400" kern="100" dirty="0">
                          <a:effectLst/>
                          <a:latin typeface="BIZ UDPゴシック" panose="020B0400000000000000" pitchFamily="50" charset="-128"/>
                          <a:ea typeface="BIZ UDPゴシック" panose="020B0400000000000000" pitchFamily="50" charset="-128"/>
                        </a:rPr>
                        <a:t>1</a:t>
                      </a:r>
                      <a:r>
                        <a:rPr lang="en-US" altLang="ja-JP" sz="1400" kern="100" dirty="0">
                          <a:effectLst/>
                          <a:latin typeface="BIZ UDPゴシック" panose="020B0400000000000000" pitchFamily="50" charset="-128"/>
                          <a:ea typeface="BIZ UDPゴシック" panose="020B0400000000000000" pitchFamily="50" charset="-128"/>
                        </a:rPr>
                        <a:t>2</a:t>
                      </a:r>
                      <a:r>
                        <a:rPr lang="ja-JP" sz="1400" kern="100" dirty="0">
                          <a:effectLst/>
                          <a:latin typeface="BIZ UDPゴシック" panose="020B0400000000000000" pitchFamily="50" charset="-128"/>
                          <a:ea typeface="BIZ UDPゴシック" panose="020B0400000000000000" pitchFamily="50" charset="-128"/>
                        </a:rPr>
                        <a:t>年</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9904" marR="49904" marT="0" marB="0" anchor="ctr"/>
                </a:tc>
                <a:tc>
                  <a:txBody>
                    <a:bodyPr/>
                    <a:lstStyle/>
                    <a:p>
                      <a:pPr algn="just">
                        <a:lnSpc>
                          <a:spcPct val="100000"/>
                        </a:lnSpc>
                        <a:spcAft>
                          <a:spcPts val="0"/>
                        </a:spcAft>
                      </a:pPr>
                      <a:r>
                        <a:rPr lang="ja-JP" sz="1400" kern="100" dirty="0">
                          <a:effectLst/>
                          <a:latin typeface="BIZ UDPゴシック" panose="020B0400000000000000" pitchFamily="50" charset="-128"/>
                          <a:ea typeface="BIZ UDPゴシック" panose="020B0400000000000000" pitchFamily="50" charset="-128"/>
                        </a:rPr>
                        <a:t>化管法</a:t>
                      </a:r>
                      <a:r>
                        <a:rPr lang="ja-JP" altLang="en-US" sz="1400" kern="100" dirty="0">
                          <a:effectLst/>
                          <a:latin typeface="BIZ UDPゴシック" panose="020B0400000000000000" pitchFamily="50" charset="-128"/>
                          <a:ea typeface="BIZ UDPゴシック" panose="020B0400000000000000" pitchFamily="50" charset="-128"/>
                        </a:rPr>
                        <a:t>施行</a:t>
                      </a:r>
                      <a:endParaRPr lang="ja-JP" sz="1400" kern="100" dirty="0">
                        <a:effectLst/>
                        <a:latin typeface="BIZ UDPゴシック" panose="020B0400000000000000" pitchFamily="50" charset="-128"/>
                        <a:ea typeface="BIZ UDPゴシック" panose="020B0400000000000000" pitchFamily="50" charset="-128"/>
                      </a:endParaRPr>
                    </a:p>
                    <a:p>
                      <a:pPr algn="just">
                        <a:lnSpc>
                          <a:spcPct val="100000"/>
                        </a:lnSpc>
                        <a:spcAft>
                          <a:spcPts val="0"/>
                        </a:spcAft>
                      </a:pPr>
                      <a:r>
                        <a:rPr lang="ja-JP" sz="1400" kern="100" dirty="0">
                          <a:effectLst/>
                          <a:latin typeface="BIZ UDPゴシック" panose="020B0400000000000000" pitchFamily="50" charset="-128"/>
                          <a:ea typeface="BIZ UDPゴシック" panose="020B0400000000000000" pitchFamily="50" charset="-128"/>
                        </a:rPr>
                        <a:t>・第一種指定化学物質</a:t>
                      </a:r>
                      <a:r>
                        <a:rPr lang="en-US" sz="1400" kern="100" dirty="0">
                          <a:effectLst/>
                          <a:latin typeface="BIZ UDPゴシック" panose="020B0400000000000000" pitchFamily="50" charset="-128"/>
                          <a:ea typeface="BIZ UDPゴシック" panose="020B0400000000000000" pitchFamily="50" charset="-128"/>
                        </a:rPr>
                        <a:t>354</a:t>
                      </a:r>
                      <a:r>
                        <a:rPr lang="ja-JP" sz="1400" kern="100" dirty="0">
                          <a:effectLst/>
                          <a:latin typeface="BIZ UDPゴシック" panose="020B0400000000000000" pitchFamily="50" charset="-128"/>
                          <a:ea typeface="BIZ UDPゴシック" panose="020B0400000000000000" pitchFamily="50" charset="-128"/>
                        </a:rPr>
                        <a:t>物質</a:t>
                      </a:r>
                    </a:p>
                    <a:p>
                      <a:pPr algn="just">
                        <a:lnSpc>
                          <a:spcPct val="100000"/>
                        </a:lnSpc>
                        <a:spcAft>
                          <a:spcPts val="0"/>
                        </a:spcAft>
                      </a:pPr>
                      <a:r>
                        <a:rPr lang="ja-JP" sz="1400" kern="100" dirty="0">
                          <a:effectLst/>
                          <a:latin typeface="BIZ UDPゴシック" panose="020B0400000000000000" pitchFamily="50" charset="-128"/>
                          <a:ea typeface="BIZ UDPゴシック" panose="020B0400000000000000" pitchFamily="50" charset="-128"/>
                        </a:rPr>
                        <a:t>・第二種指定化学物質</a:t>
                      </a:r>
                      <a:r>
                        <a:rPr lang="en-US" sz="1400" kern="100" dirty="0">
                          <a:effectLst/>
                          <a:latin typeface="BIZ UDPゴシック" panose="020B0400000000000000" pitchFamily="50" charset="-128"/>
                          <a:ea typeface="BIZ UDPゴシック" panose="020B0400000000000000" pitchFamily="50" charset="-128"/>
                        </a:rPr>
                        <a:t>81</a:t>
                      </a:r>
                      <a:r>
                        <a:rPr lang="ja-JP" sz="1400" kern="100" dirty="0">
                          <a:effectLst/>
                          <a:latin typeface="BIZ UDPゴシック" panose="020B0400000000000000" pitchFamily="50" charset="-128"/>
                          <a:ea typeface="BIZ UDPゴシック" panose="020B0400000000000000" pitchFamily="50" charset="-128"/>
                        </a:rPr>
                        <a:t>物質</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9904" marR="49904" marT="0" marB="0" anchor="ctr"/>
                </a:tc>
                <a:tc>
                  <a:txBody>
                    <a:bodyPr/>
                    <a:lstStyle/>
                    <a:p>
                      <a:pPr algn="just">
                        <a:lnSpc>
                          <a:spcPct val="100000"/>
                        </a:lnSpc>
                        <a:spcAft>
                          <a:spcPts val="0"/>
                        </a:spcAft>
                      </a:pPr>
                      <a:r>
                        <a:rPr lang="en-US" sz="1400" kern="100" dirty="0">
                          <a:effectLst/>
                          <a:latin typeface="BIZ UDPゴシック" panose="020B0400000000000000" pitchFamily="50" charset="-128"/>
                          <a:ea typeface="BIZ UDPゴシック" panose="020B0400000000000000" pitchFamily="50" charset="-128"/>
                        </a:rPr>
                        <a:t> </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9904" marR="49904" marT="0" marB="0" anchor="ctr"/>
                </a:tc>
                <a:extLst>
                  <a:ext uri="{0D108BD9-81ED-4DB2-BD59-A6C34878D82A}">
                    <a16:rowId xmlns:a16="http://schemas.microsoft.com/office/drawing/2014/main" val="3755292915"/>
                  </a:ext>
                </a:extLst>
              </a:tr>
              <a:tr h="744285">
                <a:tc>
                  <a:txBody>
                    <a:bodyPr/>
                    <a:lstStyle/>
                    <a:p>
                      <a:pPr algn="just">
                        <a:lnSpc>
                          <a:spcPct val="100000"/>
                        </a:lnSpc>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平成</a:t>
                      </a:r>
                      <a:r>
                        <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16</a:t>
                      </a: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年</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9904" marR="49904" marT="0" marB="0" anchor="ctr"/>
                </a:tc>
                <a:tc>
                  <a:txBody>
                    <a:bodyPr/>
                    <a:lstStyle/>
                    <a:p>
                      <a:pPr algn="just">
                        <a:lnSpc>
                          <a:spcPct val="100000"/>
                        </a:lnSpc>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大気汚染防止法改正</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9904" marR="49904" marT="0" marB="0" anchor="ctr"/>
                </a:tc>
                <a:tc>
                  <a:txBody>
                    <a:bodyPr/>
                    <a:lstStyle/>
                    <a:p>
                      <a:pPr algn="just">
                        <a:lnSpc>
                          <a:spcPct val="100000"/>
                        </a:lnSpc>
                        <a:spcAft>
                          <a:spcPts val="0"/>
                        </a:spcAft>
                      </a:pP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9904" marR="49904" marT="0" marB="0" anchor="ctr"/>
                </a:tc>
                <a:extLst>
                  <a:ext uri="{0D108BD9-81ED-4DB2-BD59-A6C34878D82A}">
                    <a16:rowId xmlns:a16="http://schemas.microsoft.com/office/drawing/2014/main" val="2741994989"/>
                  </a:ext>
                </a:extLst>
              </a:tr>
              <a:tr h="1182115">
                <a:tc>
                  <a:txBody>
                    <a:bodyPr/>
                    <a:lstStyle/>
                    <a:p>
                      <a:pPr algn="just">
                        <a:lnSpc>
                          <a:spcPct val="100000"/>
                        </a:lnSpc>
                        <a:spcAft>
                          <a:spcPts val="0"/>
                        </a:spcAft>
                      </a:pPr>
                      <a:r>
                        <a:rPr lang="ja-JP" sz="1400" kern="100" dirty="0">
                          <a:effectLst/>
                          <a:latin typeface="BIZ UDPゴシック" panose="020B0400000000000000" pitchFamily="50" charset="-128"/>
                          <a:ea typeface="BIZ UDPゴシック" panose="020B0400000000000000" pitchFamily="50" charset="-128"/>
                        </a:rPr>
                        <a:t>平成</a:t>
                      </a:r>
                      <a:r>
                        <a:rPr lang="en-US" sz="1400" kern="100" dirty="0">
                          <a:effectLst/>
                          <a:latin typeface="BIZ UDPゴシック" panose="020B0400000000000000" pitchFamily="50" charset="-128"/>
                          <a:ea typeface="BIZ UDPゴシック" panose="020B0400000000000000" pitchFamily="50" charset="-128"/>
                        </a:rPr>
                        <a:t>20</a:t>
                      </a:r>
                      <a:r>
                        <a:rPr lang="ja-JP" sz="1400" kern="100" dirty="0">
                          <a:effectLst/>
                          <a:latin typeface="BIZ UDPゴシック" panose="020B0400000000000000" pitchFamily="50" charset="-128"/>
                          <a:ea typeface="BIZ UDPゴシック" panose="020B0400000000000000" pitchFamily="50" charset="-128"/>
                        </a:rPr>
                        <a:t>年</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9904" marR="49904" marT="0" marB="0" anchor="ctr"/>
                </a:tc>
                <a:tc>
                  <a:txBody>
                    <a:bodyPr/>
                    <a:lstStyle/>
                    <a:p>
                      <a:pPr algn="just">
                        <a:lnSpc>
                          <a:spcPct val="100000"/>
                        </a:lnSpc>
                        <a:spcAft>
                          <a:spcPts val="0"/>
                        </a:spcAft>
                      </a:pPr>
                      <a:r>
                        <a:rPr lang="en-US" sz="1400" kern="100" dirty="0">
                          <a:effectLst/>
                          <a:latin typeface="BIZ UDPゴシック" panose="020B0400000000000000" pitchFamily="50" charset="-128"/>
                          <a:ea typeface="BIZ UDPゴシック" panose="020B0400000000000000" pitchFamily="50" charset="-128"/>
                        </a:rPr>
                        <a:t> </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9904" marR="49904" marT="0" marB="0" anchor="ctr"/>
                </a:tc>
                <a:tc>
                  <a:txBody>
                    <a:bodyPr/>
                    <a:lstStyle/>
                    <a:p>
                      <a:pPr algn="just">
                        <a:lnSpc>
                          <a:spcPct val="100000"/>
                        </a:lnSpc>
                        <a:spcAft>
                          <a:spcPts val="0"/>
                        </a:spcAft>
                      </a:pPr>
                      <a:r>
                        <a:rPr lang="ja-JP" sz="1400" kern="100" dirty="0">
                          <a:effectLst/>
                          <a:latin typeface="BIZ UDPゴシック" panose="020B0400000000000000" pitchFamily="50" charset="-128"/>
                          <a:ea typeface="BIZ UDPゴシック" panose="020B0400000000000000" pitchFamily="50" charset="-128"/>
                        </a:rPr>
                        <a:t>条例改正</a:t>
                      </a:r>
                      <a:r>
                        <a:rPr lang="ja-JP" altLang="en-US" sz="1400" kern="100" dirty="0">
                          <a:effectLst/>
                          <a:latin typeface="BIZ UDPゴシック" panose="020B0400000000000000" pitchFamily="50" charset="-128"/>
                          <a:ea typeface="BIZ UDPゴシック" panose="020B0400000000000000" pitchFamily="50" charset="-128"/>
                        </a:rPr>
                        <a:t>規則施行</a:t>
                      </a:r>
                      <a:endParaRPr lang="en-US" altLang="ja-JP" sz="1400" kern="100" dirty="0">
                        <a:effectLst/>
                        <a:latin typeface="BIZ UDPゴシック" panose="020B0400000000000000" pitchFamily="50" charset="-128"/>
                        <a:ea typeface="BIZ UDPゴシック" panose="020B0400000000000000" pitchFamily="50" charset="-128"/>
                      </a:endParaRPr>
                    </a:p>
                    <a:p>
                      <a:pPr algn="just">
                        <a:lnSpc>
                          <a:spcPct val="100000"/>
                        </a:lnSpc>
                        <a:spcAft>
                          <a:spcPts val="0"/>
                        </a:spcAft>
                      </a:pPr>
                      <a:r>
                        <a:rPr lang="ja-JP" altLang="en-US" sz="1400" kern="100" dirty="0">
                          <a:effectLst/>
                          <a:latin typeface="BIZ UDPゴシック" panose="020B0400000000000000" pitchFamily="50" charset="-128"/>
                          <a:ea typeface="BIZ UDPゴシック" panose="020B0400000000000000" pitchFamily="50" charset="-128"/>
                        </a:rPr>
                        <a:t>・化管法指定化学物質</a:t>
                      </a:r>
                      <a:r>
                        <a:rPr lang="en-US" altLang="ja-JP" sz="1400" kern="100" dirty="0">
                          <a:effectLst/>
                          <a:latin typeface="BIZ UDPゴシック" panose="020B0400000000000000" pitchFamily="50" charset="-128"/>
                          <a:ea typeface="BIZ UDPゴシック" panose="020B0400000000000000" pitchFamily="50" charset="-128"/>
                        </a:rPr>
                        <a:t>435</a:t>
                      </a:r>
                      <a:r>
                        <a:rPr lang="ja-JP" altLang="en-US" sz="1400" kern="100" baseline="0" dirty="0">
                          <a:effectLst/>
                          <a:latin typeface="BIZ UDPゴシック" panose="020B0400000000000000" pitchFamily="50" charset="-128"/>
                          <a:ea typeface="BIZ UDPゴシック" panose="020B0400000000000000" pitchFamily="50" charset="-128"/>
                        </a:rPr>
                        <a:t>物質</a:t>
                      </a:r>
                      <a:endParaRPr lang="ja-JP" sz="1400" kern="100" dirty="0">
                        <a:effectLst/>
                        <a:latin typeface="BIZ UDPゴシック" panose="020B0400000000000000" pitchFamily="50" charset="-128"/>
                        <a:ea typeface="BIZ UDPゴシック" panose="020B0400000000000000" pitchFamily="50" charset="-128"/>
                      </a:endParaRPr>
                    </a:p>
                    <a:p>
                      <a:pPr algn="just">
                        <a:lnSpc>
                          <a:spcPct val="100000"/>
                        </a:lnSpc>
                        <a:spcAft>
                          <a:spcPts val="0"/>
                        </a:spcAft>
                      </a:pPr>
                      <a:r>
                        <a:rPr lang="ja-JP" sz="1400" kern="100" dirty="0">
                          <a:effectLst/>
                          <a:latin typeface="BIZ UDPゴシック" panose="020B0400000000000000" pitchFamily="50" charset="-128"/>
                          <a:ea typeface="BIZ UDPゴシック" panose="020B0400000000000000" pitchFamily="50" charset="-128"/>
                        </a:rPr>
                        <a:t>・府独自指定物質</a:t>
                      </a:r>
                      <a:r>
                        <a:rPr lang="ja-JP" altLang="en-US" sz="1400" kern="100" dirty="0">
                          <a:effectLst/>
                          <a:latin typeface="BIZ UDPゴシック" panose="020B0400000000000000" pitchFamily="50" charset="-128"/>
                          <a:ea typeface="BIZ UDPゴシック" panose="020B0400000000000000" pitchFamily="50" charset="-128"/>
                        </a:rPr>
                        <a:t>（第一種）</a:t>
                      </a:r>
                      <a:r>
                        <a:rPr lang="en-US" sz="1400" kern="100" dirty="0">
                          <a:effectLst/>
                          <a:latin typeface="BIZ UDPゴシック" panose="020B0400000000000000" pitchFamily="50" charset="-128"/>
                          <a:ea typeface="BIZ UDPゴシック" panose="020B0400000000000000" pitchFamily="50" charset="-128"/>
                        </a:rPr>
                        <a:t>37</a:t>
                      </a:r>
                      <a:r>
                        <a:rPr lang="ja-JP" sz="1400" kern="100" dirty="0">
                          <a:effectLst/>
                          <a:latin typeface="BIZ UDPゴシック" panose="020B0400000000000000" pitchFamily="50" charset="-128"/>
                          <a:ea typeface="BIZ UDPゴシック" panose="020B0400000000000000" pitchFamily="50" charset="-128"/>
                        </a:rPr>
                        <a:t>物質</a:t>
                      </a:r>
                      <a:endParaRPr lang="en-US" altLang="ja-JP" sz="1400" kern="100" dirty="0">
                        <a:effectLst/>
                        <a:latin typeface="BIZ UDPゴシック" panose="020B0400000000000000" pitchFamily="50" charset="-128"/>
                        <a:ea typeface="BIZ UDPゴシック" panose="020B0400000000000000" pitchFamily="50" charset="-128"/>
                      </a:endParaRPr>
                    </a:p>
                    <a:p>
                      <a:pPr algn="just">
                        <a:lnSpc>
                          <a:spcPct val="100000"/>
                        </a:lnSpc>
                        <a:spcAft>
                          <a:spcPts val="0"/>
                        </a:spcAft>
                      </a:pPr>
                      <a:r>
                        <a:rPr lang="ja-JP" altLang="en-US" sz="1400" kern="100" dirty="0">
                          <a:effectLst/>
                          <a:latin typeface="BIZ UDPゴシック" panose="020B0400000000000000" pitchFamily="50" charset="-128"/>
                          <a:ea typeface="BIZ UDPゴシック" panose="020B0400000000000000" pitchFamily="50" charset="-128"/>
                        </a:rPr>
                        <a:t>　＋</a:t>
                      </a:r>
                      <a:r>
                        <a:rPr lang="ja-JP" sz="1400" kern="100" dirty="0">
                          <a:effectLst/>
                          <a:latin typeface="BIZ UDPゴシック" panose="020B0400000000000000" pitchFamily="50" charset="-128"/>
                          <a:ea typeface="BIZ UDPゴシック" panose="020B0400000000000000" pitchFamily="50" charset="-128"/>
                        </a:rPr>
                        <a:t>ＶＯＣ総量</a:t>
                      </a:r>
                    </a:p>
                    <a:p>
                      <a:pPr algn="just">
                        <a:lnSpc>
                          <a:spcPct val="100000"/>
                        </a:lnSpc>
                        <a:spcAft>
                          <a:spcPts val="0"/>
                        </a:spcAft>
                      </a:pPr>
                      <a:r>
                        <a:rPr lang="ja-JP" sz="1400" kern="100" dirty="0">
                          <a:effectLst/>
                          <a:latin typeface="BIZ UDPゴシック" panose="020B0400000000000000" pitchFamily="50" charset="-128"/>
                          <a:ea typeface="BIZ UDPゴシック" panose="020B0400000000000000" pitchFamily="50" charset="-128"/>
                        </a:rPr>
                        <a:t>・府独自指定物質</a:t>
                      </a:r>
                      <a:r>
                        <a:rPr lang="ja-JP" altLang="en-US" sz="1400" kern="100" dirty="0">
                          <a:effectLst/>
                          <a:latin typeface="BIZ UDPゴシック" panose="020B0400000000000000" pitchFamily="50" charset="-128"/>
                          <a:ea typeface="BIZ UDPゴシック" panose="020B0400000000000000" pitchFamily="50" charset="-128"/>
                        </a:rPr>
                        <a:t>（第二種）</a:t>
                      </a:r>
                      <a:r>
                        <a:rPr lang="en-US" sz="1400" kern="100" dirty="0">
                          <a:effectLst/>
                          <a:latin typeface="BIZ UDPゴシック" panose="020B0400000000000000" pitchFamily="50" charset="-128"/>
                          <a:ea typeface="BIZ UDPゴシック" panose="020B0400000000000000" pitchFamily="50" charset="-128"/>
                        </a:rPr>
                        <a:t>18</a:t>
                      </a:r>
                      <a:r>
                        <a:rPr lang="ja-JP" sz="1400" kern="100" dirty="0">
                          <a:effectLst/>
                          <a:latin typeface="BIZ UDPゴシック" panose="020B0400000000000000" pitchFamily="50" charset="-128"/>
                          <a:ea typeface="BIZ UDPゴシック" panose="020B0400000000000000" pitchFamily="50" charset="-128"/>
                        </a:rPr>
                        <a:t>物質</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9904" marR="49904" marT="0" marB="0" anchor="ctr"/>
                </a:tc>
                <a:extLst>
                  <a:ext uri="{0D108BD9-81ED-4DB2-BD59-A6C34878D82A}">
                    <a16:rowId xmlns:a16="http://schemas.microsoft.com/office/drawing/2014/main" val="2860508765"/>
                  </a:ext>
                </a:extLst>
              </a:tr>
              <a:tr h="1182115">
                <a:tc>
                  <a:txBody>
                    <a:bodyPr/>
                    <a:lstStyle/>
                    <a:p>
                      <a:pPr algn="just">
                        <a:lnSpc>
                          <a:spcPct val="100000"/>
                        </a:lnSpc>
                        <a:spcAft>
                          <a:spcPts val="0"/>
                        </a:spcAft>
                      </a:pPr>
                      <a:r>
                        <a:rPr lang="ja-JP" sz="1400" kern="100" dirty="0">
                          <a:effectLst/>
                          <a:latin typeface="BIZ UDPゴシック" panose="020B0400000000000000" pitchFamily="50" charset="-128"/>
                          <a:ea typeface="BIZ UDPゴシック" panose="020B0400000000000000" pitchFamily="50" charset="-128"/>
                        </a:rPr>
                        <a:t>平成</a:t>
                      </a:r>
                      <a:r>
                        <a:rPr lang="en-US" sz="1400" kern="100" dirty="0">
                          <a:effectLst/>
                          <a:latin typeface="BIZ UDPゴシック" panose="020B0400000000000000" pitchFamily="50" charset="-128"/>
                          <a:ea typeface="BIZ UDPゴシック" panose="020B0400000000000000" pitchFamily="50" charset="-128"/>
                        </a:rPr>
                        <a:t>2</a:t>
                      </a:r>
                      <a:r>
                        <a:rPr lang="en-US" altLang="ja-JP" sz="1400" kern="100" dirty="0">
                          <a:effectLst/>
                          <a:latin typeface="BIZ UDPゴシック" panose="020B0400000000000000" pitchFamily="50" charset="-128"/>
                          <a:ea typeface="BIZ UDPゴシック" panose="020B0400000000000000" pitchFamily="50" charset="-128"/>
                        </a:rPr>
                        <a:t>2</a:t>
                      </a:r>
                      <a:r>
                        <a:rPr lang="ja-JP" sz="1400" kern="100" dirty="0">
                          <a:effectLst/>
                          <a:latin typeface="BIZ UDPゴシック" panose="020B0400000000000000" pitchFamily="50" charset="-128"/>
                          <a:ea typeface="BIZ UDPゴシック" panose="020B0400000000000000" pitchFamily="50" charset="-128"/>
                        </a:rPr>
                        <a:t>年</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9904" marR="49904" marT="0" marB="0" anchor="ctr"/>
                </a:tc>
                <a:tc>
                  <a:txBody>
                    <a:bodyPr/>
                    <a:lstStyle/>
                    <a:p>
                      <a:pPr algn="just">
                        <a:lnSpc>
                          <a:spcPct val="100000"/>
                        </a:lnSpc>
                        <a:spcAft>
                          <a:spcPts val="0"/>
                        </a:spcAft>
                      </a:pPr>
                      <a:r>
                        <a:rPr lang="en-US" sz="1400" kern="100" dirty="0">
                          <a:effectLst/>
                          <a:latin typeface="BIZ UDPゴシック" panose="020B0400000000000000" pitchFamily="50" charset="-128"/>
                          <a:ea typeface="BIZ UDPゴシック" panose="020B0400000000000000" pitchFamily="50" charset="-128"/>
                        </a:rPr>
                        <a:t> </a:t>
                      </a:r>
                      <a:r>
                        <a:rPr lang="ja-JP" altLang="ja-JP" sz="1400" kern="100" dirty="0">
                          <a:effectLst/>
                          <a:latin typeface="BIZ UDPゴシック" panose="020B0400000000000000" pitchFamily="50" charset="-128"/>
                          <a:ea typeface="BIZ UDPゴシック" panose="020B0400000000000000" pitchFamily="50" charset="-128"/>
                        </a:rPr>
                        <a:t>化管法</a:t>
                      </a:r>
                      <a:r>
                        <a:rPr lang="ja-JP" altLang="en-US" sz="1400" kern="100" dirty="0">
                          <a:effectLst/>
                          <a:latin typeface="BIZ UDPゴシック" panose="020B0400000000000000" pitchFamily="50" charset="-128"/>
                          <a:ea typeface="BIZ UDPゴシック" panose="020B0400000000000000" pitchFamily="50" charset="-128"/>
                        </a:rPr>
                        <a:t>改正</a:t>
                      </a:r>
                      <a:r>
                        <a:rPr lang="ja-JP" altLang="ja-JP" sz="1400" kern="100" dirty="0">
                          <a:effectLst/>
                          <a:latin typeface="BIZ UDPゴシック" panose="020B0400000000000000" pitchFamily="50" charset="-128"/>
                          <a:ea typeface="BIZ UDPゴシック" panose="020B0400000000000000" pitchFamily="50" charset="-128"/>
                        </a:rPr>
                        <a:t>政令</a:t>
                      </a:r>
                      <a:r>
                        <a:rPr lang="ja-JP" altLang="en-US" sz="1400" kern="100" dirty="0">
                          <a:effectLst/>
                          <a:latin typeface="BIZ UDPゴシック" panose="020B0400000000000000" pitchFamily="50" charset="-128"/>
                          <a:ea typeface="BIZ UDPゴシック" panose="020B0400000000000000" pitchFamily="50" charset="-128"/>
                        </a:rPr>
                        <a:t>施行</a:t>
                      </a:r>
                      <a:endParaRPr lang="ja-JP" altLang="ja-JP" sz="1400" kern="100" dirty="0">
                        <a:effectLst/>
                        <a:latin typeface="BIZ UDPゴシック" panose="020B0400000000000000" pitchFamily="50" charset="-128"/>
                        <a:ea typeface="BIZ UDPゴシック" panose="020B0400000000000000" pitchFamily="50" charset="-128"/>
                      </a:endParaRPr>
                    </a:p>
                    <a:p>
                      <a:pPr algn="just">
                        <a:lnSpc>
                          <a:spcPct val="100000"/>
                        </a:lnSpc>
                        <a:spcAft>
                          <a:spcPts val="0"/>
                        </a:spcAft>
                      </a:pPr>
                      <a:r>
                        <a:rPr lang="ja-JP" altLang="ja-JP" sz="1400" kern="100" dirty="0">
                          <a:effectLst/>
                          <a:latin typeface="BIZ UDPゴシック" panose="020B0400000000000000" pitchFamily="50" charset="-128"/>
                          <a:ea typeface="BIZ UDPゴシック" panose="020B0400000000000000" pitchFamily="50" charset="-128"/>
                        </a:rPr>
                        <a:t>・第一種指定化学物質</a:t>
                      </a:r>
                      <a:r>
                        <a:rPr lang="en-US" altLang="ja-JP" sz="1400" kern="100" dirty="0">
                          <a:effectLst/>
                          <a:latin typeface="BIZ UDPゴシック" panose="020B0400000000000000" pitchFamily="50" charset="-128"/>
                          <a:ea typeface="BIZ UDPゴシック" panose="020B0400000000000000" pitchFamily="50" charset="-128"/>
                        </a:rPr>
                        <a:t>462</a:t>
                      </a:r>
                      <a:r>
                        <a:rPr lang="ja-JP" altLang="ja-JP" sz="1400" kern="100" dirty="0">
                          <a:effectLst/>
                          <a:latin typeface="BIZ UDPゴシック" panose="020B0400000000000000" pitchFamily="50" charset="-128"/>
                          <a:ea typeface="BIZ UDPゴシック" panose="020B0400000000000000" pitchFamily="50" charset="-128"/>
                        </a:rPr>
                        <a:t>物質</a:t>
                      </a:r>
                    </a:p>
                    <a:p>
                      <a:pPr algn="just">
                        <a:lnSpc>
                          <a:spcPct val="100000"/>
                        </a:lnSpc>
                        <a:spcAft>
                          <a:spcPts val="0"/>
                        </a:spcAft>
                      </a:pPr>
                      <a:r>
                        <a:rPr lang="ja-JP" altLang="ja-JP" sz="1400" kern="100" dirty="0">
                          <a:effectLst/>
                          <a:latin typeface="BIZ UDPゴシック" panose="020B0400000000000000" pitchFamily="50" charset="-128"/>
                          <a:ea typeface="BIZ UDPゴシック" panose="020B0400000000000000" pitchFamily="50" charset="-128"/>
                        </a:rPr>
                        <a:t>・第二種指定化学物質</a:t>
                      </a:r>
                      <a:r>
                        <a:rPr lang="en-US" altLang="ja-JP" sz="1400" kern="100" dirty="0">
                          <a:effectLst/>
                          <a:latin typeface="BIZ UDPゴシック" panose="020B0400000000000000" pitchFamily="50" charset="-128"/>
                          <a:ea typeface="BIZ UDPゴシック" panose="020B0400000000000000" pitchFamily="50" charset="-128"/>
                        </a:rPr>
                        <a:t>100</a:t>
                      </a:r>
                      <a:r>
                        <a:rPr lang="ja-JP" altLang="ja-JP" sz="1400" kern="100" dirty="0">
                          <a:effectLst/>
                          <a:latin typeface="BIZ UDPゴシック" panose="020B0400000000000000" pitchFamily="50" charset="-128"/>
                          <a:ea typeface="BIZ UDPゴシック" panose="020B0400000000000000" pitchFamily="50" charset="-128"/>
                        </a:rPr>
                        <a:t>物質</a:t>
                      </a:r>
                      <a:endParaRPr lang="ja-JP"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ct val="100000"/>
                        </a:lnSpc>
                        <a:spcAft>
                          <a:spcPts val="0"/>
                        </a:spcAft>
                      </a:pP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9904" marR="49904" marT="0" marB="0" anchor="ctr"/>
                </a:tc>
                <a:tc>
                  <a:txBody>
                    <a:bodyPr/>
                    <a:lstStyle/>
                    <a:p>
                      <a:pPr algn="just">
                        <a:lnSpc>
                          <a:spcPct val="100000"/>
                        </a:lnSpc>
                        <a:spcAft>
                          <a:spcPts val="0"/>
                        </a:spcAft>
                      </a:pPr>
                      <a:r>
                        <a:rPr lang="ja-JP" sz="1400" kern="100" dirty="0">
                          <a:effectLst/>
                          <a:latin typeface="BIZ UDPゴシック" panose="020B0400000000000000" pitchFamily="50" charset="-128"/>
                          <a:ea typeface="BIZ UDPゴシック" panose="020B0400000000000000" pitchFamily="50" charset="-128"/>
                        </a:rPr>
                        <a:t>条例改正</a:t>
                      </a:r>
                      <a:r>
                        <a:rPr lang="ja-JP" altLang="en-US" sz="1400" kern="100" dirty="0">
                          <a:effectLst/>
                          <a:latin typeface="BIZ UDPゴシック" panose="020B0400000000000000" pitchFamily="50" charset="-128"/>
                          <a:ea typeface="BIZ UDPゴシック" panose="020B0400000000000000" pitchFamily="50" charset="-128"/>
                        </a:rPr>
                        <a:t>規則施行</a:t>
                      </a:r>
                      <a:endParaRPr lang="en-US" altLang="ja-JP" sz="1400" kern="100" dirty="0">
                        <a:effectLst/>
                        <a:latin typeface="BIZ UDPゴシック" panose="020B0400000000000000" pitchFamily="50" charset="-128"/>
                        <a:ea typeface="BIZ UDPゴシック" panose="020B0400000000000000" pitchFamily="50" charset="-128"/>
                      </a:endParaRPr>
                    </a:p>
                    <a:p>
                      <a:pPr algn="just">
                        <a:lnSpc>
                          <a:spcPct val="100000"/>
                        </a:lnSpc>
                        <a:spcAft>
                          <a:spcPts val="0"/>
                        </a:spcAft>
                      </a:pPr>
                      <a:r>
                        <a:rPr lang="ja-JP" altLang="en-US" sz="1400" kern="100" dirty="0">
                          <a:effectLst/>
                          <a:latin typeface="BIZ UDPゴシック" panose="020B0400000000000000" pitchFamily="50" charset="-128"/>
                          <a:ea typeface="BIZ UDPゴシック" panose="020B0400000000000000" pitchFamily="50" charset="-128"/>
                        </a:rPr>
                        <a:t>・化管法指定化学物質</a:t>
                      </a:r>
                      <a:r>
                        <a:rPr lang="en-US" altLang="ja-JP" sz="1400" kern="100" dirty="0">
                          <a:effectLst/>
                          <a:latin typeface="BIZ UDPゴシック" panose="020B0400000000000000" pitchFamily="50" charset="-128"/>
                          <a:ea typeface="BIZ UDPゴシック" panose="020B0400000000000000" pitchFamily="50" charset="-128"/>
                        </a:rPr>
                        <a:t>562</a:t>
                      </a:r>
                      <a:r>
                        <a:rPr lang="ja-JP" altLang="en-US" sz="1400" kern="100" dirty="0">
                          <a:effectLst/>
                          <a:latin typeface="BIZ UDPゴシック" panose="020B0400000000000000" pitchFamily="50" charset="-128"/>
                          <a:ea typeface="BIZ UDPゴシック" panose="020B0400000000000000" pitchFamily="50" charset="-128"/>
                        </a:rPr>
                        <a:t>物質</a:t>
                      </a:r>
                      <a:endParaRPr lang="ja-JP" sz="1400" kern="100" dirty="0">
                        <a:effectLst/>
                        <a:latin typeface="BIZ UDPゴシック" panose="020B0400000000000000" pitchFamily="50" charset="-128"/>
                        <a:ea typeface="BIZ UDPゴシック" panose="020B0400000000000000" pitchFamily="50" charset="-128"/>
                      </a:endParaRPr>
                    </a:p>
                    <a:p>
                      <a:pPr algn="just">
                        <a:lnSpc>
                          <a:spcPct val="100000"/>
                        </a:lnSpc>
                        <a:spcAft>
                          <a:spcPts val="0"/>
                        </a:spcAft>
                      </a:pPr>
                      <a:r>
                        <a:rPr lang="ja-JP" sz="1400" kern="100" dirty="0">
                          <a:effectLst/>
                          <a:latin typeface="BIZ UDPゴシック" panose="020B0400000000000000" pitchFamily="50" charset="-128"/>
                          <a:ea typeface="BIZ UDPゴシック" panose="020B0400000000000000" pitchFamily="50" charset="-128"/>
                        </a:rPr>
                        <a:t>・</a:t>
                      </a:r>
                      <a:r>
                        <a:rPr lang="ja-JP" altLang="ja-JP" sz="1400" kern="100" dirty="0">
                          <a:effectLst/>
                          <a:latin typeface="BIZ UDPゴシック" panose="020B0400000000000000" pitchFamily="50" charset="-128"/>
                          <a:ea typeface="BIZ UDPゴシック" panose="020B0400000000000000" pitchFamily="50" charset="-128"/>
                        </a:rPr>
                        <a:t>府独自指定物質</a:t>
                      </a:r>
                      <a:r>
                        <a:rPr lang="ja-JP" altLang="en-US" sz="1400" kern="100" dirty="0">
                          <a:effectLst/>
                          <a:latin typeface="BIZ UDPゴシック" panose="020B0400000000000000" pitchFamily="50" charset="-128"/>
                          <a:ea typeface="BIZ UDPゴシック" panose="020B0400000000000000" pitchFamily="50" charset="-128"/>
                        </a:rPr>
                        <a:t>（</a:t>
                      </a:r>
                      <a:r>
                        <a:rPr lang="ja-JP" sz="1400" kern="100" dirty="0">
                          <a:effectLst/>
                          <a:latin typeface="BIZ UDPゴシック" panose="020B0400000000000000" pitchFamily="50" charset="-128"/>
                          <a:ea typeface="BIZ UDPゴシック" panose="020B0400000000000000" pitchFamily="50" charset="-128"/>
                        </a:rPr>
                        <a:t>第一種</a:t>
                      </a:r>
                      <a:r>
                        <a:rPr lang="ja-JP" altLang="en-US" sz="1400" kern="100" dirty="0">
                          <a:effectLst/>
                          <a:latin typeface="BIZ UDPゴシック" panose="020B0400000000000000" pitchFamily="50" charset="-128"/>
                          <a:ea typeface="BIZ UDPゴシック" panose="020B0400000000000000" pitchFamily="50" charset="-128"/>
                        </a:rPr>
                        <a:t>）</a:t>
                      </a:r>
                      <a:r>
                        <a:rPr lang="en-US" altLang="ja-JP" sz="1400" kern="100" dirty="0">
                          <a:effectLst/>
                          <a:latin typeface="BIZ UDPゴシック" panose="020B0400000000000000" pitchFamily="50" charset="-128"/>
                          <a:ea typeface="BIZ UDPゴシック" panose="020B0400000000000000" pitchFamily="50" charset="-128"/>
                        </a:rPr>
                        <a:t>2</a:t>
                      </a:r>
                      <a:r>
                        <a:rPr lang="en-US" sz="1400" kern="100" dirty="0">
                          <a:effectLst/>
                          <a:latin typeface="BIZ UDPゴシック" panose="020B0400000000000000" pitchFamily="50" charset="-128"/>
                          <a:ea typeface="BIZ UDPゴシック" panose="020B0400000000000000" pitchFamily="50" charset="-128"/>
                        </a:rPr>
                        <a:t>3</a:t>
                      </a:r>
                      <a:r>
                        <a:rPr lang="ja-JP" sz="1400" kern="100" dirty="0">
                          <a:effectLst/>
                          <a:latin typeface="BIZ UDPゴシック" panose="020B0400000000000000" pitchFamily="50" charset="-128"/>
                          <a:ea typeface="BIZ UDPゴシック" panose="020B0400000000000000" pitchFamily="50" charset="-128"/>
                        </a:rPr>
                        <a:t>物質</a:t>
                      </a:r>
                      <a:endParaRPr lang="en-US" altLang="ja-JP" sz="1400" kern="100" dirty="0">
                        <a:effectLst/>
                        <a:latin typeface="BIZ UDPゴシック" panose="020B0400000000000000" pitchFamily="50" charset="-128"/>
                        <a:ea typeface="BIZ UDPゴシック" panose="020B0400000000000000" pitchFamily="50" charset="-128"/>
                      </a:endParaRPr>
                    </a:p>
                    <a:p>
                      <a:pPr algn="just">
                        <a:lnSpc>
                          <a:spcPct val="100000"/>
                        </a:lnSpc>
                        <a:spcAft>
                          <a:spcPts val="0"/>
                        </a:spcAft>
                      </a:pPr>
                      <a:r>
                        <a:rPr lang="ja-JP" altLang="en-US" sz="1400" kern="100" dirty="0">
                          <a:effectLst/>
                          <a:latin typeface="BIZ UDPゴシック" panose="020B0400000000000000" pitchFamily="50" charset="-128"/>
                          <a:ea typeface="BIZ UDPゴシック" panose="020B0400000000000000" pitchFamily="50" charset="-128"/>
                        </a:rPr>
                        <a:t>　＋</a:t>
                      </a:r>
                      <a:r>
                        <a:rPr lang="ja-JP" sz="1400" kern="100" dirty="0">
                          <a:effectLst/>
                          <a:latin typeface="BIZ UDPゴシック" panose="020B0400000000000000" pitchFamily="50" charset="-128"/>
                          <a:ea typeface="BIZ UDPゴシック" panose="020B0400000000000000" pitchFamily="50" charset="-128"/>
                        </a:rPr>
                        <a:t>ＶＯＣ総量</a:t>
                      </a:r>
                      <a:endParaRPr lang="en-US" altLang="ja-JP" sz="1400" kern="100" dirty="0">
                        <a:effectLst/>
                        <a:latin typeface="BIZ UDPゴシック" panose="020B0400000000000000" pitchFamily="50" charset="-128"/>
                        <a:ea typeface="BIZ UDPゴシック" panose="020B0400000000000000" pitchFamily="50" charset="-128"/>
                      </a:endParaRPr>
                    </a:p>
                    <a:p>
                      <a:pPr algn="just">
                        <a:lnSpc>
                          <a:spcPct val="100000"/>
                        </a:lnSpc>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・府独自指定物質（第二種）</a:t>
                      </a:r>
                      <a:r>
                        <a:rPr lang="en-US" altLang="ja-JP" sz="14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16</a:t>
                      </a:r>
                      <a:r>
                        <a:rPr lang="ja-JP" altLang="en-US" sz="14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物質</a:t>
                      </a:r>
                      <a:endParaRPr lang="ja-JP" sz="14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49904" marR="49904" marT="0" marB="0" anchor="ctr"/>
                </a:tc>
                <a:extLst>
                  <a:ext uri="{0D108BD9-81ED-4DB2-BD59-A6C34878D82A}">
                    <a16:rowId xmlns:a16="http://schemas.microsoft.com/office/drawing/2014/main" val="2709651353"/>
                  </a:ext>
                </a:extLst>
              </a:tr>
            </a:tbl>
          </a:graphicData>
        </a:graphic>
      </p:graphicFrame>
      <p:sp>
        <p:nvSpPr>
          <p:cNvPr id="5" name="四角形吹き出し 4"/>
          <p:cNvSpPr/>
          <p:nvPr/>
        </p:nvSpPr>
        <p:spPr>
          <a:xfrm>
            <a:off x="7335889" y="2464580"/>
            <a:ext cx="2184404" cy="901051"/>
          </a:xfrm>
          <a:prstGeom prst="wedgeRectCallout">
            <a:avLst>
              <a:gd name="adj1" fmla="val -67124"/>
              <a:gd name="adj2" fmla="val 3548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a:solidFill>
                  <a:schemeClr val="tx1"/>
                </a:solidFill>
                <a:latin typeface="BIZ UDPゴシック" panose="020B0400000000000000" pitchFamily="50" charset="-128"/>
                <a:ea typeface="BIZ UDPゴシック" panose="020B0400000000000000" pitchFamily="50" charset="-128"/>
              </a:rPr>
              <a:t>VOC</a:t>
            </a:r>
            <a:r>
              <a:rPr lang="ja-JP" altLang="en-US" sz="1200" dirty="0">
                <a:solidFill>
                  <a:schemeClr val="tx1"/>
                </a:solidFill>
                <a:latin typeface="BIZ UDPゴシック" panose="020B0400000000000000" pitchFamily="50" charset="-128"/>
                <a:ea typeface="BIZ UDPゴシック" panose="020B0400000000000000" pitchFamily="50" charset="-128"/>
              </a:rPr>
              <a:t>対策について、排出規制と事業者の自主的取組の組み合わせにより推進</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4" name="四角形吹き出し 13"/>
          <p:cNvSpPr/>
          <p:nvPr/>
        </p:nvSpPr>
        <p:spPr>
          <a:xfrm>
            <a:off x="7334086" y="5337943"/>
            <a:ext cx="2184404" cy="630712"/>
          </a:xfrm>
          <a:prstGeom prst="wedgeRectCallout">
            <a:avLst>
              <a:gd name="adj1" fmla="val -65356"/>
              <a:gd name="adj2" fmla="val -2831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BIZ UDPゴシック" panose="020B0400000000000000" pitchFamily="50" charset="-128"/>
                <a:ea typeface="BIZ UDPゴシック" panose="020B0400000000000000" pitchFamily="50" charset="-128"/>
              </a:rPr>
              <a:t>化管法と整合を図り、対象物質を見直し</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5" name="四角形吹き出し 14"/>
          <p:cNvSpPr/>
          <p:nvPr/>
        </p:nvSpPr>
        <p:spPr>
          <a:xfrm>
            <a:off x="7357000" y="3693969"/>
            <a:ext cx="2184404" cy="1327428"/>
          </a:xfrm>
          <a:prstGeom prst="wedgeRectCallout">
            <a:avLst>
              <a:gd name="adj1" fmla="val -64228"/>
              <a:gd name="adj2" fmla="val -465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BIZ UDPゴシック" panose="020B0400000000000000" pitchFamily="50" charset="-128"/>
                <a:ea typeface="BIZ UDPゴシック" panose="020B0400000000000000" pitchFamily="50" charset="-128"/>
              </a:rPr>
              <a:t>制定当時の管理化学物質を化管法の指定化学物質と府独自指定物質に区分し、引き続き管理化学物質にするとともに、新たに</a:t>
            </a:r>
            <a:r>
              <a:rPr lang="en-US" altLang="ja-JP" sz="1200" dirty="0">
                <a:solidFill>
                  <a:schemeClr val="tx1"/>
                </a:solidFill>
                <a:latin typeface="BIZ UDPゴシック" panose="020B0400000000000000" pitchFamily="50" charset="-128"/>
                <a:ea typeface="BIZ UDPゴシック" panose="020B0400000000000000" pitchFamily="50" charset="-128"/>
              </a:rPr>
              <a:t>VOC</a:t>
            </a:r>
            <a:r>
              <a:rPr lang="ja-JP" altLang="en-US" sz="1200" dirty="0">
                <a:solidFill>
                  <a:schemeClr val="tx1"/>
                </a:solidFill>
                <a:latin typeface="BIZ UDPゴシック" panose="020B0400000000000000" pitchFamily="50" charset="-128"/>
                <a:ea typeface="BIZ UDPゴシック" panose="020B0400000000000000" pitchFamily="50" charset="-128"/>
              </a:rPr>
              <a:t>も対象とした。</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2" name="四角形吹き出し 11"/>
          <p:cNvSpPr/>
          <p:nvPr/>
        </p:nvSpPr>
        <p:spPr>
          <a:xfrm>
            <a:off x="7334086" y="1198485"/>
            <a:ext cx="2184404" cy="972696"/>
          </a:xfrm>
          <a:prstGeom prst="wedgeRectCallout">
            <a:avLst>
              <a:gd name="adj1" fmla="val -70208"/>
              <a:gd name="adj2" fmla="val 196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BIZ UDPゴシック" panose="020B0400000000000000" pitchFamily="50" charset="-128"/>
                <a:ea typeface="BIZ UDPゴシック" panose="020B0400000000000000" pitchFamily="50" charset="-128"/>
              </a:rPr>
              <a:t>発がん性、毒性、府内での使用実績を基に排出規制又は適正管理の必要性を検討し、対象物質を選定</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622296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684610" y="254391"/>
            <a:ext cx="6984793" cy="811237"/>
          </a:xfrm>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第一種管理化学物質排出量の推移</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8</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8</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0" name="テキスト ボックス 9"/>
          <p:cNvSpPr txBox="1"/>
          <p:nvPr/>
        </p:nvSpPr>
        <p:spPr>
          <a:xfrm flipH="1">
            <a:off x="759196" y="822978"/>
            <a:ext cx="8782208" cy="107721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dirty="0">
                <a:solidFill>
                  <a:prstClr val="black"/>
                </a:solidFill>
                <a:latin typeface="BIZ UDPゴシック" panose="020B0400000000000000" pitchFamily="50" charset="-128"/>
                <a:ea typeface="BIZ UDPゴシック" panose="020B0400000000000000" pitchFamily="50" charset="-128"/>
              </a:rPr>
              <a:t>第一種管理化学物質の届出排出量は、総量及び</a:t>
            </a:r>
            <a:r>
              <a:rPr kumimoji="1" lang="en-US" altLang="ja-JP" sz="1600" dirty="0">
                <a:solidFill>
                  <a:prstClr val="black"/>
                </a:solidFill>
                <a:latin typeface="BIZ UDPゴシック" panose="020B0400000000000000" pitchFamily="50" charset="-128"/>
                <a:ea typeface="BIZ UDPゴシック" panose="020B0400000000000000" pitchFamily="50" charset="-128"/>
              </a:rPr>
              <a:t>VOC</a:t>
            </a:r>
            <a:r>
              <a:rPr kumimoji="1" lang="ja-JP" altLang="en-US" sz="1600" dirty="0">
                <a:solidFill>
                  <a:prstClr val="black"/>
                </a:solidFill>
                <a:latin typeface="BIZ UDPゴシック" panose="020B0400000000000000" pitchFamily="50" charset="-128"/>
                <a:ea typeface="BIZ UDPゴシック" panose="020B0400000000000000" pitchFamily="50" charset="-128"/>
              </a:rPr>
              <a:t>ともに、現在の化学物質管理制度が開始された平成</a:t>
            </a:r>
            <a:r>
              <a:rPr kumimoji="1" lang="en-US" altLang="ja-JP" sz="1600" dirty="0">
                <a:solidFill>
                  <a:prstClr val="black"/>
                </a:solidFill>
                <a:latin typeface="BIZ UDPゴシック" panose="020B0400000000000000" pitchFamily="50" charset="-128"/>
                <a:ea typeface="BIZ UDPゴシック" panose="020B0400000000000000" pitchFamily="50" charset="-128"/>
              </a:rPr>
              <a:t>20</a:t>
            </a:r>
            <a:r>
              <a:rPr kumimoji="1" lang="ja-JP" altLang="en-US" sz="1600" dirty="0">
                <a:solidFill>
                  <a:prstClr val="black"/>
                </a:solidFill>
                <a:latin typeface="BIZ UDPゴシック" panose="020B0400000000000000" pitchFamily="50" charset="-128"/>
                <a:ea typeface="BIZ UDPゴシック" panose="020B0400000000000000" pitchFamily="50" charset="-128"/>
              </a:rPr>
              <a:t>年度から</a:t>
            </a:r>
            <a:r>
              <a:rPr kumimoji="1" lang="en-US" altLang="ja-JP" sz="1600" dirty="0">
                <a:solidFill>
                  <a:prstClr val="black"/>
                </a:solidFill>
                <a:latin typeface="BIZ UDPゴシック" panose="020B0400000000000000" pitchFamily="50" charset="-128"/>
                <a:ea typeface="BIZ UDPゴシック" panose="020B0400000000000000" pitchFamily="50" charset="-128"/>
              </a:rPr>
              <a:t>24</a:t>
            </a:r>
            <a:r>
              <a:rPr kumimoji="1" lang="ja-JP" altLang="en-US" sz="1600" dirty="0">
                <a:solidFill>
                  <a:prstClr val="black"/>
                </a:solidFill>
                <a:latin typeface="BIZ UDPゴシック" panose="020B0400000000000000" pitchFamily="50" charset="-128"/>
                <a:ea typeface="BIZ UDPゴシック" panose="020B0400000000000000" pitchFamily="50" charset="-128"/>
              </a:rPr>
              <a:t>年度にかけて減少した後、増減を繰り返しながら横ばいの傾向にある。</a:t>
            </a:r>
            <a:endParaRPr kumimoji="1" lang="en-US" altLang="ja-JP" sz="16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dirty="0">
                <a:solidFill>
                  <a:prstClr val="black"/>
                </a:solidFill>
                <a:latin typeface="BIZ UDPゴシック" panose="020B0400000000000000" pitchFamily="50" charset="-128"/>
                <a:ea typeface="BIZ UDPゴシック" panose="020B0400000000000000" pitchFamily="50" charset="-128"/>
              </a:rPr>
              <a:t>なお、府独自指定物質の届出排出量については平成</a:t>
            </a:r>
            <a:r>
              <a:rPr kumimoji="1" lang="en-US" altLang="ja-JP" sz="1600" dirty="0">
                <a:solidFill>
                  <a:prstClr val="black"/>
                </a:solidFill>
                <a:latin typeface="BIZ UDPゴシック" panose="020B0400000000000000" pitchFamily="50" charset="-128"/>
                <a:ea typeface="BIZ UDPゴシック" panose="020B0400000000000000" pitchFamily="50" charset="-128"/>
              </a:rPr>
              <a:t>25</a:t>
            </a:r>
            <a:r>
              <a:rPr kumimoji="1" lang="ja-JP" altLang="en-US" sz="1600" dirty="0">
                <a:solidFill>
                  <a:prstClr val="black"/>
                </a:solidFill>
                <a:latin typeface="BIZ UDPゴシック" panose="020B0400000000000000" pitchFamily="50" charset="-128"/>
                <a:ea typeface="BIZ UDPゴシック" panose="020B0400000000000000" pitchFamily="50" charset="-128"/>
              </a:rPr>
              <a:t>年度以降増加している物質があるが、有害性の高い物質からより安全な物質への代替が進められたことが要因の一つであると考えられる。</a:t>
            </a:r>
            <a:endParaRPr kumimoji="1" lang="en-US" altLang="ja-JP" sz="1600" dirty="0">
              <a:solidFill>
                <a:prstClr val="black"/>
              </a:solidFill>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rotWithShape="1">
          <a:blip r:embed="rId2"/>
          <a:srcRect l="340" t="1126" r="783" b="1736"/>
          <a:stretch/>
        </p:blipFill>
        <p:spPr>
          <a:xfrm>
            <a:off x="423939" y="2526738"/>
            <a:ext cx="4343611" cy="2813374"/>
          </a:xfrm>
          <a:prstGeom prst="rect">
            <a:avLst/>
          </a:prstGeom>
        </p:spPr>
      </p:pic>
      <p:pic>
        <p:nvPicPr>
          <p:cNvPr id="12" name="図 11"/>
          <p:cNvPicPr>
            <a:picLocks noChangeAspect="1"/>
          </p:cNvPicPr>
          <p:nvPr/>
        </p:nvPicPr>
        <p:blipFill rotWithShape="1">
          <a:blip r:embed="rId3"/>
          <a:srcRect l="688" t="1390" r="546" b="781"/>
          <a:stretch/>
        </p:blipFill>
        <p:spPr>
          <a:xfrm>
            <a:off x="4821768" y="4317711"/>
            <a:ext cx="4665417" cy="2315429"/>
          </a:xfrm>
          <a:prstGeom prst="rect">
            <a:avLst/>
          </a:prstGeom>
        </p:spPr>
      </p:pic>
      <p:pic>
        <p:nvPicPr>
          <p:cNvPr id="17" name="図 16"/>
          <p:cNvPicPr>
            <a:picLocks noChangeAspect="1"/>
          </p:cNvPicPr>
          <p:nvPr/>
        </p:nvPicPr>
        <p:blipFill rotWithShape="1">
          <a:blip r:embed="rId4"/>
          <a:srcRect l="454" t="927" r="810" b="2093"/>
          <a:stretch/>
        </p:blipFill>
        <p:spPr>
          <a:xfrm>
            <a:off x="4752644" y="1900196"/>
            <a:ext cx="4496414" cy="2215145"/>
          </a:xfrm>
          <a:prstGeom prst="rect">
            <a:avLst/>
          </a:prstGeom>
        </p:spPr>
      </p:pic>
      <p:sp>
        <p:nvSpPr>
          <p:cNvPr id="15" name="テキスト ボックス 14"/>
          <p:cNvSpPr txBox="1"/>
          <p:nvPr/>
        </p:nvSpPr>
        <p:spPr>
          <a:xfrm>
            <a:off x="5671206" y="4097626"/>
            <a:ext cx="2339102"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法対象物質の届出排出量の推移</a:t>
            </a:r>
          </a:p>
        </p:txBody>
      </p:sp>
      <p:sp>
        <p:nvSpPr>
          <p:cNvPr id="16" name="テキスト ボックス 15"/>
          <p:cNvSpPr txBox="1"/>
          <p:nvPr/>
        </p:nvSpPr>
        <p:spPr>
          <a:xfrm>
            <a:off x="4861781" y="6532856"/>
            <a:ext cx="3956532"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府独自指定物質</a:t>
            </a:r>
            <a:r>
              <a:rPr kumimoji="1" lang="ja-JP" altLang="en-US" sz="1200" dirty="0">
                <a:solidFill>
                  <a:srgbClr val="000000"/>
                </a:solidFill>
                <a:latin typeface="BIZ UDPゴシック" panose="020B0400000000000000" pitchFamily="50" charset="-128"/>
                <a:ea typeface="BIZ UDPゴシック" panose="020B0400000000000000" pitchFamily="50" charset="-128"/>
              </a:rPr>
              <a:t>（</a:t>
            </a:r>
            <a:r>
              <a:rPr kumimoji="1" lang="en-US" altLang="ja-JP" sz="1200" dirty="0">
                <a:solidFill>
                  <a:srgbClr val="000000"/>
                </a:solidFill>
                <a:latin typeface="BIZ UDPゴシック" panose="020B0400000000000000" pitchFamily="50" charset="-128"/>
                <a:ea typeface="BIZ UDPゴシック" panose="020B0400000000000000" pitchFamily="50" charset="-128"/>
              </a:rPr>
              <a:t>VOC</a:t>
            </a:r>
            <a:r>
              <a:rPr kumimoji="1" lang="ja-JP" altLang="en-US" sz="1200" dirty="0">
                <a:solidFill>
                  <a:srgbClr val="000000"/>
                </a:solidFill>
                <a:latin typeface="BIZ UDPゴシック" panose="020B0400000000000000" pitchFamily="50" charset="-128"/>
                <a:ea typeface="BIZ UDPゴシック" panose="020B0400000000000000" pitchFamily="50" charset="-128"/>
              </a:rPr>
              <a:t>総量を除く）</a:t>
            </a:r>
            <a:r>
              <a:rPr kumimoji="1" lang="ja-JP" altLang="en-US" sz="1200" dirty="0">
                <a:latin typeface="BIZ UDPゴシック" panose="020B0400000000000000" pitchFamily="50" charset="-128"/>
                <a:ea typeface="BIZ UDPゴシック" panose="020B0400000000000000" pitchFamily="50" charset="-128"/>
              </a:rPr>
              <a:t>の届出排出量の推移</a:t>
            </a:r>
          </a:p>
        </p:txBody>
      </p:sp>
      <p:sp>
        <p:nvSpPr>
          <p:cNvPr id="6" name="テキスト ボックス 5"/>
          <p:cNvSpPr txBox="1"/>
          <p:nvPr/>
        </p:nvSpPr>
        <p:spPr>
          <a:xfrm>
            <a:off x="1268411" y="5235734"/>
            <a:ext cx="2339102"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管理化学物質届出排出量の推移</a:t>
            </a:r>
          </a:p>
        </p:txBody>
      </p:sp>
    </p:spTree>
    <p:extLst>
      <p:ext uri="{BB962C8B-B14F-4D97-AF65-F5344CB8AC3E}">
        <p14:creationId xmlns:p14="http://schemas.microsoft.com/office/powerpoint/2010/main" val="4200090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sp>
        <p:nvSpPr>
          <p:cNvPr id="2" name="タイトル 1"/>
          <p:cNvSpPr>
            <a:spLocks noGrp="1"/>
          </p:cNvSpPr>
          <p:nvPr>
            <p:ph type="title"/>
          </p:nvPr>
        </p:nvSpPr>
        <p:spPr>
          <a:xfrm>
            <a:off x="684610" y="262471"/>
            <a:ext cx="6984793" cy="568261"/>
          </a:xfrm>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化管法対象物質の見直しについて</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9</a:t>
            </a:fld>
            <a:endParaRPr kumimoji="0" lang="en-US" sz="9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3" name="コンテンツ プレースホルダー 2"/>
          <p:cNvSpPr>
            <a:spLocks noGrp="1"/>
          </p:cNvSpPr>
          <p:nvPr>
            <p:ph idx="1"/>
          </p:nvPr>
        </p:nvSpPr>
        <p:spPr>
          <a:xfrm>
            <a:off x="684609" y="1366506"/>
            <a:ext cx="9000303" cy="4341851"/>
          </a:xfrm>
        </p:spPr>
        <p:txBody>
          <a:bodyPr vert="horz" lIns="91440" tIns="45720" rIns="91440" bIns="45720" rtlCol="0">
            <a:noAutofit/>
          </a:bodyPr>
          <a:lstStyle/>
          <a:p>
            <a:pPr marL="0" indent="0">
              <a:spcBef>
                <a:spcPts val="600"/>
              </a:spcBef>
              <a:buNone/>
            </a:pPr>
            <a:r>
              <a:rPr lang="ja-JP" altLang="en-US" sz="2000" dirty="0">
                <a:latin typeface="BIZ UDPゴシック" panose="020B0400000000000000" pitchFamily="50" charset="-128"/>
                <a:ea typeface="BIZ UDPゴシック" panose="020B0400000000000000" pitchFamily="50" charset="-128"/>
              </a:rPr>
              <a:t>　○令和</a:t>
            </a:r>
            <a:r>
              <a:rPr lang="en-US" altLang="ja-JP" sz="2000" dirty="0">
                <a:latin typeface="BIZ UDPゴシック" panose="020B0400000000000000" pitchFamily="50" charset="-128"/>
                <a:ea typeface="BIZ UDPゴシック" panose="020B0400000000000000" pitchFamily="50" charset="-128"/>
              </a:rPr>
              <a:t>2</a:t>
            </a:r>
            <a:r>
              <a:rPr lang="ja-JP" altLang="en-US" sz="2000" dirty="0">
                <a:latin typeface="BIZ UDPゴシック" panose="020B0400000000000000" pitchFamily="50" charset="-128"/>
                <a:ea typeface="BIZ UDPゴシック" panose="020B0400000000000000" pitchFamily="50" charset="-128"/>
              </a:rPr>
              <a:t>年度見直しに係る経緯及び今後のスケジュール</a:t>
            </a:r>
          </a:p>
          <a:p>
            <a:pPr lvl="1">
              <a:spcBef>
                <a:spcPts val="600"/>
              </a:spcBef>
            </a:pPr>
            <a:endParaRPr lang="en-US" altLang="ja-JP" sz="1800" dirty="0">
              <a:latin typeface="BIZ UDPゴシック" panose="020B0400000000000000" pitchFamily="50" charset="-128"/>
              <a:ea typeface="BIZ UDPゴシック" panose="020B0400000000000000" pitchFamily="50" charset="-128"/>
            </a:endParaRPr>
          </a:p>
          <a:p>
            <a:pPr lvl="1">
              <a:spcBef>
                <a:spcPts val="600"/>
              </a:spcBef>
            </a:pPr>
            <a:r>
              <a:rPr lang="ja-JP" altLang="en-US" sz="1800" dirty="0">
                <a:latin typeface="BIZ UDPゴシック" panose="020B0400000000000000" pitchFamily="50" charset="-128"/>
                <a:ea typeface="BIZ UDPゴシック" panose="020B0400000000000000" pitchFamily="50" charset="-128"/>
              </a:rPr>
              <a:t>今後の化学物質対策のあり方について（中央環境審議会答申）</a:t>
            </a:r>
            <a:endParaRPr lang="en-US" altLang="ja-JP" sz="1800" dirty="0">
              <a:latin typeface="BIZ UDPゴシック" panose="020B0400000000000000" pitchFamily="50" charset="-128"/>
              <a:ea typeface="BIZ UDPゴシック" panose="020B0400000000000000" pitchFamily="50" charset="-128"/>
            </a:endParaRPr>
          </a:p>
          <a:p>
            <a:pPr marL="400050" lvl="1" indent="0">
              <a:spcBef>
                <a:spcPts val="600"/>
              </a:spcBef>
              <a:buNone/>
            </a:pPr>
            <a:r>
              <a:rPr lang="en-US" altLang="ja-JP" sz="1800" dirty="0">
                <a:latin typeface="BIZ UDPゴシック" panose="020B0400000000000000" pitchFamily="50" charset="-128"/>
                <a:ea typeface="BIZ UDPゴシック" panose="020B0400000000000000" pitchFamily="50" charset="-128"/>
              </a:rPr>
              <a:t>												</a:t>
            </a:r>
            <a:r>
              <a:rPr lang="ja-JP" altLang="en-US" sz="1800" dirty="0">
                <a:latin typeface="BIZ UDPゴシック" panose="020B0400000000000000" pitchFamily="50" charset="-128"/>
                <a:ea typeface="BIZ UDPゴシック" panose="020B0400000000000000" pitchFamily="50" charset="-128"/>
              </a:rPr>
              <a:t>　　　令和元年</a:t>
            </a:r>
            <a:r>
              <a:rPr lang="en-US" altLang="ja-JP" sz="1800" dirty="0">
                <a:latin typeface="BIZ UDPゴシック" panose="020B0400000000000000" pitchFamily="50" charset="-128"/>
                <a:ea typeface="BIZ UDPゴシック" panose="020B0400000000000000" pitchFamily="50" charset="-128"/>
              </a:rPr>
              <a:t>6</a:t>
            </a:r>
            <a:r>
              <a:rPr lang="ja-JP" altLang="en-US" sz="1800" dirty="0">
                <a:latin typeface="BIZ UDPゴシック" panose="020B0400000000000000" pitchFamily="50" charset="-128"/>
                <a:ea typeface="BIZ UDPゴシック" panose="020B0400000000000000" pitchFamily="50" charset="-128"/>
              </a:rPr>
              <a:t>月</a:t>
            </a:r>
            <a:endParaRPr lang="en-US" altLang="ja-JP" sz="1800" dirty="0">
              <a:latin typeface="BIZ UDPゴシック" panose="020B0400000000000000" pitchFamily="50" charset="-128"/>
              <a:ea typeface="BIZ UDPゴシック" panose="020B0400000000000000" pitchFamily="50" charset="-128"/>
            </a:endParaRPr>
          </a:p>
          <a:p>
            <a:pPr lvl="1">
              <a:spcBef>
                <a:spcPts val="600"/>
              </a:spcBef>
            </a:pPr>
            <a:r>
              <a:rPr lang="ja-JP" altLang="en-US" sz="1800" dirty="0">
                <a:latin typeface="BIZ UDPゴシック" panose="020B0400000000000000" pitchFamily="50" charset="-128"/>
                <a:ea typeface="BIZ UDPゴシック" panose="020B0400000000000000" pitchFamily="50" charset="-128"/>
              </a:rPr>
              <a:t>化管法対象物質の見直しについて（中央環境審議会答申）</a:t>
            </a:r>
            <a:endParaRPr lang="en-US" altLang="ja-JP" sz="1800" dirty="0">
              <a:latin typeface="BIZ UDPゴシック" panose="020B0400000000000000" pitchFamily="50" charset="-128"/>
              <a:ea typeface="BIZ UDPゴシック" panose="020B0400000000000000" pitchFamily="50" charset="-128"/>
            </a:endParaRPr>
          </a:p>
          <a:p>
            <a:pPr marL="400050" lvl="1" indent="0">
              <a:spcBef>
                <a:spcPts val="600"/>
              </a:spcBef>
              <a:buNone/>
            </a:pPr>
            <a:r>
              <a:rPr lang="en-US" altLang="ja-JP" sz="1800" dirty="0">
                <a:latin typeface="BIZ UDPゴシック" panose="020B0400000000000000" pitchFamily="50" charset="-128"/>
                <a:ea typeface="BIZ UDPゴシック" panose="020B0400000000000000" pitchFamily="50" charset="-128"/>
              </a:rPr>
              <a:t>												</a:t>
            </a:r>
            <a:r>
              <a:rPr lang="ja-JP" altLang="en-US" sz="1800" dirty="0">
                <a:latin typeface="BIZ UDPゴシック" panose="020B0400000000000000" pitchFamily="50" charset="-128"/>
                <a:ea typeface="BIZ UDPゴシック" panose="020B0400000000000000" pitchFamily="50" charset="-128"/>
              </a:rPr>
              <a:t>　　　令和</a:t>
            </a:r>
            <a:r>
              <a:rPr lang="en-US" altLang="ja-JP" sz="1800" dirty="0">
                <a:latin typeface="BIZ UDPゴシック" panose="020B0400000000000000" pitchFamily="50" charset="-128"/>
                <a:ea typeface="BIZ UDPゴシック" panose="020B0400000000000000" pitchFamily="50" charset="-128"/>
              </a:rPr>
              <a:t>2</a:t>
            </a:r>
            <a:r>
              <a:rPr lang="ja-JP" altLang="en-US" sz="1800" dirty="0">
                <a:latin typeface="BIZ UDPゴシック" panose="020B0400000000000000" pitchFamily="50" charset="-128"/>
                <a:ea typeface="BIZ UDPゴシック" panose="020B0400000000000000" pitchFamily="50" charset="-128"/>
              </a:rPr>
              <a:t>年</a:t>
            </a:r>
            <a:r>
              <a:rPr lang="en-US" altLang="ja-JP" sz="1800" dirty="0">
                <a:latin typeface="BIZ UDPゴシック" panose="020B0400000000000000" pitchFamily="50" charset="-128"/>
                <a:ea typeface="BIZ UDPゴシック" panose="020B0400000000000000" pitchFamily="50" charset="-128"/>
              </a:rPr>
              <a:t>8</a:t>
            </a:r>
            <a:r>
              <a:rPr lang="ja-JP" altLang="en-US" sz="1800" dirty="0">
                <a:latin typeface="BIZ UDPゴシック" panose="020B0400000000000000" pitchFamily="50" charset="-128"/>
                <a:ea typeface="BIZ UDPゴシック" panose="020B0400000000000000" pitchFamily="50" charset="-128"/>
              </a:rPr>
              <a:t>月</a:t>
            </a:r>
            <a:endParaRPr lang="en-US" altLang="ja-JP" sz="1800" dirty="0">
              <a:latin typeface="BIZ UDPゴシック" panose="020B0400000000000000" pitchFamily="50" charset="-128"/>
              <a:ea typeface="BIZ UDPゴシック" panose="020B0400000000000000" pitchFamily="50" charset="-128"/>
            </a:endParaRPr>
          </a:p>
          <a:p>
            <a:pPr lvl="1">
              <a:spcBef>
                <a:spcPts val="600"/>
              </a:spcBef>
            </a:pPr>
            <a:r>
              <a:rPr lang="ja-JP" altLang="en-US" sz="1800" dirty="0">
                <a:latin typeface="BIZ UDPゴシック" panose="020B0400000000000000" pitchFamily="50" charset="-128"/>
                <a:ea typeface="BIZ UDPゴシック" panose="020B0400000000000000" pitchFamily="50" charset="-128"/>
              </a:rPr>
              <a:t>パブリックコメント</a:t>
            </a:r>
            <a:r>
              <a:rPr lang="en-US" altLang="ja-JP" sz="1800" dirty="0">
                <a:latin typeface="BIZ UDPゴシック" panose="020B0400000000000000" pitchFamily="50" charset="-128"/>
                <a:ea typeface="BIZ UDPゴシック" panose="020B0400000000000000" pitchFamily="50" charset="-128"/>
              </a:rPr>
              <a:t>								</a:t>
            </a:r>
            <a:r>
              <a:rPr lang="ja-JP" altLang="en-US" sz="1800" dirty="0">
                <a:latin typeface="BIZ UDPゴシック" panose="020B0400000000000000" pitchFamily="50" charset="-128"/>
                <a:ea typeface="BIZ UDPゴシック" panose="020B0400000000000000" pitchFamily="50" charset="-128"/>
              </a:rPr>
              <a:t>令和</a:t>
            </a:r>
            <a:r>
              <a:rPr lang="en-US" altLang="ja-JP" sz="1800" dirty="0">
                <a:latin typeface="BIZ UDPゴシック" panose="020B0400000000000000" pitchFamily="50" charset="-128"/>
                <a:ea typeface="BIZ UDPゴシック" panose="020B0400000000000000" pitchFamily="50" charset="-128"/>
              </a:rPr>
              <a:t>2</a:t>
            </a:r>
            <a:r>
              <a:rPr lang="ja-JP" altLang="en-US" sz="1800" dirty="0">
                <a:latin typeface="BIZ UDPゴシック" panose="020B0400000000000000" pitchFamily="50" charset="-128"/>
                <a:ea typeface="BIZ UDPゴシック" panose="020B0400000000000000" pitchFamily="50" charset="-128"/>
              </a:rPr>
              <a:t>年</a:t>
            </a:r>
            <a:r>
              <a:rPr lang="en-US" altLang="ja-JP" sz="1800" dirty="0">
                <a:latin typeface="BIZ UDPゴシック" panose="020B0400000000000000" pitchFamily="50" charset="-128"/>
                <a:ea typeface="BIZ UDPゴシック" panose="020B0400000000000000" pitchFamily="50" charset="-128"/>
              </a:rPr>
              <a:t>12</a:t>
            </a:r>
            <a:r>
              <a:rPr lang="ja-JP" altLang="en-US" sz="1800" dirty="0">
                <a:latin typeface="BIZ UDPゴシック" panose="020B0400000000000000" pitchFamily="50" charset="-128"/>
                <a:ea typeface="BIZ UDPゴシック" panose="020B0400000000000000" pitchFamily="50" charset="-128"/>
              </a:rPr>
              <a:t>月から</a:t>
            </a:r>
            <a:endParaRPr lang="en-US" altLang="ja-JP" sz="1800" dirty="0">
              <a:latin typeface="BIZ UDPゴシック" panose="020B0400000000000000" pitchFamily="50" charset="-128"/>
              <a:ea typeface="BIZ UDPゴシック" panose="020B0400000000000000" pitchFamily="50" charset="-128"/>
            </a:endParaRPr>
          </a:p>
          <a:p>
            <a:pPr marL="400050" lvl="1" indent="0">
              <a:spcBef>
                <a:spcPts val="600"/>
              </a:spcBef>
              <a:buNone/>
            </a:pPr>
            <a:r>
              <a:rPr lang="ja-JP" altLang="en-US" sz="1800" dirty="0">
                <a:latin typeface="BIZ UDPゴシック" panose="020B0400000000000000" pitchFamily="50" charset="-128"/>
                <a:ea typeface="BIZ UDPゴシック" panose="020B0400000000000000" pitchFamily="50" charset="-128"/>
              </a:rPr>
              <a:t>　　　　　　　　　　　　　　　　　　　　　　　　　　　　　　　　　　　</a:t>
            </a:r>
            <a:r>
              <a:rPr lang="en-US" altLang="ja-JP" sz="1800" dirty="0">
                <a:latin typeface="BIZ UDPゴシック" panose="020B0400000000000000" pitchFamily="50" charset="-128"/>
                <a:ea typeface="BIZ UDPゴシック" panose="020B0400000000000000" pitchFamily="50" charset="-128"/>
              </a:rPr>
              <a:t>		</a:t>
            </a:r>
            <a:r>
              <a:rPr lang="ja-JP" altLang="en-US" sz="1800" dirty="0">
                <a:latin typeface="BIZ UDPゴシック" panose="020B0400000000000000" pitchFamily="50" charset="-128"/>
                <a:ea typeface="BIZ UDPゴシック" panose="020B0400000000000000" pitchFamily="50" charset="-128"/>
              </a:rPr>
              <a:t>令和</a:t>
            </a:r>
            <a:r>
              <a:rPr lang="en-US" altLang="ja-JP" sz="1800" dirty="0">
                <a:latin typeface="BIZ UDPゴシック" panose="020B0400000000000000" pitchFamily="50" charset="-128"/>
                <a:ea typeface="BIZ UDPゴシック" panose="020B0400000000000000" pitchFamily="50" charset="-128"/>
              </a:rPr>
              <a:t>3</a:t>
            </a:r>
            <a:r>
              <a:rPr lang="ja-JP" altLang="en-US" sz="1800" dirty="0">
                <a:latin typeface="BIZ UDPゴシック" panose="020B0400000000000000" pitchFamily="50" charset="-128"/>
                <a:ea typeface="BIZ UDPゴシック" panose="020B0400000000000000" pitchFamily="50" charset="-128"/>
              </a:rPr>
              <a:t>年</a:t>
            </a:r>
            <a:r>
              <a:rPr lang="en-US" altLang="ja-JP" sz="1800" dirty="0">
                <a:latin typeface="BIZ UDPゴシック" panose="020B0400000000000000" pitchFamily="50" charset="-128"/>
                <a:ea typeface="BIZ UDPゴシック" panose="020B0400000000000000" pitchFamily="50" charset="-128"/>
              </a:rPr>
              <a:t>1</a:t>
            </a:r>
            <a:r>
              <a:rPr lang="ja-JP" altLang="en-US" sz="1800" dirty="0">
                <a:latin typeface="BIZ UDPゴシック" panose="020B0400000000000000" pitchFamily="50" charset="-128"/>
                <a:ea typeface="BIZ UDPゴシック" panose="020B0400000000000000" pitchFamily="50" charset="-128"/>
              </a:rPr>
              <a:t>月まで</a:t>
            </a:r>
            <a:endParaRPr lang="en-US" altLang="ja-JP" sz="1800" dirty="0">
              <a:latin typeface="BIZ UDPゴシック" panose="020B0400000000000000" pitchFamily="50" charset="-128"/>
              <a:ea typeface="BIZ UDPゴシック" panose="020B0400000000000000" pitchFamily="50" charset="-128"/>
            </a:endParaRPr>
          </a:p>
          <a:p>
            <a:pPr lvl="1">
              <a:spcBef>
                <a:spcPts val="600"/>
              </a:spcBef>
            </a:pPr>
            <a:r>
              <a:rPr lang="ja-JP" altLang="en-US" sz="1800" dirty="0">
                <a:latin typeface="BIZ UDPゴシック" panose="020B0400000000000000" pitchFamily="50" charset="-128"/>
                <a:ea typeface="BIZ UDPゴシック" panose="020B0400000000000000" pitchFamily="50" charset="-128"/>
              </a:rPr>
              <a:t>改正政令公布予定</a:t>
            </a:r>
            <a:r>
              <a:rPr lang="en-US" altLang="ja-JP" sz="1800" dirty="0">
                <a:latin typeface="BIZ UDPゴシック" panose="020B0400000000000000" pitchFamily="50" charset="-128"/>
                <a:ea typeface="BIZ UDPゴシック" panose="020B0400000000000000" pitchFamily="50" charset="-128"/>
              </a:rPr>
              <a:t>								</a:t>
            </a:r>
            <a:r>
              <a:rPr lang="ja-JP" altLang="en-US" sz="1800" dirty="0" smtClean="0">
                <a:latin typeface="BIZ UDPゴシック" panose="020B0400000000000000" pitchFamily="50" charset="-128"/>
                <a:ea typeface="BIZ UDPゴシック" panose="020B0400000000000000" pitchFamily="50" charset="-128"/>
              </a:rPr>
              <a:t>令和</a:t>
            </a:r>
            <a:r>
              <a:rPr lang="en-US" altLang="ja-JP" sz="1800" dirty="0" smtClean="0">
                <a:latin typeface="BIZ UDPゴシック" panose="020B0400000000000000" pitchFamily="50" charset="-128"/>
                <a:ea typeface="BIZ UDPゴシック" panose="020B0400000000000000" pitchFamily="50" charset="-128"/>
              </a:rPr>
              <a:t>3</a:t>
            </a:r>
            <a:r>
              <a:rPr lang="ja-JP" altLang="en-US" sz="1800" dirty="0" smtClean="0">
                <a:latin typeface="BIZ UDPゴシック" panose="020B0400000000000000" pitchFamily="50" charset="-128"/>
                <a:ea typeface="BIZ UDPゴシック" panose="020B0400000000000000" pitchFamily="50" charset="-128"/>
              </a:rPr>
              <a:t>年</a:t>
            </a:r>
            <a:r>
              <a:rPr lang="en-US" altLang="ja-JP" sz="1800" dirty="0" smtClean="0">
                <a:latin typeface="BIZ UDPゴシック" panose="020B0400000000000000" pitchFamily="50" charset="-128"/>
                <a:ea typeface="BIZ UDPゴシック" panose="020B0400000000000000" pitchFamily="50" charset="-128"/>
              </a:rPr>
              <a:t>4</a:t>
            </a:r>
            <a:r>
              <a:rPr lang="ja-JP" altLang="en-US" sz="1800" dirty="0" smtClean="0">
                <a:latin typeface="BIZ UDPゴシック" panose="020B0400000000000000" pitchFamily="50" charset="-128"/>
                <a:ea typeface="BIZ UDPゴシック" panose="020B0400000000000000" pitchFamily="50" charset="-128"/>
              </a:rPr>
              <a:t>月以降（見込み）</a:t>
            </a:r>
            <a:endParaRPr lang="en-US" altLang="ja-JP" sz="1800" dirty="0" smtClean="0">
              <a:latin typeface="BIZ UDPゴシック" panose="020B0400000000000000" pitchFamily="50" charset="-128"/>
              <a:ea typeface="BIZ UDPゴシック" panose="020B0400000000000000" pitchFamily="50" charset="-128"/>
            </a:endParaRPr>
          </a:p>
          <a:p>
            <a:pPr lvl="1">
              <a:spcBef>
                <a:spcPts val="600"/>
              </a:spcBef>
            </a:pPr>
            <a:r>
              <a:rPr lang="ja-JP" altLang="en-US" sz="1800" dirty="0" smtClean="0">
                <a:latin typeface="BIZ UDPゴシック" panose="020B0400000000000000" pitchFamily="50" charset="-128"/>
                <a:ea typeface="BIZ UDPゴシック" panose="020B0400000000000000" pitchFamily="50" charset="-128"/>
              </a:rPr>
              <a:t>新物質</a:t>
            </a:r>
            <a:r>
              <a:rPr lang="ja-JP" altLang="en-US" sz="1800" dirty="0">
                <a:latin typeface="BIZ UDPゴシック" panose="020B0400000000000000" pitchFamily="50" charset="-128"/>
                <a:ea typeface="BIZ UDPゴシック" panose="020B0400000000000000" pitchFamily="50" charset="-128"/>
              </a:rPr>
              <a:t>による把握の義務の開始</a:t>
            </a:r>
            <a:r>
              <a:rPr lang="en-US" altLang="ja-JP" sz="1800" dirty="0">
                <a:latin typeface="BIZ UDPゴシック" panose="020B0400000000000000" pitchFamily="50" charset="-128"/>
                <a:ea typeface="BIZ UDPゴシック" panose="020B0400000000000000" pitchFamily="50" charset="-128"/>
              </a:rPr>
              <a:t>					</a:t>
            </a:r>
            <a:r>
              <a:rPr lang="ja-JP" altLang="en-US" sz="1800" dirty="0">
                <a:latin typeface="BIZ UDPゴシック" panose="020B0400000000000000" pitchFamily="50" charset="-128"/>
                <a:ea typeface="BIZ UDPゴシック" panose="020B0400000000000000" pitchFamily="50" charset="-128"/>
              </a:rPr>
              <a:t>令和</a:t>
            </a:r>
            <a:r>
              <a:rPr lang="en-US" altLang="ja-JP" sz="1800" dirty="0">
                <a:latin typeface="BIZ UDPゴシック" panose="020B0400000000000000" pitchFamily="50" charset="-128"/>
                <a:ea typeface="BIZ UDPゴシック" panose="020B0400000000000000" pitchFamily="50" charset="-128"/>
              </a:rPr>
              <a:t>4</a:t>
            </a:r>
            <a:r>
              <a:rPr lang="ja-JP" altLang="en-US" sz="1800" dirty="0">
                <a:latin typeface="BIZ UDPゴシック" panose="020B0400000000000000" pitchFamily="50" charset="-128"/>
                <a:ea typeface="BIZ UDPゴシック" panose="020B0400000000000000" pitchFamily="50" charset="-128"/>
              </a:rPr>
              <a:t>年</a:t>
            </a:r>
            <a:r>
              <a:rPr lang="en-US" altLang="ja-JP" sz="1800" dirty="0">
                <a:latin typeface="BIZ UDPゴシック" panose="020B0400000000000000" pitchFamily="50" charset="-128"/>
                <a:ea typeface="BIZ UDPゴシック" panose="020B0400000000000000" pitchFamily="50" charset="-128"/>
              </a:rPr>
              <a:t>4</a:t>
            </a:r>
            <a:r>
              <a:rPr lang="ja-JP" altLang="en-US" sz="1800" dirty="0" smtClean="0">
                <a:latin typeface="BIZ UDPゴシック" panose="020B0400000000000000" pitchFamily="50" charset="-128"/>
                <a:ea typeface="BIZ UDPゴシック" panose="020B0400000000000000" pitchFamily="50" charset="-128"/>
              </a:rPr>
              <a:t>月以降（見込み）</a:t>
            </a:r>
            <a:endParaRPr lang="en-US" altLang="ja-JP" sz="1800" dirty="0">
              <a:latin typeface="BIZ UDPゴシック" panose="020B0400000000000000" pitchFamily="50" charset="-128"/>
              <a:ea typeface="BIZ UDPゴシック" panose="020B0400000000000000" pitchFamily="50" charset="-128"/>
            </a:endParaRPr>
          </a:p>
          <a:p>
            <a:pPr lvl="1">
              <a:spcBef>
                <a:spcPts val="600"/>
              </a:spcBef>
            </a:pPr>
            <a:r>
              <a:rPr lang="ja-JP" altLang="en-US" sz="1800" dirty="0">
                <a:latin typeface="BIZ UDPゴシック" panose="020B0400000000000000" pitchFamily="50" charset="-128"/>
                <a:ea typeface="BIZ UDPゴシック" panose="020B0400000000000000" pitchFamily="50" charset="-128"/>
              </a:rPr>
              <a:t>新物質による報告の義務の開始</a:t>
            </a:r>
            <a:r>
              <a:rPr lang="en-US" altLang="ja-JP" sz="1800" dirty="0">
                <a:latin typeface="BIZ UDPゴシック" panose="020B0400000000000000" pitchFamily="50" charset="-128"/>
                <a:ea typeface="BIZ UDPゴシック" panose="020B0400000000000000" pitchFamily="50" charset="-128"/>
              </a:rPr>
              <a:t>					</a:t>
            </a:r>
            <a:r>
              <a:rPr lang="ja-JP" altLang="en-US" sz="1800" dirty="0">
                <a:latin typeface="BIZ UDPゴシック" panose="020B0400000000000000" pitchFamily="50" charset="-128"/>
                <a:ea typeface="BIZ UDPゴシック" panose="020B0400000000000000" pitchFamily="50" charset="-128"/>
              </a:rPr>
              <a:t>令和</a:t>
            </a:r>
            <a:r>
              <a:rPr lang="en-US" altLang="ja-JP" sz="1800" dirty="0">
                <a:latin typeface="BIZ UDPゴシック" panose="020B0400000000000000" pitchFamily="50" charset="-128"/>
                <a:ea typeface="BIZ UDPゴシック" panose="020B0400000000000000" pitchFamily="50" charset="-128"/>
              </a:rPr>
              <a:t>5</a:t>
            </a:r>
            <a:r>
              <a:rPr lang="ja-JP" altLang="en-US" sz="1800" dirty="0">
                <a:latin typeface="BIZ UDPゴシック" panose="020B0400000000000000" pitchFamily="50" charset="-128"/>
                <a:ea typeface="BIZ UDPゴシック" panose="020B0400000000000000" pitchFamily="50" charset="-128"/>
              </a:rPr>
              <a:t>年</a:t>
            </a:r>
            <a:r>
              <a:rPr lang="en-US" altLang="ja-JP" sz="1800" dirty="0">
                <a:latin typeface="BIZ UDPゴシック" panose="020B0400000000000000" pitchFamily="50" charset="-128"/>
                <a:ea typeface="BIZ UDPゴシック" panose="020B0400000000000000" pitchFamily="50" charset="-128"/>
              </a:rPr>
              <a:t>4</a:t>
            </a:r>
            <a:r>
              <a:rPr lang="ja-JP" altLang="en-US" sz="1800" dirty="0" smtClean="0">
                <a:latin typeface="BIZ UDPゴシック" panose="020B0400000000000000" pitchFamily="50" charset="-128"/>
                <a:ea typeface="BIZ UDPゴシック" panose="020B0400000000000000" pitchFamily="50" charset="-128"/>
              </a:rPr>
              <a:t>月以降（見込み）</a:t>
            </a:r>
            <a:endParaRPr lang="en-US" altLang="ja-JP" sz="1800" dirty="0">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600"/>
              </a:spcAft>
              <a:buClrTx/>
              <a:buSzTx/>
              <a:buFontTx/>
              <a:buNone/>
              <a:tabLst/>
              <a:defRPr/>
            </a:pPr>
            <a:fld id="{519954A3-9DFD-4C44-94BA-B95130A3BA1C}" type="slidenum">
              <a:rPr kumimoji="0" lang="en-US" sz="900" b="0" i="0" u="none" strike="noStrike" kern="1200" cap="none" spc="0" normalizeH="0" baseline="0" noProof="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600"/>
                </a:spcAft>
                <a:buClrTx/>
                <a:buSzTx/>
                <a:buFontTx/>
                <a:buNone/>
                <a:tabLst/>
                <a:defRPr/>
              </a:pPr>
              <a:t>9</a:t>
            </a:fld>
            <a:endParaRPr kumimoji="0" lang="en-US" sz="9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3541267588"/>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4576</Words>
  <Application>Microsoft Office PowerPoint</Application>
  <PresentationFormat>A4 210 x 297 mm</PresentationFormat>
  <Paragraphs>503</Paragraphs>
  <Slides>21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21</vt:i4>
      </vt:variant>
    </vt:vector>
  </HeadingPairs>
  <TitlesOfParts>
    <vt:vector size="30" baseType="lpstr">
      <vt:lpstr>BIZ UDPゴシック</vt:lpstr>
      <vt:lpstr>ＭＳ Ｐゴシック</vt:lpstr>
      <vt:lpstr>メイリオ</vt:lpstr>
      <vt:lpstr>游ゴシック</vt:lpstr>
      <vt:lpstr>Arial</vt:lpstr>
      <vt:lpstr>Times New Roman</vt:lpstr>
      <vt:lpstr>Trebuchet MS</vt:lpstr>
      <vt:lpstr>Wingdings 3</vt:lpstr>
      <vt:lpstr>ファセット</vt:lpstr>
      <vt:lpstr>管理化学物質の現状と論点整理について </vt:lpstr>
      <vt:lpstr>化管法及び条例に係る主な規定</vt:lpstr>
      <vt:lpstr>条例に係る主な規定</vt:lpstr>
      <vt:lpstr>指定化学物質の定義（化管法）</vt:lpstr>
      <vt:lpstr>管理化学物質の定義（条例）</vt:lpstr>
      <vt:lpstr>指定化学物質と管理化学物質の関係</vt:lpstr>
      <vt:lpstr>指定化学物質及び府独自指定物質の変遷</vt:lpstr>
      <vt:lpstr>第一種管理化学物質排出量の推移</vt:lpstr>
      <vt:lpstr>化管法対象物質の見直しについて</vt:lpstr>
      <vt:lpstr>PowerPoint プレゼンテーション</vt:lpstr>
      <vt:lpstr>有害性の観点からの化学物質の選定① 令和2年度化管法対象物質の見直しの考え方①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条例の管理化学物質の見直しに関する論点整理案①</vt:lpstr>
      <vt:lpstr>条例の管理化学物質の見直しに関する論点整理案②</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2021-04-13T06:09:10Z</dcterms:created>
  <dcterms:modified xsi:type="dcterms:W3CDTF">2021-04-13T06:12:59Z</dcterms:modified>
</cp:coreProperties>
</file>