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autoCompressPictures="0">
  <p:sldMasterIdLst>
    <p:sldMasterId id="2147483686" r:id="rId1"/>
  </p:sldMasterIdLst>
  <p:notesMasterIdLst>
    <p:notesMasterId r:id="rId40"/>
  </p:notesMasterIdLst>
  <p:handoutMasterIdLst>
    <p:handoutMasterId r:id="rId41"/>
  </p:handoutMasterIdLst>
  <p:sldIdLst>
    <p:sldId id="262" r:id="rId2"/>
    <p:sldId id="317" r:id="rId3"/>
    <p:sldId id="396" r:id="rId4"/>
    <p:sldId id="373" r:id="rId5"/>
    <p:sldId id="259" r:id="rId6"/>
    <p:sldId id="374" r:id="rId7"/>
    <p:sldId id="425" r:id="rId8"/>
    <p:sldId id="424" r:id="rId9"/>
    <p:sldId id="376" r:id="rId10"/>
    <p:sldId id="323" r:id="rId11"/>
    <p:sldId id="400" r:id="rId12"/>
    <p:sldId id="430" r:id="rId13"/>
    <p:sldId id="423" r:id="rId14"/>
    <p:sldId id="368" r:id="rId15"/>
    <p:sldId id="389" r:id="rId16"/>
    <p:sldId id="371" r:id="rId17"/>
    <p:sldId id="427" r:id="rId18"/>
    <p:sldId id="428" r:id="rId19"/>
    <p:sldId id="437" r:id="rId20"/>
    <p:sldId id="436" r:id="rId21"/>
    <p:sldId id="441" r:id="rId22"/>
    <p:sldId id="438" r:id="rId23"/>
    <p:sldId id="405" r:id="rId24"/>
    <p:sldId id="406" r:id="rId25"/>
    <p:sldId id="440" r:id="rId26"/>
    <p:sldId id="391" r:id="rId27"/>
    <p:sldId id="380" r:id="rId28"/>
    <p:sldId id="414" r:id="rId29"/>
    <p:sldId id="417" r:id="rId30"/>
    <p:sldId id="443" r:id="rId31"/>
    <p:sldId id="429" r:id="rId32"/>
    <p:sldId id="433" r:id="rId33"/>
    <p:sldId id="434" r:id="rId34"/>
    <p:sldId id="435" r:id="rId35"/>
    <p:sldId id="442" r:id="rId36"/>
    <p:sldId id="444" r:id="rId37"/>
    <p:sldId id="422" r:id="rId38"/>
    <p:sldId id="316" r:id="rId39"/>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6600"/>
    <a:srgbClr val="FFFFFF"/>
    <a:srgbClr val="FFCC66"/>
    <a:srgbClr val="FFFF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559" autoAdjust="0"/>
    <p:restoredTop sz="94238" autoAdjust="0"/>
  </p:normalViewPr>
  <p:slideViewPr>
    <p:cSldViewPr snapToGrid="0">
      <p:cViewPr varScale="1">
        <p:scale>
          <a:sx n="74" d="100"/>
          <a:sy n="74" d="100"/>
        </p:scale>
        <p:origin x="558" y="72"/>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C88658D3-820C-4A15-B271-1639FD22586C}"/>
              </a:ext>
            </a:extLst>
          </p:cNvPr>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D718745C-0B19-4D09-B0CB-4A875CA2D07C}"/>
              </a:ext>
            </a:extLst>
          </p:cNvPr>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6F9C584F-74AE-47DC-A83F-A551590D61A1}" type="datetimeFigureOut">
              <a:rPr kumimoji="1" lang="ja-JP" altLang="en-US" smtClean="0"/>
              <a:t>2021/4/13</a:t>
            </a:fld>
            <a:endParaRPr kumimoji="1" lang="ja-JP" altLang="en-US"/>
          </a:p>
        </p:txBody>
      </p:sp>
      <p:sp>
        <p:nvSpPr>
          <p:cNvPr id="4" name="フッター プレースホルダー 3">
            <a:extLst>
              <a:ext uri="{FF2B5EF4-FFF2-40B4-BE49-F238E27FC236}">
                <a16:creationId xmlns:a16="http://schemas.microsoft.com/office/drawing/2014/main" id="{DA3AFB1A-1CF8-474D-947A-5CDA9800225B}"/>
              </a:ext>
            </a:extLst>
          </p:cNvPr>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73DB8E78-91E5-4FFF-B1AC-6B22ED00B280}"/>
              </a:ext>
            </a:extLst>
          </p:cNvPr>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842FA6BE-E03D-422C-8DEF-25CE055DB854}" type="slidenum">
              <a:rPr kumimoji="1" lang="ja-JP" altLang="en-US" smtClean="0"/>
              <a:t>‹#›</a:t>
            </a:fld>
            <a:endParaRPr kumimoji="1" lang="ja-JP" altLang="en-US"/>
          </a:p>
        </p:txBody>
      </p:sp>
    </p:spTree>
    <p:extLst>
      <p:ext uri="{BB962C8B-B14F-4D97-AF65-F5344CB8AC3E}">
        <p14:creationId xmlns:p14="http://schemas.microsoft.com/office/powerpoint/2010/main" val="37772334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FA5CA084-FE37-49B5-B8C7-FCA1579D17A1}" type="datetimeFigureOut">
              <a:rPr kumimoji="1" lang="ja-JP" altLang="en-US" smtClean="0"/>
              <a:t>2021/4/13</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CB4B1ED3-4897-46F3-9949-886ECDDD896F}" type="slidenum">
              <a:rPr kumimoji="1" lang="ja-JP" altLang="en-US" smtClean="0"/>
              <a:t>‹#›</a:t>
            </a:fld>
            <a:endParaRPr kumimoji="1" lang="ja-JP" altLang="en-US"/>
          </a:p>
        </p:txBody>
      </p:sp>
    </p:spTree>
    <p:extLst>
      <p:ext uri="{BB962C8B-B14F-4D97-AF65-F5344CB8AC3E}">
        <p14:creationId xmlns:p14="http://schemas.microsoft.com/office/powerpoint/2010/main" val="189414482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9171" y="-8468"/>
            <a:ext cx="9935592"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224812" y="2404534"/>
            <a:ext cx="6312279"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224812" y="4050835"/>
            <a:ext cx="631227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7D54CBD-1E73-4DB0-A80E-2D631038AE97}" type="datetime1">
              <a:rPr lang="en-US" altLang="ja-JP" smtClean="0"/>
              <a:t>4/13/2021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900222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90"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0400" y="4470400"/>
            <a:ext cx="6876690"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FF852C9-40AE-4562-9FC8-EE63901DDEAC}" type="datetime1">
              <a:rPr lang="en-US" altLang="ja-JP" smtClean="0"/>
              <a:t>4/13/2021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135488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839459" y="609600"/>
            <a:ext cx="6578197"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192830" y="3632200"/>
            <a:ext cx="58714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60399" y="4470400"/>
            <a:ext cx="6876691"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DC5CEBF-FCE6-4B49-858C-6DD8D95F634D}" type="datetime1">
              <a:rPr lang="en-US" altLang="ja-JP" smtClean="0"/>
              <a:t>4/13/2021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
        <p:nvSpPr>
          <p:cNvPr id="24" name="TextBox 23"/>
          <p:cNvSpPr txBox="1"/>
          <p:nvPr/>
        </p:nvSpPr>
        <p:spPr>
          <a:xfrm>
            <a:off x="522937" y="790378"/>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310008" y="2886556"/>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411315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60399" y="1931988"/>
            <a:ext cx="6876691"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368C4E5-1B83-437F-B4C1-5F762EF3DC6B}" type="datetime1">
              <a:rPr lang="en-US" altLang="ja-JP" smtClean="0"/>
              <a:t>4/13/2021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0969437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839459" y="609600"/>
            <a:ext cx="6578197"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60397" y="4013200"/>
            <a:ext cx="6876692"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2EEE1DB-8C72-430E-8233-1BDAE291053C}" type="datetime1">
              <a:rPr lang="en-US" altLang="ja-JP" smtClean="0"/>
              <a:t>4/13/2021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
        <p:nvSpPr>
          <p:cNvPr id="24" name="TextBox 23"/>
          <p:cNvSpPr txBox="1"/>
          <p:nvPr/>
        </p:nvSpPr>
        <p:spPr>
          <a:xfrm>
            <a:off x="522937" y="790378"/>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310008" y="2886556"/>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109152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67169" y="609600"/>
            <a:ext cx="6869920"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60397" y="4013200"/>
            <a:ext cx="6876692"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58606FB-F559-4E09-AEDE-E2D82A215524}" type="datetime1">
              <a:rPr lang="en-US" altLang="ja-JP" smtClean="0"/>
              <a:t>4/13/2021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2778200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6A31576-4D32-499C-BA79-261BC51CB9A3}" type="datetime1">
              <a:rPr lang="en-US" altLang="ja-JP" smtClean="0"/>
              <a:t>4/13/2021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a:p>
        </p:txBody>
      </p:sp>
    </p:spTree>
    <p:extLst>
      <p:ext uri="{BB962C8B-B14F-4D97-AF65-F5344CB8AC3E}">
        <p14:creationId xmlns:p14="http://schemas.microsoft.com/office/powerpoint/2010/main" val="6390210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75421" y="609601"/>
            <a:ext cx="1060380"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60399" y="609601"/>
            <a:ext cx="5627945" cy="525145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D84AF1-34C4-45E4-BD76-48422B2028E2}" type="datetime1">
              <a:rPr lang="en-US" altLang="ja-JP" smtClean="0"/>
              <a:t>4/13/2021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32171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DF38C21-6AB4-4178-B9B8-09902E1F3BAD}" type="datetime1">
              <a:rPr lang="en-US" altLang="ja-JP" smtClean="0"/>
              <a:t>4/13/2021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9954A3-9DFD-4C44-94BA-B95130A3BA1C}" type="slidenum">
              <a:rPr lang="en-US" smtClean="0"/>
              <a:t>‹#›</a:t>
            </a:fld>
            <a:endParaRPr lang="en-US"/>
          </a:p>
        </p:txBody>
      </p:sp>
    </p:spTree>
    <p:extLst>
      <p:ext uri="{BB962C8B-B14F-4D97-AF65-F5344CB8AC3E}">
        <p14:creationId xmlns:p14="http://schemas.microsoft.com/office/powerpoint/2010/main" val="2356083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60399" y="2700869"/>
            <a:ext cx="6876691"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0399" y="4527448"/>
            <a:ext cx="6876691"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6C01743-F1D4-471E-83FD-4110CB1E1EEA}" type="datetime1">
              <a:rPr lang="en-US" altLang="ja-JP" smtClean="0"/>
              <a:t>4/13/2021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633648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90" cy="1320800"/>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60401" y="2160589"/>
            <a:ext cx="3345451"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191637" y="2160590"/>
            <a:ext cx="3345453"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98FFACE-B253-49B6-B727-27FB52378CF7}" type="datetime1">
              <a:rPr lang="en-US" altLang="ja-JP" smtClean="0"/>
              <a:t>4/13/2021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a:p>
        </p:txBody>
      </p:sp>
    </p:spTree>
    <p:extLst>
      <p:ext uri="{BB962C8B-B14F-4D97-AF65-F5344CB8AC3E}">
        <p14:creationId xmlns:p14="http://schemas.microsoft.com/office/powerpoint/2010/main" val="3311406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89" cy="1320800"/>
          </a:xfrm>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0399" y="2160983"/>
            <a:ext cx="334822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60399" y="2737247"/>
            <a:ext cx="3348228"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188860" y="2160983"/>
            <a:ext cx="334822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188860" y="2737247"/>
            <a:ext cx="3348228"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690CA6D-D8D5-48F5-AB7C-089C3FBAADB6}" type="datetime1">
              <a:rPr lang="en-US" altLang="ja-JP" smtClean="0"/>
              <a:t>4/13/2021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567531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60399" y="609600"/>
            <a:ext cx="6876690"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E35C277-81C0-449A-9FE8-5C3FDDBC0D21}" type="datetime1">
              <a:rPr lang="en-US" altLang="ja-JP" smtClean="0"/>
              <a:t>4/13/2021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838309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290BA1-8F42-447A-A980-90C789177F68}" type="datetime1">
              <a:rPr lang="en-US" altLang="ja-JP" smtClean="0"/>
              <a:t>4/13/2021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692582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0399" y="1498604"/>
            <a:ext cx="3022697"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3868882" y="514926"/>
            <a:ext cx="3668207"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60399" y="2777069"/>
            <a:ext cx="3022697"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543CB40-17AF-430A-9DAA-78C79AA052F3}" type="datetime1">
              <a:rPr lang="en-US" altLang="ja-JP" smtClean="0"/>
              <a:t>4/13/2021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a:p>
        </p:txBody>
      </p:sp>
    </p:spTree>
    <p:extLst>
      <p:ext uri="{BB962C8B-B14F-4D97-AF65-F5344CB8AC3E}">
        <p14:creationId xmlns:p14="http://schemas.microsoft.com/office/powerpoint/2010/main" val="3066790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60399" y="4800600"/>
            <a:ext cx="6876690"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60399" y="609600"/>
            <a:ext cx="6876690"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660399" y="5367338"/>
            <a:ext cx="6876690"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00B33D3-C56C-405B-94C3-1B28AC5347B6}" type="datetime1">
              <a:rPr lang="en-US" altLang="ja-JP" smtClean="0"/>
              <a:t>4/13/2021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853987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7" name="Group 16"/>
          <p:cNvGrpSpPr/>
          <p:nvPr/>
        </p:nvGrpSpPr>
        <p:grpSpPr>
          <a:xfrm>
            <a:off x="-9172" y="-8468"/>
            <a:ext cx="9935593"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60400" y="609600"/>
            <a:ext cx="6876689"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60399" y="2160590"/>
            <a:ext cx="6876690"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855696" y="6041364"/>
            <a:ext cx="741143"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F6BE295-9B3E-4679-9DE7-7B93C88DF62D}" type="datetime1">
              <a:rPr lang="en-US" altLang="ja-JP" smtClean="0"/>
              <a:t>4/13/2021</a:t>
            </a:fld>
            <a:endParaRPr lang="en-US"/>
          </a:p>
        </p:txBody>
      </p:sp>
      <p:sp>
        <p:nvSpPr>
          <p:cNvPr id="5" name="Footer Placeholder 4"/>
          <p:cNvSpPr>
            <a:spLocks noGrp="1"/>
          </p:cNvSpPr>
          <p:nvPr>
            <p:ph type="ftr" sz="quarter" idx="3"/>
          </p:nvPr>
        </p:nvSpPr>
        <p:spPr>
          <a:xfrm>
            <a:off x="660399" y="6041364"/>
            <a:ext cx="5008221"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981732" y="6041364"/>
            <a:ext cx="555358"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2426900441"/>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 id="2147483701" r:id="rId15"/>
    <p:sldLayoutId id="2147483702" r:id="rId16"/>
  </p:sldLayoutIdLst>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タイトル 1">
            <a:extLst>
              <a:ext uri="{FF2B5EF4-FFF2-40B4-BE49-F238E27FC236}">
                <a16:creationId xmlns:a16="http://schemas.microsoft.com/office/drawing/2014/main" id="{66514161-D461-47ED-B67B-B85211C9821C}"/>
              </a:ext>
            </a:extLst>
          </p:cNvPr>
          <p:cNvSpPr txBox="1">
            <a:spLocks/>
          </p:cNvSpPr>
          <p:nvPr/>
        </p:nvSpPr>
        <p:spPr>
          <a:xfrm>
            <a:off x="609600" y="1491177"/>
            <a:ext cx="7665716" cy="2629999"/>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endParaRPr lang="ja-JP" altLang="en-US" dirty="0">
              <a:latin typeface="BIZ UDPゴシック" panose="020B0400000000000000" pitchFamily="50" charset="-128"/>
              <a:ea typeface="BIZ UDPゴシック" panose="020B0400000000000000" pitchFamily="50" charset="-128"/>
            </a:endParaRPr>
          </a:p>
        </p:txBody>
      </p:sp>
      <p:sp>
        <p:nvSpPr>
          <p:cNvPr id="12" name="テキスト ボックス 11">
            <a:extLst>
              <a:ext uri="{FF2B5EF4-FFF2-40B4-BE49-F238E27FC236}">
                <a16:creationId xmlns:a16="http://schemas.microsoft.com/office/drawing/2014/main" id="{6F1E4E8C-C05F-4C3D-940D-BAB485AB187E}"/>
              </a:ext>
            </a:extLst>
          </p:cNvPr>
          <p:cNvSpPr txBox="1"/>
          <p:nvPr/>
        </p:nvSpPr>
        <p:spPr>
          <a:xfrm>
            <a:off x="7315200" y="520505"/>
            <a:ext cx="1197764" cy="369332"/>
          </a:xfrm>
          <a:prstGeom prst="rect">
            <a:avLst/>
          </a:prstGeom>
          <a:noFill/>
          <a:ln>
            <a:solidFill>
              <a:schemeClr val="tx1"/>
            </a:solidFill>
          </a:ln>
        </p:spPr>
        <p:txBody>
          <a:bodyPr wrap="none" rtlCol="0">
            <a:spAutoFit/>
          </a:bodyPr>
          <a:lstStyle/>
          <a:p>
            <a:r>
              <a:rPr kumimoji="1" lang="ja-JP" altLang="en-US" dirty="0">
                <a:latin typeface="BIZ UDPゴシック" panose="020B0400000000000000" pitchFamily="50" charset="-128"/>
                <a:ea typeface="BIZ UDPゴシック" panose="020B0400000000000000" pitchFamily="50" charset="-128"/>
              </a:rPr>
              <a:t>資料１－４</a:t>
            </a:r>
          </a:p>
        </p:txBody>
      </p:sp>
      <p:sp>
        <p:nvSpPr>
          <p:cNvPr id="8" name="タイトル 7">
            <a:extLst>
              <a:ext uri="{FF2B5EF4-FFF2-40B4-BE49-F238E27FC236}">
                <a16:creationId xmlns:a16="http://schemas.microsoft.com/office/drawing/2014/main" id="{03F00E16-5A40-4748-9F1E-7BA895C4D2D4}"/>
              </a:ext>
            </a:extLst>
          </p:cNvPr>
          <p:cNvSpPr>
            <a:spLocks noGrp="1"/>
          </p:cNvSpPr>
          <p:nvPr>
            <p:ph type="title"/>
          </p:nvPr>
        </p:nvSpPr>
        <p:spPr>
          <a:xfrm>
            <a:off x="1401678" y="2651951"/>
            <a:ext cx="7102643" cy="1469225"/>
          </a:xfrm>
        </p:spPr>
        <p:txBody>
          <a:bodyPr>
            <a:normAutofit/>
          </a:bodyPr>
          <a:lstStyle/>
          <a:p>
            <a:pPr algn="ctr"/>
            <a:r>
              <a:rPr lang="ja-JP" altLang="en-US" dirty="0">
                <a:latin typeface="BIZ UDPゴシック" panose="020B0400000000000000" pitchFamily="50" charset="-128"/>
                <a:ea typeface="BIZ UDPゴシック" panose="020B0400000000000000" pitchFamily="50" charset="-128"/>
              </a:rPr>
              <a:t>有害物質排出規制に係る現状と論点整理について</a:t>
            </a:r>
          </a:p>
        </p:txBody>
      </p:sp>
      <p:sp>
        <p:nvSpPr>
          <p:cNvPr id="4" name="スライド番号プレースホルダー 3">
            <a:extLst>
              <a:ext uri="{FF2B5EF4-FFF2-40B4-BE49-F238E27FC236}">
                <a16:creationId xmlns:a16="http://schemas.microsoft.com/office/drawing/2014/main" id="{310D0A49-9AE0-4604-A674-62AEC14157EB}"/>
              </a:ext>
            </a:extLst>
          </p:cNvPr>
          <p:cNvSpPr>
            <a:spLocks noGrp="1"/>
          </p:cNvSpPr>
          <p:nvPr>
            <p:ph type="sldNum" sz="quarter" idx="12"/>
          </p:nvPr>
        </p:nvSpPr>
        <p:spPr>
          <a:xfrm>
            <a:off x="9350787" y="6477299"/>
            <a:ext cx="555213" cy="365125"/>
          </a:xfrm>
        </p:spPr>
        <p:txBody>
          <a:bodyPr>
            <a:normAutofit/>
          </a:body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1</a:t>
            </a:fld>
            <a:endParaRPr lang="en-US" dirty="0">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679041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5B71F80-1F92-4074-84D9-16A062B215B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820B56A1-652D-4D84-B428-A0F978B6E390}"/>
              </a:ext>
            </a:extLst>
          </p:cNvPr>
          <p:cNvSpPr>
            <a:spLocks noGrp="1"/>
          </p:cNvSpPr>
          <p:nvPr>
            <p:ph type="title"/>
          </p:nvPr>
        </p:nvSpPr>
        <p:spPr>
          <a:xfrm>
            <a:off x="1045633" y="609600"/>
            <a:ext cx="8285463" cy="1099457"/>
          </a:xfrm>
        </p:spPr>
        <p:txBody>
          <a:bodyPr>
            <a:normAutofit fontScale="90000"/>
          </a:bodyPr>
          <a:lstStyle/>
          <a:p>
            <a:r>
              <a:rPr kumimoji="1" lang="ja-JP" altLang="en-US" dirty="0">
                <a:latin typeface="BIZ UDPゴシック" panose="020B0400000000000000" pitchFamily="50" charset="-128"/>
                <a:ea typeface="BIZ UDPゴシック" panose="020B0400000000000000" pitchFamily="50" charset="-128"/>
              </a:rPr>
              <a:t>条例及び法における届出施設規制の概要⑤</a:t>
            </a:r>
          </a:p>
        </p:txBody>
      </p:sp>
      <p:sp>
        <p:nvSpPr>
          <p:cNvPr id="12" name="Isosceles Triangle 11">
            <a:extLst>
              <a:ext uri="{FF2B5EF4-FFF2-40B4-BE49-F238E27FC236}">
                <a16:creationId xmlns:a16="http://schemas.microsoft.com/office/drawing/2014/main" id="{7209C9DA-6E0D-46D9-8275-C52222D8CC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3EB57A4D-E0D0-46DA-B339-F24CA46FA70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11" name="表 10">
            <a:extLst>
              <a:ext uri="{FF2B5EF4-FFF2-40B4-BE49-F238E27FC236}">
                <a16:creationId xmlns:a16="http://schemas.microsoft.com/office/drawing/2014/main" id="{CB9E754C-C3E3-43D2-B54F-BC53FE006416}"/>
              </a:ext>
            </a:extLst>
          </p:cNvPr>
          <p:cNvGraphicFramePr>
            <a:graphicFrameLocks noGrp="1"/>
          </p:cNvGraphicFramePr>
          <p:nvPr>
            <p:extLst>
              <p:ext uri="{D42A27DB-BD31-4B8C-83A1-F6EECF244321}">
                <p14:modId xmlns:p14="http://schemas.microsoft.com/office/powerpoint/2010/main" val="199574321"/>
              </p:ext>
            </p:extLst>
          </p:nvPr>
        </p:nvGraphicFramePr>
        <p:xfrm>
          <a:off x="572457" y="1249094"/>
          <a:ext cx="4701357" cy="5507719"/>
        </p:xfrm>
        <a:graphic>
          <a:graphicData uri="http://schemas.openxmlformats.org/drawingml/2006/table">
            <a:tbl>
              <a:tblPr firstRow="1" firstCol="1" bandRow="1">
                <a:tableStyleId>{5C22544A-7EE6-4342-B048-85BDC9FD1C3A}</a:tableStyleId>
              </a:tblPr>
              <a:tblGrid>
                <a:gridCol w="208280">
                  <a:extLst>
                    <a:ext uri="{9D8B030D-6E8A-4147-A177-3AD203B41FA5}">
                      <a16:colId xmlns:a16="http://schemas.microsoft.com/office/drawing/2014/main" val="1879744770"/>
                    </a:ext>
                  </a:extLst>
                </a:gridCol>
                <a:gridCol w="561947">
                  <a:extLst>
                    <a:ext uri="{9D8B030D-6E8A-4147-A177-3AD203B41FA5}">
                      <a16:colId xmlns:a16="http://schemas.microsoft.com/office/drawing/2014/main" val="2867043341"/>
                    </a:ext>
                  </a:extLst>
                </a:gridCol>
                <a:gridCol w="151130">
                  <a:extLst>
                    <a:ext uri="{9D8B030D-6E8A-4147-A177-3AD203B41FA5}">
                      <a16:colId xmlns:a16="http://schemas.microsoft.com/office/drawing/2014/main" val="1273024589"/>
                    </a:ext>
                  </a:extLst>
                </a:gridCol>
                <a:gridCol w="1152000">
                  <a:extLst>
                    <a:ext uri="{9D8B030D-6E8A-4147-A177-3AD203B41FA5}">
                      <a16:colId xmlns:a16="http://schemas.microsoft.com/office/drawing/2014/main" val="3837837326"/>
                    </a:ext>
                  </a:extLst>
                </a:gridCol>
                <a:gridCol w="2124000">
                  <a:extLst>
                    <a:ext uri="{9D8B030D-6E8A-4147-A177-3AD203B41FA5}">
                      <a16:colId xmlns:a16="http://schemas.microsoft.com/office/drawing/2014/main" val="2116176162"/>
                    </a:ext>
                  </a:extLst>
                </a:gridCol>
                <a:gridCol w="504000">
                  <a:extLst>
                    <a:ext uri="{9D8B030D-6E8A-4147-A177-3AD203B41FA5}">
                      <a16:colId xmlns:a16="http://schemas.microsoft.com/office/drawing/2014/main" val="3082165267"/>
                    </a:ext>
                  </a:extLst>
                </a:gridCol>
              </a:tblGrid>
              <a:tr h="280399">
                <a:tc gridSpan="3">
                  <a:txBody>
                    <a:bodyPr/>
                    <a:lstStyle/>
                    <a:p>
                      <a:pPr algn="ctr">
                        <a:lnSpc>
                          <a:spcPct val="100000"/>
                        </a:lnSpc>
                        <a:spcAft>
                          <a:spcPts val="0"/>
                        </a:spcAft>
                      </a:pPr>
                      <a:r>
                        <a:rPr lang="ja-JP" alt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項・用途</a:t>
                      </a:r>
                      <a:endPar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hMerge="1">
                  <a:txBody>
                    <a:bodyPr/>
                    <a:lstStyle/>
                    <a:p>
                      <a:pPr algn="l">
                        <a:lnSpc>
                          <a:spcPts val="1200"/>
                        </a:lnSpc>
                        <a:spcAft>
                          <a:spcPts val="0"/>
                        </a:spcAft>
                      </a:pP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hMerge="1">
                  <a:txBody>
                    <a:bodyPr/>
                    <a:lstStyle/>
                    <a:p>
                      <a:pPr algn="ctr">
                        <a:lnSpc>
                          <a:spcPts val="1200"/>
                        </a:lnSpc>
                        <a:spcAft>
                          <a:spcPts val="0"/>
                        </a:spcAft>
                      </a:pP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ctr">
                        <a:lnSpc>
                          <a:spcPct val="100000"/>
                        </a:lnSpc>
                        <a:spcAft>
                          <a:spcPts val="0"/>
                        </a:spcAft>
                      </a:pPr>
                      <a:r>
                        <a:rPr lang="ja-JP" alt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施設種類</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ctr">
                        <a:lnSpc>
                          <a:spcPct val="100000"/>
                        </a:lnSpc>
                        <a:spcAft>
                          <a:spcPts val="0"/>
                        </a:spcAft>
                      </a:pPr>
                      <a:r>
                        <a:rPr lang="ja-JP" alt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規模</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ctr">
                        <a:lnSpc>
                          <a:spcPct val="100000"/>
                        </a:lnSpc>
                        <a:spcAft>
                          <a:spcPts val="0"/>
                        </a:spcAft>
                      </a:pPr>
                      <a:r>
                        <a:rPr lang="ja-JP" alt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施設数</a:t>
                      </a:r>
                      <a:r>
                        <a:rPr lang="ja-JP" alt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altLang="ja-JP"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H29</a:t>
                      </a:r>
                      <a:r>
                        <a:rPr lang="ja-JP" alt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末）</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extLst>
                  <a:ext uri="{0D108BD9-81ED-4DB2-BD59-A6C34878D82A}">
                    <a16:rowId xmlns:a16="http://schemas.microsoft.com/office/drawing/2014/main" val="2202742494"/>
                  </a:ext>
                </a:extLst>
              </a:tr>
              <a:tr h="127819">
                <a:tc rowSpan="28">
                  <a:txBody>
                    <a:bodyPr/>
                    <a:lstStyle/>
                    <a:p>
                      <a:pPr algn="ctr"/>
                      <a:r>
                        <a:rPr kumimoji="1" lang="en-US" altLang="ja-JP" sz="900" dirty="0">
                          <a:latin typeface="BIZ UDPゴシック" panose="020B0400000000000000" pitchFamily="50" charset="-128"/>
                          <a:ea typeface="BIZ UDPゴシック" panose="020B0400000000000000" pitchFamily="50" charset="-128"/>
                        </a:rPr>
                        <a:t>8</a:t>
                      </a:r>
                      <a:endParaRPr kumimoji="1" lang="ja-JP" altLang="en-US" sz="900" dirty="0">
                        <a:latin typeface="BIZ UDPゴシック" panose="020B0400000000000000" pitchFamily="50" charset="-128"/>
                        <a:ea typeface="BIZ UDPゴシック" panose="020B0400000000000000" pitchFamily="50" charset="-128"/>
                      </a:endParaRPr>
                    </a:p>
                  </a:txBody>
                  <a:tcPr marL="45720" marR="45720" anchor="ctr"/>
                </a:tc>
                <a:tc rowSpan="28">
                  <a:txBody>
                    <a:bodyPr/>
                    <a:lstStyle/>
                    <a:p>
                      <a:pPr algn="ctr"/>
                      <a:r>
                        <a:rPr kumimoji="1" lang="ja-JP" altLang="en-US" sz="900" dirty="0">
                          <a:latin typeface="BIZ UDPゴシック" panose="020B0400000000000000" pitchFamily="50" charset="-128"/>
                          <a:ea typeface="BIZ UDPゴシック" panose="020B0400000000000000" pitchFamily="50" charset="-128"/>
                        </a:rPr>
                        <a:t>鉄鋼若しくは非鉄金属の製造、金属製品の製造又は機械若しくは機械器具の製造</a:t>
                      </a:r>
                    </a:p>
                  </a:txBody>
                  <a:tcPr marL="45720" marR="45720" anchor="ctr"/>
                </a:tc>
                <a:tc>
                  <a:txBody>
                    <a:bodyPr/>
                    <a:lstStyle/>
                    <a:p>
                      <a:pPr algn="ctr">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ト</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条例に掲げる焙焼炉</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処理能力（</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1t/</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時未満）</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0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1648475296"/>
                  </a:ext>
                </a:extLst>
              </a:tr>
              <a:tr h="127819">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チ</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条例に掲げる焼結炉</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処理能力（</a:t>
                      </a:r>
                      <a:r>
                        <a:rPr lang="en-US" sz="8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1t/</a:t>
                      </a:r>
                      <a:r>
                        <a:rPr lang="ja-JP" sz="8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時未満）</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3</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1183574844"/>
                  </a:ext>
                </a:extLst>
              </a:tr>
              <a:tr h="127819">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リ</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条例に掲げる煆焼炉</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処理能力（</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1t/</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時未満）</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0</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1497456311"/>
                  </a:ext>
                </a:extLst>
              </a:tr>
              <a:tr h="454466">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ヌ</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条例に掲げる溶解炉</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変圧器の定格容量（</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100</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200kVA</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未満）</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火格子面積（</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0.5</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1m</a:t>
                      </a:r>
                      <a:r>
                        <a:rPr lang="en-US" sz="800" kern="0" baseline="300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2</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未満）</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羽口面断面積（</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0.5m</a:t>
                      </a:r>
                      <a:r>
                        <a:rPr lang="en-US" sz="800" kern="0" baseline="300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2</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未満）</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燃焼能力（重油換算</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30</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50L/</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時未満）</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22</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1597815263"/>
                  </a:ext>
                </a:extLst>
              </a:tr>
              <a:tr h="340849">
                <a:tc vMerge="1">
                  <a:txBody>
                    <a:bodyPr/>
                    <a:lstStyle/>
                    <a:p>
                      <a:pPr algn="just">
                        <a:lnSpc>
                          <a:spcPts val="1200"/>
                        </a:lnSpc>
                        <a:spcAft>
                          <a:spcPts val="0"/>
                        </a:spcAft>
                      </a:pP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pPr algn="l">
                        <a:lnSpc>
                          <a:spcPts val="1200"/>
                        </a:lnSpc>
                        <a:spcAft>
                          <a:spcPts val="0"/>
                        </a:spcAft>
                      </a:pP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ル</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条例に掲げる溶解炉</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火格子面積（</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0.5m</a:t>
                      </a:r>
                      <a:r>
                        <a:rPr lang="en-US" sz="800" kern="0" baseline="300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2</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燃焼能力（重油換算</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30L/</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時以上）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変圧器の定格容量（</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100kVA</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3</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2225177924"/>
                  </a:ext>
                </a:extLst>
              </a:tr>
              <a:tr h="127819">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ヲ</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条例に掲げる電気炉</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変圧器の定格容量（</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1000kVA</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未満）</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0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2912043058"/>
                  </a:ext>
                </a:extLst>
              </a:tr>
              <a:tr h="127819">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ワ</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条例に掲げる電気炉</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32</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2621930995"/>
                  </a:ext>
                </a:extLst>
              </a:tr>
              <a:tr h="127819">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カ</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金属溶解・精錬施設</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247</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3114220572"/>
                  </a:ext>
                </a:extLst>
              </a:tr>
              <a:tr h="340849">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ヨ</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法に掲げる乾燥炉</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火格子面積（</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1m</a:t>
                      </a:r>
                      <a:r>
                        <a:rPr lang="en-US" sz="800" kern="0" baseline="300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2</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燃焼能力（重油換算</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50L/</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時以上）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変圧器の定格容量（</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200kVA</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98</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2105691935"/>
                  </a:ext>
                </a:extLst>
              </a:tr>
              <a:tr h="454466">
                <a:tc vMerge="1">
                  <a:txBody>
                    <a:bodyPr/>
                    <a:lstStyle/>
                    <a:p>
                      <a:pPr algn="l">
                        <a:lnSpc>
                          <a:spcPct val="100000"/>
                        </a:lnSpc>
                        <a:spcAft>
                          <a:spcPts val="0"/>
                        </a:spcAft>
                      </a:pP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pPr algn="l">
                        <a:lnSpc>
                          <a:spcPct val="100000"/>
                        </a:lnSpc>
                        <a:spcAft>
                          <a:spcPts val="0"/>
                        </a:spcAft>
                      </a:pPr>
                      <a:endParaRPr lang="ja-JP"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タ</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法に掲げる乾燥炉</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処理能力（</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0.5t/</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時以上）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火格子面積（</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0.5m</a:t>
                      </a:r>
                      <a:r>
                        <a:rPr lang="en-US" sz="800" kern="0" baseline="300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2</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羽口面断面積（</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0.2m</a:t>
                      </a:r>
                      <a:r>
                        <a:rPr lang="en-US" sz="800" kern="0" baseline="300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2</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燃焼能力（重油換算</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20L/</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時以上）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5</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301585865"/>
                  </a:ext>
                </a:extLst>
              </a:tr>
              <a:tr h="340849">
                <a:tc vMerge="1">
                  <a:txBody>
                    <a:bodyPr/>
                    <a:lstStyle/>
                    <a:p>
                      <a:pPr algn="l">
                        <a:lnSpc>
                          <a:spcPct val="100000"/>
                        </a:lnSpc>
                        <a:spcAft>
                          <a:spcPts val="0"/>
                        </a:spcAft>
                      </a:pP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pPr algn="l">
                        <a:lnSpc>
                          <a:spcPct val="100000"/>
                        </a:lnSpc>
                        <a:spcAft>
                          <a:spcPts val="0"/>
                        </a:spcAft>
                      </a:pPr>
                      <a:endParaRPr lang="ja-JP"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レ</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条例に掲げる乾燥炉</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火格子面積（</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0.5</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1m</a:t>
                      </a:r>
                      <a:r>
                        <a:rPr lang="en-US" sz="800" kern="0" baseline="300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2</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未満）</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燃焼能力（重油換算</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30</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50L/</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時未満）</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変圧器の定格容量（</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100</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200kVA</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未満）</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58</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610454583"/>
                  </a:ext>
                </a:extLst>
              </a:tr>
              <a:tr h="127819">
                <a:tc vMerge="1">
                  <a:txBody>
                    <a:bodyPr/>
                    <a:lstStyle/>
                    <a:p>
                      <a:pPr algn="l">
                        <a:lnSpc>
                          <a:spcPct val="100000"/>
                        </a:lnSpc>
                        <a:spcAft>
                          <a:spcPts val="0"/>
                        </a:spcAft>
                      </a:pP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pPr algn="l">
                        <a:lnSpc>
                          <a:spcPct val="100000"/>
                        </a:lnSpc>
                        <a:spcAft>
                          <a:spcPts val="0"/>
                        </a:spcAft>
                      </a:pPr>
                      <a:endParaRPr lang="ja-JP"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ソ</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乾燥・焼付施設</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480</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975219315"/>
                  </a:ext>
                </a:extLst>
              </a:tr>
              <a:tr h="127819">
                <a:tc vMerge="1">
                  <a:txBody>
                    <a:bodyPr/>
                    <a:lstStyle/>
                    <a:p>
                      <a:pPr algn="l">
                        <a:lnSpc>
                          <a:spcPct val="100000"/>
                        </a:lnSpc>
                        <a:spcAft>
                          <a:spcPts val="0"/>
                        </a:spcAft>
                      </a:pP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pPr algn="l">
                        <a:lnSpc>
                          <a:spcPct val="100000"/>
                        </a:lnSpc>
                        <a:spcAft>
                          <a:spcPts val="0"/>
                        </a:spcAft>
                      </a:pPr>
                      <a:endParaRPr lang="ja-JP"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ツ</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焼成施設</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28</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2967020574"/>
                  </a:ext>
                </a:extLst>
              </a:tr>
              <a:tr h="127819">
                <a:tc vMerge="1">
                  <a:txBody>
                    <a:bodyPr/>
                    <a:lstStyle/>
                    <a:p>
                      <a:pPr algn="l">
                        <a:lnSpc>
                          <a:spcPct val="100000"/>
                        </a:lnSpc>
                        <a:spcAft>
                          <a:spcPts val="0"/>
                        </a:spcAft>
                      </a:pP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pPr algn="l">
                        <a:lnSpc>
                          <a:spcPct val="100000"/>
                        </a:lnSpc>
                        <a:spcAft>
                          <a:spcPts val="0"/>
                        </a:spcAft>
                      </a:pPr>
                      <a:endParaRPr lang="ja-JP"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ネ</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電気めっき施設</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853</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3799892627"/>
                  </a:ext>
                </a:extLst>
              </a:tr>
              <a:tr h="127819">
                <a:tc vMerge="1">
                  <a:txBody>
                    <a:bodyPr/>
                    <a:lstStyle/>
                    <a:p>
                      <a:pPr algn="l">
                        <a:lnSpc>
                          <a:spcPct val="100000"/>
                        </a:lnSpc>
                        <a:spcAft>
                          <a:spcPts val="0"/>
                        </a:spcAft>
                      </a:pP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pPr algn="l">
                        <a:lnSpc>
                          <a:spcPct val="100000"/>
                        </a:lnSpc>
                        <a:spcAft>
                          <a:spcPts val="0"/>
                        </a:spcAft>
                      </a:pPr>
                      <a:endParaRPr lang="ja-JP"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ナ</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溶融めっき施設</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37</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2870575259"/>
                  </a:ext>
                </a:extLst>
              </a:tr>
              <a:tr h="127819">
                <a:tc vMerge="1">
                  <a:txBody>
                    <a:bodyPr/>
                    <a:lstStyle/>
                    <a:p>
                      <a:pPr algn="l">
                        <a:lnSpc>
                          <a:spcPct val="100000"/>
                        </a:lnSpc>
                        <a:spcAft>
                          <a:spcPts val="0"/>
                        </a:spcAft>
                      </a:pP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pPr algn="l">
                        <a:lnSpc>
                          <a:spcPct val="100000"/>
                        </a:lnSpc>
                        <a:spcAft>
                          <a:spcPts val="0"/>
                        </a:spcAft>
                      </a:pPr>
                      <a:endParaRPr lang="ja-JP"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ラ</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ソルトバス</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39</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1765417330"/>
                  </a:ext>
                </a:extLst>
              </a:tr>
              <a:tr h="127819">
                <a:tc vMerge="1">
                  <a:txBody>
                    <a:bodyPr/>
                    <a:lstStyle/>
                    <a:p>
                      <a:pPr algn="l">
                        <a:lnSpc>
                          <a:spcPct val="100000"/>
                        </a:lnSpc>
                        <a:spcAft>
                          <a:spcPts val="0"/>
                        </a:spcAft>
                      </a:pP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pPr algn="l">
                        <a:lnSpc>
                          <a:spcPct val="100000"/>
                        </a:lnSpc>
                        <a:spcAft>
                          <a:spcPts val="0"/>
                        </a:spcAft>
                      </a:pPr>
                      <a:endParaRPr lang="ja-JP"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ム</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樹脂加工施設</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16</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1803060146"/>
                  </a:ext>
                </a:extLst>
              </a:tr>
              <a:tr h="127819">
                <a:tc vMerge="1">
                  <a:txBody>
                    <a:bodyPr/>
                    <a:lstStyle/>
                    <a:p>
                      <a:pPr algn="l">
                        <a:lnSpc>
                          <a:spcPct val="100000"/>
                        </a:lnSpc>
                        <a:spcAft>
                          <a:spcPts val="0"/>
                        </a:spcAft>
                      </a:pP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pPr algn="l">
                        <a:lnSpc>
                          <a:spcPct val="100000"/>
                        </a:lnSpc>
                        <a:spcAft>
                          <a:spcPts val="0"/>
                        </a:spcAft>
                      </a:pPr>
                      <a:endParaRPr lang="ja-JP"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ウ</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化成皮膜施設</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278</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3074279650"/>
                  </a:ext>
                </a:extLst>
              </a:tr>
              <a:tr h="127819">
                <a:tc vMerge="1">
                  <a:txBody>
                    <a:bodyPr/>
                    <a:lstStyle/>
                    <a:p>
                      <a:pPr algn="l">
                        <a:lnSpc>
                          <a:spcPct val="100000"/>
                        </a:lnSpc>
                        <a:spcAft>
                          <a:spcPts val="0"/>
                        </a:spcAft>
                      </a:pP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pPr algn="l">
                        <a:lnSpc>
                          <a:spcPct val="100000"/>
                        </a:lnSpc>
                        <a:spcAft>
                          <a:spcPts val="0"/>
                        </a:spcAft>
                      </a:pPr>
                      <a:endParaRPr lang="ja-JP"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ヰ</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酸洗施設</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331</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3274178162"/>
                  </a:ext>
                </a:extLst>
              </a:tr>
              <a:tr h="127819">
                <a:tc vMerge="1">
                  <a:txBody>
                    <a:bodyPr/>
                    <a:lstStyle/>
                    <a:p>
                      <a:pPr algn="l">
                        <a:lnSpc>
                          <a:spcPct val="100000"/>
                        </a:lnSpc>
                        <a:spcAft>
                          <a:spcPts val="0"/>
                        </a:spcAft>
                      </a:pP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pPr algn="l">
                        <a:lnSpc>
                          <a:spcPct val="100000"/>
                        </a:lnSpc>
                        <a:spcAft>
                          <a:spcPts val="0"/>
                        </a:spcAft>
                      </a:pPr>
                      <a:endParaRPr lang="ja-JP"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ノ</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エッチング施設</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104</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3865627943"/>
                  </a:ext>
                </a:extLst>
              </a:tr>
              <a:tr h="127819">
                <a:tc vMerge="1">
                  <a:txBody>
                    <a:bodyPr/>
                    <a:lstStyle/>
                    <a:p>
                      <a:pPr algn="l">
                        <a:lnSpc>
                          <a:spcPct val="100000"/>
                        </a:lnSpc>
                        <a:spcAft>
                          <a:spcPts val="0"/>
                        </a:spcAft>
                      </a:pP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pPr algn="l">
                        <a:lnSpc>
                          <a:spcPct val="100000"/>
                        </a:lnSpc>
                        <a:spcAft>
                          <a:spcPts val="0"/>
                        </a:spcAft>
                      </a:pPr>
                      <a:endParaRPr lang="ja-JP"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オ</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電解研摩施設</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21</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1881515214"/>
                  </a:ext>
                </a:extLst>
              </a:tr>
              <a:tr h="127819">
                <a:tc vMerge="1">
                  <a:txBody>
                    <a:bodyPr/>
                    <a:lstStyle/>
                    <a:p>
                      <a:pPr algn="l">
                        <a:lnSpc>
                          <a:spcPct val="100000"/>
                        </a:lnSpc>
                        <a:spcAft>
                          <a:spcPts val="0"/>
                        </a:spcAft>
                      </a:pP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pPr algn="l">
                        <a:lnSpc>
                          <a:spcPct val="100000"/>
                        </a:lnSpc>
                        <a:spcAft>
                          <a:spcPts val="0"/>
                        </a:spcAft>
                      </a:pPr>
                      <a:endParaRPr lang="ja-JP"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ク</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鋳型造形施設</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120</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2844187927"/>
                  </a:ext>
                </a:extLst>
              </a:tr>
              <a:tr h="127819">
                <a:tc vMerge="1">
                  <a:txBody>
                    <a:bodyPr/>
                    <a:lstStyle/>
                    <a:p>
                      <a:pPr algn="l">
                        <a:lnSpc>
                          <a:spcPct val="100000"/>
                        </a:lnSpc>
                        <a:spcAft>
                          <a:spcPts val="0"/>
                        </a:spcAft>
                      </a:pP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pPr algn="l">
                        <a:lnSpc>
                          <a:spcPct val="100000"/>
                        </a:lnSpc>
                        <a:spcAft>
                          <a:spcPts val="0"/>
                        </a:spcAft>
                      </a:pPr>
                      <a:endParaRPr lang="ja-JP"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ヤ</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混合施設</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11</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492705494"/>
                  </a:ext>
                </a:extLst>
              </a:tr>
              <a:tr h="127819">
                <a:tc vMerge="1">
                  <a:txBody>
                    <a:bodyPr/>
                    <a:lstStyle/>
                    <a:p>
                      <a:pPr algn="l">
                        <a:lnSpc>
                          <a:spcPct val="100000"/>
                        </a:lnSpc>
                        <a:spcAft>
                          <a:spcPts val="0"/>
                        </a:spcAft>
                      </a:pP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pPr algn="l">
                        <a:lnSpc>
                          <a:spcPct val="100000"/>
                        </a:lnSpc>
                        <a:spcAft>
                          <a:spcPts val="0"/>
                        </a:spcAft>
                      </a:pPr>
                      <a:endParaRPr lang="ja-JP"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マ</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配合施設</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8</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4115499634"/>
                  </a:ext>
                </a:extLst>
              </a:tr>
              <a:tr h="127819">
                <a:tc vMerge="1">
                  <a:txBody>
                    <a:bodyPr/>
                    <a:lstStyle/>
                    <a:p>
                      <a:pPr algn="l">
                        <a:lnSpc>
                          <a:spcPct val="100000"/>
                        </a:lnSpc>
                        <a:spcAft>
                          <a:spcPts val="0"/>
                        </a:spcAft>
                      </a:pP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pPr algn="l">
                        <a:lnSpc>
                          <a:spcPct val="100000"/>
                        </a:lnSpc>
                        <a:spcAft>
                          <a:spcPts val="0"/>
                        </a:spcAft>
                      </a:pPr>
                      <a:endParaRPr lang="ja-JP"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ケ</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混練施設</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10</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4275933069"/>
                  </a:ext>
                </a:extLst>
              </a:tr>
              <a:tr h="127819">
                <a:tc vMerge="1">
                  <a:txBody>
                    <a:bodyPr/>
                    <a:lstStyle/>
                    <a:p>
                      <a:pPr algn="l">
                        <a:lnSpc>
                          <a:spcPct val="100000"/>
                        </a:lnSpc>
                        <a:spcAft>
                          <a:spcPts val="0"/>
                        </a:spcAft>
                      </a:pP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pPr algn="l">
                        <a:lnSpc>
                          <a:spcPct val="100000"/>
                        </a:lnSpc>
                        <a:spcAft>
                          <a:spcPts val="0"/>
                        </a:spcAft>
                      </a:pPr>
                      <a:endParaRPr lang="ja-JP"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フ</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反応施設</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16</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2780154427"/>
                  </a:ext>
                </a:extLst>
              </a:tr>
              <a:tr h="127819">
                <a:tc vMerge="1">
                  <a:txBody>
                    <a:bodyPr/>
                    <a:lstStyle/>
                    <a:p>
                      <a:pPr algn="l">
                        <a:lnSpc>
                          <a:spcPct val="100000"/>
                        </a:lnSpc>
                        <a:spcAft>
                          <a:spcPts val="0"/>
                        </a:spcAft>
                      </a:pP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pPr algn="l">
                        <a:lnSpc>
                          <a:spcPct val="100000"/>
                        </a:lnSpc>
                        <a:spcAft>
                          <a:spcPts val="0"/>
                        </a:spcAft>
                      </a:pPr>
                      <a:endParaRPr lang="ja-JP"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コ</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滅菌施設</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3630715179"/>
                  </a:ext>
                </a:extLst>
              </a:tr>
              <a:tr h="127819">
                <a:tc vMerge="1">
                  <a:txBody>
                    <a:bodyPr/>
                    <a:lstStyle/>
                    <a:p>
                      <a:pPr algn="l">
                        <a:lnSpc>
                          <a:spcPct val="100000"/>
                        </a:lnSpc>
                        <a:spcAft>
                          <a:spcPts val="0"/>
                        </a:spcAft>
                      </a:pP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pPr algn="l">
                        <a:lnSpc>
                          <a:spcPct val="100000"/>
                        </a:lnSpc>
                        <a:spcAft>
                          <a:spcPts val="0"/>
                        </a:spcAft>
                      </a:pPr>
                      <a:endParaRPr lang="ja-JP"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エ</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消毒施設</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0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2089823881"/>
                  </a:ext>
                </a:extLst>
              </a:tr>
            </a:tbl>
          </a:graphicData>
        </a:graphic>
      </p:graphicFrame>
      <p:graphicFrame>
        <p:nvGraphicFramePr>
          <p:cNvPr id="13" name="表 12">
            <a:extLst>
              <a:ext uri="{FF2B5EF4-FFF2-40B4-BE49-F238E27FC236}">
                <a16:creationId xmlns:a16="http://schemas.microsoft.com/office/drawing/2014/main" id="{FB2B8662-610F-413E-849F-760A27CF6ED7}"/>
              </a:ext>
            </a:extLst>
          </p:cNvPr>
          <p:cNvGraphicFramePr>
            <a:graphicFrameLocks noGrp="1"/>
          </p:cNvGraphicFramePr>
          <p:nvPr>
            <p:extLst>
              <p:ext uri="{D42A27DB-BD31-4B8C-83A1-F6EECF244321}">
                <p14:modId xmlns:p14="http://schemas.microsoft.com/office/powerpoint/2010/main" val="2782046270"/>
              </p:ext>
            </p:extLst>
          </p:nvPr>
        </p:nvGraphicFramePr>
        <p:xfrm>
          <a:off x="5369442" y="1234109"/>
          <a:ext cx="4417631" cy="3707468"/>
        </p:xfrm>
        <a:graphic>
          <a:graphicData uri="http://schemas.openxmlformats.org/drawingml/2006/table">
            <a:tbl>
              <a:tblPr firstRow="1" firstCol="1" bandRow="1">
                <a:tableStyleId>{5C22544A-7EE6-4342-B048-85BDC9FD1C3A}</a:tableStyleId>
              </a:tblPr>
              <a:tblGrid>
                <a:gridCol w="211420">
                  <a:extLst>
                    <a:ext uri="{9D8B030D-6E8A-4147-A177-3AD203B41FA5}">
                      <a16:colId xmlns:a16="http://schemas.microsoft.com/office/drawing/2014/main" val="1879744770"/>
                    </a:ext>
                  </a:extLst>
                </a:gridCol>
                <a:gridCol w="550032">
                  <a:extLst>
                    <a:ext uri="{9D8B030D-6E8A-4147-A177-3AD203B41FA5}">
                      <a16:colId xmlns:a16="http://schemas.microsoft.com/office/drawing/2014/main" val="2867043341"/>
                    </a:ext>
                  </a:extLst>
                </a:gridCol>
                <a:gridCol w="151130">
                  <a:extLst>
                    <a:ext uri="{9D8B030D-6E8A-4147-A177-3AD203B41FA5}">
                      <a16:colId xmlns:a16="http://schemas.microsoft.com/office/drawing/2014/main" val="1273024589"/>
                    </a:ext>
                  </a:extLst>
                </a:gridCol>
                <a:gridCol w="916154">
                  <a:extLst>
                    <a:ext uri="{9D8B030D-6E8A-4147-A177-3AD203B41FA5}">
                      <a16:colId xmlns:a16="http://schemas.microsoft.com/office/drawing/2014/main" val="3837837326"/>
                    </a:ext>
                  </a:extLst>
                </a:gridCol>
                <a:gridCol w="2078965">
                  <a:extLst>
                    <a:ext uri="{9D8B030D-6E8A-4147-A177-3AD203B41FA5}">
                      <a16:colId xmlns:a16="http://schemas.microsoft.com/office/drawing/2014/main" val="2116176162"/>
                    </a:ext>
                  </a:extLst>
                </a:gridCol>
                <a:gridCol w="509930">
                  <a:extLst>
                    <a:ext uri="{9D8B030D-6E8A-4147-A177-3AD203B41FA5}">
                      <a16:colId xmlns:a16="http://schemas.microsoft.com/office/drawing/2014/main" val="3082165267"/>
                    </a:ext>
                  </a:extLst>
                </a:gridCol>
              </a:tblGrid>
              <a:tr h="451550">
                <a:tc gridSpan="3">
                  <a:txBody>
                    <a:bodyPr/>
                    <a:lstStyle/>
                    <a:p>
                      <a:pPr algn="ctr">
                        <a:lnSpc>
                          <a:spcPct val="100000"/>
                        </a:lnSpc>
                        <a:spcAft>
                          <a:spcPts val="0"/>
                        </a:spcAft>
                      </a:pPr>
                      <a:r>
                        <a:rPr lang="ja-JP" alt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項・用途</a:t>
                      </a:r>
                      <a:endPar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hMerge="1">
                  <a:txBody>
                    <a:bodyPr/>
                    <a:lstStyle/>
                    <a:p>
                      <a:pPr algn="l">
                        <a:lnSpc>
                          <a:spcPts val="1200"/>
                        </a:lnSpc>
                        <a:spcAft>
                          <a:spcPts val="0"/>
                        </a:spcAft>
                      </a:pP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hMerge="1">
                  <a:txBody>
                    <a:bodyPr/>
                    <a:lstStyle/>
                    <a:p>
                      <a:pPr algn="ctr">
                        <a:lnSpc>
                          <a:spcPts val="1200"/>
                        </a:lnSpc>
                        <a:spcAft>
                          <a:spcPts val="0"/>
                        </a:spcAft>
                      </a:pP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ctr">
                        <a:lnSpc>
                          <a:spcPct val="100000"/>
                        </a:lnSpc>
                        <a:spcAft>
                          <a:spcPts val="0"/>
                        </a:spcAft>
                      </a:pPr>
                      <a:r>
                        <a:rPr lang="ja-JP" alt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施設種類</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ctr">
                        <a:lnSpc>
                          <a:spcPct val="100000"/>
                        </a:lnSpc>
                        <a:spcAft>
                          <a:spcPts val="0"/>
                        </a:spcAft>
                      </a:pPr>
                      <a:r>
                        <a:rPr lang="ja-JP" alt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規模</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ctr">
                        <a:lnSpc>
                          <a:spcPct val="100000"/>
                        </a:lnSpc>
                        <a:spcAft>
                          <a:spcPts val="0"/>
                        </a:spcAft>
                      </a:pPr>
                      <a:r>
                        <a:rPr lang="ja-JP" alt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施設数</a:t>
                      </a:r>
                      <a:r>
                        <a:rPr lang="ja-JP" alt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altLang="ja-JP"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H29</a:t>
                      </a:r>
                      <a:r>
                        <a:rPr lang="ja-JP" alt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末）</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extLst>
                  <a:ext uri="{0D108BD9-81ED-4DB2-BD59-A6C34878D82A}">
                    <a16:rowId xmlns:a16="http://schemas.microsoft.com/office/drawing/2014/main" val="2202742494"/>
                  </a:ext>
                </a:extLst>
              </a:tr>
              <a:tr h="449639">
                <a:tc rowSpan="7">
                  <a:txBody>
                    <a:bodyPr/>
                    <a:lstStyle/>
                    <a:p>
                      <a:pPr algn="l">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9</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rowSpan="7">
                  <a:txBody>
                    <a:bodyPr/>
                    <a:lstStyle/>
                    <a:p>
                      <a:pPr algn="l">
                        <a:lnSpc>
                          <a:spcPct val="100000"/>
                        </a:lnSpc>
                        <a:spcAft>
                          <a:spcPts val="0"/>
                        </a:spcAft>
                      </a:pPr>
                      <a:r>
                        <a:rPr lang="ja-JP" alt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その他の製品製造</a:t>
                      </a:r>
                      <a:endParaRPr lang="ja-JP"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イ</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法に掲げる乾燥炉</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火格子面積（</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1m</a:t>
                      </a:r>
                      <a:r>
                        <a:rPr lang="en-US" sz="800" kern="0" baseline="300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2</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燃焼能力（重油換算</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50L/</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時以上）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変圧器の定格容量（</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200kVA</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4046551086"/>
                  </a:ext>
                </a:extLst>
              </a:tr>
              <a:tr h="449639">
                <a:tc vMerge="1">
                  <a:txBody>
                    <a:bodyPr/>
                    <a:lstStyle/>
                    <a:p>
                      <a:pPr algn="l">
                        <a:lnSpc>
                          <a:spcPts val="1200"/>
                        </a:lnSpc>
                        <a:spcAft>
                          <a:spcPts val="0"/>
                        </a:spcAft>
                      </a:pP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pPr algn="l">
                        <a:lnSpc>
                          <a:spcPts val="1200"/>
                        </a:lnSpc>
                        <a:spcAft>
                          <a:spcPts val="0"/>
                        </a:spcAft>
                      </a:pPr>
                      <a:endParaRPr lang="ja-JP"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ロ</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条例に掲げる乾燥炉</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火格子面積（</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0.5</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1m2</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未満）</a:t>
                      </a:r>
                      <a:endParaRPr lang="en-US" alt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燃焼能力（重油換算</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30</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50L/</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時未満）</a:t>
                      </a:r>
                      <a:endParaRPr lang="en-US" alt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変圧器の定格容量（</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100</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200kVA</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未満）</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0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3771252757"/>
                  </a:ext>
                </a:extLst>
              </a:tr>
              <a:tr h="152014">
                <a:tc vMerge="1">
                  <a:txBody>
                    <a:bodyPr/>
                    <a:lstStyle/>
                    <a:p>
                      <a:pPr algn="l">
                        <a:lnSpc>
                          <a:spcPts val="1200"/>
                        </a:lnSpc>
                        <a:spcAft>
                          <a:spcPts val="0"/>
                        </a:spcAft>
                      </a:pP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pPr algn="l">
                        <a:lnSpc>
                          <a:spcPts val="1200"/>
                        </a:lnSpc>
                        <a:spcAft>
                          <a:spcPts val="0"/>
                        </a:spcAft>
                      </a:pPr>
                      <a:endParaRPr lang="ja-JP"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ハ</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乾燥・焼付施設</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15</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3389923820"/>
                  </a:ext>
                </a:extLst>
              </a:tr>
              <a:tr h="152014">
                <a:tc vMerge="1">
                  <a:txBody>
                    <a:bodyPr/>
                    <a:lstStyle/>
                    <a:p>
                      <a:pPr algn="l">
                        <a:lnSpc>
                          <a:spcPts val="1200"/>
                        </a:lnSpc>
                        <a:spcAft>
                          <a:spcPts val="0"/>
                        </a:spcAft>
                      </a:pP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pPr algn="l">
                        <a:lnSpc>
                          <a:spcPts val="1200"/>
                        </a:lnSpc>
                        <a:spcAft>
                          <a:spcPts val="0"/>
                        </a:spcAft>
                      </a:pPr>
                      <a:endParaRPr lang="ja-JP"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ニ</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電気めっき施設</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19</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1377809723"/>
                  </a:ext>
                </a:extLst>
              </a:tr>
              <a:tr h="152014">
                <a:tc vMerge="1">
                  <a:txBody>
                    <a:bodyPr/>
                    <a:lstStyle/>
                    <a:p>
                      <a:pPr algn="l">
                        <a:lnSpc>
                          <a:spcPts val="1200"/>
                        </a:lnSpc>
                        <a:spcAft>
                          <a:spcPts val="0"/>
                        </a:spcAft>
                      </a:pP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pPr algn="l">
                        <a:lnSpc>
                          <a:spcPts val="1200"/>
                        </a:lnSpc>
                        <a:spcAft>
                          <a:spcPts val="0"/>
                        </a:spcAft>
                      </a:pPr>
                      <a:endParaRPr lang="ja-JP"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ホ</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エッチング施設</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12</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1448759091"/>
                  </a:ext>
                </a:extLst>
              </a:tr>
              <a:tr h="152014">
                <a:tc vMerge="1">
                  <a:txBody>
                    <a:bodyPr/>
                    <a:lstStyle/>
                    <a:p>
                      <a:pPr algn="l">
                        <a:lnSpc>
                          <a:spcPts val="1200"/>
                        </a:lnSpc>
                        <a:spcAft>
                          <a:spcPts val="0"/>
                        </a:spcAft>
                      </a:pP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pPr algn="l">
                        <a:lnSpc>
                          <a:spcPts val="1200"/>
                        </a:lnSpc>
                        <a:spcAft>
                          <a:spcPts val="0"/>
                        </a:spcAft>
                      </a:pPr>
                      <a:endParaRPr lang="ja-JP"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ヘ</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滅菌施設</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3</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3164284070"/>
                  </a:ext>
                </a:extLst>
              </a:tr>
              <a:tr h="152014">
                <a:tc vMerge="1">
                  <a:txBody>
                    <a:bodyPr/>
                    <a:lstStyle/>
                    <a:p>
                      <a:pPr algn="l">
                        <a:lnSpc>
                          <a:spcPts val="1200"/>
                        </a:lnSpc>
                        <a:spcAft>
                          <a:spcPts val="0"/>
                        </a:spcAft>
                      </a:pP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pPr algn="l">
                        <a:lnSpc>
                          <a:spcPts val="1200"/>
                        </a:lnSpc>
                        <a:spcAft>
                          <a:spcPts val="0"/>
                        </a:spcAft>
                      </a:pPr>
                      <a:endParaRPr lang="ja-JP"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ト</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消毒施設</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0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2975626550"/>
                  </a:ext>
                </a:extLst>
              </a:tr>
              <a:tr h="313812">
                <a:tc rowSpan="3">
                  <a:txBody>
                    <a:bodyPr/>
                    <a:lstStyle/>
                    <a:p>
                      <a:pPr algn="l">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10</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rowSpan="5">
                  <a:txBody>
                    <a:bodyPr/>
                    <a:lstStyle/>
                    <a:p>
                      <a:pPr algn="just">
                        <a:lnSpc>
                          <a:spcPts val="1200"/>
                        </a:lnSpc>
                        <a:spcAft>
                          <a:spcPts val="0"/>
                        </a:spcAft>
                      </a:pPr>
                      <a:r>
                        <a:rPr lang="ja-JP" sz="9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ts val="1200"/>
                        </a:lnSpc>
                        <a:spcAft>
                          <a:spcPts val="0"/>
                        </a:spcAft>
                      </a:pPr>
                      <a:r>
                        <a:rPr lang="ja-JP" sz="9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イ</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12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法律に掲げる</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l">
                        <a:lnSpc>
                          <a:spcPts val="12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廃棄物焼却炉</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12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火格子面積（</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2m</a:t>
                      </a:r>
                      <a:r>
                        <a:rPr lang="en-US" sz="800" kern="0" baseline="300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2</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ts val="12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焼却能力（</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200kg/</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時以上）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1,336</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1302474106"/>
                  </a:ext>
                </a:extLst>
              </a:tr>
              <a:tr h="313812">
                <a:tc vMerge="1">
                  <a:txBody>
                    <a:bodyPr/>
                    <a:lstStyle/>
                    <a:p>
                      <a:pPr algn="l">
                        <a:lnSpc>
                          <a:spcPct val="100000"/>
                        </a:lnSpc>
                        <a:spcAft>
                          <a:spcPts val="0"/>
                        </a:spcAft>
                      </a:pP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endParaRPr kumimoji="1" lang="ja-JP" altLang="en-US"/>
                    </a:p>
                  </a:txBody>
                  <a:tcPr/>
                </a:tc>
                <a:tc>
                  <a:txBody>
                    <a:bodyPr/>
                    <a:lstStyle/>
                    <a:p>
                      <a:pPr algn="ctr">
                        <a:lnSpc>
                          <a:spcPts val="12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ロ</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12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条例に掲げる</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l">
                        <a:lnSpc>
                          <a:spcPts val="12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廃棄物焼却炉</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ts val="12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火格子面積（</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1</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2m</a:t>
                      </a:r>
                      <a:r>
                        <a:rPr lang="en-US" sz="800" kern="0" baseline="300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2</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未満）</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ts val="12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焼却能力（</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100</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200kg/</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時未満）</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10</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388479267"/>
                  </a:ext>
                </a:extLst>
              </a:tr>
              <a:tr h="152014">
                <a:tc vMerge="1">
                  <a:txBody>
                    <a:bodyPr/>
                    <a:lstStyle/>
                    <a:p>
                      <a:pPr algn="l">
                        <a:lnSpc>
                          <a:spcPct val="100000"/>
                        </a:lnSpc>
                        <a:spcAft>
                          <a:spcPts val="0"/>
                        </a:spcAft>
                      </a:pP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endParaRPr kumimoji="1" lang="ja-JP" altLang="en-US"/>
                    </a:p>
                  </a:txBody>
                  <a:tcPr/>
                </a:tc>
                <a:tc>
                  <a:txBody>
                    <a:bodyPr/>
                    <a:lstStyle/>
                    <a:p>
                      <a:pPr algn="ctr">
                        <a:lnSpc>
                          <a:spcPts val="12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ハ</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ts val="12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廃棄物焼却炉</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ts val="12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焼却能力（</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50kg/</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時以上）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11</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2185096865"/>
                  </a:ext>
                </a:extLst>
              </a:tr>
              <a:tr h="152014">
                <a:tc rowSpan="2">
                  <a:txBody>
                    <a:bodyPr/>
                    <a:lstStyle/>
                    <a:p>
                      <a:pPr algn="l">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11</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endParaRPr kumimoji="1" lang="ja-JP" altLang="en-US"/>
                    </a:p>
                  </a:txBody>
                  <a:tcPr/>
                </a:tc>
                <a:tc>
                  <a:txBody>
                    <a:bodyPr/>
                    <a:lstStyle/>
                    <a:p>
                      <a:pPr algn="ctr">
                        <a:lnSpc>
                          <a:spcPts val="12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イ</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ts val="12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滅菌施設</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ts val="1200"/>
                        </a:lnSpc>
                        <a:spcAft>
                          <a:spcPts val="0"/>
                        </a:spcAft>
                      </a:pPr>
                      <a:r>
                        <a:rPr lang="ja-JP" sz="8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86</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2811538559"/>
                  </a:ext>
                </a:extLst>
              </a:tr>
              <a:tr h="152014">
                <a:tc vMerge="1">
                  <a:txBody>
                    <a:bodyPr/>
                    <a:lstStyle/>
                    <a:p>
                      <a:pPr algn="l">
                        <a:lnSpc>
                          <a:spcPct val="100000"/>
                        </a:lnSpc>
                        <a:spcAft>
                          <a:spcPts val="0"/>
                        </a:spcAft>
                      </a:pP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endParaRPr kumimoji="1" lang="ja-JP" altLang="en-US"/>
                    </a:p>
                  </a:txBody>
                  <a:tcPr/>
                </a:tc>
                <a:tc>
                  <a:txBody>
                    <a:bodyPr/>
                    <a:lstStyle/>
                    <a:p>
                      <a:pPr algn="ctr">
                        <a:lnSpc>
                          <a:spcPts val="12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ロ</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ts val="12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消毒施設</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ts val="12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11</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3704287562"/>
                  </a:ext>
                </a:extLst>
              </a:tr>
              <a:tr h="152014">
                <a:tc rowSpan="2">
                  <a:txBody>
                    <a:bodyPr/>
                    <a:lstStyle/>
                    <a:p>
                      <a:pPr algn="l">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12</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rowSpan="2">
                  <a:txBody>
                    <a:bodyPr/>
                    <a:lstStyle/>
                    <a:p>
                      <a:pPr algn="just">
                        <a:lnSpc>
                          <a:spcPts val="12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医療業</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ts val="12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イ</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ts val="12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滅菌施設</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ts val="12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8</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4254239105"/>
                  </a:ext>
                </a:extLst>
              </a:tr>
              <a:tr h="152014">
                <a:tc vMerge="1">
                  <a:txBody>
                    <a:bodyPr/>
                    <a:lstStyle/>
                    <a:p>
                      <a:pPr algn="l">
                        <a:lnSpc>
                          <a:spcPct val="100000"/>
                        </a:lnSpc>
                        <a:spcAft>
                          <a:spcPts val="0"/>
                        </a:spcAft>
                      </a:pP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endParaRPr kumimoji="1" lang="ja-JP" altLang="en-US"/>
                    </a:p>
                  </a:txBody>
                  <a:tcPr/>
                </a:tc>
                <a:tc>
                  <a:txBody>
                    <a:bodyPr/>
                    <a:lstStyle/>
                    <a:p>
                      <a:pPr algn="ctr">
                        <a:lnSpc>
                          <a:spcPts val="12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ロ</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ts val="12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消毒施設</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ts val="12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0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2704852936"/>
                  </a:ext>
                </a:extLst>
              </a:tr>
              <a:tr h="168905">
                <a:tc>
                  <a:txBody>
                    <a:bodyPr/>
                    <a:lstStyle/>
                    <a:p>
                      <a:pPr algn="l">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13</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ts val="12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消毒業</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endParaRPr lang="ja-JP" sz="10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just">
                        <a:lnSpc>
                          <a:spcPts val="12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消毒施設</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ts val="12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4120285479"/>
                  </a:ext>
                </a:extLst>
              </a:tr>
            </a:tbl>
          </a:graphicData>
        </a:graphic>
      </p:graphicFrame>
      <p:sp>
        <p:nvSpPr>
          <p:cNvPr id="15" name="スライド番号プレースホルダー 3">
            <a:extLst>
              <a:ext uri="{FF2B5EF4-FFF2-40B4-BE49-F238E27FC236}">
                <a16:creationId xmlns:a16="http://schemas.microsoft.com/office/drawing/2014/main" id="{CF03012A-7437-4870-B866-83C0E5ECB65C}"/>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10</a:t>
            </a:fld>
            <a:endParaRPr lang="en-US" dirty="0">
              <a:solidFill>
                <a:srgbClr val="000000"/>
              </a:solidFill>
              <a:latin typeface="BIZ UDPゴシック" panose="020B0400000000000000" pitchFamily="50" charset="-128"/>
              <a:ea typeface="BIZ UDPゴシック" panose="020B0400000000000000" pitchFamily="50" charset="-128"/>
            </a:endParaRPr>
          </a:p>
        </p:txBody>
      </p:sp>
      <p:sp>
        <p:nvSpPr>
          <p:cNvPr id="16" name="テキスト ボックス 15">
            <a:extLst>
              <a:ext uri="{FF2B5EF4-FFF2-40B4-BE49-F238E27FC236}">
                <a16:creationId xmlns:a16="http://schemas.microsoft.com/office/drawing/2014/main" id="{1B5B1FB7-7D17-4E32-9288-B92FB2E8051A}"/>
              </a:ext>
            </a:extLst>
          </p:cNvPr>
          <p:cNvSpPr txBox="1"/>
          <p:nvPr/>
        </p:nvSpPr>
        <p:spPr>
          <a:xfrm>
            <a:off x="5510062" y="5084434"/>
            <a:ext cx="3924472" cy="415498"/>
          </a:xfrm>
          <a:prstGeom prst="rect">
            <a:avLst/>
          </a:prstGeom>
          <a:noFill/>
        </p:spPr>
        <p:txBody>
          <a:bodyPr wrap="none" rtlCol="0">
            <a:spAutoFit/>
          </a:bodyPr>
          <a:lstStyle/>
          <a:p>
            <a:r>
              <a:rPr kumimoji="1" lang="en-US" altLang="ja-JP" sz="1050" dirty="0">
                <a:latin typeface="BIZ UDPゴシック" panose="020B0400000000000000" pitchFamily="50" charset="-128"/>
                <a:ea typeface="BIZ UDPゴシック" panose="020B0400000000000000" pitchFamily="50" charset="-128"/>
              </a:rPr>
              <a:t>※</a:t>
            </a:r>
            <a:r>
              <a:rPr kumimoji="1" lang="ja-JP" altLang="en-US" sz="1050" dirty="0">
                <a:latin typeface="BIZ UDPゴシック" panose="020B0400000000000000" pitchFamily="50" charset="-128"/>
                <a:ea typeface="BIZ UDPゴシック" panose="020B0400000000000000" pitchFamily="50" charset="-128"/>
              </a:rPr>
              <a:t>　施設数は有害物質毎の延べ数</a:t>
            </a:r>
            <a:endParaRPr kumimoji="1" lang="en-US" altLang="ja-JP" sz="1050" dirty="0">
              <a:latin typeface="BIZ UDPゴシック" panose="020B0400000000000000" pitchFamily="50" charset="-128"/>
              <a:ea typeface="BIZ UDPゴシック" panose="020B0400000000000000" pitchFamily="50" charset="-128"/>
            </a:endParaRPr>
          </a:p>
          <a:p>
            <a:r>
              <a:rPr kumimoji="1" lang="en-US" altLang="ja-JP" sz="1050" dirty="0">
                <a:latin typeface="BIZ UDPゴシック" panose="020B0400000000000000" pitchFamily="50" charset="-128"/>
                <a:ea typeface="BIZ UDPゴシック" panose="020B0400000000000000" pitchFamily="50" charset="-128"/>
              </a:rPr>
              <a:t>※</a:t>
            </a:r>
            <a:r>
              <a:rPr kumimoji="1" lang="ja-JP" altLang="en-US" sz="1050" dirty="0">
                <a:latin typeface="BIZ UDPゴシック" panose="020B0400000000000000" pitchFamily="50" charset="-128"/>
                <a:ea typeface="BIZ UDPゴシック" panose="020B0400000000000000" pitchFamily="50" charset="-128"/>
              </a:rPr>
              <a:t>　</a:t>
            </a:r>
            <a:r>
              <a:rPr kumimoji="1" lang="en-US" altLang="ja-JP" sz="1050" dirty="0">
                <a:latin typeface="BIZ UDPゴシック" panose="020B0400000000000000" pitchFamily="50" charset="-128"/>
                <a:ea typeface="BIZ UDPゴシック" panose="020B0400000000000000" pitchFamily="50" charset="-128"/>
              </a:rPr>
              <a:t>*</a:t>
            </a:r>
            <a:r>
              <a:rPr kumimoji="1" lang="ja-JP" altLang="en-US" sz="1050" dirty="0">
                <a:latin typeface="BIZ UDPゴシック" panose="020B0400000000000000" pitchFamily="50" charset="-128"/>
                <a:ea typeface="BIZ UDPゴシック" panose="020B0400000000000000" pitchFamily="50" charset="-128"/>
              </a:rPr>
              <a:t>は府域全域において過去一度も届出の無い施設（</a:t>
            </a:r>
            <a:r>
              <a:rPr kumimoji="1" lang="en-US" altLang="ja-JP" sz="1050" dirty="0">
                <a:latin typeface="BIZ UDPゴシック" panose="020B0400000000000000" pitchFamily="50" charset="-128"/>
                <a:ea typeface="BIZ UDPゴシック" panose="020B0400000000000000" pitchFamily="50" charset="-128"/>
              </a:rPr>
              <a:t>H29</a:t>
            </a:r>
            <a:r>
              <a:rPr kumimoji="1" lang="ja-JP" altLang="en-US" sz="1050" dirty="0">
                <a:latin typeface="BIZ UDPゴシック" panose="020B0400000000000000" pitchFamily="50" charset="-128"/>
                <a:ea typeface="BIZ UDPゴシック" panose="020B0400000000000000" pitchFamily="50" charset="-128"/>
              </a:rPr>
              <a:t>末）</a:t>
            </a:r>
          </a:p>
        </p:txBody>
      </p:sp>
    </p:spTree>
    <p:extLst>
      <p:ext uri="{BB962C8B-B14F-4D97-AF65-F5344CB8AC3E}">
        <p14:creationId xmlns:p14="http://schemas.microsoft.com/office/powerpoint/2010/main" val="30695409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95142487-A844-46F0-BEE7-B6838D296E6A}"/>
              </a:ext>
            </a:extLst>
          </p:cNvPr>
          <p:cNvSpPr>
            <a:spLocks noGrp="1"/>
          </p:cNvSpPr>
          <p:nvPr>
            <p:ph type="title"/>
          </p:nvPr>
        </p:nvSpPr>
        <p:spPr>
          <a:xfrm>
            <a:off x="1083470" y="609600"/>
            <a:ext cx="8267317" cy="689148"/>
          </a:xfrm>
        </p:spPr>
        <p:txBody>
          <a:bodyPr>
            <a:normAutofit/>
          </a:bodyPr>
          <a:lstStyle/>
          <a:p>
            <a:r>
              <a:rPr lang="ja-JP" altLang="en-US" sz="2400" dirty="0">
                <a:latin typeface="BIZ UDPゴシック" panose="020B0400000000000000" pitchFamily="50" charset="-128"/>
                <a:ea typeface="BIZ UDPゴシック" panose="020B0400000000000000" pitchFamily="50" charset="-128"/>
              </a:rPr>
              <a:t>有害</a:t>
            </a:r>
            <a:r>
              <a:rPr kumimoji="1" lang="ja-JP" altLang="en-US" sz="2400" dirty="0">
                <a:latin typeface="BIZ UDPゴシック" panose="020B0400000000000000" pitchFamily="50" charset="-128"/>
                <a:ea typeface="BIZ UDPゴシック" panose="020B0400000000000000" pitchFamily="50" charset="-128"/>
              </a:rPr>
              <a:t>物質の</a:t>
            </a:r>
            <a:r>
              <a:rPr kumimoji="1" lang="ja-JP" altLang="en-US" sz="2400">
                <a:latin typeface="BIZ UDPゴシック" panose="020B0400000000000000" pitchFamily="50" charset="-128"/>
                <a:ea typeface="BIZ UDPゴシック" panose="020B0400000000000000" pitchFamily="50" charset="-128"/>
              </a:rPr>
              <a:t>条例</a:t>
            </a:r>
            <a:r>
              <a:rPr kumimoji="1" lang="ja-JP" altLang="en-US" sz="2400" smtClean="0">
                <a:latin typeface="BIZ UDPゴシック" panose="020B0400000000000000" pitchFamily="50" charset="-128"/>
                <a:ea typeface="BIZ UDPゴシック" panose="020B0400000000000000" pitchFamily="50" charset="-128"/>
              </a:rPr>
              <a:t>及び法で</a:t>
            </a:r>
            <a:r>
              <a:rPr kumimoji="1" lang="ja-JP" altLang="en-US" sz="2400" dirty="0">
                <a:latin typeface="BIZ UDPゴシック" panose="020B0400000000000000" pitchFamily="50" charset="-128"/>
                <a:ea typeface="BIZ UDPゴシック" panose="020B0400000000000000" pitchFamily="50" charset="-128"/>
              </a:rPr>
              <a:t>の規制状況（イメージ図）</a:t>
            </a: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51" name="Rectangle 44">
            <a:extLst>
              <a:ext uri="{FF2B5EF4-FFF2-40B4-BE49-F238E27FC236}">
                <a16:creationId xmlns:a16="http://schemas.microsoft.com/office/drawing/2014/main" id="{33B554CB-D3CA-48C2-B1CF-F5CA7D22CEB9}"/>
              </a:ext>
            </a:extLst>
          </p:cNvPr>
          <p:cNvSpPr>
            <a:spLocks noChangeArrowheads="1"/>
          </p:cNvSpPr>
          <p:nvPr/>
        </p:nvSpPr>
        <p:spPr bwMode="auto">
          <a:xfrm>
            <a:off x="812800" y="609600"/>
            <a:ext cx="990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pSp>
        <p:nvGrpSpPr>
          <p:cNvPr id="63" name="グループ化 62">
            <a:extLst>
              <a:ext uri="{FF2B5EF4-FFF2-40B4-BE49-F238E27FC236}">
                <a16:creationId xmlns:a16="http://schemas.microsoft.com/office/drawing/2014/main" id="{37BE084F-C9BC-4B46-96F5-D04FAD7AC10A}"/>
              </a:ext>
            </a:extLst>
          </p:cNvPr>
          <p:cNvGrpSpPr/>
          <p:nvPr/>
        </p:nvGrpSpPr>
        <p:grpSpPr>
          <a:xfrm>
            <a:off x="416861" y="1193958"/>
            <a:ext cx="9124541" cy="5515289"/>
            <a:chOff x="-88225" y="-46656"/>
            <a:chExt cx="6651816" cy="2029288"/>
          </a:xfrm>
        </p:grpSpPr>
        <p:sp>
          <p:nvSpPr>
            <p:cNvPr id="65" name="角丸四角形 38">
              <a:extLst>
                <a:ext uri="{FF2B5EF4-FFF2-40B4-BE49-F238E27FC236}">
                  <a16:creationId xmlns:a16="http://schemas.microsoft.com/office/drawing/2014/main" id="{F646CBFC-655A-4A7F-B7B2-942DB8463227}"/>
                </a:ext>
              </a:extLst>
            </p:cNvPr>
            <p:cNvSpPr/>
            <p:nvPr/>
          </p:nvSpPr>
          <p:spPr>
            <a:xfrm>
              <a:off x="-88225" y="571499"/>
              <a:ext cx="2717126" cy="792979"/>
            </a:xfrm>
            <a:prstGeom prst="roundRect">
              <a:avLst>
                <a:gd name="adj" fmla="val 10483"/>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50000"/>
                </a:lnSpc>
                <a:spcAft>
                  <a:spcPts val="0"/>
                </a:spcAft>
              </a:pPr>
              <a:r>
                <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大気汚染防止法に規定された有害</a:t>
              </a:r>
              <a:r>
                <a:rPr lang="ja-JP" sz="14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物質</a:t>
              </a:r>
              <a:endParaRPr lang="en-US" altLang="ja-JP" sz="14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lnSpc>
                  <a:spcPct val="150000"/>
                </a:lnSpc>
                <a:spcAft>
                  <a:spcPts val="0"/>
                </a:spcAft>
              </a:pPr>
              <a:r>
                <a:rPr lang="ja-JP" sz="14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排出規制）</a:t>
              </a:r>
            </a:p>
          </p:txBody>
        </p:sp>
        <p:sp>
          <p:nvSpPr>
            <p:cNvPr id="66" name="角丸四角形 52">
              <a:extLst>
                <a:ext uri="{FF2B5EF4-FFF2-40B4-BE49-F238E27FC236}">
                  <a16:creationId xmlns:a16="http://schemas.microsoft.com/office/drawing/2014/main" id="{3A876035-AD48-4029-ABD8-36DC58AB2931}"/>
                </a:ext>
              </a:extLst>
            </p:cNvPr>
            <p:cNvSpPr/>
            <p:nvPr/>
          </p:nvSpPr>
          <p:spPr>
            <a:xfrm>
              <a:off x="2697479" y="580986"/>
              <a:ext cx="3866112" cy="1343145"/>
            </a:xfrm>
            <a:prstGeom prst="roundRect">
              <a:avLst>
                <a:gd name="adj" fmla="val 7272"/>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36000" tIns="45720" rIns="36000" bIns="45720" numCol="1" spcCol="0" rtlCol="0" fromWordArt="0" anchor="t" anchorCtr="0" forceAA="0" compatLnSpc="1">
              <a:prstTxWarp prst="textNoShape">
                <a:avLst/>
              </a:prstTxWarp>
              <a:noAutofit/>
            </a:bodyPr>
            <a:lstStyle/>
            <a:p>
              <a:pPr algn="ctr">
                <a:lnSpc>
                  <a:spcPct val="150000"/>
                </a:lnSpc>
                <a:spcAft>
                  <a:spcPts val="0"/>
                </a:spcAft>
              </a:pPr>
              <a:r>
                <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優先取組物質</a:t>
              </a:r>
            </a:p>
          </p:txBody>
        </p:sp>
        <p:sp>
          <p:nvSpPr>
            <p:cNvPr id="68" name="角丸四角形 54">
              <a:extLst>
                <a:ext uri="{FF2B5EF4-FFF2-40B4-BE49-F238E27FC236}">
                  <a16:creationId xmlns:a16="http://schemas.microsoft.com/office/drawing/2014/main" id="{B528BDC9-2F9C-46BD-A090-F0B174AE87B9}"/>
                </a:ext>
              </a:extLst>
            </p:cNvPr>
            <p:cNvSpPr/>
            <p:nvPr/>
          </p:nvSpPr>
          <p:spPr>
            <a:xfrm>
              <a:off x="-58815" y="900298"/>
              <a:ext cx="734317" cy="371570"/>
            </a:xfrm>
            <a:prstGeom prst="round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36000" tIns="45720" rIns="36000" bIns="45720" numCol="1" spcCol="0" rtlCol="0" fromWordArt="0" anchor="ctr" anchorCtr="0" forceAA="0" compatLnSpc="1">
              <a:prstTxWarp prst="textNoShape">
                <a:avLst/>
              </a:prstTxWarp>
              <a:noAutofit/>
            </a:bodyPr>
            <a:lstStyle/>
            <a:p>
              <a:pPr algn="ctr">
                <a:lnSpc>
                  <a:spcPct val="150000"/>
                </a:lnSpc>
                <a:spcAft>
                  <a:spcPts val="0"/>
                </a:spcAft>
              </a:pPr>
              <a:r>
                <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２種</a:t>
              </a:r>
            </a:p>
            <a:p>
              <a:pPr algn="ctr">
                <a:lnSpc>
                  <a:spcPct val="150000"/>
                </a:lnSpc>
                <a:spcAft>
                  <a:spcPts val="0"/>
                </a:spcAft>
              </a:pPr>
              <a:r>
                <a:rPr lang="en-US" sz="12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200" kern="100" dirty="0" smtClean="0">
                  <a:latin typeface="BIZ UDPゴシック" panose="020B0400000000000000" pitchFamily="50" charset="-128"/>
                  <a:ea typeface="BIZ UDPゴシック" panose="020B0400000000000000" pitchFamily="50" charset="-128"/>
                  <a:cs typeface="Times New Roman" panose="02020603050405020304" pitchFamily="18" charset="0"/>
                </a:rPr>
                <a:t>窒素</a:t>
              </a:r>
              <a:r>
                <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酸化物</a:t>
              </a:r>
              <a:r>
                <a:rPr lang="ja-JP" sz="12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、フッ素</a:t>
              </a:r>
              <a:r>
                <a:rPr lang="en-US" sz="12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71" name="角丸四角形 57">
              <a:extLst>
                <a:ext uri="{FF2B5EF4-FFF2-40B4-BE49-F238E27FC236}">
                  <a16:creationId xmlns:a16="http://schemas.microsoft.com/office/drawing/2014/main" id="{2A35F231-9131-4BD1-92B8-866FA536DFD2}"/>
                </a:ext>
              </a:extLst>
            </p:cNvPr>
            <p:cNvSpPr/>
            <p:nvPr/>
          </p:nvSpPr>
          <p:spPr>
            <a:xfrm>
              <a:off x="704850" y="69763"/>
              <a:ext cx="3914775" cy="1912869"/>
            </a:xfrm>
            <a:prstGeom prst="roundRect">
              <a:avLst>
                <a:gd name="adj" fmla="val 6937"/>
              </a:avLst>
            </a:prstGeom>
            <a:noFill/>
            <a:ln w="38100">
              <a:solidFill>
                <a:schemeClr val="tx1"/>
              </a:solidFill>
              <a:prstDash val="dash"/>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50000"/>
                </a:lnSpc>
              </a:pPr>
              <a:endParaRPr lang="ja-JP" altLang="en-US" sz="1200">
                <a:latin typeface="BIZ UDPゴシック" panose="020B0400000000000000" pitchFamily="50" charset="-128"/>
                <a:ea typeface="BIZ UDPゴシック" panose="020B0400000000000000" pitchFamily="50" charset="-128"/>
              </a:endParaRPr>
            </a:p>
          </p:txBody>
        </p:sp>
        <p:sp>
          <p:nvSpPr>
            <p:cNvPr id="73" name="角丸四角形 63">
              <a:extLst>
                <a:ext uri="{FF2B5EF4-FFF2-40B4-BE49-F238E27FC236}">
                  <a16:creationId xmlns:a16="http://schemas.microsoft.com/office/drawing/2014/main" id="{F5A6AB6F-9125-4132-8950-A2D908EDBC28}"/>
                </a:ext>
              </a:extLst>
            </p:cNvPr>
            <p:cNvSpPr/>
            <p:nvPr/>
          </p:nvSpPr>
          <p:spPr>
            <a:xfrm>
              <a:off x="2893851" y="721017"/>
              <a:ext cx="1506099" cy="1139385"/>
            </a:xfrm>
            <a:prstGeom prst="round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50000"/>
                </a:lnSpc>
                <a:spcAft>
                  <a:spcPts val="0"/>
                </a:spcAft>
              </a:pPr>
              <a:r>
                <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９</a:t>
              </a:r>
              <a:r>
                <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種</a:t>
              </a:r>
            </a:p>
            <a:p>
              <a:pPr algn="ctr">
                <a:lnSpc>
                  <a:spcPct val="150000"/>
                </a:lnSpc>
                <a:spcAft>
                  <a:spcPts val="0"/>
                </a:spcAft>
              </a:pPr>
              <a:r>
                <a:rPr lang="en-US" sz="12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200" kern="100" dirty="0" smtClean="0">
                  <a:latin typeface="BIZ UDPゴシック" panose="020B0400000000000000" pitchFamily="50" charset="-128"/>
                  <a:ea typeface="BIZ UDPゴシック" panose="020B0400000000000000" pitchFamily="50" charset="-128"/>
                  <a:cs typeface="Times New Roman" panose="02020603050405020304" pitchFamily="18" charset="0"/>
                </a:rPr>
                <a:t>塩化ビニルモノマー、ニッケル化合物、ヒ素、ベリリウム、ホルムアルデヒド、マンガン、六価クロム、エチレンオキシド</a:t>
              </a:r>
              <a:r>
                <a:rPr lang="en-US" sz="12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lnSpc>
                  <a:spcPct val="150000"/>
                </a:lnSpc>
                <a:spcAft>
                  <a:spcPts val="0"/>
                </a:spcAft>
              </a:pPr>
              <a:endParaRPr lang="en-US" altLang="ja-JP" sz="12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lnSpc>
                  <a:spcPct val="150000"/>
                </a:lnSpc>
                <a:spcAft>
                  <a:spcPts val="0"/>
                </a:spcAft>
              </a:pPr>
              <a:endPar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lnSpc>
                  <a:spcPct val="150000"/>
                </a:lnSpc>
                <a:spcAft>
                  <a:spcPts val="0"/>
                </a:spcAft>
              </a:pPr>
              <a:endParaRPr lang="en-US" altLang="ja-JP" sz="12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lnSpc>
                  <a:spcPct val="150000"/>
                </a:lnSpc>
                <a:spcAft>
                  <a:spcPts val="0"/>
                </a:spcAft>
              </a:pP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74" name="角丸四角形 192">
              <a:extLst>
                <a:ext uri="{FF2B5EF4-FFF2-40B4-BE49-F238E27FC236}">
                  <a16:creationId xmlns:a16="http://schemas.microsoft.com/office/drawing/2014/main" id="{FA6654D0-45C6-483C-9245-C363032735F7}"/>
                </a:ext>
              </a:extLst>
            </p:cNvPr>
            <p:cNvSpPr/>
            <p:nvPr/>
          </p:nvSpPr>
          <p:spPr>
            <a:xfrm>
              <a:off x="4706773" y="721017"/>
              <a:ext cx="1685806" cy="1176272"/>
            </a:xfrm>
            <a:prstGeom prst="round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36000" tIns="36000" rIns="36000" bIns="36000" numCol="1" spcCol="0" rtlCol="0" fromWordArt="0" anchor="ctr" anchorCtr="0" forceAA="0" compatLnSpc="1">
              <a:prstTxWarp prst="textNoShape">
                <a:avLst/>
              </a:prstTxWarp>
              <a:noAutofit/>
            </a:bodyPr>
            <a:lstStyle/>
            <a:p>
              <a:pPr algn="ctr">
                <a:lnSpc>
                  <a:spcPct val="150000"/>
                </a:lnSpc>
                <a:spcAft>
                  <a:spcPts val="0"/>
                </a:spcAft>
              </a:pPr>
              <a:r>
                <a:rPr 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13</a:t>
              </a:r>
              <a:r>
                <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種</a:t>
              </a:r>
            </a:p>
            <a:p>
              <a:pPr algn="ctr">
                <a:lnSpc>
                  <a:spcPct val="150000"/>
                </a:lnSpc>
                <a:spcAft>
                  <a:spcPts val="0"/>
                </a:spcAft>
              </a:pPr>
              <a:r>
                <a:rPr lang="en-US" sz="12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2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アクリロニトリル、アセトアルデヒド、塩化メチル、クロム及び三価クロム化合物、クロロホルム、</a:t>
              </a:r>
              <a:r>
                <a:rPr lang="en-US" altLang="ja-JP" sz="12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1.2-</a:t>
              </a:r>
              <a:r>
                <a:rPr lang="ja-JP" altLang="en-US" sz="12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ジクロロエタン、塩化メチレン、トルエン、</a:t>
              </a:r>
              <a:r>
                <a:rPr lang="en-US" altLang="ja-JP" sz="12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1.2-</a:t>
              </a:r>
              <a:r>
                <a:rPr lang="ja-JP" altLang="en-US" sz="1200" kern="100" dirty="0" smtClean="0">
                  <a:latin typeface="BIZ UDPゴシック" panose="020B0400000000000000" pitchFamily="50" charset="-128"/>
                  <a:ea typeface="BIZ UDPゴシック" panose="020B0400000000000000" pitchFamily="50" charset="-128"/>
                  <a:cs typeface="Times New Roman" panose="02020603050405020304" pitchFamily="18" charset="0"/>
                </a:rPr>
                <a:t>ブタジエン、ベンゾ</a:t>
              </a:r>
              <a:r>
                <a:rPr lang="en-US" altLang="ja-JP" sz="1200" kern="100" dirty="0" smtClean="0">
                  <a:latin typeface="BIZ UDPゴシック" panose="020B0400000000000000" pitchFamily="50" charset="-128"/>
                  <a:ea typeface="BIZ UDPゴシック" panose="020B0400000000000000" pitchFamily="50" charset="-128"/>
                  <a:cs typeface="Times New Roman" panose="02020603050405020304" pitchFamily="18" charset="0"/>
                </a:rPr>
                <a:t>[a]</a:t>
              </a:r>
              <a:r>
                <a:rPr lang="ja-JP" altLang="en-US" sz="1200" kern="100" dirty="0" smtClean="0">
                  <a:latin typeface="BIZ UDPゴシック" panose="020B0400000000000000" pitchFamily="50" charset="-128"/>
                  <a:ea typeface="BIZ UDPゴシック" panose="020B0400000000000000" pitchFamily="50" charset="-128"/>
                  <a:cs typeface="Times New Roman" panose="02020603050405020304" pitchFamily="18" charset="0"/>
                </a:rPr>
                <a:t>ピレン、ダイオキシン類</a:t>
              </a:r>
              <a:r>
                <a:rPr lang="ja-JP" sz="12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en-US" altLang="ja-JP" sz="12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lnSpc>
                  <a:spcPct val="150000"/>
                </a:lnSpc>
                <a:spcAft>
                  <a:spcPts val="0"/>
                </a:spcAft>
              </a:pPr>
              <a:endPar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lnSpc>
                  <a:spcPct val="150000"/>
                </a:lnSpc>
                <a:spcAft>
                  <a:spcPts val="0"/>
                </a:spcAft>
              </a:pP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76" name="角丸四角形 208">
              <a:extLst>
                <a:ext uri="{FF2B5EF4-FFF2-40B4-BE49-F238E27FC236}">
                  <a16:creationId xmlns:a16="http://schemas.microsoft.com/office/drawing/2014/main" id="{B3C3385F-96D9-45CD-8628-B72B6245FAA5}"/>
                </a:ext>
              </a:extLst>
            </p:cNvPr>
            <p:cNvSpPr/>
            <p:nvPr/>
          </p:nvSpPr>
          <p:spPr>
            <a:xfrm>
              <a:off x="1068762" y="230408"/>
              <a:ext cx="3324403" cy="331408"/>
            </a:xfrm>
            <a:prstGeom prst="round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36000" tIns="45720" rIns="36000" bIns="45720" numCol="1" spcCol="0" rtlCol="0" fromWordArt="0" anchor="ctr" anchorCtr="0" forceAA="0" compatLnSpc="1">
              <a:prstTxWarp prst="textNoShape">
                <a:avLst/>
              </a:prstTxWarp>
              <a:noAutofit/>
            </a:bodyPr>
            <a:lstStyle/>
            <a:p>
              <a:pPr algn="ctr">
                <a:lnSpc>
                  <a:spcPct val="150000"/>
                </a:lnSpc>
                <a:spcAft>
                  <a:spcPts val="0"/>
                </a:spcAft>
              </a:pPr>
              <a:r>
                <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条例のみ規制している物質</a:t>
              </a:r>
              <a:endParaRPr lang="en-US"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lnSpc>
                  <a:spcPct val="1500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9</a:t>
              </a:r>
              <a:r>
                <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種</a:t>
              </a:r>
              <a:r>
                <a:rPr lang="ja-JP" sz="12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2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クロロニトロベンゼン、臭素、アニシジン、アンチモン、</a:t>
              </a:r>
              <a:r>
                <a:rPr lang="en-US" altLang="ja-JP" sz="12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N-</a:t>
              </a:r>
              <a:r>
                <a:rPr lang="ja-JP" altLang="en-US" sz="12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エチルアニリン、銅、バナジウム、ホスゲン、</a:t>
              </a:r>
              <a:r>
                <a:rPr lang="en-US" altLang="ja-JP" sz="12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N-</a:t>
              </a:r>
              <a:r>
                <a:rPr lang="ja-JP" altLang="en-US" sz="12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メチルアニリン</a:t>
              </a:r>
              <a:r>
                <a:rPr lang="ja-JP" sz="12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67" name="テキスト ボックス 2">
              <a:extLst>
                <a:ext uri="{FF2B5EF4-FFF2-40B4-BE49-F238E27FC236}">
                  <a16:creationId xmlns:a16="http://schemas.microsoft.com/office/drawing/2014/main" id="{AD685672-EF37-4289-9E62-1EA28B961737}"/>
                </a:ext>
              </a:extLst>
            </p:cNvPr>
            <p:cNvSpPr txBox="1">
              <a:spLocks noChangeArrowheads="1"/>
            </p:cNvSpPr>
            <p:nvPr/>
          </p:nvSpPr>
          <p:spPr bwMode="auto">
            <a:xfrm>
              <a:off x="1712934" y="-46656"/>
              <a:ext cx="2065655" cy="256449"/>
            </a:xfrm>
            <a:prstGeom prst="rect">
              <a:avLst/>
            </a:prstGeom>
            <a:solidFill>
              <a:schemeClr val="bg1"/>
            </a:solidFill>
            <a:ln w="9525">
              <a:solidFill>
                <a:schemeClr val="tx1"/>
              </a:solidFill>
              <a:miter lim="800000"/>
              <a:headEnd/>
              <a:tailEnd/>
            </a:ln>
          </p:spPr>
          <p:txBody>
            <a:bodyPr rot="0" vert="horz" wrap="square" lIns="91440" tIns="45720" rIns="91440" bIns="45720" anchor="t" anchorCtr="0">
              <a:noAutofit/>
            </a:bodyPr>
            <a:lstStyle/>
            <a:p>
              <a:pPr algn="ctr">
                <a:lnSpc>
                  <a:spcPct val="150000"/>
                </a:lnSpc>
                <a:spcAft>
                  <a:spcPts val="0"/>
                </a:spcAft>
              </a:pPr>
              <a:r>
                <a:rPr lang="ja-JP" sz="14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条例</a:t>
              </a:r>
              <a:r>
                <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対象</a:t>
              </a:r>
              <a:r>
                <a:rPr 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23</a:t>
              </a:r>
              <a:r>
                <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種</a:t>
              </a:r>
            </a:p>
            <a:p>
              <a:pPr algn="ctr">
                <a:lnSpc>
                  <a:spcPct val="150000"/>
                </a:lnSpc>
                <a:spcAft>
                  <a:spcPts val="0"/>
                </a:spcAft>
              </a:pPr>
              <a:r>
                <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（設備構造規制</a:t>
              </a: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又は</a:t>
              </a:r>
              <a:r>
                <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排出規制）</a:t>
              </a:r>
            </a:p>
          </p:txBody>
        </p:sp>
      </p:grpSp>
      <p:sp>
        <p:nvSpPr>
          <p:cNvPr id="17" name="スライド番号プレースホルダー 3">
            <a:extLst>
              <a:ext uri="{FF2B5EF4-FFF2-40B4-BE49-F238E27FC236}">
                <a16:creationId xmlns:a16="http://schemas.microsoft.com/office/drawing/2014/main" id="{70A4CB4C-B239-4956-8EDE-0981BC937834}"/>
              </a:ext>
            </a:extLst>
          </p:cNvPr>
          <p:cNvSpPr>
            <a:spLocks noGrp="1"/>
          </p:cNvSpPr>
          <p:nvPr>
            <p:ph type="sldNum" sz="quarter" idx="12"/>
          </p:nvPr>
        </p:nvSpPr>
        <p:spPr>
          <a:xfrm>
            <a:off x="9350787" y="6477299"/>
            <a:ext cx="555213" cy="365125"/>
          </a:xfrm>
        </p:spPr>
        <p:txBody>
          <a:bodyPr>
            <a:normAutofit/>
          </a:body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11</a:t>
            </a:fld>
            <a:endParaRPr lang="en-US" dirty="0">
              <a:solidFill>
                <a:srgbClr val="000000"/>
              </a:solidFill>
              <a:latin typeface="BIZ UDPゴシック" panose="020B0400000000000000" pitchFamily="50" charset="-128"/>
              <a:ea typeface="BIZ UDPゴシック" panose="020B0400000000000000" pitchFamily="50" charset="-128"/>
            </a:endParaRPr>
          </a:p>
        </p:txBody>
      </p:sp>
      <p:sp>
        <p:nvSpPr>
          <p:cNvPr id="18" name="角丸四角形 208">
            <a:extLst>
              <a:ext uri="{FF2B5EF4-FFF2-40B4-BE49-F238E27FC236}">
                <a16:creationId xmlns:a16="http://schemas.microsoft.com/office/drawing/2014/main" id="{BAAF256C-C411-4F24-AB13-F2874FE99957}"/>
              </a:ext>
            </a:extLst>
          </p:cNvPr>
          <p:cNvSpPr/>
          <p:nvPr/>
        </p:nvSpPr>
        <p:spPr>
          <a:xfrm>
            <a:off x="1714684" y="5240819"/>
            <a:ext cx="2382729" cy="1336707"/>
          </a:xfrm>
          <a:prstGeom prst="roundRect">
            <a:avLst/>
          </a:prstGeom>
        </p:spPr>
        <p:style>
          <a:lnRef idx="1">
            <a:schemeClr val="accent5"/>
          </a:lnRef>
          <a:fillRef idx="2">
            <a:schemeClr val="accent5"/>
          </a:fillRef>
          <a:effectRef idx="1">
            <a:schemeClr val="accent5"/>
          </a:effectRef>
          <a:fontRef idx="minor">
            <a:schemeClr val="dk1"/>
          </a:fontRef>
        </p:style>
        <p:txBody>
          <a:bodyPr rot="0" spcFirstLastPara="0" vert="horz" wrap="square" lIns="36000" tIns="45720" rIns="36000" bIns="45720" numCol="1" spcCol="0" rtlCol="0" fromWordArt="0" anchor="ctr" anchorCtr="0" forceAA="0" compatLnSpc="1">
            <a:prstTxWarp prst="textNoShape">
              <a:avLst/>
            </a:prstTxWarp>
            <a:noAutofit/>
          </a:bodyPr>
          <a:lstStyle/>
          <a:p>
            <a:pPr algn="ctr">
              <a:lnSpc>
                <a:spcPct val="150000"/>
              </a:lnSpc>
              <a:spcAft>
                <a:spcPts val="0"/>
              </a:spcAft>
            </a:pP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大気汚染防止法で規制されている物質（排出規制）</a:t>
            </a:r>
            <a:endParaRPr lang="en-US"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lnSpc>
                <a:spcPct val="150000"/>
              </a:lnSpc>
              <a:spcAft>
                <a:spcPts val="0"/>
              </a:spcAft>
            </a:pP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19" name="角丸四角形 61">
            <a:extLst>
              <a:ext uri="{FF2B5EF4-FFF2-40B4-BE49-F238E27FC236}">
                <a16:creationId xmlns:a16="http://schemas.microsoft.com/office/drawing/2014/main" id="{C999EB3F-0E4A-4B47-B96F-D17CFF679608}"/>
              </a:ext>
            </a:extLst>
          </p:cNvPr>
          <p:cNvSpPr/>
          <p:nvPr/>
        </p:nvSpPr>
        <p:spPr>
          <a:xfrm>
            <a:off x="2304740" y="6106541"/>
            <a:ext cx="1235791" cy="408623"/>
          </a:xfrm>
          <a:prstGeom prst="round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spAutoFit/>
          </a:bodyPr>
          <a:lstStyle/>
          <a:p>
            <a:pPr algn="ctr">
              <a:lnSpc>
                <a:spcPct val="150000"/>
              </a:lnSpc>
              <a:spcAft>
                <a:spcPts val="0"/>
              </a:spcAft>
            </a:pPr>
            <a:r>
              <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１</a:t>
            </a:r>
            <a:r>
              <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種</a:t>
            </a:r>
            <a:r>
              <a:rPr 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水銀</a:t>
            </a:r>
            <a:r>
              <a:rPr 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20" name="角丸四角形 208">
            <a:extLst>
              <a:ext uri="{FF2B5EF4-FFF2-40B4-BE49-F238E27FC236}">
                <a16:creationId xmlns:a16="http://schemas.microsoft.com/office/drawing/2014/main" id="{ADB3445A-EED1-4D0A-B6EB-9126C4855372}"/>
              </a:ext>
            </a:extLst>
          </p:cNvPr>
          <p:cNvSpPr/>
          <p:nvPr/>
        </p:nvSpPr>
        <p:spPr>
          <a:xfrm>
            <a:off x="4815077" y="5465154"/>
            <a:ext cx="1418208" cy="608892"/>
          </a:xfrm>
          <a:prstGeom prst="roundRect">
            <a:avLst/>
          </a:prstGeom>
        </p:spPr>
        <p:style>
          <a:lnRef idx="2">
            <a:schemeClr val="accent3"/>
          </a:lnRef>
          <a:fillRef idx="1">
            <a:schemeClr val="lt1"/>
          </a:fillRef>
          <a:effectRef idx="0">
            <a:schemeClr val="accent3"/>
          </a:effectRef>
          <a:fontRef idx="minor">
            <a:schemeClr val="dk1"/>
          </a:fontRef>
        </p:style>
        <p:txBody>
          <a:bodyPr rot="0" spcFirstLastPara="0" vert="horz" wrap="square" lIns="36000" tIns="45720" rIns="36000" bIns="45720" numCol="1" spcCol="0" rtlCol="0" fromWordArt="0" anchor="ctr" anchorCtr="0" forceAA="0" compatLnSpc="1">
            <a:prstTxWarp prst="textNoShape">
              <a:avLst/>
            </a:prstTxWarp>
            <a:noAutofit/>
          </a:bodyPr>
          <a:lstStyle/>
          <a:p>
            <a:pPr algn="ctr">
              <a:lnSpc>
                <a:spcPct val="150000"/>
              </a:lnSpc>
              <a:spcAft>
                <a:spcPts val="0"/>
              </a:spcAft>
            </a:pP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指定</a:t>
            </a:r>
            <a:r>
              <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物質</a:t>
            </a:r>
            <a:endPar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lnSpc>
                <a:spcPct val="150000"/>
              </a:lnSpc>
              <a:spcAft>
                <a:spcPts val="0"/>
              </a:spcAft>
            </a:pP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１種</a:t>
            </a:r>
            <a:r>
              <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ベンゼン</a:t>
            </a:r>
            <a:r>
              <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p>
        </p:txBody>
      </p:sp>
      <p:sp>
        <p:nvSpPr>
          <p:cNvPr id="21" name="角丸四角形 208">
            <a:extLst>
              <a:ext uri="{FF2B5EF4-FFF2-40B4-BE49-F238E27FC236}">
                <a16:creationId xmlns:a16="http://schemas.microsoft.com/office/drawing/2014/main" id="{58107C3C-F450-47F2-8160-DDD44086D3E5}"/>
              </a:ext>
            </a:extLst>
          </p:cNvPr>
          <p:cNvSpPr/>
          <p:nvPr/>
        </p:nvSpPr>
        <p:spPr>
          <a:xfrm>
            <a:off x="7262738" y="5693048"/>
            <a:ext cx="1775678" cy="665250"/>
          </a:xfrm>
          <a:prstGeom prst="roundRect">
            <a:avLst/>
          </a:prstGeom>
        </p:spPr>
        <p:style>
          <a:lnRef idx="2">
            <a:schemeClr val="accent3"/>
          </a:lnRef>
          <a:fillRef idx="1">
            <a:schemeClr val="lt1"/>
          </a:fillRef>
          <a:effectRef idx="0">
            <a:schemeClr val="accent3"/>
          </a:effectRef>
          <a:fontRef idx="minor">
            <a:schemeClr val="dk1"/>
          </a:fontRef>
        </p:style>
        <p:txBody>
          <a:bodyPr rot="0" spcFirstLastPara="0" vert="horz" wrap="square" lIns="36000" tIns="45720" rIns="36000" bIns="45720" numCol="1" spcCol="0" rtlCol="0" fromWordArt="0" anchor="ctr" anchorCtr="0" forceAA="0" compatLnSpc="1">
            <a:prstTxWarp prst="textNoShape">
              <a:avLst/>
            </a:prstTxWarp>
            <a:noAutofit/>
          </a:bodyPr>
          <a:lstStyle/>
          <a:p>
            <a:pPr algn="ctr">
              <a:spcAft>
                <a:spcPts val="0"/>
              </a:spcAft>
            </a:pP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指定</a:t>
            </a:r>
            <a:r>
              <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物質</a:t>
            </a:r>
            <a:endPar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spcAft>
                <a:spcPts val="0"/>
              </a:spcAft>
            </a:pP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２種</a:t>
            </a:r>
            <a:r>
              <a:rPr lang="ja-JP" sz="12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2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トリクロロエチレン、テトラクロロエチレン</a:t>
            </a:r>
            <a:r>
              <a:rPr lang="ja-JP" sz="12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22" name="テキスト ボックス 21">
            <a:extLst>
              <a:ext uri="{FF2B5EF4-FFF2-40B4-BE49-F238E27FC236}">
                <a16:creationId xmlns:a16="http://schemas.microsoft.com/office/drawing/2014/main" id="{1B5B1FB7-7D17-4E32-9288-B92FB2E8051A}"/>
              </a:ext>
            </a:extLst>
          </p:cNvPr>
          <p:cNvSpPr txBox="1"/>
          <p:nvPr/>
        </p:nvSpPr>
        <p:spPr>
          <a:xfrm>
            <a:off x="6872082" y="6576815"/>
            <a:ext cx="1992853" cy="253916"/>
          </a:xfrm>
          <a:prstGeom prst="rect">
            <a:avLst/>
          </a:prstGeom>
          <a:noFill/>
        </p:spPr>
        <p:txBody>
          <a:bodyPr wrap="none" rtlCol="0">
            <a:spAutoFit/>
          </a:bodyPr>
          <a:lstStyle/>
          <a:p>
            <a:r>
              <a:rPr kumimoji="1" lang="en-US" altLang="ja-JP" sz="1050" dirty="0">
                <a:latin typeface="BIZ UDPゴシック" panose="020B0400000000000000" pitchFamily="50" charset="-128"/>
                <a:ea typeface="BIZ UDPゴシック" panose="020B0400000000000000" pitchFamily="50" charset="-128"/>
              </a:rPr>
              <a:t>※</a:t>
            </a:r>
            <a:r>
              <a:rPr kumimoji="1" lang="ja-JP" altLang="en-US" sz="1050" dirty="0">
                <a:latin typeface="BIZ UDPゴシック" panose="020B0400000000000000" pitchFamily="50" charset="-128"/>
                <a:ea typeface="BIZ UDPゴシック" panose="020B0400000000000000" pitchFamily="50" charset="-128"/>
              </a:rPr>
              <a:t>　</a:t>
            </a:r>
            <a:r>
              <a:rPr kumimoji="1" lang="ja-JP" altLang="en-US" sz="1050" dirty="0" smtClean="0">
                <a:latin typeface="BIZ UDPゴシック" panose="020B0400000000000000" pitchFamily="50" charset="-128"/>
                <a:ea typeface="BIZ UDPゴシック" panose="020B0400000000000000" pitchFamily="50" charset="-128"/>
              </a:rPr>
              <a:t>物質名は一部省略している</a:t>
            </a:r>
            <a:endParaRPr kumimoji="1" lang="ja-JP" altLang="en-US" sz="1050" dirty="0">
              <a:latin typeface="BIZ UDPゴシック" panose="020B0400000000000000" pitchFamily="50" charset="-128"/>
              <a:ea typeface="BIZ UDPゴシック" panose="020B0400000000000000" pitchFamily="50" charset="-128"/>
            </a:endParaRPr>
          </a:p>
        </p:txBody>
      </p:sp>
      <p:sp>
        <p:nvSpPr>
          <p:cNvPr id="24" name="角丸四角形 61">
            <a:extLst>
              <a:ext uri="{FF2B5EF4-FFF2-40B4-BE49-F238E27FC236}">
                <a16:creationId xmlns:a16="http://schemas.microsoft.com/office/drawing/2014/main" id="{2541AF9D-8C85-4AF2-984C-61A9656BC572}"/>
              </a:ext>
            </a:extLst>
          </p:cNvPr>
          <p:cNvSpPr/>
          <p:nvPr/>
        </p:nvSpPr>
        <p:spPr>
          <a:xfrm>
            <a:off x="1648475" y="3754184"/>
            <a:ext cx="2362024" cy="1009869"/>
          </a:xfrm>
          <a:prstGeom prst="round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50000"/>
              </a:lnSpc>
              <a:spcAft>
                <a:spcPts val="0"/>
              </a:spcAft>
            </a:pPr>
            <a:r>
              <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４種</a:t>
            </a:r>
          </a:p>
          <a:p>
            <a:pPr algn="ctr">
              <a:lnSpc>
                <a:spcPct val="150000"/>
              </a:lnSpc>
              <a:spcAft>
                <a:spcPts val="0"/>
              </a:spcAft>
            </a:pPr>
            <a:r>
              <a:rPr lang="en-US" sz="12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カドミウム</a:t>
            </a:r>
            <a:r>
              <a:rPr lang="ja-JP" sz="12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塩素</a:t>
            </a:r>
            <a:r>
              <a:rPr lang="ja-JP" sz="12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en-US" altLang="ja-JP" sz="12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lnSpc>
                <a:spcPct val="150000"/>
              </a:lnSpc>
              <a:spcAft>
                <a:spcPts val="0"/>
              </a:spcAft>
            </a:pPr>
            <a:r>
              <a:rPr lang="ja-JP" sz="12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塩化</a:t>
            </a:r>
            <a:r>
              <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水素、鉛</a:t>
            </a:r>
            <a:r>
              <a:rPr 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Tree>
    <p:extLst>
      <p:ext uri="{BB962C8B-B14F-4D97-AF65-F5344CB8AC3E}">
        <p14:creationId xmlns:p14="http://schemas.microsoft.com/office/powerpoint/2010/main" val="39741648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F1F675ED-89CB-451A-9C0E-D7EB8746149F}"/>
              </a:ext>
            </a:extLst>
          </p:cNvPr>
          <p:cNvSpPr>
            <a:spLocks noGrp="1"/>
          </p:cNvSpPr>
          <p:nvPr>
            <p:ph type="title"/>
          </p:nvPr>
        </p:nvSpPr>
        <p:spPr>
          <a:xfrm>
            <a:off x="1083470" y="501312"/>
            <a:ext cx="8822530" cy="1320800"/>
          </a:xfrm>
        </p:spPr>
        <p:txBody>
          <a:bodyPr>
            <a:normAutofit/>
          </a:bodyPr>
          <a:lstStyle/>
          <a:p>
            <a:r>
              <a:rPr kumimoji="1" lang="ja-JP" altLang="en-US" sz="2800" dirty="0">
                <a:latin typeface="BIZ UDPゴシック" panose="020B0400000000000000" pitchFamily="50" charset="-128"/>
                <a:ea typeface="BIZ UDPゴシック" panose="020B0400000000000000" pitchFamily="50" charset="-128"/>
              </a:rPr>
              <a:t>各有害物質の法令等の分類</a:t>
            </a:r>
            <a:r>
              <a:rPr lang="ja-JP" altLang="en-US" sz="2800" dirty="0">
                <a:latin typeface="BIZ UDPゴシック" panose="020B0400000000000000" pitchFamily="50" charset="-128"/>
                <a:ea typeface="BIZ UDPゴシック" panose="020B0400000000000000" pitchFamily="50" charset="-128"/>
              </a:rPr>
              <a:t>及び環境の状況</a:t>
            </a:r>
            <a:endParaRPr kumimoji="1" lang="ja-JP" altLang="en-US" sz="28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表 4">
            <a:extLst>
              <a:ext uri="{FF2B5EF4-FFF2-40B4-BE49-F238E27FC236}">
                <a16:creationId xmlns:a16="http://schemas.microsoft.com/office/drawing/2014/main" id="{E6509228-C044-47A3-B4DD-BF19D4396884}"/>
              </a:ext>
            </a:extLst>
          </p:cNvPr>
          <p:cNvGraphicFramePr>
            <a:graphicFrameLocks noGrp="1"/>
          </p:cNvGraphicFramePr>
          <p:nvPr>
            <p:extLst>
              <p:ext uri="{D42A27DB-BD31-4B8C-83A1-F6EECF244321}">
                <p14:modId xmlns:p14="http://schemas.microsoft.com/office/powerpoint/2010/main" val="3955134567"/>
              </p:ext>
            </p:extLst>
          </p:nvPr>
        </p:nvGraphicFramePr>
        <p:xfrm>
          <a:off x="588202" y="1084402"/>
          <a:ext cx="4572000" cy="5494266"/>
        </p:xfrm>
        <a:graphic>
          <a:graphicData uri="http://schemas.openxmlformats.org/drawingml/2006/table">
            <a:tbl>
              <a:tblPr firstRow="1" firstCol="1" bandRow="1">
                <a:tableStyleId>{5C22544A-7EE6-4342-B048-85BDC9FD1C3A}</a:tableStyleId>
              </a:tblPr>
              <a:tblGrid>
                <a:gridCol w="1584000">
                  <a:extLst>
                    <a:ext uri="{9D8B030D-6E8A-4147-A177-3AD203B41FA5}">
                      <a16:colId xmlns:a16="http://schemas.microsoft.com/office/drawing/2014/main" val="1314450676"/>
                    </a:ext>
                  </a:extLst>
                </a:gridCol>
                <a:gridCol w="396000">
                  <a:extLst>
                    <a:ext uri="{9D8B030D-6E8A-4147-A177-3AD203B41FA5}">
                      <a16:colId xmlns:a16="http://schemas.microsoft.com/office/drawing/2014/main" val="2670025071"/>
                    </a:ext>
                  </a:extLst>
                </a:gridCol>
                <a:gridCol w="396000">
                  <a:extLst>
                    <a:ext uri="{9D8B030D-6E8A-4147-A177-3AD203B41FA5}">
                      <a16:colId xmlns:a16="http://schemas.microsoft.com/office/drawing/2014/main" val="3088339427"/>
                    </a:ext>
                  </a:extLst>
                </a:gridCol>
                <a:gridCol w="468000">
                  <a:extLst>
                    <a:ext uri="{9D8B030D-6E8A-4147-A177-3AD203B41FA5}">
                      <a16:colId xmlns:a16="http://schemas.microsoft.com/office/drawing/2014/main" val="3455569113"/>
                    </a:ext>
                  </a:extLst>
                </a:gridCol>
                <a:gridCol w="468000">
                  <a:extLst>
                    <a:ext uri="{9D8B030D-6E8A-4147-A177-3AD203B41FA5}">
                      <a16:colId xmlns:a16="http://schemas.microsoft.com/office/drawing/2014/main" val="999642326"/>
                    </a:ext>
                  </a:extLst>
                </a:gridCol>
                <a:gridCol w="756000">
                  <a:extLst>
                    <a:ext uri="{9D8B030D-6E8A-4147-A177-3AD203B41FA5}">
                      <a16:colId xmlns:a16="http://schemas.microsoft.com/office/drawing/2014/main" val="266951618"/>
                    </a:ext>
                  </a:extLst>
                </a:gridCol>
                <a:gridCol w="504000">
                  <a:extLst>
                    <a:ext uri="{9D8B030D-6E8A-4147-A177-3AD203B41FA5}">
                      <a16:colId xmlns:a16="http://schemas.microsoft.com/office/drawing/2014/main" val="1785780055"/>
                    </a:ext>
                  </a:extLst>
                </a:gridCol>
              </a:tblGrid>
              <a:tr h="588059">
                <a:tc>
                  <a:txBody>
                    <a:bodyPr/>
                    <a:lstStyle/>
                    <a:p>
                      <a:pPr algn="ctr">
                        <a:lnSpc>
                          <a:spcPct val="100000"/>
                        </a:lnSpc>
                        <a:spcAft>
                          <a:spcPts val="0"/>
                        </a:spcAft>
                      </a:pPr>
                      <a:r>
                        <a:rPr lang="ja-JP" altLang="en-US" sz="1000" b="1" kern="100" dirty="0">
                          <a:effectLst/>
                          <a:latin typeface="BIZ UDPゴシック" panose="020B0400000000000000" pitchFamily="50" charset="-128"/>
                          <a:ea typeface="BIZ UDPゴシック" panose="020B0400000000000000" pitchFamily="50" charset="-128"/>
                        </a:rPr>
                        <a:t>物質名</a:t>
                      </a:r>
                      <a:r>
                        <a:rPr lang="en-US" sz="1000" b="1" kern="100" dirty="0">
                          <a:effectLst/>
                          <a:latin typeface="BIZ UDPゴシック" panose="020B0400000000000000" pitchFamily="50" charset="-128"/>
                          <a:ea typeface="BIZ UDPゴシック" panose="020B0400000000000000" pitchFamily="50" charset="-128"/>
                        </a:rPr>
                        <a:t> </a:t>
                      </a:r>
                      <a:endParaRPr 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1" kern="100" dirty="0">
                          <a:effectLst/>
                          <a:latin typeface="BIZ UDPゴシック" panose="020B0400000000000000" pitchFamily="50" charset="-128"/>
                          <a:ea typeface="BIZ UDPゴシック" panose="020B0400000000000000" pitchFamily="50" charset="-128"/>
                        </a:rPr>
                        <a:t>法</a:t>
                      </a:r>
                      <a:endParaRPr lang="en-US" altLang="ja-JP" sz="1000" b="1" kern="100" dirty="0">
                        <a:effectLst/>
                        <a:latin typeface="BIZ UDPゴシック" panose="020B0400000000000000" pitchFamily="50" charset="-128"/>
                        <a:ea typeface="BIZ UDPゴシック" panose="020B0400000000000000" pitchFamily="50" charset="-128"/>
                      </a:endParaRPr>
                    </a:p>
                    <a:p>
                      <a:pPr algn="ctr">
                        <a:lnSpc>
                          <a:spcPct val="100000"/>
                        </a:lnSpc>
                        <a:spcAft>
                          <a:spcPts val="0"/>
                        </a:spcAft>
                      </a:pPr>
                      <a:r>
                        <a:rPr lang="ja-JP" sz="1000" b="1" kern="100" dirty="0">
                          <a:effectLst/>
                          <a:latin typeface="BIZ UDPゴシック" panose="020B0400000000000000" pitchFamily="50" charset="-128"/>
                          <a:ea typeface="BIZ UDPゴシック" panose="020B0400000000000000" pitchFamily="50" charset="-128"/>
                        </a:rPr>
                        <a:t>（有害</a:t>
                      </a:r>
                      <a:r>
                        <a:rPr lang="ja-JP" altLang="en-US" sz="1000" b="1" kern="100" dirty="0">
                          <a:effectLst/>
                          <a:latin typeface="BIZ UDPゴシック" panose="020B0400000000000000" pitchFamily="50" charset="-128"/>
                          <a:ea typeface="BIZ UDPゴシック" panose="020B0400000000000000" pitchFamily="50" charset="-128"/>
                        </a:rPr>
                        <a:t>物質</a:t>
                      </a:r>
                      <a:r>
                        <a:rPr lang="ja-JP" sz="1000" b="1" kern="100" dirty="0">
                          <a:effectLst/>
                          <a:latin typeface="BIZ UDPゴシック" panose="020B0400000000000000" pitchFamily="50" charset="-128"/>
                          <a:ea typeface="BIZ UDPゴシック" panose="020B0400000000000000" pitchFamily="50" charset="-128"/>
                        </a:rPr>
                        <a:t>）</a:t>
                      </a:r>
                      <a:endParaRPr 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法</a:t>
                      </a:r>
                      <a:endParaRPr lang="en-US" alt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lnSpc>
                          <a:spcPct val="100000"/>
                        </a:lnSpc>
                        <a:spcAft>
                          <a:spcPts val="0"/>
                        </a:spcAft>
                      </a:pPr>
                      <a:r>
                        <a:rPr lang="ja-JP" altLang="en-US"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（指定物質）</a:t>
                      </a:r>
                      <a:endParaRPr 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1" kern="100" dirty="0">
                          <a:effectLst/>
                          <a:latin typeface="BIZ UDPゴシック" panose="020B0400000000000000" pitchFamily="50" charset="-128"/>
                          <a:ea typeface="BIZ UDPゴシック" panose="020B0400000000000000" pitchFamily="50" charset="-128"/>
                        </a:rPr>
                        <a:t>法（優先取組物質）</a:t>
                      </a:r>
                      <a:endParaRPr 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1" kern="100" dirty="0">
                          <a:effectLst/>
                          <a:latin typeface="BIZ UDPゴシック" panose="020B0400000000000000" pitchFamily="50" charset="-128"/>
                          <a:ea typeface="BIZ UDPゴシック" panose="020B0400000000000000" pitchFamily="50" charset="-128"/>
                        </a:rPr>
                        <a:t>条例（有害</a:t>
                      </a:r>
                      <a:r>
                        <a:rPr lang="ja-JP" altLang="en-US" sz="1000" b="1" kern="100" dirty="0">
                          <a:effectLst/>
                          <a:latin typeface="BIZ UDPゴシック" panose="020B0400000000000000" pitchFamily="50" charset="-128"/>
                          <a:ea typeface="BIZ UDPゴシック" panose="020B0400000000000000" pitchFamily="50" charset="-128"/>
                        </a:rPr>
                        <a:t>物質</a:t>
                      </a:r>
                      <a:r>
                        <a:rPr lang="ja-JP" sz="1000" b="1" kern="100" dirty="0">
                          <a:effectLst/>
                          <a:latin typeface="BIZ UDPゴシック" panose="020B0400000000000000" pitchFamily="50" charset="-128"/>
                          <a:ea typeface="BIZ UDPゴシック" panose="020B0400000000000000" pitchFamily="50" charset="-128"/>
                        </a:rPr>
                        <a:t>）</a:t>
                      </a:r>
                      <a:endParaRPr 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府内大気濃度</a:t>
                      </a:r>
                      <a:endParaRPr lang="en-US" alt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lnSpc>
                          <a:spcPct val="100000"/>
                        </a:lnSpc>
                        <a:spcAft>
                          <a:spcPts val="0"/>
                        </a:spcAft>
                      </a:pPr>
                      <a:r>
                        <a:rPr lang="ja-JP" altLang="en-US"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altLang="ja-JP" sz="1000" b="1" kern="100" dirty="0" err="1">
                          <a:effectLst/>
                          <a:latin typeface="BIZ UDPゴシック" panose="020B0400000000000000" pitchFamily="50" charset="-128"/>
                          <a:ea typeface="BIZ UDPゴシック" panose="020B0400000000000000" pitchFamily="50" charset="-128"/>
                          <a:cs typeface="Times New Roman" panose="02020603050405020304" pitchFamily="18" charset="0"/>
                        </a:rPr>
                        <a:t>μg</a:t>
                      </a:r>
                      <a:r>
                        <a:rPr lang="en-US" alt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/m</a:t>
                      </a:r>
                      <a:r>
                        <a:rPr lang="en-US" altLang="ja-JP" sz="1000" b="1" kern="100" baseline="30000" dirty="0">
                          <a:effectLst/>
                          <a:latin typeface="BIZ UDPゴシック" panose="020B0400000000000000" pitchFamily="50" charset="-128"/>
                          <a:ea typeface="BIZ UDPゴシック" panose="020B0400000000000000" pitchFamily="50" charset="-128"/>
                          <a:cs typeface="Times New Roman" panose="02020603050405020304" pitchFamily="18" charset="0"/>
                        </a:rPr>
                        <a:t>3</a:t>
                      </a:r>
                      <a:r>
                        <a:rPr lang="en-US" alt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環境目標値</a:t>
                      </a:r>
                      <a:endParaRPr lang="en-US" alt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lnSpc>
                          <a:spcPct val="100000"/>
                        </a:lnSpc>
                        <a:spcAft>
                          <a:spcPts val="0"/>
                        </a:spcAft>
                      </a:pPr>
                      <a:r>
                        <a:rPr lang="ja-JP" altLang="en-US"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altLang="ja-JP" sz="1000" b="1" kern="100" dirty="0" err="1">
                          <a:effectLst/>
                          <a:latin typeface="BIZ UDPゴシック" panose="020B0400000000000000" pitchFamily="50" charset="-128"/>
                          <a:ea typeface="BIZ UDPゴシック" panose="020B0400000000000000" pitchFamily="50" charset="-128"/>
                          <a:cs typeface="Times New Roman" panose="02020603050405020304" pitchFamily="18" charset="0"/>
                        </a:rPr>
                        <a:t>μg</a:t>
                      </a:r>
                      <a:r>
                        <a:rPr lang="en-US" alt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/m</a:t>
                      </a:r>
                      <a:r>
                        <a:rPr lang="en-US" altLang="ja-JP" sz="1000" b="1" kern="100" baseline="30000" dirty="0">
                          <a:effectLst/>
                          <a:latin typeface="BIZ UDPゴシック" panose="020B0400000000000000" pitchFamily="50" charset="-128"/>
                          <a:ea typeface="BIZ UDPゴシック" panose="020B0400000000000000" pitchFamily="50" charset="-128"/>
                          <a:cs typeface="Times New Roman" panose="02020603050405020304" pitchFamily="18" charset="0"/>
                        </a:rPr>
                        <a:t>3</a:t>
                      </a:r>
                      <a:r>
                        <a:rPr lang="en-US" alt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722035673"/>
                  </a:ext>
                </a:extLst>
              </a:tr>
              <a:tr h="181375">
                <a:tc>
                  <a:txBody>
                    <a:bodyPr/>
                    <a:lstStyle/>
                    <a:p>
                      <a:pPr algn="ctr">
                        <a:lnSpc>
                          <a:spcPct val="100000"/>
                        </a:lnSpc>
                        <a:spcAft>
                          <a:spcPts val="0"/>
                        </a:spcAft>
                      </a:pPr>
                      <a:r>
                        <a:rPr lang="ja-JP" sz="1000" b="1" kern="100" dirty="0">
                          <a:effectLst/>
                          <a:latin typeface="BIZ UDPゴシック" panose="020B0400000000000000" pitchFamily="50" charset="-128"/>
                          <a:ea typeface="BIZ UDPゴシック" panose="020B0400000000000000" pitchFamily="50" charset="-128"/>
                        </a:rPr>
                        <a:t>窒素酸化物</a:t>
                      </a:r>
                      <a:endParaRPr 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a:effectLst/>
                          <a:latin typeface="BIZ UDPゴシック" panose="020B0400000000000000" pitchFamily="50" charset="-128"/>
                          <a:ea typeface="BIZ UDPゴシック" panose="020B0400000000000000" pitchFamily="50" charset="-128"/>
                        </a:rPr>
                        <a:t>〇</a:t>
                      </a:r>
                      <a:endParaRPr lang="ja-JP" sz="10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ja-JP" sz="1000" b="0" kern="100" dirty="0">
                          <a:effectLst/>
                          <a:latin typeface="BIZ UDPゴシック" panose="020B0400000000000000" pitchFamily="50" charset="-128"/>
                          <a:ea typeface="BIZ UDPゴシック" panose="020B0400000000000000" pitchFamily="50" charset="-128"/>
                        </a:rPr>
                        <a:t>－</a:t>
                      </a:r>
                      <a:endParaRPr lang="ja-JP"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3460885111"/>
                  </a:ext>
                </a:extLst>
              </a:tr>
              <a:tr h="294029">
                <a:tc>
                  <a:txBody>
                    <a:bodyPr/>
                    <a:lstStyle/>
                    <a:p>
                      <a:pPr algn="ctr">
                        <a:lnSpc>
                          <a:spcPct val="100000"/>
                        </a:lnSpc>
                        <a:spcAft>
                          <a:spcPts val="0"/>
                        </a:spcAft>
                      </a:pPr>
                      <a:r>
                        <a:rPr lang="ja-JP" sz="1000" b="1" kern="100" dirty="0">
                          <a:effectLst/>
                          <a:latin typeface="BIZ UDPゴシック" panose="020B0400000000000000" pitchFamily="50" charset="-128"/>
                          <a:ea typeface="BIZ UDPゴシック" panose="020B0400000000000000" pitchFamily="50" charset="-128"/>
                        </a:rPr>
                        <a:t>フッ素、フッ化水素及びフッ化ケイ素</a:t>
                      </a:r>
                      <a:endParaRPr 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〇</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a:effectLst/>
                          <a:latin typeface="BIZ UDPゴシック" panose="020B0400000000000000" pitchFamily="50" charset="-128"/>
                          <a:ea typeface="BIZ UDPゴシック" panose="020B0400000000000000" pitchFamily="50" charset="-128"/>
                        </a:rPr>
                        <a:t>－</a:t>
                      </a:r>
                      <a:endParaRPr lang="ja-JP" sz="10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3851427423"/>
                  </a:ext>
                </a:extLst>
              </a:tr>
              <a:tr h="181375">
                <a:tc>
                  <a:txBody>
                    <a:bodyPr/>
                    <a:lstStyle/>
                    <a:p>
                      <a:pPr algn="ctr">
                        <a:lnSpc>
                          <a:spcPct val="100000"/>
                        </a:lnSpc>
                        <a:spcAft>
                          <a:spcPts val="0"/>
                        </a:spcAft>
                      </a:pPr>
                      <a:r>
                        <a:rPr lang="ja-JP" sz="1000" b="1" kern="100" dirty="0">
                          <a:effectLst/>
                          <a:latin typeface="BIZ UDPゴシック" panose="020B0400000000000000" pitchFamily="50" charset="-128"/>
                          <a:ea typeface="BIZ UDPゴシック" panose="020B0400000000000000" pitchFamily="50" charset="-128"/>
                        </a:rPr>
                        <a:t>塩化水素</a:t>
                      </a:r>
                      <a:endParaRPr 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a:effectLst/>
                          <a:latin typeface="BIZ UDPゴシック" panose="020B0400000000000000" pitchFamily="50" charset="-128"/>
                          <a:ea typeface="BIZ UDPゴシック" panose="020B0400000000000000" pitchFamily="50" charset="-128"/>
                        </a:rPr>
                        <a:t>〇</a:t>
                      </a:r>
                      <a:endParaRPr lang="ja-JP" sz="10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〇</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1792274418"/>
                  </a:ext>
                </a:extLst>
              </a:tr>
              <a:tr h="181375">
                <a:tc>
                  <a:txBody>
                    <a:bodyPr/>
                    <a:lstStyle/>
                    <a:p>
                      <a:pPr algn="ctr">
                        <a:lnSpc>
                          <a:spcPct val="100000"/>
                        </a:lnSpc>
                        <a:spcAft>
                          <a:spcPts val="0"/>
                        </a:spcAft>
                      </a:pPr>
                      <a:r>
                        <a:rPr lang="ja-JP" sz="1000" b="1" kern="100" dirty="0">
                          <a:effectLst/>
                          <a:latin typeface="BIZ UDPゴシック" panose="020B0400000000000000" pitchFamily="50" charset="-128"/>
                          <a:ea typeface="BIZ UDPゴシック" panose="020B0400000000000000" pitchFamily="50" charset="-128"/>
                        </a:rPr>
                        <a:t>塩素</a:t>
                      </a:r>
                      <a:endParaRPr 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a:effectLst/>
                          <a:latin typeface="BIZ UDPゴシック" panose="020B0400000000000000" pitchFamily="50" charset="-128"/>
                          <a:ea typeface="BIZ UDPゴシック" panose="020B0400000000000000" pitchFamily="50" charset="-128"/>
                        </a:rPr>
                        <a:t>〇</a:t>
                      </a:r>
                      <a:endParaRPr lang="ja-JP" sz="10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a:effectLst/>
                          <a:latin typeface="BIZ UDPゴシック" panose="020B0400000000000000" pitchFamily="50" charset="-128"/>
                          <a:ea typeface="BIZ UDPゴシック" panose="020B0400000000000000" pitchFamily="50" charset="-128"/>
                        </a:rPr>
                        <a:t>－</a:t>
                      </a:r>
                      <a:endParaRPr lang="ja-JP" sz="10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〇</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2409188721"/>
                  </a:ext>
                </a:extLst>
              </a:tr>
              <a:tr h="181375">
                <a:tc>
                  <a:txBody>
                    <a:bodyPr/>
                    <a:lstStyle/>
                    <a:p>
                      <a:pPr algn="ctr">
                        <a:lnSpc>
                          <a:spcPct val="100000"/>
                        </a:lnSpc>
                        <a:spcAft>
                          <a:spcPts val="0"/>
                        </a:spcAft>
                      </a:pPr>
                      <a:r>
                        <a:rPr lang="ja-JP" sz="1000" b="1" kern="100" dirty="0">
                          <a:effectLst/>
                          <a:latin typeface="BIZ UDPゴシック" panose="020B0400000000000000" pitchFamily="50" charset="-128"/>
                          <a:ea typeface="BIZ UDPゴシック" panose="020B0400000000000000" pitchFamily="50" charset="-128"/>
                        </a:rPr>
                        <a:t>カドミウム及びその化合物</a:t>
                      </a:r>
                      <a:endParaRPr 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〇</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〇</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0.00024</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3744503227"/>
                  </a:ext>
                </a:extLst>
              </a:tr>
              <a:tr h="181375">
                <a:tc>
                  <a:txBody>
                    <a:bodyPr/>
                    <a:lstStyle/>
                    <a:p>
                      <a:pPr algn="ctr">
                        <a:lnSpc>
                          <a:spcPct val="100000"/>
                        </a:lnSpc>
                        <a:spcAft>
                          <a:spcPts val="0"/>
                        </a:spcAft>
                      </a:pPr>
                      <a:r>
                        <a:rPr lang="ja-JP" sz="1000" b="1" kern="100" dirty="0">
                          <a:effectLst/>
                          <a:latin typeface="BIZ UDPゴシック" panose="020B0400000000000000" pitchFamily="50" charset="-128"/>
                          <a:ea typeface="BIZ UDPゴシック" panose="020B0400000000000000" pitchFamily="50" charset="-128"/>
                        </a:rPr>
                        <a:t>鉛及びその化合物</a:t>
                      </a:r>
                      <a:endParaRPr 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〇</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〇</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0.0051</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3042436492"/>
                  </a:ext>
                </a:extLst>
              </a:tr>
              <a:tr h="181375">
                <a:tc>
                  <a:txBody>
                    <a:bodyPr/>
                    <a:lstStyle/>
                    <a:p>
                      <a:pPr algn="ctr">
                        <a:lnSpc>
                          <a:spcPct val="100000"/>
                        </a:lnSpc>
                        <a:spcAft>
                          <a:spcPts val="0"/>
                        </a:spcAft>
                      </a:pPr>
                      <a:r>
                        <a:rPr lang="ja-JP" sz="1000" b="1" kern="100" dirty="0">
                          <a:effectLst/>
                          <a:latin typeface="BIZ UDPゴシック" panose="020B0400000000000000" pitchFamily="50" charset="-128"/>
                          <a:ea typeface="BIZ UDPゴシック" panose="020B0400000000000000" pitchFamily="50" charset="-128"/>
                        </a:rPr>
                        <a:t>水銀及びその化合物</a:t>
                      </a:r>
                      <a:endParaRPr 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〇</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0.0018</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0.04</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3705028348"/>
                  </a:ext>
                </a:extLst>
              </a:tr>
              <a:tr h="181375">
                <a:tc>
                  <a:txBody>
                    <a:bodyPr/>
                    <a:lstStyle/>
                    <a:p>
                      <a:pPr algn="ctr">
                        <a:lnSpc>
                          <a:spcPct val="100000"/>
                        </a:lnSpc>
                        <a:spcAft>
                          <a:spcPts val="0"/>
                        </a:spcAft>
                      </a:pPr>
                      <a:r>
                        <a:rPr lang="ja-JP" sz="1000" b="1" kern="100" dirty="0">
                          <a:effectLst/>
                          <a:latin typeface="BIZ UDPゴシック" panose="020B0400000000000000" pitchFamily="50" charset="-128"/>
                          <a:ea typeface="BIZ UDPゴシック" panose="020B0400000000000000" pitchFamily="50" charset="-128"/>
                        </a:rPr>
                        <a:t>クロロニトロベンゼン</a:t>
                      </a:r>
                      <a:endParaRPr 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a:effectLst/>
                          <a:latin typeface="BIZ UDPゴシック" panose="020B0400000000000000" pitchFamily="50" charset="-128"/>
                          <a:ea typeface="BIZ UDPゴシック" panose="020B0400000000000000" pitchFamily="50" charset="-128"/>
                        </a:rPr>
                        <a:t>－</a:t>
                      </a:r>
                      <a:endParaRPr lang="ja-JP" sz="10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a:effectLst/>
                          <a:latin typeface="BIZ UDPゴシック" panose="020B0400000000000000" pitchFamily="50" charset="-128"/>
                          <a:ea typeface="BIZ UDPゴシック" panose="020B0400000000000000" pitchFamily="50" charset="-128"/>
                        </a:rPr>
                        <a:t>－</a:t>
                      </a:r>
                      <a:endParaRPr lang="ja-JP" sz="10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〇</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2907541826"/>
                  </a:ext>
                </a:extLst>
              </a:tr>
              <a:tr h="181375">
                <a:tc>
                  <a:txBody>
                    <a:bodyPr/>
                    <a:lstStyle/>
                    <a:p>
                      <a:pPr algn="ctr">
                        <a:lnSpc>
                          <a:spcPct val="100000"/>
                        </a:lnSpc>
                        <a:spcAft>
                          <a:spcPts val="0"/>
                        </a:spcAft>
                      </a:pPr>
                      <a:r>
                        <a:rPr lang="ja-JP" sz="1000" b="1" kern="100" dirty="0">
                          <a:effectLst/>
                          <a:latin typeface="BIZ UDPゴシック" panose="020B0400000000000000" pitchFamily="50" charset="-128"/>
                          <a:ea typeface="BIZ UDPゴシック" panose="020B0400000000000000" pitchFamily="50" charset="-128"/>
                        </a:rPr>
                        <a:t>臭素</a:t>
                      </a:r>
                      <a:endParaRPr 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ja-JP" sz="1000" b="0" kern="100" dirty="0">
                          <a:effectLst/>
                          <a:latin typeface="BIZ UDPゴシック" panose="020B0400000000000000" pitchFamily="50" charset="-128"/>
                          <a:ea typeface="BIZ UDPゴシック" panose="020B0400000000000000" pitchFamily="50" charset="-128"/>
                        </a:rPr>
                        <a:t>－</a:t>
                      </a:r>
                      <a:endParaRPr lang="ja-JP"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〇</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1034983012"/>
                  </a:ext>
                </a:extLst>
              </a:tr>
              <a:tr h="181375">
                <a:tc>
                  <a:txBody>
                    <a:bodyPr/>
                    <a:lstStyle/>
                    <a:p>
                      <a:pPr algn="ctr">
                        <a:lnSpc>
                          <a:spcPct val="100000"/>
                        </a:lnSpc>
                        <a:spcAft>
                          <a:spcPts val="0"/>
                        </a:spcAft>
                      </a:pPr>
                      <a:r>
                        <a:rPr lang="ja-JP" sz="1000" b="1" kern="100" dirty="0">
                          <a:effectLst/>
                          <a:latin typeface="BIZ UDPゴシック" panose="020B0400000000000000" pitchFamily="50" charset="-128"/>
                          <a:ea typeface="BIZ UDPゴシック" panose="020B0400000000000000" pitchFamily="50" charset="-128"/>
                        </a:rPr>
                        <a:t>アニシジン</a:t>
                      </a:r>
                      <a:endParaRPr 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a:effectLst/>
                          <a:latin typeface="BIZ UDPゴシック" panose="020B0400000000000000" pitchFamily="50" charset="-128"/>
                          <a:ea typeface="BIZ UDPゴシック" panose="020B0400000000000000" pitchFamily="50" charset="-128"/>
                        </a:rPr>
                        <a:t>－</a:t>
                      </a:r>
                      <a:endParaRPr lang="ja-JP" sz="10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a:effectLst/>
                          <a:latin typeface="BIZ UDPゴシック" panose="020B0400000000000000" pitchFamily="50" charset="-128"/>
                          <a:ea typeface="BIZ UDPゴシック" panose="020B0400000000000000" pitchFamily="50" charset="-128"/>
                        </a:rPr>
                        <a:t>－</a:t>
                      </a:r>
                      <a:endParaRPr lang="ja-JP" sz="10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〇</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3075836080"/>
                  </a:ext>
                </a:extLst>
              </a:tr>
              <a:tr h="284816">
                <a:tc>
                  <a:txBody>
                    <a:bodyPr/>
                    <a:lstStyle/>
                    <a:p>
                      <a:pPr algn="ctr">
                        <a:lnSpc>
                          <a:spcPct val="100000"/>
                        </a:lnSpc>
                        <a:spcAft>
                          <a:spcPts val="0"/>
                        </a:spcAft>
                      </a:pPr>
                      <a:r>
                        <a:rPr lang="ja-JP" sz="1000" b="1" kern="100" dirty="0">
                          <a:effectLst/>
                          <a:latin typeface="BIZ UDPゴシック" panose="020B0400000000000000" pitchFamily="50" charset="-128"/>
                          <a:ea typeface="BIZ UDPゴシック" panose="020B0400000000000000" pitchFamily="50" charset="-128"/>
                        </a:rPr>
                        <a:t>アンチモン及びその化合物</a:t>
                      </a:r>
                      <a:endParaRPr 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a:effectLst/>
                          <a:latin typeface="BIZ UDPゴシック" panose="020B0400000000000000" pitchFamily="50" charset="-128"/>
                          <a:ea typeface="BIZ UDPゴシック" panose="020B0400000000000000" pitchFamily="50" charset="-128"/>
                        </a:rPr>
                        <a:t>－</a:t>
                      </a:r>
                      <a:endParaRPr lang="ja-JP" sz="10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a:effectLst/>
                          <a:latin typeface="BIZ UDPゴシック" panose="020B0400000000000000" pitchFamily="50" charset="-128"/>
                          <a:ea typeface="BIZ UDPゴシック" panose="020B0400000000000000" pitchFamily="50" charset="-128"/>
                        </a:rPr>
                        <a:t>－</a:t>
                      </a:r>
                      <a:endParaRPr lang="ja-JP" sz="10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〇</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０．０００９２</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1515194191"/>
                  </a:ext>
                </a:extLst>
              </a:tr>
              <a:tr h="181375">
                <a:tc>
                  <a:txBody>
                    <a:bodyPr/>
                    <a:lstStyle/>
                    <a:p>
                      <a:pPr algn="ctr">
                        <a:lnSpc>
                          <a:spcPct val="100000"/>
                        </a:lnSpc>
                        <a:spcAft>
                          <a:spcPts val="0"/>
                        </a:spcAft>
                      </a:pPr>
                      <a:r>
                        <a:rPr lang="en-US" sz="1000" b="1" kern="100" dirty="0">
                          <a:effectLst/>
                          <a:latin typeface="BIZ UDPゴシック" panose="020B0400000000000000" pitchFamily="50" charset="-128"/>
                          <a:ea typeface="BIZ UDPゴシック" panose="020B0400000000000000" pitchFamily="50" charset="-128"/>
                        </a:rPr>
                        <a:t>N-</a:t>
                      </a:r>
                      <a:r>
                        <a:rPr lang="ja-JP" sz="1000" b="1" kern="100" dirty="0">
                          <a:effectLst/>
                          <a:latin typeface="BIZ UDPゴシック" panose="020B0400000000000000" pitchFamily="50" charset="-128"/>
                          <a:ea typeface="BIZ UDPゴシック" panose="020B0400000000000000" pitchFamily="50" charset="-128"/>
                        </a:rPr>
                        <a:t>エチルアニリン</a:t>
                      </a:r>
                      <a:endParaRPr 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a:effectLst/>
                          <a:latin typeface="BIZ UDPゴシック" panose="020B0400000000000000" pitchFamily="50" charset="-128"/>
                          <a:ea typeface="BIZ UDPゴシック" panose="020B0400000000000000" pitchFamily="50" charset="-128"/>
                        </a:rPr>
                        <a:t>－</a:t>
                      </a:r>
                      <a:endParaRPr lang="ja-JP" sz="10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a:effectLst/>
                          <a:latin typeface="BIZ UDPゴシック" panose="020B0400000000000000" pitchFamily="50" charset="-128"/>
                          <a:ea typeface="BIZ UDPゴシック" panose="020B0400000000000000" pitchFamily="50" charset="-128"/>
                        </a:rPr>
                        <a:t>－</a:t>
                      </a:r>
                      <a:endParaRPr lang="ja-JP" sz="10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〇</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923677202"/>
                  </a:ext>
                </a:extLst>
              </a:tr>
              <a:tr h="181375">
                <a:tc>
                  <a:txBody>
                    <a:bodyPr/>
                    <a:lstStyle/>
                    <a:p>
                      <a:pPr algn="ctr">
                        <a:lnSpc>
                          <a:spcPct val="100000"/>
                        </a:lnSpc>
                        <a:spcAft>
                          <a:spcPts val="0"/>
                        </a:spcAft>
                      </a:pPr>
                      <a:r>
                        <a:rPr lang="ja-JP" sz="1000" b="1" kern="100" dirty="0">
                          <a:effectLst/>
                          <a:latin typeface="BIZ UDPゴシック" panose="020B0400000000000000" pitchFamily="50" charset="-128"/>
                          <a:ea typeface="BIZ UDPゴシック" panose="020B0400000000000000" pitchFamily="50" charset="-128"/>
                        </a:rPr>
                        <a:t>銅及びその化合物</a:t>
                      </a:r>
                      <a:endParaRPr 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ja-JP" sz="1000" b="0" kern="100" dirty="0">
                          <a:effectLst/>
                          <a:latin typeface="BIZ UDPゴシック" panose="020B0400000000000000" pitchFamily="50" charset="-128"/>
                          <a:ea typeface="BIZ UDPゴシック" panose="020B0400000000000000" pitchFamily="50" charset="-128"/>
                        </a:rPr>
                        <a:t>－</a:t>
                      </a:r>
                      <a:endParaRPr lang="ja-JP"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〇</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０．０２</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1337429664"/>
                  </a:ext>
                </a:extLst>
              </a:tr>
              <a:tr h="181375">
                <a:tc>
                  <a:txBody>
                    <a:bodyPr/>
                    <a:lstStyle/>
                    <a:p>
                      <a:pPr algn="ctr">
                        <a:lnSpc>
                          <a:spcPct val="100000"/>
                        </a:lnSpc>
                        <a:spcAft>
                          <a:spcPts val="0"/>
                        </a:spcAft>
                      </a:pPr>
                      <a:r>
                        <a:rPr lang="ja-JP" sz="1000" b="1" kern="100" dirty="0">
                          <a:effectLst/>
                          <a:latin typeface="BIZ UDPゴシック" panose="020B0400000000000000" pitchFamily="50" charset="-128"/>
                          <a:ea typeface="BIZ UDPゴシック" panose="020B0400000000000000" pitchFamily="50" charset="-128"/>
                        </a:rPr>
                        <a:t>バナジウム及びその化合物</a:t>
                      </a:r>
                      <a:endParaRPr 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〇</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０．００３８</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1744447878"/>
                  </a:ext>
                </a:extLst>
              </a:tr>
              <a:tr h="181375">
                <a:tc>
                  <a:txBody>
                    <a:bodyPr/>
                    <a:lstStyle/>
                    <a:p>
                      <a:pPr algn="ctr">
                        <a:lnSpc>
                          <a:spcPct val="100000"/>
                        </a:lnSpc>
                        <a:spcAft>
                          <a:spcPts val="0"/>
                        </a:spcAft>
                      </a:pPr>
                      <a:r>
                        <a:rPr lang="ja-JP" sz="1000" b="1" kern="100" dirty="0">
                          <a:effectLst/>
                          <a:latin typeface="BIZ UDPゴシック" panose="020B0400000000000000" pitchFamily="50" charset="-128"/>
                          <a:ea typeface="BIZ UDPゴシック" panose="020B0400000000000000" pitchFamily="50" charset="-128"/>
                        </a:rPr>
                        <a:t>ホスゲン</a:t>
                      </a:r>
                      <a:endParaRPr 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〇</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3171320894"/>
                  </a:ext>
                </a:extLst>
              </a:tr>
              <a:tr h="181375">
                <a:tc>
                  <a:txBody>
                    <a:bodyPr/>
                    <a:lstStyle/>
                    <a:p>
                      <a:pPr algn="ctr">
                        <a:lnSpc>
                          <a:spcPct val="100000"/>
                        </a:lnSpc>
                        <a:spcAft>
                          <a:spcPts val="0"/>
                        </a:spcAft>
                      </a:pPr>
                      <a:r>
                        <a:rPr lang="en-US" sz="1000" b="1" kern="100" dirty="0">
                          <a:effectLst/>
                          <a:latin typeface="BIZ UDPゴシック" panose="020B0400000000000000" pitchFamily="50" charset="-128"/>
                          <a:ea typeface="BIZ UDPゴシック" panose="020B0400000000000000" pitchFamily="50" charset="-128"/>
                        </a:rPr>
                        <a:t>N-</a:t>
                      </a:r>
                      <a:r>
                        <a:rPr lang="ja-JP" sz="1000" b="1" kern="100" dirty="0">
                          <a:effectLst/>
                          <a:latin typeface="BIZ UDPゴシック" panose="020B0400000000000000" pitchFamily="50" charset="-128"/>
                          <a:ea typeface="BIZ UDPゴシック" panose="020B0400000000000000" pitchFamily="50" charset="-128"/>
                        </a:rPr>
                        <a:t>メチルアニリン</a:t>
                      </a:r>
                      <a:endParaRPr 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〇</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ja-JP" sz="1000" b="0" kern="100" dirty="0">
                          <a:effectLst/>
                          <a:latin typeface="BIZ UDPゴシック" panose="020B0400000000000000" pitchFamily="50" charset="-128"/>
                          <a:ea typeface="BIZ UDPゴシック" panose="020B0400000000000000" pitchFamily="50" charset="-128"/>
                        </a:rPr>
                        <a:t>－</a:t>
                      </a:r>
                      <a:endParaRPr lang="ja-JP"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1092881522"/>
                  </a:ext>
                </a:extLst>
              </a:tr>
              <a:tr h="294029">
                <a:tc>
                  <a:txBody>
                    <a:bodyPr/>
                    <a:lstStyle/>
                    <a:p>
                      <a:pPr algn="ctr">
                        <a:lnSpc>
                          <a:spcPct val="100000"/>
                        </a:lnSpc>
                        <a:spcAft>
                          <a:spcPts val="0"/>
                        </a:spcAft>
                      </a:pPr>
                      <a:r>
                        <a:rPr lang="ja-JP" altLang="en-US" sz="1000" b="1" kern="100" dirty="0">
                          <a:effectLst/>
                          <a:latin typeface="BIZ UDPゴシック" panose="020B0400000000000000" pitchFamily="50" charset="-128"/>
                          <a:ea typeface="BIZ UDPゴシック" panose="020B0400000000000000" pitchFamily="50" charset="-128"/>
                        </a:rPr>
                        <a:t>塩化ビニルモノマー（</a:t>
                      </a:r>
                      <a:r>
                        <a:rPr lang="ja-JP" sz="1000" b="1" kern="100" dirty="0">
                          <a:effectLst/>
                          <a:latin typeface="BIZ UDPゴシック" panose="020B0400000000000000" pitchFamily="50" charset="-128"/>
                          <a:ea typeface="BIZ UDPゴシック" panose="020B0400000000000000" pitchFamily="50" charset="-128"/>
                        </a:rPr>
                        <a:t>クロロエチレン</a:t>
                      </a:r>
                      <a:r>
                        <a:rPr lang="ja-JP" altLang="en-US" sz="1000" b="1" kern="100" dirty="0">
                          <a:effectLst/>
                          <a:latin typeface="BIZ UDPゴシック" panose="020B0400000000000000" pitchFamily="50" charset="-128"/>
                          <a:ea typeface="BIZ UDPゴシック" panose="020B0400000000000000" pitchFamily="50" charset="-128"/>
                        </a:rPr>
                        <a:t>）</a:t>
                      </a:r>
                      <a:endParaRPr 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〇</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00" b="0" kern="100" dirty="0">
                          <a:effectLst/>
                          <a:latin typeface="BIZ UDPゴシック" panose="020B0400000000000000" pitchFamily="50" charset="-128"/>
                          <a:ea typeface="BIZ UDPゴシック" panose="020B0400000000000000" pitchFamily="50" charset="-128"/>
                        </a:rPr>
                        <a:t>　</a:t>
                      </a:r>
                      <a:r>
                        <a:rPr lang="ja-JP" sz="1000" b="0" kern="100" dirty="0">
                          <a:effectLst/>
                          <a:latin typeface="BIZ UDPゴシック" panose="020B0400000000000000" pitchFamily="50" charset="-128"/>
                          <a:ea typeface="BIZ UDPゴシック" panose="020B0400000000000000" pitchFamily="50" charset="-128"/>
                        </a:rPr>
                        <a:t>〇</a:t>
                      </a:r>
                      <a:r>
                        <a:rPr lang="ja-JP" altLang="en-US"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0.02</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10</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1859845731"/>
                  </a:ext>
                </a:extLst>
              </a:tr>
              <a:tr h="181375">
                <a:tc>
                  <a:txBody>
                    <a:bodyPr/>
                    <a:lstStyle/>
                    <a:p>
                      <a:pPr algn="ctr">
                        <a:lnSpc>
                          <a:spcPct val="100000"/>
                        </a:lnSpc>
                        <a:spcAft>
                          <a:spcPts val="0"/>
                        </a:spcAft>
                      </a:pPr>
                      <a:r>
                        <a:rPr lang="ja-JP" sz="1000" b="1" kern="100" dirty="0">
                          <a:effectLst/>
                          <a:latin typeface="BIZ UDPゴシック" panose="020B0400000000000000" pitchFamily="50" charset="-128"/>
                          <a:ea typeface="BIZ UDPゴシック" panose="020B0400000000000000" pitchFamily="50" charset="-128"/>
                        </a:rPr>
                        <a:t>ニッケル化合物</a:t>
                      </a:r>
                      <a:endParaRPr 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〇</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00" b="0" kern="100" dirty="0">
                          <a:effectLst/>
                          <a:latin typeface="BIZ UDPゴシック" panose="020B0400000000000000" pitchFamily="50" charset="-128"/>
                          <a:ea typeface="BIZ UDPゴシック" panose="020B0400000000000000" pitchFamily="50" charset="-128"/>
                        </a:rPr>
                        <a:t>　</a:t>
                      </a:r>
                      <a:r>
                        <a:rPr lang="ja-JP" altLang="ja-JP" sz="1000" b="0" kern="100" dirty="0">
                          <a:effectLst/>
                          <a:latin typeface="BIZ UDPゴシック" panose="020B0400000000000000" pitchFamily="50" charset="-128"/>
                          <a:ea typeface="BIZ UDPゴシック" panose="020B0400000000000000" pitchFamily="50" charset="-128"/>
                        </a:rPr>
                        <a:t>〇</a:t>
                      </a:r>
                      <a:r>
                        <a:rPr lang="ja-JP" altLang="en-US" sz="1000" b="0" kern="100" dirty="0">
                          <a:effectLst/>
                          <a:latin typeface="BIZ UDPゴシック" panose="020B0400000000000000" pitchFamily="50" charset="-128"/>
                          <a:ea typeface="BIZ UDPゴシック" panose="020B0400000000000000" pitchFamily="50" charset="-128"/>
                        </a:rPr>
                        <a:t>＊</a:t>
                      </a:r>
                      <a:endParaRPr lang="ja-JP"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0.0043</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0.025</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2447463056"/>
                  </a:ext>
                </a:extLst>
              </a:tr>
              <a:tr h="181375">
                <a:tc>
                  <a:txBody>
                    <a:bodyPr/>
                    <a:lstStyle/>
                    <a:p>
                      <a:pPr algn="ctr">
                        <a:lnSpc>
                          <a:spcPct val="100000"/>
                        </a:lnSpc>
                        <a:spcAft>
                          <a:spcPts val="0"/>
                        </a:spcAft>
                      </a:pPr>
                      <a:r>
                        <a:rPr lang="ja-JP" sz="1000" b="1" kern="100" dirty="0">
                          <a:effectLst/>
                          <a:latin typeface="BIZ UDPゴシック" panose="020B0400000000000000" pitchFamily="50" charset="-128"/>
                          <a:ea typeface="BIZ UDPゴシック" panose="020B0400000000000000" pitchFamily="50" charset="-128"/>
                        </a:rPr>
                        <a:t>砒素及びその化合物</a:t>
                      </a:r>
                      <a:endParaRPr 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〇</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00" b="0" kern="100" dirty="0">
                          <a:effectLst/>
                          <a:latin typeface="BIZ UDPゴシック" panose="020B0400000000000000" pitchFamily="50" charset="-128"/>
                          <a:ea typeface="BIZ UDPゴシック" panose="020B0400000000000000" pitchFamily="50" charset="-128"/>
                        </a:rPr>
                        <a:t>　</a:t>
                      </a:r>
                      <a:r>
                        <a:rPr lang="ja-JP" altLang="ja-JP" sz="1000" b="0" kern="100" dirty="0">
                          <a:effectLst/>
                          <a:latin typeface="BIZ UDPゴシック" panose="020B0400000000000000" pitchFamily="50" charset="-128"/>
                          <a:ea typeface="BIZ UDPゴシック" panose="020B0400000000000000" pitchFamily="50" charset="-128"/>
                        </a:rPr>
                        <a:t>〇</a:t>
                      </a:r>
                      <a:r>
                        <a:rPr lang="ja-JP" altLang="en-US" sz="1000" b="0" kern="100" dirty="0">
                          <a:effectLst/>
                          <a:latin typeface="BIZ UDPゴシック" panose="020B0400000000000000" pitchFamily="50" charset="-128"/>
                          <a:ea typeface="BIZ UDPゴシック" panose="020B0400000000000000" pitchFamily="50" charset="-128"/>
                        </a:rPr>
                        <a:t>＊</a:t>
                      </a:r>
                      <a:endParaRPr lang="ja-JP"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0.00097</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0.006</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780782732"/>
                  </a:ext>
                </a:extLst>
              </a:tr>
              <a:tr h="181375">
                <a:tc>
                  <a:txBody>
                    <a:bodyPr/>
                    <a:lstStyle/>
                    <a:p>
                      <a:pPr algn="ctr">
                        <a:lnSpc>
                          <a:spcPct val="100000"/>
                        </a:lnSpc>
                        <a:spcAft>
                          <a:spcPts val="0"/>
                        </a:spcAft>
                      </a:pPr>
                      <a:r>
                        <a:rPr lang="ja-JP" sz="1000" b="1" kern="100" dirty="0">
                          <a:effectLst/>
                          <a:latin typeface="BIZ UDPゴシック" panose="020B0400000000000000" pitchFamily="50" charset="-128"/>
                          <a:ea typeface="BIZ UDPゴシック" panose="020B0400000000000000" pitchFamily="50" charset="-128"/>
                        </a:rPr>
                        <a:t>ベリリウム及びその化合物</a:t>
                      </a:r>
                      <a:endParaRPr 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〇</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〇</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2627190021"/>
                  </a:ext>
                </a:extLst>
              </a:tr>
              <a:tr h="181375">
                <a:tc>
                  <a:txBody>
                    <a:bodyPr/>
                    <a:lstStyle/>
                    <a:p>
                      <a:pPr algn="ctr">
                        <a:lnSpc>
                          <a:spcPct val="100000"/>
                        </a:lnSpc>
                        <a:spcAft>
                          <a:spcPts val="0"/>
                        </a:spcAft>
                      </a:pPr>
                      <a:r>
                        <a:rPr lang="ja-JP" sz="1000" b="1" kern="100" dirty="0">
                          <a:effectLst/>
                          <a:latin typeface="BIZ UDPゴシック" panose="020B0400000000000000" pitchFamily="50" charset="-128"/>
                          <a:ea typeface="BIZ UDPゴシック" panose="020B0400000000000000" pitchFamily="50" charset="-128"/>
                        </a:rPr>
                        <a:t>ベンゼン</a:t>
                      </a:r>
                      <a:endParaRPr 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〇</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〇</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00" b="0" kern="100" dirty="0">
                          <a:effectLst/>
                          <a:latin typeface="BIZ UDPゴシック" panose="020B0400000000000000" pitchFamily="50" charset="-128"/>
                          <a:ea typeface="BIZ UDPゴシック" panose="020B0400000000000000" pitchFamily="50" charset="-128"/>
                        </a:rPr>
                        <a:t>　</a:t>
                      </a:r>
                      <a:r>
                        <a:rPr lang="ja-JP" sz="1000" b="0" kern="100" dirty="0">
                          <a:effectLst/>
                          <a:latin typeface="BIZ UDPゴシック" panose="020B0400000000000000" pitchFamily="50" charset="-128"/>
                          <a:ea typeface="BIZ UDPゴシック" panose="020B0400000000000000" pitchFamily="50" charset="-128"/>
                        </a:rPr>
                        <a:t>〇</a:t>
                      </a:r>
                      <a:r>
                        <a:rPr lang="ja-JP" altLang="en-US"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0.86</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3</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3862102122"/>
                  </a:ext>
                </a:extLst>
              </a:tr>
              <a:tr h="181375">
                <a:tc>
                  <a:txBody>
                    <a:bodyPr/>
                    <a:lstStyle/>
                    <a:p>
                      <a:pPr algn="ctr">
                        <a:lnSpc>
                          <a:spcPct val="100000"/>
                        </a:lnSpc>
                        <a:spcAft>
                          <a:spcPts val="0"/>
                        </a:spcAft>
                      </a:pPr>
                      <a:r>
                        <a:rPr lang="ja-JP" sz="1000" b="1" kern="100" dirty="0">
                          <a:effectLst/>
                          <a:latin typeface="BIZ UDPゴシック" panose="020B0400000000000000" pitchFamily="50" charset="-128"/>
                          <a:ea typeface="BIZ UDPゴシック" panose="020B0400000000000000" pitchFamily="50" charset="-128"/>
                        </a:rPr>
                        <a:t>ホルムアルデヒド</a:t>
                      </a:r>
                      <a:endParaRPr 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〇</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〇</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0.25</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943680797"/>
                  </a:ext>
                </a:extLst>
              </a:tr>
              <a:tr h="181375">
                <a:tc>
                  <a:txBody>
                    <a:bodyPr/>
                    <a:lstStyle/>
                    <a:p>
                      <a:pPr algn="ctr">
                        <a:lnSpc>
                          <a:spcPct val="100000"/>
                        </a:lnSpc>
                        <a:spcAft>
                          <a:spcPts val="0"/>
                        </a:spcAft>
                      </a:pPr>
                      <a:r>
                        <a:rPr lang="ja-JP" sz="1000" b="1" kern="100" dirty="0">
                          <a:effectLst/>
                          <a:latin typeface="BIZ UDPゴシック" panose="020B0400000000000000" pitchFamily="50" charset="-128"/>
                          <a:ea typeface="BIZ UDPゴシック" panose="020B0400000000000000" pitchFamily="50" charset="-128"/>
                        </a:rPr>
                        <a:t>マンガン及びその化合物</a:t>
                      </a:r>
                      <a:endParaRPr 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〇</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〇</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0.019</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0.14</a:t>
                      </a:r>
                    </a:p>
                  </a:txBody>
                  <a:tcPr marL="36801" marR="36801" marT="0" marB="0" anchor="ctr"/>
                </a:tc>
                <a:extLst>
                  <a:ext uri="{0D108BD9-81ED-4DB2-BD59-A6C34878D82A}">
                    <a16:rowId xmlns:a16="http://schemas.microsoft.com/office/drawing/2014/main" val="1466875570"/>
                  </a:ext>
                </a:extLst>
              </a:tr>
              <a:tr h="181375">
                <a:tc>
                  <a:txBody>
                    <a:bodyPr/>
                    <a:lstStyle/>
                    <a:p>
                      <a:pPr algn="ctr">
                        <a:lnSpc>
                          <a:spcPct val="100000"/>
                        </a:lnSpc>
                        <a:spcAft>
                          <a:spcPts val="0"/>
                        </a:spcAft>
                      </a:pPr>
                      <a:r>
                        <a:rPr lang="ja-JP" sz="1000" b="1" kern="100" dirty="0">
                          <a:effectLst/>
                          <a:latin typeface="BIZ UDPゴシック" panose="020B0400000000000000" pitchFamily="50" charset="-128"/>
                          <a:ea typeface="BIZ UDPゴシック" panose="020B0400000000000000" pitchFamily="50" charset="-128"/>
                        </a:rPr>
                        <a:t>六価クロム化合物</a:t>
                      </a:r>
                      <a:endParaRPr 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a:effectLst/>
                          <a:latin typeface="BIZ UDPゴシック" panose="020B0400000000000000" pitchFamily="50" charset="-128"/>
                          <a:ea typeface="BIZ UDPゴシック" panose="020B0400000000000000" pitchFamily="50" charset="-128"/>
                        </a:rPr>
                        <a:t>〇</a:t>
                      </a:r>
                      <a:endParaRPr lang="ja-JP" sz="10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00" b="0" kern="100" dirty="0">
                          <a:effectLst/>
                          <a:latin typeface="BIZ UDPゴシック" panose="020B0400000000000000" pitchFamily="50" charset="-128"/>
                          <a:ea typeface="BIZ UDPゴシック" panose="020B0400000000000000" pitchFamily="50" charset="-128"/>
                        </a:rPr>
                        <a:t>　</a:t>
                      </a:r>
                      <a:r>
                        <a:rPr lang="ja-JP" altLang="ja-JP" sz="1000" b="0" kern="100" dirty="0">
                          <a:effectLst/>
                          <a:latin typeface="BIZ UDPゴシック" panose="020B0400000000000000" pitchFamily="50" charset="-128"/>
                          <a:ea typeface="BIZ UDPゴシック" panose="020B0400000000000000" pitchFamily="50" charset="-128"/>
                        </a:rPr>
                        <a:t>〇</a:t>
                      </a:r>
                      <a:r>
                        <a:rPr lang="ja-JP" altLang="en-US" sz="1000" b="0" kern="100" dirty="0">
                          <a:effectLst/>
                          <a:latin typeface="BIZ UDPゴシック" panose="020B0400000000000000" pitchFamily="50" charset="-128"/>
                          <a:ea typeface="BIZ UDPゴシック" panose="020B0400000000000000" pitchFamily="50" charset="-128"/>
                        </a:rPr>
                        <a:t>＊</a:t>
                      </a:r>
                      <a:endParaRPr lang="ja-JP"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3122421130"/>
                  </a:ext>
                </a:extLst>
              </a:tr>
              <a:tr h="181375">
                <a:tc>
                  <a:txBody>
                    <a:bodyPr/>
                    <a:lstStyle/>
                    <a:p>
                      <a:pPr algn="ctr">
                        <a:lnSpc>
                          <a:spcPct val="100000"/>
                        </a:lnSpc>
                        <a:spcAft>
                          <a:spcPts val="0"/>
                        </a:spcAft>
                      </a:pPr>
                      <a:r>
                        <a:rPr lang="ja-JP" sz="1000" b="1" kern="100" dirty="0">
                          <a:effectLst/>
                          <a:latin typeface="BIZ UDPゴシック" panose="020B0400000000000000" pitchFamily="50" charset="-128"/>
                          <a:ea typeface="BIZ UDPゴシック" panose="020B0400000000000000" pitchFamily="50" charset="-128"/>
                        </a:rPr>
                        <a:t>エチレンオキシド</a:t>
                      </a:r>
                      <a:endParaRPr 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a:effectLst/>
                          <a:latin typeface="BIZ UDPゴシック" panose="020B0400000000000000" pitchFamily="50" charset="-128"/>
                          <a:ea typeface="BIZ UDPゴシック" panose="020B0400000000000000" pitchFamily="50" charset="-128"/>
                        </a:rPr>
                        <a:t>〇</a:t>
                      </a:r>
                      <a:endParaRPr lang="ja-JP" sz="10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00" b="0" kern="100" dirty="0">
                          <a:effectLst/>
                          <a:latin typeface="BIZ UDPゴシック" panose="020B0400000000000000" pitchFamily="50" charset="-128"/>
                          <a:ea typeface="BIZ UDPゴシック" panose="020B0400000000000000" pitchFamily="50" charset="-128"/>
                        </a:rPr>
                        <a:t>　</a:t>
                      </a:r>
                      <a:r>
                        <a:rPr lang="ja-JP" altLang="ja-JP" sz="1000" b="0" kern="100" dirty="0">
                          <a:effectLst/>
                          <a:latin typeface="BIZ UDPゴシック" panose="020B0400000000000000" pitchFamily="50" charset="-128"/>
                          <a:ea typeface="BIZ UDPゴシック" panose="020B0400000000000000" pitchFamily="50" charset="-128"/>
                        </a:rPr>
                        <a:t>〇</a:t>
                      </a:r>
                      <a:r>
                        <a:rPr lang="ja-JP" altLang="en-US" sz="1000" b="0" kern="100" dirty="0">
                          <a:effectLst/>
                          <a:latin typeface="BIZ UDPゴシック" panose="020B0400000000000000" pitchFamily="50" charset="-128"/>
                          <a:ea typeface="BIZ UDPゴシック" panose="020B0400000000000000" pitchFamily="50" charset="-128"/>
                        </a:rPr>
                        <a:t>＊</a:t>
                      </a:r>
                      <a:endParaRPr lang="ja-JP"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0.089</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164433419"/>
                  </a:ext>
                </a:extLst>
              </a:tr>
            </a:tbl>
          </a:graphicData>
        </a:graphic>
      </p:graphicFrame>
      <p:sp>
        <p:nvSpPr>
          <p:cNvPr id="6" name="テキスト ボックス 5">
            <a:extLst>
              <a:ext uri="{FF2B5EF4-FFF2-40B4-BE49-F238E27FC236}">
                <a16:creationId xmlns:a16="http://schemas.microsoft.com/office/drawing/2014/main" id="{E7C55867-5166-4134-A3F0-9D4C84371D7B}"/>
              </a:ext>
            </a:extLst>
          </p:cNvPr>
          <p:cNvSpPr txBox="1"/>
          <p:nvPr/>
        </p:nvSpPr>
        <p:spPr>
          <a:xfrm>
            <a:off x="5249353" y="5468635"/>
            <a:ext cx="4564832" cy="1200329"/>
          </a:xfrm>
          <a:prstGeom prst="rect">
            <a:avLst/>
          </a:prstGeom>
          <a:noFill/>
        </p:spPr>
        <p:txBody>
          <a:bodyPr wrap="square" rtlCol="0">
            <a:spAutoFit/>
          </a:bodyPr>
          <a:lstStyle/>
          <a:p>
            <a:r>
              <a:rPr kumimoji="1" lang="en-US" altLang="ja-JP" sz="800" dirty="0">
                <a:latin typeface="BIZ UDPゴシック" panose="020B0400000000000000" pitchFamily="50" charset="-128"/>
                <a:ea typeface="BIZ UDPゴシック" panose="020B0400000000000000" pitchFamily="50" charset="-128"/>
              </a:rPr>
              <a:t>※</a:t>
            </a:r>
            <a:r>
              <a:rPr kumimoji="1" lang="ja-JP" altLang="en-US" sz="800" dirty="0">
                <a:latin typeface="BIZ UDPゴシック" panose="020B0400000000000000" pitchFamily="50" charset="-128"/>
                <a:ea typeface="BIZ UDPゴシック" panose="020B0400000000000000" pitchFamily="50" charset="-128"/>
              </a:rPr>
              <a:t>水銀は平成</a:t>
            </a:r>
            <a:r>
              <a:rPr kumimoji="1" lang="en-US" altLang="ja-JP" sz="800" dirty="0">
                <a:latin typeface="BIZ UDPゴシック" panose="020B0400000000000000" pitchFamily="50" charset="-128"/>
                <a:ea typeface="BIZ UDPゴシック" panose="020B0400000000000000" pitchFamily="50" charset="-128"/>
              </a:rPr>
              <a:t>30</a:t>
            </a:r>
            <a:r>
              <a:rPr kumimoji="1" lang="ja-JP" altLang="en-US" sz="800" dirty="0">
                <a:latin typeface="BIZ UDPゴシック" panose="020B0400000000000000" pitchFamily="50" charset="-128"/>
                <a:ea typeface="BIZ UDPゴシック" panose="020B0400000000000000" pitchFamily="50" charset="-128"/>
              </a:rPr>
              <a:t>年施行の法改正により有害物質の対象外となり個別に排出規制を実施。</a:t>
            </a:r>
            <a:endParaRPr kumimoji="1" lang="en-US" altLang="ja-JP" sz="800" dirty="0">
              <a:latin typeface="BIZ UDPゴシック" panose="020B0400000000000000" pitchFamily="50" charset="-128"/>
              <a:ea typeface="BIZ UDPゴシック" panose="020B0400000000000000" pitchFamily="50" charset="-128"/>
            </a:endParaRPr>
          </a:p>
          <a:p>
            <a:r>
              <a:rPr kumimoji="1" lang="en-US" altLang="ja-JP" sz="800" dirty="0" smtClean="0">
                <a:latin typeface="BIZ UDPゴシック" panose="020B0400000000000000" pitchFamily="50" charset="-128"/>
                <a:ea typeface="BIZ UDPゴシック" panose="020B0400000000000000" pitchFamily="50" charset="-128"/>
              </a:rPr>
              <a:t>※</a:t>
            </a:r>
            <a:r>
              <a:rPr kumimoji="1" lang="ja-JP" altLang="en-US" sz="800" dirty="0">
                <a:latin typeface="BIZ UDPゴシック" panose="020B0400000000000000" pitchFamily="50" charset="-128"/>
                <a:ea typeface="BIZ UDPゴシック" panose="020B0400000000000000" pitchFamily="50" charset="-128"/>
              </a:rPr>
              <a:t>府内大気濃度はカドミウム及びその化合物、鉛及びその化合物、アンチモン及びその化合物、銅及びその化合物、バナジウム及びその化合物は府立環境農林水産総合研究所による</a:t>
            </a:r>
            <a:r>
              <a:rPr kumimoji="1" lang="en-US" altLang="ja-JP" sz="800" dirty="0">
                <a:latin typeface="BIZ UDPゴシック" panose="020B0400000000000000" pitchFamily="50" charset="-128"/>
                <a:ea typeface="BIZ UDPゴシック" panose="020B0400000000000000" pitchFamily="50" charset="-128"/>
              </a:rPr>
              <a:t>2019</a:t>
            </a:r>
            <a:r>
              <a:rPr kumimoji="1" lang="ja-JP" altLang="en-US" sz="800" dirty="0">
                <a:latin typeface="BIZ UDPゴシック" panose="020B0400000000000000" pitchFamily="50" charset="-128"/>
                <a:ea typeface="BIZ UDPゴシック" panose="020B0400000000000000" pitchFamily="50" charset="-128"/>
              </a:rPr>
              <a:t>年モニタリングデータ、その他は国指針等に基づく</a:t>
            </a:r>
            <a:r>
              <a:rPr kumimoji="1" lang="en-US" altLang="ja-JP" sz="800" dirty="0">
                <a:latin typeface="BIZ UDPゴシック" panose="020B0400000000000000" pitchFamily="50" charset="-128"/>
                <a:ea typeface="BIZ UDPゴシック" panose="020B0400000000000000" pitchFamily="50" charset="-128"/>
              </a:rPr>
              <a:t>2018</a:t>
            </a:r>
            <a:r>
              <a:rPr kumimoji="1" lang="ja-JP" altLang="en-US" sz="800" dirty="0">
                <a:latin typeface="BIZ UDPゴシック" panose="020B0400000000000000" pitchFamily="50" charset="-128"/>
                <a:ea typeface="BIZ UDPゴシック" panose="020B0400000000000000" pitchFamily="50" charset="-128"/>
              </a:rPr>
              <a:t>年モニタリングデータの各測定局年平均値の平均。</a:t>
            </a:r>
            <a:endParaRPr kumimoji="1" lang="en-US" altLang="ja-JP" sz="800" dirty="0">
              <a:latin typeface="BIZ UDPゴシック" panose="020B0400000000000000" pitchFamily="50" charset="-128"/>
              <a:ea typeface="BIZ UDPゴシック" panose="020B0400000000000000" pitchFamily="50" charset="-128"/>
            </a:endParaRPr>
          </a:p>
          <a:p>
            <a:r>
              <a:rPr kumimoji="1" lang="en-US" altLang="ja-JP" sz="800" dirty="0">
                <a:latin typeface="BIZ UDPゴシック" panose="020B0400000000000000" pitchFamily="50" charset="-128"/>
                <a:ea typeface="BIZ UDPゴシック" panose="020B0400000000000000" pitchFamily="50" charset="-128"/>
              </a:rPr>
              <a:t>※</a:t>
            </a:r>
            <a:r>
              <a:rPr kumimoji="1" lang="ja-JP" altLang="en-US" sz="800" dirty="0">
                <a:latin typeface="BIZ UDPゴシック" panose="020B0400000000000000" pitchFamily="50" charset="-128"/>
                <a:ea typeface="BIZ UDPゴシック" panose="020B0400000000000000" pitchFamily="50" charset="-128"/>
              </a:rPr>
              <a:t>環境目標値はベンゼン、テトラクロロエチレン、トリクロロエチレン、塩化メチレン（ジクロロメタン）、ダイオキシン類は環境基準、その他は指針値。</a:t>
            </a:r>
            <a:endParaRPr kumimoji="1" lang="en-US" altLang="ja-JP" sz="800" dirty="0">
              <a:latin typeface="BIZ UDPゴシック" panose="020B0400000000000000" pitchFamily="50" charset="-128"/>
              <a:ea typeface="BIZ UDPゴシック" panose="020B0400000000000000" pitchFamily="50" charset="-128"/>
            </a:endParaRPr>
          </a:p>
          <a:p>
            <a:r>
              <a:rPr kumimoji="1" lang="en-US" altLang="ja-JP" sz="800" dirty="0">
                <a:latin typeface="BIZ UDPゴシック" panose="020B0400000000000000" pitchFamily="50" charset="-128"/>
                <a:ea typeface="BIZ UDPゴシック" panose="020B0400000000000000" pitchFamily="50" charset="-128"/>
              </a:rPr>
              <a:t>※</a:t>
            </a:r>
            <a:r>
              <a:rPr kumimoji="1" lang="ja-JP" altLang="en-US" sz="800" dirty="0">
                <a:latin typeface="BIZ UDPゴシック" panose="020B0400000000000000" pitchFamily="50" charset="-128"/>
                <a:ea typeface="BIZ UDPゴシック" panose="020B0400000000000000" pitchFamily="50" charset="-128"/>
              </a:rPr>
              <a:t>クロム及び三価クロム化合物の大気濃度値はクロム及びその化合物として測定した濃度。</a:t>
            </a:r>
            <a:endParaRPr kumimoji="1" lang="en-US" altLang="ja-JP" sz="800" dirty="0">
              <a:latin typeface="BIZ UDPゴシック" panose="020B0400000000000000" pitchFamily="50" charset="-128"/>
              <a:ea typeface="BIZ UDPゴシック" panose="020B0400000000000000" pitchFamily="50" charset="-128"/>
            </a:endParaRPr>
          </a:p>
          <a:p>
            <a:r>
              <a:rPr kumimoji="1" lang="en-US" altLang="ja-JP" sz="800" dirty="0" smtClean="0">
                <a:latin typeface="BIZ UDPゴシック" panose="020B0400000000000000" pitchFamily="50" charset="-128"/>
                <a:ea typeface="BIZ UDPゴシック" panose="020B0400000000000000" pitchFamily="50" charset="-128"/>
              </a:rPr>
              <a:t>※</a:t>
            </a:r>
            <a:r>
              <a:rPr kumimoji="1" lang="ja-JP" altLang="en-US" sz="800" dirty="0">
                <a:latin typeface="BIZ UDPゴシック" panose="020B0400000000000000" pitchFamily="50" charset="-128"/>
                <a:ea typeface="BIZ UDPゴシック" panose="020B0400000000000000" pitchFamily="50" charset="-128"/>
              </a:rPr>
              <a:t>ダイオキシン類はダイオキシン類特別措置法で規制。府内大気濃度、環境目標値の単位は</a:t>
            </a:r>
            <a:r>
              <a:rPr kumimoji="1" lang="en-US" altLang="ja-JP" sz="800" dirty="0" err="1">
                <a:latin typeface="BIZ UDPゴシック" panose="020B0400000000000000" pitchFamily="50" charset="-128"/>
                <a:ea typeface="BIZ UDPゴシック" panose="020B0400000000000000" pitchFamily="50" charset="-128"/>
              </a:rPr>
              <a:t>pg</a:t>
            </a:r>
            <a:r>
              <a:rPr kumimoji="1" lang="en-US" altLang="ja-JP" sz="800" dirty="0">
                <a:latin typeface="BIZ UDPゴシック" panose="020B0400000000000000" pitchFamily="50" charset="-128"/>
                <a:ea typeface="BIZ UDPゴシック" panose="020B0400000000000000" pitchFamily="50" charset="-128"/>
              </a:rPr>
              <a:t>-TEQ/m</a:t>
            </a:r>
            <a:r>
              <a:rPr kumimoji="1" lang="en-US" altLang="ja-JP" sz="800" baseline="30000" dirty="0">
                <a:latin typeface="BIZ UDPゴシック" panose="020B0400000000000000" pitchFamily="50" charset="-128"/>
                <a:ea typeface="BIZ UDPゴシック" panose="020B0400000000000000" pitchFamily="50" charset="-128"/>
              </a:rPr>
              <a:t>3</a:t>
            </a:r>
            <a:r>
              <a:rPr kumimoji="1" lang="ja-JP" altLang="en-US" sz="800" dirty="0">
                <a:latin typeface="BIZ UDPゴシック" panose="020B0400000000000000" pitchFamily="50" charset="-128"/>
                <a:ea typeface="BIZ UDPゴシック" panose="020B0400000000000000" pitchFamily="50" charset="-128"/>
              </a:rPr>
              <a:t>。</a:t>
            </a:r>
            <a:endParaRPr kumimoji="1" lang="en-US" altLang="ja-JP" sz="800" dirty="0">
              <a:latin typeface="BIZ UDPゴシック" panose="020B0400000000000000" pitchFamily="50" charset="-128"/>
              <a:ea typeface="BIZ UDPゴシック" panose="020B0400000000000000" pitchFamily="50" charset="-128"/>
            </a:endParaRPr>
          </a:p>
        </p:txBody>
      </p:sp>
      <p:sp>
        <p:nvSpPr>
          <p:cNvPr id="8" name="スライド番号プレースホルダー 3">
            <a:extLst>
              <a:ext uri="{FF2B5EF4-FFF2-40B4-BE49-F238E27FC236}">
                <a16:creationId xmlns:a16="http://schemas.microsoft.com/office/drawing/2014/main" id="{88AE8472-8CF7-4376-8315-C750DAC0C1AB}"/>
              </a:ext>
            </a:extLst>
          </p:cNvPr>
          <p:cNvSpPr>
            <a:spLocks noGrp="1"/>
          </p:cNvSpPr>
          <p:nvPr>
            <p:ph type="sldNum" sz="quarter" idx="12"/>
          </p:nvPr>
        </p:nvSpPr>
        <p:spPr>
          <a:xfrm>
            <a:off x="9350787" y="6477299"/>
            <a:ext cx="555213" cy="365125"/>
          </a:xfrm>
        </p:spPr>
        <p:txBody>
          <a:bodyPr>
            <a:normAutofit/>
          </a:body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12</a:t>
            </a:fld>
            <a:endParaRPr lang="en-US" dirty="0">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10" name="表 9">
            <a:extLst>
              <a:ext uri="{FF2B5EF4-FFF2-40B4-BE49-F238E27FC236}">
                <a16:creationId xmlns:a16="http://schemas.microsoft.com/office/drawing/2014/main" id="{4B77F77F-541E-4D17-9991-35CA880ED6F9}"/>
              </a:ext>
            </a:extLst>
          </p:cNvPr>
          <p:cNvGraphicFramePr>
            <a:graphicFrameLocks noGrp="1"/>
          </p:cNvGraphicFramePr>
          <p:nvPr>
            <p:extLst>
              <p:ext uri="{D42A27DB-BD31-4B8C-83A1-F6EECF244321}">
                <p14:modId xmlns:p14="http://schemas.microsoft.com/office/powerpoint/2010/main" val="3965843441"/>
              </p:ext>
            </p:extLst>
          </p:nvPr>
        </p:nvGraphicFramePr>
        <p:xfrm>
          <a:off x="5308393" y="1084401"/>
          <a:ext cx="4212000" cy="4216471"/>
        </p:xfrm>
        <a:graphic>
          <a:graphicData uri="http://schemas.openxmlformats.org/drawingml/2006/table">
            <a:tbl>
              <a:tblPr firstRow="1" firstCol="1" bandRow="1">
                <a:tableStyleId>{5C22544A-7EE6-4342-B048-85BDC9FD1C3A}</a:tableStyleId>
              </a:tblPr>
              <a:tblGrid>
                <a:gridCol w="1260000">
                  <a:extLst>
                    <a:ext uri="{9D8B030D-6E8A-4147-A177-3AD203B41FA5}">
                      <a16:colId xmlns:a16="http://schemas.microsoft.com/office/drawing/2014/main" val="1314450676"/>
                    </a:ext>
                  </a:extLst>
                </a:gridCol>
                <a:gridCol w="396000">
                  <a:extLst>
                    <a:ext uri="{9D8B030D-6E8A-4147-A177-3AD203B41FA5}">
                      <a16:colId xmlns:a16="http://schemas.microsoft.com/office/drawing/2014/main" val="2670025071"/>
                    </a:ext>
                  </a:extLst>
                </a:gridCol>
                <a:gridCol w="396000">
                  <a:extLst>
                    <a:ext uri="{9D8B030D-6E8A-4147-A177-3AD203B41FA5}">
                      <a16:colId xmlns:a16="http://schemas.microsoft.com/office/drawing/2014/main" val="2413888605"/>
                    </a:ext>
                  </a:extLst>
                </a:gridCol>
                <a:gridCol w="504000">
                  <a:extLst>
                    <a:ext uri="{9D8B030D-6E8A-4147-A177-3AD203B41FA5}">
                      <a16:colId xmlns:a16="http://schemas.microsoft.com/office/drawing/2014/main" val="3455569113"/>
                    </a:ext>
                  </a:extLst>
                </a:gridCol>
                <a:gridCol w="468000">
                  <a:extLst>
                    <a:ext uri="{9D8B030D-6E8A-4147-A177-3AD203B41FA5}">
                      <a16:colId xmlns:a16="http://schemas.microsoft.com/office/drawing/2014/main" val="999642326"/>
                    </a:ext>
                  </a:extLst>
                </a:gridCol>
                <a:gridCol w="720000">
                  <a:extLst>
                    <a:ext uri="{9D8B030D-6E8A-4147-A177-3AD203B41FA5}">
                      <a16:colId xmlns:a16="http://schemas.microsoft.com/office/drawing/2014/main" val="266951618"/>
                    </a:ext>
                  </a:extLst>
                </a:gridCol>
                <a:gridCol w="468000">
                  <a:extLst>
                    <a:ext uri="{9D8B030D-6E8A-4147-A177-3AD203B41FA5}">
                      <a16:colId xmlns:a16="http://schemas.microsoft.com/office/drawing/2014/main" val="1785780055"/>
                    </a:ext>
                  </a:extLst>
                </a:gridCol>
              </a:tblGrid>
              <a:tr h="662312">
                <a:tc>
                  <a:txBody>
                    <a:bodyPr/>
                    <a:lstStyle/>
                    <a:p>
                      <a:pPr algn="ctr">
                        <a:lnSpc>
                          <a:spcPct val="100000"/>
                        </a:lnSpc>
                        <a:spcAft>
                          <a:spcPts val="0"/>
                        </a:spcAft>
                      </a:pPr>
                      <a:r>
                        <a:rPr lang="en-US" sz="1000" b="1" kern="100" dirty="0">
                          <a:effectLst/>
                          <a:latin typeface="BIZ UDPゴシック" panose="020B0400000000000000" pitchFamily="50" charset="-128"/>
                          <a:ea typeface="BIZ UDPゴシック" panose="020B0400000000000000" pitchFamily="50" charset="-128"/>
                        </a:rPr>
                        <a:t> </a:t>
                      </a:r>
                      <a:r>
                        <a:rPr lang="ja-JP" altLang="en-US" sz="1000" b="1" kern="100" dirty="0">
                          <a:effectLst/>
                          <a:latin typeface="BIZ UDPゴシック" panose="020B0400000000000000" pitchFamily="50" charset="-128"/>
                          <a:ea typeface="BIZ UDPゴシック" panose="020B0400000000000000" pitchFamily="50" charset="-128"/>
                        </a:rPr>
                        <a:t>物質名</a:t>
                      </a:r>
                      <a:endParaRPr 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1" kern="100" dirty="0">
                          <a:effectLst/>
                          <a:latin typeface="BIZ UDPゴシック" panose="020B0400000000000000" pitchFamily="50" charset="-128"/>
                          <a:ea typeface="BIZ UDPゴシック" panose="020B0400000000000000" pitchFamily="50" charset="-128"/>
                        </a:rPr>
                        <a:t>法</a:t>
                      </a:r>
                      <a:endParaRPr lang="en-US" altLang="ja-JP" sz="1000" b="1" kern="100" dirty="0">
                        <a:effectLst/>
                        <a:latin typeface="BIZ UDPゴシック" panose="020B0400000000000000" pitchFamily="50" charset="-128"/>
                        <a:ea typeface="BIZ UDPゴシック" panose="020B0400000000000000" pitchFamily="50" charset="-128"/>
                      </a:endParaRPr>
                    </a:p>
                    <a:p>
                      <a:pPr algn="ctr">
                        <a:lnSpc>
                          <a:spcPct val="100000"/>
                        </a:lnSpc>
                        <a:spcAft>
                          <a:spcPts val="0"/>
                        </a:spcAft>
                      </a:pPr>
                      <a:r>
                        <a:rPr lang="ja-JP" sz="1000" b="1" kern="100" dirty="0">
                          <a:effectLst/>
                          <a:latin typeface="BIZ UDPゴシック" panose="020B0400000000000000" pitchFamily="50" charset="-128"/>
                          <a:ea typeface="BIZ UDPゴシック" panose="020B0400000000000000" pitchFamily="50" charset="-128"/>
                        </a:rPr>
                        <a:t>（有害</a:t>
                      </a:r>
                      <a:r>
                        <a:rPr lang="ja-JP" altLang="en-US" sz="1000" b="1" kern="100" dirty="0">
                          <a:effectLst/>
                          <a:latin typeface="BIZ UDPゴシック" panose="020B0400000000000000" pitchFamily="50" charset="-128"/>
                          <a:ea typeface="BIZ UDPゴシック" panose="020B0400000000000000" pitchFamily="50" charset="-128"/>
                        </a:rPr>
                        <a:t>物質</a:t>
                      </a:r>
                      <a:r>
                        <a:rPr lang="ja-JP" sz="1000" b="1" kern="100" dirty="0">
                          <a:effectLst/>
                          <a:latin typeface="BIZ UDPゴシック" panose="020B0400000000000000" pitchFamily="50" charset="-128"/>
                          <a:ea typeface="BIZ UDPゴシック" panose="020B0400000000000000" pitchFamily="50" charset="-128"/>
                        </a:rPr>
                        <a:t>）</a:t>
                      </a:r>
                      <a:endParaRPr 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法</a:t>
                      </a:r>
                      <a:endParaRPr lang="en-US" alt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lnSpc>
                          <a:spcPct val="100000"/>
                        </a:lnSpc>
                        <a:spcAft>
                          <a:spcPts val="0"/>
                        </a:spcAft>
                      </a:pPr>
                      <a:r>
                        <a:rPr lang="ja-JP" altLang="en-US"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（指定物質）</a:t>
                      </a:r>
                      <a:endParaRPr 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1" kern="100" dirty="0">
                          <a:effectLst/>
                          <a:latin typeface="BIZ UDPゴシック" panose="020B0400000000000000" pitchFamily="50" charset="-128"/>
                          <a:ea typeface="BIZ UDPゴシック" panose="020B0400000000000000" pitchFamily="50" charset="-128"/>
                        </a:rPr>
                        <a:t>法（優先取組物質）</a:t>
                      </a:r>
                      <a:endParaRPr 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1" kern="100" dirty="0">
                          <a:effectLst/>
                          <a:latin typeface="BIZ UDPゴシック" panose="020B0400000000000000" pitchFamily="50" charset="-128"/>
                          <a:ea typeface="BIZ UDPゴシック" panose="020B0400000000000000" pitchFamily="50" charset="-128"/>
                        </a:rPr>
                        <a:t>条例（有害</a:t>
                      </a:r>
                      <a:r>
                        <a:rPr lang="ja-JP" altLang="en-US" sz="1000" b="1" kern="100" dirty="0">
                          <a:effectLst/>
                          <a:latin typeface="BIZ UDPゴシック" panose="020B0400000000000000" pitchFamily="50" charset="-128"/>
                          <a:ea typeface="BIZ UDPゴシック" panose="020B0400000000000000" pitchFamily="50" charset="-128"/>
                        </a:rPr>
                        <a:t>物質</a:t>
                      </a:r>
                      <a:r>
                        <a:rPr lang="ja-JP" sz="1000" b="1" kern="100" dirty="0">
                          <a:effectLst/>
                          <a:latin typeface="BIZ UDPゴシック" panose="020B0400000000000000" pitchFamily="50" charset="-128"/>
                          <a:ea typeface="BIZ UDPゴシック" panose="020B0400000000000000" pitchFamily="50" charset="-128"/>
                        </a:rPr>
                        <a:t>）</a:t>
                      </a:r>
                      <a:endParaRPr 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府内大気濃度</a:t>
                      </a:r>
                      <a:endParaRPr lang="en-US" alt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lnSpc>
                          <a:spcPct val="100000"/>
                        </a:lnSpc>
                        <a:spcAft>
                          <a:spcPts val="0"/>
                        </a:spcAft>
                      </a:pPr>
                      <a:r>
                        <a:rPr lang="ja-JP" altLang="en-US"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altLang="ja-JP" sz="1000" b="1" kern="100" dirty="0" err="1">
                          <a:effectLst/>
                          <a:latin typeface="BIZ UDPゴシック" panose="020B0400000000000000" pitchFamily="50" charset="-128"/>
                          <a:ea typeface="BIZ UDPゴシック" panose="020B0400000000000000" pitchFamily="50" charset="-128"/>
                          <a:cs typeface="Times New Roman" panose="02020603050405020304" pitchFamily="18" charset="0"/>
                        </a:rPr>
                        <a:t>μg</a:t>
                      </a:r>
                      <a:r>
                        <a:rPr lang="en-US" alt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/m</a:t>
                      </a:r>
                      <a:r>
                        <a:rPr lang="en-US" altLang="ja-JP" sz="1000" b="1" kern="100" baseline="30000" dirty="0">
                          <a:effectLst/>
                          <a:latin typeface="BIZ UDPゴシック" panose="020B0400000000000000" pitchFamily="50" charset="-128"/>
                          <a:ea typeface="BIZ UDPゴシック" panose="020B0400000000000000" pitchFamily="50" charset="-128"/>
                          <a:cs typeface="Times New Roman" panose="02020603050405020304" pitchFamily="18" charset="0"/>
                        </a:rPr>
                        <a:t>3</a:t>
                      </a:r>
                      <a:r>
                        <a:rPr lang="en-US" alt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環境目標値</a:t>
                      </a:r>
                      <a:endParaRPr lang="en-US" alt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lnSpc>
                          <a:spcPct val="100000"/>
                        </a:lnSpc>
                        <a:spcAft>
                          <a:spcPts val="0"/>
                        </a:spcAft>
                      </a:pPr>
                      <a:r>
                        <a:rPr lang="ja-JP" altLang="en-US"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altLang="ja-JP" sz="1000" b="1" kern="100" dirty="0" err="1">
                          <a:effectLst/>
                          <a:latin typeface="BIZ UDPゴシック" panose="020B0400000000000000" pitchFamily="50" charset="-128"/>
                          <a:ea typeface="BIZ UDPゴシック" panose="020B0400000000000000" pitchFamily="50" charset="-128"/>
                          <a:cs typeface="Times New Roman" panose="02020603050405020304" pitchFamily="18" charset="0"/>
                        </a:rPr>
                        <a:t>μg</a:t>
                      </a:r>
                      <a:r>
                        <a:rPr lang="en-US" alt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/m</a:t>
                      </a:r>
                      <a:r>
                        <a:rPr lang="en-US" altLang="ja-JP" sz="1000" b="1" kern="100" baseline="30000" dirty="0">
                          <a:effectLst/>
                          <a:latin typeface="BIZ UDPゴシック" panose="020B0400000000000000" pitchFamily="50" charset="-128"/>
                          <a:ea typeface="BIZ UDPゴシック" panose="020B0400000000000000" pitchFamily="50" charset="-128"/>
                          <a:cs typeface="Times New Roman" panose="02020603050405020304" pitchFamily="18" charset="0"/>
                        </a:rPr>
                        <a:t>3</a:t>
                      </a:r>
                      <a:r>
                        <a:rPr lang="en-US" alt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722035673"/>
                  </a:ext>
                </a:extLst>
              </a:tr>
              <a:tr h="223889">
                <a:tc>
                  <a:txBody>
                    <a:bodyPr/>
                    <a:lstStyle/>
                    <a:p>
                      <a:pPr algn="ctr">
                        <a:lnSpc>
                          <a:spcPct val="100000"/>
                        </a:lnSpc>
                        <a:spcAft>
                          <a:spcPts val="0"/>
                        </a:spcAft>
                      </a:pPr>
                      <a:r>
                        <a:rPr lang="ja-JP" sz="1000" b="1" kern="100" dirty="0">
                          <a:effectLst/>
                          <a:latin typeface="BIZ UDPゴシック" panose="020B0400000000000000" pitchFamily="50" charset="-128"/>
                          <a:ea typeface="BIZ UDPゴシック" panose="020B0400000000000000" pitchFamily="50" charset="-128"/>
                        </a:rPr>
                        <a:t>アクリロニトリル</a:t>
                      </a:r>
                      <a:endParaRPr 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a:effectLst/>
                          <a:latin typeface="BIZ UDPゴシック" panose="020B0400000000000000" pitchFamily="50" charset="-128"/>
                          <a:ea typeface="BIZ UDPゴシック" panose="020B0400000000000000" pitchFamily="50" charset="-128"/>
                        </a:rPr>
                        <a:t>〇</a:t>
                      </a:r>
                      <a:endParaRPr lang="ja-JP" sz="10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0.038</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1314535297"/>
                  </a:ext>
                </a:extLst>
              </a:tr>
              <a:tr h="223889">
                <a:tc>
                  <a:txBody>
                    <a:bodyPr/>
                    <a:lstStyle/>
                    <a:p>
                      <a:pPr algn="ctr">
                        <a:lnSpc>
                          <a:spcPct val="100000"/>
                        </a:lnSpc>
                        <a:spcAft>
                          <a:spcPts val="0"/>
                        </a:spcAft>
                      </a:pPr>
                      <a:r>
                        <a:rPr lang="ja-JP" sz="1000" b="1" kern="100" dirty="0">
                          <a:effectLst/>
                          <a:latin typeface="BIZ UDPゴシック" panose="020B0400000000000000" pitchFamily="50" charset="-128"/>
                          <a:ea typeface="BIZ UDPゴシック" panose="020B0400000000000000" pitchFamily="50" charset="-128"/>
                        </a:rPr>
                        <a:t>アセトアルデヒド</a:t>
                      </a:r>
                      <a:endParaRPr 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a:effectLst/>
                          <a:latin typeface="BIZ UDPゴシック" panose="020B0400000000000000" pitchFamily="50" charset="-128"/>
                          <a:ea typeface="BIZ UDPゴシック" panose="020B0400000000000000" pitchFamily="50" charset="-128"/>
                        </a:rPr>
                        <a:t>〇</a:t>
                      </a:r>
                      <a:endParaRPr lang="ja-JP" sz="10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0.019</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120</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2072640172"/>
                  </a:ext>
                </a:extLst>
              </a:tr>
              <a:tr h="331156">
                <a:tc>
                  <a:txBody>
                    <a:bodyPr/>
                    <a:lstStyle/>
                    <a:p>
                      <a:pPr algn="ctr">
                        <a:lnSpc>
                          <a:spcPct val="100000"/>
                        </a:lnSpc>
                        <a:spcAft>
                          <a:spcPts val="0"/>
                        </a:spcAft>
                      </a:pPr>
                      <a:r>
                        <a:rPr lang="ja-JP" altLang="en-US" sz="1000" b="1" kern="100" dirty="0">
                          <a:effectLst/>
                          <a:latin typeface="BIZ UDPゴシック" panose="020B0400000000000000" pitchFamily="50" charset="-128"/>
                          <a:ea typeface="BIZ UDPゴシック" panose="020B0400000000000000" pitchFamily="50" charset="-128"/>
                        </a:rPr>
                        <a:t>塩化メチル（</a:t>
                      </a:r>
                      <a:r>
                        <a:rPr lang="ja-JP" sz="1000" b="1" kern="100" dirty="0">
                          <a:effectLst/>
                          <a:latin typeface="BIZ UDPゴシック" panose="020B0400000000000000" pitchFamily="50" charset="-128"/>
                          <a:ea typeface="BIZ UDPゴシック" panose="020B0400000000000000" pitchFamily="50" charset="-128"/>
                        </a:rPr>
                        <a:t>クロロメタン</a:t>
                      </a:r>
                      <a:r>
                        <a:rPr lang="ja-JP" altLang="en-US" sz="1000" b="1" kern="100" dirty="0">
                          <a:effectLst/>
                          <a:latin typeface="BIZ UDPゴシック" panose="020B0400000000000000" pitchFamily="50" charset="-128"/>
                          <a:ea typeface="BIZ UDPゴシック" panose="020B0400000000000000" pitchFamily="50" charset="-128"/>
                        </a:rPr>
                        <a:t>）</a:t>
                      </a:r>
                      <a:endParaRPr 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〇</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1.3</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94</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1802199651"/>
                  </a:ext>
                </a:extLst>
              </a:tr>
              <a:tr h="331156">
                <a:tc>
                  <a:txBody>
                    <a:bodyPr/>
                    <a:lstStyle/>
                    <a:p>
                      <a:pPr algn="ctr">
                        <a:lnSpc>
                          <a:spcPct val="100000"/>
                        </a:lnSpc>
                        <a:spcAft>
                          <a:spcPts val="0"/>
                        </a:spcAft>
                      </a:pPr>
                      <a:r>
                        <a:rPr lang="ja-JP" sz="1000" b="1" kern="100" dirty="0">
                          <a:effectLst/>
                          <a:latin typeface="BIZ UDPゴシック" panose="020B0400000000000000" pitchFamily="50" charset="-128"/>
                          <a:ea typeface="BIZ UDPゴシック" panose="020B0400000000000000" pitchFamily="50" charset="-128"/>
                        </a:rPr>
                        <a:t>クロム及び三価クロム化合物</a:t>
                      </a:r>
                      <a:endParaRPr 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a:effectLst/>
                          <a:latin typeface="BIZ UDPゴシック" panose="020B0400000000000000" pitchFamily="50" charset="-128"/>
                          <a:ea typeface="BIZ UDPゴシック" panose="020B0400000000000000" pitchFamily="50" charset="-128"/>
                        </a:rPr>
                        <a:t>〇</a:t>
                      </a:r>
                      <a:endParaRPr lang="ja-JP" sz="10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0.0038</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784237321"/>
                  </a:ext>
                </a:extLst>
              </a:tr>
              <a:tr h="223889">
                <a:tc>
                  <a:txBody>
                    <a:bodyPr/>
                    <a:lstStyle/>
                    <a:p>
                      <a:pPr algn="ctr">
                        <a:lnSpc>
                          <a:spcPct val="100000"/>
                        </a:lnSpc>
                        <a:spcAft>
                          <a:spcPts val="0"/>
                        </a:spcAft>
                      </a:pPr>
                      <a:r>
                        <a:rPr lang="ja-JP" sz="1000" b="1" kern="100" dirty="0">
                          <a:effectLst/>
                          <a:latin typeface="BIZ UDPゴシック" panose="020B0400000000000000" pitchFamily="50" charset="-128"/>
                          <a:ea typeface="BIZ UDPゴシック" panose="020B0400000000000000" pitchFamily="50" charset="-128"/>
                        </a:rPr>
                        <a:t>クロロホルム</a:t>
                      </a:r>
                      <a:endParaRPr 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a:effectLst/>
                          <a:latin typeface="BIZ UDPゴシック" panose="020B0400000000000000" pitchFamily="50" charset="-128"/>
                          <a:ea typeface="BIZ UDPゴシック" panose="020B0400000000000000" pitchFamily="50" charset="-128"/>
                        </a:rPr>
                        <a:t>〇</a:t>
                      </a:r>
                      <a:endParaRPr lang="ja-JP" sz="10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0.25</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18</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1174997856"/>
                  </a:ext>
                </a:extLst>
              </a:tr>
              <a:tr h="331156">
                <a:tc>
                  <a:txBody>
                    <a:bodyPr/>
                    <a:lstStyle/>
                    <a:p>
                      <a:pPr algn="ctr">
                        <a:lnSpc>
                          <a:spcPct val="100000"/>
                        </a:lnSpc>
                        <a:spcAft>
                          <a:spcPts val="0"/>
                        </a:spcAft>
                      </a:pPr>
                      <a:r>
                        <a:rPr lang="en-US" sz="1000" b="1" kern="100" dirty="0">
                          <a:effectLst/>
                          <a:latin typeface="BIZ UDPゴシック" panose="020B0400000000000000" pitchFamily="50" charset="-128"/>
                          <a:ea typeface="BIZ UDPゴシック" panose="020B0400000000000000" pitchFamily="50" charset="-128"/>
                        </a:rPr>
                        <a:t>1,2</a:t>
                      </a:r>
                      <a:r>
                        <a:rPr lang="ja-JP" sz="1000" b="1" kern="100" dirty="0">
                          <a:effectLst/>
                          <a:latin typeface="BIZ UDPゴシック" panose="020B0400000000000000" pitchFamily="50" charset="-128"/>
                          <a:ea typeface="BIZ UDPゴシック" panose="020B0400000000000000" pitchFamily="50" charset="-128"/>
                        </a:rPr>
                        <a:t>－ジクロロエタン</a:t>
                      </a:r>
                      <a:endParaRPr 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a:effectLst/>
                          <a:latin typeface="BIZ UDPゴシック" panose="020B0400000000000000" pitchFamily="50" charset="-128"/>
                          <a:ea typeface="BIZ UDPゴシック" panose="020B0400000000000000" pitchFamily="50" charset="-128"/>
                        </a:rPr>
                        <a:t>〇</a:t>
                      </a:r>
                      <a:endParaRPr lang="ja-JP" sz="10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0.16</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1.6</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3303518167"/>
                  </a:ext>
                </a:extLst>
              </a:tr>
              <a:tr h="331156">
                <a:tc>
                  <a:txBody>
                    <a:bodyPr/>
                    <a:lstStyle/>
                    <a:p>
                      <a:pPr algn="ctr">
                        <a:lnSpc>
                          <a:spcPct val="100000"/>
                        </a:lnSpc>
                        <a:spcAft>
                          <a:spcPts val="0"/>
                        </a:spcAft>
                      </a:pPr>
                      <a:r>
                        <a:rPr lang="ja-JP" altLang="en-US" sz="1000" b="1" kern="100" dirty="0">
                          <a:effectLst/>
                          <a:latin typeface="BIZ UDPゴシック" panose="020B0400000000000000" pitchFamily="50" charset="-128"/>
                          <a:ea typeface="BIZ UDPゴシック" panose="020B0400000000000000" pitchFamily="50" charset="-128"/>
                        </a:rPr>
                        <a:t>塩化メチレン（</a:t>
                      </a:r>
                      <a:r>
                        <a:rPr lang="ja-JP" sz="1000" b="1" kern="100" dirty="0">
                          <a:effectLst/>
                          <a:latin typeface="BIZ UDPゴシック" panose="020B0400000000000000" pitchFamily="50" charset="-128"/>
                          <a:ea typeface="BIZ UDPゴシック" panose="020B0400000000000000" pitchFamily="50" charset="-128"/>
                        </a:rPr>
                        <a:t>ジクロロメタン</a:t>
                      </a:r>
                      <a:r>
                        <a:rPr lang="ja-JP" altLang="en-US" sz="1000" b="1" kern="100" dirty="0">
                          <a:effectLst/>
                          <a:latin typeface="BIZ UDPゴシック" panose="020B0400000000000000" pitchFamily="50" charset="-128"/>
                          <a:ea typeface="BIZ UDPゴシック" panose="020B0400000000000000" pitchFamily="50" charset="-128"/>
                        </a:rPr>
                        <a:t>）</a:t>
                      </a:r>
                      <a:endParaRPr 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〇</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2.5</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150</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3227824060"/>
                  </a:ext>
                </a:extLst>
              </a:tr>
              <a:tr h="223889">
                <a:tc>
                  <a:txBody>
                    <a:bodyPr/>
                    <a:lstStyle/>
                    <a:p>
                      <a:pPr algn="ctr">
                        <a:lnSpc>
                          <a:spcPct val="100000"/>
                        </a:lnSpc>
                        <a:spcAft>
                          <a:spcPts val="0"/>
                        </a:spcAft>
                      </a:pPr>
                      <a:r>
                        <a:rPr lang="ja-JP" sz="1000" b="1" kern="100" dirty="0">
                          <a:effectLst/>
                          <a:latin typeface="BIZ UDPゴシック" panose="020B0400000000000000" pitchFamily="50" charset="-128"/>
                          <a:ea typeface="BIZ UDPゴシック" panose="020B0400000000000000" pitchFamily="50" charset="-128"/>
                        </a:rPr>
                        <a:t>ダイオキシン類</a:t>
                      </a:r>
                      <a:endParaRPr 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a:effectLst/>
                          <a:latin typeface="BIZ UDPゴシック" panose="020B0400000000000000" pitchFamily="50" charset="-128"/>
                          <a:ea typeface="BIZ UDPゴシック" panose="020B0400000000000000" pitchFamily="50" charset="-128"/>
                        </a:rPr>
                        <a:t>〇</a:t>
                      </a:r>
                      <a:endParaRPr lang="ja-JP" sz="10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a:effectLst/>
                          <a:latin typeface="BIZ UDPゴシック" panose="020B0400000000000000" pitchFamily="50" charset="-128"/>
                          <a:ea typeface="BIZ UDPゴシック" panose="020B0400000000000000" pitchFamily="50" charset="-128"/>
                        </a:rPr>
                        <a:t>－</a:t>
                      </a:r>
                      <a:endParaRPr lang="ja-JP" sz="10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０．０２２</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０．６</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122767242"/>
                  </a:ext>
                </a:extLst>
              </a:tr>
              <a:tr h="331156">
                <a:tc>
                  <a:txBody>
                    <a:bodyPr/>
                    <a:lstStyle/>
                    <a:p>
                      <a:pPr algn="ctr">
                        <a:lnSpc>
                          <a:spcPct val="100000"/>
                        </a:lnSpc>
                        <a:spcAft>
                          <a:spcPts val="0"/>
                        </a:spcAft>
                      </a:pPr>
                      <a:r>
                        <a:rPr lang="ja-JP" sz="1000" b="1" kern="100">
                          <a:effectLst/>
                          <a:latin typeface="BIZ UDPゴシック" panose="020B0400000000000000" pitchFamily="50" charset="-128"/>
                          <a:ea typeface="BIZ UDPゴシック" panose="020B0400000000000000" pitchFamily="50" charset="-128"/>
                        </a:rPr>
                        <a:t>テトラクロロエチレン</a:t>
                      </a:r>
                      <a:endParaRPr lang="ja-JP" sz="1000" b="1"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〇</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a:effectLst/>
                          <a:latin typeface="BIZ UDPゴシック" panose="020B0400000000000000" pitchFamily="50" charset="-128"/>
                          <a:ea typeface="BIZ UDPゴシック" panose="020B0400000000000000" pitchFamily="50" charset="-128"/>
                        </a:rPr>
                        <a:t>〇</a:t>
                      </a:r>
                      <a:endParaRPr lang="ja-JP" sz="10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a:effectLst/>
                          <a:latin typeface="BIZ UDPゴシック" panose="020B0400000000000000" pitchFamily="50" charset="-128"/>
                          <a:ea typeface="BIZ UDPゴシック" panose="020B0400000000000000" pitchFamily="50" charset="-128"/>
                        </a:rPr>
                        <a:t>－</a:t>
                      </a:r>
                      <a:endParaRPr lang="ja-JP" sz="10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0.27</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200</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1538823890"/>
                  </a:ext>
                </a:extLst>
              </a:tr>
              <a:tr h="223889">
                <a:tc>
                  <a:txBody>
                    <a:bodyPr/>
                    <a:lstStyle/>
                    <a:p>
                      <a:pPr algn="ctr">
                        <a:lnSpc>
                          <a:spcPct val="100000"/>
                        </a:lnSpc>
                        <a:spcAft>
                          <a:spcPts val="0"/>
                        </a:spcAft>
                      </a:pPr>
                      <a:r>
                        <a:rPr lang="ja-JP" sz="1000" b="1" kern="100" dirty="0">
                          <a:effectLst/>
                          <a:latin typeface="BIZ UDPゴシック" panose="020B0400000000000000" pitchFamily="50" charset="-128"/>
                          <a:ea typeface="BIZ UDPゴシック" panose="020B0400000000000000" pitchFamily="50" charset="-128"/>
                        </a:rPr>
                        <a:t>トリクロロエチレン</a:t>
                      </a:r>
                      <a:endParaRPr 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a:effectLst/>
                          <a:latin typeface="BIZ UDPゴシック" panose="020B0400000000000000" pitchFamily="50" charset="-128"/>
                          <a:ea typeface="BIZ UDPゴシック" panose="020B0400000000000000" pitchFamily="50" charset="-128"/>
                        </a:rPr>
                        <a:t>－</a:t>
                      </a:r>
                      <a:endParaRPr lang="ja-JP" sz="10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〇</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〇</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a:effectLst/>
                          <a:latin typeface="BIZ UDPゴシック" panose="020B0400000000000000" pitchFamily="50" charset="-128"/>
                          <a:ea typeface="BIZ UDPゴシック" panose="020B0400000000000000" pitchFamily="50" charset="-128"/>
                        </a:rPr>
                        <a:t>－</a:t>
                      </a:r>
                      <a:endParaRPr lang="ja-JP" sz="10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0.84</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130</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1395548202"/>
                  </a:ext>
                </a:extLst>
              </a:tr>
              <a:tr h="223889">
                <a:tc>
                  <a:txBody>
                    <a:bodyPr/>
                    <a:lstStyle/>
                    <a:p>
                      <a:pPr algn="ctr">
                        <a:lnSpc>
                          <a:spcPct val="100000"/>
                        </a:lnSpc>
                        <a:spcAft>
                          <a:spcPts val="0"/>
                        </a:spcAft>
                      </a:pPr>
                      <a:r>
                        <a:rPr lang="ja-JP" sz="1000" b="1" kern="100" dirty="0">
                          <a:effectLst/>
                          <a:latin typeface="BIZ UDPゴシック" panose="020B0400000000000000" pitchFamily="50" charset="-128"/>
                          <a:ea typeface="BIZ UDPゴシック" panose="020B0400000000000000" pitchFamily="50" charset="-128"/>
                        </a:rPr>
                        <a:t>トルエン</a:t>
                      </a:r>
                      <a:endParaRPr 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a:effectLst/>
                          <a:latin typeface="BIZ UDPゴシック" panose="020B0400000000000000" pitchFamily="50" charset="-128"/>
                          <a:ea typeface="BIZ UDPゴシック" panose="020B0400000000000000" pitchFamily="50" charset="-128"/>
                        </a:rPr>
                        <a:t>－</a:t>
                      </a:r>
                      <a:endParaRPr lang="ja-JP" sz="10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a:effectLst/>
                          <a:latin typeface="BIZ UDPゴシック" panose="020B0400000000000000" pitchFamily="50" charset="-128"/>
                          <a:ea typeface="BIZ UDPゴシック" panose="020B0400000000000000" pitchFamily="50" charset="-128"/>
                        </a:rPr>
                        <a:t>〇</a:t>
                      </a:r>
                      <a:endParaRPr lang="ja-JP" sz="10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a:effectLst/>
                          <a:latin typeface="BIZ UDPゴシック" panose="020B0400000000000000" pitchFamily="50" charset="-128"/>
                          <a:ea typeface="BIZ UDPゴシック" panose="020B0400000000000000" pitchFamily="50" charset="-128"/>
                        </a:rPr>
                        <a:t>－</a:t>
                      </a:r>
                      <a:endParaRPr lang="ja-JP" sz="10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8.5</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3438876454"/>
                  </a:ext>
                </a:extLst>
              </a:tr>
              <a:tr h="223889">
                <a:tc>
                  <a:txBody>
                    <a:bodyPr/>
                    <a:lstStyle/>
                    <a:p>
                      <a:pPr algn="ctr">
                        <a:lnSpc>
                          <a:spcPct val="100000"/>
                        </a:lnSpc>
                        <a:spcAft>
                          <a:spcPts val="0"/>
                        </a:spcAft>
                      </a:pPr>
                      <a:r>
                        <a:rPr lang="en-US" sz="1000" b="1" kern="100" dirty="0">
                          <a:effectLst/>
                          <a:latin typeface="BIZ UDPゴシック" panose="020B0400000000000000" pitchFamily="50" charset="-128"/>
                          <a:ea typeface="BIZ UDPゴシック" panose="020B0400000000000000" pitchFamily="50" charset="-128"/>
                        </a:rPr>
                        <a:t>1,3</a:t>
                      </a:r>
                      <a:r>
                        <a:rPr lang="ja-JP" sz="1000" b="1" kern="100" dirty="0">
                          <a:effectLst/>
                          <a:latin typeface="BIZ UDPゴシック" panose="020B0400000000000000" pitchFamily="50" charset="-128"/>
                          <a:ea typeface="BIZ UDPゴシック" panose="020B0400000000000000" pitchFamily="50" charset="-128"/>
                        </a:rPr>
                        <a:t>－ブタジエン</a:t>
                      </a:r>
                      <a:endParaRPr 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a:effectLst/>
                          <a:latin typeface="BIZ UDPゴシック" panose="020B0400000000000000" pitchFamily="50" charset="-128"/>
                          <a:ea typeface="BIZ UDPゴシック" panose="020B0400000000000000" pitchFamily="50" charset="-128"/>
                        </a:rPr>
                        <a:t>－</a:t>
                      </a:r>
                      <a:endParaRPr lang="ja-JP" sz="10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a:effectLst/>
                          <a:latin typeface="BIZ UDPゴシック" panose="020B0400000000000000" pitchFamily="50" charset="-128"/>
                          <a:ea typeface="BIZ UDPゴシック" panose="020B0400000000000000" pitchFamily="50" charset="-128"/>
                        </a:rPr>
                        <a:t>〇</a:t>
                      </a:r>
                      <a:endParaRPr lang="ja-JP" sz="10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a:effectLst/>
                          <a:latin typeface="BIZ UDPゴシック" panose="020B0400000000000000" pitchFamily="50" charset="-128"/>
                          <a:ea typeface="BIZ UDPゴシック" panose="020B0400000000000000" pitchFamily="50" charset="-128"/>
                        </a:rPr>
                        <a:t>－</a:t>
                      </a:r>
                      <a:endParaRPr lang="ja-JP" sz="10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0.088</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2.5</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2611618033"/>
                  </a:ext>
                </a:extLst>
              </a:tr>
              <a:tr h="331156">
                <a:tc>
                  <a:txBody>
                    <a:bodyPr/>
                    <a:lstStyle/>
                    <a:p>
                      <a:pPr algn="ctr">
                        <a:lnSpc>
                          <a:spcPct val="100000"/>
                        </a:lnSpc>
                        <a:spcAft>
                          <a:spcPts val="0"/>
                        </a:spcAft>
                      </a:pPr>
                      <a:r>
                        <a:rPr lang="ja-JP" sz="1000" b="1" kern="100" dirty="0">
                          <a:effectLst/>
                          <a:latin typeface="BIZ UDPゴシック" panose="020B0400000000000000" pitchFamily="50" charset="-128"/>
                          <a:ea typeface="BIZ UDPゴシック" panose="020B0400000000000000" pitchFamily="50" charset="-128"/>
                        </a:rPr>
                        <a:t>ベンゾ</a:t>
                      </a:r>
                      <a:r>
                        <a:rPr lang="en-US" sz="1000" b="1" kern="100" dirty="0">
                          <a:effectLst/>
                          <a:latin typeface="BIZ UDPゴシック" panose="020B0400000000000000" pitchFamily="50" charset="-128"/>
                          <a:ea typeface="BIZ UDPゴシック" panose="020B0400000000000000" pitchFamily="50" charset="-128"/>
                        </a:rPr>
                        <a:t>[a]</a:t>
                      </a:r>
                      <a:r>
                        <a:rPr lang="ja-JP" sz="1000" b="1" kern="100" dirty="0">
                          <a:effectLst/>
                          <a:latin typeface="BIZ UDPゴシック" panose="020B0400000000000000" pitchFamily="50" charset="-128"/>
                          <a:ea typeface="BIZ UDPゴシック" panose="020B0400000000000000" pitchFamily="50" charset="-128"/>
                        </a:rPr>
                        <a:t>ピレン</a:t>
                      </a:r>
                      <a:endParaRPr 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a:effectLst/>
                          <a:latin typeface="BIZ UDPゴシック" panose="020B0400000000000000" pitchFamily="50" charset="-128"/>
                          <a:ea typeface="BIZ UDPゴシック" panose="020B0400000000000000" pitchFamily="50" charset="-128"/>
                        </a:rPr>
                        <a:t>－</a:t>
                      </a:r>
                      <a:endParaRPr lang="ja-JP" sz="10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〇</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0.00025</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ja-JP"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2939830118"/>
                  </a:ext>
                </a:extLst>
              </a:tr>
            </a:tbl>
          </a:graphicData>
        </a:graphic>
      </p:graphicFrame>
      <p:sp>
        <p:nvSpPr>
          <p:cNvPr id="12" name="テキスト ボックス 11">
            <a:extLst>
              <a:ext uri="{FF2B5EF4-FFF2-40B4-BE49-F238E27FC236}">
                <a16:creationId xmlns:a16="http://schemas.microsoft.com/office/drawing/2014/main" id="{E7C55867-5166-4134-A3F0-9D4C84371D7B}"/>
              </a:ext>
            </a:extLst>
          </p:cNvPr>
          <p:cNvSpPr txBox="1"/>
          <p:nvPr/>
        </p:nvSpPr>
        <p:spPr>
          <a:xfrm>
            <a:off x="639946" y="6603048"/>
            <a:ext cx="4564832" cy="215444"/>
          </a:xfrm>
          <a:prstGeom prst="rect">
            <a:avLst/>
          </a:prstGeom>
          <a:noFill/>
        </p:spPr>
        <p:txBody>
          <a:bodyPr wrap="square" rtlCol="0">
            <a:spAutoFit/>
          </a:bodyPr>
          <a:lstStyle/>
          <a:p>
            <a:r>
              <a:rPr kumimoji="1" lang="ja-JP" altLang="en-US" sz="800" dirty="0">
                <a:latin typeface="BIZ UDPゴシック" panose="020B0400000000000000" pitchFamily="50" charset="-128"/>
                <a:ea typeface="BIZ UDPゴシック" panose="020B0400000000000000" pitchFamily="50" charset="-128"/>
              </a:rPr>
              <a:t>　</a:t>
            </a:r>
            <a:r>
              <a:rPr kumimoji="1" lang="ja-JP" altLang="en-US" sz="800" dirty="0" smtClean="0">
                <a:latin typeface="BIZ UDPゴシック" panose="020B0400000000000000" pitchFamily="50" charset="-128"/>
                <a:ea typeface="BIZ UDPゴシック" panose="020B0400000000000000" pitchFamily="50" charset="-128"/>
              </a:rPr>
              <a:t>＊</a:t>
            </a:r>
            <a:r>
              <a:rPr kumimoji="1" lang="ja-JP" altLang="en-US" sz="800" dirty="0">
                <a:latin typeface="BIZ UDPゴシック" panose="020B0400000000000000" pitchFamily="50" charset="-128"/>
                <a:ea typeface="BIZ UDPゴシック" panose="020B0400000000000000" pitchFamily="50" charset="-128"/>
              </a:rPr>
              <a:t>がついている物質は設備構造基準を適用している物質</a:t>
            </a:r>
            <a:r>
              <a:rPr kumimoji="1" lang="ja-JP" altLang="en-US" sz="800" dirty="0" smtClean="0">
                <a:latin typeface="BIZ UDPゴシック" panose="020B0400000000000000" pitchFamily="50" charset="-128"/>
                <a:ea typeface="BIZ UDPゴシック" panose="020B0400000000000000" pitchFamily="50" charset="-128"/>
              </a:rPr>
              <a:t>。</a:t>
            </a:r>
            <a:endParaRPr kumimoji="1" lang="en-US" altLang="ja-JP" sz="800" dirty="0">
              <a:latin typeface="BIZ UDPゴシック" panose="020B0400000000000000" pitchFamily="50" charset="-128"/>
              <a:ea typeface="BIZ UDPゴシック" panose="020B0400000000000000" pitchFamily="50" charset="-128"/>
            </a:endParaRPr>
          </a:p>
        </p:txBody>
      </p:sp>
      <p:sp>
        <p:nvSpPr>
          <p:cNvPr id="14" name="屈折矢印 13"/>
          <p:cNvSpPr/>
          <p:nvPr/>
        </p:nvSpPr>
        <p:spPr>
          <a:xfrm rot="5400000" flipV="1">
            <a:off x="3637835" y="6601171"/>
            <a:ext cx="181120" cy="161863"/>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9735477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9ED50891-DD72-4525-97F4-89E8FE3F267C}"/>
              </a:ext>
            </a:extLst>
          </p:cNvPr>
          <p:cNvSpPr>
            <a:spLocks noGrp="1"/>
          </p:cNvSpPr>
          <p:nvPr>
            <p:ph type="title"/>
          </p:nvPr>
        </p:nvSpPr>
        <p:spPr>
          <a:xfrm>
            <a:off x="1083470" y="609600"/>
            <a:ext cx="6984793" cy="1320800"/>
          </a:xfrm>
        </p:spPr>
        <p:txBody>
          <a:bodyPr>
            <a:normAutofit/>
          </a:bodyPr>
          <a:lstStyle/>
          <a:p>
            <a:r>
              <a:rPr kumimoji="1" lang="ja-JP" altLang="en-US" sz="2800" dirty="0">
                <a:latin typeface="BIZ UDPゴシック" panose="020B0400000000000000" pitchFamily="50" charset="-128"/>
                <a:ea typeface="BIZ UDPゴシック" panose="020B0400000000000000" pitchFamily="50" charset="-128"/>
              </a:rPr>
              <a:t>条例の有害物質と法優先取組物質の比較</a:t>
            </a: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スライド番号プレースホルダー 3">
            <a:extLst>
              <a:ext uri="{FF2B5EF4-FFF2-40B4-BE49-F238E27FC236}">
                <a16:creationId xmlns:a16="http://schemas.microsoft.com/office/drawing/2014/main" id="{74CCC302-4524-4A79-BB3D-D4044DE90F05}"/>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13</a:t>
            </a:fld>
            <a:endParaRPr lang="en-US" dirty="0">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4" name="表 4">
            <a:extLst>
              <a:ext uri="{FF2B5EF4-FFF2-40B4-BE49-F238E27FC236}">
                <a16:creationId xmlns:a16="http://schemas.microsoft.com/office/drawing/2014/main" id="{721ACCDA-A425-4C7E-A3CE-16E11CFD0615}"/>
              </a:ext>
            </a:extLst>
          </p:cNvPr>
          <p:cNvGraphicFramePr>
            <a:graphicFrameLocks noGrp="1"/>
          </p:cNvGraphicFramePr>
          <p:nvPr>
            <p:extLst>
              <p:ext uri="{D42A27DB-BD31-4B8C-83A1-F6EECF244321}">
                <p14:modId xmlns:p14="http://schemas.microsoft.com/office/powerpoint/2010/main" val="524375846"/>
              </p:ext>
            </p:extLst>
          </p:nvPr>
        </p:nvGraphicFramePr>
        <p:xfrm>
          <a:off x="688963" y="1082683"/>
          <a:ext cx="8928413" cy="5439858"/>
        </p:xfrm>
        <a:graphic>
          <a:graphicData uri="http://schemas.openxmlformats.org/drawingml/2006/table">
            <a:tbl>
              <a:tblPr firstRow="1" firstCol="1" bandRow="1">
                <a:tableStyleId>{21E4AEA4-8DFA-4A89-87EB-49C32662AFE0}</a:tableStyleId>
              </a:tblPr>
              <a:tblGrid>
                <a:gridCol w="1123295">
                  <a:extLst>
                    <a:ext uri="{9D8B030D-6E8A-4147-A177-3AD203B41FA5}">
                      <a16:colId xmlns:a16="http://schemas.microsoft.com/office/drawing/2014/main" val="977474973"/>
                    </a:ext>
                  </a:extLst>
                </a:gridCol>
                <a:gridCol w="3845118">
                  <a:extLst>
                    <a:ext uri="{9D8B030D-6E8A-4147-A177-3AD203B41FA5}">
                      <a16:colId xmlns:a16="http://schemas.microsoft.com/office/drawing/2014/main" val="2569691737"/>
                    </a:ext>
                  </a:extLst>
                </a:gridCol>
                <a:gridCol w="3960000">
                  <a:extLst>
                    <a:ext uri="{9D8B030D-6E8A-4147-A177-3AD203B41FA5}">
                      <a16:colId xmlns:a16="http://schemas.microsoft.com/office/drawing/2014/main" val="2174434089"/>
                    </a:ext>
                  </a:extLst>
                </a:gridCol>
              </a:tblGrid>
              <a:tr h="188641">
                <a:tc>
                  <a:txBody>
                    <a:bodyPr/>
                    <a:lstStyle/>
                    <a:p>
                      <a:endParaRPr kumimoji="1" lang="ja-JP" altLang="en-US" sz="105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条例有害物質</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法優先取組物質</a:t>
                      </a:r>
                    </a:p>
                  </a:txBody>
                  <a:tcPr anchor="ctr"/>
                </a:tc>
                <a:extLst>
                  <a:ext uri="{0D108BD9-81ED-4DB2-BD59-A6C34878D82A}">
                    <a16:rowId xmlns:a16="http://schemas.microsoft.com/office/drawing/2014/main" val="3828279015"/>
                  </a:ext>
                </a:extLst>
              </a:tr>
              <a:tr h="188641">
                <a:tc>
                  <a:txBody>
                    <a:bodyPr/>
                    <a:lstStyle/>
                    <a:p>
                      <a:r>
                        <a:rPr kumimoji="1" lang="ja-JP" altLang="en-US" sz="1050" dirty="0">
                          <a:latin typeface="BIZ UDPゴシック" panose="020B0400000000000000" pitchFamily="50" charset="-128"/>
                          <a:ea typeface="BIZ UDPゴシック" panose="020B0400000000000000" pitchFamily="50" charset="-128"/>
                        </a:rPr>
                        <a:t>対象物質</a:t>
                      </a:r>
                    </a:p>
                  </a:txBody>
                  <a:tcPr/>
                </a:tc>
                <a:tc>
                  <a:txBody>
                    <a:bodyPr/>
                    <a:lstStyle/>
                    <a:p>
                      <a:r>
                        <a:rPr kumimoji="1" lang="en-US" altLang="ja-JP" sz="1050" dirty="0">
                          <a:latin typeface="BIZ UDPゴシック" panose="020B0400000000000000" pitchFamily="50" charset="-128"/>
                          <a:ea typeface="BIZ UDPゴシック" panose="020B0400000000000000" pitchFamily="50" charset="-128"/>
                        </a:rPr>
                        <a:t>23</a:t>
                      </a:r>
                      <a:r>
                        <a:rPr kumimoji="1" lang="ja-JP" altLang="en-US" sz="1050" dirty="0">
                          <a:latin typeface="BIZ UDPゴシック" panose="020B0400000000000000" pitchFamily="50" charset="-128"/>
                          <a:ea typeface="BIZ UDPゴシック" panose="020B0400000000000000" pitchFamily="50" charset="-128"/>
                        </a:rPr>
                        <a:t>種（うち優先取組物質と重複するものは９種）</a:t>
                      </a:r>
                    </a:p>
                  </a:txBody>
                  <a:tcPr/>
                </a:tc>
                <a:tc>
                  <a:txBody>
                    <a:bodyPr/>
                    <a:lstStyle/>
                    <a:p>
                      <a:r>
                        <a:rPr kumimoji="1" lang="en-US" altLang="ja-JP" sz="1050" dirty="0">
                          <a:latin typeface="BIZ UDPゴシック" panose="020B0400000000000000" pitchFamily="50" charset="-128"/>
                          <a:ea typeface="BIZ UDPゴシック" panose="020B0400000000000000" pitchFamily="50" charset="-128"/>
                        </a:rPr>
                        <a:t>22</a:t>
                      </a:r>
                      <a:r>
                        <a:rPr kumimoji="1" lang="ja-JP" altLang="en-US" sz="1050" dirty="0">
                          <a:latin typeface="BIZ UDPゴシック" panose="020B0400000000000000" pitchFamily="50" charset="-128"/>
                          <a:ea typeface="BIZ UDPゴシック" panose="020B0400000000000000" pitchFamily="50" charset="-128"/>
                        </a:rPr>
                        <a:t>種</a:t>
                      </a:r>
                    </a:p>
                  </a:txBody>
                  <a:tcPr/>
                </a:tc>
                <a:extLst>
                  <a:ext uri="{0D108BD9-81ED-4DB2-BD59-A6C34878D82A}">
                    <a16:rowId xmlns:a16="http://schemas.microsoft.com/office/drawing/2014/main" val="1092946994"/>
                  </a:ext>
                </a:extLst>
              </a:tr>
              <a:tr h="593798">
                <a:tc>
                  <a:txBody>
                    <a:bodyPr/>
                    <a:lstStyle/>
                    <a:p>
                      <a:r>
                        <a:rPr kumimoji="1" lang="ja-JP" altLang="en-US" sz="1050" dirty="0">
                          <a:latin typeface="BIZ UDPゴシック" panose="020B0400000000000000" pitchFamily="50" charset="-128"/>
                          <a:ea typeface="BIZ UDPゴシック" panose="020B0400000000000000" pitchFamily="50" charset="-128"/>
                        </a:rPr>
                        <a:t>選定及び見直し時期</a:t>
                      </a:r>
                    </a:p>
                  </a:txBody>
                  <a:tcPr/>
                </a:tc>
                <a:tc>
                  <a:txBody>
                    <a:bodyPr/>
                    <a:lstStyle/>
                    <a:p>
                      <a:r>
                        <a:rPr kumimoji="1" lang="ja-JP" altLang="en-US" sz="1050" u="sng" dirty="0">
                          <a:latin typeface="BIZ UDPゴシック" panose="020B0400000000000000" pitchFamily="50" charset="-128"/>
                          <a:ea typeface="BIZ UDPゴシック" panose="020B0400000000000000" pitchFamily="50" charset="-128"/>
                        </a:rPr>
                        <a:t>平成６年（条例施行：</a:t>
                      </a:r>
                      <a:r>
                        <a:rPr kumimoji="1" lang="en-US" altLang="ja-JP" sz="1050" u="sng" dirty="0">
                          <a:latin typeface="BIZ UDPゴシック" panose="020B0400000000000000" pitchFamily="50" charset="-128"/>
                          <a:ea typeface="BIZ UDPゴシック" panose="020B0400000000000000" pitchFamily="50" charset="-128"/>
                        </a:rPr>
                        <a:t>22</a:t>
                      </a:r>
                      <a:r>
                        <a:rPr kumimoji="1" lang="ja-JP" altLang="en-US" sz="1050" u="sng" dirty="0">
                          <a:latin typeface="BIZ UDPゴシック" panose="020B0400000000000000" pitchFamily="50" charset="-128"/>
                          <a:ea typeface="BIZ UDPゴシック" panose="020B0400000000000000" pitchFamily="50" charset="-128"/>
                        </a:rPr>
                        <a:t>種）</a:t>
                      </a:r>
                      <a:endParaRPr kumimoji="1" lang="en-US" altLang="ja-JP" sz="1050" u="sng" dirty="0">
                        <a:latin typeface="BIZ UDPゴシック" panose="020B0400000000000000" pitchFamily="50" charset="-128"/>
                        <a:ea typeface="BIZ UDPゴシック" panose="020B0400000000000000" pitchFamily="50" charset="-128"/>
                      </a:endParaRPr>
                    </a:p>
                    <a:p>
                      <a:r>
                        <a:rPr kumimoji="1" lang="ja-JP" altLang="en-US" sz="1050" u="sng" dirty="0">
                          <a:latin typeface="BIZ UDPゴシック" panose="020B0400000000000000" pitchFamily="50" charset="-128"/>
                          <a:ea typeface="BIZ UDPゴシック" panose="020B0400000000000000" pitchFamily="50" charset="-128"/>
                        </a:rPr>
                        <a:t>平成</a:t>
                      </a:r>
                      <a:r>
                        <a:rPr kumimoji="1" lang="en-US" altLang="ja-JP" sz="1050" u="sng" dirty="0">
                          <a:latin typeface="BIZ UDPゴシック" panose="020B0400000000000000" pitchFamily="50" charset="-128"/>
                          <a:ea typeface="BIZ UDPゴシック" panose="020B0400000000000000" pitchFamily="50" charset="-128"/>
                        </a:rPr>
                        <a:t>20</a:t>
                      </a:r>
                      <a:r>
                        <a:rPr kumimoji="1" lang="ja-JP" altLang="en-US" sz="1050" u="sng" dirty="0">
                          <a:latin typeface="BIZ UDPゴシック" panose="020B0400000000000000" pitchFamily="50" charset="-128"/>
                          <a:ea typeface="BIZ UDPゴシック" panose="020B0400000000000000" pitchFamily="50" charset="-128"/>
                        </a:rPr>
                        <a:t>年見直し（条例改正：１物質追加（エチレンオキシド）し</a:t>
                      </a:r>
                      <a:r>
                        <a:rPr kumimoji="1" lang="en-US" altLang="ja-JP" sz="1050" u="sng" dirty="0">
                          <a:latin typeface="BIZ UDPゴシック" panose="020B0400000000000000" pitchFamily="50" charset="-128"/>
                          <a:ea typeface="BIZ UDPゴシック" panose="020B0400000000000000" pitchFamily="50" charset="-128"/>
                        </a:rPr>
                        <a:t>23</a:t>
                      </a:r>
                      <a:r>
                        <a:rPr kumimoji="1" lang="ja-JP" altLang="en-US" sz="1050" u="sng" dirty="0">
                          <a:latin typeface="BIZ UDPゴシック" panose="020B0400000000000000" pitchFamily="50" charset="-128"/>
                          <a:ea typeface="BIZ UDPゴシック" panose="020B0400000000000000" pitchFamily="50" charset="-128"/>
                        </a:rPr>
                        <a:t>種）</a:t>
                      </a:r>
                    </a:p>
                  </a:txBody>
                  <a:tcPr/>
                </a:tc>
                <a:tc>
                  <a:txBody>
                    <a:bodyPr/>
                    <a:lstStyle/>
                    <a:p>
                      <a:r>
                        <a:rPr kumimoji="1" lang="ja-JP" altLang="en-US" sz="1050" u="sng" dirty="0">
                          <a:latin typeface="BIZ UDPゴシック" panose="020B0400000000000000" pitchFamily="50" charset="-128"/>
                          <a:ea typeface="BIZ UDPゴシック" panose="020B0400000000000000" pitchFamily="50" charset="-128"/>
                        </a:rPr>
                        <a:t>平成８年（中央環境審議会第</a:t>
                      </a:r>
                      <a:r>
                        <a:rPr kumimoji="1" lang="en-US" altLang="ja-JP" sz="1050" u="sng" dirty="0">
                          <a:latin typeface="BIZ UDPゴシック" panose="020B0400000000000000" pitchFamily="50" charset="-128"/>
                          <a:ea typeface="BIZ UDPゴシック" panose="020B0400000000000000" pitchFamily="50" charset="-128"/>
                        </a:rPr>
                        <a:t>2</a:t>
                      </a:r>
                      <a:r>
                        <a:rPr kumimoji="1" lang="ja-JP" altLang="en-US" sz="1050" u="sng" dirty="0">
                          <a:latin typeface="BIZ UDPゴシック" panose="020B0400000000000000" pitchFamily="50" charset="-128"/>
                          <a:ea typeface="BIZ UDPゴシック" panose="020B0400000000000000" pitchFamily="50" charset="-128"/>
                        </a:rPr>
                        <a:t>次答申：</a:t>
                      </a:r>
                      <a:r>
                        <a:rPr kumimoji="1" lang="en-US" altLang="ja-JP" sz="1050" u="sng" dirty="0">
                          <a:latin typeface="BIZ UDPゴシック" panose="020B0400000000000000" pitchFamily="50" charset="-128"/>
                          <a:ea typeface="BIZ UDPゴシック" panose="020B0400000000000000" pitchFamily="50" charset="-128"/>
                        </a:rPr>
                        <a:t>22</a:t>
                      </a:r>
                      <a:r>
                        <a:rPr kumimoji="1" lang="ja-JP" altLang="en-US" sz="1050" u="sng" dirty="0">
                          <a:latin typeface="BIZ UDPゴシック" panose="020B0400000000000000" pitchFamily="50" charset="-128"/>
                          <a:ea typeface="BIZ UDPゴシック" panose="020B0400000000000000" pitchFamily="50" charset="-128"/>
                        </a:rPr>
                        <a:t>種）</a:t>
                      </a:r>
                      <a:endParaRPr kumimoji="1" lang="en-US" altLang="ja-JP" sz="1050" u="sng" dirty="0">
                        <a:latin typeface="BIZ UDPゴシック" panose="020B0400000000000000" pitchFamily="50" charset="-128"/>
                        <a:ea typeface="BIZ UDPゴシック" panose="020B0400000000000000" pitchFamily="50" charset="-128"/>
                      </a:endParaRPr>
                    </a:p>
                    <a:p>
                      <a:r>
                        <a:rPr kumimoji="1" lang="ja-JP" altLang="en-US" sz="1050" u="sng" dirty="0">
                          <a:latin typeface="BIZ UDPゴシック" panose="020B0400000000000000" pitchFamily="50" charset="-128"/>
                          <a:ea typeface="BIZ UDPゴシック" panose="020B0400000000000000" pitchFamily="50" charset="-128"/>
                        </a:rPr>
                        <a:t>平成</a:t>
                      </a:r>
                      <a:r>
                        <a:rPr kumimoji="1" lang="en-US" altLang="ja-JP" sz="1050" u="sng" dirty="0">
                          <a:latin typeface="BIZ UDPゴシック" panose="020B0400000000000000" pitchFamily="50" charset="-128"/>
                          <a:ea typeface="BIZ UDPゴシック" panose="020B0400000000000000" pitchFamily="50" charset="-128"/>
                        </a:rPr>
                        <a:t>22</a:t>
                      </a:r>
                      <a:r>
                        <a:rPr kumimoji="1" lang="ja-JP" altLang="en-US" sz="1050" u="sng" dirty="0">
                          <a:latin typeface="BIZ UDPゴシック" panose="020B0400000000000000" pitchFamily="50" charset="-128"/>
                          <a:ea typeface="BIZ UDPゴシック" panose="020B0400000000000000" pitchFamily="50" charset="-128"/>
                        </a:rPr>
                        <a:t>年見直し（中央環境審議会９次答申：</a:t>
                      </a:r>
                      <a:r>
                        <a:rPr kumimoji="1" lang="en-US" altLang="ja-JP" sz="1050" u="sng" dirty="0">
                          <a:latin typeface="BIZ UDPゴシック" panose="020B0400000000000000" pitchFamily="50" charset="-128"/>
                          <a:ea typeface="BIZ UDPゴシック" panose="020B0400000000000000" pitchFamily="50" charset="-128"/>
                        </a:rPr>
                        <a:t>23</a:t>
                      </a:r>
                      <a:r>
                        <a:rPr kumimoji="1" lang="ja-JP" altLang="en-US" sz="1050" u="sng" dirty="0">
                          <a:latin typeface="BIZ UDPゴシック" panose="020B0400000000000000" pitchFamily="50" charset="-128"/>
                          <a:ea typeface="BIZ UDPゴシック" panose="020B0400000000000000" pitchFamily="50" charset="-128"/>
                        </a:rPr>
                        <a:t>種）</a:t>
                      </a:r>
                      <a:endParaRPr kumimoji="1" lang="en-US" altLang="ja-JP" sz="1050" u="sng" dirty="0">
                        <a:latin typeface="BIZ UDPゴシック" panose="020B0400000000000000" pitchFamily="50" charset="-128"/>
                        <a:ea typeface="BIZ UDPゴシック" panose="020B0400000000000000" pitchFamily="50" charset="-128"/>
                      </a:endParaRPr>
                    </a:p>
                    <a:p>
                      <a:r>
                        <a:rPr kumimoji="1" lang="en-US" altLang="ja-JP" sz="1050" u="sng" dirty="0">
                          <a:latin typeface="BIZ UDPゴシック" panose="020B0400000000000000" pitchFamily="50" charset="-128"/>
                          <a:ea typeface="BIZ UDPゴシック" panose="020B0400000000000000" pitchFamily="50" charset="-128"/>
                        </a:rPr>
                        <a:t>※</a:t>
                      </a:r>
                      <a:r>
                        <a:rPr kumimoji="1" lang="ja-JP" altLang="en-US" sz="1050" u="sng" dirty="0">
                          <a:latin typeface="BIZ UDPゴシック" panose="020B0400000000000000" pitchFamily="50" charset="-128"/>
                          <a:ea typeface="BIZ UDPゴシック" panose="020B0400000000000000" pitchFamily="50" charset="-128"/>
                        </a:rPr>
                        <a:t>平成</a:t>
                      </a:r>
                      <a:r>
                        <a:rPr kumimoji="1" lang="en-US" altLang="ja-JP" sz="1050" u="sng" dirty="0">
                          <a:latin typeface="BIZ UDPゴシック" panose="020B0400000000000000" pitchFamily="50" charset="-128"/>
                          <a:ea typeface="BIZ UDPゴシック" panose="020B0400000000000000" pitchFamily="50" charset="-128"/>
                        </a:rPr>
                        <a:t>27</a:t>
                      </a:r>
                      <a:r>
                        <a:rPr kumimoji="1" lang="ja-JP" altLang="en-US" sz="1050" u="sng" dirty="0">
                          <a:latin typeface="BIZ UDPゴシック" panose="020B0400000000000000" pitchFamily="50" charset="-128"/>
                          <a:ea typeface="BIZ UDPゴシック" panose="020B0400000000000000" pitchFamily="50" charset="-128"/>
                        </a:rPr>
                        <a:t>年法改正により水銀除外：</a:t>
                      </a:r>
                      <a:r>
                        <a:rPr kumimoji="1" lang="en-US" altLang="ja-JP" sz="1050" u="sng" dirty="0">
                          <a:latin typeface="BIZ UDPゴシック" panose="020B0400000000000000" pitchFamily="50" charset="-128"/>
                          <a:ea typeface="BIZ UDPゴシック" panose="020B0400000000000000" pitchFamily="50" charset="-128"/>
                        </a:rPr>
                        <a:t>22</a:t>
                      </a:r>
                      <a:r>
                        <a:rPr kumimoji="1" lang="ja-JP" altLang="en-US" sz="1050" u="sng" dirty="0">
                          <a:latin typeface="BIZ UDPゴシック" panose="020B0400000000000000" pitchFamily="50" charset="-128"/>
                          <a:ea typeface="BIZ UDPゴシック" panose="020B0400000000000000" pitchFamily="50" charset="-128"/>
                        </a:rPr>
                        <a:t>種</a:t>
                      </a:r>
                    </a:p>
                  </a:txBody>
                  <a:tcPr/>
                </a:tc>
                <a:extLst>
                  <a:ext uri="{0D108BD9-81ED-4DB2-BD59-A6C34878D82A}">
                    <a16:rowId xmlns:a16="http://schemas.microsoft.com/office/drawing/2014/main" val="4159075695"/>
                  </a:ext>
                </a:extLst>
              </a:tr>
              <a:tr h="668819">
                <a:tc>
                  <a:txBody>
                    <a:bodyPr/>
                    <a:lstStyle/>
                    <a:p>
                      <a:r>
                        <a:rPr kumimoji="1" lang="ja-JP" altLang="en-US" sz="1050" dirty="0">
                          <a:latin typeface="BIZ UDPゴシック" panose="020B0400000000000000" pitchFamily="50" charset="-128"/>
                          <a:ea typeface="BIZ UDPゴシック" panose="020B0400000000000000" pitchFamily="50" charset="-128"/>
                        </a:rPr>
                        <a:t>選定の考え方</a:t>
                      </a:r>
                    </a:p>
                  </a:txBody>
                  <a:tcPr/>
                </a:tc>
                <a:tc>
                  <a:txBody>
                    <a:bodyPr/>
                    <a:lstStyle/>
                    <a:p>
                      <a:r>
                        <a:rPr kumimoji="1" lang="ja-JP" altLang="en-US" sz="1050" u="sng" dirty="0">
                          <a:latin typeface="BIZ UDPゴシック" panose="020B0400000000000000" pitchFamily="50" charset="-128"/>
                          <a:ea typeface="BIZ UDPゴシック" panose="020B0400000000000000" pitchFamily="50" charset="-128"/>
                        </a:rPr>
                        <a:t>発がん性又は毒性の高い物質</a:t>
                      </a:r>
                      <a:r>
                        <a:rPr kumimoji="1" lang="ja-JP" altLang="en-US" sz="1050" dirty="0">
                          <a:latin typeface="BIZ UDPゴシック" panose="020B0400000000000000" pitchFamily="50" charset="-128"/>
                          <a:ea typeface="BIZ UDPゴシック" panose="020B0400000000000000" pitchFamily="50" charset="-128"/>
                        </a:rPr>
                        <a:t>のうち、アンケート調査で把握した</a:t>
                      </a:r>
                      <a:r>
                        <a:rPr kumimoji="1" lang="ja-JP" altLang="en-US" sz="1050" u="sng" dirty="0">
                          <a:latin typeface="BIZ UDPゴシック" panose="020B0400000000000000" pitchFamily="50" charset="-128"/>
                          <a:ea typeface="BIZ UDPゴシック" panose="020B0400000000000000" pitchFamily="50" charset="-128"/>
                        </a:rPr>
                        <a:t>府内での使用実態があり</a:t>
                      </a:r>
                      <a:r>
                        <a:rPr kumimoji="1" lang="ja-JP" altLang="en-US" sz="1050" u="none" dirty="0">
                          <a:latin typeface="BIZ UDPゴシック" panose="020B0400000000000000" pitchFamily="50" charset="-128"/>
                          <a:ea typeface="BIZ UDPゴシック" panose="020B0400000000000000" pitchFamily="50" charset="-128"/>
                        </a:rPr>
                        <a:t>法令等による十分な規制等が実施されていない</a:t>
                      </a:r>
                      <a:r>
                        <a:rPr kumimoji="1" lang="ja-JP" altLang="en-US" sz="1050" dirty="0">
                          <a:latin typeface="BIZ UDPゴシック" panose="020B0400000000000000" pitchFamily="50" charset="-128"/>
                          <a:ea typeface="BIZ UDPゴシック" panose="020B0400000000000000" pitchFamily="50" charset="-128"/>
                        </a:rPr>
                        <a:t>もの。</a:t>
                      </a:r>
                    </a:p>
                  </a:txBody>
                  <a:tcPr/>
                </a:tc>
                <a:tc>
                  <a:txBody>
                    <a:bodyPr/>
                    <a:lstStyle/>
                    <a:p>
                      <a:r>
                        <a:rPr kumimoji="1" lang="ja-JP" altLang="en-US" sz="1050" u="sng" dirty="0">
                          <a:latin typeface="BIZ UDPゴシック" panose="020B0400000000000000" pitchFamily="50" charset="-128"/>
                          <a:ea typeface="BIZ UDPゴシック" panose="020B0400000000000000" pitchFamily="50" charset="-128"/>
                        </a:rPr>
                        <a:t>発がん性・毒性などの有害性を有し一定の暴露性があり大気経由での健康影響の可能性がある</a:t>
                      </a:r>
                      <a:r>
                        <a:rPr kumimoji="1" lang="ja-JP" altLang="en-US" sz="1050" dirty="0">
                          <a:latin typeface="BIZ UDPゴシック" panose="020B0400000000000000" pitchFamily="50" charset="-128"/>
                          <a:ea typeface="BIZ UDPゴシック" panose="020B0400000000000000" pitchFamily="50" charset="-128"/>
                        </a:rPr>
                        <a:t>として選定した「有害大気汚染物質に該当する可能性がある物質」のうち、大気環境目標値等を</a:t>
                      </a:r>
                      <a:r>
                        <a:rPr kumimoji="1" lang="ja-JP" altLang="en-US" sz="1050" u="sng" dirty="0">
                          <a:latin typeface="BIZ UDPゴシック" panose="020B0400000000000000" pitchFamily="50" charset="-128"/>
                          <a:ea typeface="BIZ UDPゴシック" panose="020B0400000000000000" pitchFamily="50" charset="-128"/>
                        </a:rPr>
                        <a:t>一定程度超える濃度で検出されている物質</a:t>
                      </a:r>
                      <a:r>
                        <a:rPr kumimoji="1" lang="ja-JP" altLang="en-US" sz="1050" dirty="0">
                          <a:latin typeface="BIZ UDPゴシック" panose="020B0400000000000000" pitchFamily="50" charset="-128"/>
                          <a:ea typeface="BIZ UDPゴシック" panose="020B0400000000000000" pitchFamily="50" charset="-128"/>
                        </a:rPr>
                        <a:t>又は</a:t>
                      </a:r>
                      <a:r>
                        <a:rPr kumimoji="1" lang="ja-JP" altLang="en-US" sz="1050" u="sng" dirty="0">
                          <a:latin typeface="BIZ UDPゴシック" panose="020B0400000000000000" pitchFamily="50" charset="-128"/>
                          <a:ea typeface="BIZ UDPゴシック" panose="020B0400000000000000" pitchFamily="50" charset="-128"/>
                        </a:rPr>
                        <a:t>発がん性等の重篤な影響を有し一定の暴露性のある</a:t>
                      </a:r>
                      <a:r>
                        <a:rPr kumimoji="1" lang="ja-JP" altLang="en-US" sz="1050" dirty="0">
                          <a:latin typeface="BIZ UDPゴシック" panose="020B0400000000000000" pitchFamily="50" charset="-128"/>
                          <a:ea typeface="BIZ UDPゴシック" panose="020B0400000000000000" pitchFamily="50" charset="-128"/>
                        </a:rPr>
                        <a:t>物質。</a:t>
                      </a:r>
                    </a:p>
                  </a:txBody>
                  <a:tcPr/>
                </a:tc>
                <a:extLst>
                  <a:ext uri="{0D108BD9-81ED-4DB2-BD59-A6C34878D82A}">
                    <a16:rowId xmlns:a16="http://schemas.microsoft.com/office/drawing/2014/main" val="3041857673"/>
                  </a:ext>
                </a:extLst>
              </a:tr>
              <a:tr h="548775">
                <a:tc>
                  <a:txBody>
                    <a:bodyPr/>
                    <a:lstStyle/>
                    <a:p>
                      <a:r>
                        <a:rPr kumimoji="1" lang="ja-JP" altLang="en-US" sz="1050" dirty="0">
                          <a:latin typeface="BIZ UDPゴシック" panose="020B0400000000000000" pitchFamily="50" charset="-128"/>
                          <a:ea typeface="BIZ UDPゴシック" panose="020B0400000000000000" pitchFamily="50" charset="-128"/>
                        </a:rPr>
                        <a:t>有害性の考え方</a:t>
                      </a:r>
                    </a:p>
                  </a:txBody>
                  <a:tcPr/>
                </a:tc>
                <a:tc>
                  <a:txBody>
                    <a:bodyPr/>
                    <a:lstStyle/>
                    <a:p>
                      <a:r>
                        <a:rPr kumimoji="1" lang="ja-JP" altLang="en-US" sz="1050" dirty="0">
                          <a:latin typeface="BIZ UDPゴシック" panose="020B0400000000000000" pitchFamily="50" charset="-128"/>
                          <a:ea typeface="BIZ UDPゴシック" panose="020B0400000000000000" pitchFamily="50" charset="-128"/>
                        </a:rPr>
                        <a:t>発がん性：国際がん研究機関（</a:t>
                      </a:r>
                      <a:r>
                        <a:rPr kumimoji="1" lang="en-US" altLang="ja-JP" sz="1050" dirty="0">
                          <a:latin typeface="BIZ UDPゴシック" panose="020B0400000000000000" pitchFamily="50" charset="-128"/>
                          <a:ea typeface="BIZ UDPゴシック" panose="020B0400000000000000" pitchFamily="50" charset="-128"/>
                        </a:rPr>
                        <a:t>IARC</a:t>
                      </a:r>
                      <a:r>
                        <a:rPr kumimoji="1" lang="ja-JP" altLang="en-US" sz="1050" dirty="0">
                          <a:latin typeface="BIZ UDPゴシック" panose="020B0400000000000000" pitchFamily="50" charset="-128"/>
                          <a:ea typeface="BIZ UDPゴシック" panose="020B0400000000000000" pitchFamily="50" charset="-128"/>
                        </a:rPr>
                        <a:t>）クラス１及びドイツ科学振興協会（</a:t>
                      </a:r>
                      <a:r>
                        <a:rPr kumimoji="1" lang="en-US" altLang="ja-JP" sz="1050" dirty="0">
                          <a:latin typeface="BIZ UDPゴシック" panose="020B0400000000000000" pitchFamily="50" charset="-128"/>
                          <a:ea typeface="BIZ UDPゴシック" panose="020B0400000000000000" pitchFamily="50" charset="-128"/>
                        </a:rPr>
                        <a:t>DFG</a:t>
                      </a:r>
                      <a:r>
                        <a:rPr kumimoji="1" lang="ja-JP" altLang="en-US" sz="1050" dirty="0">
                          <a:latin typeface="BIZ UDPゴシック" panose="020B0400000000000000" pitchFamily="50" charset="-128"/>
                          <a:ea typeface="BIZ UDPゴシック" panose="020B0400000000000000" pitchFamily="50" charset="-128"/>
                        </a:rPr>
                        <a:t>）クラス</a:t>
                      </a:r>
                      <a:r>
                        <a:rPr kumimoji="1" lang="en-US" altLang="ja-JP" sz="1050" dirty="0">
                          <a:latin typeface="BIZ UDPゴシック" panose="020B0400000000000000" pitchFamily="50" charset="-128"/>
                          <a:ea typeface="BIZ UDPゴシック" panose="020B0400000000000000" pitchFamily="50" charset="-128"/>
                        </a:rPr>
                        <a:t>A1</a:t>
                      </a:r>
                    </a:p>
                    <a:p>
                      <a:r>
                        <a:rPr kumimoji="1" lang="ja-JP" altLang="en-US" sz="1050" dirty="0">
                          <a:latin typeface="BIZ UDPゴシック" panose="020B0400000000000000" pitchFamily="50" charset="-128"/>
                          <a:ea typeface="BIZ UDPゴシック" panose="020B0400000000000000" pitchFamily="50" charset="-128"/>
                        </a:rPr>
                        <a:t>毒性：日本産業衛生学会及び米国産業衛生専門家会議（</a:t>
                      </a:r>
                      <a:r>
                        <a:rPr kumimoji="1" lang="en-US" altLang="ja-JP" sz="1050" dirty="0">
                          <a:latin typeface="BIZ UDPゴシック" panose="020B0400000000000000" pitchFamily="50" charset="-128"/>
                          <a:ea typeface="BIZ UDPゴシック" panose="020B0400000000000000" pitchFamily="50" charset="-128"/>
                        </a:rPr>
                        <a:t>ACGIH</a:t>
                      </a:r>
                      <a:r>
                        <a:rPr kumimoji="1" lang="ja-JP" altLang="en-US" sz="1050" dirty="0">
                          <a:latin typeface="BIZ UDPゴシック" panose="020B0400000000000000" pitchFamily="50" charset="-128"/>
                          <a:ea typeface="BIZ UDPゴシック" panose="020B0400000000000000" pitchFamily="50" charset="-128"/>
                        </a:rPr>
                        <a:t>）の許容濃度勧告値が</a:t>
                      </a:r>
                      <a:r>
                        <a:rPr kumimoji="1" lang="en-US" altLang="ja-JP" sz="1050" dirty="0">
                          <a:latin typeface="BIZ UDPゴシック" panose="020B0400000000000000" pitchFamily="50" charset="-128"/>
                          <a:ea typeface="BIZ UDPゴシック" panose="020B0400000000000000" pitchFamily="50" charset="-128"/>
                        </a:rPr>
                        <a:t>1ppm</a:t>
                      </a:r>
                      <a:r>
                        <a:rPr kumimoji="1" lang="ja-JP" altLang="en-US" sz="1050" dirty="0">
                          <a:latin typeface="BIZ UDPゴシック" panose="020B0400000000000000" pitchFamily="50" charset="-128"/>
                          <a:ea typeface="BIZ UDPゴシック" panose="020B0400000000000000" pitchFamily="50" charset="-128"/>
                        </a:rPr>
                        <a:t>未満又は</a:t>
                      </a:r>
                      <a:r>
                        <a:rPr kumimoji="1" lang="en-US" altLang="ja-JP" sz="1050" dirty="0">
                          <a:latin typeface="BIZ UDPゴシック" panose="020B0400000000000000" pitchFamily="50" charset="-128"/>
                          <a:ea typeface="BIZ UDPゴシック" panose="020B0400000000000000" pitchFamily="50" charset="-128"/>
                        </a:rPr>
                        <a:t>1mg/m</a:t>
                      </a:r>
                      <a:r>
                        <a:rPr kumimoji="1" lang="en-US" altLang="ja-JP" sz="1050" baseline="30000" dirty="0">
                          <a:latin typeface="BIZ UDPゴシック" panose="020B0400000000000000" pitchFamily="50" charset="-128"/>
                          <a:ea typeface="BIZ UDPゴシック" panose="020B0400000000000000" pitchFamily="50" charset="-128"/>
                        </a:rPr>
                        <a:t>3</a:t>
                      </a:r>
                      <a:r>
                        <a:rPr kumimoji="1" lang="ja-JP" altLang="en-US" sz="1050" dirty="0">
                          <a:latin typeface="BIZ UDPゴシック" panose="020B0400000000000000" pitchFamily="50" charset="-128"/>
                          <a:ea typeface="BIZ UDPゴシック" panose="020B0400000000000000" pitchFamily="50" charset="-128"/>
                        </a:rPr>
                        <a:t>未満</a:t>
                      </a:r>
                    </a:p>
                  </a:txBody>
                  <a:tcPr/>
                </a:tc>
                <a:tc>
                  <a:txBody>
                    <a:bodyPr/>
                    <a:lstStyle/>
                    <a:p>
                      <a:r>
                        <a:rPr kumimoji="1" lang="ja-JP" altLang="en-US" sz="1050" dirty="0">
                          <a:latin typeface="BIZ UDPゴシック" panose="020B0400000000000000" pitchFamily="50" charset="-128"/>
                          <a:ea typeface="BIZ UDPゴシック" panose="020B0400000000000000" pitchFamily="50" charset="-128"/>
                        </a:rPr>
                        <a:t>平成</a:t>
                      </a:r>
                      <a:r>
                        <a:rPr kumimoji="1" lang="en-US" altLang="ja-JP" sz="1050" dirty="0">
                          <a:latin typeface="BIZ UDPゴシック" panose="020B0400000000000000" pitchFamily="50" charset="-128"/>
                          <a:ea typeface="BIZ UDPゴシック" panose="020B0400000000000000" pitchFamily="50" charset="-128"/>
                        </a:rPr>
                        <a:t>22</a:t>
                      </a:r>
                      <a:r>
                        <a:rPr kumimoji="1" lang="ja-JP" altLang="en-US" sz="1050" dirty="0">
                          <a:latin typeface="BIZ UDPゴシック" panose="020B0400000000000000" pitchFamily="50" charset="-128"/>
                          <a:ea typeface="BIZ UDPゴシック" panose="020B0400000000000000" pitchFamily="50" charset="-128"/>
                        </a:rPr>
                        <a:t>年見直し時における特定第一種指定化学物質の選定基準</a:t>
                      </a:r>
                      <a:endParaRPr kumimoji="1" lang="en-US" altLang="ja-JP" sz="1050" dirty="0">
                        <a:latin typeface="BIZ UDPゴシック" panose="020B0400000000000000" pitchFamily="50" charset="-128"/>
                        <a:ea typeface="BIZ UDPゴシック" panose="020B0400000000000000" pitchFamily="50" charset="-128"/>
                      </a:endParaRPr>
                    </a:p>
                    <a:p>
                      <a:r>
                        <a:rPr kumimoji="1" lang="ja-JP" altLang="en-US" sz="1050" dirty="0">
                          <a:latin typeface="BIZ UDPゴシック" panose="020B0400000000000000" pitchFamily="50" charset="-128"/>
                          <a:ea typeface="BIZ UDPゴシック" panose="020B0400000000000000" pitchFamily="50" charset="-128"/>
                        </a:rPr>
                        <a:t>・発がん性（化管法クラス１）</a:t>
                      </a:r>
                      <a:endParaRPr kumimoji="1" lang="en-US" altLang="ja-JP" sz="1050" dirty="0">
                        <a:latin typeface="BIZ UDPゴシック" panose="020B0400000000000000" pitchFamily="50" charset="-128"/>
                        <a:ea typeface="BIZ UDPゴシック" panose="020B0400000000000000" pitchFamily="50" charset="-128"/>
                      </a:endParaRPr>
                    </a:p>
                    <a:p>
                      <a:r>
                        <a:rPr kumimoji="1" lang="ja-JP" altLang="en-US" sz="1050" dirty="0">
                          <a:latin typeface="BIZ UDPゴシック" panose="020B0400000000000000" pitchFamily="50" charset="-128"/>
                          <a:ea typeface="BIZ UDPゴシック" panose="020B0400000000000000" pitchFamily="50" charset="-128"/>
                        </a:rPr>
                        <a:t>・変異原性（ヒト生殖細胞に遺伝的突然変異を誘発）</a:t>
                      </a:r>
                      <a:endParaRPr kumimoji="1" lang="en-US" altLang="ja-JP" sz="1050" dirty="0">
                        <a:latin typeface="BIZ UDPゴシック" panose="020B0400000000000000" pitchFamily="50" charset="-128"/>
                        <a:ea typeface="BIZ UDPゴシック" panose="020B0400000000000000" pitchFamily="50" charset="-128"/>
                      </a:endParaRPr>
                    </a:p>
                    <a:p>
                      <a:r>
                        <a:rPr kumimoji="1" lang="ja-JP" altLang="en-US" sz="1050" dirty="0">
                          <a:latin typeface="BIZ UDPゴシック" panose="020B0400000000000000" pitchFamily="50" charset="-128"/>
                          <a:ea typeface="BIZ UDPゴシック" panose="020B0400000000000000" pitchFamily="50" charset="-128"/>
                        </a:rPr>
                        <a:t>・生殖毒性（化管法クラス１）</a:t>
                      </a:r>
                    </a:p>
                  </a:txBody>
                  <a:tcPr/>
                </a:tc>
                <a:extLst>
                  <a:ext uri="{0D108BD9-81ED-4DB2-BD59-A6C34878D82A}">
                    <a16:rowId xmlns:a16="http://schemas.microsoft.com/office/drawing/2014/main" val="2883746358"/>
                  </a:ext>
                </a:extLst>
              </a:tr>
              <a:tr h="548775">
                <a:tc>
                  <a:txBody>
                    <a:bodyPr/>
                    <a:lstStyle/>
                    <a:p>
                      <a:r>
                        <a:rPr kumimoji="1" lang="ja-JP" altLang="en-US" sz="1050" dirty="0">
                          <a:latin typeface="BIZ UDPゴシック" panose="020B0400000000000000" pitchFamily="50" charset="-128"/>
                          <a:ea typeface="BIZ UDPゴシック" panose="020B0400000000000000" pitchFamily="50" charset="-128"/>
                        </a:rPr>
                        <a:t>発がん性がある物質に関する評価</a:t>
                      </a:r>
                    </a:p>
                  </a:txBody>
                  <a:tcPr/>
                </a:tc>
                <a:tc>
                  <a:txBody>
                    <a:bodyPr/>
                    <a:lstStyle/>
                    <a:p>
                      <a:r>
                        <a:rPr kumimoji="1" lang="ja-JP" altLang="en-US" sz="1050" u="sng" dirty="0">
                          <a:latin typeface="BIZ UDPゴシック" panose="020B0400000000000000" pitchFamily="50" charset="-128"/>
                          <a:ea typeface="BIZ UDPゴシック" panose="020B0400000000000000" pitchFamily="50" charset="-128"/>
                        </a:rPr>
                        <a:t>閾値（</a:t>
                      </a:r>
                      <a:r>
                        <a:rPr kumimoji="1" lang="en-US" altLang="ja-JP" sz="1050" u="sng" dirty="0">
                          <a:latin typeface="BIZ UDPゴシック" panose="020B0400000000000000" pitchFamily="50" charset="-128"/>
                          <a:ea typeface="BIZ UDPゴシック" panose="020B0400000000000000" pitchFamily="50" charset="-128"/>
                        </a:rPr>
                        <a:t>※</a:t>
                      </a:r>
                      <a:r>
                        <a:rPr kumimoji="1" lang="ja-JP" altLang="en-US" sz="1050" u="sng" dirty="0">
                          <a:latin typeface="BIZ UDPゴシック" panose="020B0400000000000000" pitchFamily="50" charset="-128"/>
                          <a:ea typeface="BIZ UDPゴシック" panose="020B0400000000000000" pitchFamily="50" charset="-128"/>
                        </a:rPr>
                        <a:t>）の設定及びリスクアセスメントによる評価手法が確立されていない。</a:t>
                      </a:r>
                      <a:endParaRPr kumimoji="1" lang="en-US" altLang="ja-JP" sz="1050" u="sng" dirty="0">
                        <a:latin typeface="BIZ UDPゴシック" panose="020B0400000000000000" pitchFamily="50" charset="-128"/>
                        <a:ea typeface="BIZ UDPゴシック" panose="020B0400000000000000" pitchFamily="50" charset="-128"/>
                      </a:endParaRPr>
                    </a:p>
                    <a:p>
                      <a:r>
                        <a:rPr kumimoji="1" lang="ja-JP" altLang="en-US" sz="1050" dirty="0">
                          <a:latin typeface="BIZ UDPゴシック" panose="020B0400000000000000" pitchFamily="50" charset="-128"/>
                          <a:ea typeface="BIZ UDPゴシック" panose="020B0400000000000000" pitchFamily="50" charset="-128"/>
                        </a:rPr>
                        <a:t>（このことから、発がん性物質については大気環境への排出を可能な限り抑える手法として</a:t>
                      </a:r>
                      <a:r>
                        <a:rPr kumimoji="1" lang="ja-JP" altLang="en-US" sz="1050" u="sng" dirty="0">
                          <a:latin typeface="BIZ UDPゴシック" panose="020B0400000000000000" pitchFamily="50" charset="-128"/>
                          <a:ea typeface="BIZ UDPゴシック" panose="020B0400000000000000" pitchFamily="50" charset="-128"/>
                        </a:rPr>
                        <a:t>設備構造基準を設定</a:t>
                      </a:r>
                      <a:r>
                        <a:rPr kumimoji="1" lang="ja-JP" altLang="en-US" sz="1050" dirty="0">
                          <a:latin typeface="BIZ UDPゴシック" panose="020B0400000000000000" pitchFamily="50" charset="-128"/>
                          <a:ea typeface="BIZ UDPゴシック" panose="020B0400000000000000" pitchFamily="50" charset="-128"/>
                        </a:rPr>
                        <a:t>。）</a:t>
                      </a:r>
                    </a:p>
                  </a:txBody>
                  <a:tcPr/>
                </a:tc>
                <a:tc>
                  <a:txBody>
                    <a:bodyPr/>
                    <a:lstStyle/>
                    <a:p>
                      <a:r>
                        <a:rPr kumimoji="1" lang="ja-JP" altLang="en-US" sz="1050" u="sng" dirty="0">
                          <a:latin typeface="BIZ UDPゴシック" panose="020B0400000000000000" pitchFamily="50" charset="-128"/>
                          <a:ea typeface="BIZ UDPゴシック" panose="020B0400000000000000" pitchFamily="50" charset="-128"/>
                        </a:rPr>
                        <a:t>発がん性がある物質でも、遺伝子障害性が無い又は遺伝子障害性が発がん性に関与しない場合は閾値があると判断。</a:t>
                      </a:r>
                      <a:endParaRPr kumimoji="1" lang="en-US" altLang="ja-JP" sz="1050" u="sng" dirty="0">
                        <a:latin typeface="BIZ UDPゴシック" panose="020B0400000000000000" pitchFamily="50" charset="-128"/>
                        <a:ea typeface="BIZ UDPゴシック" panose="020B0400000000000000" pitchFamily="50" charset="-128"/>
                      </a:endParaRPr>
                    </a:p>
                    <a:p>
                      <a:r>
                        <a:rPr kumimoji="1" lang="ja-JP" altLang="en-US" sz="1050" dirty="0">
                          <a:latin typeface="BIZ UDPゴシック" panose="020B0400000000000000" pitchFamily="50" charset="-128"/>
                          <a:ea typeface="BIZ UDPゴシック" panose="020B0400000000000000" pitchFamily="50" charset="-128"/>
                        </a:rPr>
                        <a:t>また、閾値のない発がん性物質においては数理モデルを用い単位濃度当たりのリスクを算出し有害性に係る評価値を算出。</a:t>
                      </a:r>
                    </a:p>
                  </a:txBody>
                  <a:tcPr/>
                </a:tc>
                <a:extLst>
                  <a:ext uri="{0D108BD9-81ED-4DB2-BD59-A6C34878D82A}">
                    <a16:rowId xmlns:a16="http://schemas.microsoft.com/office/drawing/2014/main" val="2793408099"/>
                  </a:ext>
                </a:extLst>
              </a:tr>
              <a:tr h="548775">
                <a:tc>
                  <a:txBody>
                    <a:bodyPr/>
                    <a:lstStyle/>
                    <a:p>
                      <a:r>
                        <a:rPr kumimoji="1" lang="ja-JP" altLang="en-US" sz="1050" dirty="0">
                          <a:latin typeface="BIZ UDPゴシック" panose="020B0400000000000000" pitchFamily="50" charset="-128"/>
                          <a:ea typeface="BIZ UDPゴシック" panose="020B0400000000000000" pitchFamily="50" charset="-128"/>
                        </a:rPr>
                        <a:t>想定環境濃度（</a:t>
                      </a:r>
                      <a:r>
                        <a:rPr kumimoji="1" lang="en-US" altLang="ja-JP" sz="1050" dirty="0">
                          <a:latin typeface="BIZ UDPゴシック" panose="020B0400000000000000" pitchFamily="50" charset="-128"/>
                          <a:ea typeface="BIZ UDPゴシック" panose="020B0400000000000000" pitchFamily="50" charset="-128"/>
                        </a:rPr>
                        <a:t>※</a:t>
                      </a:r>
                      <a:r>
                        <a:rPr kumimoji="1" lang="ja-JP" altLang="en-US" sz="1050" dirty="0">
                          <a:latin typeface="BIZ UDPゴシック" panose="020B0400000000000000" pitchFamily="50" charset="-128"/>
                          <a:ea typeface="BIZ UDPゴシック" panose="020B0400000000000000" pitchFamily="50" charset="-128"/>
                        </a:rPr>
                        <a:t>）及び指針値の設定の考え方</a:t>
                      </a:r>
                    </a:p>
                  </a:txBody>
                  <a:tcPr/>
                </a:tc>
                <a:tc>
                  <a:txBody>
                    <a:bodyPr/>
                    <a:lstStyle/>
                    <a:p>
                      <a:r>
                        <a:rPr kumimoji="1" lang="ja-JP" altLang="en-US" sz="1050" u="sng" dirty="0">
                          <a:latin typeface="BIZ UDPゴシック" panose="020B0400000000000000" pitchFamily="50" charset="-128"/>
                          <a:ea typeface="BIZ UDPゴシック" panose="020B0400000000000000" pitchFamily="50" charset="-128"/>
                        </a:rPr>
                        <a:t>暴露濃度と健康影響との定量的関係を示す値</a:t>
                      </a:r>
                      <a:r>
                        <a:rPr kumimoji="1" lang="ja-JP" altLang="en-US" sz="1050" u="none" dirty="0">
                          <a:latin typeface="BIZ UDPゴシック" panose="020B0400000000000000" pitchFamily="50" charset="-128"/>
                          <a:ea typeface="BIZ UDPゴシック" panose="020B0400000000000000" pitchFamily="50" charset="-128"/>
                        </a:rPr>
                        <a:t>と</a:t>
                      </a:r>
                      <a:r>
                        <a:rPr kumimoji="1" lang="ja-JP" altLang="en-US" sz="1050" u="sng" dirty="0">
                          <a:latin typeface="BIZ UDPゴシック" panose="020B0400000000000000" pitchFamily="50" charset="-128"/>
                          <a:ea typeface="BIZ UDPゴシック" panose="020B0400000000000000" pitchFamily="50" charset="-128"/>
                        </a:rPr>
                        <a:t>不確定係数を勘案し想定環境濃度を算定</a:t>
                      </a:r>
                      <a:r>
                        <a:rPr kumimoji="1" lang="ja-JP" altLang="en-US" sz="1050" dirty="0">
                          <a:latin typeface="BIZ UDPゴシック" panose="020B0400000000000000" pitchFamily="50" charset="-128"/>
                          <a:ea typeface="BIZ UDPゴシック" panose="020B0400000000000000" pitchFamily="50" charset="-128"/>
                        </a:rPr>
                        <a:t>。その値から拡散希釈を考慮した拡散式を用い排出口濃度基準を設定。</a:t>
                      </a:r>
                    </a:p>
                  </a:txBody>
                  <a:tcPr/>
                </a:tc>
                <a:tc>
                  <a:txBody>
                    <a:bodyPr/>
                    <a:lstStyle/>
                    <a:p>
                      <a:r>
                        <a:rPr kumimoji="1" lang="ja-JP" altLang="en-US" sz="1050" u="sng" dirty="0">
                          <a:latin typeface="BIZ UDPゴシック" panose="020B0400000000000000" pitchFamily="50" charset="-128"/>
                          <a:ea typeface="BIZ UDPゴシック" panose="020B0400000000000000" pitchFamily="50" charset="-128"/>
                        </a:rPr>
                        <a:t>暴露濃度と健康影響との定量的関係を示す値</a:t>
                      </a:r>
                      <a:r>
                        <a:rPr kumimoji="1" lang="ja-JP" altLang="en-US" sz="1050" dirty="0">
                          <a:latin typeface="BIZ UDPゴシック" panose="020B0400000000000000" pitchFamily="50" charset="-128"/>
                          <a:ea typeface="BIZ UDPゴシック" panose="020B0400000000000000" pitchFamily="50" charset="-128"/>
                        </a:rPr>
                        <a:t>から単位濃度あたりのリスクまたは無毒性量（</a:t>
                      </a:r>
                      <a:r>
                        <a:rPr kumimoji="1" lang="en-US" altLang="ja-JP" sz="1050" dirty="0">
                          <a:latin typeface="BIZ UDPゴシック" panose="020B0400000000000000" pitchFamily="50" charset="-128"/>
                          <a:ea typeface="BIZ UDPゴシック" panose="020B0400000000000000" pitchFamily="50" charset="-128"/>
                        </a:rPr>
                        <a:t>NOAEL)</a:t>
                      </a:r>
                      <a:r>
                        <a:rPr kumimoji="1" lang="ja-JP" altLang="en-US" sz="1050" dirty="0">
                          <a:latin typeface="BIZ UDPゴシック" panose="020B0400000000000000" pitchFamily="50" charset="-128"/>
                          <a:ea typeface="BIZ UDPゴシック" panose="020B0400000000000000" pitchFamily="50" charset="-128"/>
                        </a:rPr>
                        <a:t>等を求め、</a:t>
                      </a:r>
                      <a:r>
                        <a:rPr kumimoji="1" lang="ja-JP" altLang="en-US" sz="1050" u="sng" dirty="0">
                          <a:latin typeface="BIZ UDPゴシック" panose="020B0400000000000000" pitchFamily="50" charset="-128"/>
                          <a:ea typeface="BIZ UDPゴシック" panose="020B0400000000000000" pitchFamily="50" charset="-128"/>
                        </a:rPr>
                        <a:t>不確定係数を勘案し評価値を算出</a:t>
                      </a:r>
                      <a:r>
                        <a:rPr kumimoji="1" lang="ja-JP" altLang="en-US" sz="1050" dirty="0">
                          <a:latin typeface="BIZ UDPゴシック" panose="020B0400000000000000" pitchFamily="50" charset="-128"/>
                          <a:ea typeface="BIZ UDPゴシック" panose="020B0400000000000000" pitchFamily="50" charset="-128"/>
                        </a:rPr>
                        <a:t>。物質の持つ発がん性の評価値と発がん性以外の有害性の評価値のうち低い方を指針値に設定。</a:t>
                      </a:r>
                    </a:p>
                  </a:txBody>
                  <a:tcPr/>
                </a:tc>
                <a:extLst>
                  <a:ext uri="{0D108BD9-81ED-4DB2-BD59-A6C34878D82A}">
                    <a16:rowId xmlns:a16="http://schemas.microsoft.com/office/drawing/2014/main" val="2390148000"/>
                  </a:ext>
                </a:extLst>
              </a:tr>
              <a:tr h="428730">
                <a:tc>
                  <a:txBody>
                    <a:bodyPr/>
                    <a:lstStyle/>
                    <a:p>
                      <a:r>
                        <a:rPr kumimoji="1" lang="ja-JP" altLang="en-US" sz="1050" dirty="0">
                          <a:latin typeface="BIZ UDPゴシック" panose="020B0400000000000000" pitchFamily="50" charset="-128"/>
                          <a:ea typeface="BIZ UDPゴシック" panose="020B0400000000000000" pitchFamily="50" charset="-128"/>
                        </a:rPr>
                        <a:t>化学物質管理制度との関係</a:t>
                      </a:r>
                    </a:p>
                  </a:txBody>
                  <a:tcPr/>
                </a:tc>
                <a:tc>
                  <a:txBody>
                    <a:bodyPr/>
                    <a:lstStyle/>
                    <a:p>
                      <a:r>
                        <a:rPr kumimoji="1" lang="ja-JP" altLang="en-US" sz="1050" dirty="0">
                          <a:latin typeface="BIZ UDPゴシック" panose="020B0400000000000000" pitchFamily="50" charset="-128"/>
                          <a:ea typeface="BIZ UDPゴシック" panose="020B0400000000000000" pitchFamily="50" charset="-128"/>
                        </a:rPr>
                        <a:t>条例制定当初、発がん性又は毒性が最高クラス未満であるものを管理物質と規定し、府指針に基づき事業者による適正管理の促進を実施。現在は管理物質として届出等を実施。</a:t>
                      </a:r>
                    </a:p>
                  </a:txBody>
                  <a:tcPr/>
                </a:tc>
                <a:tc>
                  <a:txBody>
                    <a:bodyPr/>
                    <a:lstStyle/>
                    <a:p>
                      <a:r>
                        <a:rPr kumimoji="1" lang="ja-JP" altLang="en-US" sz="1050" dirty="0">
                          <a:latin typeface="BIZ UDPゴシック" panose="020B0400000000000000" pitchFamily="50" charset="-128"/>
                          <a:ea typeface="BIZ UDPゴシック" panose="020B0400000000000000" pitchFamily="50" charset="-128"/>
                        </a:rPr>
                        <a:t>平成</a:t>
                      </a:r>
                      <a:r>
                        <a:rPr kumimoji="1" lang="en-US" altLang="ja-JP" sz="1050" dirty="0">
                          <a:latin typeface="BIZ UDPゴシック" panose="020B0400000000000000" pitchFamily="50" charset="-128"/>
                          <a:ea typeface="BIZ UDPゴシック" panose="020B0400000000000000" pitchFamily="50" charset="-128"/>
                        </a:rPr>
                        <a:t>22</a:t>
                      </a:r>
                      <a:r>
                        <a:rPr kumimoji="1" lang="ja-JP" altLang="en-US" sz="1050" dirty="0">
                          <a:latin typeface="BIZ UDPゴシック" panose="020B0400000000000000" pitchFamily="50" charset="-128"/>
                          <a:ea typeface="BIZ UDPゴシック" panose="020B0400000000000000" pitchFamily="50" charset="-128"/>
                        </a:rPr>
                        <a:t>年見直し時に、人の健康に係る被害の未然防止を目的に排出状況の把握、自主的な排出抑制や管理の改善を求める点で類似していることから、整合性を図り物質選定を実施。</a:t>
                      </a:r>
                    </a:p>
                  </a:txBody>
                  <a:tcPr/>
                </a:tc>
                <a:extLst>
                  <a:ext uri="{0D108BD9-81ED-4DB2-BD59-A6C34878D82A}">
                    <a16:rowId xmlns:a16="http://schemas.microsoft.com/office/drawing/2014/main" val="3536348357"/>
                  </a:ext>
                </a:extLst>
              </a:tr>
              <a:tr h="308686">
                <a:tc>
                  <a:txBody>
                    <a:bodyPr/>
                    <a:lstStyle/>
                    <a:p>
                      <a:r>
                        <a:rPr kumimoji="1" lang="ja-JP" altLang="en-US" sz="1050" dirty="0">
                          <a:latin typeface="BIZ UDPゴシック" panose="020B0400000000000000" pitchFamily="50" charset="-128"/>
                          <a:ea typeface="BIZ UDPゴシック" panose="020B0400000000000000" pitchFamily="50" charset="-128"/>
                        </a:rPr>
                        <a:t>府による大気環境モニタリング</a:t>
                      </a:r>
                    </a:p>
                  </a:txBody>
                  <a:tcPr/>
                </a:tc>
                <a:tc>
                  <a:txBody>
                    <a:bodyPr/>
                    <a:lstStyle/>
                    <a:p>
                      <a:r>
                        <a:rPr kumimoji="1" lang="en-US" altLang="ja-JP" sz="1050" dirty="0">
                          <a:latin typeface="BIZ UDPゴシック" panose="020B0400000000000000" pitchFamily="50" charset="-128"/>
                          <a:ea typeface="BIZ UDPゴシック" panose="020B0400000000000000" pitchFamily="50" charset="-128"/>
                        </a:rPr>
                        <a:t>15</a:t>
                      </a:r>
                      <a:r>
                        <a:rPr kumimoji="1" lang="ja-JP" altLang="en-US" sz="1050" dirty="0">
                          <a:latin typeface="BIZ UDPゴシック" panose="020B0400000000000000" pitchFamily="50" charset="-128"/>
                          <a:ea typeface="BIZ UDPゴシック" panose="020B0400000000000000" pitchFamily="50" charset="-128"/>
                        </a:rPr>
                        <a:t>種（優先取組物質</a:t>
                      </a:r>
                      <a:r>
                        <a:rPr kumimoji="1" lang="en-US" altLang="ja-JP" sz="1050" dirty="0">
                          <a:latin typeface="BIZ UDPゴシック" panose="020B0400000000000000" pitchFamily="50" charset="-128"/>
                          <a:ea typeface="BIZ UDPゴシック" panose="020B0400000000000000" pitchFamily="50" charset="-128"/>
                        </a:rPr>
                        <a:t>9</a:t>
                      </a:r>
                      <a:r>
                        <a:rPr kumimoji="1" lang="ja-JP" altLang="en-US" sz="1050" dirty="0">
                          <a:latin typeface="BIZ UDPゴシック" panose="020B0400000000000000" pitchFamily="50" charset="-128"/>
                          <a:ea typeface="BIZ UDPゴシック" panose="020B0400000000000000" pitchFamily="50" charset="-128"/>
                        </a:rPr>
                        <a:t>種、国指針に基づく実施１種、環農水研独自実施</a:t>
                      </a:r>
                      <a:r>
                        <a:rPr kumimoji="1" lang="en-US" altLang="ja-JP" sz="1050" dirty="0">
                          <a:latin typeface="BIZ UDPゴシック" panose="020B0400000000000000" pitchFamily="50" charset="-128"/>
                          <a:ea typeface="BIZ UDPゴシック" panose="020B0400000000000000" pitchFamily="50" charset="-128"/>
                        </a:rPr>
                        <a:t>5</a:t>
                      </a:r>
                      <a:r>
                        <a:rPr kumimoji="1" lang="ja-JP" altLang="en-US" sz="1050" dirty="0">
                          <a:latin typeface="BIZ UDPゴシック" panose="020B0400000000000000" pitchFamily="50" charset="-128"/>
                          <a:ea typeface="BIZ UDPゴシック" panose="020B0400000000000000" pitchFamily="50" charset="-128"/>
                        </a:rPr>
                        <a:t>種）</a:t>
                      </a:r>
                    </a:p>
                  </a:txBody>
                  <a:tcPr/>
                </a:tc>
                <a:tc>
                  <a:txBody>
                    <a:bodyPr/>
                    <a:lstStyle/>
                    <a:p>
                      <a:r>
                        <a:rPr kumimoji="1" lang="en-US" altLang="ja-JP" sz="1050" dirty="0">
                          <a:latin typeface="BIZ UDPゴシック" panose="020B0400000000000000" pitchFamily="50" charset="-128"/>
                          <a:ea typeface="BIZ UDPゴシック" panose="020B0400000000000000" pitchFamily="50" charset="-128"/>
                        </a:rPr>
                        <a:t>22</a:t>
                      </a:r>
                      <a:r>
                        <a:rPr kumimoji="1" lang="ja-JP" altLang="en-US" sz="1050" dirty="0">
                          <a:latin typeface="BIZ UDPゴシック" panose="020B0400000000000000" pitchFamily="50" charset="-128"/>
                          <a:ea typeface="BIZ UDPゴシック" panose="020B0400000000000000" pitchFamily="50" charset="-128"/>
                        </a:rPr>
                        <a:t>種（国指針等に基づく実施。）</a:t>
                      </a:r>
                    </a:p>
                  </a:txBody>
                  <a:tcPr/>
                </a:tc>
                <a:extLst>
                  <a:ext uri="{0D108BD9-81ED-4DB2-BD59-A6C34878D82A}">
                    <a16:rowId xmlns:a16="http://schemas.microsoft.com/office/drawing/2014/main" val="1634260563"/>
                  </a:ext>
                </a:extLst>
              </a:tr>
              <a:tr h="274060">
                <a:tc>
                  <a:txBody>
                    <a:bodyPr/>
                    <a:lstStyle/>
                    <a:p>
                      <a:r>
                        <a:rPr kumimoji="1" lang="ja-JP" altLang="en-US" sz="1050" dirty="0">
                          <a:latin typeface="BIZ UDPゴシック" panose="020B0400000000000000" pitchFamily="50" charset="-128"/>
                          <a:ea typeface="BIZ UDPゴシック" panose="020B0400000000000000" pitchFamily="50" charset="-128"/>
                        </a:rPr>
                        <a:t>環境目標値</a:t>
                      </a:r>
                    </a:p>
                  </a:txBody>
                  <a:tcPr/>
                </a:tc>
                <a:tc>
                  <a:txBody>
                    <a:bodyPr/>
                    <a:lstStyle/>
                    <a:p>
                      <a:r>
                        <a:rPr kumimoji="1" lang="ja-JP" altLang="en-US" sz="1050" dirty="0">
                          <a:latin typeface="BIZ UDPゴシック" panose="020B0400000000000000" pitchFamily="50" charset="-128"/>
                          <a:ea typeface="BIZ UDPゴシック" panose="020B0400000000000000" pitchFamily="50" charset="-128"/>
                        </a:rPr>
                        <a:t>－</a:t>
                      </a:r>
                    </a:p>
                  </a:txBody>
                  <a:tcPr/>
                </a:tc>
                <a:tc>
                  <a:txBody>
                    <a:bodyPr/>
                    <a:lstStyle/>
                    <a:p>
                      <a:r>
                        <a:rPr kumimoji="1" lang="ja-JP" altLang="en-US" sz="1050" dirty="0">
                          <a:latin typeface="BIZ UDPゴシック" panose="020B0400000000000000" pitchFamily="50" charset="-128"/>
                          <a:ea typeface="BIZ UDPゴシック" panose="020B0400000000000000" pitchFamily="50" charset="-128"/>
                        </a:rPr>
                        <a:t>環境基準：５種、指針値：</a:t>
                      </a:r>
                      <a:r>
                        <a:rPr kumimoji="1" lang="en-US" altLang="ja-JP" sz="1050" dirty="0">
                          <a:latin typeface="BIZ UDPゴシック" panose="020B0400000000000000" pitchFamily="50" charset="-128"/>
                          <a:ea typeface="BIZ UDPゴシック" panose="020B0400000000000000" pitchFamily="50" charset="-128"/>
                        </a:rPr>
                        <a:t>11</a:t>
                      </a:r>
                      <a:r>
                        <a:rPr kumimoji="1" lang="ja-JP" altLang="en-US" sz="1050" dirty="0">
                          <a:latin typeface="BIZ UDPゴシック" panose="020B0400000000000000" pitchFamily="50" charset="-128"/>
                          <a:ea typeface="BIZ UDPゴシック" panose="020B0400000000000000" pitchFamily="50" charset="-128"/>
                        </a:rPr>
                        <a:t>種</a:t>
                      </a:r>
                    </a:p>
                  </a:txBody>
                  <a:tcPr/>
                </a:tc>
                <a:extLst>
                  <a:ext uri="{0D108BD9-81ED-4DB2-BD59-A6C34878D82A}">
                    <a16:rowId xmlns:a16="http://schemas.microsoft.com/office/drawing/2014/main" val="2301354682"/>
                  </a:ext>
                </a:extLst>
              </a:tr>
            </a:tbl>
          </a:graphicData>
        </a:graphic>
      </p:graphicFrame>
      <p:sp>
        <p:nvSpPr>
          <p:cNvPr id="6" name="テキスト ボックス 5">
            <a:extLst>
              <a:ext uri="{FF2B5EF4-FFF2-40B4-BE49-F238E27FC236}">
                <a16:creationId xmlns:a16="http://schemas.microsoft.com/office/drawing/2014/main" id="{D9012366-9E2D-414E-8519-239233D4B585}"/>
              </a:ext>
            </a:extLst>
          </p:cNvPr>
          <p:cNvSpPr txBox="1"/>
          <p:nvPr/>
        </p:nvSpPr>
        <p:spPr>
          <a:xfrm>
            <a:off x="684610" y="6477643"/>
            <a:ext cx="5415265" cy="415498"/>
          </a:xfrm>
          <a:prstGeom prst="rect">
            <a:avLst/>
          </a:prstGeom>
          <a:noFill/>
        </p:spPr>
        <p:txBody>
          <a:bodyPr wrap="none" rtlCol="0">
            <a:spAutoFit/>
          </a:bodyPr>
          <a:lstStyle/>
          <a:p>
            <a:r>
              <a:rPr kumimoji="1" lang="en-US" altLang="ja-JP" sz="1050" dirty="0">
                <a:latin typeface="BIZ UDPゴシック" panose="020B0400000000000000" pitchFamily="50" charset="-128"/>
                <a:ea typeface="BIZ UDPゴシック" panose="020B0400000000000000" pitchFamily="50" charset="-128"/>
              </a:rPr>
              <a:t>※</a:t>
            </a:r>
            <a:r>
              <a:rPr kumimoji="1" lang="ja-JP" altLang="en-US" sz="1050" dirty="0">
                <a:latin typeface="BIZ UDPゴシック" panose="020B0400000000000000" pitchFamily="50" charset="-128"/>
                <a:ea typeface="BIZ UDPゴシック" panose="020B0400000000000000" pitchFamily="50" charset="-128"/>
              </a:rPr>
              <a:t>閾値：その曝露量以下では影響が起こらないとされる値</a:t>
            </a:r>
            <a:endParaRPr kumimoji="1" lang="en-US" altLang="ja-JP" sz="1050" dirty="0">
              <a:latin typeface="BIZ UDPゴシック" panose="020B0400000000000000" pitchFamily="50" charset="-128"/>
              <a:ea typeface="BIZ UDPゴシック" panose="020B0400000000000000" pitchFamily="50" charset="-128"/>
            </a:endParaRPr>
          </a:p>
          <a:p>
            <a:r>
              <a:rPr kumimoji="1" lang="en-US" altLang="ja-JP" sz="1050" dirty="0">
                <a:latin typeface="BIZ UDPゴシック" panose="020B0400000000000000" pitchFamily="50" charset="-128"/>
                <a:ea typeface="BIZ UDPゴシック" panose="020B0400000000000000" pitchFamily="50" charset="-128"/>
              </a:rPr>
              <a:t>※</a:t>
            </a:r>
            <a:r>
              <a:rPr kumimoji="1" lang="ja-JP" altLang="en-US" sz="1050" dirty="0">
                <a:latin typeface="BIZ UDPゴシック" panose="020B0400000000000000" pitchFamily="50" charset="-128"/>
                <a:ea typeface="BIZ UDPゴシック" panose="020B0400000000000000" pitchFamily="50" charset="-128"/>
              </a:rPr>
              <a:t>想定環境濃度：排出口における濃度基準を設定するための指標としての周辺環境濃度</a:t>
            </a:r>
          </a:p>
        </p:txBody>
      </p:sp>
    </p:spTree>
    <p:extLst>
      <p:ext uri="{BB962C8B-B14F-4D97-AF65-F5344CB8AC3E}">
        <p14:creationId xmlns:p14="http://schemas.microsoft.com/office/powerpoint/2010/main" val="28901314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p:cNvSpPr>
            <a:spLocks noGrp="1"/>
          </p:cNvSpPr>
          <p:nvPr>
            <p:ph type="title"/>
          </p:nvPr>
        </p:nvSpPr>
        <p:spPr>
          <a:xfrm>
            <a:off x="1083470" y="609600"/>
            <a:ext cx="7870030" cy="1320800"/>
          </a:xfrm>
        </p:spPr>
        <p:txBody>
          <a:bodyPr>
            <a:normAutofit/>
          </a:bodyPr>
          <a:lstStyle/>
          <a:p>
            <a:r>
              <a:rPr lang="ja-JP" altLang="en-US" sz="2800" dirty="0">
                <a:latin typeface="BIZ UDPゴシック" panose="020B0400000000000000" pitchFamily="50" charset="-128"/>
                <a:ea typeface="BIZ UDPゴシック" panose="020B0400000000000000" pitchFamily="50" charset="-128"/>
              </a:rPr>
              <a:t>条例における排出規制制度の効果と課題</a:t>
            </a:r>
          </a:p>
        </p:txBody>
      </p:sp>
      <p:sp>
        <p:nvSpPr>
          <p:cNvPr id="13" name="Isosceles Triangle 12">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6" name="コンテンツ プレースホルダー 5">
            <a:extLst>
              <a:ext uri="{FF2B5EF4-FFF2-40B4-BE49-F238E27FC236}">
                <a16:creationId xmlns:a16="http://schemas.microsoft.com/office/drawing/2014/main" id="{B92A4CCA-E3E8-47B2-B0FC-F3DC93C9ACDD}"/>
              </a:ext>
            </a:extLst>
          </p:cNvPr>
          <p:cNvSpPr>
            <a:spLocks noGrp="1"/>
          </p:cNvSpPr>
          <p:nvPr>
            <p:ph idx="1"/>
          </p:nvPr>
        </p:nvSpPr>
        <p:spPr>
          <a:xfrm>
            <a:off x="875226" y="1567563"/>
            <a:ext cx="8666177" cy="5274861"/>
          </a:xfrm>
        </p:spPr>
        <p:txBody>
          <a:bodyPr>
            <a:noAutofit/>
          </a:bodyPr>
          <a:lstStyle/>
          <a:p>
            <a:pPr marL="0" indent="0">
              <a:buNone/>
            </a:pPr>
            <a:r>
              <a:rPr lang="ja-JP" altLang="en-US" sz="1600" dirty="0">
                <a:solidFill>
                  <a:schemeClr val="tx1"/>
                </a:solidFill>
                <a:latin typeface="BIZ UDPゴシック" panose="020B0400000000000000" pitchFamily="50" charset="-128"/>
                <a:ea typeface="BIZ UDPゴシック" panose="020B0400000000000000" pitchFamily="50" charset="-128"/>
              </a:rPr>
              <a:t>◆効果</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buNone/>
            </a:pPr>
            <a:r>
              <a:rPr lang="ja-JP" altLang="en-US" sz="1600" dirty="0">
                <a:solidFill>
                  <a:schemeClr val="tx1"/>
                </a:solidFill>
                <a:latin typeface="BIZ UDPゴシック" panose="020B0400000000000000" pitchFamily="50" charset="-128"/>
                <a:ea typeface="BIZ UDPゴシック" panose="020B0400000000000000" pitchFamily="50" charset="-128"/>
              </a:rPr>
              <a:t>・法に先駆けて規制を開始し、現在に至るまで多数の横出しの対象物質及び対象施設による排出規制を実施した結果、現在は</a:t>
            </a:r>
            <a:r>
              <a:rPr lang="ja-JP" altLang="en-US" sz="1600" u="sng" dirty="0">
                <a:solidFill>
                  <a:schemeClr val="tx1"/>
                </a:solidFill>
                <a:latin typeface="BIZ UDPゴシック" panose="020B0400000000000000" pitchFamily="50" charset="-128"/>
                <a:ea typeface="BIZ UDPゴシック" panose="020B0400000000000000" pitchFamily="50" charset="-128"/>
              </a:rPr>
              <a:t>各物質の大気環境濃度が指針値を超える等高濃度で問題となる状況には至っておらず、大気環境の保全につながった</a:t>
            </a:r>
            <a:r>
              <a:rPr lang="ja-JP" altLang="en-US" sz="1600" dirty="0">
                <a:solidFill>
                  <a:schemeClr val="tx1"/>
                </a:solidFill>
                <a:latin typeface="BIZ UDPゴシック" panose="020B0400000000000000" pitchFamily="50" charset="-128"/>
                <a:ea typeface="BIZ UDPゴシック" panose="020B0400000000000000" pitchFamily="50" charset="-128"/>
              </a:rPr>
              <a:t>。</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buNone/>
            </a:pP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buNone/>
            </a:pPr>
            <a:r>
              <a:rPr lang="ja-JP" altLang="en-US" sz="1600" dirty="0">
                <a:solidFill>
                  <a:schemeClr val="tx1"/>
                </a:solidFill>
                <a:latin typeface="BIZ UDPゴシック" panose="020B0400000000000000" pitchFamily="50" charset="-128"/>
                <a:ea typeface="BIZ UDPゴシック" panose="020B0400000000000000" pitchFamily="50" charset="-128"/>
              </a:rPr>
              <a:t>◆課題</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buNone/>
            </a:pPr>
            <a:r>
              <a:rPr lang="ja-JP" altLang="en-US" sz="1600" dirty="0">
                <a:solidFill>
                  <a:schemeClr val="tx1"/>
                </a:solidFill>
                <a:latin typeface="BIZ UDPゴシック" panose="020B0400000000000000" pitchFamily="50" charset="-128"/>
                <a:ea typeface="BIZ UDPゴシック" panose="020B0400000000000000" pitchFamily="50" charset="-128"/>
              </a:rPr>
              <a:t>・</a:t>
            </a:r>
            <a:r>
              <a:rPr lang="ja-JP" altLang="en-US" sz="1600" u="sng" dirty="0">
                <a:solidFill>
                  <a:schemeClr val="tx1"/>
                </a:solidFill>
                <a:latin typeface="BIZ UDPゴシック" panose="020B0400000000000000" pitchFamily="50" charset="-128"/>
                <a:ea typeface="BIZ UDPゴシック" panose="020B0400000000000000" pitchFamily="50" charset="-128"/>
              </a:rPr>
              <a:t>条例の対象物質は</a:t>
            </a:r>
            <a:r>
              <a:rPr lang="ja-JP" altLang="en-US" sz="1600" dirty="0">
                <a:solidFill>
                  <a:schemeClr val="tx1"/>
                </a:solidFill>
                <a:latin typeface="BIZ UDPゴシック" panose="020B0400000000000000" pitchFamily="50" charset="-128"/>
                <a:ea typeface="BIZ UDPゴシック" panose="020B0400000000000000" pitchFamily="50" charset="-128"/>
              </a:rPr>
              <a:t>制定当時の発がん性及び毒性の知見や、アンケート調査による府内事業者の利用実態等の状況を踏まえた上で選定されたが、その後</a:t>
            </a:r>
            <a:r>
              <a:rPr lang="ja-JP" altLang="en-US" sz="1600" u="sng" dirty="0">
                <a:solidFill>
                  <a:schemeClr val="tx1"/>
                </a:solidFill>
                <a:latin typeface="BIZ UDPゴシック" panose="020B0400000000000000" pitchFamily="50" charset="-128"/>
                <a:ea typeface="BIZ UDPゴシック" panose="020B0400000000000000" pitchFamily="50" charset="-128"/>
              </a:rPr>
              <a:t>１物質を追加した以外は、排出実態やその他物質の有害性の知見を考慮した見直しは実施されていない</a:t>
            </a:r>
            <a:r>
              <a:rPr lang="ja-JP" altLang="en-US" sz="1600" dirty="0">
                <a:solidFill>
                  <a:schemeClr val="tx1"/>
                </a:solidFill>
                <a:latin typeface="BIZ UDPゴシック" panose="020B0400000000000000" pitchFamily="50" charset="-128"/>
                <a:ea typeface="BIZ UDPゴシック" panose="020B0400000000000000" pitchFamily="50" charset="-128"/>
              </a:rPr>
              <a:t>。</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buNone/>
            </a:pPr>
            <a:r>
              <a:rPr lang="ja-JP" altLang="en-US" sz="1600" dirty="0">
                <a:solidFill>
                  <a:schemeClr val="tx1"/>
                </a:solidFill>
                <a:latin typeface="BIZ UDPゴシック" panose="020B0400000000000000" pitchFamily="50" charset="-128"/>
                <a:ea typeface="BIZ UDPゴシック" panose="020B0400000000000000" pitchFamily="50" charset="-128"/>
              </a:rPr>
              <a:t>・</a:t>
            </a:r>
            <a:r>
              <a:rPr lang="ja-JP" altLang="en-US" sz="1600" u="sng" dirty="0">
                <a:solidFill>
                  <a:schemeClr val="tx1"/>
                </a:solidFill>
                <a:latin typeface="BIZ UDPゴシック" panose="020B0400000000000000" pitchFamily="50" charset="-128"/>
                <a:ea typeface="BIZ UDPゴシック" panose="020B0400000000000000" pitchFamily="50" charset="-128"/>
              </a:rPr>
              <a:t>規制手法に関し、</a:t>
            </a:r>
            <a:r>
              <a:rPr lang="ja-JP" altLang="en-US" sz="1600" dirty="0">
                <a:solidFill>
                  <a:schemeClr val="tx1"/>
                </a:solidFill>
                <a:latin typeface="BIZ UDPゴシック" panose="020B0400000000000000" pitchFamily="50" charset="-128"/>
                <a:ea typeface="BIZ UDPゴシック" panose="020B0400000000000000" pitchFamily="50" charset="-128"/>
              </a:rPr>
              <a:t>条例制定当時の考えは発がん性があり閾値の設定ができないとされた指定有害物質は設備構造基準、それ以外は排出濃度基準を採用しているが、国では発がん性のある物質においても閾値や環境リスクを設定しそれに基づく指針値の設定を行っていることから、</a:t>
            </a:r>
            <a:r>
              <a:rPr lang="ja-JP" altLang="en-US" sz="1600" u="sng" dirty="0">
                <a:solidFill>
                  <a:schemeClr val="tx1"/>
                </a:solidFill>
                <a:latin typeface="BIZ UDPゴシック" panose="020B0400000000000000" pitchFamily="50" charset="-128"/>
                <a:ea typeface="BIZ UDPゴシック" panose="020B0400000000000000" pitchFamily="50" charset="-128"/>
              </a:rPr>
              <a:t>条例制定時の考えは現在の知見を反映できていないと考えられる</a:t>
            </a:r>
            <a:r>
              <a:rPr lang="ja-JP" altLang="en-US" sz="1600" dirty="0">
                <a:solidFill>
                  <a:schemeClr val="tx1"/>
                </a:solidFill>
                <a:latin typeface="BIZ UDPゴシック" panose="020B0400000000000000" pitchFamily="50" charset="-128"/>
                <a:ea typeface="BIZ UDPゴシック" panose="020B0400000000000000" pitchFamily="50" charset="-128"/>
              </a:rPr>
              <a:t>。</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buNone/>
            </a:pPr>
            <a:r>
              <a:rPr lang="ja-JP" altLang="en-US" sz="1600" dirty="0">
                <a:solidFill>
                  <a:schemeClr val="tx1"/>
                </a:solidFill>
                <a:latin typeface="BIZ UDPゴシック" panose="020B0400000000000000" pitchFamily="50" charset="-128"/>
                <a:ea typeface="BIZ UDPゴシック" panose="020B0400000000000000" pitchFamily="50" charset="-128"/>
              </a:rPr>
              <a:t>・</a:t>
            </a:r>
            <a:r>
              <a:rPr lang="ja-JP" altLang="en-US" sz="1600" u="sng" dirty="0">
                <a:solidFill>
                  <a:schemeClr val="tx1"/>
                </a:solidFill>
                <a:latin typeface="BIZ UDPゴシック" panose="020B0400000000000000" pitchFamily="50" charset="-128"/>
                <a:ea typeface="BIZ UDPゴシック" panose="020B0400000000000000" pitchFamily="50" charset="-128"/>
              </a:rPr>
              <a:t>現行規制対象施設は</a:t>
            </a:r>
            <a:r>
              <a:rPr lang="ja-JP" altLang="en-US" sz="1600" dirty="0">
                <a:solidFill>
                  <a:schemeClr val="tx1"/>
                </a:solidFill>
                <a:latin typeface="BIZ UDPゴシック" panose="020B0400000000000000" pitchFamily="50" charset="-128"/>
                <a:ea typeface="BIZ UDPゴシック" panose="020B0400000000000000" pitchFamily="50" charset="-128"/>
              </a:rPr>
              <a:t>種類が多岐に渡ることから、</a:t>
            </a:r>
            <a:r>
              <a:rPr lang="ja-JP" altLang="en-US" sz="1600" u="sng" dirty="0">
                <a:solidFill>
                  <a:schemeClr val="tx1"/>
                </a:solidFill>
                <a:latin typeface="BIZ UDPゴシック" panose="020B0400000000000000" pitchFamily="50" charset="-128"/>
                <a:ea typeface="BIZ UDPゴシック" panose="020B0400000000000000" pitchFamily="50" charset="-128"/>
              </a:rPr>
              <a:t>施設の定義がわかりにくいことに加え、工程の変更時に届出手続きが発生する場合がある等といった課題</a:t>
            </a:r>
            <a:r>
              <a:rPr lang="ja-JP" altLang="en-US" sz="1600" dirty="0">
                <a:solidFill>
                  <a:schemeClr val="tx1"/>
                </a:solidFill>
                <a:latin typeface="BIZ UDPゴシック" panose="020B0400000000000000" pitchFamily="50" charset="-128"/>
                <a:ea typeface="BIZ UDPゴシック" panose="020B0400000000000000" pitchFamily="50" charset="-128"/>
              </a:rPr>
              <a:t>があり、また施設の中には過去一度も届出がない施設が存在する。</a:t>
            </a:r>
            <a:endParaRPr lang="en-US" altLang="ja-JP" sz="1600" dirty="0">
              <a:solidFill>
                <a:schemeClr val="tx1"/>
              </a:solidFill>
              <a:latin typeface="BIZ UDPゴシック" panose="020B0400000000000000" pitchFamily="50" charset="-128"/>
              <a:ea typeface="BIZ UDPゴシック" panose="020B0400000000000000" pitchFamily="50" charset="-128"/>
            </a:endParaRPr>
          </a:p>
        </p:txBody>
      </p:sp>
      <p:sp>
        <p:nvSpPr>
          <p:cNvPr id="15" name="Isosceles Triangle 14">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スライド番号プレースホルダー 3">
            <a:extLst>
              <a:ext uri="{FF2B5EF4-FFF2-40B4-BE49-F238E27FC236}">
                <a16:creationId xmlns:a16="http://schemas.microsoft.com/office/drawing/2014/main" id="{EAC0B572-E0C4-495A-A6A1-352AA069EB55}"/>
              </a:ext>
            </a:extLst>
          </p:cNvPr>
          <p:cNvSpPr>
            <a:spLocks noGrp="1"/>
          </p:cNvSpPr>
          <p:nvPr>
            <p:ph type="sldNum" sz="quarter" idx="12"/>
          </p:nvPr>
        </p:nvSpPr>
        <p:spPr>
          <a:xfrm>
            <a:off x="9350787" y="6477299"/>
            <a:ext cx="555213" cy="365125"/>
          </a:xfrm>
        </p:spPr>
        <p:txBody>
          <a:bodyPr>
            <a:normAutofit/>
          </a:body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14</a:t>
            </a:fld>
            <a:endParaRPr lang="en-US" dirty="0">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3781284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コンテンツ プレースホルダー 2">
            <a:extLst>
              <a:ext uri="{FF2B5EF4-FFF2-40B4-BE49-F238E27FC236}">
                <a16:creationId xmlns:a16="http://schemas.microsoft.com/office/drawing/2014/main" id="{8E52CE1E-41A4-47B5-AE68-BC9046ED8DF7}"/>
              </a:ext>
            </a:extLst>
          </p:cNvPr>
          <p:cNvSpPr>
            <a:spLocks noGrp="1"/>
          </p:cNvSpPr>
          <p:nvPr>
            <p:ph idx="1"/>
          </p:nvPr>
        </p:nvSpPr>
        <p:spPr>
          <a:xfrm>
            <a:off x="684610" y="2152164"/>
            <a:ext cx="8666177" cy="873366"/>
          </a:xfrm>
        </p:spPr>
        <p:txBody>
          <a:bodyPr>
            <a:noAutofit/>
          </a:bodyPr>
          <a:lstStyle/>
          <a:p>
            <a:pPr marL="0" indent="0">
              <a:buNone/>
            </a:pPr>
            <a:r>
              <a:rPr lang="ja-JP" altLang="en-US" sz="1600" dirty="0">
                <a:solidFill>
                  <a:schemeClr val="tx1"/>
                </a:solidFill>
                <a:latin typeface="BIZ UDPゴシック" panose="020B0400000000000000" pitchFamily="50" charset="-128"/>
                <a:ea typeface="BIZ UDPゴシック" panose="020B0400000000000000" pitchFamily="50" charset="-128"/>
              </a:rPr>
              <a:t>・有害物質による大気汚染防止対策は、現在排出規制による規制的手法と化学物質管理制度による管理的手法を組み合わせて実施しているところ、現在</a:t>
            </a:r>
            <a:r>
              <a:rPr lang="ja-JP" altLang="en-US" sz="1600" u="sng" dirty="0">
                <a:solidFill>
                  <a:schemeClr val="tx1"/>
                </a:solidFill>
                <a:latin typeface="BIZ UDPゴシック" panose="020B0400000000000000" pitchFamily="50" charset="-128"/>
                <a:ea typeface="BIZ UDPゴシック" panose="020B0400000000000000" pitchFamily="50" charset="-128"/>
              </a:rPr>
              <a:t>各有害物質の環境濃度は大気環境上問題となる状況とはなっておらず、現時点で課題となる物質は無いと考えられる</a:t>
            </a:r>
            <a:r>
              <a:rPr lang="ja-JP" altLang="en-US" sz="1600" dirty="0" smtClean="0">
                <a:solidFill>
                  <a:schemeClr val="tx1"/>
                </a:solidFill>
                <a:latin typeface="BIZ UDPゴシック" panose="020B0400000000000000" pitchFamily="50" charset="-128"/>
                <a:ea typeface="BIZ UDPゴシック" panose="020B0400000000000000" pitchFamily="50" charset="-128"/>
              </a:rPr>
              <a:t>。</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buNone/>
            </a:pPr>
            <a:endParaRPr lang="en-US" altLang="ja-JP" sz="1600" dirty="0">
              <a:solidFill>
                <a:schemeClr val="tx1"/>
              </a:solidFill>
              <a:latin typeface="BIZ UDPゴシック" panose="020B0400000000000000" pitchFamily="50" charset="-128"/>
              <a:ea typeface="BIZ UDPゴシック" panose="020B0400000000000000" pitchFamily="50" charset="-128"/>
            </a:endParaRPr>
          </a:p>
        </p:txBody>
      </p:sp>
      <p:sp>
        <p:nvSpPr>
          <p:cNvPr id="12" name="テキスト ボックス 11">
            <a:extLst>
              <a:ext uri="{FF2B5EF4-FFF2-40B4-BE49-F238E27FC236}">
                <a16:creationId xmlns:a16="http://schemas.microsoft.com/office/drawing/2014/main" id="{291F3C47-C771-4971-BF64-E3A9250ABFAB}"/>
              </a:ext>
            </a:extLst>
          </p:cNvPr>
          <p:cNvSpPr txBox="1"/>
          <p:nvPr/>
        </p:nvSpPr>
        <p:spPr>
          <a:xfrm>
            <a:off x="1083473" y="1377702"/>
            <a:ext cx="7235027" cy="400110"/>
          </a:xfrm>
          <a:prstGeom prst="rect">
            <a:avLst/>
          </a:prstGeom>
          <a:noFill/>
          <a:ln>
            <a:solidFill>
              <a:schemeClr val="tx1"/>
            </a:solidFill>
          </a:ln>
        </p:spPr>
        <p:txBody>
          <a:bodyPr wrap="square" rtlCol="0">
            <a:spAutoFit/>
          </a:bodyPr>
          <a:lstStyle/>
          <a:p>
            <a:r>
              <a:rPr lang="ja-JP" altLang="en-US" sz="2000" dirty="0">
                <a:latin typeface="BIZ UDPゴシック" panose="020B0400000000000000" pitchFamily="50" charset="-128"/>
                <a:ea typeface="BIZ UDPゴシック" panose="020B0400000000000000" pitchFamily="50" charset="-128"/>
              </a:rPr>
              <a:t>論点①　今後の有害物質規制の方向性について</a:t>
            </a:r>
            <a:endParaRPr kumimoji="1" lang="ja-JP" altLang="en-US" sz="2000" dirty="0">
              <a:latin typeface="BIZ UDPゴシック" panose="020B0400000000000000" pitchFamily="50" charset="-128"/>
              <a:ea typeface="BIZ UDPゴシック" panose="020B0400000000000000" pitchFamily="50" charset="-128"/>
            </a:endParaRPr>
          </a:p>
        </p:txBody>
      </p:sp>
      <p:sp>
        <p:nvSpPr>
          <p:cNvPr id="15" name="スライド番号プレースホルダー 3">
            <a:extLst>
              <a:ext uri="{FF2B5EF4-FFF2-40B4-BE49-F238E27FC236}">
                <a16:creationId xmlns:a16="http://schemas.microsoft.com/office/drawing/2014/main" id="{4F9878BE-38DC-4BAB-9C67-AE09BA998CEA}"/>
              </a:ext>
            </a:extLst>
          </p:cNvPr>
          <p:cNvSpPr>
            <a:spLocks noGrp="1"/>
          </p:cNvSpPr>
          <p:nvPr>
            <p:ph type="sldNum" sz="quarter" idx="12"/>
          </p:nvPr>
        </p:nvSpPr>
        <p:spPr>
          <a:xfrm>
            <a:off x="9350787" y="6477299"/>
            <a:ext cx="555213" cy="365125"/>
          </a:xfrm>
        </p:spPr>
        <p:txBody>
          <a:bodyPr>
            <a:normAutofit/>
          </a:body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15</a:t>
            </a:fld>
            <a:endParaRPr lang="en-US" dirty="0">
              <a:solidFill>
                <a:srgbClr val="000000"/>
              </a:solidFill>
              <a:latin typeface="BIZ UDPゴシック" panose="020B0400000000000000" pitchFamily="50" charset="-128"/>
              <a:ea typeface="BIZ UDPゴシック" panose="020B0400000000000000" pitchFamily="50" charset="-128"/>
            </a:endParaRPr>
          </a:p>
        </p:txBody>
      </p:sp>
      <p:sp>
        <p:nvSpPr>
          <p:cNvPr id="14" name="タイトル 1">
            <a:extLst>
              <a:ext uri="{FF2B5EF4-FFF2-40B4-BE49-F238E27FC236}">
                <a16:creationId xmlns:a16="http://schemas.microsoft.com/office/drawing/2014/main" id="{B24BEFB4-0ED4-41AC-AA43-52B5AB6171C8}"/>
              </a:ext>
            </a:extLst>
          </p:cNvPr>
          <p:cNvSpPr txBox="1">
            <a:spLocks/>
          </p:cNvSpPr>
          <p:nvPr/>
        </p:nvSpPr>
        <p:spPr>
          <a:xfrm>
            <a:off x="1083473" y="708906"/>
            <a:ext cx="7444467" cy="734351"/>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800" dirty="0">
                <a:latin typeface="BIZ UDPゴシック" panose="020B0400000000000000" pitchFamily="50" charset="-128"/>
                <a:ea typeface="BIZ UDPゴシック" panose="020B0400000000000000" pitchFamily="50" charset="-128"/>
              </a:rPr>
              <a:t>有害物質排出規制に関する論点整理案①</a:t>
            </a:r>
          </a:p>
        </p:txBody>
      </p:sp>
      <p:sp>
        <p:nvSpPr>
          <p:cNvPr id="16" name="下矢印 15"/>
          <p:cNvSpPr/>
          <p:nvPr/>
        </p:nvSpPr>
        <p:spPr>
          <a:xfrm>
            <a:off x="4247964" y="3150257"/>
            <a:ext cx="906043" cy="3513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コンテンツ プレースホルダー 2">
            <a:extLst>
              <a:ext uri="{FF2B5EF4-FFF2-40B4-BE49-F238E27FC236}">
                <a16:creationId xmlns:a16="http://schemas.microsoft.com/office/drawing/2014/main" id="{8E52CE1E-41A4-47B5-AE68-BC9046ED8DF7}"/>
              </a:ext>
            </a:extLst>
          </p:cNvPr>
          <p:cNvSpPr txBox="1">
            <a:spLocks/>
          </p:cNvSpPr>
          <p:nvPr/>
        </p:nvSpPr>
        <p:spPr>
          <a:xfrm>
            <a:off x="684610" y="3815516"/>
            <a:ext cx="8666177" cy="2828130"/>
          </a:xfrm>
          <a:prstGeom prst="rect">
            <a:avLst/>
          </a:prstGeom>
          <a:ln>
            <a:solidFill>
              <a:schemeClr val="tx1"/>
            </a:solidFill>
          </a:ln>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1600" dirty="0" smtClean="0">
                <a:solidFill>
                  <a:schemeClr val="tx1"/>
                </a:solidFill>
                <a:latin typeface="BIZ UDPゴシック" panose="020B0400000000000000" pitchFamily="50" charset="-128"/>
                <a:ea typeface="BIZ UDPゴシック" panose="020B0400000000000000" pitchFamily="50" charset="-128"/>
              </a:rPr>
              <a:t>・有害物質は、その有害性の度合いによっては</a:t>
            </a:r>
            <a:r>
              <a:rPr lang="ja-JP" altLang="en-US" sz="1600" u="sng" dirty="0" smtClean="0">
                <a:solidFill>
                  <a:schemeClr val="tx1"/>
                </a:solidFill>
                <a:latin typeface="BIZ UDPゴシック" panose="020B0400000000000000" pitchFamily="50" charset="-128"/>
                <a:ea typeface="BIZ UDPゴシック" panose="020B0400000000000000" pitchFamily="50" charset="-128"/>
              </a:rPr>
              <a:t>府民の健康や生活環境に短期間で多大な影響を与える可能性があり</a:t>
            </a:r>
            <a:r>
              <a:rPr lang="ja-JP" altLang="en-US" sz="1600" dirty="0" smtClean="0">
                <a:solidFill>
                  <a:schemeClr val="tx1"/>
                </a:solidFill>
                <a:latin typeface="BIZ UDPゴシック" panose="020B0400000000000000" pitchFamily="50" charset="-128"/>
                <a:ea typeface="BIZ UDPゴシック" panose="020B0400000000000000" pitchFamily="50" charset="-128"/>
              </a:rPr>
              <a:t>、また</a:t>
            </a:r>
            <a:r>
              <a:rPr lang="ja-JP" altLang="en-US" sz="1600" u="sng" dirty="0" smtClean="0">
                <a:solidFill>
                  <a:schemeClr val="tx1"/>
                </a:solidFill>
                <a:latin typeface="BIZ UDPゴシック" panose="020B0400000000000000" pitchFamily="50" charset="-128"/>
                <a:ea typeface="BIZ UDPゴシック" panose="020B0400000000000000" pitchFamily="50" charset="-128"/>
              </a:rPr>
              <a:t>一度大気環境へ排出されると回収することが不可能</a:t>
            </a:r>
            <a:r>
              <a:rPr lang="ja-JP" altLang="en-US" sz="1600" dirty="0" smtClean="0">
                <a:solidFill>
                  <a:schemeClr val="tx1"/>
                </a:solidFill>
                <a:latin typeface="BIZ UDPゴシック" panose="020B0400000000000000" pitchFamily="50" charset="-128"/>
                <a:ea typeface="BIZ UDPゴシック" panose="020B0400000000000000" pitchFamily="50" charset="-128"/>
              </a:rPr>
              <a:t>であることから、</a:t>
            </a:r>
            <a:r>
              <a:rPr lang="ja-JP" altLang="en-US" sz="1600" u="sng" dirty="0" smtClean="0">
                <a:solidFill>
                  <a:schemeClr val="tx1"/>
                </a:solidFill>
                <a:latin typeface="BIZ UDPゴシック" panose="020B0400000000000000" pitchFamily="50" charset="-128"/>
                <a:ea typeface="BIZ UDPゴシック" panose="020B0400000000000000" pitchFamily="50" charset="-128"/>
              </a:rPr>
              <a:t>大気環境への排出の未然防止の観点から対策を実施していくべき</a:t>
            </a:r>
            <a:r>
              <a:rPr lang="ja-JP" altLang="en-US" sz="1600" dirty="0" smtClean="0">
                <a:solidFill>
                  <a:schemeClr val="tx1"/>
                </a:solidFill>
                <a:latin typeface="BIZ UDPゴシック" panose="020B0400000000000000" pitchFamily="50" charset="-128"/>
                <a:ea typeface="BIZ UDPゴシック" panose="020B0400000000000000" pitchFamily="50" charset="-128"/>
              </a:rPr>
              <a:t>ではないか。</a:t>
            </a:r>
          </a:p>
          <a:p>
            <a:pPr marL="0" indent="0">
              <a:buFont typeface="Wingdings 3" charset="2"/>
              <a:buNone/>
            </a:pPr>
            <a:r>
              <a:rPr lang="ja-JP" altLang="en-US" sz="1600" dirty="0" smtClean="0">
                <a:solidFill>
                  <a:schemeClr val="tx1"/>
                </a:solidFill>
                <a:latin typeface="BIZ UDPゴシック" panose="020B0400000000000000" pitchFamily="50" charset="-128"/>
                <a:ea typeface="BIZ UDPゴシック" panose="020B0400000000000000" pitchFamily="50" charset="-128"/>
              </a:rPr>
              <a:t>・大阪府内には多様な業種の企業が存在し、有害性の高いものも含む多くの種類の化学物質が使用されている実態があること、また</a:t>
            </a:r>
            <a:r>
              <a:rPr lang="ja-JP" altLang="en-US" sz="1600" u="sng" dirty="0" smtClean="0">
                <a:solidFill>
                  <a:schemeClr val="tx1"/>
                </a:solidFill>
                <a:latin typeface="BIZ UDPゴシック" panose="020B0400000000000000" pitchFamily="50" charset="-128"/>
                <a:ea typeface="BIZ UDPゴシック" panose="020B0400000000000000" pitchFamily="50" charset="-128"/>
              </a:rPr>
              <a:t>現行の大気汚染防止法による排出規制のみでは対象物質が限定的</a:t>
            </a:r>
            <a:r>
              <a:rPr lang="ja-JP" altLang="en-US" sz="1600" dirty="0" smtClean="0">
                <a:solidFill>
                  <a:schemeClr val="tx1"/>
                </a:solidFill>
                <a:latin typeface="BIZ UDPゴシック" panose="020B0400000000000000" pitchFamily="50" charset="-128"/>
                <a:ea typeface="BIZ UDPゴシック" panose="020B0400000000000000" pitchFamily="50" charset="-128"/>
              </a:rPr>
              <a:t>であることから、</a:t>
            </a:r>
            <a:r>
              <a:rPr lang="ja-JP" altLang="en-US" sz="1600" u="sng" dirty="0" smtClean="0">
                <a:solidFill>
                  <a:schemeClr val="tx1"/>
                </a:solidFill>
                <a:latin typeface="BIZ UDPゴシック" panose="020B0400000000000000" pitchFamily="50" charset="-128"/>
                <a:ea typeface="BIZ UDPゴシック" panose="020B0400000000000000" pitchFamily="50" charset="-128"/>
              </a:rPr>
              <a:t>大気排出の未然防止を徹底するためには、引き続き条例においても排出規制を実施し、規制的手法と管理的手法の両輪で対策を実施していくべき</a:t>
            </a:r>
            <a:r>
              <a:rPr lang="ja-JP" altLang="en-US" sz="1600" dirty="0" smtClean="0">
                <a:solidFill>
                  <a:schemeClr val="tx1"/>
                </a:solidFill>
                <a:latin typeface="BIZ UDPゴシック" panose="020B0400000000000000" pitchFamily="50" charset="-128"/>
                <a:ea typeface="BIZ UDPゴシック" panose="020B0400000000000000" pitchFamily="50" charset="-128"/>
              </a:rPr>
              <a:t>ではないか。</a:t>
            </a:r>
            <a:endParaRPr lang="en-US" altLang="ja-JP" sz="1600" dirty="0" smtClean="0">
              <a:solidFill>
                <a:schemeClr val="tx1"/>
              </a:solidFill>
              <a:latin typeface="BIZ UDPゴシック" panose="020B0400000000000000" pitchFamily="50" charset="-128"/>
              <a:ea typeface="BIZ UDPゴシック" panose="020B0400000000000000" pitchFamily="50" charset="-128"/>
            </a:endParaRPr>
          </a:p>
          <a:p>
            <a:pPr marL="0" indent="0">
              <a:buFont typeface="Wingdings 3" charset="2"/>
              <a:buNone/>
            </a:pPr>
            <a:r>
              <a:rPr lang="ja-JP" altLang="en-US" sz="1600" dirty="0" smtClean="0">
                <a:solidFill>
                  <a:schemeClr val="tx1"/>
                </a:solidFill>
                <a:latin typeface="BIZ UDPゴシック" panose="020B0400000000000000" pitchFamily="50" charset="-128"/>
                <a:ea typeface="BIZ UDPゴシック" panose="020B0400000000000000" pitchFamily="50" charset="-128"/>
              </a:rPr>
              <a:t>・また、排出規制については、</a:t>
            </a:r>
            <a:r>
              <a:rPr lang="ja-JP" altLang="en-US" sz="1600" u="sng" dirty="0" smtClean="0">
                <a:solidFill>
                  <a:schemeClr val="tx1"/>
                </a:solidFill>
                <a:latin typeface="BIZ UDPゴシック" panose="020B0400000000000000" pitchFamily="50" charset="-128"/>
                <a:ea typeface="BIZ UDPゴシック" panose="020B0400000000000000" pitchFamily="50" charset="-128"/>
              </a:rPr>
              <a:t>最新の知見や府内の排出実態を踏まえた効果的な対策が必要</a:t>
            </a:r>
            <a:r>
              <a:rPr lang="ja-JP" altLang="en-US" sz="1600" dirty="0" smtClean="0">
                <a:solidFill>
                  <a:schemeClr val="tx1"/>
                </a:solidFill>
                <a:latin typeface="BIZ UDPゴシック" panose="020B0400000000000000" pitchFamily="50" charset="-128"/>
                <a:ea typeface="BIZ UDPゴシック" panose="020B0400000000000000" pitchFamily="50" charset="-128"/>
              </a:rPr>
              <a:t>であり、</a:t>
            </a:r>
            <a:r>
              <a:rPr lang="ja-JP" altLang="en-US" sz="1600" u="sng" dirty="0" smtClean="0">
                <a:solidFill>
                  <a:schemeClr val="tx1"/>
                </a:solidFill>
                <a:latin typeface="BIZ UDPゴシック" panose="020B0400000000000000" pitchFamily="50" charset="-128"/>
                <a:ea typeface="BIZ UDPゴシック" panose="020B0400000000000000" pitchFamily="50" charset="-128"/>
              </a:rPr>
              <a:t>対象物質、規制手法、対象施設等といった現行制度の各課題を整理の上、全体的に見直しを図るべき</a:t>
            </a:r>
            <a:r>
              <a:rPr lang="ja-JP" altLang="en-US" sz="1600" dirty="0" smtClean="0">
                <a:solidFill>
                  <a:schemeClr val="tx1"/>
                </a:solidFill>
                <a:latin typeface="BIZ UDPゴシック" panose="020B0400000000000000" pitchFamily="50" charset="-128"/>
                <a:ea typeface="BIZ UDPゴシック" panose="020B0400000000000000" pitchFamily="50" charset="-128"/>
              </a:rPr>
              <a:t>ではないか。</a:t>
            </a:r>
          </a:p>
          <a:p>
            <a:pPr marL="0" indent="0">
              <a:buFont typeface="Wingdings 3" charset="2"/>
              <a:buNone/>
            </a:pPr>
            <a:endParaRPr lang="en-US" altLang="ja-JP" sz="1600" dirty="0" smtClean="0">
              <a:solidFill>
                <a:schemeClr val="tx1"/>
              </a:solidFill>
              <a:latin typeface="BIZ UDPゴシック" panose="020B0400000000000000" pitchFamily="50" charset="-128"/>
              <a:ea typeface="BIZ UDPゴシック" panose="020B0400000000000000" pitchFamily="50" charset="-128"/>
            </a:endParaRPr>
          </a:p>
          <a:p>
            <a:pPr marL="0" indent="0">
              <a:buFont typeface="Wingdings 3" charset="2"/>
              <a:buNone/>
            </a:pPr>
            <a:endParaRPr lang="en-US" altLang="ja-JP" sz="16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2421506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タイトル 1">
            <a:extLst>
              <a:ext uri="{FF2B5EF4-FFF2-40B4-BE49-F238E27FC236}">
                <a16:creationId xmlns:a16="http://schemas.microsoft.com/office/drawing/2014/main" id="{4AD42ADD-1F44-4BB3-98B2-83FF03829282}"/>
              </a:ext>
            </a:extLst>
          </p:cNvPr>
          <p:cNvSpPr>
            <a:spLocks noGrp="1"/>
          </p:cNvSpPr>
          <p:nvPr>
            <p:ph type="title"/>
          </p:nvPr>
        </p:nvSpPr>
        <p:spPr>
          <a:xfrm>
            <a:off x="1083472" y="609602"/>
            <a:ext cx="7444467" cy="734351"/>
          </a:xfrm>
        </p:spPr>
        <p:txBody>
          <a:bodyPr>
            <a:normAutofit/>
          </a:bodyPr>
          <a:lstStyle/>
          <a:p>
            <a:r>
              <a:rPr lang="ja-JP" altLang="en-US" sz="2800" dirty="0">
                <a:latin typeface="BIZ UDPゴシック" panose="020B0400000000000000" pitchFamily="50" charset="-128"/>
                <a:ea typeface="BIZ UDPゴシック" panose="020B0400000000000000" pitchFamily="50" charset="-128"/>
              </a:rPr>
              <a:t>有害物質排出規制</a:t>
            </a:r>
            <a:r>
              <a:rPr kumimoji="1" lang="ja-JP" altLang="en-US" sz="2800" dirty="0">
                <a:latin typeface="BIZ UDPゴシック" panose="020B0400000000000000" pitchFamily="50" charset="-128"/>
                <a:ea typeface="BIZ UDPゴシック" panose="020B0400000000000000" pitchFamily="50" charset="-128"/>
              </a:rPr>
              <a:t>に関する論点整理案②</a:t>
            </a:r>
          </a:p>
        </p:txBody>
      </p:sp>
      <p:sp>
        <p:nvSpPr>
          <p:cNvPr id="15" name="コンテンツ プレースホルダー 2">
            <a:extLst>
              <a:ext uri="{FF2B5EF4-FFF2-40B4-BE49-F238E27FC236}">
                <a16:creationId xmlns:a16="http://schemas.microsoft.com/office/drawing/2014/main" id="{9ACD225B-C685-45C6-A90F-EAD96A2FDAF1}"/>
              </a:ext>
            </a:extLst>
          </p:cNvPr>
          <p:cNvSpPr>
            <a:spLocks noGrp="1"/>
          </p:cNvSpPr>
          <p:nvPr>
            <p:ph idx="1"/>
          </p:nvPr>
        </p:nvSpPr>
        <p:spPr>
          <a:xfrm>
            <a:off x="969342" y="1953555"/>
            <a:ext cx="8476754" cy="3106785"/>
          </a:xfrm>
        </p:spPr>
        <p:txBody>
          <a:bodyPr>
            <a:noAutofit/>
          </a:bodyPr>
          <a:lstStyle/>
          <a:p>
            <a:pPr marL="0" indent="0">
              <a:buNone/>
            </a:pPr>
            <a:r>
              <a:rPr lang="ja-JP" altLang="en-US" sz="1500" dirty="0">
                <a:solidFill>
                  <a:schemeClr val="tx1"/>
                </a:solidFill>
                <a:latin typeface="BIZ UDPゴシック" panose="020B0400000000000000" pitchFamily="50" charset="-128"/>
                <a:ea typeface="BIZ UDPゴシック" panose="020B0400000000000000" pitchFamily="50" charset="-128"/>
              </a:rPr>
              <a:t>・条例の排出規制の対象物質は、制定当時の発がん性及び毒性の知見やアンケート調査による府内事業者の利用実態を踏まえた上で選定されたが、平成</a:t>
            </a:r>
            <a:r>
              <a:rPr lang="en-US" altLang="ja-JP" sz="1500" dirty="0">
                <a:solidFill>
                  <a:schemeClr val="tx1"/>
                </a:solidFill>
                <a:latin typeface="BIZ UDPゴシック" panose="020B0400000000000000" pitchFamily="50" charset="-128"/>
                <a:ea typeface="BIZ UDPゴシック" panose="020B0400000000000000" pitchFamily="50" charset="-128"/>
              </a:rPr>
              <a:t>20</a:t>
            </a:r>
            <a:r>
              <a:rPr lang="ja-JP" altLang="en-US" sz="1500" dirty="0">
                <a:solidFill>
                  <a:schemeClr val="tx1"/>
                </a:solidFill>
                <a:latin typeface="BIZ UDPゴシック" panose="020B0400000000000000" pitchFamily="50" charset="-128"/>
                <a:ea typeface="BIZ UDPゴシック" panose="020B0400000000000000" pitchFamily="50" charset="-128"/>
              </a:rPr>
              <a:t>年に発がん性の最新の知見を踏まえ</a:t>
            </a:r>
            <a:r>
              <a:rPr lang="ja-JP" altLang="en-US" sz="1500" u="sng" dirty="0">
                <a:solidFill>
                  <a:schemeClr val="tx1"/>
                </a:solidFill>
                <a:latin typeface="BIZ UDPゴシック" panose="020B0400000000000000" pitchFamily="50" charset="-128"/>
                <a:ea typeface="BIZ UDPゴシック" panose="020B0400000000000000" pitchFamily="50" charset="-128"/>
              </a:rPr>
              <a:t>一物質を追加した以外は、その他有害性や排出実態を考慮した見直しは実施されていない</a:t>
            </a:r>
            <a:r>
              <a:rPr lang="ja-JP" altLang="en-US" sz="1500" dirty="0">
                <a:solidFill>
                  <a:schemeClr val="tx1"/>
                </a:solidFill>
                <a:latin typeface="BIZ UDPゴシック" panose="020B0400000000000000" pitchFamily="50" charset="-128"/>
                <a:ea typeface="BIZ UDPゴシック" panose="020B0400000000000000" pitchFamily="50" charset="-128"/>
              </a:rPr>
              <a:t>。</a:t>
            </a:r>
            <a:endParaRPr lang="en-US" altLang="ja-JP" sz="1500" dirty="0">
              <a:solidFill>
                <a:schemeClr val="tx1"/>
              </a:solidFill>
              <a:latin typeface="BIZ UDPゴシック" panose="020B0400000000000000" pitchFamily="50" charset="-128"/>
              <a:ea typeface="BIZ UDPゴシック" panose="020B0400000000000000" pitchFamily="50" charset="-128"/>
            </a:endParaRPr>
          </a:p>
          <a:p>
            <a:pPr marL="0" indent="0">
              <a:buNone/>
            </a:pPr>
            <a:r>
              <a:rPr lang="ja-JP" altLang="en-US" sz="1500" dirty="0">
                <a:solidFill>
                  <a:schemeClr val="tx1"/>
                </a:solidFill>
                <a:latin typeface="BIZ UDPゴシック" panose="020B0400000000000000" pitchFamily="50" charset="-128"/>
                <a:ea typeface="BIZ UDPゴシック" panose="020B0400000000000000" pitchFamily="50" charset="-128"/>
              </a:rPr>
              <a:t>・一方国においては、法の有害物質とは別に、</a:t>
            </a:r>
            <a:r>
              <a:rPr lang="ja-JP" altLang="en-US" sz="1500" u="sng" dirty="0">
                <a:solidFill>
                  <a:schemeClr val="tx1"/>
                </a:solidFill>
                <a:latin typeface="BIZ UDPゴシック" panose="020B0400000000000000" pitchFamily="50" charset="-128"/>
                <a:ea typeface="BIZ UDPゴシック" panose="020B0400000000000000" pitchFamily="50" charset="-128"/>
              </a:rPr>
              <a:t>有害大気汚染物質に関し平成８年以降中央環境審議会で審議を継続</a:t>
            </a:r>
            <a:r>
              <a:rPr lang="ja-JP" altLang="en-US" sz="1500" dirty="0">
                <a:solidFill>
                  <a:schemeClr val="tx1"/>
                </a:solidFill>
                <a:latin typeface="BIZ UDPゴシック" panose="020B0400000000000000" pitchFamily="50" charset="-128"/>
                <a:ea typeface="BIZ UDPゴシック" panose="020B0400000000000000" pitchFamily="50" charset="-128"/>
              </a:rPr>
              <a:t>しており、</a:t>
            </a:r>
            <a:r>
              <a:rPr lang="ja-JP" altLang="en-US" sz="1500" u="sng" dirty="0">
                <a:solidFill>
                  <a:schemeClr val="tx1"/>
                </a:solidFill>
                <a:latin typeface="BIZ UDPゴシック" panose="020B0400000000000000" pitchFamily="50" charset="-128"/>
                <a:ea typeface="BIZ UDPゴシック" panose="020B0400000000000000" pitchFamily="50" charset="-128"/>
              </a:rPr>
              <a:t>優先取組物質の選定や、指針値等環境目標値の設定等を実施</a:t>
            </a:r>
            <a:r>
              <a:rPr lang="ja-JP" altLang="en-US" sz="1500" dirty="0">
                <a:solidFill>
                  <a:schemeClr val="tx1"/>
                </a:solidFill>
                <a:latin typeface="BIZ UDPゴシック" panose="020B0400000000000000" pitchFamily="50" charset="-128"/>
                <a:ea typeface="BIZ UDPゴシック" panose="020B0400000000000000" pitchFamily="50" charset="-128"/>
              </a:rPr>
              <a:t>しているところ。</a:t>
            </a:r>
            <a:endParaRPr lang="en-US" altLang="ja-JP" sz="1500" dirty="0">
              <a:solidFill>
                <a:schemeClr val="tx1"/>
              </a:solidFill>
              <a:latin typeface="BIZ UDPゴシック" panose="020B0400000000000000" pitchFamily="50" charset="-128"/>
              <a:ea typeface="BIZ UDPゴシック" panose="020B0400000000000000" pitchFamily="50" charset="-128"/>
            </a:endParaRPr>
          </a:p>
          <a:p>
            <a:pPr marL="0" indent="0">
              <a:buNone/>
            </a:pPr>
            <a:r>
              <a:rPr lang="ja-JP" altLang="en-US" sz="1500" dirty="0">
                <a:solidFill>
                  <a:schemeClr val="tx1"/>
                </a:solidFill>
                <a:latin typeface="BIZ UDPゴシック" panose="020B0400000000000000" pitchFamily="50" charset="-128"/>
                <a:ea typeface="BIZ UDPゴシック" panose="020B0400000000000000" pitchFamily="50" charset="-128"/>
              </a:rPr>
              <a:t>・優先取組物質と条例の排出規制物質の選定は発がん性及び毒性といった有害性を考慮した点で類似性がみられるが、選定の観点の大きな違いは</a:t>
            </a:r>
            <a:r>
              <a:rPr lang="ja-JP" altLang="en-US" sz="1500" u="sng" dirty="0">
                <a:solidFill>
                  <a:schemeClr val="tx1"/>
                </a:solidFill>
                <a:latin typeface="BIZ UDPゴシック" panose="020B0400000000000000" pitchFamily="50" charset="-128"/>
                <a:ea typeface="BIZ UDPゴシック" panose="020B0400000000000000" pitchFamily="50" charset="-128"/>
              </a:rPr>
              <a:t>優先取組物質は大気濃度測定での検出や</a:t>
            </a:r>
            <a:r>
              <a:rPr lang="en-US" altLang="ja-JP" sz="1500" u="sng" dirty="0">
                <a:solidFill>
                  <a:schemeClr val="tx1"/>
                </a:solidFill>
                <a:latin typeface="BIZ UDPゴシック" panose="020B0400000000000000" pitchFamily="50" charset="-128"/>
                <a:ea typeface="BIZ UDPゴシック" panose="020B0400000000000000" pitchFamily="50" charset="-128"/>
              </a:rPr>
              <a:t>PRTR</a:t>
            </a:r>
            <a:r>
              <a:rPr lang="ja-JP" altLang="en-US" sz="1500" u="sng" dirty="0">
                <a:solidFill>
                  <a:schemeClr val="tx1"/>
                </a:solidFill>
                <a:latin typeface="BIZ UDPゴシック" panose="020B0400000000000000" pitchFamily="50" charset="-128"/>
                <a:ea typeface="BIZ UDPゴシック" panose="020B0400000000000000" pitchFamily="50" charset="-128"/>
              </a:rPr>
              <a:t>制度における大気への排出といった一定の暴露性を考慮</a:t>
            </a:r>
            <a:r>
              <a:rPr lang="ja-JP" altLang="en-US" sz="1500" dirty="0">
                <a:solidFill>
                  <a:schemeClr val="tx1"/>
                </a:solidFill>
                <a:latin typeface="BIZ UDPゴシック" panose="020B0400000000000000" pitchFamily="50" charset="-128"/>
                <a:ea typeface="BIZ UDPゴシック" panose="020B0400000000000000" pitchFamily="50" charset="-128"/>
              </a:rPr>
              <a:t>しているが、</a:t>
            </a:r>
            <a:r>
              <a:rPr lang="ja-JP" altLang="en-US" sz="1500" u="sng" dirty="0">
                <a:solidFill>
                  <a:schemeClr val="tx1"/>
                </a:solidFill>
                <a:latin typeface="BIZ UDPゴシック" panose="020B0400000000000000" pitchFamily="50" charset="-128"/>
                <a:ea typeface="BIZ UDPゴシック" panose="020B0400000000000000" pitchFamily="50" charset="-128"/>
              </a:rPr>
              <a:t>条例では事業者の使用実態のみを考慮</a:t>
            </a:r>
            <a:r>
              <a:rPr lang="ja-JP" altLang="en-US" sz="1500" dirty="0">
                <a:solidFill>
                  <a:schemeClr val="tx1"/>
                </a:solidFill>
                <a:latin typeface="BIZ UDPゴシック" panose="020B0400000000000000" pitchFamily="50" charset="-128"/>
                <a:ea typeface="BIZ UDPゴシック" panose="020B0400000000000000" pitchFamily="50" charset="-128"/>
              </a:rPr>
              <a:t>した点である。</a:t>
            </a:r>
            <a:endParaRPr lang="en-US" altLang="ja-JP" sz="1500" dirty="0">
              <a:solidFill>
                <a:schemeClr val="tx1"/>
              </a:solidFill>
              <a:latin typeface="BIZ UDPゴシック" panose="020B0400000000000000" pitchFamily="50" charset="-128"/>
              <a:ea typeface="BIZ UDPゴシック" panose="020B0400000000000000" pitchFamily="50" charset="-128"/>
            </a:endParaRPr>
          </a:p>
          <a:p>
            <a:pPr marL="0" indent="0">
              <a:buNone/>
            </a:pPr>
            <a:r>
              <a:rPr lang="ja-JP" altLang="en-US" sz="1500" dirty="0">
                <a:solidFill>
                  <a:schemeClr val="tx1"/>
                </a:solidFill>
                <a:latin typeface="BIZ UDPゴシック" panose="020B0400000000000000" pitchFamily="50" charset="-128"/>
                <a:ea typeface="BIZ UDPゴシック" panose="020B0400000000000000" pitchFamily="50" charset="-128"/>
              </a:rPr>
              <a:t>・また、地方公共団体には、地域の状況を勘案し、事業者に対し必要に応じて優先取組物質の排出抑制にかかる指導・助言を行うことが求められている。</a:t>
            </a:r>
            <a:endParaRPr lang="en-US" altLang="ja-JP" sz="1500" dirty="0">
              <a:solidFill>
                <a:schemeClr val="tx1"/>
              </a:solidFill>
              <a:latin typeface="BIZ UDPゴシック" panose="020B0400000000000000" pitchFamily="50" charset="-128"/>
              <a:ea typeface="BIZ UDPゴシック" panose="020B0400000000000000" pitchFamily="50" charset="-128"/>
            </a:endParaRPr>
          </a:p>
          <a:p>
            <a:pPr marL="0" indent="0">
              <a:buNone/>
            </a:pPr>
            <a:endParaRPr lang="en-US" altLang="ja-JP" sz="1500" dirty="0">
              <a:solidFill>
                <a:schemeClr val="tx1"/>
              </a:solidFill>
              <a:latin typeface="BIZ UDPゴシック" panose="020B0400000000000000" pitchFamily="50" charset="-128"/>
              <a:ea typeface="BIZ UDPゴシック" panose="020B0400000000000000" pitchFamily="50" charset="-128"/>
            </a:endParaRPr>
          </a:p>
        </p:txBody>
      </p:sp>
      <p:sp>
        <p:nvSpPr>
          <p:cNvPr id="16" name="テキスト ボックス 15">
            <a:extLst>
              <a:ext uri="{FF2B5EF4-FFF2-40B4-BE49-F238E27FC236}">
                <a16:creationId xmlns:a16="http://schemas.microsoft.com/office/drawing/2014/main" id="{D0596544-A77C-40A1-9721-9E699EA08938}"/>
              </a:ext>
            </a:extLst>
          </p:cNvPr>
          <p:cNvSpPr txBox="1"/>
          <p:nvPr/>
        </p:nvSpPr>
        <p:spPr>
          <a:xfrm>
            <a:off x="1083473" y="1377702"/>
            <a:ext cx="7235028" cy="400110"/>
          </a:xfrm>
          <a:prstGeom prst="rect">
            <a:avLst/>
          </a:prstGeom>
          <a:noFill/>
          <a:ln>
            <a:solidFill>
              <a:schemeClr val="tx1"/>
            </a:solidFill>
          </a:ln>
        </p:spPr>
        <p:txBody>
          <a:bodyPr wrap="square" rtlCol="0">
            <a:spAutoFit/>
          </a:bodyPr>
          <a:lstStyle/>
          <a:p>
            <a:r>
              <a:rPr lang="ja-JP" altLang="en-US" sz="2000" dirty="0">
                <a:latin typeface="BIZ UDPゴシック" panose="020B0400000000000000" pitchFamily="50" charset="-128"/>
                <a:ea typeface="BIZ UDPゴシック" panose="020B0400000000000000" pitchFamily="50" charset="-128"/>
              </a:rPr>
              <a:t>論点②　排出規制の対象物質の選定について</a:t>
            </a:r>
            <a:endParaRPr kumimoji="1" lang="ja-JP" altLang="en-US" sz="2000" dirty="0">
              <a:latin typeface="BIZ UDPゴシック" panose="020B0400000000000000" pitchFamily="50" charset="-128"/>
              <a:ea typeface="BIZ UDPゴシック" panose="020B0400000000000000" pitchFamily="50" charset="-128"/>
            </a:endParaRPr>
          </a:p>
        </p:txBody>
      </p:sp>
      <p:sp>
        <p:nvSpPr>
          <p:cNvPr id="12" name="スライド番号プレースホルダー 3">
            <a:extLst>
              <a:ext uri="{FF2B5EF4-FFF2-40B4-BE49-F238E27FC236}">
                <a16:creationId xmlns:a16="http://schemas.microsoft.com/office/drawing/2014/main" id="{62BEB3E4-6E31-49AA-B667-20AED04410ED}"/>
              </a:ext>
            </a:extLst>
          </p:cNvPr>
          <p:cNvSpPr>
            <a:spLocks noGrp="1"/>
          </p:cNvSpPr>
          <p:nvPr>
            <p:ph type="sldNum" sz="quarter" idx="12"/>
          </p:nvPr>
        </p:nvSpPr>
        <p:spPr>
          <a:xfrm>
            <a:off x="9350787" y="6477299"/>
            <a:ext cx="555213" cy="365125"/>
          </a:xfrm>
        </p:spPr>
        <p:txBody>
          <a:bodyPr>
            <a:normAutofit/>
          </a:body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16</a:t>
            </a:fld>
            <a:endParaRPr lang="en-US" dirty="0">
              <a:solidFill>
                <a:srgbClr val="000000"/>
              </a:solidFill>
              <a:latin typeface="BIZ UDPゴシック" panose="020B0400000000000000" pitchFamily="50" charset="-128"/>
              <a:ea typeface="BIZ UDPゴシック" panose="020B0400000000000000" pitchFamily="50" charset="-128"/>
            </a:endParaRPr>
          </a:p>
        </p:txBody>
      </p:sp>
      <p:sp>
        <p:nvSpPr>
          <p:cNvPr id="10" name="下矢印 9"/>
          <p:cNvSpPr/>
          <p:nvPr/>
        </p:nvSpPr>
        <p:spPr>
          <a:xfrm>
            <a:off x="4614160" y="4977269"/>
            <a:ext cx="906043" cy="3513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コンテンツ プレースホルダー 2">
            <a:extLst>
              <a:ext uri="{FF2B5EF4-FFF2-40B4-BE49-F238E27FC236}">
                <a16:creationId xmlns:a16="http://schemas.microsoft.com/office/drawing/2014/main" id="{9ACD225B-C685-45C6-A90F-EAD96A2FDAF1}"/>
              </a:ext>
            </a:extLst>
          </p:cNvPr>
          <p:cNvSpPr txBox="1">
            <a:spLocks/>
          </p:cNvSpPr>
          <p:nvPr/>
        </p:nvSpPr>
        <p:spPr>
          <a:xfrm>
            <a:off x="874629" y="5458029"/>
            <a:ext cx="8476754" cy="1254998"/>
          </a:xfrm>
          <a:prstGeom prst="rect">
            <a:avLst/>
          </a:prstGeom>
          <a:ln>
            <a:solidFill>
              <a:schemeClr val="tx1"/>
            </a:solidFill>
          </a:ln>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1500" dirty="0" smtClean="0">
                <a:solidFill>
                  <a:schemeClr val="tx1"/>
                </a:solidFill>
                <a:latin typeface="BIZ UDPゴシック" panose="020B0400000000000000" pitchFamily="50" charset="-128"/>
                <a:ea typeface="BIZ UDPゴシック" panose="020B0400000000000000" pitchFamily="50" charset="-128"/>
              </a:rPr>
              <a:t>・条例の排出規制物質の選定にあたっては、</a:t>
            </a:r>
            <a:r>
              <a:rPr lang="ja-JP" altLang="en-US" sz="1500" u="sng" dirty="0" smtClean="0">
                <a:solidFill>
                  <a:schemeClr val="tx1"/>
                </a:solidFill>
                <a:latin typeface="BIZ UDPゴシック" panose="020B0400000000000000" pitchFamily="50" charset="-128"/>
                <a:ea typeface="BIZ UDPゴシック" panose="020B0400000000000000" pitchFamily="50" charset="-128"/>
              </a:rPr>
              <a:t>法の有害物質に加え、最新の有害性の知見や一定の暴露性を踏まえて選定されている優先取組物質との整合を図るべき</a:t>
            </a:r>
            <a:r>
              <a:rPr lang="ja-JP" altLang="en-US" sz="1500" dirty="0" smtClean="0">
                <a:solidFill>
                  <a:schemeClr val="tx1"/>
                </a:solidFill>
                <a:latin typeface="BIZ UDPゴシック" panose="020B0400000000000000" pitchFamily="50" charset="-128"/>
                <a:ea typeface="BIZ UDPゴシック" panose="020B0400000000000000" pitchFamily="50" charset="-128"/>
              </a:rPr>
              <a:t>ではないか。</a:t>
            </a:r>
            <a:endParaRPr lang="en-US" altLang="ja-JP" sz="1500" dirty="0" smtClean="0">
              <a:solidFill>
                <a:schemeClr val="tx1"/>
              </a:solidFill>
              <a:latin typeface="BIZ UDPゴシック" panose="020B0400000000000000" pitchFamily="50" charset="-128"/>
              <a:ea typeface="BIZ UDPゴシック" panose="020B0400000000000000" pitchFamily="50" charset="-128"/>
            </a:endParaRPr>
          </a:p>
          <a:p>
            <a:pPr marL="0" indent="0">
              <a:buFont typeface="Wingdings 3" charset="2"/>
              <a:buNone/>
            </a:pPr>
            <a:r>
              <a:rPr lang="ja-JP" altLang="en-US" sz="1500" dirty="0" smtClean="0">
                <a:solidFill>
                  <a:schemeClr val="tx1"/>
                </a:solidFill>
                <a:latin typeface="BIZ UDPゴシック" panose="020B0400000000000000" pitchFamily="50" charset="-128"/>
                <a:ea typeface="BIZ UDPゴシック" panose="020B0400000000000000" pitchFamily="50" charset="-128"/>
              </a:rPr>
              <a:t>・なお、令和３年予定の化管法対象物質の見直し等を受け、優先取組物質の対象物質の見直しが国で検討されていることから、この検討スケジュールに留意する必要がある。</a:t>
            </a:r>
            <a:endParaRPr lang="en-US" altLang="ja-JP" sz="1500" dirty="0" smtClean="0">
              <a:solidFill>
                <a:schemeClr val="tx1"/>
              </a:solidFill>
              <a:latin typeface="BIZ UDPゴシック" panose="020B0400000000000000" pitchFamily="50" charset="-128"/>
              <a:ea typeface="BIZ UDPゴシック" panose="020B0400000000000000" pitchFamily="50" charset="-128"/>
            </a:endParaRPr>
          </a:p>
          <a:p>
            <a:pPr marL="0" indent="0">
              <a:buFont typeface="Wingdings 3" charset="2"/>
              <a:buNone/>
            </a:pPr>
            <a:endParaRPr lang="en-US" altLang="ja-JP" sz="15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8144407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コンテンツ プレースホルダー 2">
            <a:extLst>
              <a:ext uri="{FF2B5EF4-FFF2-40B4-BE49-F238E27FC236}">
                <a16:creationId xmlns:a16="http://schemas.microsoft.com/office/drawing/2014/main" id="{E191DEAC-02A3-461F-ABD7-E119474813A4}"/>
              </a:ext>
            </a:extLst>
          </p:cNvPr>
          <p:cNvSpPr>
            <a:spLocks noGrp="1"/>
          </p:cNvSpPr>
          <p:nvPr>
            <p:ph idx="1"/>
          </p:nvPr>
        </p:nvSpPr>
        <p:spPr>
          <a:xfrm>
            <a:off x="684610" y="1824852"/>
            <a:ext cx="8928972" cy="2892048"/>
          </a:xfrm>
        </p:spPr>
        <p:txBody>
          <a:bodyPr>
            <a:noAutofit/>
          </a:bodyPr>
          <a:lstStyle/>
          <a:p>
            <a:pPr marL="0" indent="0">
              <a:lnSpc>
                <a:spcPts val="16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・条例の排出規制に係る規制手法は、制定当時の知見において</a:t>
            </a:r>
            <a:r>
              <a:rPr lang="ja-JP" altLang="en-US" sz="1600" u="sng" dirty="0">
                <a:solidFill>
                  <a:schemeClr val="tx1"/>
                </a:solidFill>
                <a:latin typeface="BIZ UDPゴシック" panose="020B0400000000000000" pitchFamily="50" charset="-128"/>
                <a:ea typeface="BIZ UDPゴシック" panose="020B0400000000000000" pitchFamily="50" charset="-128"/>
              </a:rPr>
              <a:t>発がん性があるとされた物質</a:t>
            </a:r>
            <a:r>
              <a:rPr lang="ja-JP" altLang="en-US" sz="1600" dirty="0">
                <a:solidFill>
                  <a:schemeClr val="tx1"/>
                </a:solidFill>
                <a:latin typeface="BIZ UDPゴシック" panose="020B0400000000000000" pitchFamily="50" charset="-128"/>
                <a:ea typeface="BIZ UDPゴシック" panose="020B0400000000000000" pitchFamily="50" charset="-128"/>
              </a:rPr>
              <a:t>については閾値の設定及びリスクアセスメントによる評価手法が確立されていない状況にあることから、大気環境への排出を可能な限り抑える手法として</a:t>
            </a:r>
            <a:r>
              <a:rPr lang="ja-JP" altLang="en-US" sz="1600" u="sng" dirty="0">
                <a:solidFill>
                  <a:schemeClr val="tx1"/>
                </a:solidFill>
                <a:latin typeface="BIZ UDPゴシック" panose="020B0400000000000000" pitchFamily="50" charset="-128"/>
                <a:ea typeface="BIZ UDPゴシック" panose="020B0400000000000000" pitchFamily="50" charset="-128"/>
              </a:rPr>
              <a:t>設備構造基準を設定</a:t>
            </a:r>
            <a:r>
              <a:rPr lang="ja-JP" altLang="en-US" sz="1600" dirty="0">
                <a:solidFill>
                  <a:schemeClr val="tx1"/>
                </a:solidFill>
                <a:latin typeface="BIZ UDPゴシック" panose="020B0400000000000000" pitchFamily="50" charset="-128"/>
                <a:ea typeface="BIZ UDPゴシック" panose="020B0400000000000000" pitchFamily="50" charset="-128"/>
              </a:rPr>
              <a:t>し、</a:t>
            </a:r>
            <a:r>
              <a:rPr lang="ja-JP" altLang="en-US" sz="1600" u="sng" dirty="0">
                <a:solidFill>
                  <a:schemeClr val="tx1"/>
                </a:solidFill>
                <a:latin typeface="BIZ UDPゴシック" panose="020B0400000000000000" pitchFamily="50" charset="-128"/>
                <a:ea typeface="BIZ UDPゴシック" panose="020B0400000000000000" pitchFamily="50" charset="-128"/>
              </a:rPr>
              <a:t>その他の物質については排出口における濃度基準</a:t>
            </a:r>
            <a:r>
              <a:rPr lang="ja-JP" altLang="en-US" sz="1600" dirty="0">
                <a:solidFill>
                  <a:schemeClr val="tx1"/>
                </a:solidFill>
                <a:latin typeface="BIZ UDPゴシック" panose="020B0400000000000000" pitchFamily="50" charset="-128"/>
                <a:ea typeface="BIZ UDPゴシック" panose="020B0400000000000000" pitchFamily="50" charset="-128"/>
              </a:rPr>
              <a:t>を設定した。</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lnSpc>
                <a:spcPts val="16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・一方中央環境審議会の検討においては、</a:t>
            </a:r>
            <a:r>
              <a:rPr lang="ja-JP" altLang="en-US" sz="1600" u="sng" dirty="0">
                <a:solidFill>
                  <a:schemeClr val="tx1"/>
                </a:solidFill>
                <a:latin typeface="BIZ UDPゴシック" panose="020B0400000000000000" pitchFamily="50" charset="-128"/>
                <a:ea typeface="BIZ UDPゴシック" panose="020B0400000000000000" pitchFamily="50" charset="-128"/>
              </a:rPr>
              <a:t>発がん性がある物質においても閾値があると判断される場合</a:t>
            </a:r>
            <a:r>
              <a:rPr lang="ja-JP" altLang="en-US" sz="1600" dirty="0">
                <a:solidFill>
                  <a:schemeClr val="tx1"/>
                </a:solidFill>
                <a:latin typeface="BIZ UDPゴシック" panose="020B0400000000000000" pitchFamily="50" charset="-128"/>
                <a:ea typeface="BIZ UDPゴシック" panose="020B0400000000000000" pitchFamily="50" charset="-128"/>
              </a:rPr>
              <a:t>があり、また</a:t>
            </a:r>
            <a:r>
              <a:rPr lang="ja-JP" altLang="en-US" sz="1600" u="sng" dirty="0">
                <a:solidFill>
                  <a:schemeClr val="tx1"/>
                </a:solidFill>
                <a:latin typeface="BIZ UDPゴシック" panose="020B0400000000000000" pitchFamily="50" charset="-128"/>
                <a:ea typeface="BIZ UDPゴシック" panose="020B0400000000000000" pitchFamily="50" charset="-128"/>
              </a:rPr>
              <a:t>閾値がないと判断される場合は数理モデルを用い健康リスクの低減を目指した指針値等を順次設定</a:t>
            </a:r>
            <a:r>
              <a:rPr lang="ja-JP" altLang="en-US" sz="1600" dirty="0">
                <a:solidFill>
                  <a:schemeClr val="tx1"/>
                </a:solidFill>
                <a:latin typeface="BIZ UDPゴシック" panose="020B0400000000000000" pitchFamily="50" charset="-128"/>
                <a:ea typeface="BIZ UDPゴシック" panose="020B0400000000000000" pitchFamily="50" charset="-128"/>
              </a:rPr>
              <a:t>している。</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lnSpc>
                <a:spcPts val="16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・設備構造基準は大気環境への排出を大きく抑えるものであるが、事業者にとって処理施設の設置等負担が大きい規制手法である。一方</a:t>
            </a:r>
            <a:r>
              <a:rPr lang="ja-JP" altLang="en-US" sz="1600" u="sng" dirty="0">
                <a:solidFill>
                  <a:schemeClr val="tx1"/>
                </a:solidFill>
                <a:latin typeface="BIZ UDPゴシック" panose="020B0400000000000000" pitchFamily="50" charset="-128"/>
                <a:ea typeface="BIZ UDPゴシック" panose="020B0400000000000000" pitchFamily="50" charset="-128"/>
              </a:rPr>
              <a:t>濃度基準は事業者の業種や業態ごとに現実的かつ効果的な対策を選択することが可能</a:t>
            </a:r>
            <a:r>
              <a:rPr lang="ja-JP" altLang="en-US" sz="1600" dirty="0" smtClean="0">
                <a:solidFill>
                  <a:schemeClr val="tx1"/>
                </a:solidFill>
                <a:latin typeface="BIZ UDPゴシック" panose="020B0400000000000000" pitchFamily="50" charset="-128"/>
                <a:ea typeface="BIZ UDPゴシック" panose="020B0400000000000000" pitchFamily="50" charset="-128"/>
              </a:rPr>
              <a:t>。</a:t>
            </a:r>
            <a:endParaRPr lang="en-US" altLang="ja-JP" sz="1600" dirty="0">
              <a:solidFill>
                <a:schemeClr val="tx1"/>
              </a:solidFill>
              <a:latin typeface="BIZ UDPゴシック" panose="020B0400000000000000" pitchFamily="50" charset="-128"/>
              <a:ea typeface="BIZ UDPゴシック" panose="020B0400000000000000" pitchFamily="50" charset="-128"/>
            </a:endParaRPr>
          </a:p>
        </p:txBody>
      </p:sp>
      <p:sp>
        <p:nvSpPr>
          <p:cNvPr id="10" name="テキスト ボックス 9">
            <a:extLst>
              <a:ext uri="{FF2B5EF4-FFF2-40B4-BE49-F238E27FC236}">
                <a16:creationId xmlns:a16="http://schemas.microsoft.com/office/drawing/2014/main" id="{171F8758-58E2-497E-B053-F6891327CD2D}"/>
              </a:ext>
            </a:extLst>
          </p:cNvPr>
          <p:cNvSpPr txBox="1"/>
          <p:nvPr/>
        </p:nvSpPr>
        <p:spPr>
          <a:xfrm>
            <a:off x="1083472" y="1177647"/>
            <a:ext cx="7235028" cy="400110"/>
          </a:xfrm>
          <a:prstGeom prst="rect">
            <a:avLst/>
          </a:prstGeom>
          <a:noFill/>
          <a:ln>
            <a:solidFill>
              <a:schemeClr val="tx1"/>
            </a:solidFill>
          </a:ln>
        </p:spPr>
        <p:txBody>
          <a:bodyPr wrap="square" rtlCol="0">
            <a:spAutoFit/>
          </a:bodyPr>
          <a:lstStyle/>
          <a:p>
            <a:r>
              <a:rPr lang="ja-JP" altLang="en-US" sz="2000" dirty="0">
                <a:latin typeface="BIZ UDPゴシック" panose="020B0400000000000000" pitchFamily="50" charset="-128"/>
                <a:ea typeface="BIZ UDPゴシック" panose="020B0400000000000000" pitchFamily="50" charset="-128"/>
              </a:rPr>
              <a:t>論点③　排出規制に係る具体的な規制手法について</a:t>
            </a:r>
            <a:endParaRPr kumimoji="1" lang="ja-JP" altLang="en-US" sz="2000" dirty="0">
              <a:latin typeface="BIZ UDPゴシック" panose="020B0400000000000000" pitchFamily="50" charset="-128"/>
              <a:ea typeface="BIZ UDPゴシック" panose="020B0400000000000000" pitchFamily="50" charset="-128"/>
            </a:endParaRPr>
          </a:p>
        </p:txBody>
      </p:sp>
      <p:sp>
        <p:nvSpPr>
          <p:cNvPr id="12" name="スライド番号プレースホルダー 3">
            <a:extLst>
              <a:ext uri="{FF2B5EF4-FFF2-40B4-BE49-F238E27FC236}">
                <a16:creationId xmlns:a16="http://schemas.microsoft.com/office/drawing/2014/main" id="{4AC41B6E-2406-4C1D-9B0A-91E152834210}"/>
              </a:ext>
            </a:extLst>
          </p:cNvPr>
          <p:cNvSpPr>
            <a:spLocks noGrp="1"/>
          </p:cNvSpPr>
          <p:nvPr>
            <p:ph type="sldNum" sz="quarter" idx="12"/>
          </p:nvPr>
        </p:nvSpPr>
        <p:spPr>
          <a:xfrm>
            <a:off x="9350787" y="6477299"/>
            <a:ext cx="555213" cy="365125"/>
          </a:xfrm>
        </p:spPr>
        <p:txBody>
          <a:bodyPr>
            <a:normAutofit/>
          </a:body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17</a:t>
            </a:fld>
            <a:endParaRPr lang="en-US" dirty="0">
              <a:solidFill>
                <a:srgbClr val="000000"/>
              </a:solidFill>
              <a:latin typeface="BIZ UDPゴシック" panose="020B0400000000000000" pitchFamily="50" charset="-128"/>
              <a:ea typeface="BIZ UDPゴシック" panose="020B0400000000000000" pitchFamily="50" charset="-128"/>
            </a:endParaRPr>
          </a:p>
        </p:txBody>
      </p:sp>
      <p:sp>
        <p:nvSpPr>
          <p:cNvPr id="14" name="タイトル 1">
            <a:extLst>
              <a:ext uri="{FF2B5EF4-FFF2-40B4-BE49-F238E27FC236}">
                <a16:creationId xmlns:a16="http://schemas.microsoft.com/office/drawing/2014/main" id="{4EAFC1B8-BA89-42FB-833D-CEE1F73DF848}"/>
              </a:ext>
            </a:extLst>
          </p:cNvPr>
          <p:cNvSpPr>
            <a:spLocks noGrp="1"/>
          </p:cNvSpPr>
          <p:nvPr>
            <p:ph type="title"/>
          </p:nvPr>
        </p:nvSpPr>
        <p:spPr>
          <a:xfrm>
            <a:off x="1083472" y="609602"/>
            <a:ext cx="7444467" cy="734351"/>
          </a:xfrm>
        </p:spPr>
        <p:txBody>
          <a:bodyPr>
            <a:normAutofit/>
          </a:bodyPr>
          <a:lstStyle/>
          <a:p>
            <a:r>
              <a:rPr lang="ja-JP" altLang="en-US" sz="2800" dirty="0">
                <a:latin typeface="BIZ UDPゴシック" panose="020B0400000000000000" pitchFamily="50" charset="-128"/>
                <a:ea typeface="BIZ UDPゴシック" panose="020B0400000000000000" pitchFamily="50" charset="-128"/>
              </a:rPr>
              <a:t>有害物質排出規制</a:t>
            </a:r>
            <a:r>
              <a:rPr kumimoji="1" lang="ja-JP" altLang="en-US" sz="2800" dirty="0">
                <a:latin typeface="BIZ UDPゴシック" panose="020B0400000000000000" pitchFamily="50" charset="-128"/>
                <a:ea typeface="BIZ UDPゴシック" panose="020B0400000000000000" pitchFamily="50" charset="-128"/>
              </a:rPr>
              <a:t>に関する論点整理案③</a:t>
            </a:r>
          </a:p>
        </p:txBody>
      </p:sp>
      <p:sp>
        <p:nvSpPr>
          <p:cNvPr id="15" name="下矢印 14"/>
          <p:cNvSpPr/>
          <p:nvPr/>
        </p:nvSpPr>
        <p:spPr>
          <a:xfrm>
            <a:off x="4659985" y="4215961"/>
            <a:ext cx="906043" cy="3513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コンテンツ プレースホルダー 2">
            <a:extLst>
              <a:ext uri="{FF2B5EF4-FFF2-40B4-BE49-F238E27FC236}">
                <a16:creationId xmlns:a16="http://schemas.microsoft.com/office/drawing/2014/main" id="{E191DEAC-02A3-461F-ABD7-E119474813A4}"/>
              </a:ext>
            </a:extLst>
          </p:cNvPr>
          <p:cNvSpPr txBox="1">
            <a:spLocks/>
          </p:cNvSpPr>
          <p:nvPr/>
        </p:nvSpPr>
        <p:spPr>
          <a:xfrm>
            <a:off x="684610" y="4758972"/>
            <a:ext cx="8826574" cy="2017059"/>
          </a:xfrm>
          <a:prstGeom prst="rect">
            <a:avLst/>
          </a:prstGeom>
          <a:ln>
            <a:solidFill>
              <a:schemeClr val="tx1"/>
            </a:solidFill>
          </a:ln>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lnSpc>
                <a:spcPts val="1600"/>
              </a:lnSpc>
              <a:buFont typeface="Wingdings 3" charset="2"/>
              <a:buNone/>
            </a:pPr>
            <a:r>
              <a:rPr lang="ja-JP" altLang="en-US" sz="1600" dirty="0" smtClean="0">
                <a:solidFill>
                  <a:schemeClr val="tx1"/>
                </a:solidFill>
                <a:latin typeface="BIZ UDPゴシック" panose="020B0400000000000000" pitchFamily="50" charset="-128"/>
                <a:ea typeface="BIZ UDPゴシック" panose="020B0400000000000000" pitchFamily="50" charset="-128"/>
              </a:rPr>
              <a:t>・見直し後の排出規制対象物質の規制手法については、</a:t>
            </a:r>
            <a:r>
              <a:rPr lang="ja-JP" altLang="en-US" sz="1600" u="sng" dirty="0" smtClean="0">
                <a:solidFill>
                  <a:schemeClr val="tx1"/>
                </a:solidFill>
                <a:latin typeface="BIZ UDPゴシック" panose="020B0400000000000000" pitchFamily="50" charset="-128"/>
                <a:ea typeface="BIZ UDPゴシック" panose="020B0400000000000000" pitchFamily="50" charset="-128"/>
              </a:rPr>
              <a:t>濃度基準の設定が可能かどうかを優先的に検討するべき</a:t>
            </a:r>
            <a:r>
              <a:rPr lang="ja-JP" altLang="en-US" sz="1600" dirty="0" smtClean="0">
                <a:solidFill>
                  <a:schemeClr val="tx1"/>
                </a:solidFill>
                <a:latin typeface="BIZ UDPゴシック" panose="020B0400000000000000" pitchFamily="50" charset="-128"/>
                <a:ea typeface="BIZ UDPゴシック" panose="020B0400000000000000" pitchFamily="50" charset="-128"/>
              </a:rPr>
              <a:t>ではないか。</a:t>
            </a:r>
            <a:endParaRPr lang="en-US" altLang="ja-JP" sz="1600" dirty="0" smtClean="0">
              <a:solidFill>
                <a:schemeClr val="tx1"/>
              </a:solidFill>
              <a:latin typeface="BIZ UDPゴシック" panose="020B0400000000000000" pitchFamily="50" charset="-128"/>
              <a:ea typeface="BIZ UDPゴシック" panose="020B0400000000000000" pitchFamily="50" charset="-128"/>
            </a:endParaRPr>
          </a:p>
          <a:p>
            <a:pPr marL="0" indent="0">
              <a:lnSpc>
                <a:spcPts val="1600"/>
              </a:lnSpc>
              <a:buFont typeface="Wingdings 3" charset="2"/>
              <a:buNone/>
            </a:pPr>
            <a:r>
              <a:rPr lang="ja-JP" altLang="en-US" sz="1600" dirty="0" smtClean="0">
                <a:solidFill>
                  <a:schemeClr val="tx1"/>
                </a:solidFill>
                <a:latin typeface="BIZ UDPゴシック" panose="020B0400000000000000" pitchFamily="50" charset="-128"/>
                <a:ea typeface="BIZ UDPゴシック" panose="020B0400000000000000" pitchFamily="50" charset="-128"/>
              </a:rPr>
              <a:t>・なお、</a:t>
            </a:r>
            <a:r>
              <a:rPr lang="ja-JP" altLang="en-US" sz="1600" u="sng" dirty="0" smtClean="0">
                <a:solidFill>
                  <a:schemeClr val="tx1"/>
                </a:solidFill>
                <a:latin typeface="BIZ UDPゴシック" panose="020B0400000000000000" pitchFamily="50" charset="-128"/>
                <a:ea typeface="BIZ UDPゴシック" panose="020B0400000000000000" pitchFamily="50" charset="-128"/>
              </a:rPr>
              <a:t>濃度基準を新たに設定する場合</a:t>
            </a:r>
            <a:r>
              <a:rPr lang="ja-JP" altLang="en-US" sz="1600" dirty="0" smtClean="0">
                <a:solidFill>
                  <a:schemeClr val="tx1"/>
                </a:solidFill>
                <a:latin typeface="BIZ UDPゴシック" panose="020B0400000000000000" pitchFamily="50" charset="-128"/>
                <a:ea typeface="BIZ UDPゴシック" panose="020B0400000000000000" pitchFamily="50" charset="-128"/>
              </a:rPr>
              <a:t>、個々の有害物質の中には</a:t>
            </a:r>
            <a:r>
              <a:rPr lang="ja-JP" altLang="en-US" sz="1600" u="sng" dirty="0" smtClean="0">
                <a:solidFill>
                  <a:schemeClr val="tx1"/>
                </a:solidFill>
                <a:latin typeface="BIZ UDPゴシック" panose="020B0400000000000000" pitchFamily="50" charset="-128"/>
                <a:ea typeface="BIZ UDPゴシック" panose="020B0400000000000000" pitchFamily="50" charset="-128"/>
              </a:rPr>
              <a:t>排ガス中の濃度のサンプリング手法及び分析手法が確立されていない物質がある</a:t>
            </a:r>
            <a:r>
              <a:rPr lang="ja-JP" altLang="en-US" sz="1600" dirty="0" smtClean="0">
                <a:solidFill>
                  <a:schemeClr val="tx1"/>
                </a:solidFill>
                <a:latin typeface="BIZ UDPゴシック" panose="020B0400000000000000" pitchFamily="50" charset="-128"/>
                <a:ea typeface="BIZ UDPゴシック" panose="020B0400000000000000" pitchFamily="50" charset="-128"/>
              </a:rPr>
              <a:t>ことから、それら</a:t>
            </a:r>
            <a:r>
              <a:rPr lang="ja-JP" altLang="en-US" sz="1600" u="sng" dirty="0" smtClean="0">
                <a:solidFill>
                  <a:schemeClr val="tx1"/>
                </a:solidFill>
                <a:latin typeface="BIZ UDPゴシック" panose="020B0400000000000000" pitchFamily="50" charset="-128"/>
                <a:ea typeface="BIZ UDPゴシック" panose="020B0400000000000000" pitchFamily="50" charset="-128"/>
              </a:rPr>
              <a:t>手法の確立にむけた検討が必要</a:t>
            </a:r>
            <a:r>
              <a:rPr lang="ja-JP" altLang="en-US" sz="1600" dirty="0" smtClean="0">
                <a:solidFill>
                  <a:schemeClr val="tx1"/>
                </a:solidFill>
                <a:latin typeface="BIZ UDPゴシック" panose="020B0400000000000000" pitchFamily="50" charset="-128"/>
                <a:ea typeface="BIZ UDPゴシック" panose="020B0400000000000000" pitchFamily="50" charset="-128"/>
              </a:rPr>
              <a:t>であることに留意する必要がある。</a:t>
            </a:r>
            <a:endParaRPr lang="en-US" altLang="ja-JP" sz="1600" dirty="0" smtClean="0">
              <a:solidFill>
                <a:schemeClr val="tx1"/>
              </a:solidFill>
              <a:latin typeface="BIZ UDPゴシック" panose="020B0400000000000000" pitchFamily="50" charset="-128"/>
              <a:ea typeface="BIZ UDPゴシック" panose="020B0400000000000000" pitchFamily="50" charset="-128"/>
            </a:endParaRPr>
          </a:p>
          <a:p>
            <a:pPr marL="0" indent="0">
              <a:lnSpc>
                <a:spcPts val="1600"/>
              </a:lnSpc>
              <a:buFont typeface="Wingdings 3" charset="2"/>
              <a:buNone/>
            </a:pPr>
            <a:r>
              <a:rPr lang="ja-JP" altLang="en-US" sz="1600" dirty="0" smtClean="0">
                <a:solidFill>
                  <a:schemeClr val="tx1"/>
                </a:solidFill>
                <a:latin typeface="BIZ UDPゴシック" panose="020B0400000000000000" pitchFamily="50" charset="-128"/>
                <a:ea typeface="BIZ UDPゴシック" panose="020B0400000000000000" pitchFamily="50" charset="-128"/>
              </a:rPr>
              <a:t>・また、事業者による排出濃度測定義務を継続して規定する場合、小規模の事業者や適正な施設管理を実施している事業者の負担軽減のために、府公告に基づく測定義務の軽減及び免除の規定の積極的活用を検討するべきではない</a:t>
            </a:r>
            <a:r>
              <a:rPr lang="ja-JP" altLang="en-US" sz="1600" dirty="0">
                <a:solidFill>
                  <a:schemeClr val="tx1"/>
                </a:solidFill>
                <a:latin typeface="BIZ UDPゴシック" panose="020B0400000000000000" pitchFamily="50" charset="-128"/>
                <a:ea typeface="BIZ UDPゴシック" panose="020B0400000000000000" pitchFamily="50" charset="-128"/>
              </a:rPr>
              <a:t>か</a:t>
            </a:r>
            <a:r>
              <a:rPr lang="ja-JP" altLang="en-US" sz="1600" dirty="0" smtClean="0">
                <a:solidFill>
                  <a:schemeClr val="tx1"/>
                </a:solidFill>
                <a:latin typeface="BIZ UDPゴシック" panose="020B0400000000000000" pitchFamily="50" charset="-128"/>
                <a:ea typeface="BIZ UDPゴシック" panose="020B0400000000000000" pitchFamily="50" charset="-128"/>
              </a:rPr>
              <a:t>。</a:t>
            </a:r>
            <a:endParaRPr lang="en-US" altLang="ja-JP" sz="16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2183318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スライド番号プレースホルダー 3">
            <a:extLst>
              <a:ext uri="{FF2B5EF4-FFF2-40B4-BE49-F238E27FC236}">
                <a16:creationId xmlns:a16="http://schemas.microsoft.com/office/drawing/2014/main" id="{223B22E6-CD9D-4438-AF59-7D58648D9060}"/>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18</a:t>
            </a:fld>
            <a:endParaRPr lang="en-US" dirty="0">
              <a:solidFill>
                <a:srgbClr val="000000"/>
              </a:solidFill>
              <a:latin typeface="BIZ UDPゴシック" panose="020B0400000000000000" pitchFamily="50" charset="-128"/>
              <a:ea typeface="BIZ UDPゴシック" panose="020B0400000000000000" pitchFamily="50" charset="-128"/>
            </a:endParaRPr>
          </a:p>
        </p:txBody>
      </p:sp>
      <p:sp>
        <p:nvSpPr>
          <p:cNvPr id="10" name="コンテンツ プレースホルダー 2">
            <a:extLst>
              <a:ext uri="{FF2B5EF4-FFF2-40B4-BE49-F238E27FC236}">
                <a16:creationId xmlns:a16="http://schemas.microsoft.com/office/drawing/2014/main" id="{03AAF3EA-E420-4997-A592-7221C321A6FC}"/>
              </a:ext>
            </a:extLst>
          </p:cNvPr>
          <p:cNvSpPr>
            <a:spLocks noGrp="1"/>
          </p:cNvSpPr>
          <p:nvPr>
            <p:ph idx="1"/>
          </p:nvPr>
        </p:nvSpPr>
        <p:spPr>
          <a:xfrm>
            <a:off x="1064649" y="1811561"/>
            <a:ext cx="8476754" cy="3019271"/>
          </a:xfrm>
        </p:spPr>
        <p:txBody>
          <a:bodyPr>
            <a:noAutofit/>
          </a:bodyPr>
          <a:lstStyle/>
          <a:p>
            <a:pPr marL="0" indent="0">
              <a:lnSpc>
                <a:spcPct val="1500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・現行規制対象施設は、条例制定当時のアンケート調査に基づき、法の有害物質規制の裾下げ及び横出し施設として規制が必要と判断したものを選定しているところ。</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lnSpc>
                <a:spcPct val="1500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・規制にあたっての考え方は、例えば副生成物として非意図的に排出される可能性があるものなど、</a:t>
            </a:r>
            <a:r>
              <a:rPr lang="ja-JP" altLang="en-US" sz="1600" u="sng" dirty="0">
                <a:solidFill>
                  <a:schemeClr val="tx1"/>
                </a:solidFill>
                <a:latin typeface="BIZ UDPゴシック" panose="020B0400000000000000" pitchFamily="50" charset="-128"/>
                <a:ea typeface="BIZ UDPゴシック" panose="020B0400000000000000" pitchFamily="50" charset="-128"/>
              </a:rPr>
              <a:t>有害物質が理論上排出するおそれのある施設を規制対象としている</a:t>
            </a:r>
            <a:r>
              <a:rPr lang="ja-JP" altLang="en-US" sz="1600" dirty="0">
                <a:solidFill>
                  <a:schemeClr val="tx1"/>
                </a:solidFill>
                <a:latin typeface="BIZ UDPゴシック" panose="020B0400000000000000" pitchFamily="50" charset="-128"/>
                <a:ea typeface="BIZ UDPゴシック" panose="020B0400000000000000" pitchFamily="50" charset="-128"/>
              </a:rPr>
              <a:t>。</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lnSpc>
                <a:spcPct val="150000"/>
              </a:lnSpc>
              <a:buNone/>
            </a:pPr>
            <a:r>
              <a:rPr lang="ja-JP" altLang="en-US" sz="1600" dirty="0" smtClean="0">
                <a:solidFill>
                  <a:schemeClr val="tx1"/>
                </a:solidFill>
                <a:latin typeface="BIZ UDPゴシック" panose="020B0400000000000000" pitchFamily="50" charset="-128"/>
                <a:ea typeface="BIZ UDPゴシック" panose="020B0400000000000000" pitchFamily="50" charset="-128"/>
              </a:rPr>
              <a:t>・</a:t>
            </a:r>
            <a:r>
              <a:rPr lang="ja-JP" altLang="en-US" sz="1600" dirty="0">
                <a:solidFill>
                  <a:schemeClr val="tx1"/>
                </a:solidFill>
                <a:latin typeface="BIZ UDPゴシック" panose="020B0400000000000000" pitchFamily="50" charset="-128"/>
                <a:ea typeface="BIZ UDPゴシック" panose="020B0400000000000000" pitchFamily="50" charset="-128"/>
              </a:rPr>
              <a:t>一方で規制対象の施設種類が多岐に渡ることから、施設の定義がわかりにくいことに加え、工程の変更時に届出手続きが発生する場合がある等といった課題があり、また施設の中には過去一度も届出がない施設が存在している</a:t>
            </a:r>
            <a:r>
              <a:rPr lang="ja-JP" altLang="en-US" sz="1600" dirty="0" smtClean="0">
                <a:solidFill>
                  <a:schemeClr val="tx1"/>
                </a:solidFill>
                <a:latin typeface="BIZ UDPゴシック" panose="020B0400000000000000" pitchFamily="50" charset="-128"/>
                <a:ea typeface="BIZ UDPゴシック" panose="020B0400000000000000" pitchFamily="50" charset="-128"/>
              </a:rPr>
              <a:t>。</a:t>
            </a:r>
            <a:endParaRPr lang="en-US" altLang="ja-JP" sz="1600" dirty="0">
              <a:solidFill>
                <a:schemeClr val="tx1"/>
              </a:solidFill>
              <a:latin typeface="BIZ UDPゴシック" panose="020B0400000000000000" pitchFamily="50" charset="-128"/>
              <a:ea typeface="BIZ UDPゴシック" panose="020B0400000000000000" pitchFamily="50" charset="-128"/>
            </a:endParaRPr>
          </a:p>
        </p:txBody>
      </p:sp>
      <p:sp>
        <p:nvSpPr>
          <p:cNvPr id="12" name="テキスト ボックス 11">
            <a:extLst>
              <a:ext uri="{FF2B5EF4-FFF2-40B4-BE49-F238E27FC236}">
                <a16:creationId xmlns:a16="http://schemas.microsoft.com/office/drawing/2014/main" id="{8FC5D5BC-5B4F-4F26-9019-BCE5B8365663}"/>
              </a:ext>
            </a:extLst>
          </p:cNvPr>
          <p:cNvSpPr txBox="1"/>
          <p:nvPr/>
        </p:nvSpPr>
        <p:spPr>
          <a:xfrm>
            <a:off x="1083473" y="1377702"/>
            <a:ext cx="7235028" cy="400110"/>
          </a:xfrm>
          <a:prstGeom prst="rect">
            <a:avLst/>
          </a:prstGeom>
          <a:noFill/>
          <a:ln>
            <a:solidFill>
              <a:schemeClr val="tx1"/>
            </a:solidFill>
          </a:ln>
        </p:spPr>
        <p:txBody>
          <a:bodyPr wrap="square" rtlCol="0">
            <a:spAutoFit/>
          </a:bodyPr>
          <a:lstStyle/>
          <a:p>
            <a:r>
              <a:rPr lang="ja-JP" altLang="en-US" sz="2000" dirty="0">
                <a:latin typeface="BIZ UDPゴシック" panose="020B0400000000000000" pitchFamily="50" charset="-128"/>
                <a:ea typeface="BIZ UDPゴシック" panose="020B0400000000000000" pitchFamily="50" charset="-128"/>
              </a:rPr>
              <a:t>論点④　排出規制の対象施設の選定について</a:t>
            </a:r>
            <a:endParaRPr kumimoji="1" lang="ja-JP" altLang="en-US" sz="2000" dirty="0">
              <a:latin typeface="BIZ UDPゴシック" panose="020B0400000000000000" pitchFamily="50" charset="-128"/>
              <a:ea typeface="BIZ UDPゴシック" panose="020B0400000000000000" pitchFamily="50" charset="-128"/>
            </a:endParaRPr>
          </a:p>
        </p:txBody>
      </p:sp>
      <p:sp>
        <p:nvSpPr>
          <p:cNvPr id="14" name="タイトル 1">
            <a:extLst>
              <a:ext uri="{FF2B5EF4-FFF2-40B4-BE49-F238E27FC236}">
                <a16:creationId xmlns:a16="http://schemas.microsoft.com/office/drawing/2014/main" id="{EFFB6EB3-DABB-4CC2-9783-1BDA8624A429}"/>
              </a:ext>
            </a:extLst>
          </p:cNvPr>
          <p:cNvSpPr>
            <a:spLocks noGrp="1"/>
          </p:cNvSpPr>
          <p:nvPr>
            <p:ph type="title"/>
          </p:nvPr>
        </p:nvSpPr>
        <p:spPr>
          <a:xfrm>
            <a:off x="1083472" y="609602"/>
            <a:ext cx="7444467" cy="734351"/>
          </a:xfrm>
        </p:spPr>
        <p:txBody>
          <a:bodyPr>
            <a:normAutofit/>
          </a:bodyPr>
          <a:lstStyle/>
          <a:p>
            <a:r>
              <a:rPr lang="ja-JP" altLang="en-US" sz="2800" dirty="0">
                <a:latin typeface="BIZ UDPゴシック" panose="020B0400000000000000" pitchFamily="50" charset="-128"/>
                <a:ea typeface="BIZ UDPゴシック" panose="020B0400000000000000" pitchFamily="50" charset="-128"/>
              </a:rPr>
              <a:t>有害物質排出規制</a:t>
            </a:r>
            <a:r>
              <a:rPr kumimoji="1" lang="ja-JP" altLang="en-US" sz="2800" dirty="0">
                <a:latin typeface="BIZ UDPゴシック" panose="020B0400000000000000" pitchFamily="50" charset="-128"/>
                <a:ea typeface="BIZ UDPゴシック" panose="020B0400000000000000" pitchFamily="50" charset="-128"/>
              </a:rPr>
              <a:t>に関する論点整理案④</a:t>
            </a:r>
          </a:p>
        </p:txBody>
      </p:sp>
      <p:sp>
        <p:nvSpPr>
          <p:cNvPr id="15" name="下矢印 14"/>
          <p:cNvSpPr/>
          <p:nvPr/>
        </p:nvSpPr>
        <p:spPr>
          <a:xfrm>
            <a:off x="4645423" y="4655150"/>
            <a:ext cx="906043" cy="3513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コンテンツ プレースホルダー 2">
            <a:extLst>
              <a:ext uri="{FF2B5EF4-FFF2-40B4-BE49-F238E27FC236}">
                <a16:creationId xmlns:a16="http://schemas.microsoft.com/office/drawing/2014/main" id="{03AAF3EA-E420-4997-A592-7221C321A6FC}"/>
              </a:ext>
            </a:extLst>
          </p:cNvPr>
          <p:cNvSpPr txBox="1">
            <a:spLocks/>
          </p:cNvSpPr>
          <p:nvPr/>
        </p:nvSpPr>
        <p:spPr>
          <a:xfrm>
            <a:off x="969342" y="5027486"/>
            <a:ext cx="8476754" cy="1633860"/>
          </a:xfrm>
          <a:prstGeom prst="rect">
            <a:avLst/>
          </a:prstGeom>
          <a:ln>
            <a:solidFill>
              <a:schemeClr val="tx1"/>
            </a:solidFill>
          </a:ln>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lnSpc>
                <a:spcPct val="150000"/>
              </a:lnSpc>
              <a:buFont typeface="Wingdings 3" charset="2"/>
              <a:buNone/>
            </a:pPr>
            <a:r>
              <a:rPr lang="ja-JP" altLang="en-US" sz="1600" dirty="0" smtClean="0">
                <a:solidFill>
                  <a:schemeClr val="tx1"/>
                </a:solidFill>
                <a:latin typeface="BIZ UDPゴシック" panose="020B0400000000000000" pitchFamily="50" charset="-128"/>
                <a:ea typeface="BIZ UDPゴシック" panose="020B0400000000000000" pitchFamily="50" charset="-128"/>
              </a:rPr>
              <a:t>・有害物質の大気排出の未然防止の観点からは、この</a:t>
            </a:r>
            <a:r>
              <a:rPr lang="ja-JP" altLang="en-US" sz="1600" u="sng" dirty="0" smtClean="0">
                <a:solidFill>
                  <a:schemeClr val="tx1"/>
                </a:solidFill>
                <a:latin typeface="BIZ UDPゴシック" panose="020B0400000000000000" pitchFamily="50" charset="-128"/>
                <a:ea typeface="BIZ UDPゴシック" panose="020B0400000000000000" pitchFamily="50" charset="-128"/>
              </a:rPr>
              <a:t>有害物質が理論上排出するおそれのある施設を原則規制対象とする考えを、継続すべき</a:t>
            </a:r>
            <a:r>
              <a:rPr lang="ja-JP" altLang="en-US" sz="1600" dirty="0" smtClean="0">
                <a:solidFill>
                  <a:schemeClr val="tx1"/>
                </a:solidFill>
                <a:latin typeface="BIZ UDPゴシック" panose="020B0400000000000000" pitchFamily="50" charset="-128"/>
                <a:ea typeface="BIZ UDPゴシック" panose="020B0400000000000000" pitchFamily="50" charset="-128"/>
              </a:rPr>
              <a:t>ではないか。</a:t>
            </a:r>
            <a:endParaRPr lang="en-US" altLang="ja-JP" sz="1600" dirty="0" smtClean="0">
              <a:solidFill>
                <a:schemeClr val="tx1"/>
              </a:solidFill>
              <a:latin typeface="BIZ UDPゴシック" panose="020B0400000000000000" pitchFamily="50" charset="-128"/>
              <a:ea typeface="BIZ UDPゴシック" panose="020B0400000000000000" pitchFamily="50" charset="-128"/>
            </a:endParaRPr>
          </a:p>
          <a:p>
            <a:pPr marL="0" indent="0">
              <a:lnSpc>
                <a:spcPct val="150000"/>
              </a:lnSpc>
              <a:buFont typeface="Wingdings 3" charset="2"/>
              <a:buNone/>
            </a:pPr>
            <a:r>
              <a:rPr lang="ja-JP" altLang="en-US" sz="1600" dirty="0" smtClean="0">
                <a:solidFill>
                  <a:schemeClr val="tx1"/>
                </a:solidFill>
                <a:latin typeface="BIZ UDPゴシック" panose="020B0400000000000000" pitchFamily="50" charset="-128"/>
                <a:ea typeface="BIZ UDPゴシック" panose="020B0400000000000000" pitchFamily="50" charset="-128"/>
              </a:rPr>
              <a:t>・今後の対象施設の選定にあたっては、上記の考え及び課題を考慮した上で、現在の化学物質管理制度等による事業者の排出実態を踏まえて検討する必要があるのではないか。</a:t>
            </a:r>
            <a:endParaRPr lang="ja-JP" altLang="en-US" sz="16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5813313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B00693E9-947C-450E-94F1-40228D18ADFB}"/>
              </a:ext>
            </a:extLst>
          </p:cNvPr>
          <p:cNvSpPr>
            <a:spLocks noGrp="1"/>
          </p:cNvSpPr>
          <p:nvPr>
            <p:ph type="title"/>
          </p:nvPr>
        </p:nvSpPr>
        <p:spPr>
          <a:xfrm>
            <a:off x="1083470" y="609600"/>
            <a:ext cx="6984793" cy="629495"/>
          </a:xfrm>
        </p:spPr>
        <p:txBody>
          <a:bodyPr>
            <a:normAutofit fontScale="90000"/>
          </a:bodyPr>
          <a:lstStyle/>
          <a:p>
            <a:r>
              <a:rPr kumimoji="1" lang="ja-JP" altLang="en-US" dirty="0">
                <a:latin typeface="BIZ UDPゴシック" panose="020B0400000000000000" pitchFamily="50" charset="-128"/>
                <a:ea typeface="BIZ UDPゴシック" panose="020B0400000000000000" pitchFamily="50" charset="-128"/>
              </a:rPr>
              <a:t>（参考）法有害物質規制基準①</a:t>
            </a: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表 4">
            <a:extLst>
              <a:ext uri="{FF2B5EF4-FFF2-40B4-BE49-F238E27FC236}">
                <a16:creationId xmlns:a16="http://schemas.microsoft.com/office/drawing/2014/main" id="{BBF00EF4-EBD8-4DFE-87A5-1C42A392AB7A}"/>
              </a:ext>
            </a:extLst>
          </p:cNvPr>
          <p:cNvGraphicFramePr>
            <a:graphicFrameLocks noGrp="1"/>
          </p:cNvGraphicFramePr>
          <p:nvPr>
            <p:extLst>
              <p:ext uri="{D42A27DB-BD31-4B8C-83A1-F6EECF244321}">
                <p14:modId xmlns:p14="http://schemas.microsoft.com/office/powerpoint/2010/main" val="2390216563"/>
              </p:ext>
            </p:extLst>
          </p:nvPr>
        </p:nvGraphicFramePr>
        <p:xfrm>
          <a:off x="583011" y="1641999"/>
          <a:ext cx="4454012" cy="1066800"/>
        </p:xfrm>
        <a:graphic>
          <a:graphicData uri="http://schemas.openxmlformats.org/drawingml/2006/table">
            <a:tbl>
              <a:tblPr firstRow="1" firstCol="1">
                <a:tableStyleId>{5C22544A-7EE6-4342-B048-85BDC9FD1C3A}</a:tableStyleId>
              </a:tblPr>
              <a:tblGrid>
                <a:gridCol w="324000">
                  <a:extLst>
                    <a:ext uri="{9D8B030D-6E8A-4147-A177-3AD203B41FA5}">
                      <a16:colId xmlns:a16="http://schemas.microsoft.com/office/drawing/2014/main" val="494416469"/>
                    </a:ext>
                  </a:extLst>
                </a:gridCol>
                <a:gridCol w="1420058">
                  <a:extLst>
                    <a:ext uri="{9D8B030D-6E8A-4147-A177-3AD203B41FA5}">
                      <a16:colId xmlns:a16="http://schemas.microsoft.com/office/drawing/2014/main" val="2281214402"/>
                    </a:ext>
                  </a:extLst>
                </a:gridCol>
                <a:gridCol w="1809954">
                  <a:extLst>
                    <a:ext uri="{9D8B030D-6E8A-4147-A177-3AD203B41FA5}">
                      <a16:colId xmlns:a16="http://schemas.microsoft.com/office/drawing/2014/main" val="2597544287"/>
                    </a:ext>
                  </a:extLst>
                </a:gridCol>
                <a:gridCol w="900000">
                  <a:extLst>
                    <a:ext uri="{9D8B030D-6E8A-4147-A177-3AD203B41FA5}">
                      <a16:colId xmlns:a16="http://schemas.microsoft.com/office/drawing/2014/main" val="1402492496"/>
                    </a:ext>
                  </a:extLst>
                </a:gridCol>
              </a:tblGrid>
              <a:tr h="76385">
                <a:tc>
                  <a:txBody>
                    <a:bodyPr/>
                    <a:lstStyle/>
                    <a:p>
                      <a:pPr algn="ctr">
                        <a:spcAft>
                          <a:spcPts val="0"/>
                        </a:spcAft>
                      </a:pPr>
                      <a:r>
                        <a:rPr lang="ja-JP" altLang="en-US" sz="1000" kern="100" dirty="0">
                          <a:effectLst/>
                          <a:latin typeface="BIZ UDPゴシック" panose="020B0400000000000000" pitchFamily="50" charset="-128"/>
                          <a:ea typeface="BIZ UDPゴシック" panose="020B0400000000000000" pitchFamily="50" charset="-128"/>
                        </a:rPr>
                        <a:t>項</a:t>
                      </a:r>
                      <a:r>
                        <a:rPr lang="en-US" sz="1000" kern="100" dirty="0">
                          <a:effectLst/>
                          <a:latin typeface="BIZ UDPゴシック" panose="020B0400000000000000" pitchFamily="50" charset="-128"/>
                          <a:ea typeface="BIZ UDPゴシック" panose="020B0400000000000000" pitchFamily="50" charset="-128"/>
                        </a:rPr>
                        <a:t> </a:t>
                      </a:r>
                      <a:endParaRPr lang="ja-JP" sz="10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ctr">
                        <a:spcAft>
                          <a:spcPts val="0"/>
                        </a:spcAft>
                      </a:pPr>
                      <a:r>
                        <a:rPr lang="ja-JP" sz="1000" kern="100" dirty="0">
                          <a:effectLst/>
                          <a:latin typeface="BIZ UDPゴシック" panose="020B0400000000000000" pitchFamily="50" charset="-128"/>
                          <a:ea typeface="BIZ UDPゴシック" panose="020B0400000000000000" pitchFamily="50" charset="-128"/>
                        </a:rPr>
                        <a:t>用途</a:t>
                      </a:r>
                    </a:p>
                  </a:txBody>
                  <a:tcPr marL="68580" marR="68580" marT="0" marB="0" anchor="ctr"/>
                </a:tc>
                <a:tc>
                  <a:txBody>
                    <a:bodyPr/>
                    <a:lstStyle/>
                    <a:p>
                      <a:pPr algn="ctr">
                        <a:spcAft>
                          <a:spcPts val="0"/>
                        </a:spcAft>
                      </a:pPr>
                      <a:r>
                        <a:rPr lang="ja-JP" sz="1000" kern="100" dirty="0">
                          <a:effectLst/>
                          <a:latin typeface="BIZ UDPゴシック" panose="020B0400000000000000" pitchFamily="50" charset="-128"/>
                          <a:ea typeface="BIZ UDPゴシック" panose="020B0400000000000000" pitchFamily="50" charset="-128"/>
                        </a:rPr>
                        <a:t>施設名</a:t>
                      </a:r>
                    </a:p>
                  </a:txBody>
                  <a:tcPr marL="68580" marR="68580" marT="0" marB="0" anchor="ctr"/>
                </a:tc>
                <a:tc>
                  <a:txBody>
                    <a:bodyPr/>
                    <a:lstStyle/>
                    <a:p>
                      <a:pPr algn="ctr">
                        <a:spcAft>
                          <a:spcPts val="0"/>
                        </a:spcAft>
                      </a:pPr>
                      <a:r>
                        <a:rPr lang="ja-JP" sz="1000" kern="100" dirty="0">
                          <a:effectLst/>
                          <a:latin typeface="BIZ UDPゴシック" panose="020B0400000000000000" pitchFamily="50" charset="-128"/>
                          <a:ea typeface="BIZ UDPゴシック" panose="020B0400000000000000" pitchFamily="50" charset="-128"/>
                        </a:rPr>
                        <a:t>排出基準（</a:t>
                      </a:r>
                      <a:r>
                        <a:rPr lang="en-US" sz="1000" kern="100" dirty="0">
                          <a:effectLst/>
                          <a:latin typeface="BIZ UDPゴシック" panose="020B0400000000000000" pitchFamily="50" charset="-128"/>
                          <a:ea typeface="BIZ UDPゴシック" panose="020B0400000000000000" pitchFamily="50" charset="-128"/>
                        </a:rPr>
                        <a:t>mg/Nm</a:t>
                      </a:r>
                      <a:r>
                        <a:rPr lang="en-US" sz="1000" kern="100" baseline="30000" dirty="0">
                          <a:effectLst/>
                          <a:latin typeface="BIZ UDPゴシック" panose="020B0400000000000000" pitchFamily="50" charset="-128"/>
                          <a:ea typeface="BIZ UDPゴシック" panose="020B0400000000000000" pitchFamily="50" charset="-128"/>
                        </a:rPr>
                        <a:t>3</a:t>
                      </a:r>
                      <a:r>
                        <a:rPr lang="ja-JP" sz="1000" kern="100" dirty="0">
                          <a:effectLst/>
                          <a:latin typeface="BIZ UDPゴシック" panose="020B0400000000000000" pitchFamily="50" charset="-128"/>
                          <a:ea typeface="BIZ UDPゴシック" panose="020B0400000000000000" pitchFamily="50" charset="-128"/>
                        </a:rPr>
                        <a:t>）</a:t>
                      </a:r>
                    </a:p>
                  </a:txBody>
                  <a:tcPr marL="68580" marR="68580" marT="0" marB="0" anchor="ctr"/>
                </a:tc>
                <a:extLst>
                  <a:ext uri="{0D108BD9-81ED-4DB2-BD59-A6C34878D82A}">
                    <a16:rowId xmlns:a16="http://schemas.microsoft.com/office/drawing/2014/main" val="2867853652"/>
                  </a:ext>
                </a:extLst>
              </a:tr>
              <a:tr h="108558">
                <a:tc>
                  <a:txBody>
                    <a:bodyPr/>
                    <a:lstStyle/>
                    <a:p>
                      <a:pPr algn="ctr">
                        <a:spcAft>
                          <a:spcPts val="0"/>
                        </a:spcAft>
                      </a:pPr>
                      <a:r>
                        <a:rPr lang="en-US" altLang="ja-JP" sz="1000" kern="100" dirty="0">
                          <a:effectLst/>
                          <a:latin typeface="BIZ UDPゴシック" panose="020B0400000000000000" pitchFamily="50" charset="-128"/>
                          <a:ea typeface="BIZ UDPゴシック" panose="020B0400000000000000" pitchFamily="50" charset="-128"/>
                        </a:rPr>
                        <a:t>9</a:t>
                      </a:r>
                      <a:endParaRPr lang="ja-JP" sz="10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just">
                        <a:spcAft>
                          <a:spcPts val="0"/>
                        </a:spcAft>
                      </a:pPr>
                      <a:r>
                        <a:rPr lang="ja-JP" sz="1000" kern="100" dirty="0">
                          <a:effectLst/>
                          <a:latin typeface="BIZ UDPゴシック" panose="020B0400000000000000" pitchFamily="50" charset="-128"/>
                          <a:ea typeface="BIZ UDPゴシック" panose="020B0400000000000000" pitchFamily="50" charset="-128"/>
                        </a:rPr>
                        <a:t>ガラス又はガラス製品の製造</a:t>
                      </a:r>
                    </a:p>
                  </a:txBody>
                  <a:tcPr marL="68580" marR="68580" marT="0" marB="0" anchor="ctr"/>
                </a:tc>
                <a:tc>
                  <a:txBody>
                    <a:bodyPr/>
                    <a:lstStyle/>
                    <a:p>
                      <a:pPr algn="just">
                        <a:spcAft>
                          <a:spcPts val="0"/>
                        </a:spcAft>
                      </a:pPr>
                      <a:r>
                        <a:rPr lang="ja-JP" sz="1000" kern="100" dirty="0">
                          <a:effectLst/>
                          <a:latin typeface="BIZ UDPゴシック" panose="020B0400000000000000" pitchFamily="50" charset="-128"/>
                          <a:ea typeface="BIZ UDPゴシック" panose="020B0400000000000000" pitchFamily="50" charset="-128"/>
                        </a:rPr>
                        <a:t>焼成炉</a:t>
                      </a:r>
                      <a:r>
                        <a:rPr lang="ja-JP" altLang="en-US" sz="1000" kern="100" dirty="0">
                          <a:effectLst/>
                          <a:latin typeface="BIZ UDPゴシック" panose="020B0400000000000000" pitchFamily="50" charset="-128"/>
                          <a:ea typeface="BIZ UDPゴシック" panose="020B0400000000000000" pitchFamily="50" charset="-128"/>
                        </a:rPr>
                        <a:t>、</a:t>
                      </a:r>
                      <a:r>
                        <a:rPr lang="ja-JP" sz="1000" kern="100" dirty="0">
                          <a:effectLst/>
                          <a:latin typeface="BIZ UDPゴシック" panose="020B0400000000000000" pitchFamily="50" charset="-128"/>
                          <a:ea typeface="BIZ UDPゴシック" panose="020B0400000000000000" pitchFamily="50" charset="-128"/>
                        </a:rPr>
                        <a:t>溶融炉</a:t>
                      </a:r>
                    </a:p>
                  </a:txBody>
                  <a:tcPr marL="68580" marR="68580" marT="0" marB="0" anchor="ctr"/>
                </a:tc>
                <a:tc>
                  <a:txBody>
                    <a:bodyPr/>
                    <a:lstStyle/>
                    <a:p>
                      <a:pPr algn="ctr">
                        <a:spcAft>
                          <a:spcPts val="0"/>
                        </a:spcAft>
                      </a:pPr>
                      <a:r>
                        <a:rPr lang="en-US" sz="1000" kern="100">
                          <a:effectLst/>
                          <a:latin typeface="BIZ UDPゴシック" panose="020B0400000000000000" pitchFamily="50" charset="-128"/>
                          <a:ea typeface="BIZ UDPゴシック" panose="020B0400000000000000" pitchFamily="50" charset="-128"/>
                        </a:rPr>
                        <a:t>1.0</a:t>
                      </a:r>
                      <a:endParaRPr lang="ja-JP" sz="1000" kern="100">
                        <a:effectLst/>
                        <a:latin typeface="BIZ UDPゴシック" panose="020B0400000000000000" pitchFamily="50" charset="-128"/>
                        <a:ea typeface="BIZ UDPゴシック" panose="020B0400000000000000" pitchFamily="50" charset="-128"/>
                      </a:endParaRPr>
                    </a:p>
                  </a:txBody>
                  <a:tcPr marL="68580" marR="68580" marT="0" marB="0" anchor="ctr"/>
                </a:tc>
                <a:extLst>
                  <a:ext uri="{0D108BD9-81ED-4DB2-BD59-A6C34878D82A}">
                    <a16:rowId xmlns:a16="http://schemas.microsoft.com/office/drawing/2014/main" val="3193594728"/>
                  </a:ext>
                </a:extLst>
              </a:tr>
              <a:tr h="223812">
                <a:tc>
                  <a:txBody>
                    <a:bodyPr/>
                    <a:lstStyle/>
                    <a:p>
                      <a:pPr algn="ctr">
                        <a:spcAft>
                          <a:spcPts val="0"/>
                        </a:spcAft>
                      </a:pPr>
                      <a:r>
                        <a:rPr lang="en-US" altLang="ja-JP" sz="1000" kern="100" dirty="0">
                          <a:effectLst/>
                          <a:latin typeface="BIZ UDPゴシック" panose="020B0400000000000000" pitchFamily="50" charset="-128"/>
                          <a:ea typeface="BIZ UDPゴシック" panose="020B0400000000000000" pitchFamily="50" charset="-128"/>
                        </a:rPr>
                        <a:t>14</a:t>
                      </a:r>
                      <a:endParaRPr lang="ja-JP" sz="10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just">
                        <a:spcAft>
                          <a:spcPts val="0"/>
                        </a:spcAft>
                      </a:pPr>
                      <a:r>
                        <a:rPr lang="ja-JP" sz="1000" kern="100" dirty="0">
                          <a:effectLst/>
                          <a:latin typeface="BIZ UDPゴシック" panose="020B0400000000000000" pitchFamily="50" charset="-128"/>
                          <a:ea typeface="BIZ UDPゴシック" panose="020B0400000000000000" pitchFamily="50" charset="-128"/>
                        </a:rPr>
                        <a:t>銅、鉛又は亜鉛の精錬</a:t>
                      </a:r>
                    </a:p>
                  </a:txBody>
                  <a:tcPr marL="68580" marR="68580" marT="0" marB="0" anchor="ctr"/>
                </a:tc>
                <a:tc>
                  <a:txBody>
                    <a:bodyPr/>
                    <a:lstStyle/>
                    <a:p>
                      <a:pPr algn="just">
                        <a:spcAft>
                          <a:spcPts val="0"/>
                        </a:spcAft>
                      </a:pPr>
                      <a:r>
                        <a:rPr lang="ja-JP" sz="1000" kern="100" dirty="0">
                          <a:effectLst/>
                          <a:latin typeface="BIZ UDPゴシック" panose="020B0400000000000000" pitchFamily="50" charset="-128"/>
                          <a:ea typeface="BIZ UDPゴシック" panose="020B0400000000000000" pitchFamily="50" charset="-128"/>
                        </a:rPr>
                        <a:t>焙焼炉</a:t>
                      </a:r>
                      <a:r>
                        <a:rPr lang="ja-JP" altLang="en-US" sz="1000" kern="100" dirty="0">
                          <a:effectLst/>
                          <a:latin typeface="BIZ UDPゴシック" panose="020B0400000000000000" pitchFamily="50" charset="-128"/>
                          <a:ea typeface="BIZ UDPゴシック" panose="020B0400000000000000" pitchFamily="50" charset="-128"/>
                        </a:rPr>
                        <a:t>、</a:t>
                      </a:r>
                      <a:r>
                        <a:rPr lang="ja-JP" sz="1000" kern="100" dirty="0">
                          <a:effectLst/>
                          <a:latin typeface="BIZ UDPゴシック" panose="020B0400000000000000" pitchFamily="50" charset="-128"/>
                          <a:ea typeface="BIZ UDPゴシック" panose="020B0400000000000000" pitchFamily="50" charset="-128"/>
                        </a:rPr>
                        <a:t>焼結炉</a:t>
                      </a:r>
                      <a:r>
                        <a:rPr lang="ja-JP" altLang="en-US" sz="1000" kern="100" dirty="0">
                          <a:effectLst/>
                          <a:latin typeface="BIZ UDPゴシック" panose="020B0400000000000000" pitchFamily="50" charset="-128"/>
                          <a:ea typeface="BIZ UDPゴシック" panose="020B0400000000000000" pitchFamily="50" charset="-128"/>
                        </a:rPr>
                        <a:t>、</a:t>
                      </a:r>
                      <a:r>
                        <a:rPr lang="ja-JP" sz="1000" kern="100" dirty="0">
                          <a:effectLst/>
                          <a:latin typeface="BIZ UDPゴシック" panose="020B0400000000000000" pitchFamily="50" charset="-128"/>
                          <a:ea typeface="BIZ UDPゴシック" panose="020B0400000000000000" pitchFamily="50" charset="-128"/>
                        </a:rPr>
                        <a:t>溶鉱炉</a:t>
                      </a:r>
                      <a:r>
                        <a:rPr lang="ja-JP" altLang="en-US" sz="1000" kern="100" dirty="0">
                          <a:effectLst/>
                          <a:latin typeface="BIZ UDPゴシック" panose="020B0400000000000000" pitchFamily="50" charset="-128"/>
                          <a:ea typeface="BIZ UDPゴシック" panose="020B0400000000000000" pitchFamily="50" charset="-128"/>
                        </a:rPr>
                        <a:t>、</a:t>
                      </a:r>
                      <a:r>
                        <a:rPr lang="ja-JP" sz="1000" kern="100" dirty="0">
                          <a:effectLst/>
                          <a:latin typeface="BIZ UDPゴシック" panose="020B0400000000000000" pitchFamily="50" charset="-128"/>
                          <a:ea typeface="BIZ UDPゴシック" panose="020B0400000000000000" pitchFamily="50" charset="-128"/>
                        </a:rPr>
                        <a:t>転炉</a:t>
                      </a:r>
                      <a:r>
                        <a:rPr lang="ja-JP" altLang="en-US" sz="1000" kern="100" dirty="0">
                          <a:effectLst/>
                          <a:latin typeface="BIZ UDPゴシック" panose="020B0400000000000000" pitchFamily="50" charset="-128"/>
                          <a:ea typeface="BIZ UDPゴシック" panose="020B0400000000000000" pitchFamily="50" charset="-128"/>
                        </a:rPr>
                        <a:t>、</a:t>
                      </a:r>
                      <a:r>
                        <a:rPr lang="ja-JP" sz="1000" kern="100" dirty="0">
                          <a:effectLst/>
                          <a:latin typeface="BIZ UDPゴシック" panose="020B0400000000000000" pitchFamily="50" charset="-128"/>
                          <a:ea typeface="BIZ UDPゴシック" panose="020B0400000000000000" pitchFamily="50" charset="-128"/>
                        </a:rPr>
                        <a:t>溶解炉</a:t>
                      </a:r>
                      <a:r>
                        <a:rPr lang="ja-JP" altLang="en-US" sz="1000" kern="100" dirty="0">
                          <a:effectLst/>
                          <a:latin typeface="BIZ UDPゴシック" panose="020B0400000000000000" pitchFamily="50" charset="-128"/>
                          <a:ea typeface="BIZ UDPゴシック" panose="020B0400000000000000" pitchFamily="50" charset="-128"/>
                        </a:rPr>
                        <a:t>、</a:t>
                      </a:r>
                      <a:r>
                        <a:rPr lang="ja-JP" sz="1000" kern="100" dirty="0">
                          <a:effectLst/>
                          <a:latin typeface="BIZ UDPゴシック" panose="020B0400000000000000" pitchFamily="50" charset="-128"/>
                          <a:ea typeface="BIZ UDPゴシック" panose="020B0400000000000000" pitchFamily="50" charset="-128"/>
                        </a:rPr>
                        <a:t>乾燥炉</a:t>
                      </a:r>
                    </a:p>
                  </a:txBody>
                  <a:tcPr marL="68580" marR="68580" marT="0" marB="0" anchor="ctr"/>
                </a:tc>
                <a:tc>
                  <a:txBody>
                    <a:bodyPr/>
                    <a:lstStyle/>
                    <a:p>
                      <a:pPr algn="ctr">
                        <a:spcAft>
                          <a:spcPts val="0"/>
                        </a:spcAft>
                      </a:pPr>
                      <a:r>
                        <a:rPr lang="en-US" sz="1000" kern="100">
                          <a:effectLst/>
                          <a:latin typeface="BIZ UDPゴシック" panose="020B0400000000000000" pitchFamily="50" charset="-128"/>
                          <a:ea typeface="BIZ UDPゴシック" panose="020B0400000000000000" pitchFamily="50" charset="-128"/>
                        </a:rPr>
                        <a:t>1.0</a:t>
                      </a:r>
                      <a:endParaRPr lang="ja-JP" sz="1000" kern="100">
                        <a:effectLst/>
                        <a:latin typeface="BIZ UDPゴシック" panose="020B0400000000000000" pitchFamily="50" charset="-128"/>
                        <a:ea typeface="BIZ UDPゴシック" panose="020B0400000000000000" pitchFamily="50" charset="-128"/>
                      </a:endParaRPr>
                    </a:p>
                  </a:txBody>
                  <a:tcPr marL="68580" marR="68580" marT="0" marB="0" anchor="ctr"/>
                </a:tc>
                <a:extLst>
                  <a:ext uri="{0D108BD9-81ED-4DB2-BD59-A6C34878D82A}">
                    <a16:rowId xmlns:a16="http://schemas.microsoft.com/office/drawing/2014/main" val="4034442602"/>
                  </a:ext>
                </a:extLst>
              </a:tr>
              <a:tr h="76385">
                <a:tc>
                  <a:txBody>
                    <a:bodyPr/>
                    <a:lstStyle/>
                    <a:p>
                      <a:pPr algn="ctr">
                        <a:spcAft>
                          <a:spcPts val="0"/>
                        </a:spcAft>
                      </a:pPr>
                      <a:r>
                        <a:rPr lang="en-US" altLang="ja-JP" sz="1000" kern="100" dirty="0">
                          <a:effectLst/>
                          <a:latin typeface="BIZ UDPゴシック" panose="020B0400000000000000" pitchFamily="50" charset="-128"/>
                          <a:ea typeface="BIZ UDPゴシック" panose="020B0400000000000000" pitchFamily="50" charset="-128"/>
                        </a:rPr>
                        <a:t>15</a:t>
                      </a:r>
                      <a:endParaRPr lang="ja-JP" sz="10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just">
                        <a:spcAft>
                          <a:spcPts val="0"/>
                        </a:spcAft>
                      </a:pPr>
                      <a:r>
                        <a:rPr lang="ja-JP" sz="1000" kern="100">
                          <a:effectLst/>
                          <a:latin typeface="BIZ UDPゴシック" panose="020B0400000000000000" pitchFamily="50" charset="-128"/>
                          <a:ea typeface="BIZ UDPゴシック" panose="020B0400000000000000" pitchFamily="50" charset="-128"/>
                        </a:rPr>
                        <a:t>カドミウム系顔料</a:t>
                      </a:r>
                    </a:p>
                  </a:txBody>
                  <a:tcPr marL="68580" marR="68580" marT="0" marB="0" anchor="ctr"/>
                </a:tc>
                <a:tc>
                  <a:txBody>
                    <a:bodyPr/>
                    <a:lstStyle/>
                    <a:p>
                      <a:pPr algn="just">
                        <a:spcAft>
                          <a:spcPts val="0"/>
                        </a:spcAft>
                      </a:pPr>
                      <a:r>
                        <a:rPr lang="ja-JP" sz="1000" kern="100">
                          <a:effectLst/>
                          <a:latin typeface="BIZ UDPゴシック" panose="020B0400000000000000" pitchFamily="50" charset="-128"/>
                          <a:ea typeface="BIZ UDPゴシック" panose="020B0400000000000000" pitchFamily="50" charset="-128"/>
                        </a:rPr>
                        <a:t>乾燥施設</a:t>
                      </a:r>
                    </a:p>
                  </a:txBody>
                  <a:tcPr marL="68580" marR="68580" marT="0" marB="0" anchor="ctr"/>
                </a:tc>
                <a:tc>
                  <a:txBody>
                    <a:bodyPr/>
                    <a:lstStyle/>
                    <a:p>
                      <a:pPr algn="ctr">
                        <a:spcAft>
                          <a:spcPts val="0"/>
                        </a:spcAft>
                      </a:pPr>
                      <a:r>
                        <a:rPr lang="en-US" sz="1000" kern="100" dirty="0">
                          <a:effectLst/>
                          <a:latin typeface="BIZ UDPゴシック" panose="020B0400000000000000" pitchFamily="50" charset="-128"/>
                          <a:ea typeface="BIZ UDPゴシック" panose="020B0400000000000000" pitchFamily="50" charset="-128"/>
                        </a:rPr>
                        <a:t>1.0</a:t>
                      </a:r>
                      <a:endParaRPr lang="ja-JP" sz="1000" kern="100" dirty="0">
                        <a:effectLst/>
                        <a:latin typeface="BIZ UDPゴシック" panose="020B0400000000000000" pitchFamily="50" charset="-128"/>
                        <a:ea typeface="BIZ UDPゴシック" panose="020B0400000000000000" pitchFamily="50" charset="-128"/>
                      </a:endParaRPr>
                    </a:p>
                  </a:txBody>
                  <a:tcPr marL="68580" marR="68580" marT="0" marB="0" anchor="ctr"/>
                </a:tc>
                <a:extLst>
                  <a:ext uri="{0D108BD9-81ED-4DB2-BD59-A6C34878D82A}">
                    <a16:rowId xmlns:a16="http://schemas.microsoft.com/office/drawing/2014/main" val="1393356341"/>
                  </a:ext>
                </a:extLst>
              </a:tr>
            </a:tbl>
          </a:graphicData>
        </a:graphic>
      </p:graphicFrame>
      <p:graphicFrame>
        <p:nvGraphicFramePr>
          <p:cNvPr id="10" name="表 9">
            <a:extLst>
              <a:ext uri="{FF2B5EF4-FFF2-40B4-BE49-F238E27FC236}">
                <a16:creationId xmlns:a16="http://schemas.microsoft.com/office/drawing/2014/main" id="{FA5AFED2-8414-42EF-A4DD-7C5F33A0F12E}"/>
              </a:ext>
            </a:extLst>
          </p:cNvPr>
          <p:cNvGraphicFramePr>
            <a:graphicFrameLocks noGrp="1"/>
          </p:cNvGraphicFramePr>
          <p:nvPr>
            <p:extLst>
              <p:ext uri="{D42A27DB-BD31-4B8C-83A1-F6EECF244321}">
                <p14:modId xmlns:p14="http://schemas.microsoft.com/office/powerpoint/2010/main" val="741882361"/>
              </p:ext>
            </p:extLst>
          </p:nvPr>
        </p:nvGraphicFramePr>
        <p:xfrm>
          <a:off x="5117644" y="1595906"/>
          <a:ext cx="4454013" cy="1138212"/>
        </p:xfrm>
        <a:graphic>
          <a:graphicData uri="http://schemas.openxmlformats.org/drawingml/2006/table">
            <a:tbl>
              <a:tblPr firstRow="1" firstCol="1">
                <a:tableStyleId>{5C22544A-7EE6-4342-B048-85BDC9FD1C3A}</a:tableStyleId>
              </a:tblPr>
              <a:tblGrid>
                <a:gridCol w="324000">
                  <a:extLst>
                    <a:ext uri="{9D8B030D-6E8A-4147-A177-3AD203B41FA5}">
                      <a16:colId xmlns:a16="http://schemas.microsoft.com/office/drawing/2014/main" val="494416469"/>
                    </a:ext>
                  </a:extLst>
                </a:gridCol>
                <a:gridCol w="1420059">
                  <a:extLst>
                    <a:ext uri="{9D8B030D-6E8A-4147-A177-3AD203B41FA5}">
                      <a16:colId xmlns:a16="http://schemas.microsoft.com/office/drawing/2014/main" val="2281214402"/>
                    </a:ext>
                  </a:extLst>
                </a:gridCol>
                <a:gridCol w="1809954">
                  <a:extLst>
                    <a:ext uri="{9D8B030D-6E8A-4147-A177-3AD203B41FA5}">
                      <a16:colId xmlns:a16="http://schemas.microsoft.com/office/drawing/2014/main" val="2597544287"/>
                    </a:ext>
                  </a:extLst>
                </a:gridCol>
                <a:gridCol w="900000">
                  <a:extLst>
                    <a:ext uri="{9D8B030D-6E8A-4147-A177-3AD203B41FA5}">
                      <a16:colId xmlns:a16="http://schemas.microsoft.com/office/drawing/2014/main" val="1402492496"/>
                    </a:ext>
                  </a:extLst>
                </a:gridCol>
              </a:tblGrid>
              <a:tr h="76385">
                <a:tc>
                  <a:txBody>
                    <a:bodyPr/>
                    <a:lstStyle/>
                    <a:p>
                      <a:pPr algn="ctr">
                        <a:spcAft>
                          <a:spcPts val="0"/>
                        </a:spcAft>
                      </a:pPr>
                      <a:r>
                        <a:rPr lang="ja-JP" altLang="en-US" sz="1000" kern="100" dirty="0">
                          <a:effectLst/>
                          <a:latin typeface="BIZ UDPゴシック" panose="020B0400000000000000" pitchFamily="50" charset="-128"/>
                          <a:ea typeface="BIZ UDPゴシック" panose="020B0400000000000000" pitchFamily="50" charset="-128"/>
                        </a:rPr>
                        <a:t>項</a:t>
                      </a:r>
                      <a:r>
                        <a:rPr lang="en-US" sz="1000" kern="100" dirty="0">
                          <a:effectLst/>
                          <a:latin typeface="BIZ UDPゴシック" panose="020B0400000000000000" pitchFamily="50" charset="-128"/>
                          <a:ea typeface="BIZ UDPゴシック" panose="020B0400000000000000" pitchFamily="50" charset="-128"/>
                        </a:rPr>
                        <a:t> </a:t>
                      </a:r>
                      <a:endParaRPr lang="ja-JP" sz="10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ctr">
                        <a:spcAft>
                          <a:spcPts val="0"/>
                        </a:spcAft>
                      </a:pPr>
                      <a:r>
                        <a:rPr lang="ja-JP" sz="1000" kern="100" dirty="0">
                          <a:effectLst/>
                          <a:latin typeface="BIZ UDPゴシック" panose="020B0400000000000000" pitchFamily="50" charset="-128"/>
                          <a:ea typeface="BIZ UDPゴシック" panose="020B0400000000000000" pitchFamily="50" charset="-128"/>
                        </a:rPr>
                        <a:t>用途</a:t>
                      </a:r>
                    </a:p>
                  </a:txBody>
                  <a:tcPr marL="68580" marR="68580" marT="0" marB="0" anchor="ctr"/>
                </a:tc>
                <a:tc>
                  <a:txBody>
                    <a:bodyPr/>
                    <a:lstStyle/>
                    <a:p>
                      <a:pPr algn="ctr">
                        <a:spcAft>
                          <a:spcPts val="0"/>
                        </a:spcAft>
                      </a:pPr>
                      <a:r>
                        <a:rPr lang="ja-JP" sz="1000" kern="100" dirty="0">
                          <a:effectLst/>
                          <a:latin typeface="BIZ UDPゴシック" panose="020B0400000000000000" pitchFamily="50" charset="-128"/>
                          <a:ea typeface="BIZ UDPゴシック" panose="020B0400000000000000" pitchFamily="50" charset="-128"/>
                        </a:rPr>
                        <a:t>施設名</a:t>
                      </a:r>
                    </a:p>
                  </a:txBody>
                  <a:tcPr marL="68580" marR="68580" marT="0" marB="0" anchor="ctr"/>
                </a:tc>
                <a:tc>
                  <a:txBody>
                    <a:bodyPr/>
                    <a:lstStyle/>
                    <a:p>
                      <a:pPr algn="ctr">
                        <a:spcAft>
                          <a:spcPts val="0"/>
                        </a:spcAft>
                      </a:pPr>
                      <a:r>
                        <a:rPr lang="ja-JP" sz="1000" kern="100" dirty="0">
                          <a:effectLst/>
                          <a:latin typeface="BIZ UDPゴシック" panose="020B0400000000000000" pitchFamily="50" charset="-128"/>
                          <a:ea typeface="BIZ UDPゴシック" panose="020B0400000000000000" pitchFamily="50" charset="-128"/>
                        </a:rPr>
                        <a:t>排出基準（</a:t>
                      </a:r>
                      <a:r>
                        <a:rPr lang="en-US" sz="1000" kern="100" dirty="0">
                          <a:effectLst/>
                          <a:latin typeface="BIZ UDPゴシック" panose="020B0400000000000000" pitchFamily="50" charset="-128"/>
                          <a:ea typeface="BIZ UDPゴシック" panose="020B0400000000000000" pitchFamily="50" charset="-128"/>
                        </a:rPr>
                        <a:t>mg/Nm</a:t>
                      </a:r>
                      <a:r>
                        <a:rPr lang="en-US" sz="1000" kern="100" baseline="30000" dirty="0">
                          <a:effectLst/>
                          <a:latin typeface="BIZ UDPゴシック" panose="020B0400000000000000" pitchFamily="50" charset="-128"/>
                          <a:ea typeface="BIZ UDPゴシック" panose="020B0400000000000000" pitchFamily="50" charset="-128"/>
                        </a:rPr>
                        <a:t>3</a:t>
                      </a:r>
                      <a:r>
                        <a:rPr lang="ja-JP" sz="1000" kern="100" dirty="0">
                          <a:effectLst/>
                          <a:latin typeface="BIZ UDPゴシック" panose="020B0400000000000000" pitchFamily="50" charset="-128"/>
                          <a:ea typeface="BIZ UDPゴシック" panose="020B0400000000000000" pitchFamily="50" charset="-128"/>
                        </a:rPr>
                        <a:t>）</a:t>
                      </a:r>
                    </a:p>
                  </a:txBody>
                  <a:tcPr marL="68580" marR="68580" marT="0" marB="0" anchor="ctr"/>
                </a:tc>
                <a:extLst>
                  <a:ext uri="{0D108BD9-81ED-4DB2-BD59-A6C34878D82A}">
                    <a16:rowId xmlns:a16="http://schemas.microsoft.com/office/drawing/2014/main" val="2867853652"/>
                  </a:ext>
                </a:extLst>
              </a:tr>
              <a:tr h="108558">
                <a:tc>
                  <a:txBody>
                    <a:bodyPr/>
                    <a:lstStyle/>
                    <a:p>
                      <a:pPr algn="ctr">
                        <a:spcAft>
                          <a:spcPts val="0"/>
                        </a:spcAft>
                      </a:pPr>
                      <a:r>
                        <a:rPr lang="en-US" altLang="ja-JP" sz="1000" kern="100" dirty="0">
                          <a:effectLst/>
                          <a:latin typeface="BIZ UDPゴシック" panose="020B0400000000000000" pitchFamily="50" charset="-128"/>
                          <a:ea typeface="BIZ UDPゴシック" panose="020B0400000000000000" pitchFamily="50" charset="-128"/>
                        </a:rPr>
                        <a:t>16</a:t>
                      </a:r>
                      <a:endParaRPr lang="ja-JP" sz="10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just">
                        <a:spcAft>
                          <a:spcPts val="0"/>
                        </a:spcAft>
                      </a:pPr>
                      <a:r>
                        <a:rPr lang="ja-JP" sz="1000" kern="100">
                          <a:effectLst/>
                          <a:latin typeface="BIZ UDPゴシック" panose="020B0400000000000000" pitchFamily="50" charset="-128"/>
                          <a:ea typeface="BIZ UDPゴシック" panose="020B0400000000000000" pitchFamily="50" charset="-128"/>
                        </a:rPr>
                        <a:t>塩素化エチレンの製造</a:t>
                      </a:r>
                    </a:p>
                  </a:txBody>
                  <a:tcPr marL="68580" marR="68580" marT="0" marB="0" anchor="ctr"/>
                </a:tc>
                <a:tc>
                  <a:txBody>
                    <a:bodyPr/>
                    <a:lstStyle/>
                    <a:p>
                      <a:pPr algn="just">
                        <a:spcAft>
                          <a:spcPts val="0"/>
                        </a:spcAft>
                      </a:pPr>
                      <a:r>
                        <a:rPr lang="ja-JP" sz="1000" kern="100">
                          <a:effectLst/>
                          <a:latin typeface="BIZ UDPゴシック" panose="020B0400000000000000" pitchFamily="50" charset="-128"/>
                          <a:ea typeface="BIZ UDPゴシック" panose="020B0400000000000000" pitchFamily="50" charset="-128"/>
                        </a:rPr>
                        <a:t>塩素急速冷却施設</a:t>
                      </a:r>
                    </a:p>
                  </a:txBody>
                  <a:tcPr marL="68580" marR="68580" marT="0" marB="0" anchor="ctr"/>
                </a:tc>
                <a:tc>
                  <a:txBody>
                    <a:bodyPr/>
                    <a:lstStyle/>
                    <a:p>
                      <a:pPr algn="ctr">
                        <a:spcAft>
                          <a:spcPts val="0"/>
                        </a:spcAft>
                      </a:pPr>
                      <a:r>
                        <a:rPr lang="en-US" sz="1000" kern="100">
                          <a:effectLst/>
                          <a:latin typeface="BIZ UDPゴシック" panose="020B0400000000000000" pitchFamily="50" charset="-128"/>
                          <a:ea typeface="BIZ UDPゴシック" panose="020B0400000000000000" pitchFamily="50" charset="-128"/>
                        </a:rPr>
                        <a:t>30</a:t>
                      </a:r>
                      <a:endParaRPr lang="ja-JP" sz="1000" kern="100">
                        <a:effectLst/>
                        <a:latin typeface="BIZ UDPゴシック" panose="020B0400000000000000" pitchFamily="50" charset="-128"/>
                        <a:ea typeface="BIZ UDPゴシック" panose="020B0400000000000000" pitchFamily="50" charset="-128"/>
                      </a:endParaRPr>
                    </a:p>
                  </a:txBody>
                  <a:tcPr marL="68580" marR="68580" marT="0" marB="0" anchor="ctr"/>
                </a:tc>
                <a:extLst>
                  <a:ext uri="{0D108BD9-81ED-4DB2-BD59-A6C34878D82A}">
                    <a16:rowId xmlns:a16="http://schemas.microsoft.com/office/drawing/2014/main" val="3193594728"/>
                  </a:ext>
                </a:extLst>
              </a:tr>
              <a:tr h="223812">
                <a:tc>
                  <a:txBody>
                    <a:bodyPr/>
                    <a:lstStyle/>
                    <a:p>
                      <a:pPr algn="ctr">
                        <a:spcAft>
                          <a:spcPts val="0"/>
                        </a:spcAft>
                      </a:pPr>
                      <a:r>
                        <a:rPr lang="en-US" altLang="ja-JP" sz="1000" kern="100" dirty="0">
                          <a:effectLst/>
                          <a:latin typeface="BIZ UDPゴシック" panose="020B0400000000000000" pitchFamily="50" charset="-128"/>
                          <a:ea typeface="BIZ UDPゴシック" panose="020B0400000000000000" pitchFamily="50" charset="-128"/>
                        </a:rPr>
                        <a:t>17</a:t>
                      </a:r>
                      <a:endParaRPr lang="ja-JP" sz="10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just">
                        <a:spcAft>
                          <a:spcPts val="0"/>
                        </a:spcAft>
                      </a:pPr>
                      <a:r>
                        <a:rPr lang="ja-JP" sz="1000" kern="100" dirty="0">
                          <a:effectLst/>
                          <a:latin typeface="BIZ UDPゴシック" panose="020B0400000000000000" pitchFamily="50" charset="-128"/>
                          <a:ea typeface="BIZ UDPゴシック" panose="020B0400000000000000" pitchFamily="50" charset="-128"/>
                        </a:rPr>
                        <a:t>塩化第二鉄の製造</a:t>
                      </a:r>
                    </a:p>
                  </a:txBody>
                  <a:tcPr marL="68580" marR="68580" marT="0" marB="0" anchor="ctr"/>
                </a:tc>
                <a:tc>
                  <a:txBody>
                    <a:bodyPr/>
                    <a:lstStyle/>
                    <a:p>
                      <a:pPr algn="just">
                        <a:spcAft>
                          <a:spcPts val="0"/>
                        </a:spcAft>
                      </a:pPr>
                      <a:r>
                        <a:rPr lang="ja-JP" sz="1000" kern="100" dirty="0">
                          <a:effectLst/>
                          <a:latin typeface="BIZ UDPゴシック" panose="020B0400000000000000" pitchFamily="50" charset="-128"/>
                          <a:ea typeface="BIZ UDPゴシック" panose="020B0400000000000000" pitchFamily="50" charset="-128"/>
                        </a:rPr>
                        <a:t>溶解槽</a:t>
                      </a:r>
                    </a:p>
                  </a:txBody>
                  <a:tcPr marL="68580" marR="68580" marT="0" marB="0" anchor="ctr"/>
                </a:tc>
                <a:tc>
                  <a:txBody>
                    <a:bodyPr/>
                    <a:lstStyle/>
                    <a:p>
                      <a:pPr algn="ctr">
                        <a:spcAft>
                          <a:spcPts val="0"/>
                        </a:spcAft>
                      </a:pPr>
                      <a:r>
                        <a:rPr lang="en-US" sz="1000" kern="100">
                          <a:effectLst/>
                          <a:latin typeface="BIZ UDPゴシック" panose="020B0400000000000000" pitchFamily="50" charset="-128"/>
                          <a:ea typeface="BIZ UDPゴシック" panose="020B0400000000000000" pitchFamily="50" charset="-128"/>
                        </a:rPr>
                        <a:t>30</a:t>
                      </a:r>
                      <a:endParaRPr lang="ja-JP" sz="1000" kern="100">
                        <a:effectLst/>
                        <a:latin typeface="BIZ UDPゴシック" panose="020B0400000000000000" pitchFamily="50" charset="-128"/>
                        <a:ea typeface="BIZ UDPゴシック" panose="020B0400000000000000" pitchFamily="50" charset="-128"/>
                      </a:endParaRPr>
                    </a:p>
                  </a:txBody>
                  <a:tcPr marL="68580" marR="68580" marT="0" marB="0" anchor="ctr"/>
                </a:tc>
                <a:extLst>
                  <a:ext uri="{0D108BD9-81ED-4DB2-BD59-A6C34878D82A}">
                    <a16:rowId xmlns:a16="http://schemas.microsoft.com/office/drawing/2014/main" val="4034442602"/>
                  </a:ext>
                </a:extLst>
              </a:tr>
              <a:tr h="76385">
                <a:tc>
                  <a:txBody>
                    <a:bodyPr/>
                    <a:lstStyle/>
                    <a:p>
                      <a:pPr algn="ctr">
                        <a:spcAft>
                          <a:spcPts val="0"/>
                        </a:spcAft>
                      </a:pPr>
                      <a:r>
                        <a:rPr lang="en-US" altLang="ja-JP" sz="1000" kern="100" dirty="0">
                          <a:effectLst/>
                          <a:latin typeface="BIZ UDPゴシック" panose="020B0400000000000000" pitchFamily="50" charset="-128"/>
                          <a:ea typeface="BIZ UDPゴシック" panose="020B0400000000000000" pitchFamily="50" charset="-128"/>
                        </a:rPr>
                        <a:t>18</a:t>
                      </a:r>
                      <a:endParaRPr lang="ja-JP" sz="10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just">
                        <a:spcAft>
                          <a:spcPts val="0"/>
                        </a:spcAft>
                      </a:pPr>
                      <a:r>
                        <a:rPr lang="ja-JP" sz="1000" kern="100">
                          <a:effectLst/>
                          <a:latin typeface="BIZ UDPゴシック" panose="020B0400000000000000" pitchFamily="50" charset="-128"/>
                          <a:ea typeface="BIZ UDPゴシック" panose="020B0400000000000000" pitchFamily="50" charset="-128"/>
                        </a:rPr>
                        <a:t>活性炭の製造</a:t>
                      </a:r>
                    </a:p>
                  </a:txBody>
                  <a:tcPr marL="68580" marR="68580" marT="0" marB="0" anchor="ctr"/>
                </a:tc>
                <a:tc>
                  <a:txBody>
                    <a:bodyPr/>
                    <a:lstStyle/>
                    <a:p>
                      <a:pPr algn="just">
                        <a:spcAft>
                          <a:spcPts val="0"/>
                        </a:spcAft>
                      </a:pPr>
                      <a:r>
                        <a:rPr lang="ja-JP" sz="1000" kern="100" dirty="0">
                          <a:effectLst/>
                          <a:latin typeface="BIZ UDPゴシック" panose="020B0400000000000000" pitchFamily="50" charset="-128"/>
                          <a:ea typeface="BIZ UDPゴシック" panose="020B0400000000000000" pitchFamily="50" charset="-128"/>
                        </a:rPr>
                        <a:t>反応炉</a:t>
                      </a:r>
                    </a:p>
                  </a:txBody>
                  <a:tcPr marL="68580" marR="68580" marT="0" marB="0" anchor="ctr"/>
                </a:tc>
                <a:tc>
                  <a:txBody>
                    <a:bodyPr/>
                    <a:lstStyle/>
                    <a:p>
                      <a:pPr algn="ctr">
                        <a:spcAft>
                          <a:spcPts val="0"/>
                        </a:spcAft>
                      </a:pPr>
                      <a:r>
                        <a:rPr lang="en-US" sz="1000" kern="100" dirty="0">
                          <a:effectLst/>
                          <a:latin typeface="BIZ UDPゴシック" panose="020B0400000000000000" pitchFamily="50" charset="-128"/>
                          <a:ea typeface="BIZ UDPゴシック" panose="020B0400000000000000" pitchFamily="50" charset="-128"/>
                        </a:rPr>
                        <a:t>30</a:t>
                      </a:r>
                      <a:endParaRPr lang="ja-JP" sz="1000" kern="100" dirty="0">
                        <a:effectLst/>
                        <a:latin typeface="BIZ UDPゴシック" panose="020B0400000000000000" pitchFamily="50" charset="-128"/>
                        <a:ea typeface="BIZ UDPゴシック" panose="020B0400000000000000" pitchFamily="50" charset="-128"/>
                      </a:endParaRPr>
                    </a:p>
                  </a:txBody>
                  <a:tcPr marL="68580" marR="68580" marT="0" marB="0" anchor="ctr"/>
                </a:tc>
                <a:extLst>
                  <a:ext uri="{0D108BD9-81ED-4DB2-BD59-A6C34878D82A}">
                    <a16:rowId xmlns:a16="http://schemas.microsoft.com/office/drawing/2014/main" val="1393356341"/>
                  </a:ext>
                </a:extLst>
              </a:tr>
              <a:tr h="76385">
                <a:tc>
                  <a:txBody>
                    <a:bodyPr/>
                    <a:lstStyle/>
                    <a:p>
                      <a:pPr algn="ctr">
                        <a:spcAft>
                          <a:spcPts val="0"/>
                        </a:spcAft>
                      </a:pPr>
                      <a:r>
                        <a:rPr lang="en-US" altLang="ja-JP" sz="1000" kern="100" dirty="0">
                          <a:effectLst/>
                          <a:latin typeface="BIZ UDPゴシック" panose="020B0400000000000000" pitchFamily="50" charset="-128"/>
                          <a:ea typeface="BIZ UDPゴシック" panose="020B0400000000000000" pitchFamily="50" charset="-128"/>
                        </a:rPr>
                        <a:t>19</a:t>
                      </a:r>
                      <a:endParaRPr lang="ja-JP" sz="10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just">
                        <a:spcAft>
                          <a:spcPts val="0"/>
                        </a:spcAft>
                      </a:pPr>
                      <a:r>
                        <a:rPr lang="ja-JP" sz="1000" kern="100">
                          <a:effectLst/>
                          <a:latin typeface="BIZ UDPゴシック" panose="020B0400000000000000" pitchFamily="50" charset="-128"/>
                          <a:ea typeface="BIZ UDPゴシック" panose="020B0400000000000000" pitchFamily="50" charset="-128"/>
                        </a:rPr>
                        <a:t>化学製品の製造</a:t>
                      </a:r>
                    </a:p>
                  </a:txBody>
                  <a:tcPr marL="68580" marR="68580" marT="0" marB="0" anchor="ctr"/>
                </a:tc>
                <a:tc>
                  <a:txBody>
                    <a:bodyPr/>
                    <a:lstStyle/>
                    <a:p>
                      <a:pPr algn="just">
                        <a:spcAft>
                          <a:spcPts val="0"/>
                        </a:spcAft>
                      </a:pPr>
                      <a:r>
                        <a:rPr lang="ja-JP" sz="1000" kern="100" dirty="0">
                          <a:effectLst/>
                          <a:latin typeface="BIZ UDPゴシック" panose="020B0400000000000000" pitchFamily="50" charset="-128"/>
                          <a:ea typeface="BIZ UDPゴシック" panose="020B0400000000000000" pitchFamily="50" charset="-128"/>
                        </a:rPr>
                        <a:t>塩素反応施設</a:t>
                      </a:r>
                      <a:r>
                        <a:rPr lang="ja-JP" altLang="en-US" sz="1000" kern="100" dirty="0">
                          <a:effectLst/>
                          <a:latin typeface="BIZ UDPゴシック" panose="020B0400000000000000" pitchFamily="50" charset="-128"/>
                          <a:ea typeface="BIZ UDPゴシック" panose="020B0400000000000000" pitchFamily="50" charset="-128"/>
                        </a:rPr>
                        <a:t>、</a:t>
                      </a:r>
                      <a:r>
                        <a:rPr lang="zh-TW" altLang="en-US" sz="1000" kern="100" dirty="0">
                          <a:effectLst/>
                          <a:latin typeface="BIZ UDPゴシック" panose="020B0400000000000000" pitchFamily="50" charset="-128"/>
                          <a:ea typeface="BIZ UDPゴシック" panose="020B0400000000000000" pitchFamily="50" charset="-128"/>
                        </a:rPr>
                        <a:t>塩化水素反応施設</a:t>
                      </a:r>
                      <a:r>
                        <a:rPr lang="ja-JP" altLang="en-US" sz="1000" kern="100" dirty="0">
                          <a:effectLst/>
                          <a:latin typeface="BIZ UDPゴシック" panose="020B0400000000000000" pitchFamily="50" charset="-128"/>
                          <a:ea typeface="BIZ UDPゴシック" panose="020B0400000000000000" pitchFamily="50" charset="-128"/>
                        </a:rPr>
                        <a:t>、</a:t>
                      </a:r>
                      <a:r>
                        <a:rPr lang="zh-TW" altLang="en-US" sz="1000" kern="100" dirty="0">
                          <a:effectLst/>
                          <a:latin typeface="BIZ UDPゴシック" panose="020B0400000000000000" pitchFamily="50" charset="-128"/>
                          <a:ea typeface="BIZ UDPゴシック" panose="020B0400000000000000" pitchFamily="50" charset="-128"/>
                        </a:rPr>
                        <a:t>塩化水素吸収施設</a:t>
                      </a:r>
                      <a:endParaRPr lang="ja-JP" sz="10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ctr">
                        <a:spcAft>
                          <a:spcPts val="0"/>
                        </a:spcAft>
                      </a:pPr>
                      <a:r>
                        <a:rPr lang="en-US" sz="1000" kern="100" dirty="0">
                          <a:effectLst/>
                          <a:latin typeface="BIZ UDPゴシック" panose="020B0400000000000000" pitchFamily="50" charset="-128"/>
                          <a:ea typeface="BIZ UDPゴシック" panose="020B0400000000000000" pitchFamily="50" charset="-128"/>
                        </a:rPr>
                        <a:t>30</a:t>
                      </a:r>
                      <a:endParaRPr lang="ja-JP" sz="1000" kern="100" dirty="0">
                        <a:effectLst/>
                        <a:latin typeface="BIZ UDPゴシック" panose="020B0400000000000000" pitchFamily="50" charset="-128"/>
                        <a:ea typeface="BIZ UDPゴシック" panose="020B0400000000000000" pitchFamily="50" charset="-128"/>
                      </a:endParaRPr>
                    </a:p>
                  </a:txBody>
                  <a:tcPr marL="68580" marR="68580" marT="0" marB="0" anchor="ctr"/>
                </a:tc>
                <a:extLst>
                  <a:ext uri="{0D108BD9-81ED-4DB2-BD59-A6C34878D82A}">
                    <a16:rowId xmlns:a16="http://schemas.microsoft.com/office/drawing/2014/main" val="1268605931"/>
                  </a:ext>
                </a:extLst>
              </a:tr>
            </a:tbl>
          </a:graphicData>
        </a:graphic>
      </p:graphicFrame>
      <p:graphicFrame>
        <p:nvGraphicFramePr>
          <p:cNvPr id="12" name="表 11">
            <a:extLst>
              <a:ext uri="{FF2B5EF4-FFF2-40B4-BE49-F238E27FC236}">
                <a16:creationId xmlns:a16="http://schemas.microsoft.com/office/drawing/2014/main" id="{0A2E7844-1FDC-47D8-9007-D70650140BB9}"/>
              </a:ext>
            </a:extLst>
          </p:cNvPr>
          <p:cNvGraphicFramePr>
            <a:graphicFrameLocks noGrp="1"/>
          </p:cNvGraphicFramePr>
          <p:nvPr>
            <p:extLst>
              <p:ext uri="{D42A27DB-BD31-4B8C-83A1-F6EECF244321}">
                <p14:modId xmlns:p14="http://schemas.microsoft.com/office/powerpoint/2010/main" val="3522265922"/>
              </p:ext>
            </p:extLst>
          </p:nvPr>
        </p:nvGraphicFramePr>
        <p:xfrm>
          <a:off x="5131733" y="3096890"/>
          <a:ext cx="4433967" cy="1412532"/>
        </p:xfrm>
        <a:graphic>
          <a:graphicData uri="http://schemas.openxmlformats.org/drawingml/2006/table">
            <a:tbl>
              <a:tblPr firstRow="1" firstCol="1">
                <a:tableStyleId>{5C22544A-7EE6-4342-B048-85BDC9FD1C3A}</a:tableStyleId>
              </a:tblPr>
              <a:tblGrid>
                <a:gridCol w="324000">
                  <a:extLst>
                    <a:ext uri="{9D8B030D-6E8A-4147-A177-3AD203B41FA5}">
                      <a16:colId xmlns:a16="http://schemas.microsoft.com/office/drawing/2014/main" val="494416469"/>
                    </a:ext>
                  </a:extLst>
                </a:gridCol>
                <a:gridCol w="1394852">
                  <a:extLst>
                    <a:ext uri="{9D8B030D-6E8A-4147-A177-3AD203B41FA5}">
                      <a16:colId xmlns:a16="http://schemas.microsoft.com/office/drawing/2014/main" val="2281214402"/>
                    </a:ext>
                  </a:extLst>
                </a:gridCol>
                <a:gridCol w="1671115">
                  <a:extLst>
                    <a:ext uri="{9D8B030D-6E8A-4147-A177-3AD203B41FA5}">
                      <a16:colId xmlns:a16="http://schemas.microsoft.com/office/drawing/2014/main" val="2597544287"/>
                    </a:ext>
                  </a:extLst>
                </a:gridCol>
                <a:gridCol w="1044000">
                  <a:extLst>
                    <a:ext uri="{9D8B030D-6E8A-4147-A177-3AD203B41FA5}">
                      <a16:colId xmlns:a16="http://schemas.microsoft.com/office/drawing/2014/main" val="1402492496"/>
                    </a:ext>
                  </a:extLst>
                </a:gridCol>
              </a:tblGrid>
              <a:tr h="76385">
                <a:tc>
                  <a:txBody>
                    <a:bodyPr/>
                    <a:lstStyle/>
                    <a:p>
                      <a:pPr algn="ctr">
                        <a:spcAft>
                          <a:spcPts val="0"/>
                        </a:spcAft>
                      </a:pPr>
                      <a:r>
                        <a:rPr lang="ja-JP" altLang="en-US" sz="1000" kern="100" dirty="0">
                          <a:effectLst/>
                          <a:latin typeface="BIZ UDPゴシック" panose="020B0400000000000000" pitchFamily="50" charset="-128"/>
                          <a:ea typeface="BIZ UDPゴシック" panose="020B0400000000000000" pitchFamily="50" charset="-128"/>
                        </a:rPr>
                        <a:t>項</a:t>
                      </a:r>
                      <a:r>
                        <a:rPr lang="en-US" sz="1000" kern="100" dirty="0">
                          <a:effectLst/>
                          <a:latin typeface="BIZ UDPゴシック" panose="020B0400000000000000" pitchFamily="50" charset="-128"/>
                          <a:ea typeface="BIZ UDPゴシック" panose="020B0400000000000000" pitchFamily="50" charset="-128"/>
                        </a:rPr>
                        <a:t> </a:t>
                      </a:r>
                      <a:endParaRPr lang="ja-JP" sz="10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ctr">
                        <a:spcAft>
                          <a:spcPts val="0"/>
                        </a:spcAft>
                      </a:pPr>
                      <a:r>
                        <a:rPr lang="ja-JP" sz="1000" kern="100" dirty="0">
                          <a:effectLst/>
                          <a:latin typeface="BIZ UDPゴシック" panose="020B0400000000000000" pitchFamily="50" charset="-128"/>
                          <a:ea typeface="BIZ UDPゴシック" panose="020B0400000000000000" pitchFamily="50" charset="-128"/>
                        </a:rPr>
                        <a:t>用途</a:t>
                      </a:r>
                    </a:p>
                  </a:txBody>
                  <a:tcPr marL="68580" marR="68580" marT="0" marB="0" anchor="ctr"/>
                </a:tc>
                <a:tc>
                  <a:txBody>
                    <a:bodyPr/>
                    <a:lstStyle/>
                    <a:p>
                      <a:pPr algn="ctr">
                        <a:spcAft>
                          <a:spcPts val="0"/>
                        </a:spcAft>
                      </a:pPr>
                      <a:r>
                        <a:rPr lang="ja-JP" sz="1000" kern="100" dirty="0">
                          <a:effectLst/>
                          <a:latin typeface="BIZ UDPゴシック" panose="020B0400000000000000" pitchFamily="50" charset="-128"/>
                          <a:ea typeface="BIZ UDPゴシック" panose="020B0400000000000000" pitchFamily="50" charset="-128"/>
                        </a:rPr>
                        <a:t>施設名</a:t>
                      </a:r>
                    </a:p>
                  </a:txBody>
                  <a:tcPr marL="68580" marR="68580" marT="0" marB="0" anchor="ctr"/>
                </a:tc>
                <a:tc>
                  <a:txBody>
                    <a:bodyPr/>
                    <a:lstStyle/>
                    <a:p>
                      <a:pPr algn="ctr">
                        <a:spcAft>
                          <a:spcPts val="0"/>
                        </a:spcAft>
                      </a:pPr>
                      <a:r>
                        <a:rPr lang="ja-JP" sz="1000" kern="100" dirty="0">
                          <a:effectLst/>
                          <a:latin typeface="BIZ UDPゴシック" panose="020B0400000000000000" pitchFamily="50" charset="-128"/>
                          <a:ea typeface="BIZ UDPゴシック" panose="020B0400000000000000" pitchFamily="50" charset="-128"/>
                        </a:rPr>
                        <a:t>排出基準（</a:t>
                      </a:r>
                      <a:r>
                        <a:rPr lang="en-US" sz="1000" kern="100" dirty="0">
                          <a:effectLst/>
                          <a:latin typeface="BIZ UDPゴシック" panose="020B0400000000000000" pitchFamily="50" charset="-128"/>
                          <a:ea typeface="BIZ UDPゴシック" panose="020B0400000000000000" pitchFamily="50" charset="-128"/>
                        </a:rPr>
                        <a:t>mg/Nm</a:t>
                      </a:r>
                      <a:r>
                        <a:rPr lang="en-US" sz="1000" kern="100" baseline="30000" dirty="0">
                          <a:effectLst/>
                          <a:latin typeface="BIZ UDPゴシック" panose="020B0400000000000000" pitchFamily="50" charset="-128"/>
                          <a:ea typeface="BIZ UDPゴシック" panose="020B0400000000000000" pitchFamily="50" charset="-128"/>
                        </a:rPr>
                        <a:t>3</a:t>
                      </a:r>
                      <a:r>
                        <a:rPr lang="ja-JP" sz="1000" kern="100" dirty="0">
                          <a:effectLst/>
                          <a:latin typeface="BIZ UDPゴシック" panose="020B0400000000000000" pitchFamily="50" charset="-128"/>
                          <a:ea typeface="BIZ UDPゴシック" panose="020B0400000000000000" pitchFamily="50" charset="-128"/>
                        </a:rPr>
                        <a:t>）</a:t>
                      </a:r>
                    </a:p>
                  </a:txBody>
                  <a:tcPr marL="68580" marR="68580" marT="0" marB="0" anchor="ctr"/>
                </a:tc>
                <a:extLst>
                  <a:ext uri="{0D108BD9-81ED-4DB2-BD59-A6C34878D82A}">
                    <a16:rowId xmlns:a16="http://schemas.microsoft.com/office/drawing/2014/main" val="2867853652"/>
                  </a:ext>
                </a:extLst>
              </a:tr>
              <a:tr h="108558">
                <a:tc>
                  <a:txBody>
                    <a:bodyPr/>
                    <a:lstStyle/>
                    <a:p>
                      <a:pPr algn="ctr">
                        <a:spcAft>
                          <a:spcPts val="0"/>
                        </a:spcAft>
                      </a:pPr>
                      <a:r>
                        <a:rPr lang="en-US" altLang="ja-JP" sz="1000" kern="100" dirty="0">
                          <a:effectLst/>
                          <a:latin typeface="BIZ UDPゴシック" panose="020B0400000000000000" pitchFamily="50" charset="-128"/>
                          <a:ea typeface="BIZ UDPゴシック" panose="020B0400000000000000" pitchFamily="50" charset="-128"/>
                        </a:rPr>
                        <a:t>13</a:t>
                      </a:r>
                      <a:endParaRPr lang="ja-JP" sz="10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just">
                        <a:spcAft>
                          <a:spcPts val="0"/>
                        </a:spcAft>
                      </a:pPr>
                      <a:r>
                        <a:rPr lang="ja-JP" sz="1000" kern="100" dirty="0">
                          <a:effectLst/>
                          <a:latin typeface="BIZ UDPゴシック" panose="020B0400000000000000" pitchFamily="50" charset="-128"/>
                          <a:ea typeface="BIZ UDPゴシック" panose="020B0400000000000000" pitchFamily="50" charset="-128"/>
                        </a:rPr>
                        <a:t>すべて</a:t>
                      </a:r>
                    </a:p>
                  </a:txBody>
                  <a:tcPr marL="68580" marR="68580" marT="0" marB="0" anchor="ctr"/>
                </a:tc>
                <a:tc>
                  <a:txBody>
                    <a:bodyPr/>
                    <a:lstStyle/>
                    <a:p>
                      <a:pPr algn="just">
                        <a:spcAft>
                          <a:spcPts val="0"/>
                        </a:spcAft>
                      </a:pPr>
                      <a:r>
                        <a:rPr lang="ja-JP" sz="1000" kern="100" dirty="0">
                          <a:effectLst/>
                          <a:latin typeface="BIZ UDPゴシック" panose="020B0400000000000000" pitchFamily="50" charset="-128"/>
                          <a:ea typeface="BIZ UDPゴシック" panose="020B0400000000000000" pitchFamily="50" charset="-128"/>
                        </a:rPr>
                        <a:t>廃棄物焼却炉</a:t>
                      </a:r>
                    </a:p>
                  </a:txBody>
                  <a:tcPr marL="68580" marR="68580" marT="0" marB="0" anchor="ctr"/>
                </a:tc>
                <a:tc>
                  <a:txBody>
                    <a:bodyPr/>
                    <a:lstStyle/>
                    <a:p>
                      <a:pPr algn="ctr">
                        <a:spcAft>
                          <a:spcPts val="0"/>
                        </a:spcAft>
                      </a:pPr>
                      <a:r>
                        <a:rPr lang="en-US" sz="1000" kern="100" dirty="0">
                          <a:effectLst/>
                          <a:latin typeface="BIZ UDPゴシック" panose="020B0400000000000000" pitchFamily="50" charset="-128"/>
                          <a:ea typeface="BIZ UDPゴシック" panose="020B0400000000000000" pitchFamily="50" charset="-128"/>
                        </a:rPr>
                        <a:t>700</a:t>
                      </a:r>
                      <a:endParaRPr lang="ja-JP" sz="1000" kern="100" dirty="0">
                        <a:effectLst/>
                        <a:latin typeface="BIZ UDPゴシック" panose="020B0400000000000000" pitchFamily="50" charset="-128"/>
                        <a:ea typeface="BIZ UDPゴシック" panose="020B0400000000000000" pitchFamily="50" charset="-128"/>
                      </a:endParaRPr>
                    </a:p>
                    <a:p>
                      <a:pPr algn="ctr">
                        <a:spcAft>
                          <a:spcPts val="0"/>
                        </a:spcAft>
                      </a:pPr>
                      <a:r>
                        <a:rPr lang="ja-JP" sz="800" kern="100" spc="-60" baseline="0" dirty="0">
                          <a:effectLst/>
                          <a:latin typeface="BIZ UDPゴシック" panose="020B0400000000000000" pitchFamily="50" charset="-128"/>
                          <a:ea typeface="BIZ UDPゴシック" panose="020B0400000000000000" pitchFamily="50" charset="-128"/>
                        </a:rPr>
                        <a:t>（酸素濃度補正</a:t>
                      </a:r>
                      <a:r>
                        <a:rPr lang="en-US" sz="800" kern="100" spc="-60" baseline="0" dirty="0">
                          <a:effectLst/>
                          <a:latin typeface="BIZ UDPゴシック" panose="020B0400000000000000" pitchFamily="50" charset="-128"/>
                          <a:ea typeface="BIZ UDPゴシック" panose="020B0400000000000000" pitchFamily="50" charset="-128"/>
                        </a:rPr>
                        <a:t>12</a:t>
                      </a:r>
                      <a:r>
                        <a:rPr lang="ja-JP" sz="800" kern="100" spc="-60" baseline="0" dirty="0">
                          <a:effectLst/>
                          <a:latin typeface="BIZ UDPゴシック" panose="020B0400000000000000" pitchFamily="50" charset="-128"/>
                          <a:ea typeface="BIZ UDPゴシック" panose="020B0400000000000000" pitchFamily="50" charset="-128"/>
                        </a:rPr>
                        <a:t>％</a:t>
                      </a:r>
                      <a:r>
                        <a:rPr lang="en-US" sz="800" kern="100" spc="-60" baseline="0" dirty="0">
                          <a:effectLst/>
                          <a:latin typeface="BIZ UDPゴシック" panose="020B0400000000000000" pitchFamily="50" charset="-128"/>
                          <a:ea typeface="BIZ UDPゴシック" panose="020B0400000000000000" pitchFamily="50" charset="-128"/>
                        </a:rPr>
                        <a:t>)</a:t>
                      </a:r>
                      <a:endParaRPr lang="ja-JP" sz="800" kern="100" spc="-60" baseline="0" dirty="0">
                        <a:effectLst/>
                        <a:latin typeface="BIZ UDPゴシック" panose="020B0400000000000000" pitchFamily="50" charset="-128"/>
                        <a:ea typeface="BIZ UDPゴシック" panose="020B0400000000000000" pitchFamily="50" charset="-128"/>
                      </a:endParaRPr>
                    </a:p>
                  </a:txBody>
                  <a:tcPr marL="68580" marR="68580" marT="0" marB="0" anchor="ctr"/>
                </a:tc>
                <a:extLst>
                  <a:ext uri="{0D108BD9-81ED-4DB2-BD59-A6C34878D82A}">
                    <a16:rowId xmlns:a16="http://schemas.microsoft.com/office/drawing/2014/main" val="362050131"/>
                  </a:ext>
                </a:extLst>
              </a:tr>
              <a:tr h="108558">
                <a:tc>
                  <a:txBody>
                    <a:bodyPr/>
                    <a:lstStyle/>
                    <a:p>
                      <a:pPr algn="ctr">
                        <a:spcAft>
                          <a:spcPts val="0"/>
                        </a:spcAft>
                      </a:pPr>
                      <a:r>
                        <a:rPr lang="en-US" altLang="ja-JP" sz="1000" kern="100" dirty="0">
                          <a:effectLst/>
                          <a:latin typeface="BIZ UDPゴシック" panose="020B0400000000000000" pitchFamily="50" charset="-128"/>
                          <a:ea typeface="BIZ UDPゴシック" panose="020B0400000000000000" pitchFamily="50" charset="-128"/>
                        </a:rPr>
                        <a:t>16</a:t>
                      </a:r>
                      <a:endParaRPr lang="ja-JP" sz="10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just">
                        <a:spcAft>
                          <a:spcPts val="0"/>
                        </a:spcAft>
                      </a:pPr>
                      <a:r>
                        <a:rPr lang="ja-JP" sz="1000" kern="100" dirty="0">
                          <a:effectLst/>
                          <a:latin typeface="BIZ UDPゴシック" panose="020B0400000000000000" pitchFamily="50" charset="-128"/>
                          <a:ea typeface="BIZ UDPゴシック" panose="020B0400000000000000" pitchFamily="50" charset="-128"/>
                        </a:rPr>
                        <a:t>塩素化エチレンの製造</a:t>
                      </a:r>
                    </a:p>
                  </a:txBody>
                  <a:tcPr marL="68580" marR="68580" marT="0" marB="0" anchor="ctr"/>
                </a:tc>
                <a:tc>
                  <a:txBody>
                    <a:bodyPr/>
                    <a:lstStyle/>
                    <a:p>
                      <a:pPr algn="just">
                        <a:spcAft>
                          <a:spcPts val="0"/>
                        </a:spcAft>
                      </a:pPr>
                      <a:r>
                        <a:rPr lang="ja-JP" sz="1000" kern="100" dirty="0">
                          <a:effectLst/>
                          <a:latin typeface="BIZ UDPゴシック" panose="020B0400000000000000" pitchFamily="50" charset="-128"/>
                          <a:ea typeface="BIZ UDPゴシック" panose="020B0400000000000000" pitchFamily="50" charset="-128"/>
                        </a:rPr>
                        <a:t>塩素急速冷却施設</a:t>
                      </a:r>
                    </a:p>
                  </a:txBody>
                  <a:tcPr marL="68580" marR="68580" marT="0" marB="0" anchor="ctr"/>
                </a:tc>
                <a:tc>
                  <a:txBody>
                    <a:bodyPr/>
                    <a:lstStyle/>
                    <a:p>
                      <a:pPr algn="ctr">
                        <a:spcAft>
                          <a:spcPts val="0"/>
                        </a:spcAft>
                      </a:pPr>
                      <a:r>
                        <a:rPr lang="en-US" sz="1000" kern="100" dirty="0">
                          <a:effectLst/>
                          <a:latin typeface="BIZ UDPゴシック" panose="020B0400000000000000" pitchFamily="50" charset="-128"/>
                          <a:ea typeface="BIZ UDPゴシック" panose="020B0400000000000000" pitchFamily="50" charset="-128"/>
                        </a:rPr>
                        <a:t>80</a:t>
                      </a:r>
                      <a:endParaRPr lang="ja-JP" sz="1000" kern="100" dirty="0">
                        <a:effectLst/>
                        <a:latin typeface="BIZ UDPゴシック" panose="020B0400000000000000" pitchFamily="50" charset="-128"/>
                        <a:ea typeface="BIZ UDPゴシック" panose="020B0400000000000000" pitchFamily="50" charset="-128"/>
                      </a:endParaRPr>
                    </a:p>
                  </a:txBody>
                  <a:tcPr marL="68580" marR="68580" marT="0" marB="0" anchor="ctr"/>
                </a:tc>
                <a:extLst>
                  <a:ext uri="{0D108BD9-81ED-4DB2-BD59-A6C34878D82A}">
                    <a16:rowId xmlns:a16="http://schemas.microsoft.com/office/drawing/2014/main" val="3193594728"/>
                  </a:ext>
                </a:extLst>
              </a:tr>
              <a:tr h="223812">
                <a:tc>
                  <a:txBody>
                    <a:bodyPr/>
                    <a:lstStyle/>
                    <a:p>
                      <a:pPr algn="ctr">
                        <a:spcAft>
                          <a:spcPts val="0"/>
                        </a:spcAft>
                      </a:pPr>
                      <a:r>
                        <a:rPr lang="en-US" altLang="ja-JP" sz="1000" kern="100" dirty="0">
                          <a:effectLst/>
                          <a:latin typeface="BIZ UDPゴシック" panose="020B0400000000000000" pitchFamily="50" charset="-128"/>
                          <a:ea typeface="BIZ UDPゴシック" panose="020B0400000000000000" pitchFamily="50" charset="-128"/>
                        </a:rPr>
                        <a:t>17</a:t>
                      </a:r>
                      <a:endParaRPr lang="ja-JP" sz="10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just">
                        <a:spcAft>
                          <a:spcPts val="0"/>
                        </a:spcAft>
                      </a:pPr>
                      <a:r>
                        <a:rPr lang="ja-JP" sz="1000" kern="100">
                          <a:effectLst/>
                          <a:latin typeface="BIZ UDPゴシック" panose="020B0400000000000000" pitchFamily="50" charset="-128"/>
                          <a:ea typeface="BIZ UDPゴシック" panose="020B0400000000000000" pitchFamily="50" charset="-128"/>
                        </a:rPr>
                        <a:t>塩化第二鉄の製造</a:t>
                      </a:r>
                    </a:p>
                  </a:txBody>
                  <a:tcPr marL="68580" marR="68580" marT="0" marB="0" anchor="ctr"/>
                </a:tc>
                <a:tc>
                  <a:txBody>
                    <a:bodyPr/>
                    <a:lstStyle/>
                    <a:p>
                      <a:pPr algn="just">
                        <a:spcAft>
                          <a:spcPts val="0"/>
                        </a:spcAft>
                      </a:pPr>
                      <a:r>
                        <a:rPr lang="ja-JP" sz="1000" kern="100" dirty="0">
                          <a:effectLst/>
                          <a:latin typeface="BIZ UDPゴシック" panose="020B0400000000000000" pitchFamily="50" charset="-128"/>
                          <a:ea typeface="BIZ UDPゴシック" panose="020B0400000000000000" pitchFamily="50" charset="-128"/>
                        </a:rPr>
                        <a:t>溶解槽</a:t>
                      </a:r>
                    </a:p>
                  </a:txBody>
                  <a:tcPr marL="68580" marR="68580" marT="0" marB="0" anchor="ctr"/>
                </a:tc>
                <a:tc>
                  <a:txBody>
                    <a:bodyPr/>
                    <a:lstStyle/>
                    <a:p>
                      <a:pPr algn="ctr">
                        <a:spcAft>
                          <a:spcPts val="0"/>
                        </a:spcAft>
                      </a:pPr>
                      <a:r>
                        <a:rPr lang="en-US" sz="1000" kern="100" dirty="0">
                          <a:effectLst/>
                          <a:latin typeface="BIZ UDPゴシック" panose="020B0400000000000000" pitchFamily="50" charset="-128"/>
                          <a:ea typeface="BIZ UDPゴシック" panose="020B0400000000000000" pitchFamily="50" charset="-128"/>
                        </a:rPr>
                        <a:t>80</a:t>
                      </a:r>
                      <a:endParaRPr lang="ja-JP" sz="1000" kern="100" dirty="0">
                        <a:effectLst/>
                        <a:latin typeface="BIZ UDPゴシック" panose="020B0400000000000000" pitchFamily="50" charset="-128"/>
                        <a:ea typeface="BIZ UDPゴシック" panose="020B0400000000000000" pitchFamily="50" charset="-128"/>
                      </a:endParaRPr>
                    </a:p>
                  </a:txBody>
                  <a:tcPr marL="68580" marR="68580" marT="0" marB="0" anchor="ctr"/>
                </a:tc>
                <a:extLst>
                  <a:ext uri="{0D108BD9-81ED-4DB2-BD59-A6C34878D82A}">
                    <a16:rowId xmlns:a16="http://schemas.microsoft.com/office/drawing/2014/main" val="4034442602"/>
                  </a:ext>
                </a:extLst>
              </a:tr>
              <a:tr h="76385">
                <a:tc>
                  <a:txBody>
                    <a:bodyPr/>
                    <a:lstStyle/>
                    <a:p>
                      <a:pPr algn="ctr">
                        <a:spcAft>
                          <a:spcPts val="0"/>
                        </a:spcAft>
                      </a:pPr>
                      <a:r>
                        <a:rPr lang="en-US" altLang="ja-JP" sz="1000" kern="100" dirty="0">
                          <a:effectLst/>
                          <a:latin typeface="BIZ UDPゴシック" panose="020B0400000000000000" pitchFamily="50" charset="-128"/>
                          <a:ea typeface="BIZ UDPゴシック" panose="020B0400000000000000" pitchFamily="50" charset="-128"/>
                        </a:rPr>
                        <a:t>18</a:t>
                      </a:r>
                      <a:endParaRPr lang="ja-JP" sz="10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just">
                        <a:spcAft>
                          <a:spcPts val="0"/>
                        </a:spcAft>
                      </a:pPr>
                      <a:r>
                        <a:rPr lang="ja-JP" sz="1000" kern="100">
                          <a:effectLst/>
                          <a:latin typeface="BIZ UDPゴシック" panose="020B0400000000000000" pitchFamily="50" charset="-128"/>
                          <a:ea typeface="BIZ UDPゴシック" panose="020B0400000000000000" pitchFamily="50" charset="-128"/>
                        </a:rPr>
                        <a:t>活性炭の製造</a:t>
                      </a:r>
                    </a:p>
                  </a:txBody>
                  <a:tcPr marL="68580" marR="68580" marT="0" marB="0" anchor="ctr"/>
                </a:tc>
                <a:tc>
                  <a:txBody>
                    <a:bodyPr/>
                    <a:lstStyle/>
                    <a:p>
                      <a:pPr algn="just">
                        <a:spcAft>
                          <a:spcPts val="0"/>
                        </a:spcAft>
                      </a:pPr>
                      <a:r>
                        <a:rPr lang="ja-JP" sz="1000" kern="100" dirty="0">
                          <a:effectLst/>
                          <a:latin typeface="BIZ UDPゴシック" panose="020B0400000000000000" pitchFamily="50" charset="-128"/>
                          <a:ea typeface="BIZ UDPゴシック" panose="020B0400000000000000" pitchFamily="50" charset="-128"/>
                        </a:rPr>
                        <a:t>反応炉</a:t>
                      </a:r>
                    </a:p>
                  </a:txBody>
                  <a:tcPr marL="68580" marR="68580" marT="0" marB="0" anchor="ctr"/>
                </a:tc>
                <a:tc>
                  <a:txBody>
                    <a:bodyPr/>
                    <a:lstStyle/>
                    <a:p>
                      <a:pPr algn="ctr">
                        <a:spcAft>
                          <a:spcPts val="0"/>
                        </a:spcAft>
                      </a:pPr>
                      <a:r>
                        <a:rPr lang="en-US" sz="1000" kern="100" dirty="0">
                          <a:effectLst/>
                          <a:latin typeface="BIZ UDPゴシック" panose="020B0400000000000000" pitchFamily="50" charset="-128"/>
                          <a:ea typeface="BIZ UDPゴシック" panose="020B0400000000000000" pitchFamily="50" charset="-128"/>
                        </a:rPr>
                        <a:t>80</a:t>
                      </a:r>
                      <a:endParaRPr lang="ja-JP" sz="1000" kern="100" dirty="0">
                        <a:effectLst/>
                        <a:latin typeface="BIZ UDPゴシック" panose="020B0400000000000000" pitchFamily="50" charset="-128"/>
                        <a:ea typeface="BIZ UDPゴシック" panose="020B0400000000000000" pitchFamily="50" charset="-128"/>
                      </a:endParaRPr>
                    </a:p>
                  </a:txBody>
                  <a:tcPr marL="68580" marR="68580" marT="0" marB="0" anchor="ctr"/>
                </a:tc>
                <a:extLst>
                  <a:ext uri="{0D108BD9-81ED-4DB2-BD59-A6C34878D82A}">
                    <a16:rowId xmlns:a16="http://schemas.microsoft.com/office/drawing/2014/main" val="1393356341"/>
                  </a:ext>
                </a:extLst>
              </a:tr>
              <a:tr h="76385">
                <a:tc>
                  <a:txBody>
                    <a:bodyPr/>
                    <a:lstStyle/>
                    <a:p>
                      <a:pPr algn="ctr">
                        <a:spcAft>
                          <a:spcPts val="0"/>
                        </a:spcAft>
                      </a:pPr>
                      <a:r>
                        <a:rPr lang="en-US" altLang="ja-JP" sz="1000" kern="100" dirty="0">
                          <a:effectLst/>
                          <a:latin typeface="BIZ UDPゴシック" panose="020B0400000000000000" pitchFamily="50" charset="-128"/>
                          <a:ea typeface="BIZ UDPゴシック" panose="020B0400000000000000" pitchFamily="50" charset="-128"/>
                        </a:rPr>
                        <a:t>19</a:t>
                      </a:r>
                      <a:endParaRPr lang="ja-JP" sz="10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just">
                        <a:spcAft>
                          <a:spcPts val="0"/>
                        </a:spcAft>
                      </a:pPr>
                      <a:r>
                        <a:rPr lang="ja-JP" sz="1000" kern="100">
                          <a:effectLst/>
                          <a:latin typeface="BIZ UDPゴシック" panose="020B0400000000000000" pitchFamily="50" charset="-128"/>
                          <a:ea typeface="BIZ UDPゴシック" panose="020B0400000000000000" pitchFamily="50" charset="-128"/>
                        </a:rPr>
                        <a:t>化学製品の製造</a:t>
                      </a:r>
                    </a:p>
                  </a:txBody>
                  <a:tcPr marL="68580" marR="68580" marT="0" marB="0" anchor="ctr"/>
                </a:tc>
                <a:tc>
                  <a:txBody>
                    <a:bodyPr/>
                    <a:lstStyle/>
                    <a:p>
                      <a:pPr algn="just">
                        <a:spcAft>
                          <a:spcPts val="0"/>
                        </a:spcAft>
                      </a:pPr>
                      <a:r>
                        <a:rPr lang="ja-JP" sz="1000" kern="100" dirty="0">
                          <a:effectLst/>
                          <a:latin typeface="BIZ UDPゴシック" panose="020B0400000000000000" pitchFamily="50" charset="-128"/>
                          <a:ea typeface="BIZ UDPゴシック" panose="020B0400000000000000" pitchFamily="50" charset="-128"/>
                        </a:rPr>
                        <a:t>塩素反応施設</a:t>
                      </a:r>
                      <a:r>
                        <a:rPr lang="ja-JP" altLang="en-US" sz="1000" kern="100" dirty="0">
                          <a:effectLst/>
                          <a:latin typeface="BIZ UDPゴシック" panose="020B0400000000000000" pitchFamily="50" charset="-128"/>
                          <a:ea typeface="BIZ UDPゴシック" panose="020B0400000000000000" pitchFamily="50" charset="-128"/>
                        </a:rPr>
                        <a:t>、</a:t>
                      </a:r>
                      <a:r>
                        <a:rPr lang="zh-TW" altLang="en-US" sz="1000" kern="100" dirty="0">
                          <a:effectLst/>
                          <a:latin typeface="BIZ UDPゴシック" panose="020B0400000000000000" pitchFamily="50" charset="-128"/>
                          <a:ea typeface="BIZ UDPゴシック" panose="020B0400000000000000" pitchFamily="50" charset="-128"/>
                        </a:rPr>
                        <a:t>塩化水素反応施設</a:t>
                      </a:r>
                      <a:r>
                        <a:rPr lang="ja-JP" altLang="en-US" sz="1000" kern="100" dirty="0">
                          <a:effectLst/>
                          <a:latin typeface="BIZ UDPゴシック" panose="020B0400000000000000" pitchFamily="50" charset="-128"/>
                          <a:ea typeface="BIZ UDPゴシック" panose="020B0400000000000000" pitchFamily="50" charset="-128"/>
                        </a:rPr>
                        <a:t>、</a:t>
                      </a:r>
                      <a:r>
                        <a:rPr lang="zh-TW" altLang="en-US" sz="1000" kern="100" dirty="0">
                          <a:effectLst/>
                          <a:latin typeface="BIZ UDPゴシック" panose="020B0400000000000000" pitchFamily="50" charset="-128"/>
                          <a:ea typeface="BIZ UDPゴシック" panose="020B0400000000000000" pitchFamily="50" charset="-128"/>
                        </a:rPr>
                        <a:t>塩化水素吸収施設</a:t>
                      </a:r>
                      <a:endParaRPr lang="ja-JP" sz="10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ctr">
                        <a:spcAft>
                          <a:spcPts val="0"/>
                        </a:spcAft>
                      </a:pPr>
                      <a:r>
                        <a:rPr lang="en-US" sz="1000" kern="100" dirty="0">
                          <a:effectLst/>
                          <a:latin typeface="BIZ UDPゴシック" panose="020B0400000000000000" pitchFamily="50" charset="-128"/>
                          <a:ea typeface="BIZ UDPゴシック" panose="020B0400000000000000" pitchFamily="50" charset="-128"/>
                        </a:rPr>
                        <a:t>80</a:t>
                      </a:r>
                      <a:endParaRPr lang="ja-JP" sz="1000" kern="100" dirty="0">
                        <a:effectLst/>
                        <a:latin typeface="BIZ UDPゴシック" panose="020B0400000000000000" pitchFamily="50" charset="-128"/>
                        <a:ea typeface="BIZ UDPゴシック" panose="020B0400000000000000" pitchFamily="50" charset="-128"/>
                      </a:endParaRPr>
                    </a:p>
                  </a:txBody>
                  <a:tcPr marL="68580" marR="68580" marT="0" marB="0" anchor="ctr"/>
                </a:tc>
                <a:extLst>
                  <a:ext uri="{0D108BD9-81ED-4DB2-BD59-A6C34878D82A}">
                    <a16:rowId xmlns:a16="http://schemas.microsoft.com/office/drawing/2014/main" val="1268605931"/>
                  </a:ext>
                </a:extLst>
              </a:tr>
            </a:tbl>
          </a:graphicData>
        </a:graphic>
      </p:graphicFrame>
      <p:sp>
        <p:nvSpPr>
          <p:cNvPr id="6" name="テキスト ボックス 5">
            <a:extLst>
              <a:ext uri="{FF2B5EF4-FFF2-40B4-BE49-F238E27FC236}">
                <a16:creationId xmlns:a16="http://schemas.microsoft.com/office/drawing/2014/main" id="{5A0245F7-8F75-4CD0-B68E-9A7AC290D766}"/>
              </a:ext>
            </a:extLst>
          </p:cNvPr>
          <p:cNvSpPr txBox="1"/>
          <p:nvPr/>
        </p:nvSpPr>
        <p:spPr>
          <a:xfrm>
            <a:off x="517074" y="1268264"/>
            <a:ext cx="2414444" cy="307777"/>
          </a:xfrm>
          <a:prstGeom prst="rect">
            <a:avLst/>
          </a:prstGeom>
          <a:noFill/>
        </p:spPr>
        <p:txBody>
          <a:bodyPr wrap="none" rtlCol="0">
            <a:spAutoFit/>
          </a:bodyPr>
          <a:lstStyle/>
          <a:p>
            <a:r>
              <a:rPr kumimoji="1" lang="ja-JP" altLang="en-US" sz="1400" dirty="0">
                <a:latin typeface="BIZ UDPゴシック" panose="020B0400000000000000" pitchFamily="50" charset="-128"/>
                <a:ea typeface="BIZ UDPゴシック" panose="020B0400000000000000" pitchFamily="50" charset="-128"/>
              </a:rPr>
              <a:t>〇カドミウム及びその化合物</a:t>
            </a:r>
          </a:p>
        </p:txBody>
      </p:sp>
      <p:sp>
        <p:nvSpPr>
          <p:cNvPr id="14" name="テキスト ボックス 13">
            <a:extLst>
              <a:ext uri="{FF2B5EF4-FFF2-40B4-BE49-F238E27FC236}">
                <a16:creationId xmlns:a16="http://schemas.microsoft.com/office/drawing/2014/main" id="{FC14214B-CD53-41D0-8C49-ABFAF43B84C5}"/>
              </a:ext>
            </a:extLst>
          </p:cNvPr>
          <p:cNvSpPr txBox="1"/>
          <p:nvPr/>
        </p:nvSpPr>
        <p:spPr>
          <a:xfrm>
            <a:off x="5097098" y="1248992"/>
            <a:ext cx="723275" cy="307777"/>
          </a:xfrm>
          <a:prstGeom prst="rect">
            <a:avLst/>
          </a:prstGeom>
          <a:noFill/>
        </p:spPr>
        <p:txBody>
          <a:bodyPr wrap="none" rtlCol="0">
            <a:spAutoFit/>
          </a:bodyPr>
          <a:lstStyle/>
          <a:p>
            <a:r>
              <a:rPr kumimoji="1" lang="ja-JP" altLang="en-US" sz="1400" dirty="0">
                <a:latin typeface="BIZ UDPゴシック" panose="020B0400000000000000" pitchFamily="50" charset="-128"/>
                <a:ea typeface="BIZ UDPゴシック" panose="020B0400000000000000" pitchFamily="50" charset="-128"/>
              </a:rPr>
              <a:t>〇塩素</a:t>
            </a:r>
          </a:p>
        </p:txBody>
      </p:sp>
      <p:sp>
        <p:nvSpPr>
          <p:cNvPr id="15" name="テキスト ボックス 14">
            <a:extLst>
              <a:ext uri="{FF2B5EF4-FFF2-40B4-BE49-F238E27FC236}">
                <a16:creationId xmlns:a16="http://schemas.microsoft.com/office/drawing/2014/main" id="{F16A07B9-65C1-4A05-8770-5120775CF6D1}"/>
              </a:ext>
            </a:extLst>
          </p:cNvPr>
          <p:cNvSpPr txBox="1"/>
          <p:nvPr/>
        </p:nvSpPr>
        <p:spPr>
          <a:xfrm>
            <a:off x="4995089" y="2759437"/>
            <a:ext cx="1082348" cy="307777"/>
          </a:xfrm>
          <a:prstGeom prst="rect">
            <a:avLst/>
          </a:prstGeom>
          <a:noFill/>
        </p:spPr>
        <p:txBody>
          <a:bodyPr wrap="none" rtlCol="0">
            <a:spAutoFit/>
          </a:bodyPr>
          <a:lstStyle/>
          <a:p>
            <a:r>
              <a:rPr kumimoji="1" lang="ja-JP" altLang="en-US" sz="1400" dirty="0">
                <a:latin typeface="BIZ UDPゴシック" panose="020B0400000000000000" pitchFamily="50" charset="-128"/>
                <a:ea typeface="BIZ UDPゴシック" panose="020B0400000000000000" pitchFamily="50" charset="-128"/>
              </a:rPr>
              <a:t>〇塩化水素</a:t>
            </a:r>
          </a:p>
        </p:txBody>
      </p:sp>
      <p:graphicFrame>
        <p:nvGraphicFramePr>
          <p:cNvPr id="16" name="表 15">
            <a:extLst>
              <a:ext uri="{FF2B5EF4-FFF2-40B4-BE49-F238E27FC236}">
                <a16:creationId xmlns:a16="http://schemas.microsoft.com/office/drawing/2014/main" id="{B8747CFD-BB0A-4917-974F-4114F24139E4}"/>
              </a:ext>
            </a:extLst>
          </p:cNvPr>
          <p:cNvGraphicFramePr>
            <a:graphicFrameLocks noGrp="1"/>
          </p:cNvGraphicFramePr>
          <p:nvPr>
            <p:extLst>
              <p:ext uri="{D42A27DB-BD31-4B8C-83A1-F6EECF244321}">
                <p14:modId xmlns:p14="http://schemas.microsoft.com/office/powerpoint/2010/main" val="2341523242"/>
              </p:ext>
            </p:extLst>
          </p:nvPr>
        </p:nvGraphicFramePr>
        <p:xfrm>
          <a:off x="542379" y="3354185"/>
          <a:ext cx="4479456" cy="3358303"/>
        </p:xfrm>
        <a:graphic>
          <a:graphicData uri="http://schemas.openxmlformats.org/drawingml/2006/table">
            <a:tbl>
              <a:tblPr firstRow="1" firstCol="1">
                <a:tableStyleId>{5C22544A-7EE6-4342-B048-85BDC9FD1C3A}</a:tableStyleId>
              </a:tblPr>
              <a:tblGrid>
                <a:gridCol w="362354">
                  <a:extLst>
                    <a:ext uri="{9D8B030D-6E8A-4147-A177-3AD203B41FA5}">
                      <a16:colId xmlns:a16="http://schemas.microsoft.com/office/drawing/2014/main" val="494416469"/>
                    </a:ext>
                  </a:extLst>
                </a:gridCol>
                <a:gridCol w="1008000">
                  <a:extLst>
                    <a:ext uri="{9D8B030D-6E8A-4147-A177-3AD203B41FA5}">
                      <a16:colId xmlns:a16="http://schemas.microsoft.com/office/drawing/2014/main" val="2281214402"/>
                    </a:ext>
                  </a:extLst>
                </a:gridCol>
                <a:gridCol w="2245102">
                  <a:extLst>
                    <a:ext uri="{9D8B030D-6E8A-4147-A177-3AD203B41FA5}">
                      <a16:colId xmlns:a16="http://schemas.microsoft.com/office/drawing/2014/main" val="2597544287"/>
                    </a:ext>
                  </a:extLst>
                </a:gridCol>
                <a:gridCol w="864000">
                  <a:extLst>
                    <a:ext uri="{9D8B030D-6E8A-4147-A177-3AD203B41FA5}">
                      <a16:colId xmlns:a16="http://schemas.microsoft.com/office/drawing/2014/main" val="1402492496"/>
                    </a:ext>
                  </a:extLst>
                </a:gridCol>
              </a:tblGrid>
              <a:tr h="261556">
                <a:tc>
                  <a:txBody>
                    <a:bodyPr/>
                    <a:lstStyle/>
                    <a:p>
                      <a:pPr algn="ctr">
                        <a:spcAft>
                          <a:spcPts val="0"/>
                        </a:spcAft>
                      </a:pPr>
                      <a:r>
                        <a:rPr lang="ja-JP" altLang="en-US" sz="1000" kern="100" dirty="0">
                          <a:effectLst/>
                          <a:latin typeface="BIZ UDPゴシック" panose="020B0400000000000000" pitchFamily="50" charset="-128"/>
                          <a:ea typeface="BIZ UDPゴシック" panose="020B0400000000000000" pitchFamily="50" charset="-128"/>
                        </a:rPr>
                        <a:t>項</a:t>
                      </a:r>
                      <a:r>
                        <a:rPr lang="en-US" sz="1000" kern="100" dirty="0">
                          <a:effectLst/>
                          <a:latin typeface="BIZ UDPゴシック" panose="020B0400000000000000" pitchFamily="50" charset="-128"/>
                          <a:ea typeface="BIZ UDPゴシック" panose="020B0400000000000000" pitchFamily="50" charset="-128"/>
                        </a:rPr>
                        <a:t> </a:t>
                      </a:r>
                      <a:endParaRPr lang="ja-JP" sz="10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ctr">
                        <a:spcAft>
                          <a:spcPts val="0"/>
                        </a:spcAft>
                      </a:pPr>
                      <a:r>
                        <a:rPr lang="ja-JP" sz="1000" kern="100" dirty="0">
                          <a:effectLst/>
                          <a:latin typeface="BIZ UDPゴシック" panose="020B0400000000000000" pitchFamily="50" charset="-128"/>
                          <a:ea typeface="BIZ UDPゴシック" panose="020B0400000000000000" pitchFamily="50" charset="-128"/>
                        </a:rPr>
                        <a:t>用途</a:t>
                      </a:r>
                    </a:p>
                  </a:txBody>
                  <a:tcPr marL="68580" marR="68580" marT="0" marB="0" anchor="ctr"/>
                </a:tc>
                <a:tc>
                  <a:txBody>
                    <a:bodyPr/>
                    <a:lstStyle/>
                    <a:p>
                      <a:pPr algn="ctr">
                        <a:spcAft>
                          <a:spcPts val="0"/>
                        </a:spcAft>
                      </a:pPr>
                      <a:r>
                        <a:rPr lang="ja-JP" sz="1000" kern="100" dirty="0">
                          <a:effectLst/>
                          <a:latin typeface="BIZ UDPゴシック" panose="020B0400000000000000" pitchFamily="50" charset="-128"/>
                          <a:ea typeface="BIZ UDPゴシック" panose="020B0400000000000000" pitchFamily="50" charset="-128"/>
                        </a:rPr>
                        <a:t>施設名</a:t>
                      </a:r>
                    </a:p>
                  </a:txBody>
                  <a:tcPr marL="68580" marR="68580" marT="0" marB="0" anchor="ctr"/>
                </a:tc>
                <a:tc>
                  <a:txBody>
                    <a:bodyPr/>
                    <a:lstStyle/>
                    <a:p>
                      <a:pPr algn="ctr">
                        <a:spcAft>
                          <a:spcPts val="0"/>
                        </a:spcAft>
                      </a:pPr>
                      <a:r>
                        <a:rPr lang="ja-JP" sz="1000" kern="100" dirty="0">
                          <a:effectLst/>
                          <a:latin typeface="BIZ UDPゴシック" panose="020B0400000000000000" pitchFamily="50" charset="-128"/>
                          <a:ea typeface="BIZ UDPゴシック" panose="020B0400000000000000" pitchFamily="50" charset="-128"/>
                        </a:rPr>
                        <a:t>排出基準（</a:t>
                      </a:r>
                      <a:r>
                        <a:rPr lang="en-US" sz="1000" kern="100" dirty="0">
                          <a:effectLst/>
                          <a:latin typeface="BIZ UDPゴシック" panose="020B0400000000000000" pitchFamily="50" charset="-128"/>
                          <a:ea typeface="BIZ UDPゴシック" panose="020B0400000000000000" pitchFamily="50" charset="-128"/>
                        </a:rPr>
                        <a:t>mg/Nm</a:t>
                      </a:r>
                      <a:r>
                        <a:rPr lang="en-US" sz="1000" kern="100" baseline="30000" dirty="0">
                          <a:effectLst/>
                          <a:latin typeface="BIZ UDPゴシック" panose="020B0400000000000000" pitchFamily="50" charset="-128"/>
                          <a:ea typeface="BIZ UDPゴシック" panose="020B0400000000000000" pitchFamily="50" charset="-128"/>
                        </a:rPr>
                        <a:t>3</a:t>
                      </a:r>
                      <a:r>
                        <a:rPr lang="ja-JP" sz="1000" kern="100" dirty="0">
                          <a:effectLst/>
                          <a:latin typeface="BIZ UDPゴシック" panose="020B0400000000000000" pitchFamily="50" charset="-128"/>
                          <a:ea typeface="BIZ UDPゴシック" panose="020B0400000000000000" pitchFamily="50" charset="-128"/>
                        </a:rPr>
                        <a:t>）</a:t>
                      </a:r>
                    </a:p>
                  </a:txBody>
                  <a:tcPr marL="68580" marR="68580" marT="0" marB="0" anchor="ctr"/>
                </a:tc>
                <a:extLst>
                  <a:ext uri="{0D108BD9-81ED-4DB2-BD59-A6C34878D82A}">
                    <a16:rowId xmlns:a16="http://schemas.microsoft.com/office/drawing/2014/main" val="2867853652"/>
                  </a:ext>
                </a:extLst>
              </a:tr>
              <a:tr h="261556">
                <a:tc>
                  <a:txBody>
                    <a:bodyPr/>
                    <a:lstStyle/>
                    <a:p>
                      <a:pPr algn="ctr">
                        <a:spcAft>
                          <a:spcPts val="0"/>
                        </a:spcAft>
                      </a:pPr>
                      <a:r>
                        <a:rPr lang="en-US" altLang="ja-JP" sz="1000" kern="100">
                          <a:effectLst/>
                          <a:latin typeface="BIZ UDPゴシック" panose="020B0400000000000000" pitchFamily="50" charset="-128"/>
                          <a:ea typeface="BIZ UDPゴシック" panose="020B0400000000000000" pitchFamily="50" charset="-128"/>
                        </a:rPr>
                        <a:t>9</a:t>
                      </a:r>
                      <a:endParaRPr lang="ja-JP" sz="10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just">
                        <a:spcAft>
                          <a:spcPts val="0"/>
                        </a:spcAft>
                      </a:pPr>
                      <a:r>
                        <a:rPr lang="ja-JP" sz="1000" kern="100" dirty="0">
                          <a:effectLst/>
                          <a:latin typeface="BIZ UDPゴシック" panose="020B0400000000000000" pitchFamily="50" charset="-128"/>
                          <a:ea typeface="BIZ UDPゴシック" panose="020B0400000000000000" pitchFamily="50" charset="-128"/>
                        </a:rPr>
                        <a:t>ガラス又はガラス製品の製造</a:t>
                      </a:r>
                    </a:p>
                  </a:txBody>
                  <a:tcPr marL="68580" marR="68580" marT="0" marB="0" anchor="ctr"/>
                </a:tc>
                <a:tc>
                  <a:txBody>
                    <a:bodyPr/>
                    <a:lstStyle/>
                    <a:p>
                      <a:pPr algn="just">
                        <a:spcAft>
                          <a:spcPts val="0"/>
                        </a:spcAft>
                      </a:pPr>
                      <a:r>
                        <a:rPr lang="ja-JP" sz="1000" kern="100" dirty="0">
                          <a:effectLst/>
                          <a:latin typeface="BIZ UDPゴシック" panose="020B0400000000000000" pitchFamily="50" charset="-128"/>
                          <a:ea typeface="BIZ UDPゴシック" panose="020B0400000000000000" pitchFamily="50" charset="-128"/>
                        </a:rPr>
                        <a:t>焼成炉</a:t>
                      </a:r>
                      <a:r>
                        <a:rPr lang="ja-JP" altLang="en-US" sz="1000" kern="100" dirty="0">
                          <a:effectLst/>
                          <a:latin typeface="BIZ UDPゴシック" panose="020B0400000000000000" pitchFamily="50" charset="-128"/>
                          <a:ea typeface="BIZ UDPゴシック" panose="020B0400000000000000" pitchFamily="50" charset="-128"/>
                        </a:rPr>
                        <a:t>、</a:t>
                      </a:r>
                      <a:r>
                        <a:rPr lang="ja-JP" sz="1000" kern="100" dirty="0">
                          <a:effectLst/>
                          <a:latin typeface="BIZ UDPゴシック" panose="020B0400000000000000" pitchFamily="50" charset="-128"/>
                          <a:ea typeface="BIZ UDPゴシック" panose="020B0400000000000000" pitchFamily="50" charset="-128"/>
                        </a:rPr>
                        <a:t>溶融炉</a:t>
                      </a:r>
                    </a:p>
                  </a:txBody>
                  <a:tcPr marL="68580" marR="68580" marT="0" marB="0" anchor="ctr"/>
                </a:tc>
                <a:tc>
                  <a:txBody>
                    <a:bodyPr/>
                    <a:lstStyle/>
                    <a:p>
                      <a:pPr algn="ctr">
                        <a:spcAft>
                          <a:spcPts val="0"/>
                        </a:spcAft>
                      </a:pPr>
                      <a:r>
                        <a:rPr lang="en-US" sz="1000" kern="100">
                          <a:effectLst/>
                          <a:latin typeface="BIZ UDPゴシック" panose="020B0400000000000000" pitchFamily="50" charset="-128"/>
                          <a:ea typeface="BIZ UDPゴシック" panose="020B0400000000000000" pitchFamily="50" charset="-128"/>
                        </a:rPr>
                        <a:t>10</a:t>
                      </a:r>
                      <a:endParaRPr lang="ja-JP" sz="1000" kern="100">
                        <a:effectLst/>
                        <a:latin typeface="BIZ UDPゴシック" panose="020B0400000000000000" pitchFamily="50" charset="-128"/>
                        <a:ea typeface="BIZ UDPゴシック" panose="020B0400000000000000" pitchFamily="50" charset="-128"/>
                      </a:endParaRPr>
                    </a:p>
                  </a:txBody>
                  <a:tcPr marL="68580" marR="68580" marT="0" marB="0" anchor="ctr"/>
                </a:tc>
                <a:extLst>
                  <a:ext uri="{0D108BD9-81ED-4DB2-BD59-A6C34878D82A}">
                    <a16:rowId xmlns:a16="http://schemas.microsoft.com/office/drawing/2014/main" val="3193594728"/>
                  </a:ext>
                </a:extLst>
              </a:tr>
              <a:tr h="130778">
                <a:tc rowSpan="2">
                  <a:txBody>
                    <a:bodyPr/>
                    <a:lstStyle/>
                    <a:p>
                      <a:pPr algn="ctr">
                        <a:spcAft>
                          <a:spcPts val="0"/>
                        </a:spcAft>
                      </a:pPr>
                      <a:r>
                        <a:rPr lang="en-US" altLang="ja-JP" sz="1000" kern="100" dirty="0">
                          <a:effectLst/>
                          <a:latin typeface="BIZ UDPゴシック" panose="020B0400000000000000" pitchFamily="50" charset="-128"/>
                          <a:ea typeface="BIZ UDPゴシック" panose="020B0400000000000000" pitchFamily="50" charset="-128"/>
                        </a:rPr>
                        <a:t>20</a:t>
                      </a:r>
                      <a:endParaRPr lang="ja-JP" sz="1000" kern="100" dirty="0">
                        <a:effectLst/>
                        <a:latin typeface="BIZ UDPゴシック" panose="020B0400000000000000" pitchFamily="50" charset="-128"/>
                        <a:ea typeface="BIZ UDPゴシック" panose="020B0400000000000000" pitchFamily="50" charset="-128"/>
                      </a:endParaRPr>
                    </a:p>
                  </a:txBody>
                  <a:tcPr marL="68580" marR="68580" marT="0" marB="0" anchor="ctr"/>
                </a:tc>
                <a:tc rowSpan="2">
                  <a:txBody>
                    <a:bodyPr/>
                    <a:lstStyle/>
                    <a:p>
                      <a:pPr algn="just">
                        <a:spcAft>
                          <a:spcPts val="0"/>
                        </a:spcAft>
                      </a:pPr>
                      <a:r>
                        <a:rPr lang="ja-JP" sz="1000" kern="100" dirty="0">
                          <a:effectLst/>
                          <a:latin typeface="BIZ UDPゴシック" panose="020B0400000000000000" pitchFamily="50" charset="-128"/>
                          <a:ea typeface="BIZ UDPゴシック" panose="020B0400000000000000" pitchFamily="50" charset="-128"/>
                        </a:rPr>
                        <a:t>アルミニウムの精錬</a:t>
                      </a:r>
                    </a:p>
                  </a:txBody>
                  <a:tcPr marL="68580" marR="68580" marT="0" marB="0" anchor="ctr"/>
                </a:tc>
                <a:tc>
                  <a:txBody>
                    <a:bodyPr/>
                    <a:lstStyle/>
                    <a:p>
                      <a:pPr algn="just">
                        <a:spcAft>
                          <a:spcPts val="0"/>
                        </a:spcAft>
                      </a:pPr>
                      <a:r>
                        <a:rPr lang="ja-JP" sz="1000" kern="100">
                          <a:effectLst/>
                          <a:latin typeface="BIZ UDPゴシック" panose="020B0400000000000000" pitchFamily="50" charset="-128"/>
                          <a:ea typeface="BIZ UDPゴシック" panose="020B0400000000000000" pitchFamily="50" charset="-128"/>
                        </a:rPr>
                        <a:t>電解炉</a:t>
                      </a:r>
                    </a:p>
                  </a:txBody>
                  <a:tcPr marL="68580" marR="68580" marT="0" marB="0" anchor="ctr"/>
                </a:tc>
                <a:tc>
                  <a:txBody>
                    <a:bodyPr/>
                    <a:lstStyle/>
                    <a:p>
                      <a:pPr algn="ctr">
                        <a:spcAft>
                          <a:spcPts val="0"/>
                        </a:spcAft>
                      </a:pPr>
                      <a:r>
                        <a:rPr lang="en-US" sz="1000" kern="100">
                          <a:effectLst/>
                          <a:latin typeface="BIZ UDPゴシック" panose="020B0400000000000000" pitchFamily="50" charset="-128"/>
                          <a:ea typeface="BIZ UDPゴシック" panose="020B0400000000000000" pitchFamily="50" charset="-128"/>
                        </a:rPr>
                        <a:t>1.0</a:t>
                      </a:r>
                      <a:endParaRPr lang="ja-JP" sz="1000" kern="100">
                        <a:effectLst/>
                        <a:latin typeface="BIZ UDPゴシック" panose="020B0400000000000000" pitchFamily="50" charset="-128"/>
                        <a:ea typeface="BIZ UDPゴシック" panose="020B0400000000000000" pitchFamily="50" charset="-128"/>
                      </a:endParaRPr>
                    </a:p>
                  </a:txBody>
                  <a:tcPr marL="68580" marR="68580" marT="0" marB="0" anchor="ctr"/>
                </a:tc>
                <a:extLst>
                  <a:ext uri="{0D108BD9-81ED-4DB2-BD59-A6C34878D82A}">
                    <a16:rowId xmlns:a16="http://schemas.microsoft.com/office/drawing/2014/main" val="4034442602"/>
                  </a:ext>
                </a:extLst>
              </a:tr>
              <a:tr h="261556">
                <a:tc vMerge="1">
                  <a:txBody>
                    <a:bodyPr/>
                    <a:lstStyle/>
                    <a:p>
                      <a:endParaRPr kumimoji="1" lang="ja-JP" altLang="en-US"/>
                    </a:p>
                  </a:txBody>
                  <a:tcPr/>
                </a:tc>
                <a:tc vMerge="1">
                  <a:txBody>
                    <a:bodyPr/>
                    <a:lstStyle/>
                    <a:p>
                      <a:endParaRPr kumimoji="1" lang="ja-JP" altLang="en-US"/>
                    </a:p>
                  </a:txBody>
                  <a:tcPr/>
                </a:tc>
                <a:tc>
                  <a:txBody>
                    <a:bodyPr/>
                    <a:lstStyle/>
                    <a:p>
                      <a:pPr algn="just">
                        <a:spcAft>
                          <a:spcPts val="0"/>
                        </a:spcAft>
                      </a:pPr>
                      <a:r>
                        <a:rPr lang="ja-JP" sz="1000" kern="100" dirty="0">
                          <a:effectLst/>
                          <a:latin typeface="BIZ UDPゴシック" panose="020B0400000000000000" pitchFamily="50" charset="-128"/>
                          <a:ea typeface="BIZ UDPゴシック" panose="020B0400000000000000" pitchFamily="50" charset="-128"/>
                        </a:rPr>
                        <a:t>※電解炉から直接吸引されるダクトを通じて排出口から排出される場合</a:t>
                      </a:r>
                    </a:p>
                  </a:txBody>
                  <a:tcPr marL="68580" marR="68580" marT="0" marB="0" anchor="ctr"/>
                </a:tc>
                <a:tc>
                  <a:txBody>
                    <a:bodyPr/>
                    <a:lstStyle/>
                    <a:p>
                      <a:pPr algn="ctr">
                        <a:spcAft>
                          <a:spcPts val="0"/>
                        </a:spcAft>
                      </a:pPr>
                      <a:r>
                        <a:rPr lang="en-US" sz="1000" kern="100" dirty="0">
                          <a:effectLst/>
                          <a:latin typeface="BIZ UDPゴシック" panose="020B0400000000000000" pitchFamily="50" charset="-128"/>
                          <a:ea typeface="BIZ UDPゴシック" panose="020B0400000000000000" pitchFamily="50" charset="-128"/>
                        </a:rPr>
                        <a:t>3.0</a:t>
                      </a:r>
                      <a:endParaRPr lang="ja-JP" sz="1000" kern="100" dirty="0">
                        <a:effectLst/>
                        <a:latin typeface="BIZ UDPゴシック" panose="020B0400000000000000" pitchFamily="50" charset="-128"/>
                        <a:ea typeface="BIZ UDPゴシック" panose="020B0400000000000000" pitchFamily="50" charset="-128"/>
                      </a:endParaRPr>
                    </a:p>
                  </a:txBody>
                  <a:tcPr marL="68580" marR="68580" marT="0" marB="0" anchor="ctr"/>
                </a:tc>
                <a:extLst>
                  <a:ext uri="{0D108BD9-81ED-4DB2-BD59-A6C34878D82A}">
                    <a16:rowId xmlns:a16="http://schemas.microsoft.com/office/drawing/2014/main" val="793427704"/>
                  </a:ext>
                </a:extLst>
              </a:tr>
              <a:tr h="261556">
                <a:tc rowSpan="7">
                  <a:txBody>
                    <a:bodyPr/>
                    <a:lstStyle/>
                    <a:p>
                      <a:pPr algn="ctr">
                        <a:spcAft>
                          <a:spcPts val="0"/>
                        </a:spcAft>
                      </a:pPr>
                      <a:r>
                        <a:rPr lang="en-US" altLang="ja-JP" sz="1000" kern="100" dirty="0">
                          <a:effectLst/>
                          <a:latin typeface="BIZ UDPゴシック" panose="020B0400000000000000" pitchFamily="50" charset="-128"/>
                          <a:ea typeface="BIZ UDPゴシック" panose="020B0400000000000000" pitchFamily="50" charset="-128"/>
                        </a:rPr>
                        <a:t>21</a:t>
                      </a:r>
                      <a:endParaRPr lang="ja-JP" sz="1000" kern="100" dirty="0">
                        <a:effectLst/>
                        <a:latin typeface="BIZ UDPゴシック" panose="020B0400000000000000" pitchFamily="50" charset="-128"/>
                        <a:ea typeface="BIZ UDPゴシック" panose="020B0400000000000000" pitchFamily="50" charset="-128"/>
                      </a:endParaRPr>
                    </a:p>
                  </a:txBody>
                  <a:tcPr marL="68580" marR="68580" marT="0" marB="0" anchor="ctr"/>
                </a:tc>
                <a:tc rowSpan="7">
                  <a:txBody>
                    <a:bodyPr/>
                    <a:lstStyle/>
                    <a:p>
                      <a:pPr algn="just">
                        <a:spcAft>
                          <a:spcPts val="0"/>
                        </a:spcAft>
                      </a:pPr>
                      <a:r>
                        <a:rPr lang="ja-JP" sz="1000" kern="100" dirty="0">
                          <a:effectLst/>
                          <a:latin typeface="BIZ UDPゴシック" panose="020B0400000000000000" pitchFamily="50" charset="-128"/>
                          <a:ea typeface="BIZ UDPゴシック" panose="020B0400000000000000" pitchFamily="50" charset="-128"/>
                        </a:rPr>
                        <a:t>燐、燐酸、燐酸質肥料又は複合肥料の製造</a:t>
                      </a:r>
                    </a:p>
                  </a:txBody>
                  <a:tcPr marL="68580" marR="68580" marT="0" marB="0" anchor="ctr"/>
                </a:tc>
                <a:tc>
                  <a:txBody>
                    <a:bodyPr/>
                    <a:lstStyle/>
                    <a:p>
                      <a:pPr algn="just">
                        <a:spcAft>
                          <a:spcPts val="0"/>
                        </a:spcAft>
                      </a:pPr>
                      <a:r>
                        <a:rPr lang="ja-JP" sz="1000" kern="100" dirty="0">
                          <a:effectLst/>
                          <a:latin typeface="BIZ UDPゴシック" panose="020B0400000000000000" pitchFamily="50" charset="-128"/>
                          <a:ea typeface="BIZ UDPゴシック" panose="020B0400000000000000" pitchFamily="50" charset="-128"/>
                        </a:rPr>
                        <a:t>反応施設（過燐酸又は重過燐酸石灰の製造の用に供する物を除く）</a:t>
                      </a:r>
                    </a:p>
                  </a:txBody>
                  <a:tcPr marL="68580" marR="68580" marT="0" marB="0" anchor="ctr"/>
                </a:tc>
                <a:tc>
                  <a:txBody>
                    <a:bodyPr/>
                    <a:lstStyle/>
                    <a:p>
                      <a:pPr algn="ctr">
                        <a:spcAft>
                          <a:spcPts val="0"/>
                        </a:spcAft>
                      </a:pPr>
                      <a:r>
                        <a:rPr lang="en-US" sz="1000" kern="100" dirty="0">
                          <a:effectLst/>
                          <a:latin typeface="BIZ UDPゴシック" panose="020B0400000000000000" pitchFamily="50" charset="-128"/>
                          <a:ea typeface="BIZ UDPゴシック" panose="020B0400000000000000" pitchFamily="50" charset="-128"/>
                        </a:rPr>
                        <a:t>10</a:t>
                      </a:r>
                      <a:endParaRPr lang="ja-JP" sz="1000" kern="100" dirty="0">
                        <a:effectLst/>
                        <a:latin typeface="BIZ UDPゴシック" panose="020B0400000000000000" pitchFamily="50" charset="-128"/>
                        <a:ea typeface="BIZ UDPゴシック" panose="020B0400000000000000" pitchFamily="50" charset="-128"/>
                      </a:endParaRPr>
                    </a:p>
                  </a:txBody>
                  <a:tcPr marL="68580" marR="68580" marT="0" marB="0" anchor="ctr"/>
                </a:tc>
                <a:extLst>
                  <a:ext uri="{0D108BD9-81ED-4DB2-BD59-A6C34878D82A}">
                    <a16:rowId xmlns:a16="http://schemas.microsoft.com/office/drawing/2014/main" val="1393356341"/>
                  </a:ext>
                </a:extLst>
              </a:tr>
              <a:tr h="261556">
                <a:tc vMerge="1">
                  <a:txBody>
                    <a:bodyPr/>
                    <a:lstStyle/>
                    <a:p>
                      <a:endParaRPr kumimoji="1" lang="ja-JP" altLang="en-US"/>
                    </a:p>
                  </a:txBody>
                  <a:tcPr/>
                </a:tc>
                <a:tc vMerge="1">
                  <a:txBody>
                    <a:bodyPr/>
                    <a:lstStyle/>
                    <a:p>
                      <a:endParaRPr kumimoji="1" lang="ja-JP" altLang="en-US"/>
                    </a:p>
                  </a:txBody>
                  <a:tcPr/>
                </a:tc>
                <a:tc>
                  <a:txBody>
                    <a:bodyPr/>
                    <a:lstStyle/>
                    <a:p>
                      <a:pPr algn="just">
                        <a:spcAft>
                          <a:spcPts val="0"/>
                        </a:spcAft>
                      </a:pPr>
                      <a:r>
                        <a:rPr lang="ja-JP" sz="1000" kern="100">
                          <a:effectLst/>
                          <a:latin typeface="BIZ UDPゴシック" panose="020B0400000000000000" pitchFamily="50" charset="-128"/>
                          <a:ea typeface="BIZ UDPゴシック" panose="020B0400000000000000" pitchFamily="50" charset="-128"/>
                        </a:rPr>
                        <a:t>反応施設（過燐酸石灰又は重過燐酸石灰の製造の用に供するものに限る）</a:t>
                      </a:r>
                    </a:p>
                  </a:txBody>
                  <a:tcPr marL="68580" marR="68580" marT="0" marB="0" anchor="ctr"/>
                </a:tc>
                <a:tc>
                  <a:txBody>
                    <a:bodyPr/>
                    <a:lstStyle/>
                    <a:p>
                      <a:pPr algn="ctr">
                        <a:spcAft>
                          <a:spcPts val="0"/>
                        </a:spcAft>
                      </a:pPr>
                      <a:r>
                        <a:rPr lang="en-US" sz="1000" kern="100" dirty="0">
                          <a:effectLst/>
                          <a:latin typeface="BIZ UDPゴシック" panose="020B0400000000000000" pitchFamily="50" charset="-128"/>
                          <a:ea typeface="BIZ UDPゴシック" panose="020B0400000000000000" pitchFamily="50" charset="-128"/>
                        </a:rPr>
                        <a:t>15</a:t>
                      </a:r>
                      <a:endParaRPr lang="ja-JP" sz="1000" kern="100" dirty="0">
                        <a:effectLst/>
                        <a:latin typeface="BIZ UDPゴシック" panose="020B0400000000000000" pitchFamily="50" charset="-128"/>
                        <a:ea typeface="BIZ UDPゴシック" panose="020B0400000000000000" pitchFamily="50" charset="-128"/>
                      </a:endParaRPr>
                    </a:p>
                  </a:txBody>
                  <a:tcPr marL="68580" marR="68580" marT="0" marB="0" anchor="ctr"/>
                </a:tc>
                <a:extLst>
                  <a:ext uri="{0D108BD9-81ED-4DB2-BD59-A6C34878D82A}">
                    <a16:rowId xmlns:a16="http://schemas.microsoft.com/office/drawing/2014/main" val="1923059164"/>
                  </a:ext>
                </a:extLst>
              </a:tr>
              <a:tr h="130778">
                <a:tc vMerge="1">
                  <a:txBody>
                    <a:bodyPr/>
                    <a:lstStyle/>
                    <a:p>
                      <a:endParaRPr kumimoji="1" lang="ja-JP" altLang="en-US"/>
                    </a:p>
                  </a:txBody>
                  <a:tcPr/>
                </a:tc>
                <a:tc vMerge="1">
                  <a:txBody>
                    <a:bodyPr/>
                    <a:lstStyle/>
                    <a:p>
                      <a:endParaRPr kumimoji="1" lang="ja-JP" altLang="en-US"/>
                    </a:p>
                  </a:txBody>
                  <a:tcPr/>
                </a:tc>
                <a:tc>
                  <a:txBody>
                    <a:bodyPr/>
                    <a:lstStyle/>
                    <a:p>
                      <a:r>
                        <a:rPr lang="ja-JP" sz="1000" kern="100" dirty="0">
                          <a:effectLst/>
                          <a:latin typeface="BIZ UDPゴシック" panose="020B0400000000000000" pitchFamily="50" charset="-128"/>
                          <a:ea typeface="BIZ UDPゴシック" panose="020B0400000000000000" pitchFamily="50" charset="-128"/>
                        </a:rPr>
                        <a:t>濃縮施設</a:t>
                      </a:r>
                      <a:endParaRPr kumimoji="1" lang="ja-JP" altLang="en-US" sz="1000" dirty="0">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ctr">
                        <a:spcAft>
                          <a:spcPts val="0"/>
                        </a:spcAft>
                      </a:pPr>
                      <a:r>
                        <a:rPr lang="en-US" sz="1000" kern="100">
                          <a:effectLst/>
                          <a:latin typeface="BIZ UDPゴシック" panose="020B0400000000000000" pitchFamily="50" charset="-128"/>
                          <a:ea typeface="BIZ UDPゴシック" panose="020B0400000000000000" pitchFamily="50" charset="-128"/>
                        </a:rPr>
                        <a:t>10</a:t>
                      </a:r>
                      <a:endParaRPr lang="ja-JP" sz="1000" kern="100">
                        <a:effectLst/>
                        <a:latin typeface="BIZ UDPゴシック" panose="020B0400000000000000" pitchFamily="50" charset="-128"/>
                        <a:ea typeface="BIZ UDPゴシック" panose="020B0400000000000000" pitchFamily="50" charset="-128"/>
                      </a:endParaRPr>
                    </a:p>
                  </a:txBody>
                  <a:tcPr marL="68580" marR="68580" marT="0" marB="0" anchor="ctr"/>
                </a:tc>
                <a:extLst>
                  <a:ext uri="{0D108BD9-81ED-4DB2-BD59-A6C34878D82A}">
                    <a16:rowId xmlns:a16="http://schemas.microsoft.com/office/drawing/2014/main" val="829020006"/>
                  </a:ext>
                </a:extLst>
              </a:tr>
              <a:tr h="130778">
                <a:tc vMerge="1">
                  <a:txBody>
                    <a:bodyPr/>
                    <a:lstStyle/>
                    <a:p>
                      <a:endParaRPr kumimoji="1" lang="ja-JP" altLang="en-US"/>
                    </a:p>
                  </a:txBody>
                  <a:tcPr/>
                </a:tc>
                <a:tc vMerge="1">
                  <a:txBody>
                    <a:bodyPr/>
                    <a:lstStyle/>
                    <a:p>
                      <a:endParaRPr kumimoji="1" lang="ja-JP" altLang="en-US"/>
                    </a:p>
                  </a:txBody>
                  <a:tcPr/>
                </a:tc>
                <a:tc>
                  <a:txBody>
                    <a:bodyPr/>
                    <a:lstStyle/>
                    <a:p>
                      <a:pPr algn="just">
                        <a:spcAft>
                          <a:spcPts val="0"/>
                        </a:spcAft>
                      </a:pPr>
                      <a:r>
                        <a:rPr lang="ja-JP" sz="1000" kern="100">
                          <a:effectLst/>
                          <a:latin typeface="BIZ UDPゴシック" panose="020B0400000000000000" pitchFamily="50" charset="-128"/>
                          <a:ea typeface="BIZ UDPゴシック" panose="020B0400000000000000" pitchFamily="50" charset="-128"/>
                        </a:rPr>
                        <a:t>焼成炉</a:t>
                      </a:r>
                    </a:p>
                  </a:txBody>
                  <a:tcPr marL="68580" marR="68580" marT="0" marB="0" anchor="ctr"/>
                </a:tc>
                <a:tc>
                  <a:txBody>
                    <a:bodyPr/>
                    <a:lstStyle/>
                    <a:p>
                      <a:pPr algn="ctr">
                        <a:spcAft>
                          <a:spcPts val="0"/>
                        </a:spcAft>
                      </a:pPr>
                      <a:r>
                        <a:rPr lang="en-US" sz="1000" kern="100">
                          <a:effectLst/>
                          <a:latin typeface="BIZ UDPゴシック" panose="020B0400000000000000" pitchFamily="50" charset="-128"/>
                          <a:ea typeface="BIZ UDPゴシック" panose="020B0400000000000000" pitchFamily="50" charset="-128"/>
                        </a:rPr>
                        <a:t>20</a:t>
                      </a:r>
                      <a:endParaRPr lang="ja-JP" sz="1000" kern="100">
                        <a:effectLst/>
                        <a:latin typeface="BIZ UDPゴシック" panose="020B0400000000000000" pitchFamily="50" charset="-128"/>
                        <a:ea typeface="BIZ UDPゴシック" panose="020B0400000000000000" pitchFamily="50" charset="-128"/>
                      </a:endParaRPr>
                    </a:p>
                  </a:txBody>
                  <a:tcPr marL="68580" marR="68580" marT="0" marB="0" anchor="ctr"/>
                </a:tc>
                <a:extLst>
                  <a:ext uri="{0D108BD9-81ED-4DB2-BD59-A6C34878D82A}">
                    <a16:rowId xmlns:a16="http://schemas.microsoft.com/office/drawing/2014/main" val="3898730514"/>
                  </a:ext>
                </a:extLst>
              </a:tr>
              <a:tr h="261556">
                <a:tc vMerge="1">
                  <a:txBody>
                    <a:bodyPr/>
                    <a:lstStyle/>
                    <a:p>
                      <a:endParaRPr kumimoji="1" lang="ja-JP" altLang="en-US"/>
                    </a:p>
                  </a:txBody>
                  <a:tcPr/>
                </a:tc>
                <a:tc vMerge="1">
                  <a:txBody>
                    <a:bodyPr/>
                    <a:lstStyle/>
                    <a:p>
                      <a:endParaRPr kumimoji="1" lang="ja-JP" altLang="en-US"/>
                    </a:p>
                  </a:txBody>
                  <a:tcPr/>
                </a:tc>
                <a:tc>
                  <a:txBody>
                    <a:bodyPr/>
                    <a:lstStyle/>
                    <a:p>
                      <a:pPr algn="just">
                        <a:spcAft>
                          <a:spcPts val="0"/>
                        </a:spcAft>
                      </a:pPr>
                      <a:r>
                        <a:rPr lang="ja-JP" sz="1000" kern="100">
                          <a:effectLst/>
                          <a:latin typeface="BIZ UDPゴシック" panose="020B0400000000000000" pitchFamily="50" charset="-128"/>
                          <a:ea typeface="BIZ UDPゴシック" panose="020B0400000000000000" pitchFamily="50" charset="-128"/>
                        </a:rPr>
                        <a:t>溶解炉（燐酸質肥料の製造の用に供する物を除く）</a:t>
                      </a:r>
                    </a:p>
                  </a:txBody>
                  <a:tcPr marL="68580" marR="68580" marT="0" marB="0" anchor="ctr"/>
                </a:tc>
                <a:tc>
                  <a:txBody>
                    <a:bodyPr/>
                    <a:lstStyle/>
                    <a:p>
                      <a:pPr algn="ctr">
                        <a:spcAft>
                          <a:spcPts val="0"/>
                        </a:spcAft>
                      </a:pPr>
                      <a:r>
                        <a:rPr lang="en-US" sz="1000" kern="100">
                          <a:effectLst/>
                          <a:latin typeface="BIZ UDPゴシック" panose="020B0400000000000000" pitchFamily="50" charset="-128"/>
                          <a:ea typeface="BIZ UDPゴシック" panose="020B0400000000000000" pitchFamily="50" charset="-128"/>
                        </a:rPr>
                        <a:t>10</a:t>
                      </a:r>
                      <a:endParaRPr lang="ja-JP" sz="1000" kern="100">
                        <a:effectLst/>
                        <a:latin typeface="BIZ UDPゴシック" panose="020B0400000000000000" pitchFamily="50" charset="-128"/>
                        <a:ea typeface="BIZ UDPゴシック" panose="020B0400000000000000" pitchFamily="50" charset="-128"/>
                      </a:endParaRPr>
                    </a:p>
                  </a:txBody>
                  <a:tcPr marL="68580" marR="68580" marT="0" marB="0" anchor="ctr"/>
                </a:tc>
                <a:extLst>
                  <a:ext uri="{0D108BD9-81ED-4DB2-BD59-A6C34878D82A}">
                    <a16:rowId xmlns:a16="http://schemas.microsoft.com/office/drawing/2014/main" val="4094370397"/>
                  </a:ext>
                </a:extLst>
              </a:tr>
              <a:tr h="261556">
                <a:tc vMerge="1">
                  <a:txBody>
                    <a:bodyPr/>
                    <a:lstStyle/>
                    <a:p>
                      <a:endParaRPr kumimoji="1" lang="ja-JP" altLang="en-US"/>
                    </a:p>
                  </a:txBody>
                  <a:tcPr/>
                </a:tc>
                <a:tc vMerge="1">
                  <a:txBody>
                    <a:bodyPr/>
                    <a:lstStyle/>
                    <a:p>
                      <a:endParaRPr kumimoji="1" lang="ja-JP" altLang="en-US"/>
                    </a:p>
                  </a:txBody>
                  <a:tcPr/>
                </a:tc>
                <a:tc>
                  <a:txBody>
                    <a:bodyPr/>
                    <a:lstStyle/>
                    <a:p>
                      <a:pPr algn="just">
                        <a:spcAft>
                          <a:spcPts val="0"/>
                        </a:spcAft>
                      </a:pPr>
                      <a:r>
                        <a:rPr lang="ja-JP" sz="1000" kern="100" dirty="0">
                          <a:effectLst/>
                          <a:latin typeface="BIZ UDPゴシック" panose="020B0400000000000000" pitchFamily="50" charset="-128"/>
                          <a:ea typeface="BIZ UDPゴシック" panose="020B0400000000000000" pitchFamily="50" charset="-128"/>
                        </a:rPr>
                        <a:t>溶解炉のうち電気炉（燐酸質肥料の製造の用に供するものに限る）</a:t>
                      </a:r>
                    </a:p>
                  </a:txBody>
                  <a:tcPr marL="68580" marR="68580" marT="0" marB="0" anchor="ctr"/>
                </a:tc>
                <a:tc>
                  <a:txBody>
                    <a:bodyPr/>
                    <a:lstStyle/>
                    <a:p>
                      <a:pPr algn="ctr">
                        <a:spcAft>
                          <a:spcPts val="0"/>
                        </a:spcAft>
                      </a:pPr>
                      <a:r>
                        <a:rPr lang="en-US" sz="1000" kern="100">
                          <a:effectLst/>
                          <a:latin typeface="BIZ UDPゴシック" panose="020B0400000000000000" pitchFamily="50" charset="-128"/>
                          <a:ea typeface="BIZ UDPゴシック" panose="020B0400000000000000" pitchFamily="50" charset="-128"/>
                        </a:rPr>
                        <a:t>15</a:t>
                      </a:r>
                      <a:endParaRPr lang="ja-JP" sz="1000" kern="100">
                        <a:effectLst/>
                        <a:latin typeface="BIZ UDPゴシック" panose="020B0400000000000000" pitchFamily="50" charset="-128"/>
                        <a:ea typeface="BIZ UDPゴシック" panose="020B0400000000000000" pitchFamily="50" charset="-128"/>
                      </a:endParaRPr>
                    </a:p>
                  </a:txBody>
                  <a:tcPr marL="68580" marR="68580" marT="0" marB="0" anchor="ctr"/>
                </a:tc>
                <a:extLst>
                  <a:ext uri="{0D108BD9-81ED-4DB2-BD59-A6C34878D82A}">
                    <a16:rowId xmlns:a16="http://schemas.microsoft.com/office/drawing/2014/main" val="1841894861"/>
                  </a:ext>
                </a:extLst>
              </a:tr>
              <a:tr h="261556">
                <a:tc vMerge="1">
                  <a:txBody>
                    <a:bodyPr/>
                    <a:lstStyle/>
                    <a:p>
                      <a:endParaRPr kumimoji="1" lang="ja-JP" altLang="en-US"/>
                    </a:p>
                  </a:txBody>
                  <a:tcPr/>
                </a:tc>
                <a:tc vMerge="1">
                  <a:txBody>
                    <a:bodyPr/>
                    <a:lstStyle/>
                    <a:p>
                      <a:endParaRPr kumimoji="1" lang="ja-JP" altLang="en-US"/>
                    </a:p>
                  </a:txBody>
                  <a:tcPr/>
                </a:tc>
                <a:tc>
                  <a:txBody>
                    <a:bodyPr/>
                    <a:lstStyle/>
                    <a:p>
                      <a:pPr algn="just">
                        <a:spcAft>
                          <a:spcPts val="0"/>
                        </a:spcAft>
                      </a:pPr>
                      <a:r>
                        <a:rPr lang="ja-JP" sz="1000" kern="100" dirty="0">
                          <a:effectLst/>
                          <a:latin typeface="BIZ UDPゴシック" panose="020B0400000000000000" pitchFamily="50" charset="-128"/>
                          <a:ea typeface="BIZ UDPゴシック" panose="020B0400000000000000" pitchFamily="50" charset="-128"/>
                        </a:rPr>
                        <a:t>溶解炉のうち平炉（燐酸質肥料の製造</a:t>
                      </a:r>
                    </a:p>
                    <a:p>
                      <a:pPr algn="just">
                        <a:spcAft>
                          <a:spcPts val="0"/>
                        </a:spcAft>
                      </a:pPr>
                      <a:r>
                        <a:rPr lang="ja-JP" sz="1000" kern="100" dirty="0">
                          <a:effectLst/>
                          <a:latin typeface="BIZ UDPゴシック" panose="020B0400000000000000" pitchFamily="50" charset="-128"/>
                          <a:ea typeface="BIZ UDPゴシック" panose="020B0400000000000000" pitchFamily="50" charset="-128"/>
                        </a:rPr>
                        <a:t>の用に供するものに限る）</a:t>
                      </a:r>
                    </a:p>
                  </a:txBody>
                  <a:tcPr marL="68580" marR="68580" marT="0" marB="0" anchor="ctr"/>
                </a:tc>
                <a:tc>
                  <a:txBody>
                    <a:bodyPr/>
                    <a:lstStyle/>
                    <a:p>
                      <a:pPr algn="ctr">
                        <a:spcAft>
                          <a:spcPts val="0"/>
                        </a:spcAft>
                      </a:pPr>
                      <a:r>
                        <a:rPr lang="en-US" sz="1000" kern="100" dirty="0">
                          <a:effectLst/>
                          <a:latin typeface="BIZ UDPゴシック" panose="020B0400000000000000" pitchFamily="50" charset="-128"/>
                          <a:ea typeface="BIZ UDPゴシック" panose="020B0400000000000000" pitchFamily="50" charset="-128"/>
                        </a:rPr>
                        <a:t>20</a:t>
                      </a:r>
                      <a:endParaRPr lang="ja-JP" sz="1000" kern="100" dirty="0">
                        <a:effectLst/>
                        <a:latin typeface="BIZ UDPゴシック" panose="020B0400000000000000" pitchFamily="50" charset="-128"/>
                        <a:ea typeface="BIZ UDPゴシック" panose="020B0400000000000000" pitchFamily="50" charset="-128"/>
                      </a:endParaRPr>
                    </a:p>
                  </a:txBody>
                  <a:tcPr marL="68580" marR="68580" marT="0" marB="0" anchor="ctr"/>
                </a:tc>
                <a:extLst>
                  <a:ext uri="{0D108BD9-81ED-4DB2-BD59-A6C34878D82A}">
                    <a16:rowId xmlns:a16="http://schemas.microsoft.com/office/drawing/2014/main" val="2003217696"/>
                  </a:ext>
                </a:extLst>
              </a:tr>
              <a:tr h="157903">
                <a:tc>
                  <a:txBody>
                    <a:bodyPr/>
                    <a:lstStyle/>
                    <a:p>
                      <a:pPr algn="ctr">
                        <a:spcAft>
                          <a:spcPts val="0"/>
                        </a:spcAft>
                      </a:pPr>
                      <a:r>
                        <a:rPr lang="en-US" altLang="ja-JP" sz="1000" kern="100" dirty="0">
                          <a:effectLst/>
                          <a:latin typeface="BIZ UDPゴシック" panose="020B0400000000000000" pitchFamily="50" charset="-128"/>
                          <a:ea typeface="BIZ UDPゴシック" panose="020B0400000000000000" pitchFamily="50" charset="-128"/>
                        </a:rPr>
                        <a:t>22</a:t>
                      </a:r>
                      <a:endParaRPr lang="ja-JP" sz="10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just">
                        <a:spcAft>
                          <a:spcPts val="0"/>
                        </a:spcAft>
                      </a:pPr>
                      <a:r>
                        <a:rPr lang="ja-JP" sz="1000" kern="100" dirty="0">
                          <a:effectLst/>
                          <a:latin typeface="BIZ UDPゴシック" panose="020B0400000000000000" pitchFamily="50" charset="-128"/>
                          <a:ea typeface="BIZ UDPゴシック" panose="020B0400000000000000" pitchFamily="50" charset="-128"/>
                        </a:rPr>
                        <a:t>弗酸の製造</a:t>
                      </a:r>
                    </a:p>
                  </a:txBody>
                  <a:tcPr marL="68580" marR="68580" marT="0" marB="0" anchor="ctr"/>
                </a:tc>
                <a:tc>
                  <a:txBody>
                    <a:bodyPr/>
                    <a:lstStyle/>
                    <a:p>
                      <a:r>
                        <a:rPr kumimoji="1" lang="ja-JP" altLang="ja-JP" sz="1000" kern="1200" dirty="0">
                          <a:solidFill>
                            <a:schemeClr val="dk1"/>
                          </a:solidFill>
                          <a:effectLst/>
                          <a:latin typeface="BIZ UDPゴシック" panose="020B0400000000000000" pitchFamily="50" charset="-128"/>
                          <a:ea typeface="BIZ UDPゴシック" panose="020B0400000000000000" pitchFamily="50" charset="-128"/>
                          <a:cs typeface="+mn-cs"/>
                        </a:rPr>
                        <a:t>凝縮施設</a:t>
                      </a:r>
                      <a:r>
                        <a:rPr kumimoji="1" lang="ja-JP" altLang="en-US" sz="1000" kern="1200" dirty="0">
                          <a:solidFill>
                            <a:schemeClr val="dk1"/>
                          </a:solidFill>
                          <a:effectLst/>
                          <a:latin typeface="BIZ UDPゴシック" panose="020B0400000000000000" pitchFamily="50" charset="-128"/>
                          <a:ea typeface="BIZ UDPゴシック" panose="020B0400000000000000" pitchFamily="50" charset="-128"/>
                          <a:cs typeface="+mn-cs"/>
                        </a:rPr>
                        <a:t>、</a:t>
                      </a:r>
                      <a:r>
                        <a:rPr kumimoji="1" lang="ja-JP" altLang="ja-JP" sz="1000" kern="1200" dirty="0">
                          <a:solidFill>
                            <a:schemeClr val="dk1"/>
                          </a:solidFill>
                          <a:effectLst/>
                          <a:latin typeface="BIZ UDPゴシック" panose="020B0400000000000000" pitchFamily="50" charset="-128"/>
                          <a:ea typeface="BIZ UDPゴシック" panose="020B0400000000000000" pitchFamily="50" charset="-128"/>
                          <a:cs typeface="+mn-cs"/>
                        </a:rPr>
                        <a:t>吸収施設</a:t>
                      </a:r>
                      <a:r>
                        <a:rPr kumimoji="1" lang="ja-JP" altLang="en-US" sz="1000" kern="1200" dirty="0">
                          <a:solidFill>
                            <a:schemeClr val="dk1"/>
                          </a:solidFill>
                          <a:effectLst/>
                          <a:latin typeface="BIZ UDPゴシック" panose="020B0400000000000000" pitchFamily="50" charset="-128"/>
                          <a:ea typeface="BIZ UDPゴシック" panose="020B0400000000000000" pitchFamily="50" charset="-128"/>
                          <a:cs typeface="+mn-cs"/>
                        </a:rPr>
                        <a:t>、</a:t>
                      </a:r>
                      <a:r>
                        <a:rPr kumimoji="1" lang="ja-JP" altLang="ja-JP" sz="1000" kern="1200" dirty="0">
                          <a:solidFill>
                            <a:schemeClr val="dk1"/>
                          </a:solidFill>
                          <a:effectLst/>
                          <a:latin typeface="BIZ UDPゴシック" panose="020B0400000000000000" pitchFamily="50" charset="-128"/>
                          <a:ea typeface="BIZ UDPゴシック" panose="020B0400000000000000" pitchFamily="50" charset="-128"/>
                          <a:cs typeface="+mn-cs"/>
                        </a:rPr>
                        <a:t>蒸留施設</a:t>
                      </a:r>
                      <a:endParaRPr lang="ja-JP" sz="10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ctr">
                        <a:spcAft>
                          <a:spcPts val="0"/>
                        </a:spcAft>
                      </a:pPr>
                      <a:r>
                        <a:rPr lang="en-US" altLang="ja-JP" sz="1000" kern="100" dirty="0">
                          <a:effectLst/>
                          <a:latin typeface="BIZ UDPゴシック" panose="020B0400000000000000" pitchFamily="50" charset="-128"/>
                          <a:ea typeface="BIZ UDPゴシック" panose="020B0400000000000000" pitchFamily="50" charset="-128"/>
                        </a:rPr>
                        <a:t>10</a:t>
                      </a:r>
                      <a:endParaRPr lang="ja-JP" sz="1000" kern="100" dirty="0">
                        <a:effectLst/>
                        <a:latin typeface="BIZ UDPゴシック" panose="020B0400000000000000" pitchFamily="50" charset="-128"/>
                        <a:ea typeface="BIZ UDPゴシック" panose="020B0400000000000000" pitchFamily="50" charset="-128"/>
                      </a:endParaRPr>
                    </a:p>
                  </a:txBody>
                  <a:tcPr marL="68580" marR="68580" marT="0" marB="0" anchor="ctr"/>
                </a:tc>
                <a:extLst>
                  <a:ext uri="{0D108BD9-81ED-4DB2-BD59-A6C34878D82A}">
                    <a16:rowId xmlns:a16="http://schemas.microsoft.com/office/drawing/2014/main" val="1201548498"/>
                  </a:ext>
                </a:extLst>
              </a:tr>
              <a:tr h="261556">
                <a:tc>
                  <a:txBody>
                    <a:bodyPr/>
                    <a:lstStyle/>
                    <a:p>
                      <a:pPr algn="ctr">
                        <a:spcAft>
                          <a:spcPts val="0"/>
                        </a:spcAft>
                      </a:pPr>
                      <a:r>
                        <a:rPr lang="en-US" altLang="ja-JP" sz="1000" kern="100" dirty="0">
                          <a:effectLst/>
                          <a:latin typeface="BIZ UDPゴシック" panose="020B0400000000000000" pitchFamily="50" charset="-128"/>
                          <a:ea typeface="BIZ UDPゴシック" panose="020B0400000000000000" pitchFamily="50" charset="-128"/>
                        </a:rPr>
                        <a:t>23</a:t>
                      </a:r>
                      <a:endParaRPr lang="ja-JP" sz="10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just">
                        <a:spcAft>
                          <a:spcPts val="0"/>
                        </a:spcAft>
                      </a:pPr>
                      <a:r>
                        <a:rPr lang="ja-JP" sz="1000" kern="100" dirty="0">
                          <a:effectLst/>
                          <a:latin typeface="BIZ UDPゴシック" panose="020B0400000000000000" pitchFamily="50" charset="-128"/>
                          <a:ea typeface="BIZ UDPゴシック" panose="020B0400000000000000" pitchFamily="50" charset="-128"/>
                        </a:rPr>
                        <a:t>トリポリ燐酸ナトリウムの製造</a:t>
                      </a:r>
                    </a:p>
                  </a:txBody>
                  <a:tcPr marL="68580" marR="68580" marT="0" marB="0" anchor="ctr"/>
                </a:tc>
                <a:tc>
                  <a:txBody>
                    <a:bodyPr/>
                    <a:lstStyle/>
                    <a:p>
                      <a:r>
                        <a:rPr kumimoji="1" lang="ja-JP" altLang="ja-JP" sz="1000" kern="1200" dirty="0">
                          <a:solidFill>
                            <a:schemeClr val="dk1"/>
                          </a:solidFill>
                          <a:effectLst/>
                          <a:latin typeface="BIZ UDPゴシック" panose="020B0400000000000000" pitchFamily="50" charset="-128"/>
                          <a:ea typeface="BIZ UDPゴシック" panose="020B0400000000000000" pitchFamily="50" charset="-128"/>
                          <a:cs typeface="+mn-cs"/>
                        </a:rPr>
                        <a:t>反応施設</a:t>
                      </a:r>
                      <a:r>
                        <a:rPr kumimoji="1" lang="ja-JP" altLang="en-US" sz="1000" kern="1200" dirty="0">
                          <a:solidFill>
                            <a:schemeClr val="dk1"/>
                          </a:solidFill>
                          <a:effectLst/>
                          <a:latin typeface="BIZ UDPゴシック" panose="020B0400000000000000" pitchFamily="50" charset="-128"/>
                          <a:ea typeface="BIZ UDPゴシック" panose="020B0400000000000000" pitchFamily="50" charset="-128"/>
                          <a:cs typeface="+mn-cs"/>
                        </a:rPr>
                        <a:t>、</a:t>
                      </a:r>
                      <a:r>
                        <a:rPr kumimoji="1" lang="ja-JP" altLang="ja-JP" sz="1000" kern="1200" dirty="0">
                          <a:solidFill>
                            <a:schemeClr val="dk1"/>
                          </a:solidFill>
                          <a:effectLst/>
                          <a:latin typeface="BIZ UDPゴシック" panose="020B0400000000000000" pitchFamily="50" charset="-128"/>
                          <a:ea typeface="BIZ UDPゴシック" panose="020B0400000000000000" pitchFamily="50" charset="-128"/>
                          <a:cs typeface="+mn-cs"/>
                        </a:rPr>
                        <a:t>乾燥炉</a:t>
                      </a:r>
                      <a:r>
                        <a:rPr kumimoji="1" lang="ja-JP" altLang="en-US" sz="1000" kern="1200" dirty="0">
                          <a:solidFill>
                            <a:schemeClr val="dk1"/>
                          </a:solidFill>
                          <a:effectLst/>
                          <a:latin typeface="BIZ UDPゴシック" panose="020B0400000000000000" pitchFamily="50" charset="-128"/>
                          <a:ea typeface="BIZ UDPゴシック" panose="020B0400000000000000" pitchFamily="50" charset="-128"/>
                          <a:cs typeface="+mn-cs"/>
                        </a:rPr>
                        <a:t>、</a:t>
                      </a:r>
                      <a:r>
                        <a:rPr kumimoji="1" lang="ja-JP" altLang="ja-JP" sz="1000" kern="1200" dirty="0">
                          <a:solidFill>
                            <a:schemeClr val="dk1"/>
                          </a:solidFill>
                          <a:effectLst/>
                          <a:latin typeface="BIZ UDPゴシック" panose="020B0400000000000000" pitchFamily="50" charset="-128"/>
                          <a:ea typeface="BIZ UDPゴシック" panose="020B0400000000000000" pitchFamily="50" charset="-128"/>
                          <a:cs typeface="+mn-cs"/>
                        </a:rPr>
                        <a:t>焼成炉</a:t>
                      </a:r>
                      <a:endParaRPr lang="ja-JP" sz="10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ctr">
                        <a:spcAft>
                          <a:spcPts val="0"/>
                        </a:spcAft>
                      </a:pPr>
                      <a:r>
                        <a:rPr lang="en-US" altLang="ja-JP" sz="1000" kern="100" dirty="0">
                          <a:effectLst/>
                          <a:latin typeface="BIZ UDPゴシック" panose="020B0400000000000000" pitchFamily="50" charset="-128"/>
                          <a:ea typeface="BIZ UDPゴシック" panose="020B0400000000000000" pitchFamily="50" charset="-128"/>
                        </a:rPr>
                        <a:t>10</a:t>
                      </a:r>
                      <a:endParaRPr lang="ja-JP" sz="1000" kern="100" dirty="0">
                        <a:effectLst/>
                        <a:latin typeface="BIZ UDPゴシック" panose="020B0400000000000000" pitchFamily="50" charset="-128"/>
                        <a:ea typeface="BIZ UDPゴシック" panose="020B0400000000000000" pitchFamily="50" charset="-128"/>
                      </a:endParaRPr>
                    </a:p>
                  </a:txBody>
                  <a:tcPr marL="68580" marR="68580" marT="0" marB="0" anchor="ctr"/>
                </a:tc>
                <a:extLst>
                  <a:ext uri="{0D108BD9-81ED-4DB2-BD59-A6C34878D82A}">
                    <a16:rowId xmlns:a16="http://schemas.microsoft.com/office/drawing/2014/main" val="3965434951"/>
                  </a:ext>
                </a:extLst>
              </a:tr>
            </a:tbl>
          </a:graphicData>
        </a:graphic>
      </p:graphicFrame>
      <p:graphicFrame>
        <p:nvGraphicFramePr>
          <p:cNvPr id="17" name="表 16">
            <a:extLst>
              <a:ext uri="{FF2B5EF4-FFF2-40B4-BE49-F238E27FC236}">
                <a16:creationId xmlns:a16="http://schemas.microsoft.com/office/drawing/2014/main" id="{3848622D-04D9-4677-AF60-F7EDF8470FEF}"/>
              </a:ext>
            </a:extLst>
          </p:cNvPr>
          <p:cNvGraphicFramePr>
            <a:graphicFrameLocks noGrp="1"/>
          </p:cNvGraphicFramePr>
          <p:nvPr>
            <p:extLst>
              <p:ext uri="{D42A27DB-BD31-4B8C-83A1-F6EECF244321}">
                <p14:modId xmlns:p14="http://schemas.microsoft.com/office/powerpoint/2010/main" val="1754219375"/>
              </p:ext>
            </p:extLst>
          </p:nvPr>
        </p:nvGraphicFramePr>
        <p:xfrm>
          <a:off x="5081225" y="4883688"/>
          <a:ext cx="4536000" cy="1770453"/>
        </p:xfrm>
        <a:graphic>
          <a:graphicData uri="http://schemas.openxmlformats.org/drawingml/2006/table">
            <a:tbl>
              <a:tblPr firstRow="1" firstCol="1">
                <a:tableStyleId>{5C22544A-7EE6-4342-B048-85BDC9FD1C3A}</a:tableStyleId>
              </a:tblPr>
              <a:tblGrid>
                <a:gridCol w="360000">
                  <a:extLst>
                    <a:ext uri="{9D8B030D-6E8A-4147-A177-3AD203B41FA5}">
                      <a16:colId xmlns:a16="http://schemas.microsoft.com/office/drawing/2014/main" val="494416469"/>
                    </a:ext>
                  </a:extLst>
                </a:gridCol>
                <a:gridCol w="1548000">
                  <a:extLst>
                    <a:ext uri="{9D8B030D-6E8A-4147-A177-3AD203B41FA5}">
                      <a16:colId xmlns:a16="http://schemas.microsoft.com/office/drawing/2014/main" val="2281214402"/>
                    </a:ext>
                  </a:extLst>
                </a:gridCol>
                <a:gridCol w="1764000">
                  <a:extLst>
                    <a:ext uri="{9D8B030D-6E8A-4147-A177-3AD203B41FA5}">
                      <a16:colId xmlns:a16="http://schemas.microsoft.com/office/drawing/2014/main" val="2597544287"/>
                    </a:ext>
                  </a:extLst>
                </a:gridCol>
                <a:gridCol w="864000">
                  <a:extLst>
                    <a:ext uri="{9D8B030D-6E8A-4147-A177-3AD203B41FA5}">
                      <a16:colId xmlns:a16="http://schemas.microsoft.com/office/drawing/2014/main" val="1402492496"/>
                    </a:ext>
                  </a:extLst>
                </a:gridCol>
              </a:tblGrid>
              <a:tr h="265902">
                <a:tc>
                  <a:txBody>
                    <a:bodyPr/>
                    <a:lstStyle/>
                    <a:p>
                      <a:pPr algn="ctr">
                        <a:spcAft>
                          <a:spcPts val="0"/>
                        </a:spcAft>
                      </a:pPr>
                      <a:r>
                        <a:rPr lang="ja-JP" altLang="en-US" sz="1000" kern="100" dirty="0">
                          <a:effectLst/>
                          <a:latin typeface="BIZ UDPゴシック" panose="020B0400000000000000" pitchFamily="50" charset="-128"/>
                          <a:ea typeface="BIZ UDPゴシック" panose="020B0400000000000000" pitchFamily="50" charset="-128"/>
                        </a:rPr>
                        <a:t>項</a:t>
                      </a:r>
                      <a:r>
                        <a:rPr lang="en-US" sz="1000" kern="100" dirty="0">
                          <a:effectLst/>
                          <a:latin typeface="BIZ UDPゴシック" panose="020B0400000000000000" pitchFamily="50" charset="-128"/>
                          <a:ea typeface="BIZ UDPゴシック" panose="020B0400000000000000" pitchFamily="50" charset="-128"/>
                        </a:rPr>
                        <a:t> </a:t>
                      </a:r>
                      <a:endParaRPr lang="ja-JP" sz="10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ctr">
                        <a:spcAft>
                          <a:spcPts val="0"/>
                        </a:spcAft>
                      </a:pPr>
                      <a:r>
                        <a:rPr lang="ja-JP" sz="1000" kern="100" dirty="0">
                          <a:effectLst/>
                          <a:latin typeface="BIZ UDPゴシック" panose="020B0400000000000000" pitchFamily="50" charset="-128"/>
                          <a:ea typeface="BIZ UDPゴシック" panose="020B0400000000000000" pitchFamily="50" charset="-128"/>
                        </a:rPr>
                        <a:t>用途</a:t>
                      </a:r>
                    </a:p>
                  </a:txBody>
                  <a:tcPr marL="68580" marR="68580" marT="0" marB="0" anchor="ctr"/>
                </a:tc>
                <a:tc>
                  <a:txBody>
                    <a:bodyPr/>
                    <a:lstStyle/>
                    <a:p>
                      <a:pPr algn="ctr">
                        <a:spcAft>
                          <a:spcPts val="0"/>
                        </a:spcAft>
                      </a:pPr>
                      <a:r>
                        <a:rPr lang="ja-JP" sz="1000" kern="100" dirty="0">
                          <a:effectLst/>
                          <a:latin typeface="BIZ UDPゴシック" panose="020B0400000000000000" pitchFamily="50" charset="-128"/>
                          <a:ea typeface="BIZ UDPゴシック" panose="020B0400000000000000" pitchFamily="50" charset="-128"/>
                        </a:rPr>
                        <a:t>施設名</a:t>
                      </a:r>
                    </a:p>
                  </a:txBody>
                  <a:tcPr marL="68580" marR="68580" marT="0" marB="0" anchor="ctr"/>
                </a:tc>
                <a:tc>
                  <a:txBody>
                    <a:bodyPr/>
                    <a:lstStyle/>
                    <a:p>
                      <a:pPr algn="ctr">
                        <a:spcAft>
                          <a:spcPts val="0"/>
                        </a:spcAft>
                      </a:pPr>
                      <a:r>
                        <a:rPr lang="ja-JP" sz="1000" kern="100" dirty="0">
                          <a:effectLst/>
                          <a:latin typeface="BIZ UDPゴシック" panose="020B0400000000000000" pitchFamily="50" charset="-128"/>
                          <a:ea typeface="BIZ UDPゴシック" panose="020B0400000000000000" pitchFamily="50" charset="-128"/>
                        </a:rPr>
                        <a:t>排出基準（</a:t>
                      </a:r>
                      <a:r>
                        <a:rPr lang="en-US" sz="1000" kern="100" dirty="0">
                          <a:effectLst/>
                          <a:latin typeface="BIZ UDPゴシック" panose="020B0400000000000000" pitchFamily="50" charset="-128"/>
                          <a:ea typeface="BIZ UDPゴシック" panose="020B0400000000000000" pitchFamily="50" charset="-128"/>
                        </a:rPr>
                        <a:t>mg/Nm</a:t>
                      </a:r>
                      <a:r>
                        <a:rPr lang="en-US" sz="1000" kern="100" baseline="30000" dirty="0">
                          <a:effectLst/>
                          <a:latin typeface="BIZ UDPゴシック" panose="020B0400000000000000" pitchFamily="50" charset="-128"/>
                          <a:ea typeface="BIZ UDPゴシック" panose="020B0400000000000000" pitchFamily="50" charset="-128"/>
                        </a:rPr>
                        <a:t>3</a:t>
                      </a:r>
                      <a:r>
                        <a:rPr lang="ja-JP" sz="1000" kern="100" dirty="0">
                          <a:effectLst/>
                          <a:latin typeface="BIZ UDPゴシック" panose="020B0400000000000000" pitchFamily="50" charset="-128"/>
                          <a:ea typeface="BIZ UDPゴシック" panose="020B0400000000000000" pitchFamily="50" charset="-128"/>
                        </a:rPr>
                        <a:t>）</a:t>
                      </a:r>
                    </a:p>
                  </a:txBody>
                  <a:tcPr marL="68580" marR="68580" marT="0" marB="0" anchor="ctr"/>
                </a:tc>
                <a:extLst>
                  <a:ext uri="{0D108BD9-81ED-4DB2-BD59-A6C34878D82A}">
                    <a16:rowId xmlns:a16="http://schemas.microsoft.com/office/drawing/2014/main" val="2867853652"/>
                  </a:ext>
                </a:extLst>
              </a:tr>
              <a:tr h="265902">
                <a:tc>
                  <a:txBody>
                    <a:bodyPr/>
                    <a:lstStyle/>
                    <a:p>
                      <a:pPr algn="ctr">
                        <a:spcAft>
                          <a:spcPts val="0"/>
                        </a:spcAft>
                      </a:pPr>
                      <a:r>
                        <a:rPr lang="en-US" altLang="ja-JP" sz="1000" kern="100" dirty="0">
                          <a:effectLst/>
                          <a:latin typeface="BIZ UDPゴシック" panose="020B0400000000000000" pitchFamily="50" charset="-128"/>
                          <a:ea typeface="BIZ UDPゴシック" panose="020B0400000000000000" pitchFamily="50" charset="-128"/>
                        </a:rPr>
                        <a:t>9</a:t>
                      </a:r>
                      <a:endParaRPr lang="ja-JP" sz="10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just">
                        <a:spcAft>
                          <a:spcPts val="0"/>
                        </a:spcAft>
                      </a:pPr>
                      <a:r>
                        <a:rPr lang="ja-JP" sz="1000" kern="100" dirty="0">
                          <a:effectLst/>
                          <a:latin typeface="BIZ UDPゴシック" panose="020B0400000000000000" pitchFamily="50" charset="-128"/>
                          <a:ea typeface="BIZ UDPゴシック" panose="020B0400000000000000" pitchFamily="50" charset="-128"/>
                        </a:rPr>
                        <a:t>ガラス又はガラス製品の製造</a:t>
                      </a:r>
                    </a:p>
                  </a:txBody>
                  <a:tcPr marL="68580" marR="68580" marT="0" marB="0" anchor="ctr"/>
                </a:tc>
                <a:tc>
                  <a:txBody>
                    <a:bodyPr/>
                    <a:lstStyle/>
                    <a:p>
                      <a:pPr algn="just">
                        <a:spcAft>
                          <a:spcPts val="0"/>
                        </a:spcAft>
                      </a:pPr>
                      <a:r>
                        <a:rPr lang="ja-JP" sz="1000" kern="100" dirty="0">
                          <a:effectLst/>
                          <a:latin typeface="BIZ UDPゴシック" panose="020B0400000000000000" pitchFamily="50" charset="-128"/>
                          <a:ea typeface="BIZ UDPゴシック" panose="020B0400000000000000" pitchFamily="50" charset="-128"/>
                        </a:rPr>
                        <a:t>焼成炉</a:t>
                      </a:r>
                      <a:r>
                        <a:rPr lang="ja-JP" altLang="en-US" sz="1000" kern="100" dirty="0">
                          <a:effectLst/>
                          <a:latin typeface="BIZ UDPゴシック" panose="020B0400000000000000" pitchFamily="50" charset="-128"/>
                          <a:ea typeface="BIZ UDPゴシック" panose="020B0400000000000000" pitchFamily="50" charset="-128"/>
                        </a:rPr>
                        <a:t>、</a:t>
                      </a:r>
                      <a:r>
                        <a:rPr lang="ja-JP" sz="1000" kern="100" dirty="0">
                          <a:effectLst/>
                          <a:latin typeface="BIZ UDPゴシック" panose="020B0400000000000000" pitchFamily="50" charset="-128"/>
                          <a:ea typeface="BIZ UDPゴシック" panose="020B0400000000000000" pitchFamily="50" charset="-128"/>
                        </a:rPr>
                        <a:t>溶融炉</a:t>
                      </a:r>
                    </a:p>
                  </a:txBody>
                  <a:tcPr marL="68580" marR="68580" marT="0" marB="0" anchor="ctr"/>
                </a:tc>
                <a:tc>
                  <a:txBody>
                    <a:bodyPr/>
                    <a:lstStyle/>
                    <a:p>
                      <a:pPr algn="ctr">
                        <a:spcAft>
                          <a:spcPts val="0"/>
                        </a:spcAft>
                      </a:pPr>
                      <a:r>
                        <a:rPr lang="en-US" sz="1000" kern="100" dirty="0">
                          <a:effectLst/>
                          <a:latin typeface="BIZ UDPゴシック" panose="020B0400000000000000" pitchFamily="50" charset="-128"/>
                          <a:ea typeface="BIZ UDPゴシック" panose="020B0400000000000000" pitchFamily="50" charset="-128"/>
                        </a:rPr>
                        <a:t>20</a:t>
                      </a:r>
                      <a:endParaRPr lang="ja-JP" sz="1000" kern="100" dirty="0">
                        <a:effectLst/>
                        <a:latin typeface="BIZ UDPゴシック" panose="020B0400000000000000" pitchFamily="50" charset="-128"/>
                        <a:ea typeface="BIZ UDPゴシック" panose="020B0400000000000000" pitchFamily="50" charset="-128"/>
                      </a:endParaRPr>
                    </a:p>
                  </a:txBody>
                  <a:tcPr marL="68580" marR="68580" marT="0" marB="0" anchor="ctr"/>
                </a:tc>
                <a:extLst>
                  <a:ext uri="{0D108BD9-81ED-4DB2-BD59-A6C34878D82A}">
                    <a16:rowId xmlns:a16="http://schemas.microsoft.com/office/drawing/2014/main" val="362050131"/>
                  </a:ext>
                </a:extLst>
              </a:tr>
              <a:tr h="132951">
                <a:tc rowSpan="2">
                  <a:txBody>
                    <a:bodyPr/>
                    <a:lstStyle/>
                    <a:p>
                      <a:pPr algn="ctr">
                        <a:spcAft>
                          <a:spcPts val="0"/>
                        </a:spcAft>
                      </a:pPr>
                      <a:r>
                        <a:rPr lang="en-US" altLang="ja-JP" sz="1000" kern="100" dirty="0">
                          <a:effectLst/>
                          <a:latin typeface="BIZ UDPゴシック" panose="020B0400000000000000" pitchFamily="50" charset="-128"/>
                          <a:ea typeface="BIZ UDPゴシック" panose="020B0400000000000000" pitchFamily="50" charset="-128"/>
                        </a:rPr>
                        <a:t>14</a:t>
                      </a:r>
                      <a:endParaRPr lang="ja-JP" sz="1000" kern="100" dirty="0">
                        <a:effectLst/>
                        <a:latin typeface="BIZ UDPゴシック" panose="020B0400000000000000" pitchFamily="50" charset="-128"/>
                        <a:ea typeface="BIZ UDPゴシック" panose="020B0400000000000000" pitchFamily="50" charset="-128"/>
                      </a:endParaRPr>
                    </a:p>
                  </a:txBody>
                  <a:tcPr marL="68580" marR="68580" marT="0" marB="0" anchor="ctr"/>
                </a:tc>
                <a:tc rowSpan="2">
                  <a:txBody>
                    <a:bodyPr/>
                    <a:lstStyle/>
                    <a:p>
                      <a:pPr algn="just">
                        <a:spcAft>
                          <a:spcPts val="0"/>
                        </a:spcAft>
                      </a:pPr>
                      <a:r>
                        <a:rPr lang="ja-JP" sz="1000" kern="100" dirty="0">
                          <a:effectLst/>
                          <a:latin typeface="BIZ UDPゴシック" panose="020B0400000000000000" pitchFamily="50" charset="-128"/>
                          <a:ea typeface="BIZ UDPゴシック" panose="020B0400000000000000" pitchFamily="50" charset="-128"/>
                        </a:rPr>
                        <a:t>銅、鉛又は亜鉛の精錬</a:t>
                      </a:r>
                    </a:p>
                  </a:txBody>
                  <a:tcPr marL="68580" marR="68580" marT="0" marB="0" anchor="ctr"/>
                </a:tc>
                <a:tc>
                  <a:txBody>
                    <a:bodyPr/>
                    <a:lstStyle/>
                    <a:p>
                      <a:pPr algn="just">
                        <a:spcAft>
                          <a:spcPts val="0"/>
                        </a:spcAft>
                      </a:pPr>
                      <a:r>
                        <a:rPr lang="ja-JP" sz="1000" kern="100" dirty="0">
                          <a:effectLst/>
                          <a:latin typeface="BIZ UDPゴシック" panose="020B0400000000000000" pitchFamily="50" charset="-128"/>
                          <a:ea typeface="BIZ UDPゴシック" panose="020B0400000000000000" pitchFamily="50" charset="-128"/>
                        </a:rPr>
                        <a:t>焙焼炉</a:t>
                      </a:r>
                      <a:r>
                        <a:rPr lang="ja-JP" altLang="en-US" sz="1000" kern="100" dirty="0">
                          <a:effectLst/>
                          <a:latin typeface="BIZ UDPゴシック" panose="020B0400000000000000" pitchFamily="50" charset="-128"/>
                          <a:ea typeface="BIZ UDPゴシック" panose="020B0400000000000000" pitchFamily="50" charset="-128"/>
                        </a:rPr>
                        <a:t>、</a:t>
                      </a:r>
                      <a:r>
                        <a:rPr lang="ja-JP" sz="1000" kern="100" dirty="0">
                          <a:effectLst/>
                          <a:latin typeface="BIZ UDPゴシック" panose="020B0400000000000000" pitchFamily="50" charset="-128"/>
                          <a:ea typeface="BIZ UDPゴシック" panose="020B0400000000000000" pitchFamily="50" charset="-128"/>
                        </a:rPr>
                        <a:t>焼結炉</a:t>
                      </a:r>
                      <a:r>
                        <a:rPr lang="ja-JP" altLang="en-US" sz="1000" kern="100" dirty="0">
                          <a:effectLst/>
                          <a:latin typeface="BIZ UDPゴシック" panose="020B0400000000000000" pitchFamily="50" charset="-128"/>
                          <a:ea typeface="BIZ UDPゴシック" panose="020B0400000000000000" pitchFamily="50" charset="-128"/>
                        </a:rPr>
                        <a:t>、</a:t>
                      </a:r>
                      <a:r>
                        <a:rPr lang="ja-JP" sz="1000" kern="100" dirty="0">
                          <a:effectLst/>
                          <a:latin typeface="BIZ UDPゴシック" panose="020B0400000000000000" pitchFamily="50" charset="-128"/>
                          <a:ea typeface="BIZ UDPゴシック" panose="020B0400000000000000" pitchFamily="50" charset="-128"/>
                        </a:rPr>
                        <a:t>溶鉱炉</a:t>
                      </a:r>
                      <a:r>
                        <a:rPr lang="ja-JP" altLang="en-US" sz="1000" kern="100" dirty="0">
                          <a:effectLst/>
                          <a:latin typeface="BIZ UDPゴシック" panose="020B0400000000000000" pitchFamily="50" charset="-128"/>
                          <a:ea typeface="BIZ UDPゴシック" panose="020B0400000000000000" pitchFamily="50" charset="-128"/>
                        </a:rPr>
                        <a:t>、</a:t>
                      </a:r>
                      <a:r>
                        <a:rPr lang="ja-JP" sz="1000" kern="100" dirty="0">
                          <a:effectLst/>
                          <a:latin typeface="BIZ UDPゴシック" panose="020B0400000000000000" pitchFamily="50" charset="-128"/>
                          <a:ea typeface="BIZ UDPゴシック" panose="020B0400000000000000" pitchFamily="50" charset="-128"/>
                        </a:rPr>
                        <a:t>転炉</a:t>
                      </a:r>
                    </a:p>
                  </a:txBody>
                  <a:tcPr marL="68580" marR="68580" marT="0" marB="0" anchor="ctr"/>
                </a:tc>
                <a:tc>
                  <a:txBody>
                    <a:bodyPr/>
                    <a:lstStyle/>
                    <a:p>
                      <a:pPr algn="ctr">
                        <a:spcAft>
                          <a:spcPts val="0"/>
                        </a:spcAft>
                      </a:pPr>
                      <a:r>
                        <a:rPr lang="en-US" altLang="ja-JP" sz="1000" kern="100" dirty="0">
                          <a:effectLst/>
                          <a:latin typeface="BIZ UDPゴシック" panose="020B0400000000000000" pitchFamily="50" charset="-128"/>
                          <a:ea typeface="BIZ UDPゴシック" panose="020B0400000000000000" pitchFamily="50" charset="-128"/>
                        </a:rPr>
                        <a:t>10</a:t>
                      </a:r>
                      <a:endParaRPr lang="ja-JP" sz="1000" kern="100" dirty="0">
                        <a:effectLst/>
                        <a:latin typeface="BIZ UDPゴシック" panose="020B0400000000000000" pitchFamily="50" charset="-128"/>
                        <a:ea typeface="BIZ UDPゴシック" panose="020B0400000000000000" pitchFamily="50" charset="-128"/>
                      </a:endParaRPr>
                    </a:p>
                  </a:txBody>
                  <a:tcPr marL="68580" marR="68580" marT="0" marB="0" anchor="ctr"/>
                </a:tc>
                <a:extLst>
                  <a:ext uri="{0D108BD9-81ED-4DB2-BD59-A6C34878D82A}">
                    <a16:rowId xmlns:a16="http://schemas.microsoft.com/office/drawing/2014/main" val="3193594728"/>
                  </a:ext>
                </a:extLst>
              </a:tr>
              <a:tr h="132951">
                <a:tc vMerge="1">
                  <a:txBody>
                    <a:bodyPr/>
                    <a:lstStyle/>
                    <a:p>
                      <a:endParaRPr kumimoji="1" lang="ja-JP" altLang="en-US"/>
                    </a:p>
                  </a:txBody>
                  <a:tcPr/>
                </a:tc>
                <a:tc vMerge="1">
                  <a:txBody>
                    <a:bodyPr/>
                    <a:lstStyle/>
                    <a:p>
                      <a:endParaRPr kumimoji="1" lang="ja-JP" altLang="en-US"/>
                    </a:p>
                  </a:txBody>
                  <a:tcPr/>
                </a:tc>
                <a:tc>
                  <a:txBody>
                    <a:bodyPr/>
                    <a:lstStyle/>
                    <a:p>
                      <a:pPr algn="just">
                        <a:spcAft>
                          <a:spcPts val="0"/>
                        </a:spcAft>
                      </a:pPr>
                      <a:r>
                        <a:rPr lang="ja-JP" altLang="ja-JP" sz="1000" kern="100" dirty="0">
                          <a:effectLst/>
                          <a:latin typeface="BIZ UDPゴシック" panose="020B0400000000000000" pitchFamily="50" charset="-128"/>
                          <a:ea typeface="BIZ UDPゴシック" panose="020B0400000000000000" pitchFamily="50" charset="-128"/>
                        </a:rPr>
                        <a:t>溶解炉</a:t>
                      </a:r>
                      <a:r>
                        <a:rPr lang="ja-JP" altLang="en-US" sz="1000" kern="100" dirty="0">
                          <a:effectLst/>
                          <a:latin typeface="BIZ UDPゴシック" panose="020B0400000000000000" pitchFamily="50" charset="-128"/>
                          <a:ea typeface="BIZ UDPゴシック" panose="020B0400000000000000" pitchFamily="50" charset="-128"/>
                        </a:rPr>
                        <a:t>、</a:t>
                      </a:r>
                      <a:r>
                        <a:rPr lang="ja-JP" altLang="ja-JP" sz="1000" kern="100" dirty="0">
                          <a:effectLst/>
                          <a:latin typeface="BIZ UDPゴシック" panose="020B0400000000000000" pitchFamily="50" charset="-128"/>
                          <a:ea typeface="BIZ UDPゴシック" panose="020B0400000000000000" pitchFamily="50" charset="-128"/>
                        </a:rPr>
                        <a:t>乾燥炉</a:t>
                      </a:r>
                      <a:endParaRPr lang="ja-JP" sz="10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ctr">
                        <a:spcAft>
                          <a:spcPts val="0"/>
                        </a:spcAft>
                      </a:pPr>
                      <a:r>
                        <a:rPr lang="en-US" altLang="ja-JP" sz="1000" kern="100" dirty="0">
                          <a:effectLst/>
                          <a:latin typeface="BIZ UDPゴシック" panose="020B0400000000000000" pitchFamily="50" charset="-128"/>
                          <a:ea typeface="BIZ UDPゴシック" panose="020B0400000000000000" pitchFamily="50" charset="-128"/>
                        </a:rPr>
                        <a:t>30</a:t>
                      </a:r>
                      <a:endParaRPr lang="ja-JP" sz="1000" kern="100" dirty="0">
                        <a:effectLst/>
                        <a:latin typeface="BIZ UDPゴシック" panose="020B0400000000000000" pitchFamily="50" charset="-128"/>
                        <a:ea typeface="BIZ UDPゴシック" panose="020B0400000000000000" pitchFamily="50" charset="-128"/>
                      </a:endParaRPr>
                    </a:p>
                  </a:txBody>
                  <a:tcPr marL="68580" marR="68580" marT="0" marB="0" anchor="ctr"/>
                </a:tc>
                <a:extLst>
                  <a:ext uri="{0D108BD9-81ED-4DB2-BD59-A6C34878D82A}">
                    <a16:rowId xmlns:a16="http://schemas.microsoft.com/office/drawing/2014/main" val="1875712202"/>
                  </a:ext>
                </a:extLst>
              </a:tr>
              <a:tr h="398853">
                <a:tc>
                  <a:txBody>
                    <a:bodyPr/>
                    <a:lstStyle/>
                    <a:p>
                      <a:pPr algn="ctr">
                        <a:spcAft>
                          <a:spcPts val="0"/>
                        </a:spcAft>
                      </a:pPr>
                      <a:r>
                        <a:rPr lang="en-US" altLang="ja-JP" sz="1000" kern="100" dirty="0">
                          <a:effectLst/>
                          <a:latin typeface="BIZ UDPゴシック" panose="020B0400000000000000" pitchFamily="50" charset="-128"/>
                          <a:ea typeface="BIZ UDPゴシック" panose="020B0400000000000000" pitchFamily="50" charset="-128"/>
                        </a:rPr>
                        <a:t>24</a:t>
                      </a:r>
                      <a:endParaRPr lang="ja-JP" sz="10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just">
                        <a:spcAft>
                          <a:spcPts val="0"/>
                        </a:spcAft>
                      </a:pPr>
                      <a:r>
                        <a:rPr lang="ja-JP" altLang="en-US" sz="1000" kern="100" dirty="0">
                          <a:effectLst/>
                          <a:latin typeface="BIZ UDPゴシック" panose="020B0400000000000000" pitchFamily="50" charset="-128"/>
                          <a:ea typeface="BIZ UDPゴシック" panose="020B0400000000000000" pitchFamily="50" charset="-128"/>
                        </a:rPr>
                        <a:t>鉛の第二次精錬又は鉛の管、板もしくは線の製造</a:t>
                      </a:r>
                      <a:endParaRPr lang="ja-JP" sz="10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just">
                        <a:spcAft>
                          <a:spcPts val="0"/>
                        </a:spcAft>
                      </a:pPr>
                      <a:r>
                        <a:rPr lang="ja-JP" sz="1000" kern="100" dirty="0">
                          <a:effectLst/>
                          <a:latin typeface="BIZ UDPゴシック" panose="020B0400000000000000" pitchFamily="50" charset="-128"/>
                          <a:ea typeface="BIZ UDPゴシック" panose="020B0400000000000000" pitchFamily="50" charset="-128"/>
                        </a:rPr>
                        <a:t>溶解</a:t>
                      </a:r>
                      <a:r>
                        <a:rPr lang="ja-JP" altLang="en-US" sz="1000" kern="100" dirty="0">
                          <a:effectLst/>
                          <a:latin typeface="BIZ UDPゴシック" panose="020B0400000000000000" pitchFamily="50" charset="-128"/>
                          <a:ea typeface="BIZ UDPゴシック" panose="020B0400000000000000" pitchFamily="50" charset="-128"/>
                        </a:rPr>
                        <a:t>炉</a:t>
                      </a:r>
                      <a:endParaRPr lang="ja-JP" sz="10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ctr">
                        <a:spcAft>
                          <a:spcPts val="0"/>
                        </a:spcAft>
                      </a:pPr>
                      <a:r>
                        <a:rPr lang="en-US" altLang="ja-JP" sz="1000" kern="100" dirty="0">
                          <a:effectLst/>
                          <a:latin typeface="BIZ UDPゴシック" panose="020B0400000000000000" pitchFamily="50" charset="-128"/>
                          <a:ea typeface="BIZ UDPゴシック" panose="020B0400000000000000" pitchFamily="50" charset="-128"/>
                        </a:rPr>
                        <a:t>10</a:t>
                      </a:r>
                      <a:endParaRPr lang="ja-JP" sz="1000" kern="100" dirty="0">
                        <a:effectLst/>
                        <a:latin typeface="BIZ UDPゴシック" panose="020B0400000000000000" pitchFamily="50" charset="-128"/>
                        <a:ea typeface="BIZ UDPゴシック" panose="020B0400000000000000" pitchFamily="50" charset="-128"/>
                      </a:endParaRPr>
                    </a:p>
                  </a:txBody>
                  <a:tcPr marL="68580" marR="68580" marT="0" marB="0" anchor="ctr"/>
                </a:tc>
                <a:extLst>
                  <a:ext uri="{0D108BD9-81ED-4DB2-BD59-A6C34878D82A}">
                    <a16:rowId xmlns:a16="http://schemas.microsoft.com/office/drawing/2014/main" val="4034442602"/>
                  </a:ext>
                </a:extLst>
              </a:tr>
              <a:tr h="132951">
                <a:tc>
                  <a:txBody>
                    <a:bodyPr/>
                    <a:lstStyle/>
                    <a:p>
                      <a:pPr algn="ctr">
                        <a:spcAft>
                          <a:spcPts val="0"/>
                        </a:spcAft>
                      </a:pPr>
                      <a:r>
                        <a:rPr lang="en-US" altLang="ja-JP" sz="1000" kern="100" dirty="0">
                          <a:effectLst/>
                          <a:latin typeface="BIZ UDPゴシック" panose="020B0400000000000000" pitchFamily="50" charset="-128"/>
                          <a:ea typeface="BIZ UDPゴシック" panose="020B0400000000000000" pitchFamily="50" charset="-128"/>
                        </a:rPr>
                        <a:t>25</a:t>
                      </a:r>
                      <a:endParaRPr lang="ja-JP" sz="10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just">
                        <a:spcAft>
                          <a:spcPts val="0"/>
                        </a:spcAft>
                      </a:pPr>
                      <a:r>
                        <a:rPr lang="ja-JP" altLang="en-US" sz="1000" kern="100" dirty="0">
                          <a:effectLst/>
                          <a:latin typeface="BIZ UDPゴシック" panose="020B0400000000000000" pitchFamily="50" charset="-128"/>
                          <a:ea typeface="BIZ UDPゴシック" panose="020B0400000000000000" pitchFamily="50" charset="-128"/>
                        </a:rPr>
                        <a:t>鉛蓄電池の製造</a:t>
                      </a:r>
                      <a:endParaRPr lang="ja-JP" sz="10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just">
                        <a:spcAft>
                          <a:spcPts val="0"/>
                        </a:spcAft>
                      </a:pPr>
                      <a:r>
                        <a:rPr lang="ja-JP" altLang="en-US" sz="1000" kern="100" dirty="0">
                          <a:effectLst/>
                          <a:latin typeface="BIZ UDPゴシック" panose="020B0400000000000000" pitchFamily="50" charset="-128"/>
                          <a:ea typeface="BIZ UDPゴシック" panose="020B0400000000000000" pitchFamily="50" charset="-128"/>
                        </a:rPr>
                        <a:t>溶解</a:t>
                      </a:r>
                      <a:r>
                        <a:rPr lang="ja-JP" sz="1000" kern="100" dirty="0">
                          <a:effectLst/>
                          <a:latin typeface="BIZ UDPゴシック" panose="020B0400000000000000" pitchFamily="50" charset="-128"/>
                          <a:ea typeface="BIZ UDPゴシック" panose="020B0400000000000000" pitchFamily="50" charset="-128"/>
                        </a:rPr>
                        <a:t>炉</a:t>
                      </a:r>
                    </a:p>
                  </a:txBody>
                  <a:tcPr marL="68580" marR="68580" marT="0" marB="0" anchor="ctr"/>
                </a:tc>
                <a:tc>
                  <a:txBody>
                    <a:bodyPr/>
                    <a:lstStyle/>
                    <a:p>
                      <a:pPr algn="ctr">
                        <a:spcAft>
                          <a:spcPts val="0"/>
                        </a:spcAft>
                      </a:pPr>
                      <a:r>
                        <a:rPr lang="en-US" altLang="ja-JP" sz="1000" kern="100" dirty="0">
                          <a:effectLst/>
                          <a:latin typeface="BIZ UDPゴシック" panose="020B0400000000000000" pitchFamily="50" charset="-128"/>
                          <a:ea typeface="BIZ UDPゴシック" panose="020B0400000000000000" pitchFamily="50" charset="-128"/>
                        </a:rPr>
                        <a:t>10</a:t>
                      </a:r>
                      <a:endParaRPr lang="ja-JP" sz="1000" kern="100" dirty="0">
                        <a:effectLst/>
                        <a:latin typeface="BIZ UDPゴシック" panose="020B0400000000000000" pitchFamily="50" charset="-128"/>
                        <a:ea typeface="BIZ UDPゴシック" panose="020B0400000000000000" pitchFamily="50" charset="-128"/>
                      </a:endParaRPr>
                    </a:p>
                  </a:txBody>
                  <a:tcPr marL="68580" marR="68580" marT="0" marB="0" anchor="ctr"/>
                </a:tc>
                <a:extLst>
                  <a:ext uri="{0D108BD9-81ED-4DB2-BD59-A6C34878D82A}">
                    <a16:rowId xmlns:a16="http://schemas.microsoft.com/office/drawing/2014/main" val="1393356341"/>
                  </a:ext>
                </a:extLst>
              </a:tr>
              <a:tr h="265902">
                <a:tc>
                  <a:txBody>
                    <a:bodyPr/>
                    <a:lstStyle/>
                    <a:p>
                      <a:pPr algn="ctr">
                        <a:spcAft>
                          <a:spcPts val="0"/>
                        </a:spcAft>
                      </a:pPr>
                      <a:r>
                        <a:rPr lang="en-US" altLang="ja-JP" sz="1000" kern="100" dirty="0">
                          <a:effectLst/>
                          <a:latin typeface="BIZ UDPゴシック" panose="020B0400000000000000" pitchFamily="50" charset="-128"/>
                          <a:ea typeface="BIZ UDPゴシック" panose="020B0400000000000000" pitchFamily="50" charset="-128"/>
                        </a:rPr>
                        <a:t>26</a:t>
                      </a:r>
                      <a:endParaRPr lang="ja-JP" sz="10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just">
                        <a:spcAft>
                          <a:spcPts val="0"/>
                        </a:spcAft>
                      </a:pPr>
                      <a:r>
                        <a:rPr lang="ja-JP" altLang="en-US" sz="1000" kern="100" dirty="0">
                          <a:effectLst/>
                          <a:latin typeface="BIZ UDPゴシック" panose="020B0400000000000000" pitchFamily="50" charset="-128"/>
                          <a:ea typeface="BIZ UDPゴシック" panose="020B0400000000000000" pitchFamily="50" charset="-128"/>
                        </a:rPr>
                        <a:t>鉛系顔料</a:t>
                      </a:r>
                      <a:endParaRPr lang="ja-JP" sz="10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just">
                        <a:spcAft>
                          <a:spcPts val="0"/>
                        </a:spcAft>
                      </a:pPr>
                      <a:r>
                        <a:rPr lang="ja-JP" altLang="en-US" sz="1000" kern="100" dirty="0">
                          <a:effectLst/>
                          <a:latin typeface="BIZ UDPゴシック" panose="020B0400000000000000" pitchFamily="50" charset="-128"/>
                          <a:ea typeface="BIZ UDPゴシック" panose="020B0400000000000000" pitchFamily="50" charset="-128"/>
                        </a:rPr>
                        <a:t>溶解炉、反射炉、反応炉、乾燥施設</a:t>
                      </a:r>
                      <a:endParaRPr lang="ja-JP" sz="10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ctr">
                        <a:spcAft>
                          <a:spcPts val="0"/>
                        </a:spcAft>
                      </a:pPr>
                      <a:r>
                        <a:rPr lang="en-US" altLang="ja-JP" sz="1000" kern="100" dirty="0">
                          <a:effectLst/>
                          <a:latin typeface="BIZ UDPゴシック" panose="020B0400000000000000" pitchFamily="50" charset="-128"/>
                          <a:ea typeface="BIZ UDPゴシック" panose="020B0400000000000000" pitchFamily="50" charset="-128"/>
                        </a:rPr>
                        <a:t>10</a:t>
                      </a:r>
                      <a:endParaRPr lang="ja-JP" sz="1000" kern="100" dirty="0">
                        <a:effectLst/>
                        <a:latin typeface="BIZ UDPゴシック" panose="020B0400000000000000" pitchFamily="50" charset="-128"/>
                        <a:ea typeface="BIZ UDPゴシック" panose="020B0400000000000000" pitchFamily="50" charset="-128"/>
                      </a:endParaRPr>
                    </a:p>
                  </a:txBody>
                  <a:tcPr marL="68580" marR="68580" marT="0" marB="0" anchor="ctr"/>
                </a:tc>
                <a:extLst>
                  <a:ext uri="{0D108BD9-81ED-4DB2-BD59-A6C34878D82A}">
                    <a16:rowId xmlns:a16="http://schemas.microsoft.com/office/drawing/2014/main" val="1268605931"/>
                  </a:ext>
                </a:extLst>
              </a:tr>
            </a:tbl>
          </a:graphicData>
        </a:graphic>
      </p:graphicFrame>
      <p:sp>
        <p:nvSpPr>
          <p:cNvPr id="18" name="テキスト ボックス 17">
            <a:extLst>
              <a:ext uri="{FF2B5EF4-FFF2-40B4-BE49-F238E27FC236}">
                <a16:creationId xmlns:a16="http://schemas.microsoft.com/office/drawing/2014/main" id="{39BB7644-D1A6-47A7-9B39-935AB7B04FAD}"/>
              </a:ext>
            </a:extLst>
          </p:cNvPr>
          <p:cNvSpPr txBox="1"/>
          <p:nvPr/>
        </p:nvSpPr>
        <p:spPr>
          <a:xfrm>
            <a:off x="425405" y="2996944"/>
            <a:ext cx="3029997" cy="307777"/>
          </a:xfrm>
          <a:prstGeom prst="rect">
            <a:avLst/>
          </a:prstGeom>
          <a:noFill/>
        </p:spPr>
        <p:txBody>
          <a:bodyPr wrap="none" rtlCol="0">
            <a:spAutoFit/>
          </a:bodyPr>
          <a:lstStyle/>
          <a:p>
            <a:r>
              <a:rPr kumimoji="1" lang="ja-JP" altLang="en-US" sz="1400" dirty="0">
                <a:latin typeface="BIZ UDPゴシック" panose="020B0400000000000000" pitchFamily="50" charset="-128"/>
                <a:ea typeface="BIZ UDPゴシック" panose="020B0400000000000000" pitchFamily="50" charset="-128"/>
              </a:rPr>
              <a:t>〇フッ素、フッ化水素及びフッ化珪素</a:t>
            </a:r>
          </a:p>
        </p:txBody>
      </p:sp>
      <p:sp>
        <p:nvSpPr>
          <p:cNvPr id="19" name="テキスト ボックス 18">
            <a:extLst>
              <a:ext uri="{FF2B5EF4-FFF2-40B4-BE49-F238E27FC236}">
                <a16:creationId xmlns:a16="http://schemas.microsoft.com/office/drawing/2014/main" id="{835C0290-217B-492E-A99E-75AF59F50707}"/>
              </a:ext>
            </a:extLst>
          </p:cNvPr>
          <p:cNvSpPr txBox="1"/>
          <p:nvPr/>
        </p:nvSpPr>
        <p:spPr>
          <a:xfrm>
            <a:off x="5038170" y="4587696"/>
            <a:ext cx="1789272" cy="307777"/>
          </a:xfrm>
          <a:prstGeom prst="rect">
            <a:avLst/>
          </a:prstGeom>
          <a:noFill/>
        </p:spPr>
        <p:txBody>
          <a:bodyPr wrap="none" rtlCol="0">
            <a:spAutoFit/>
          </a:bodyPr>
          <a:lstStyle/>
          <a:p>
            <a:r>
              <a:rPr kumimoji="1" lang="ja-JP" altLang="en-US" sz="1400" dirty="0">
                <a:latin typeface="BIZ UDPゴシック" panose="020B0400000000000000" pitchFamily="50" charset="-128"/>
                <a:ea typeface="BIZ UDPゴシック" panose="020B0400000000000000" pitchFamily="50" charset="-128"/>
              </a:rPr>
              <a:t>〇鉛及びその化合物</a:t>
            </a:r>
          </a:p>
        </p:txBody>
      </p:sp>
      <p:sp>
        <p:nvSpPr>
          <p:cNvPr id="20" name="スライド番号プレースホルダー 3">
            <a:extLst>
              <a:ext uri="{FF2B5EF4-FFF2-40B4-BE49-F238E27FC236}">
                <a16:creationId xmlns:a16="http://schemas.microsoft.com/office/drawing/2014/main" id="{0F6741EF-BD8A-4D00-A1EA-E83D858AC4D4}"/>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19</a:t>
            </a:fld>
            <a:endParaRPr lang="en-US" dirty="0">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8109358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p:cNvSpPr>
            <a:spLocks noGrp="1"/>
          </p:cNvSpPr>
          <p:nvPr>
            <p:ph type="title"/>
          </p:nvPr>
        </p:nvSpPr>
        <p:spPr>
          <a:xfrm>
            <a:off x="1083470" y="609600"/>
            <a:ext cx="6984793" cy="1320800"/>
          </a:xfrm>
        </p:spPr>
        <p:txBody>
          <a:bodyPr>
            <a:normAutofit/>
          </a:bodyPr>
          <a:lstStyle/>
          <a:p>
            <a:r>
              <a:rPr kumimoji="1" lang="ja-JP" altLang="en-US" dirty="0">
                <a:latin typeface="BIZ UDPゴシック" panose="020B0400000000000000" pitchFamily="50" charset="-128"/>
                <a:ea typeface="BIZ UDPゴシック" panose="020B0400000000000000" pitchFamily="50" charset="-128"/>
              </a:rPr>
              <a:t>検討に係る背景と課題①</a:t>
            </a: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コンテンツ プレースホルダー 2"/>
          <p:cNvSpPr>
            <a:spLocks noGrp="1"/>
          </p:cNvSpPr>
          <p:nvPr>
            <p:ph idx="1"/>
          </p:nvPr>
        </p:nvSpPr>
        <p:spPr>
          <a:xfrm>
            <a:off x="684610" y="1649437"/>
            <a:ext cx="8856794" cy="4446563"/>
          </a:xfrm>
        </p:spPr>
        <p:txBody>
          <a:bodyPr vert="horz" lIns="91440" tIns="45720" rIns="91440" bIns="45720" rtlCol="0">
            <a:noAutofit/>
          </a:bodyPr>
          <a:lstStyle/>
          <a:p>
            <a:pPr>
              <a:lnSpc>
                <a:spcPct val="150000"/>
              </a:lnSpc>
            </a:pPr>
            <a:r>
              <a:rPr lang="ja-JP" altLang="en-US" sz="1600" dirty="0">
                <a:latin typeface="BIZ UDPゴシック" panose="020B0400000000000000" pitchFamily="50" charset="-128"/>
                <a:ea typeface="BIZ UDPゴシック" panose="020B0400000000000000" pitchFamily="50" charset="-128"/>
              </a:rPr>
              <a:t>有害物質については輸入や製造、環境中への排出、人体への直接摂取等、様々な段階において各法令で規制が実施されている。大阪府生活環境に関する保全等の条例（以下「条例」という）では、環境中へ排出される段階において、人の健康の保護及び生活環境の保全を図ることを目的に適正管理や排出規制を実施している。</a:t>
            </a:r>
            <a:endParaRPr lang="en-US" altLang="ja-JP" sz="1600" dirty="0">
              <a:latin typeface="BIZ UDPゴシック" panose="020B0400000000000000" pitchFamily="50" charset="-128"/>
              <a:ea typeface="BIZ UDPゴシック" panose="020B0400000000000000" pitchFamily="50" charset="-128"/>
            </a:endParaRPr>
          </a:p>
          <a:p>
            <a:pPr>
              <a:lnSpc>
                <a:spcPct val="150000"/>
              </a:lnSpc>
            </a:pPr>
            <a:r>
              <a:rPr lang="ja-JP" altLang="en-US" sz="1600" dirty="0">
                <a:latin typeface="BIZ UDPゴシック" panose="020B0400000000000000" pitchFamily="50" charset="-128"/>
                <a:ea typeface="BIZ UDPゴシック" panose="020B0400000000000000" pitchFamily="50" charset="-128"/>
              </a:rPr>
              <a:t>大阪府における有害大気汚染物質の規制は、昭和</a:t>
            </a:r>
            <a:r>
              <a:rPr lang="en-US" altLang="ja-JP" sz="1600" dirty="0">
                <a:latin typeface="BIZ UDPゴシック" panose="020B0400000000000000" pitchFamily="50" charset="-128"/>
                <a:ea typeface="BIZ UDPゴシック" panose="020B0400000000000000" pitchFamily="50" charset="-128"/>
              </a:rPr>
              <a:t>25</a:t>
            </a:r>
            <a:r>
              <a:rPr lang="ja-JP" altLang="en-US" sz="1600" dirty="0">
                <a:latin typeface="BIZ UDPゴシック" panose="020B0400000000000000" pitchFamily="50" charset="-128"/>
                <a:ea typeface="BIZ UDPゴシック" panose="020B0400000000000000" pitchFamily="50" charset="-128"/>
              </a:rPr>
              <a:t>年施行の大阪府事業場公害防止条例で既に実施されており、昭和４</a:t>
            </a:r>
            <a:r>
              <a:rPr lang="en-US" altLang="ja-JP" sz="1600" dirty="0">
                <a:latin typeface="BIZ UDPゴシック" panose="020B0400000000000000" pitchFamily="50" charset="-128"/>
                <a:ea typeface="BIZ UDPゴシック" panose="020B0400000000000000" pitchFamily="50" charset="-128"/>
              </a:rPr>
              <a:t>5</a:t>
            </a:r>
            <a:r>
              <a:rPr lang="ja-JP" altLang="en-US" sz="1600" dirty="0">
                <a:latin typeface="BIZ UDPゴシック" panose="020B0400000000000000" pitchFamily="50" charset="-128"/>
                <a:ea typeface="BIZ UDPゴシック" panose="020B0400000000000000" pitchFamily="50" charset="-128"/>
              </a:rPr>
              <a:t>年施行の大阪府公害防止条例ではこれまでの敷地境界線基準に加え排出口基準を新たに設けた。府が独自に設定した敷地境界線基準及び排出口基準の考え方はその後の悪臭防止法の規制手法や大気汚染防止法特定粉じん規制に取り入れられている。</a:t>
            </a:r>
            <a:endParaRPr lang="en-US" altLang="ja-JP" sz="1600" dirty="0">
              <a:latin typeface="BIZ UDPゴシック" panose="020B0400000000000000" pitchFamily="50" charset="-128"/>
              <a:ea typeface="BIZ UDPゴシック" panose="020B0400000000000000" pitchFamily="50" charset="-128"/>
            </a:endParaRPr>
          </a:p>
          <a:p>
            <a:pPr>
              <a:lnSpc>
                <a:spcPct val="150000"/>
              </a:lnSpc>
            </a:pPr>
            <a:r>
              <a:rPr lang="ja-JP" altLang="en-US" sz="1600" dirty="0">
                <a:latin typeface="BIZ UDPゴシック" panose="020B0400000000000000" pitchFamily="50" charset="-128"/>
                <a:ea typeface="BIZ UDPゴシック" panose="020B0400000000000000" pitchFamily="50" charset="-128"/>
              </a:rPr>
              <a:t>その後、平成６年施行の現行条例では、物質毎に排出口基準又は設備構造基準の規定を設け、大阪府事業場公害防止条例では</a:t>
            </a:r>
            <a:r>
              <a:rPr lang="en-US" altLang="ja-JP" sz="1600" dirty="0">
                <a:latin typeface="BIZ UDPゴシック" panose="020B0400000000000000" pitchFamily="50" charset="-128"/>
                <a:ea typeface="BIZ UDPゴシック" panose="020B0400000000000000" pitchFamily="50" charset="-128"/>
              </a:rPr>
              <a:t>81</a:t>
            </a:r>
            <a:r>
              <a:rPr lang="ja-JP" altLang="en-US" sz="1600" dirty="0">
                <a:latin typeface="BIZ UDPゴシック" panose="020B0400000000000000" pitchFamily="50" charset="-128"/>
                <a:ea typeface="BIZ UDPゴシック" panose="020B0400000000000000" pitchFamily="50" charset="-128"/>
              </a:rPr>
              <a:t>物質を規定していたが、現在</a:t>
            </a:r>
            <a:r>
              <a:rPr lang="en-US" altLang="ja-JP" sz="1600" dirty="0">
                <a:latin typeface="BIZ UDPゴシック" panose="020B0400000000000000" pitchFamily="50" charset="-128"/>
                <a:ea typeface="BIZ UDPゴシック" panose="020B0400000000000000" pitchFamily="50" charset="-128"/>
              </a:rPr>
              <a:t>23</a:t>
            </a:r>
            <a:r>
              <a:rPr lang="ja-JP" altLang="en-US" sz="1600" dirty="0">
                <a:latin typeface="BIZ UDPゴシック" panose="020B0400000000000000" pitchFamily="50" charset="-128"/>
                <a:ea typeface="BIZ UDPゴシック" panose="020B0400000000000000" pitchFamily="50" charset="-128"/>
              </a:rPr>
              <a:t>物質を規定している。</a:t>
            </a:r>
            <a:endParaRPr lang="en-US" altLang="ja-JP" sz="1600" dirty="0">
              <a:latin typeface="BIZ UDPゴシック" panose="020B0400000000000000" pitchFamily="50" charset="-128"/>
              <a:ea typeface="BIZ UDPゴシック" panose="020B0400000000000000" pitchFamily="50" charset="-128"/>
            </a:endParaRPr>
          </a:p>
        </p:txBody>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スライド番号プレースホルダー 3">
            <a:extLst>
              <a:ext uri="{FF2B5EF4-FFF2-40B4-BE49-F238E27FC236}">
                <a16:creationId xmlns:a16="http://schemas.microsoft.com/office/drawing/2014/main" id="{8DBC81DD-DE3C-4517-AC6F-72A486E33BE7}"/>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2</a:t>
            </a:fld>
            <a:endParaRPr lang="en-US" dirty="0">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9718928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タイトル 1">
            <a:extLst>
              <a:ext uri="{FF2B5EF4-FFF2-40B4-BE49-F238E27FC236}">
                <a16:creationId xmlns:a16="http://schemas.microsoft.com/office/drawing/2014/main" id="{D131C9BA-15F4-4E29-91C6-BC9560CB7298}"/>
              </a:ext>
            </a:extLst>
          </p:cNvPr>
          <p:cNvSpPr>
            <a:spLocks noGrp="1"/>
          </p:cNvSpPr>
          <p:nvPr>
            <p:ph type="title"/>
          </p:nvPr>
        </p:nvSpPr>
        <p:spPr>
          <a:xfrm>
            <a:off x="1083470" y="609600"/>
            <a:ext cx="6984793" cy="629495"/>
          </a:xfrm>
        </p:spPr>
        <p:txBody>
          <a:bodyPr>
            <a:normAutofit fontScale="90000"/>
          </a:bodyPr>
          <a:lstStyle/>
          <a:p>
            <a:r>
              <a:rPr kumimoji="1" lang="ja-JP" altLang="en-US" dirty="0">
                <a:latin typeface="BIZ UDPゴシック" panose="020B0400000000000000" pitchFamily="50" charset="-128"/>
                <a:ea typeface="BIZ UDPゴシック" panose="020B0400000000000000" pitchFamily="50" charset="-128"/>
              </a:rPr>
              <a:t>（参考）法有害物質規制基準②</a:t>
            </a:r>
          </a:p>
        </p:txBody>
      </p:sp>
      <p:graphicFrame>
        <p:nvGraphicFramePr>
          <p:cNvPr id="10" name="表 9">
            <a:extLst>
              <a:ext uri="{FF2B5EF4-FFF2-40B4-BE49-F238E27FC236}">
                <a16:creationId xmlns:a16="http://schemas.microsoft.com/office/drawing/2014/main" id="{78C9A1E0-DF59-49CE-AA23-3F5414C76FB7}"/>
              </a:ext>
            </a:extLst>
          </p:cNvPr>
          <p:cNvGraphicFramePr>
            <a:graphicFrameLocks noGrp="1"/>
          </p:cNvGraphicFramePr>
          <p:nvPr>
            <p:extLst>
              <p:ext uri="{D42A27DB-BD31-4B8C-83A1-F6EECF244321}">
                <p14:modId xmlns:p14="http://schemas.microsoft.com/office/powerpoint/2010/main" val="1310080712"/>
              </p:ext>
            </p:extLst>
          </p:nvPr>
        </p:nvGraphicFramePr>
        <p:xfrm>
          <a:off x="617610" y="1402692"/>
          <a:ext cx="4571317" cy="5369171"/>
        </p:xfrm>
        <a:graphic>
          <a:graphicData uri="http://schemas.openxmlformats.org/drawingml/2006/table">
            <a:tbl>
              <a:tblPr firstRow="1" firstCol="1" bandRow="1">
                <a:tableStyleId>{5C22544A-7EE6-4342-B048-85BDC9FD1C3A}</a:tableStyleId>
              </a:tblPr>
              <a:tblGrid>
                <a:gridCol w="220971">
                  <a:extLst>
                    <a:ext uri="{9D8B030D-6E8A-4147-A177-3AD203B41FA5}">
                      <a16:colId xmlns:a16="http://schemas.microsoft.com/office/drawing/2014/main" val="3100017087"/>
                    </a:ext>
                  </a:extLst>
                </a:gridCol>
                <a:gridCol w="246346">
                  <a:extLst>
                    <a:ext uri="{9D8B030D-6E8A-4147-A177-3AD203B41FA5}">
                      <a16:colId xmlns:a16="http://schemas.microsoft.com/office/drawing/2014/main" val="3453423805"/>
                    </a:ext>
                  </a:extLst>
                </a:gridCol>
                <a:gridCol w="2268000">
                  <a:extLst>
                    <a:ext uri="{9D8B030D-6E8A-4147-A177-3AD203B41FA5}">
                      <a16:colId xmlns:a16="http://schemas.microsoft.com/office/drawing/2014/main" val="2995049767"/>
                    </a:ext>
                  </a:extLst>
                </a:gridCol>
                <a:gridCol w="864000">
                  <a:extLst>
                    <a:ext uri="{9D8B030D-6E8A-4147-A177-3AD203B41FA5}">
                      <a16:colId xmlns:a16="http://schemas.microsoft.com/office/drawing/2014/main" val="1731599752"/>
                    </a:ext>
                  </a:extLst>
                </a:gridCol>
                <a:gridCol w="612000">
                  <a:extLst>
                    <a:ext uri="{9D8B030D-6E8A-4147-A177-3AD203B41FA5}">
                      <a16:colId xmlns:a16="http://schemas.microsoft.com/office/drawing/2014/main" val="3556220269"/>
                    </a:ext>
                  </a:extLst>
                </a:gridCol>
                <a:gridCol w="360000">
                  <a:extLst>
                    <a:ext uri="{9D8B030D-6E8A-4147-A177-3AD203B41FA5}">
                      <a16:colId xmlns:a16="http://schemas.microsoft.com/office/drawing/2014/main" val="3410094253"/>
                    </a:ext>
                  </a:extLst>
                </a:gridCol>
              </a:tblGrid>
              <a:tr h="216000">
                <a:tc rowSpan="2" gridSpan="2">
                  <a:txBody>
                    <a:bodyPr/>
                    <a:lstStyle/>
                    <a:p>
                      <a:pPr algn="ctr">
                        <a:spcAft>
                          <a:spcPts val="0"/>
                        </a:spcAft>
                      </a:pPr>
                      <a:r>
                        <a:rPr lang="ja-JP" sz="900" kern="0" dirty="0">
                          <a:solidFill>
                            <a:schemeClr val="bg1"/>
                          </a:solidFill>
                          <a:effectLst/>
                          <a:latin typeface="BIZ UDPゴシック" panose="020B0400000000000000" pitchFamily="50" charset="-128"/>
                          <a:ea typeface="BIZ UDPゴシック" panose="020B0400000000000000" pitchFamily="50" charset="-128"/>
                        </a:rPr>
                        <a:t>項</a:t>
                      </a:r>
                      <a:endParaRPr lang="ja-JP" sz="900" kern="100"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solidFill>
                      <a:schemeClr val="accent1"/>
                    </a:solidFill>
                  </a:tcPr>
                </a:tc>
                <a:tc rowSpan="2" hMerge="1">
                  <a:txBody>
                    <a:bodyPr/>
                    <a:lstStyle/>
                    <a:p>
                      <a:pPr marL="104140" algn="ctr">
                        <a:spcAft>
                          <a:spcPts val="0"/>
                        </a:spcAft>
                      </a:pPr>
                      <a:endParaRPr lang="ja-JP" sz="900" kern="100" dirty="0">
                        <a:effectLst/>
                        <a:latin typeface="Times New Roman" panose="02020603050405020304" pitchFamily="18" charset="0"/>
                        <a:ea typeface="ＭＳ 明朝" panose="02020609040205080304" pitchFamily="17" charset="-128"/>
                      </a:endParaRPr>
                    </a:p>
                  </a:txBody>
                  <a:tcPr marL="0" marR="0" marT="0" marB="0" anchor="ctr"/>
                </a:tc>
                <a:tc>
                  <a:txBody>
                    <a:bodyPr/>
                    <a:lstStyle/>
                    <a:p>
                      <a:pPr algn="ctr">
                        <a:spcAft>
                          <a:spcPts val="0"/>
                        </a:spcAft>
                      </a:pPr>
                      <a:r>
                        <a:rPr lang="ja-JP" sz="900" kern="0" dirty="0">
                          <a:solidFill>
                            <a:schemeClr val="bg1"/>
                          </a:solidFill>
                          <a:effectLst/>
                          <a:latin typeface="BIZ UDPゴシック" panose="020B0400000000000000" pitchFamily="50" charset="-128"/>
                          <a:ea typeface="BIZ UDPゴシック" panose="020B0400000000000000" pitchFamily="50" charset="-128"/>
                        </a:rPr>
                        <a:t>施設の種類</a:t>
                      </a:r>
                      <a:endParaRPr lang="ja-JP" sz="900" kern="100"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solidFill>
                      <a:schemeClr val="accent1"/>
                    </a:solidFill>
                  </a:tcPr>
                </a:tc>
                <a:tc>
                  <a:txBody>
                    <a:bodyPr/>
                    <a:lstStyle/>
                    <a:p>
                      <a:pPr algn="ctr">
                        <a:spcAft>
                          <a:spcPts val="0"/>
                        </a:spcAft>
                      </a:pPr>
                      <a:r>
                        <a:rPr lang="ja-JP" sz="900" kern="0">
                          <a:solidFill>
                            <a:schemeClr val="bg1"/>
                          </a:solidFill>
                          <a:effectLst/>
                          <a:latin typeface="BIZ UDPゴシック" panose="020B0400000000000000" pitchFamily="50" charset="-128"/>
                          <a:ea typeface="BIZ UDPゴシック" panose="020B0400000000000000" pitchFamily="50" charset="-128"/>
                        </a:rPr>
                        <a:t>排出ガス規模等</a:t>
                      </a:r>
                      <a:endParaRPr lang="ja-JP" sz="900" kern="10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solidFill>
                      <a:schemeClr val="accent1"/>
                    </a:solidFill>
                  </a:tcPr>
                </a:tc>
                <a:tc>
                  <a:txBody>
                    <a:bodyPr/>
                    <a:lstStyle/>
                    <a:p>
                      <a:pPr algn="ctr">
                        <a:spcAft>
                          <a:spcPts val="0"/>
                        </a:spcAft>
                      </a:pPr>
                      <a:r>
                        <a:rPr lang="ja-JP" sz="900" kern="0">
                          <a:solidFill>
                            <a:schemeClr val="bg1"/>
                          </a:solidFill>
                          <a:effectLst/>
                          <a:latin typeface="BIZ UDPゴシック" panose="020B0400000000000000" pitchFamily="50" charset="-128"/>
                          <a:ea typeface="BIZ UDPゴシック" panose="020B0400000000000000" pitchFamily="50" charset="-128"/>
                        </a:rPr>
                        <a:t>排出基準</a:t>
                      </a:r>
                      <a:endParaRPr lang="ja-JP" sz="900" kern="10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solidFill>
                      <a:schemeClr val="accent1"/>
                    </a:solidFill>
                  </a:tcPr>
                </a:tc>
                <a:tc>
                  <a:txBody>
                    <a:bodyPr/>
                    <a:lstStyle/>
                    <a:p>
                      <a:pPr algn="ctr">
                        <a:spcAft>
                          <a:spcPts val="0"/>
                        </a:spcAft>
                      </a:pPr>
                      <a:r>
                        <a:rPr lang="en-US" sz="900" kern="0">
                          <a:solidFill>
                            <a:schemeClr val="bg1"/>
                          </a:solidFill>
                          <a:effectLst/>
                          <a:latin typeface="BIZ UDPゴシック" panose="020B0400000000000000" pitchFamily="50" charset="-128"/>
                          <a:ea typeface="BIZ UDPゴシック" panose="020B0400000000000000" pitchFamily="50" charset="-128"/>
                        </a:rPr>
                        <a:t>On</a:t>
                      </a:r>
                      <a:endParaRPr lang="ja-JP" sz="900" kern="10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solidFill>
                      <a:schemeClr val="accent1"/>
                    </a:solidFill>
                  </a:tcPr>
                </a:tc>
                <a:extLst>
                  <a:ext uri="{0D108BD9-81ED-4DB2-BD59-A6C34878D82A}">
                    <a16:rowId xmlns:a16="http://schemas.microsoft.com/office/drawing/2014/main" val="910353894"/>
                  </a:ext>
                </a:extLst>
              </a:tr>
              <a:tr h="216000">
                <a:tc gridSpan="2" vMerge="1">
                  <a:txBody>
                    <a:bodyPr/>
                    <a:lstStyle/>
                    <a:p>
                      <a:endParaRPr kumimoji="1" lang="ja-JP" altLang="en-US"/>
                    </a:p>
                  </a:txBody>
                  <a:tcPr/>
                </a:tc>
                <a:tc hMerge="1" vMerge="1">
                  <a:txBody>
                    <a:bodyPr/>
                    <a:lstStyle/>
                    <a:p>
                      <a:endParaRPr kumimoji="1" lang="ja-JP" altLang="en-US"/>
                    </a:p>
                  </a:txBody>
                  <a:tcPr/>
                </a:tc>
                <a:tc>
                  <a:txBody>
                    <a:bodyPr/>
                    <a:lstStyle/>
                    <a:p>
                      <a:pPr algn="ctr">
                        <a:spcAft>
                          <a:spcPts val="0"/>
                        </a:spcAft>
                      </a:pPr>
                      <a:r>
                        <a:rPr lang="ja-JP" sz="900" kern="0" dirty="0">
                          <a:solidFill>
                            <a:schemeClr val="bg1"/>
                          </a:solidFill>
                          <a:effectLst/>
                          <a:latin typeface="BIZ UDPゴシック" panose="020B0400000000000000" pitchFamily="50" charset="-128"/>
                          <a:ea typeface="BIZ UDPゴシック" panose="020B0400000000000000" pitchFamily="50" charset="-128"/>
                        </a:rPr>
                        <a:t>（熱源として電気を使用するものを除く）</a:t>
                      </a:r>
                      <a:endParaRPr lang="ja-JP" sz="900" kern="100"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solidFill>
                      <a:schemeClr val="accent1"/>
                    </a:solidFill>
                  </a:tcPr>
                </a:tc>
                <a:tc>
                  <a:txBody>
                    <a:bodyPr/>
                    <a:lstStyle/>
                    <a:p>
                      <a:pPr algn="ctr">
                        <a:spcAft>
                          <a:spcPts val="0"/>
                        </a:spcAft>
                      </a:pPr>
                      <a:r>
                        <a:rPr lang="ja-JP" sz="900" kern="0" dirty="0">
                          <a:solidFill>
                            <a:schemeClr val="bg1"/>
                          </a:solidFill>
                          <a:effectLst/>
                          <a:latin typeface="BIZ UDPゴシック" panose="020B0400000000000000" pitchFamily="50" charset="-128"/>
                          <a:ea typeface="BIZ UDPゴシック" panose="020B0400000000000000" pitchFamily="50" charset="-128"/>
                        </a:rPr>
                        <a:t>（万</a:t>
                      </a:r>
                      <a:r>
                        <a:rPr lang="en-US" sz="900" kern="0" dirty="0">
                          <a:solidFill>
                            <a:schemeClr val="bg1"/>
                          </a:solidFill>
                          <a:effectLst/>
                          <a:latin typeface="BIZ UDPゴシック" panose="020B0400000000000000" pitchFamily="50" charset="-128"/>
                          <a:ea typeface="BIZ UDPゴシック" panose="020B0400000000000000" pitchFamily="50" charset="-128"/>
                        </a:rPr>
                        <a:t>Nm</a:t>
                      </a:r>
                      <a:r>
                        <a:rPr lang="en-US" sz="900" kern="0" baseline="30000" dirty="0">
                          <a:solidFill>
                            <a:schemeClr val="bg1"/>
                          </a:solidFill>
                          <a:effectLst/>
                          <a:latin typeface="BIZ UDPゴシック" panose="020B0400000000000000" pitchFamily="50" charset="-128"/>
                          <a:ea typeface="BIZ UDPゴシック" panose="020B0400000000000000" pitchFamily="50" charset="-128"/>
                        </a:rPr>
                        <a:t>3</a:t>
                      </a:r>
                      <a:r>
                        <a:rPr lang="en-US" sz="900" kern="0" dirty="0">
                          <a:solidFill>
                            <a:schemeClr val="bg1"/>
                          </a:solidFill>
                          <a:effectLst/>
                          <a:latin typeface="BIZ UDPゴシック" panose="020B0400000000000000" pitchFamily="50" charset="-128"/>
                          <a:ea typeface="BIZ UDPゴシック" panose="020B0400000000000000" pitchFamily="50" charset="-128"/>
                        </a:rPr>
                        <a:t>/</a:t>
                      </a:r>
                      <a:r>
                        <a:rPr lang="ja-JP" sz="900" kern="0" dirty="0">
                          <a:solidFill>
                            <a:schemeClr val="bg1"/>
                          </a:solidFill>
                          <a:effectLst/>
                          <a:latin typeface="BIZ UDPゴシック" panose="020B0400000000000000" pitchFamily="50" charset="-128"/>
                          <a:ea typeface="BIZ UDPゴシック" panose="020B0400000000000000" pitchFamily="50" charset="-128"/>
                        </a:rPr>
                        <a:t>時）</a:t>
                      </a:r>
                      <a:endParaRPr lang="ja-JP" sz="900" kern="100"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solidFill>
                      <a:schemeClr val="accent1"/>
                    </a:solidFill>
                  </a:tcPr>
                </a:tc>
                <a:tc>
                  <a:txBody>
                    <a:bodyPr/>
                    <a:lstStyle/>
                    <a:p>
                      <a:pPr algn="ctr">
                        <a:spcAft>
                          <a:spcPts val="0"/>
                        </a:spcAft>
                      </a:pPr>
                      <a:r>
                        <a:rPr lang="en-US" sz="900" kern="0" dirty="0">
                          <a:solidFill>
                            <a:schemeClr val="bg1"/>
                          </a:solidFill>
                          <a:effectLst/>
                          <a:latin typeface="BIZ UDPゴシック" panose="020B0400000000000000" pitchFamily="50" charset="-128"/>
                          <a:ea typeface="BIZ UDPゴシック" panose="020B0400000000000000" pitchFamily="50" charset="-128"/>
                        </a:rPr>
                        <a:t>(ppm)</a:t>
                      </a:r>
                      <a:endParaRPr lang="ja-JP" sz="900" kern="100"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solidFill>
                      <a:schemeClr val="accent1"/>
                    </a:solidFill>
                  </a:tcPr>
                </a:tc>
                <a:tc>
                  <a:txBody>
                    <a:bodyPr/>
                    <a:lstStyle/>
                    <a:p>
                      <a:pPr algn="ctr"/>
                      <a:endParaRPr lang="ja-JP" sz="900"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solidFill>
                      <a:schemeClr val="accent1"/>
                    </a:solidFill>
                  </a:tcPr>
                </a:tc>
                <a:extLst>
                  <a:ext uri="{0D108BD9-81ED-4DB2-BD59-A6C34878D82A}">
                    <a16:rowId xmlns:a16="http://schemas.microsoft.com/office/drawing/2014/main" val="1259982528"/>
                  </a:ext>
                </a:extLst>
              </a:tr>
              <a:tr h="115535">
                <a:tc rowSpan="14">
                  <a:txBody>
                    <a:bodyPr/>
                    <a:lstStyle/>
                    <a:p>
                      <a:pPr algn="ctr">
                        <a:spcAft>
                          <a:spcPts val="0"/>
                        </a:spcAft>
                      </a:pPr>
                      <a:r>
                        <a:rPr lang="en-US" altLang="ja-JP" sz="900" kern="100" dirty="0">
                          <a:effectLst/>
                          <a:latin typeface="BIZ UDPゴシック" panose="020B0400000000000000" pitchFamily="50" charset="-128"/>
                          <a:ea typeface="BIZ UDPゴシック" panose="020B0400000000000000" pitchFamily="50" charset="-128"/>
                        </a:rPr>
                        <a:t>1</a:t>
                      </a:r>
                      <a:endParaRPr lang="ja-JP" sz="900" kern="100" dirty="0">
                        <a:effectLst/>
                        <a:latin typeface="BIZ UDPゴシック" panose="020B0400000000000000" pitchFamily="50" charset="-128"/>
                        <a:ea typeface="BIZ UDPゴシック" panose="020B0400000000000000" pitchFamily="50" charset="-128"/>
                      </a:endParaRPr>
                    </a:p>
                  </a:txBody>
                  <a:tcPr marL="0" marR="0" marT="0" marB="0" anchor="ctr"/>
                </a:tc>
                <a:tc rowSpan="4">
                  <a:txBody>
                    <a:bodyPr/>
                    <a:lstStyle/>
                    <a:p>
                      <a:pPr algn="ctr">
                        <a:spcAft>
                          <a:spcPts val="0"/>
                        </a:spcAft>
                      </a:pPr>
                      <a:r>
                        <a:rPr lang="ja-JP" sz="900" kern="100">
                          <a:effectLst/>
                          <a:latin typeface="BIZ UDPゴシック" panose="020B0400000000000000" pitchFamily="50" charset="-128"/>
                          <a:ea typeface="BIZ UDPゴシック" panose="020B0400000000000000" pitchFamily="50" charset="-128"/>
                        </a:rPr>
                        <a:t>①</a:t>
                      </a:r>
                    </a:p>
                  </a:txBody>
                  <a:tcPr marL="0" marR="0" marT="0" marB="0" anchor="ctr"/>
                </a:tc>
                <a:tc>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ガス専焼ボイラ－</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50</a:t>
                      </a:r>
                      <a:r>
                        <a:rPr lang="ja-JP" sz="900" kern="0">
                          <a:effectLst/>
                          <a:latin typeface="BIZ UDPゴシック" panose="020B0400000000000000" pitchFamily="50" charset="-128"/>
                          <a:ea typeface="BIZ UDPゴシック" panose="020B0400000000000000" pitchFamily="50" charset="-128"/>
                        </a:rPr>
                        <a:t>以上</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60</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rowSpan="4">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5</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55721736"/>
                  </a:ext>
                </a:extLst>
              </a:tr>
              <a:tr h="115535">
                <a:tc vMerge="1">
                  <a:txBody>
                    <a:bodyPr/>
                    <a:lstStyle/>
                    <a:p>
                      <a:endParaRPr kumimoji="1" lang="ja-JP" altLang="en-US"/>
                    </a:p>
                  </a:txBody>
                  <a:tcPr/>
                </a:tc>
                <a:tc vMerge="1">
                  <a:txBody>
                    <a:bodyPr/>
                    <a:lstStyle/>
                    <a:p>
                      <a:endParaRPr kumimoji="1" lang="ja-JP" altLang="en-US"/>
                    </a:p>
                  </a:txBody>
                  <a:tcPr/>
                </a:tc>
                <a:tc rowSpan="3">
                  <a:txBody>
                    <a:bodyPr/>
                    <a:lstStyle/>
                    <a:p>
                      <a:pPr marL="104140" marR="102870" algn="ctr">
                        <a:spcAft>
                          <a:spcPts val="0"/>
                        </a:spcAft>
                      </a:pPr>
                      <a:r>
                        <a:rPr lang="ja-JP" sz="900" kern="0" dirty="0">
                          <a:effectLst/>
                          <a:latin typeface="BIZ UDPゴシック" panose="020B0400000000000000" pitchFamily="50" charset="-128"/>
                          <a:ea typeface="BIZ UDPゴシック" panose="020B0400000000000000" pitchFamily="50" charset="-128"/>
                        </a:rPr>
                        <a:t>（ガス専焼ボイラ－のうち、小型ボイラー（伝熱面積が</a:t>
                      </a:r>
                      <a:r>
                        <a:rPr lang="en-US" sz="900" kern="0" dirty="0">
                          <a:effectLst/>
                          <a:latin typeface="BIZ UDPゴシック" panose="020B0400000000000000" pitchFamily="50" charset="-128"/>
                          <a:ea typeface="BIZ UDPゴシック" panose="020B0400000000000000" pitchFamily="50" charset="-128"/>
                        </a:rPr>
                        <a:t>10</a:t>
                      </a:r>
                      <a:r>
                        <a:rPr lang="ja-JP" sz="900" kern="0" dirty="0">
                          <a:effectLst/>
                          <a:latin typeface="BIZ UDPゴシック" panose="020B0400000000000000" pitchFamily="50" charset="-128"/>
                          <a:ea typeface="BIZ UDPゴシック" panose="020B0400000000000000" pitchFamily="50" charset="-128"/>
                        </a:rPr>
                        <a:t>ｍ</a:t>
                      </a:r>
                      <a:r>
                        <a:rPr lang="en-US" sz="900" kern="0" dirty="0">
                          <a:effectLst/>
                          <a:latin typeface="BIZ UDPゴシック" panose="020B0400000000000000" pitchFamily="50" charset="-128"/>
                          <a:ea typeface="BIZ UDPゴシック" panose="020B0400000000000000" pitchFamily="50" charset="-128"/>
                        </a:rPr>
                        <a:t>2</a:t>
                      </a:r>
                      <a:r>
                        <a:rPr lang="ja-JP" sz="900" kern="0" dirty="0">
                          <a:effectLst/>
                          <a:latin typeface="BIZ UDPゴシック" panose="020B0400000000000000" pitchFamily="50" charset="-128"/>
                          <a:ea typeface="BIZ UDPゴシック" panose="020B0400000000000000" pitchFamily="50" charset="-128"/>
                        </a:rPr>
                        <a:t>未満のもの）については、当分の間、排出基準を適用しない）</a:t>
                      </a:r>
                      <a:endParaRPr lang="ja-JP" sz="9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a:t>
                      </a:r>
                      <a:r>
                        <a:rPr lang="ja-JP" sz="900" kern="0">
                          <a:effectLst/>
                          <a:latin typeface="BIZ UDPゴシック" panose="020B0400000000000000" pitchFamily="50" charset="-128"/>
                          <a:ea typeface="BIZ UDPゴシック" panose="020B0400000000000000" pitchFamily="50" charset="-128"/>
                        </a:rPr>
                        <a:t>～</a:t>
                      </a:r>
                      <a:r>
                        <a:rPr lang="en-US" sz="900" kern="0">
                          <a:effectLst/>
                          <a:latin typeface="BIZ UDPゴシック" panose="020B0400000000000000" pitchFamily="50" charset="-128"/>
                          <a:ea typeface="BIZ UDPゴシック" panose="020B0400000000000000" pitchFamily="50" charset="-128"/>
                        </a:rPr>
                        <a:t>50</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100</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4276099880"/>
                  </a:ext>
                </a:extLst>
              </a:tr>
              <a:tr h="11553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a:t>
                      </a:r>
                      <a:r>
                        <a:rPr lang="ja-JP" sz="900" kern="0">
                          <a:effectLst/>
                          <a:latin typeface="BIZ UDPゴシック" panose="020B0400000000000000" pitchFamily="50" charset="-128"/>
                          <a:ea typeface="BIZ UDPゴシック" panose="020B0400000000000000" pitchFamily="50" charset="-128"/>
                        </a:rPr>
                        <a:t>～</a:t>
                      </a:r>
                      <a:r>
                        <a:rPr lang="en-US" sz="900" kern="0">
                          <a:effectLst/>
                          <a:latin typeface="BIZ UDPゴシック" panose="020B0400000000000000" pitchFamily="50" charset="-128"/>
                          <a:ea typeface="BIZ UDPゴシック" panose="020B0400000000000000" pitchFamily="50" charset="-128"/>
                        </a:rPr>
                        <a:t>4</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130</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1984116865"/>
                  </a:ext>
                </a:extLst>
              </a:tr>
              <a:tr h="23107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a:t>
                      </a:r>
                      <a:r>
                        <a:rPr lang="ja-JP" sz="900" kern="0">
                          <a:effectLst/>
                          <a:latin typeface="BIZ UDPゴシック" panose="020B0400000000000000" pitchFamily="50" charset="-128"/>
                          <a:ea typeface="BIZ UDPゴシック" panose="020B0400000000000000" pitchFamily="50" charset="-128"/>
                        </a:rPr>
                        <a:t>未満</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150</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778937193"/>
                  </a:ext>
                </a:extLst>
              </a:tr>
              <a:tr h="115535">
                <a:tc vMerge="1">
                  <a:txBody>
                    <a:bodyPr/>
                    <a:lstStyle/>
                    <a:p>
                      <a:endParaRPr kumimoji="1" lang="ja-JP" altLang="en-US"/>
                    </a:p>
                  </a:txBody>
                  <a:tcPr/>
                </a:tc>
                <a:tc rowSpan="4">
                  <a:txBody>
                    <a:bodyPr/>
                    <a:lstStyle/>
                    <a:p>
                      <a:pPr marL="103188" indent="-131763" algn="ctr">
                        <a:spcAft>
                          <a:spcPts val="0"/>
                        </a:spcAft>
                      </a:pPr>
                      <a:r>
                        <a:rPr lang="ja-JP" sz="900" kern="100" dirty="0">
                          <a:effectLst/>
                          <a:latin typeface="BIZ UDPゴシック" panose="020B0400000000000000" pitchFamily="50" charset="-128"/>
                          <a:ea typeface="BIZ UDPゴシック" panose="020B0400000000000000" pitchFamily="50" charset="-128"/>
                        </a:rPr>
                        <a:t>②</a:t>
                      </a:r>
                    </a:p>
                  </a:txBody>
                  <a:tcPr marL="0" marR="0" marT="0" marB="0" anchor="ctr"/>
                </a:tc>
                <a:tc rowSpan="3">
                  <a:txBody>
                    <a:bodyPr/>
                    <a:lstStyle/>
                    <a:p>
                      <a:pPr algn="ctr">
                        <a:spcAft>
                          <a:spcPts val="0"/>
                        </a:spcAft>
                      </a:pPr>
                      <a:r>
                        <a:rPr lang="ja-JP" sz="900" kern="0" dirty="0">
                          <a:effectLst/>
                          <a:latin typeface="BIZ UDPゴシック" panose="020B0400000000000000" pitchFamily="50" charset="-128"/>
                          <a:ea typeface="BIZ UDPゴシック" panose="020B0400000000000000" pitchFamily="50" charset="-128"/>
                        </a:rPr>
                        <a:t>固体燃焼ボイラ－（③を除く）</a:t>
                      </a:r>
                      <a:endParaRPr lang="ja-JP" sz="9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70</a:t>
                      </a:r>
                      <a:r>
                        <a:rPr lang="ja-JP" sz="900" kern="0">
                          <a:effectLst/>
                          <a:latin typeface="BIZ UDPゴシック" panose="020B0400000000000000" pitchFamily="50" charset="-128"/>
                          <a:ea typeface="BIZ UDPゴシック" panose="020B0400000000000000" pitchFamily="50" charset="-128"/>
                        </a:rPr>
                        <a:t>以上</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200</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rowSpan="5">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6</a:t>
                      </a:r>
                      <a:endParaRPr lang="ja-JP" sz="9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289188899"/>
                  </a:ext>
                </a:extLst>
              </a:tr>
              <a:tr h="115535">
                <a:tc vMerge="1">
                  <a:txBody>
                    <a:bodyPr/>
                    <a:lstStyle/>
                    <a:p>
                      <a:endParaRPr kumimoji="1" lang="ja-JP" altLang="en-US"/>
                    </a:p>
                  </a:txBody>
                  <a:tcPr/>
                </a:tc>
                <a:tc vMerge="1">
                  <a:txBody>
                    <a:bodyPr/>
                    <a:lstStyle/>
                    <a:p>
                      <a:endParaRPr kumimoji="1" lang="ja-JP" altLang="en-US"/>
                    </a:p>
                  </a:txBody>
                  <a:tcPr/>
                </a:tc>
                <a:tc vMerge="1">
                  <a:txBody>
                    <a:bodyPr/>
                    <a:lstStyle/>
                    <a:p>
                      <a:pPr algn="ctr"/>
                      <a:endParaRPr lang="ja-JP" sz="900" dirty="0">
                        <a:effectLst/>
                        <a:latin typeface="Times New Roman" panose="02020603050405020304" pitchFamily="18" charset="0"/>
                      </a:endParaRPr>
                    </a:p>
                  </a:txBody>
                  <a:tcPr marL="0" marR="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a:t>
                      </a:r>
                      <a:r>
                        <a:rPr lang="ja-JP" sz="900" kern="0">
                          <a:effectLst/>
                          <a:latin typeface="BIZ UDPゴシック" panose="020B0400000000000000" pitchFamily="50" charset="-128"/>
                          <a:ea typeface="BIZ UDPゴシック" panose="020B0400000000000000" pitchFamily="50" charset="-128"/>
                        </a:rPr>
                        <a:t>～</a:t>
                      </a:r>
                      <a:r>
                        <a:rPr lang="en-US" sz="900" kern="0">
                          <a:effectLst/>
                          <a:latin typeface="BIZ UDPゴシック" panose="020B0400000000000000" pitchFamily="50" charset="-128"/>
                          <a:ea typeface="BIZ UDPゴシック" panose="020B0400000000000000" pitchFamily="50" charset="-128"/>
                        </a:rPr>
                        <a:t>70</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250</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2326804609"/>
                  </a:ext>
                </a:extLst>
              </a:tr>
              <a:tr h="115535">
                <a:tc vMerge="1">
                  <a:txBody>
                    <a:bodyPr/>
                    <a:lstStyle/>
                    <a:p>
                      <a:endParaRPr kumimoji="1" lang="ja-JP" altLang="en-US"/>
                    </a:p>
                  </a:txBody>
                  <a:tcPr/>
                </a:tc>
                <a:tc vMerge="1">
                  <a:txBody>
                    <a:bodyPr/>
                    <a:lstStyle/>
                    <a:p>
                      <a:endParaRPr kumimoji="1" lang="ja-JP" altLang="en-US"/>
                    </a:p>
                  </a:txBody>
                  <a:tcPr/>
                </a:tc>
                <a:tc vMerge="1">
                  <a:txBody>
                    <a:bodyPr/>
                    <a:lstStyle/>
                    <a:p>
                      <a:pPr algn="ctr"/>
                      <a:endParaRPr lang="ja-JP" sz="900" dirty="0">
                        <a:effectLst/>
                        <a:latin typeface="Times New Roman" panose="02020603050405020304" pitchFamily="18" charset="0"/>
                      </a:endParaRPr>
                    </a:p>
                  </a:txBody>
                  <a:tcPr marL="0" marR="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a:t>
                      </a:r>
                      <a:r>
                        <a:rPr lang="ja-JP" sz="900" kern="0">
                          <a:effectLst/>
                          <a:latin typeface="BIZ UDPゴシック" panose="020B0400000000000000" pitchFamily="50" charset="-128"/>
                          <a:ea typeface="BIZ UDPゴシック" panose="020B0400000000000000" pitchFamily="50" charset="-128"/>
                        </a:rPr>
                        <a:t>未満</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350</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2987990116"/>
                  </a:ext>
                </a:extLst>
              </a:tr>
              <a:tr h="179821">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うち、散布式ストーカー石炭燃焼ボイラー</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endParaRPr lang="ja-JP" sz="9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320</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1045495453"/>
                  </a:ext>
                </a:extLst>
              </a:tr>
              <a:tr h="115535">
                <a:tc vMerge="1">
                  <a:txBody>
                    <a:bodyPr/>
                    <a:lstStyle/>
                    <a:p>
                      <a:endParaRPr kumimoji="1" lang="ja-JP" altLang="en-US"/>
                    </a:p>
                  </a:txBody>
                  <a:tcPr/>
                </a:tc>
                <a:tc>
                  <a:txBody>
                    <a:bodyPr/>
                    <a:lstStyle/>
                    <a:p>
                      <a:pPr algn="ctr">
                        <a:spcAft>
                          <a:spcPts val="0"/>
                        </a:spcAft>
                      </a:pPr>
                      <a:r>
                        <a:rPr lang="ja-JP" sz="900" kern="100">
                          <a:effectLst/>
                          <a:latin typeface="BIZ UDPゴシック" panose="020B0400000000000000" pitchFamily="50" charset="-128"/>
                          <a:ea typeface="BIZ UDPゴシック" panose="020B0400000000000000" pitchFamily="50" charset="-128"/>
                        </a:rPr>
                        <a:t>③</a:t>
                      </a:r>
                    </a:p>
                  </a:txBody>
                  <a:tcPr marL="0" marR="0" marT="0" marB="0" anchor="ctr"/>
                </a:tc>
                <a:tc>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固体燃焼小型ボイラー</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endParaRPr lang="ja-JP" sz="9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350</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2689070683"/>
                  </a:ext>
                </a:extLst>
              </a:tr>
              <a:tr h="231070">
                <a:tc vMerge="1">
                  <a:txBody>
                    <a:bodyPr/>
                    <a:lstStyle/>
                    <a:p>
                      <a:endParaRPr kumimoji="1" lang="ja-JP" altLang="en-US"/>
                    </a:p>
                  </a:txBody>
                  <a:tcPr/>
                </a:tc>
                <a:tc rowSpan="2">
                  <a:txBody>
                    <a:bodyPr/>
                    <a:lstStyle/>
                    <a:p>
                      <a:pPr algn="ctr">
                        <a:spcAft>
                          <a:spcPts val="0"/>
                        </a:spcAft>
                      </a:pPr>
                      <a:r>
                        <a:rPr lang="ja-JP" sz="900" kern="100">
                          <a:effectLst/>
                          <a:latin typeface="BIZ UDPゴシック" panose="020B0400000000000000" pitchFamily="50" charset="-128"/>
                          <a:ea typeface="BIZ UDPゴシック" panose="020B0400000000000000" pitchFamily="50" charset="-128"/>
                        </a:rPr>
                        <a:t>④</a:t>
                      </a:r>
                    </a:p>
                  </a:txBody>
                  <a:tcPr marL="0" marR="0" marT="0" marB="0" anchor="ctr"/>
                </a:tc>
                <a:tc>
                  <a:txBody>
                    <a:bodyPr/>
                    <a:lstStyle/>
                    <a:p>
                      <a:pPr algn="ctr">
                        <a:spcAft>
                          <a:spcPts val="0"/>
                        </a:spcAft>
                      </a:pPr>
                      <a:r>
                        <a:rPr lang="ja-JP" sz="900" kern="100">
                          <a:effectLst/>
                          <a:latin typeface="BIZ UDPゴシック" panose="020B0400000000000000" pitchFamily="50" charset="-128"/>
                          <a:ea typeface="BIZ UDPゴシック" panose="020B0400000000000000" pitchFamily="50" charset="-128"/>
                        </a:rPr>
                        <a:t>液体燃焼小型ボイラー（灯油、軽油、Ａ重油以外）</a:t>
                      </a:r>
                    </a:p>
                  </a:txBody>
                  <a:tcPr marL="0" marR="0" marT="0" marB="0"/>
                </a:tc>
                <a:tc>
                  <a:txBody>
                    <a:bodyPr/>
                    <a:lstStyle/>
                    <a:p>
                      <a:pPr algn="ctr"/>
                      <a:endParaRPr lang="ja-JP" sz="900">
                        <a:effectLst/>
                        <a:latin typeface="BIZ UDPゴシック" panose="020B0400000000000000" pitchFamily="50" charset="-128"/>
                        <a:ea typeface="BIZ UDPゴシック" panose="020B0400000000000000" pitchFamily="50" charset="-128"/>
                      </a:endParaRPr>
                    </a:p>
                  </a:txBody>
                  <a:tcPr marL="0" marR="0" marT="0" marB="0"/>
                </a:tc>
                <a:tc>
                  <a:txBody>
                    <a:bodyPr/>
                    <a:lstStyle/>
                    <a:p>
                      <a:pPr algn="ctr">
                        <a:spcAft>
                          <a:spcPts val="0"/>
                        </a:spcAft>
                      </a:pPr>
                      <a:r>
                        <a:rPr lang="en-US" sz="900" kern="100" dirty="0">
                          <a:effectLst/>
                          <a:latin typeface="BIZ UDPゴシック" panose="020B0400000000000000" pitchFamily="50" charset="-128"/>
                          <a:ea typeface="BIZ UDPゴシック" panose="020B0400000000000000" pitchFamily="50" charset="-128"/>
                        </a:rPr>
                        <a:t>260</a:t>
                      </a:r>
                      <a:endParaRPr lang="ja-JP" sz="900" kern="100" dirty="0">
                        <a:effectLst/>
                        <a:latin typeface="BIZ UDPゴシック" panose="020B0400000000000000" pitchFamily="50" charset="-128"/>
                        <a:ea typeface="BIZ UDPゴシック" panose="020B0400000000000000" pitchFamily="50" charset="-128"/>
                      </a:endParaRPr>
                    </a:p>
                  </a:txBody>
                  <a:tcPr marL="0" marR="0" marT="0" marB="0" anchor="ctr"/>
                </a:tc>
                <a:tc rowSpan="2">
                  <a:txBody>
                    <a:bodyPr/>
                    <a:lstStyle/>
                    <a:p>
                      <a:pPr algn="ctr">
                        <a:spcAft>
                          <a:spcPts val="0"/>
                        </a:spcAft>
                      </a:pPr>
                      <a:r>
                        <a:rPr lang="en-US" sz="900" kern="100">
                          <a:effectLst/>
                          <a:latin typeface="BIZ UDPゴシック" panose="020B0400000000000000" pitchFamily="50" charset="-128"/>
                          <a:ea typeface="BIZ UDPゴシック" panose="020B0400000000000000" pitchFamily="50" charset="-128"/>
                        </a:rPr>
                        <a:t>4</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419934317"/>
                  </a:ext>
                </a:extLst>
              </a:tr>
              <a:tr h="269731">
                <a:tc vMerge="1">
                  <a:txBody>
                    <a:bodyPr/>
                    <a:lstStyle/>
                    <a:p>
                      <a:endParaRPr kumimoji="1" lang="ja-JP" altLang="en-US"/>
                    </a:p>
                  </a:txBody>
                  <a:tcPr/>
                </a:tc>
                <a:tc vMerge="1">
                  <a:txBody>
                    <a:bodyPr/>
                    <a:lstStyle/>
                    <a:p>
                      <a:endParaRPr kumimoji="1" lang="ja-JP" altLang="en-US"/>
                    </a:p>
                  </a:txBody>
                  <a:tcPr/>
                </a:tc>
                <a:tc>
                  <a:txBody>
                    <a:bodyPr/>
                    <a:lstStyle/>
                    <a:p>
                      <a:pPr marL="104140" marR="102870" algn="ctr">
                        <a:spcAft>
                          <a:spcPts val="0"/>
                        </a:spcAft>
                      </a:pPr>
                      <a:r>
                        <a:rPr lang="ja-JP" sz="900" kern="0" dirty="0">
                          <a:effectLst/>
                          <a:latin typeface="BIZ UDPゴシック" panose="020B0400000000000000" pitchFamily="50" charset="-128"/>
                          <a:ea typeface="BIZ UDPゴシック" panose="020B0400000000000000" pitchFamily="50" charset="-128"/>
                        </a:rPr>
                        <a:t>（軽質燃料（灯油、軽油、Ａ重油）を専燃させるものは当分の間適用しない）</a:t>
                      </a:r>
                      <a:endParaRPr lang="ja-JP" sz="9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 </a:t>
                      </a:r>
                      <a:endParaRPr lang="ja-JP" sz="9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 </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3622450594"/>
                  </a:ext>
                </a:extLst>
              </a:tr>
              <a:tr h="115535">
                <a:tc vMerge="1">
                  <a:txBody>
                    <a:bodyPr/>
                    <a:lstStyle/>
                    <a:p>
                      <a:endParaRPr kumimoji="1" lang="ja-JP" altLang="en-US"/>
                    </a:p>
                  </a:txBody>
                  <a:tcPr/>
                </a:tc>
                <a:tc rowSpan="3">
                  <a:txBody>
                    <a:bodyPr/>
                    <a:lstStyle/>
                    <a:p>
                      <a:pPr algn="ctr">
                        <a:spcAft>
                          <a:spcPts val="0"/>
                        </a:spcAft>
                      </a:pPr>
                      <a:r>
                        <a:rPr lang="ja-JP" sz="900" kern="100">
                          <a:effectLst/>
                          <a:latin typeface="BIZ UDPゴシック" panose="020B0400000000000000" pitchFamily="50" charset="-128"/>
                          <a:ea typeface="BIZ UDPゴシック" panose="020B0400000000000000" pitchFamily="50" charset="-128"/>
                        </a:rPr>
                        <a:t>⑤</a:t>
                      </a:r>
                    </a:p>
                  </a:txBody>
                  <a:tcPr marL="0" marR="0" marT="0" marB="0" anchor="ctr"/>
                </a:tc>
                <a:tc rowSpan="3">
                  <a:txBody>
                    <a:bodyPr/>
                    <a:lstStyle/>
                    <a:p>
                      <a:pPr algn="ctr">
                        <a:spcAft>
                          <a:spcPts val="0"/>
                        </a:spcAft>
                      </a:pPr>
                      <a:r>
                        <a:rPr lang="ja-JP" sz="900" kern="0" dirty="0">
                          <a:effectLst/>
                          <a:latin typeface="BIZ UDPゴシック" panose="020B0400000000000000" pitchFamily="50" charset="-128"/>
                          <a:ea typeface="BIZ UDPゴシック" panose="020B0400000000000000" pitchFamily="50" charset="-128"/>
                        </a:rPr>
                        <a:t>液体燃焼ボイラー（④を除く）</a:t>
                      </a:r>
                      <a:endParaRPr lang="ja-JP" sz="900" kern="100" dirty="0">
                        <a:effectLst/>
                        <a:latin typeface="BIZ UDPゴシック" panose="020B0400000000000000" pitchFamily="50" charset="-128"/>
                        <a:ea typeface="BIZ UDPゴシック" panose="020B0400000000000000" pitchFamily="50" charset="-128"/>
                      </a:endParaRPr>
                    </a:p>
                    <a:p>
                      <a:pPr algn="ctr">
                        <a:spcAft>
                          <a:spcPts val="0"/>
                        </a:spcAft>
                      </a:pPr>
                      <a:r>
                        <a:rPr lang="en-US" sz="900" kern="0" dirty="0">
                          <a:effectLst/>
                          <a:latin typeface="BIZ UDPゴシック" panose="020B0400000000000000" pitchFamily="50" charset="-128"/>
                          <a:ea typeface="BIZ UDPゴシック" panose="020B0400000000000000" pitchFamily="50" charset="-128"/>
                        </a:rPr>
                        <a:t> </a:t>
                      </a:r>
                      <a:endParaRPr lang="ja-JP" sz="900" kern="100" dirty="0">
                        <a:effectLst/>
                        <a:latin typeface="BIZ UDPゴシック" panose="020B0400000000000000" pitchFamily="50" charset="-128"/>
                        <a:ea typeface="BIZ UDPゴシック" panose="020B0400000000000000" pitchFamily="50" charset="-128"/>
                      </a:endParaRPr>
                    </a:p>
                    <a:p>
                      <a:pPr algn="ctr">
                        <a:spcAft>
                          <a:spcPts val="0"/>
                        </a:spcAft>
                      </a:pPr>
                      <a:r>
                        <a:rPr lang="en-US" sz="900" kern="0" dirty="0">
                          <a:effectLst/>
                          <a:latin typeface="BIZ UDPゴシック" panose="020B0400000000000000" pitchFamily="50" charset="-128"/>
                          <a:ea typeface="BIZ UDPゴシック" panose="020B0400000000000000" pitchFamily="50" charset="-128"/>
                        </a:rPr>
                        <a:t> </a:t>
                      </a:r>
                      <a:endParaRPr lang="ja-JP" sz="9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50</a:t>
                      </a:r>
                      <a:r>
                        <a:rPr lang="ja-JP" sz="900" kern="0">
                          <a:effectLst/>
                          <a:latin typeface="BIZ UDPゴシック" panose="020B0400000000000000" pitchFamily="50" charset="-128"/>
                          <a:ea typeface="BIZ UDPゴシック" panose="020B0400000000000000" pitchFamily="50" charset="-128"/>
                        </a:rPr>
                        <a:t>以上</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130</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rowSpan="3">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855159270"/>
                  </a:ext>
                </a:extLst>
              </a:tr>
              <a:tr h="115535">
                <a:tc vMerge="1">
                  <a:txBody>
                    <a:bodyPr/>
                    <a:lstStyle/>
                    <a:p>
                      <a:endParaRPr kumimoji="1" lang="ja-JP" altLang="en-US"/>
                    </a:p>
                  </a:txBody>
                  <a:tcPr/>
                </a:tc>
                <a:tc vMerge="1">
                  <a:txBody>
                    <a:bodyPr/>
                    <a:lstStyle/>
                    <a:p>
                      <a:endParaRPr kumimoji="1" lang="ja-JP" altLang="en-US"/>
                    </a:p>
                  </a:txBody>
                  <a:tcPr/>
                </a:tc>
                <a:tc vMerge="1">
                  <a:txBody>
                    <a:bodyPr/>
                    <a:lstStyle/>
                    <a:p>
                      <a:pPr algn="ctr">
                        <a:spcAft>
                          <a:spcPts val="0"/>
                        </a:spcAft>
                      </a:pPr>
                      <a:endParaRPr lang="ja-JP" sz="900" kern="100" dirty="0">
                        <a:effectLst/>
                        <a:latin typeface="Times New Roman" panose="02020603050405020304" pitchFamily="18" charset="0"/>
                        <a:ea typeface="ＭＳ 明朝" panose="02020609040205080304" pitchFamily="17" charset="-128"/>
                      </a:endParaRPr>
                    </a:p>
                  </a:txBody>
                  <a:tcPr marL="0" marR="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a:t>
                      </a:r>
                      <a:r>
                        <a:rPr lang="ja-JP" sz="900" kern="0">
                          <a:effectLst/>
                          <a:latin typeface="BIZ UDPゴシック" panose="020B0400000000000000" pitchFamily="50" charset="-128"/>
                          <a:ea typeface="BIZ UDPゴシック" panose="020B0400000000000000" pitchFamily="50" charset="-128"/>
                        </a:rPr>
                        <a:t>～</a:t>
                      </a:r>
                      <a:r>
                        <a:rPr lang="en-US" sz="900" kern="0">
                          <a:effectLst/>
                          <a:latin typeface="BIZ UDPゴシック" panose="020B0400000000000000" pitchFamily="50" charset="-128"/>
                          <a:ea typeface="BIZ UDPゴシック" panose="020B0400000000000000" pitchFamily="50" charset="-128"/>
                        </a:rPr>
                        <a:t>50</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150</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643769880"/>
                  </a:ext>
                </a:extLst>
              </a:tr>
              <a:tr h="115535">
                <a:tc vMerge="1">
                  <a:txBody>
                    <a:bodyPr/>
                    <a:lstStyle/>
                    <a:p>
                      <a:endParaRPr kumimoji="1" lang="ja-JP" altLang="en-US"/>
                    </a:p>
                  </a:txBody>
                  <a:tcPr/>
                </a:tc>
                <a:tc vMerge="1">
                  <a:txBody>
                    <a:bodyPr/>
                    <a:lstStyle/>
                    <a:p>
                      <a:endParaRPr kumimoji="1" lang="ja-JP" altLang="en-US"/>
                    </a:p>
                  </a:txBody>
                  <a:tcPr/>
                </a:tc>
                <a:tc vMerge="1">
                  <a:txBody>
                    <a:bodyPr/>
                    <a:lstStyle/>
                    <a:p>
                      <a:pPr algn="ctr">
                        <a:spcAft>
                          <a:spcPts val="0"/>
                        </a:spcAft>
                      </a:pPr>
                      <a:endParaRPr lang="ja-JP" sz="900" kern="100" dirty="0">
                        <a:effectLst/>
                        <a:latin typeface="Times New Roman" panose="02020603050405020304" pitchFamily="18" charset="0"/>
                        <a:ea typeface="ＭＳ 明朝" panose="02020609040205080304" pitchFamily="17" charset="-128"/>
                      </a:endParaRPr>
                    </a:p>
                  </a:txBody>
                  <a:tcPr marL="0" marR="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a:t>
                      </a:r>
                      <a:r>
                        <a:rPr lang="ja-JP" sz="900" kern="0">
                          <a:effectLst/>
                          <a:latin typeface="BIZ UDPゴシック" panose="020B0400000000000000" pitchFamily="50" charset="-128"/>
                          <a:ea typeface="BIZ UDPゴシック" panose="020B0400000000000000" pitchFamily="50" charset="-128"/>
                        </a:rPr>
                        <a:t>未満</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180</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3222350529"/>
                  </a:ext>
                </a:extLst>
              </a:tr>
              <a:tr h="115535">
                <a:tc rowSpan="2">
                  <a:txBody>
                    <a:bodyPr/>
                    <a:lstStyle/>
                    <a:p>
                      <a:pPr algn="ctr">
                        <a:spcAft>
                          <a:spcPts val="0"/>
                        </a:spcAft>
                      </a:pPr>
                      <a:r>
                        <a:rPr lang="en-US" altLang="ja-JP" sz="900" kern="0" dirty="0">
                          <a:effectLst/>
                          <a:latin typeface="BIZ UDPゴシック" panose="020B0400000000000000" pitchFamily="50" charset="-128"/>
                          <a:ea typeface="BIZ UDPゴシック" panose="020B0400000000000000" pitchFamily="50" charset="-128"/>
                        </a:rPr>
                        <a:t>2</a:t>
                      </a:r>
                      <a:endParaRPr lang="ja-JP" sz="9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ja-JP" sz="900" kern="100">
                          <a:effectLst/>
                          <a:latin typeface="BIZ UDPゴシック" panose="020B0400000000000000" pitchFamily="50" charset="-128"/>
                          <a:ea typeface="BIZ UDPゴシック" panose="020B0400000000000000" pitchFamily="50" charset="-128"/>
                        </a:rPr>
                        <a:t>①</a:t>
                      </a:r>
                    </a:p>
                  </a:txBody>
                  <a:tcPr marL="0" marR="0" marT="0" marB="0" anchor="ctr"/>
                </a:tc>
                <a:tc>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ガス発生炉加熱炉</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endParaRPr lang="ja-JP" sz="9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150</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7</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432136505"/>
                  </a:ext>
                </a:extLst>
              </a:tr>
              <a:tr h="231070">
                <a:tc vMerge="1">
                  <a:txBody>
                    <a:bodyPr/>
                    <a:lstStyle/>
                    <a:p>
                      <a:endParaRPr kumimoji="1" lang="ja-JP" altLang="en-US"/>
                    </a:p>
                  </a:txBody>
                  <a:tcPr/>
                </a:tc>
                <a:tc>
                  <a:txBody>
                    <a:bodyPr/>
                    <a:lstStyle/>
                    <a:p>
                      <a:pPr algn="ctr">
                        <a:spcAft>
                          <a:spcPts val="0"/>
                        </a:spcAft>
                      </a:pPr>
                      <a:r>
                        <a:rPr lang="ja-JP" sz="900" kern="100">
                          <a:effectLst/>
                          <a:latin typeface="BIZ UDPゴシック" panose="020B0400000000000000" pitchFamily="50" charset="-128"/>
                          <a:ea typeface="BIZ UDPゴシック" panose="020B0400000000000000" pitchFamily="50" charset="-128"/>
                        </a:rPr>
                        <a:t>②</a:t>
                      </a:r>
                    </a:p>
                  </a:txBody>
                  <a:tcPr marL="0" marR="0" marT="0" marB="0" anchor="ctr"/>
                </a:tc>
                <a:tc>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水素ガス製造用ガス発生炉（天井バ－ナ－燃焼方式）</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endParaRPr lang="ja-JP" sz="9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150</a:t>
                      </a:r>
                      <a:endParaRPr lang="ja-JP" sz="9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7</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526992947"/>
                  </a:ext>
                </a:extLst>
              </a:tr>
              <a:tr h="115535">
                <a:tc rowSpan="3">
                  <a:txBody>
                    <a:bodyPr/>
                    <a:lstStyle/>
                    <a:p>
                      <a:pPr algn="ctr">
                        <a:spcAft>
                          <a:spcPts val="0"/>
                        </a:spcAft>
                      </a:pPr>
                      <a:r>
                        <a:rPr lang="en-US" altLang="ja-JP" sz="900" kern="0" dirty="0">
                          <a:effectLst/>
                          <a:latin typeface="BIZ UDPゴシック" panose="020B0400000000000000" pitchFamily="50" charset="-128"/>
                          <a:ea typeface="BIZ UDPゴシック" panose="020B0400000000000000" pitchFamily="50" charset="-128"/>
                        </a:rPr>
                        <a:t>3</a:t>
                      </a:r>
                      <a:endParaRPr lang="ja-JP" sz="9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ja-JP" sz="900" kern="100">
                          <a:effectLst/>
                          <a:latin typeface="BIZ UDPゴシック" panose="020B0400000000000000" pitchFamily="50" charset="-128"/>
                          <a:ea typeface="BIZ UDPゴシック" panose="020B0400000000000000" pitchFamily="50" charset="-128"/>
                        </a:rPr>
                        <a:t>①</a:t>
                      </a:r>
                    </a:p>
                  </a:txBody>
                  <a:tcPr marL="0" marR="0" marT="0" marB="0" anchor="ctr"/>
                </a:tc>
                <a:tc>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焙焼炉</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endParaRPr lang="ja-JP" sz="9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220</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14</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21790429"/>
                  </a:ext>
                </a:extLst>
              </a:tr>
              <a:tr h="115535">
                <a:tc vMerge="1">
                  <a:txBody>
                    <a:bodyPr/>
                    <a:lstStyle/>
                    <a:p>
                      <a:endParaRPr kumimoji="1" lang="ja-JP" altLang="en-US"/>
                    </a:p>
                  </a:txBody>
                  <a:tcPr/>
                </a:tc>
                <a:tc>
                  <a:txBody>
                    <a:bodyPr/>
                    <a:lstStyle/>
                    <a:p>
                      <a:pPr algn="ctr">
                        <a:spcAft>
                          <a:spcPts val="0"/>
                        </a:spcAft>
                      </a:pPr>
                      <a:r>
                        <a:rPr lang="ja-JP" sz="900" kern="100">
                          <a:effectLst/>
                          <a:latin typeface="BIZ UDPゴシック" panose="020B0400000000000000" pitchFamily="50" charset="-128"/>
                          <a:ea typeface="BIZ UDPゴシック" panose="020B0400000000000000" pitchFamily="50" charset="-128"/>
                        </a:rPr>
                        <a:t>②</a:t>
                      </a:r>
                    </a:p>
                  </a:txBody>
                  <a:tcPr marL="0" marR="0" marT="0" marB="0" anchor="ctr"/>
                </a:tc>
                <a:tc>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焼結炉</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endParaRPr lang="ja-JP" sz="9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220</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15</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983021333"/>
                  </a:ext>
                </a:extLst>
              </a:tr>
              <a:tr h="115535">
                <a:tc vMerge="1">
                  <a:txBody>
                    <a:bodyPr/>
                    <a:lstStyle/>
                    <a:p>
                      <a:endParaRPr kumimoji="1" lang="ja-JP" altLang="en-US"/>
                    </a:p>
                  </a:txBody>
                  <a:tcPr/>
                </a:tc>
                <a:tc>
                  <a:txBody>
                    <a:bodyPr/>
                    <a:lstStyle/>
                    <a:p>
                      <a:pPr algn="ctr">
                        <a:spcAft>
                          <a:spcPts val="0"/>
                        </a:spcAft>
                      </a:pPr>
                      <a:r>
                        <a:rPr lang="ja-JP" sz="900" kern="100">
                          <a:effectLst/>
                          <a:latin typeface="BIZ UDPゴシック" panose="020B0400000000000000" pitchFamily="50" charset="-128"/>
                          <a:ea typeface="BIZ UDPゴシック" panose="020B0400000000000000" pitchFamily="50" charset="-128"/>
                        </a:rPr>
                        <a:t>③</a:t>
                      </a:r>
                    </a:p>
                  </a:txBody>
                  <a:tcPr marL="0" marR="0" marT="0" marB="0" anchor="ctr"/>
                </a:tc>
                <a:tc>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煆</a:t>
                      </a:r>
                      <a:r>
                        <a:rPr lang="en-US" sz="900" kern="0">
                          <a:effectLst/>
                          <a:latin typeface="BIZ UDPゴシック" panose="020B0400000000000000" pitchFamily="50" charset="-128"/>
                          <a:ea typeface="BIZ UDPゴシック" panose="020B0400000000000000" pitchFamily="50" charset="-128"/>
                        </a:rPr>
                        <a:t>(</a:t>
                      </a:r>
                      <a:r>
                        <a:rPr lang="ja-JP" sz="900" kern="0">
                          <a:effectLst/>
                          <a:latin typeface="BIZ UDPゴシック" panose="020B0400000000000000" pitchFamily="50" charset="-128"/>
                          <a:ea typeface="BIZ UDPゴシック" panose="020B0400000000000000" pitchFamily="50" charset="-128"/>
                        </a:rPr>
                        <a:t>か</a:t>
                      </a:r>
                      <a:r>
                        <a:rPr lang="en-US" sz="900" kern="0">
                          <a:effectLst/>
                          <a:latin typeface="BIZ UDPゴシック" panose="020B0400000000000000" pitchFamily="50" charset="-128"/>
                          <a:ea typeface="BIZ UDPゴシック" panose="020B0400000000000000" pitchFamily="50" charset="-128"/>
                        </a:rPr>
                        <a:t>)</a:t>
                      </a:r>
                      <a:r>
                        <a:rPr lang="ja-JP" sz="900" kern="0">
                          <a:effectLst/>
                          <a:latin typeface="BIZ UDPゴシック" panose="020B0400000000000000" pitchFamily="50" charset="-128"/>
                          <a:ea typeface="BIZ UDPゴシック" panose="020B0400000000000000" pitchFamily="50" charset="-128"/>
                        </a:rPr>
                        <a:t>焼炉</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endParaRPr lang="ja-JP" sz="9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200</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10</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992123073"/>
                  </a:ext>
                </a:extLst>
              </a:tr>
              <a:tr h="115535">
                <a:tc>
                  <a:txBody>
                    <a:bodyPr/>
                    <a:lstStyle/>
                    <a:p>
                      <a:pPr algn="ctr">
                        <a:spcAft>
                          <a:spcPts val="0"/>
                        </a:spcAft>
                      </a:pPr>
                      <a:r>
                        <a:rPr lang="en-US" altLang="ja-JP" sz="900" kern="0" dirty="0">
                          <a:effectLst/>
                          <a:latin typeface="BIZ UDPゴシック" panose="020B0400000000000000" pitchFamily="50" charset="-128"/>
                          <a:ea typeface="BIZ UDPゴシック" panose="020B0400000000000000" pitchFamily="50" charset="-128"/>
                        </a:rPr>
                        <a:t>4</a:t>
                      </a:r>
                      <a:endParaRPr lang="ja-JP" sz="9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ja-JP" sz="900" kern="100">
                          <a:effectLst/>
                          <a:latin typeface="BIZ UDPゴシック" panose="020B0400000000000000" pitchFamily="50" charset="-128"/>
                          <a:ea typeface="BIZ UDPゴシック" panose="020B0400000000000000" pitchFamily="50" charset="-128"/>
                        </a:rPr>
                        <a:t>①</a:t>
                      </a:r>
                    </a:p>
                  </a:txBody>
                  <a:tcPr marL="0" marR="0" marT="0" marB="0" anchor="ctr"/>
                </a:tc>
                <a:tc>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溶鉱炉</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endParaRPr lang="ja-JP" sz="9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100</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15</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244460267"/>
                  </a:ext>
                </a:extLst>
              </a:tr>
              <a:tr h="115535">
                <a:tc>
                  <a:txBody>
                    <a:bodyPr/>
                    <a:lstStyle/>
                    <a:p>
                      <a:pPr algn="ctr">
                        <a:spcAft>
                          <a:spcPts val="0"/>
                        </a:spcAft>
                      </a:pPr>
                      <a:r>
                        <a:rPr lang="en-US" altLang="ja-JP" sz="900" kern="0" dirty="0">
                          <a:effectLst/>
                          <a:latin typeface="BIZ UDPゴシック" panose="020B0400000000000000" pitchFamily="50" charset="-128"/>
                          <a:ea typeface="BIZ UDPゴシック" panose="020B0400000000000000" pitchFamily="50" charset="-128"/>
                        </a:rPr>
                        <a:t>5</a:t>
                      </a:r>
                      <a:endParaRPr lang="ja-JP" sz="9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ja-JP" sz="900" kern="100">
                          <a:effectLst/>
                          <a:latin typeface="BIZ UDPゴシック" panose="020B0400000000000000" pitchFamily="50" charset="-128"/>
                          <a:ea typeface="BIZ UDPゴシック" panose="020B0400000000000000" pitchFamily="50" charset="-128"/>
                        </a:rPr>
                        <a:t>①</a:t>
                      </a:r>
                    </a:p>
                  </a:txBody>
                  <a:tcPr marL="0" marR="0" marT="0" marB="0" anchor="ctr"/>
                </a:tc>
                <a:tc>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金属溶解炉（キュポラを除く）</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endParaRPr lang="ja-JP" sz="9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180</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12</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405445275"/>
                  </a:ext>
                </a:extLst>
              </a:tr>
              <a:tr h="115535">
                <a:tc rowSpan="11">
                  <a:txBody>
                    <a:bodyPr/>
                    <a:lstStyle/>
                    <a:p>
                      <a:pPr algn="ctr">
                        <a:spcAft>
                          <a:spcPts val="0"/>
                        </a:spcAft>
                      </a:pPr>
                      <a:r>
                        <a:rPr lang="en-US" altLang="ja-JP" sz="900" kern="0" dirty="0">
                          <a:effectLst/>
                          <a:latin typeface="BIZ UDPゴシック" panose="020B0400000000000000" pitchFamily="50" charset="-128"/>
                          <a:ea typeface="BIZ UDPゴシック" panose="020B0400000000000000" pitchFamily="50" charset="-128"/>
                        </a:rPr>
                        <a:t>6</a:t>
                      </a:r>
                      <a:endParaRPr lang="ja-JP" sz="900" kern="100" dirty="0">
                        <a:effectLst/>
                        <a:latin typeface="BIZ UDPゴシック" panose="020B0400000000000000" pitchFamily="50" charset="-128"/>
                        <a:ea typeface="BIZ UDPゴシック" panose="020B0400000000000000" pitchFamily="50" charset="-128"/>
                      </a:endParaRPr>
                    </a:p>
                  </a:txBody>
                  <a:tcPr marL="0" marR="0" marT="0" marB="0" anchor="ctr"/>
                </a:tc>
                <a:tc rowSpan="3">
                  <a:txBody>
                    <a:bodyPr/>
                    <a:lstStyle/>
                    <a:p>
                      <a:pPr algn="ctr">
                        <a:spcAft>
                          <a:spcPts val="0"/>
                        </a:spcAft>
                      </a:pPr>
                      <a:r>
                        <a:rPr lang="ja-JP" sz="900" kern="100">
                          <a:effectLst/>
                          <a:latin typeface="BIZ UDPゴシック" panose="020B0400000000000000" pitchFamily="50" charset="-128"/>
                          <a:ea typeface="BIZ UDPゴシック" panose="020B0400000000000000" pitchFamily="50" charset="-128"/>
                        </a:rPr>
                        <a:t>①</a:t>
                      </a:r>
                    </a:p>
                  </a:txBody>
                  <a:tcPr marL="0" marR="0" marT="0" marB="0" anchor="ctr"/>
                </a:tc>
                <a:tc rowSpan="3">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ラジアントチュ－ブ型金属加熱炉</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10</a:t>
                      </a:r>
                      <a:r>
                        <a:rPr lang="ja-JP" sz="900" kern="0">
                          <a:effectLst/>
                          <a:latin typeface="BIZ UDPゴシック" panose="020B0400000000000000" pitchFamily="50" charset="-128"/>
                          <a:ea typeface="BIZ UDPゴシック" panose="020B0400000000000000" pitchFamily="50" charset="-128"/>
                        </a:rPr>
                        <a:t>以上</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100</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rowSpan="3">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11</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777738140"/>
                  </a:ext>
                </a:extLst>
              </a:tr>
              <a:tr h="11553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0.5</a:t>
                      </a:r>
                      <a:r>
                        <a:rPr lang="ja-JP" sz="900" kern="0">
                          <a:effectLst/>
                          <a:latin typeface="BIZ UDPゴシック" panose="020B0400000000000000" pitchFamily="50" charset="-128"/>
                          <a:ea typeface="BIZ UDPゴシック" panose="020B0400000000000000" pitchFamily="50" charset="-128"/>
                        </a:rPr>
                        <a:t>～</a:t>
                      </a:r>
                      <a:r>
                        <a:rPr lang="en-US" sz="900" kern="0">
                          <a:effectLst/>
                          <a:latin typeface="BIZ UDPゴシック" panose="020B0400000000000000" pitchFamily="50" charset="-128"/>
                          <a:ea typeface="BIZ UDPゴシック" panose="020B0400000000000000" pitchFamily="50" charset="-128"/>
                        </a:rPr>
                        <a:t>10</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150</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2134548658"/>
                  </a:ext>
                </a:extLst>
              </a:tr>
              <a:tr h="11553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0.5</a:t>
                      </a:r>
                      <a:r>
                        <a:rPr lang="ja-JP" sz="900" kern="0">
                          <a:effectLst/>
                          <a:latin typeface="BIZ UDPゴシック" panose="020B0400000000000000" pitchFamily="50" charset="-128"/>
                          <a:ea typeface="BIZ UDPゴシック" panose="020B0400000000000000" pitchFamily="50" charset="-128"/>
                        </a:rPr>
                        <a:t>未満</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180</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1299349123"/>
                  </a:ext>
                </a:extLst>
              </a:tr>
              <a:tr h="115535">
                <a:tc vMerge="1">
                  <a:txBody>
                    <a:bodyPr/>
                    <a:lstStyle/>
                    <a:p>
                      <a:endParaRPr kumimoji="1" lang="ja-JP" altLang="en-US"/>
                    </a:p>
                  </a:txBody>
                  <a:tcPr/>
                </a:tc>
                <a:tc rowSpan="4">
                  <a:txBody>
                    <a:bodyPr/>
                    <a:lstStyle/>
                    <a:p>
                      <a:pPr algn="ctr">
                        <a:spcAft>
                          <a:spcPts val="0"/>
                        </a:spcAft>
                      </a:pPr>
                      <a:r>
                        <a:rPr lang="ja-JP" sz="900" kern="100">
                          <a:effectLst/>
                          <a:latin typeface="BIZ UDPゴシック" panose="020B0400000000000000" pitchFamily="50" charset="-128"/>
                          <a:ea typeface="BIZ UDPゴシック" panose="020B0400000000000000" pitchFamily="50" charset="-128"/>
                        </a:rPr>
                        <a:t>②</a:t>
                      </a:r>
                    </a:p>
                  </a:txBody>
                  <a:tcPr marL="0" marR="0" marT="0" marB="0" anchor="ctr"/>
                </a:tc>
                <a:tc rowSpan="4">
                  <a:txBody>
                    <a:bodyPr/>
                    <a:lstStyle/>
                    <a:p>
                      <a:pPr algn="ctr">
                        <a:spcAft>
                          <a:spcPts val="0"/>
                        </a:spcAft>
                      </a:pPr>
                      <a:r>
                        <a:rPr lang="ja-JP" sz="900" kern="0" dirty="0">
                          <a:effectLst/>
                          <a:latin typeface="BIZ UDPゴシック" panose="020B0400000000000000" pitchFamily="50" charset="-128"/>
                          <a:ea typeface="BIZ UDPゴシック" panose="020B0400000000000000" pitchFamily="50" charset="-128"/>
                        </a:rPr>
                        <a:t>鍛接鋼管用金属加熱炉</a:t>
                      </a:r>
                      <a:endParaRPr lang="ja-JP" sz="9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10</a:t>
                      </a:r>
                      <a:r>
                        <a:rPr lang="ja-JP" sz="900" kern="0">
                          <a:effectLst/>
                          <a:latin typeface="BIZ UDPゴシック" panose="020B0400000000000000" pitchFamily="50" charset="-128"/>
                          <a:ea typeface="BIZ UDPゴシック" panose="020B0400000000000000" pitchFamily="50" charset="-128"/>
                        </a:rPr>
                        <a:t>以上</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100</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rowSpan="4">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11</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419042988"/>
                  </a:ext>
                </a:extLst>
              </a:tr>
              <a:tr h="11553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a:t>
                      </a:r>
                      <a:r>
                        <a:rPr lang="ja-JP" sz="900" kern="0">
                          <a:effectLst/>
                          <a:latin typeface="BIZ UDPゴシック" panose="020B0400000000000000" pitchFamily="50" charset="-128"/>
                          <a:ea typeface="BIZ UDPゴシック" panose="020B0400000000000000" pitchFamily="50" charset="-128"/>
                        </a:rPr>
                        <a:t>～</a:t>
                      </a:r>
                      <a:r>
                        <a:rPr lang="en-US" sz="900" kern="0">
                          <a:effectLst/>
                          <a:latin typeface="BIZ UDPゴシック" panose="020B0400000000000000" pitchFamily="50" charset="-128"/>
                          <a:ea typeface="BIZ UDPゴシック" panose="020B0400000000000000" pitchFamily="50" charset="-128"/>
                        </a:rPr>
                        <a:t>10</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180</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86234085"/>
                  </a:ext>
                </a:extLst>
              </a:tr>
              <a:tr h="11553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0.5</a:t>
                      </a:r>
                      <a:r>
                        <a:rPr lang="ja-JP" sz="900" kern="0">
                          <a:effectLst/>
                          <a:latin typeface="BIZ UDPゴシック" panose="020B0400000000000000" pitchFamily="50" charset="-128"/>
                          <a:ea typeface="BIZ UDPゴシック" panose="020B0400000000000000" pitchFamily="50" charset="-128"/>
                        </a:rPr>
                        <a:t>～</a:t>
                      </a:r>
                      <a:r>
                        <a:rPr lang="en-US" sz="900" kern="0">
                          <a:effectLst/>
                          <a:latin typeface="BIZ UDPゴシック" panose="020B0400000000000000" pitchFamily="50" charset="-128"/>
                          <a:ea typeface="BIZ UDPゴシック" panose="020B0400000000000000" pitchFamily="50" charset="-128"/>
                        </a:rPr>
                        <a:t>1</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150</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4200527419"/>
                  </a:ext>
                </a:extLst>
              </a:tr>
              <a:tr h="11553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0.5</a:t>
                      </a:r>
                      <a:r>
                        <a:rPr lang="ja-JP" sz="900" kern="0">
                          <a:effectLst/>
                          <a:latin typeface="BIZ UDPゴシック" panose="020B0400000000000000" pitchFamily="50" charset="-128"/>
                          <a:ea typeface="BIZ UDPゴシック" panose="020B0400000000000000" pitchFamily="50" charset="-128"/>
                        </a:rPr>
                        <a:t>未満</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180</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2582697967"/>
                  </a:ext>
                </a:extLst>
              </a:tr>
              <a:tr h="115535">
                <a:tc vMerge="1">
                  <a:txBody>
                    <a:bodyPr/>
                    <a:lstStyle/>
                    <a:p>
                      <a:endParaRPr kumimoji="1" lang="ja-JP" altLang="en-US"/>
                    </a:p>
                  </a:txBody>
                  <a:tcPr/>
                </a:tc>
                <a:tc rowSpan="4">
                  <a:txBody>
                    <a:bodyPr/>
                    <a:lstStyle/>
                    <a:p>
                      <a:pPr algn="ctr">
                        <a:spcAft>
                          <a:spcPts val="0"/>
                        </a:spcAft>
                      </a:pPr>
                      <a:r>
                        <a:rPr lang="ja-JP" sz="900" kern="100">
                          <a:effectLst/>
                          <a:latin typeface="BIZ UDPゴシック" panose="020B0400000000000000" pitchFamily="50" charset="-128"/>
                          <a:ea typeface="BIZ UDPゴシック" panose="020B0400000000000000" pitchFamily="50" charset="-128"/>
                        </a:rPr>
                        <a:t>③</a:t>
                      </a:r>
                    </a:p>
                  </a:txBody>
                  <a:tcPr marL="0" marR="0" marT="0" marB="0" anchor="ctr"/>
                </a:tc>
                <a:tc rowSpan="4">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金属加熱炉（①、②以外）</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10</a:t>
                      </a:r>
                      <a:r>
                        <a:rPr lang="ja-JP" sz="900" kern="0">
                          <a:effectLst/>
                          <a:latin typeface="BIZ UDPゴシック" panose="020B0400000000000000" pitchFamily="50" charset="-128"/>
                          <a:ea typeface="BIZ UDPゴシック" panose="020B0400000000000000" pitchFamily="50" charset="-128"/>
                        </a:rPr>
                        <a:t>以上</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100</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rowSpan="4">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11</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515517413"/>
                  </a:ext>
                </a:extLst>
              </a:tr>
              <a:tr h="11553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a:t>
                      </a:r>
                      <a:r>
                        <a:rPr lang="ja-JP" sz="900" kern="0">
                          <a:effectLst/>
                          <a:latin typeface="BIZ UDPゴシック" panose="020B0400000000000000" pitchFamily="50" charset="-128"/>
                          <a:ea typeface="BIZ UDPゴシック" panose="020B0400000000000000" pitchFamily="50" charset="-128"/>
                        </a:rPr>
                        <a:t>～</a:t>
                      </a:r>
                      <a:r>
                        <a:rPr lang="en-US" sz="900" kern="0">
                          <a:effectLst/>
                          <a:latin typeface="BIZ UDPゴシック" panose="020B0400000000000000" pitchFamily="50" charset="-128"/>
                          <a:ea typeface="BIZ UDPゴシック" panose="020B0400000000000000" pitchFamily="50" charset="-128"/>
                        </a:rPr>
                        <a:t>10</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130</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2090724932"/>
                  </a:ext>
                </a:extLst>
              </a:tr>
              <a:tr h="11553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0.5</a:t>
                      </a:r>
                      <a:r>
                        <a:rPr lang="ja-JP" sz="900" kern="0">
                          <a:effectLst/>
                          <a:latin typeface="BIZ UDPゴシック" panose="020B0400000000000000" pitchFamily="50" charset="-128"/>
                          <a:ea typeface="BIZ UDPゴシック" panose="020B0400000000000000" pitchFamily="50" charset="-128"/>
                        </a:rPr>
                        <a:t>～</a:t>
                      </a:r>
                      <a:r>
                        <a:rPr lang="en-US" sz="900" kern="0">
                          <a:effectLst/>
                          <a:latin typeface="BIZ UDPゴシック" panose="020B0400000000000000" pitchFamily="50" charset="-128"/>
                          <a:ea typeface="BIZ UDPゴシック" panose="020B0400000000000000" pitchFamily="50" charset="-128"/>
                        </a:rPr>
                        <a:t>1</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150</a:t>
                      </a:r>
                      <a:endParaRPr lang="ja-JP" sz="900" kern="10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2635151932"/>
                  </a:ext>
                </a:extLst>
              </a:tr>
              <a:tr h="11553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0.5</a:t>
                      </a:r>
                      <a:r>
                        <a:rPr lang="ja-JP" sz="900" kern="0" dirty="0">
                          <a:effectLst/>
                          <a:latin typeface="BIZ UDPゴシック" panose="020B0400000000000000" pitchFamily="50" charset="-128"/>
                          <a:ea typeface="BIZ UDPゴシック" panose="020B0400000000000000" pitchFamily="50" charset="-128"/>
                        </a:rPr>
                        <a:t>未満</a:t>
                      </a:r>
                      <a:endParaRPr lang="ja-JP" sz="9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180</a:t>
                      </a:r>
                      <a:endParaRPr lang="ja-JP" sz="9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275749094"/>
                  </a:ext>
                </a:extLst>
              </a:tr>
            </a:tbl>
          </a:graphicData>
        </a:graphic>
      </p:graphicFrame>
      <p:graphicFrame>
        <p:nvGraphicFramePr>
          <p:cNvPr id="12" name="表 11">
            <a:extLst>
              <a:ext uri="{FF2B5EF4-FFF2-40B4-BE49-F238E27FC236}">
                <a16:creationId xmlns:a16="http://schemas.microsoft.com/office/drawing/2014/main" id="{3B24698E-53F0-4FDA-BE7E-4072773AC354}"/>
              </a:ext>
            </a:extLst>
          </p:cNvPr>
          <p:cNvGraphicFramePr>
            <a:graphicFrameLocks noGrp="1"/>
          </p:cNvGraphicFramePr>
          <p:nvPr>
            <p:extLst>
              <p:ext uri="{D42A27DB-BD31-4B8C-83A1-F6EECF244321}">
                <p14:modId xmlns:p14="http://schemas.microsoft.com/office/powerpoint/2010/main" val="2007871782"/>
              </p:ext>
            </p:extLst>
          </p:nvPr>
        </p:nvGraphicFramePr>
        <p:xfrm>
          <a:off x="5296003" y="1402692"/>
          <a:ext cx="4502921" cy="4914837"/>
        </p:xfrm>
        <a:graphic>
          <a:graphicData uri="http://schemas.openxmlformats.org/drawingml/2006/table">
            <a:tbl>
              <a:tblPr firstRow="1" firstCol="1" bandRow="1">
                <a:tableStyleId>{5C22544A-7EE6-4342-B048-85BDC9FD1C3A}</a:tableStyleId>
              </a:tblPr>
              <a:tblGrid>
                <a:gridCol w="288000">
                  <a:extLst>
                    <a:ext uri="{9D8B030D-6E8A-4147-A177-3AD203B41FA5}">
                      <a16:colId xmlns:a16="http://schemas.microsoft.com/office/drawing/2014/main" val="3100017087"/>
                    </a:ext>
                  </a:extLst>
                </a:gridCol>
                <a:gridCol w="218921">
                  <a:extLst>
                    <a:ext uri="{9D8B030D-6E8A-4147-A177-3AD203B41FA5}">
                      <a16:colId xmlns:a16="http://schemas.microsoft.com/office/drawing/2014/main" val="3453423805"/>
                    </a:ext>
                  </a:extLst>
                </a:gridCol>
                <a:gridCol w="2232000">
                  <a:extLst>
                    <a:ext uri="{9D8B030D-6E8A-4147-A177-3AD203B41FA5}">
                      <a16:colId xmlns:a16="http://schemas.microsoft.com/office/drawing/2014/main" val="2995049767"/>
                    </a:ext>
                  </a:extLst>
                </a:gridCol>
                <a:gridCol w="864000">
                  <a:extLst>
                    <a:ext uri="{9D8B030D-6E8A-4147-A177-3AD203B41FA5}">
                      <a16:colId xmlns:a16="http://schemas.microsoft.com/office/drawing/2014/main" val="1731599752"/>
                    </a:ext>
                  </a:extLst>
                </a:gridCol>
                <a:gridCol w="612000">
                  <a:extLst>
                    <a:ext uri="{9D8B030D-6E8A-4147-A177-3AD203B41FA5}">
                      <a16:colId xmlns:a16="http://schemas.microsoft.com/office/drawing/2014/main" val="3556220269"/>
                    </a:ext>
                  </a:extLst>
                </a:gridCol>
                <a:gridCol w="288000">
                  <a:extLst>
                    <a:ext uri="{9D8B030D-6E8A-4147-A177-3AD203B41FA5}">
                      <a16:colId xmlns:a16="http://schemas.microsoft.com/office/drawing/2014/main" val="3410094253"/>
                    </a:ext>
                  </a:extLst>
                </a:gridCol>
              </a:tblGrid>
              <a:tr h="252000">
                <a:tc rowSpan="2" gridSpan="2">
                  <a:txBody>
                    <a:bodyPr/>
                    <a:lstStyle/>
                    <a:p>
                      <a:pPr algn="ctr">
                        <a:spcAft>
                          <a:spcPts val="0"/>
                        </a:spcAft>
                      </a:pPr>
                      <a:r>
                        <a:rPr lang="ja-JP" sz="900" kern="0" dirty="0">
                          <a:solidFill>
                            <a:schemeClr val="bg1"/>
                          </a:solidFill>
                          <a:effectLst/>
                          <a:latin typeface="BIZ UDPゴシック" panose="020B0400000000000000" pitchFamily="50" charset="-128"/>
                          <a:ea typeface="BIZ UDPゴシック" panose="020B0400000000000000" pitchFamily="50" charset="-128"/>
                        </a:rPr>
                        <a:t>項</a:t>
                      </a:r>
                      <a:endParaRPr lang="ja-JP" sz="900" kern="100" dirty="0">
                        <a:solidFill>
                          <a:schemeClr val="bg1"/>
                        </a:solidFill>
                        <a:effectLst/>
                        <a:latin typeface="BIZ UDPゴシック" panose="020B0400000000000000" pitchFamily="50" charset="-128"/>
                        <a:ea typeface="BIZ UDPゴシック" panose="020B0400000000000000" pitchFamily="50" charset="-128"/>
                      </a:endParaRPr>
                    </a:p>
                  </a:txBody>
                  <a:tcPr marL="21314" marR="21314" marT="0" marB="0" anchor="ctr">
                    <a:solidFill>
                      <a:schemeClr val="accent1"/>
                    </a:solidFill>
                  </a:tcPr>
                </a:tc>
                <a:tc rowSpan="2" hMerge="1">
                  <a:txBody>
                    <a:bodyPr/>
                    <a:lstStyle/>
                    <a:p>
                      <a:pPr marL="104140" algn="ctr">
                        <a:spcAft>
                          <a:spcPts val="0"/>
                        </a:spcAft>
                      </a:pPr>
                      <a:endParaRPr lang="ja-JP" sz="900" kern="100" dirty="0">
                        <a:effectLst/>
                        <a:latin typeface="Times New Roman" panose="02020603050405020304" pitchFamily="18" charset="0"/>
                        <a:ea typeface="ＭＳ 明朝" panose="02020609040205080304" pitchFamily="17" charset="-128"/>
                      </a:endParaRPr>
                    </a:p>
                  </a:txBody>
                  <a:tcPr marL="21314" marR="21314" marT="0" marB="0" anchor="ctr"/>
                </a:tc>
                <a:tc>
                  <a:txBody>
                    <a:bodyPr/>
                    <a:lstStyle/>
                    <a:p>
                      <a:pPr algn="ctr">
                        <a:spcAft>
                          <a:spcPts val="0"/>
                        </a:spcAft>
                      </a:pPr>
                      <a:r>
                        <a:rPr lang="ja-JP" sz="900" kern="0" dirty="0">
                          <a:solidFill>
                            <a:schemeClr val="bg1"/>
                          </a:solidFill>
                          <a:effectLst/>
                          <a:latin typeface="BIZ UDPゴシック" panose="020B0400000000000000" pitchFamily="50" charset="-128"/>
                          <a:ea typeface="BIZ UDPゴシック" panose="020B0400000000000000" pitchFamily="50" charset="-128"/>
                        </a:rPr>
                        <a:t>施設の種類</a:t>
                      </a:r>
                      <a:endParaRPr lang="ja-JP" sz="900" kern="100" dirty="0">
                        <a:solidFill>
                          <a:schemeClr val="bg1"/>
                        </a:solidFill>
                        <a:effectLst/>
                        <a:latin typeface="BIZ UDPゴシック" panose="020B0400000000000000" pitchFamily="50" charset="-128"/>
                        <a:ea typeface="BIZ UDPゴシック" panose="020B0400000000000000" pitchFamily="50" charset="-128"/>
                      </a:endParaRPr>
                    </a:p>
                  </a:txBody>
                  <a:tcPr marL="21314" marR="21314" marT="0" marB="0" anchor="ctr">
                    <a:solidFill>
                      <a:schemeClr val="accent1"/>
                    </a:solidFill>
                  </a:tcPr>
                </a:tc>
                <a:tc>
                  <a:txBody>
                    <a:bodyPr/>
                    <a:lstStyle/>
                    <a:p>
                      <a:pPr algn="ctr">
                        <a:spcAft>
                          <a:spcPts val="0"/>
                        </a:spcAft>
                      </a:pPr>
                      <a:r>
                        <a:rPr lang="ja-JP" sz="900" kern="0">
                          <a:solidFill>
                            <a:schemeClr val="bg1"/>
                          </a:solidFill>
                          <a:effectLst/>
                          <a:latin typeface="BIZ UDPゴシック" panose="020B0400000000000000" pitchFamily="50" charset="-128"/>
                          <a:ea typeface="BIZ UDPゴシック" panose="020B0400000000000000" pitchFamily="50" charset="-128"/>
                        </a:rPr>
                        <a:t>排出ガス規模等</a:t>
                      </a:r>
                      <a:endParaRPr lang="ja-JP" sz="900" kern="100">
                        <a:solidFill>
                          <a:schemeClr val="bg1"/>
                        </a:solidFill>
                        <a:effectLst/>
                        <a:latin typeface="BIZ UDPゴシック" panose="020B0400000000000000" pitchFamily="50" charset="-128"/>
                        <a:ea typeface="BIZ UDPゴシック" panose="020B0400000000000000" pitchFamily="50" charset="-128"/>
                      </a:endParaRPr>
                    </a:p>
                  </a:txBody>
                  <a:tcPr marL="21314" marR="21314" marT="0" marB="0" anchor="ctr">
                    <a:solidFill>
                      <a:schemeClr val="accent1"/>
                    </a:solidFill>
                  </a:tcPr>
                </a:tc>
                <a:tc>
                  <a:txBody>
                    <a:bodyPr/>
                    <a:lstStyle/>
                    <a:p>
                      <a:pPr algn="ctr">
                        <a:spcAft>
                          <a:spcPts val="0"/>
                        </a:spcAft>
                      </a:pPr>
                      <a:r>
                        <a:rPr lang="ja-JP" sz="900" kern="0" dirty="0">
                          <a:solidFill>
                            <a:schemeClr val="bg1"/>
                          </a:solidFill>
                          <a:effectLst/>
                          <a:latin typeface="BIZ UDPゴシック" panose="020B0400000000000000" pitchFamily="50" charset="-128"/>
                          <a:ea typeface="BIZ UDPゴシック" panose="020B0400000000000000" pitchFamily="50" charset="-128"/>
                        </a:rPr>
                        <a:t>排出基準</a:t>
                      </a:r>
                      <a:endParaRPr lang="ja-JP" sz="900" kern="100" dirty="0">
                        <a:solidFill>
                          <a:schemeClr val="bg1"/>
                        </a:solidFill>
                        <a:effectLst/>
                        <a:latin typeface="BIZ UDPゴシック" panose="020B0400000000000000" pitchFamily="50" charset="-128"/>
                        <a:ea typeface="BIZ UDPゴシック" panose="020B0400000000000000" pitchFamily="50" charset="-128"/>
                      </a:endParaRPr>
                    </a:p>
                  </a:txBody>
                  <a:tcPr marL="21314" marR="21314" marT="0" marB="0" anchor="ctr">
                    <a:solidFill>
                      <a:schemeClr val="accent1"/>
                    </a:solidFill>
                  </a:tcPr>
                </a:tc>
                <a:tc>
                  <a:txBody>
                    <a:bodyPr/>
                    <a:lstStyle/>
                    <a:p>
                      <a:pPr algn="ctr">
                        <a:spcAft>
                          <a:spcPts val="0"/>
                        </a:spcAft>
                      </a:pPr>
                      <a:r>
                        <a:rPr lang="en-US" sz="900" kern="0" dirty="0">
                          <a:solidFill>
                            <a:schemeClr val="bg1"/>
                          </a:solidFill>
                          <a:effectLst/>
                          <a:latin typeface="BIZ UDPゴシック" panose="020B0400000000000000" pitchFamily="50" charset="-128"/>
                          <a:ea typeface="BIZ UDPゴシック" panose="020B0400000000000000" pitchFamily="50" charset="-128"/>
                        </a:rPr>
                        <a:t>On</a:t>
                      </a:r>
                      <a:endParaRPr lang="ja-JP" sz="900" kern="100" dirty="0">
                        <a:solidFill>
                          <a:schemeClr val="bg1"/>
                        </a:solidFill>
                        <a:effectLst/>
                        <a:latin typeface="BIZ UDPゴシック" panose="020B0400000000000000" pitchFamily="50" charset="-128"/>
                        <a:ea typeface="BIZ UDPゴシック" panose="020B0400000000000000" pitchFamily="50" charset="-128"/>
                      </a:endParaRPr>
                    </a:p>
                  </a:txBody>
                  <a:tcPr marL="21314" marR="21314" marT="0" marB="0" anchor="ctr">
                    <a:solidFill>
                      <a:schemeClr val="accent1"/>
                    </a:solidFill>
                  </a:tcPr>
                </a:tc>
                <a:extLst>
                  <a:ext uri="{0D108BD9-81ED-4DB2-BD59-A6C34878D82A}">
                    <a16:rowId xmlns:a16="http://schemas.microsoft.com/office/drawing/2014/main" val="910353894"/>
                  </a:ext>
                </a:extLst>
              </a:tr>
              <a:tr h="216000">
                <a:tc gridSpan="2" vMerge="1">
                  <a:txBody>
                    <a:bodyPr/>
                    <a:lstStyle/>
                    <a:p>
                      <a:endParaRPr kumimoji="1" lang="ja-JP" altLang="en-US"/>
                    </a:p>
                  </a:txBody>
                  <a:tcPr/>
                </a:tc>
                <a:tc hMerge="1" vMerge="1">
                  <a:txBody>
                    <a:bodyPr/>
                    <a:lstStyle/>
                    <a:p>
                      <a:endParaRPr kumimoji="1" lang="ja-JP" altLang="en-US"/>
                    </a:p>
                  </a:txBody>
                  <a:tcPr/>
                </a:tc>
                <a:tc>
                  <a:txBody>
                    <a:bodyPr/>
                    <a:lstStyle/>
                    <a:p>
                      <a:pPr algn="ctr">
                        <a:spcAft>
                          <a:spcPts val="0"/>
                        </a:spcAft>
                      </a:pPr>
                      <a:r>
                        <a:rPr lang="ja-JP" sz="900" kern="0" dirty="0">
                          <a:solidFill>
                            <a:schemeClr val="bg1"/>
                          </a:solidFill>
                          <a:effectLst/>
                          <a:latin typeface="BIZ UDPゴシック" panose="020B0400000000000000" pitchFamily="50" charset="-128"/>
                          <a:ea typeface="BIZ UDPゴシック" panose="020B0400000000000000" pitchFamily="50" charset="-128"/>
                        </a:rPr>
                        <a:t>（熱源として電気を使用するものを除く）</a:t>
                      </a:r>
                      <a:endParaRPr lang="ja-JP" sz="900" kern="100" dirty="0">
                        <a:solidFill>
                          <a:schemeClr val="bg1"/>
                        </a:solidFill>
                        <a:effectLst/>
                        <a:latin typeface="BIZ UDPゴシック" panose="020B0400000000000000" pitchFamily="50" charset="-128"/>
                        <a:ea typeface="BIZ UDPゴシック" panose="020B0400000000000000" pitchFamily="50" charset="-128"/>
                      </a:endParaRPr>
                    </a:p>
                  </a:txBody>
                  <a:tcPr marL="21314" marR="21314" marT="0" marB="0" anchor="ctr">
                    <a:solidFill>
                      <a:schemeClr val="accent1"/>
                    </a:solidFill>
                  </a:tcPr>
                </a:tc>
                <a:tc>
                  <a:txBody>
                    <a:bodyPr/>
                    <a:lstStyle/>
                    <a:p>
                      <a:pPr algn="ctr">
                        <a:spcAft>
                          <a:spcPts val="0"/>
                        </a:spcAft>
                      </a:pPr>
                      <a:r>
                        <a:rPr lang="ja-JP" sz="900" kern="0" dirty="0">
                          <a:solidFill>
                            <a:schemeClr val="bg1"/>
                          </a:solidFill>
                          <a:effectLst/>
                          <a:latin typeface="BIZ UDPゴシック" panose="020B0400000000000000" pitchFamily="50" charset="-128"/>
                          <a:ea typeface="BIZ UDPゴシック" panose="020B0400000000000000" pitchFamily="50" charset="-128"/>
                        </a:rPr>
                        <a:t>（万</a:t>
                      </a:r>
                      <a:r>
                        <a:rPr lang="en-US" sz="900" kern="0" dirty="0">
                          <a:solidFill>
                            <a:schemeClr val="bg1"/>
                          </a:solidFill>
                          <a:effectLst/>
                          <a:latin typeface="BIZ UDPゴシック" panose="020B0400000000000000" pitchFamily="50" charset="-128"/>
                          <a:ea typeface="BIZ UDPゴシック" panose="020B0400000000000000" pitchFamily="50" charset="-128"/>
                        </a:rPr>
                        <a:t>Nm</a:t>
                      </a:r>
                      <a:r>
                        <a:rPr lang="en-US" sz="900" kern="0" baseline="30000" dirty="0">
                          <a:solidFill>
                            <a:schemeClr val="bg1"/>
                          </a:solidFill>
                          <a:effectLst/>
                          <a:latin typeface="BIZ UDPゴシック" panose="020B0400000000000000" pitchFamily="50" charset="-128"/>
                          <a:ea typeface="BIZ UDPゴシック" panose="020B0400000000000000" pitchFamily="50" charset="-128"/>
                        </a:rPr>
                        <a:t>3</a:t>
                      </a:r>
                      <a:r>
                        <a:rPr lang="en-US" sz="900" kern="0" dirty="0">
                          <a:solidFill>
                            <a:schemeClr val="bg1"/>
                          </a:solidFill>
                          <a:effectLst/>
                          <a:latin typeface="BIZ UDPゴシック" panose="020B0400000000000000" pitchFamily="50" charset="-128"/>
                          <a:ea typeface="BIZ UDPゴシック" panose="020B0400000000000000" pitchFamily="50" charset="-128"/>
                        </a:rPr>
                        <a:t>/</a:t>
                      </a:r>
                      <a:r>
                        <a:rPr lang="ja-JP" sz="900" kern="0" dirty="0">
                          <a:solidFill>
                            <a:schemeClr val="bg1"/>
                          </a:solidFill>
                          <a:effectLst/>
                          <a:latin typeface="BIZ UDPゴシック" panose="020B0400000000000000" pitchFamily="50" charset="-128"/>
                          <a:ea typeface="BIZ UDPゴシック" panose="020B0400000000000000" pitchFamily="50" charset="-128"/>
                        </a:rPr>
                        <a:t>時）</a:t>
                      </a:r>
                      <a:endParaRPr lang="ja-JP" sz="900" kern="100" dirty="0">
                        <a:solidFill>
                          <a:schemeClr val="bg1"/>
                        </a:solidFill>
                        <a:effectLst/>
                        <a:latin typeface="BIZ UDPゴシック" panose="020B0400000000000000" pitchFamily="50" charset="-128"/>
                        <a:ea typeface="BIZ UDPゴシック" panose="020B0400000000000000" pitchFamily="50" charset="-128"/>
                      </a:endParaRPr>
                    </a:p>
                  </a:txBody>
                  <a:tcPr marL="21314" marR="21314" marT="0" marB="0" anchor="ctr">
                    <a:solidFill>
                      <a:schemeClr val="accent1"/>
                    </a:solidFill>
                  </a:tcPr>
                </a:tc>
                <a:tc>
                  <a:txBody>
                    <a:bodyPr/>
                    <a:lstStyle/>
                    <a:p>
                      <a:pPr algn="ctr">
                        <a:spcAft>
                          <a:spcPts val="0"/>
                        </a:spcAft>
                      </a:pPr>
                      <a:r>
                        <a:rPr lang="en-US" sz="900" kern="0" dirty="0">
                          <a:solidFill>
                            <a:schemeClr val="bg1"/>
                          </a:solidFill>
                          <a:effectLst/>
                          <a:latin typeface="BIZ UDPゴシック" panose="020B0400000000000000" pitchFamily="50" charset="-128"/>
                          <a:ea typeface="BIZ UDPゴシック" panose="020B0400000000000000" pitchFamily="50" charset="-128"/>
                        </a:rPr>
                        <a:t>(ppm)</a:t>
                      </a:r>
                      <a:endParaRPr lang="ja-JP" sz="900" kern="100" dirty="0">
                        <a:solidFill>
                          <a:schemeClr val="bg1"/>
                        </a:solidFill>
                        <a:effectLst/>
                        <a:latin typeface="BIZ UDPゴシック" panose="020B0400000000000000" pitchFamily="50" charset="-128"/>
                        <a:ea typeface="BIZ UDPゴシック" panose="020B0400000000000000" pitchFamily="50" charset="-128"/>
                      </a:endParaRPr>
                    </a:p>
                  </a:txBody>
                  <a:tcPr marL="21314" marR="21314" marT="0" marB="0" anchor="ctr">
                    <a:solidFill>
                      <a:schemeClr val="accent1"/>
                    </a:solidFill>
                  </a:tcPr>
                </a:tc>
                <a:tc>
                  <a:txBody>
                    <a:bodyPr/>
                    <a:lstStyle/>
                    <a:p>
                      <a:pPr algn="ctr"/>
                      <a:endParaRPr lang="ja-JP" sz="900" dirty="0">
                        <a:solidFill>
                          <a:schemeClr val="bg1"/>
                        </a:solidFill>
                        <a:effectLst/>
                        <a:latin typeface="BIZ UDPゴシック" panose="020B0400000000000000" pitchFamily="50" charset="-128"/>
                        <a:ea typeface="BIZ UDPゴシック" panose="020B0400000000000000" pitchFamily="50" charset="-128"/>
                      </a:endParaRPr>
                    </a:p>
                  </a:txBody>
                  <a:tcPr marL="21314" marR="21314" marT="0" marB="0" anchor="ctr">
                    <a:solidFill>
                      <a:schemeClr val="accent1"/>
                    </a:solidFill>
                  </a:tcPr>
                </a:tc>
                <a:extLst>
                  <a:ext uri="{0D108BD9-81ED-4DB2-BD59-A6C34878D82A}">
                    <a16:rowId xmlns:a16="http://schemas.microsoft.com/office/drawing/2014/main" val="1259982528"/>
                  </a:ext>
                </a:extLst>
              </a:tr>
              <a:tr h="151265">
                <a:tc rowSpan="4">
                  <a:txBody>
                    <a:bodyPr/>
                    <a:lstStyle/>
                    <a:p>
                      <a:pPr algn="ctr">
                        <a:spcAft>
                          <a:spcPts val="0"/>
                        </a:spcAft>
                      </a:pPr>
                      <a:r>
                        <a:rPr lang="en-US" altLang="ja-JP" sz="900" kern="0" dirty="0">
                          <a:effectLst/>
                          <a:latin typeface="BIZ UDPゴシック" panose="020B0400000000000000" pitchFamily="50" charset="-128"/>
                          <a:ea typeface="BIZ UDPゴシック" panose="020B0400000000000000" pitchFamily="50" charset="-128"/>
                        </a:rPr>
                        <a:t>7</a:t>
                      </a:r>
                      <a:endParaRPr lang="ja-JP" sz="900" kern="100" dirty="0">
                        <a:effectLst/>
                        <a:latin typeface="BIZ UDPゴシック" panose="020B0400000000000000" pitchFamily="50" charset="-128"/>
                        <a:ea typeface="BIZ UDPゴシック" panose="020B0400000000000000" pitchFamily="50" charset="-128"/>
                      </a:endParaRPr>
                    </a:p>
                  </a:txBody>
                  <a:tcPr marL="21314" marR="21314" marT="0" marB="0" anchor="ctr"/>
                </a:tc>
                <a:tc>
                  <a:txBody>
                    <a:bodyPr/>
                    <a:lstStyle/>
                    <a:p>
                      <a:pPr algn="ctr">
                        <a:spcAft>
                          <a:spcPts val="0"/>
                        </a:spcAft>
                      </a:pPr>
                      <a:r>
                        <a:rPr lang="ja-JP" sz="900" kern="100" dirty="0">
                          <a:effectLst/>
                          <a:latin typeface="BIZ UDPゴシック" panose="020B0400000000000000" pitchFamily="50" charset="-128"/>
                          <a:ea typeface="BIZ UDPゴシック" panose="020B0400000000000000" pitchFamily="50" charset="-128"/>
                        </a:rPr>
                        <a:t>①</a:t>
                      </a:r>
                    </a:p>
                  </a:txBody>
                  <a:tcPr marL="21314" marR="21314" marT="0" marB="0" anchor="ctr"/>
                </a:tc>
                <a:tc>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石油製品、石油化学製品等の製造用加熱炉</a:t>
                      </a:r>
                      <a:endParaRPr lang="ja-JP" sz="900" kern="100">
                        <a:effectLst/>
                        <a:latin typeface="BIZ UDPゴシック" panose="020B0400000000000000" pitchFamily="50" charset="-128"/>
                        <a:ea typeface="BIZ UDPゴシック" panose="020B0400000000000000" pitchFamily="50" charset="-128"/>
                      </a:endParaRPr>
                    </a:p>
                  </a:txBody>
                  <a:tcPr marL="21314" marR="2131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a:t>
                      </a:r>
                      <a:r>
                        <a:rPr lang="ja-JP" sz="900" kern="0">
                          <a:effectLst/>
                          <a:latin typeface="BIZ UDPゴシック" panose="020B0400000000000000" pitchFamily="50" charset="-128"/>
                          <a:ea typeface="BIZ UDPゴシック" panose="020B0400000000000000" pitchFamily="50" charset="-128"/>
                        </a:rPr>
                        <a:t>以上</a:t>
                      </a:r>
                      <a:endParaRPr lang="ja-JP" sz="900" kern="100">
                        <a:effectLst/>
                        <a:latin typeface="BIZ UDPゴシック" panose="020B0400000000000000" pitchFamily="50" charset="-128"/>
                        <a:ea typeface="BIZ UDPゴシック" panose="020B0400000000000000" pitchFamily="50" charset="-128"/>
                      </a:endParaRPr>
                    </a:p>
                  </a:txBody>
                  <a:tcPr marL="21314" marR="2131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100</a:t>
                      </a:r>
                      <a:endParaRPr lang="ja-JP" sz="900" kern="100">
                        <a:effectLst/>
                        <a:latin typeface="BIZ UDPゴシック" panose="020B0400000000000000" pitchFamily="50" charset="-128"/>
                        <a:ea typeface="BIZ UDPゴシック" panose="020B0400000000000000" pitchFamily="50" charset="-128"/>
                      </a:endParaRPr>
                    </a:p>
                  </a:txBody>
                  <a:tcPr marL="21314" marR="21314" marT="0" marB="0" anchor="ctr"/>
                </a:tc>
                <a:tc rowSpan="4">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6</a:t>
                      </a:r>
                      <a:endParaRPr lang="ja-JP" sz="900" kern="100" dirty="0">
                        <a:effectLst/>
                        <a:latin typeface="BIZ UDPゴシック" panose="020B0400000000000000" pitchFamily="50" charset="-128"/>
                        <a:ea typeface="BIZ UDPゴシック" panose="020B0400000000000000" pitchFamily="50" charset="-128"/>
                      </a:endParaRPr>
                    </a:p>
                  </a:txBody>
                  <a:tcPr marL="21314" marR="21314" marT="0" marB="0" anchor="ctr"/>
                </a:tc>
                <a:extLst>
                  <a:ext uri="{0D108BD9-81ED-4DB2-BD59-A6C34878D82A}">
                    <a16:rowId xmlns:a16="http://schemas.microsoft.com/office/drawing/2014/main" val="3875516584"/>
                  </a:ext>
                </a:extLst>
              </a:tr>
              <a:tr h="151265">
                <a:tc vMerge="1">
                  <a:txBody>
                    <a:bodyPr/>
                    <a:lstStyle/>
                    <a:p>
                      <a:endParaRPr kumimoji="1" lang="ja-JP" altLang="en-US"/>
                    </a:p>
                  </a:txBody>
                  <a:tcPr/>
                </a:tc>
                <a:tc>
                  <a:txBody>
                    <a:bodyPr/>
                    <a:lstStyle/>
                    <a:p>
                      <a:pPr algn="ctr"/>
                      <a:endParaRPr lang="ja-JP" sz="900" dirty="0">
                        <a:effectLst/>
                        <a:latin typeface="BIZ UDPゴシック" panose="020B0400000000000000" pitchFamily="50" charset="-128"/>
                        <a:ea typeface="BIZ UDPゴシック" panose="020B0400000000000000" pitchFamily="50" charset="-128"/>
                      </a:endParaRPr>
                    </a:p>
                  </a:txBody>
                  <a:tcPr marL="21314" marR="21314" marT="0" marB="0" anchor="ctr"/>
                </a:tc>
                <a:tc>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例）エチレン製造分解炉</a:t>
                      </a:r>
                      <a:endParaRPr lang="ja-JP" sz="900" kern="100">
                        <a:effectLst/>
                        <a:latin typeface="BIZ UDPゴシック" panose="020B0400000000000000" pitchFamily="50" charset="-128"/>
                        <a:ea typeface="BIZ UDPゴシック" panose="020B0400000000000000" pitchFamily="50" charset="-128"/>
                      </a:endParaRPr>
                    </a:p>
                  </a:txBody>
                  <a:tcPr marL="21314" marR="2131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a:t>
                      </a:r>
                      <a:r>
                        <a:rPr lang="ja-JP" sz="900" kern="0">
                          <a:effectLst/>
                          <a:latin typeface="BIZ UDPゴシック" panose="020B0400000000000000" pitchFamily="50" charset="-128"/>
                          <a:ea typeface="BIZ UDPゴシック" panose="020B0400000000000000" pitchFamily="50" charset="-128"/>
                        </a:rPr>
                        <a:t>～</a:t>
                      </a:r>
                      <a:r>
                        <a:rPr lang="en-US" sz="900" kern="0">
                          <a:effectLst/>
                          <a:latin typeface="BIZ UDPゴシック" panose="020B0400000000000000" pitchFamily="50" charset="-128"/>
                          <a:ea typeface="BIZ UDPゴシック" panose="020B0400000000000000" pitchFamily="50" charset="-128"/>
                        </a:rPr>
                        <a:t>4</a:t>
                      </a:r>
                      <a:endParaRPr lang="ja-JP" sz="900" kern="100">
                        <a:effectLst/>
                        <a:latin typeface="BIZ UDPゴシック" panose="020B0400000000000000" pitchFamily="50" charset="-128"/>
                        <a:ea typeface="BIZ UDPゴシック" panose="020B0400000000000000" pitchFamily="50" charset="-128"/>
                      </a:endParaRPr>
                    </a:p>
                  </a:txBody>
                  <a:tcPr marL="21314" marR="2131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130</a:t>
                      </a:r>
                      <a:endParaRPr lang="ja-JP" sz="900" kern="100">
                        <a:effectLst/>
                        <a:latin typeface="BIZ UDPゴシック" panose="020B0400000000000000" pitchFamily="50" charset="-128"/>
                        <a:ea typeface="BIZ UDPゴシック" panose="020B0400000000000000" pitchFamily="50" charset="-128"/>
                      </a:endParaRPr>
                    </a:p>
                  </a:txBody>
                  <a:tcPr marL="21314" marR="21314" marT="0" marB="0" anchor="ctr"/>
                </a:tc>
                <a:tc vMerge="1">
                  <a:txBody>
                    <a:bodyPr/>
                    <a:lstStyle/>
                    <a:p>
                      <a:endParaRPr kumimoji="1" lang="ja-JP" altLang="en-US"/>
                    </a:p>
                  </a:txBody>
                  <a:tcPr/>
                </a:tc>
                <a:extLst>
                  <a:ext uri="{0D108BD9-81ED-4DB2-BD59-A6C34878D82A}">
                    <a16:rowId xmlns:a16="http://schemas.microsoft.com/office/drawing/2014/main" val="2449083838"/>
                  </a:ext>
                </a:extLst>
              </a:tr>
              <a:tr h="151265">
                <a:tc vMerge="1">
                  <a:txBody>
                    <a:bodyPr/>
                    <a:lstStyle/>
                    <a:p>
                      <a:endParaRPr kumimoji="1" lang="ja-JP" altLang="en-US"/>
                    </a:p>
                  </a:txBody>
                  <a:tcPr/>
                </a:tc>
                <a:tc>
                  <a:txBody>
                    <a:bodyPr/>
                    <a:lstStyle/>
                    <a:p>
                      <a:pPr algn="ctr"/>
                      <a:endParaRPr lang="ja-JP" sz="900" dirty="0">
                        <a:effectLst/>
                        <a:latin typeface="BIZ UDPゴシック" panose="020B0400000000000000" pitchFamily="50" charset="-128"/>
                        <a:ea typeface="BIZ UDPゴシック" panose="020B0400000000000000" pitchFamily="50" charset="-128"/>
                      </a:endParaRPr>
                    </a:p>
                  </a:txBody>
                  <a:tcPr marL="21314" marR="21314" marT="0" marB="0" anchor="ctr"/>
                </a:tc>
                <a:tc>
                  <a:txBody>
                    <a:bodyPr/>
                    <a:lstStyle/>
                    <a:p>
                      <a:pPr indent="254000" algn="ctr">
                        <a:spcAft>
                          <a:spcPts val="0"/>
                        </a:spcAft>
                      </a:pPr>
                      <a:r>
                        <a:rPr lang="ja-JP" sz="900" kern="0">
                          <a:effectLst/>
                          <a:latin typeface="BIZ UDPゴシック" panose="020B0400000000000000" pitchFamily="50" charset="-128"/>
                          <a:ea typeface="BIZ UDPゴシック" panose="020B0400000000000000" pitchFamily="50" charset="-128"/>
                        </a:rPr>
                        <a:t>エチレン製造独立改質炉</a:t>
                      </a:r>
                      <a:endParaRPr lang="ja-JP" sz="900" kern="100">
                        <a:effectLst/>
                        <a:latin typeface="BIZ UDPゴシック" panose="020B0400000000000000" pitchFamily="50" charset="-128"/>
                        <a:ea typeface="BIZ UDPゴシック" panose="020B0400000000000000" pitchFamily="50" charset="-128"/>
                      </a:endParaRPr>
                    </a:p>
                  </a:txBody>
                  <a:tcPr marL="21314" marR="2131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0.5</a:t>
                      </a:r>
                      <a:r>
                        <a:rPr lang="ja-JP" sz="900" kern="0">
                          <a:effectLst/>
                          <a:latin typeface="BIZ UDPゴシック" panose="020B0400000000000000" pitchFamily="50" charset="-128"/>
                          <a:ea typeface="BIZ UDPゴシック" panose="020B0400000000000000" pitchFamily="50" charset="-128"/>
                        </a:rPr>
                        <a:t>～</a:t>
                      </a:r>
                      <a:r>
                        <a:rPr lang="en-US" sz="900" kern="0">
                          <a:effectLst/>
                          <a:latin typeface="BIZ UDPゴシック" panose="020B0400000000000000" pitchFamily="50" charset="-128"/>
                          <a:ea typeface="BIZ UDPゴシック" panose="020B0400000000000000" pitchFamily="50" charset="-128"/>
                        </a:rPr>
                        <a:t>1</a:t>
                      </a:r>
                      <a:endParaRPr lang="ja-JP" sz="900" kern="100">
                        <a:effectLst/>
                        <a:latin typeface="BIZ UDPゴシック" panose="020B0400000000000000" pitchFamily="50" charset="-128"/>
                        <a:ea typeface="BIZ UDPゴシック" panose="020B0400000000000000" pitchFamily="50" charset="-128"/>
                      </a:endParaRPr>
                    </a:p>
                  </a:txBody>
                  <a:tcPr marL="21314" marR="2131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150</a:t>
                      </a:r>
                      <a:endParaRPr lang="ja-JP" sz="900" kern="100">
                        <a:effectLst/>
                        <a:latin typeface="BIZ UDPゴシック" panose="020B0400000000000000" pitchFamily="50" charset="-128"/>
                        <a:ea typeface="BIZ UDPゴシック" panose="020B0400000000000000" pitchFamily="50" charset="-128"/>
                      </a:endParaRPr>
                    </a:p>
                  </a:txBody>
                  <a:tcPr marL="21314" marR="21314" marT="0" marB="0" anchor="ctr"/>
                </a:tc>
                <a:tc vMerge="1">
                  <a:txBody>
                    <a:bodyPr/>
                    <a:lstStyle/>
                    <a:p>
                      <a:endParaRPr kumimoji="1" lang="ja-JP" altLang="en-US"/>
                    </a:p>
                  </a:txBody>
                  <a:tcPr/>
                </a:tc>
                <a:extLst>
                  <a:ext uri="{0D108BD9-81ED-4DB2-BD59-A6C34878D82A}">
                    <a16:rowId xmlns:a16="http://schemas.microsoft.com/office/drawing/2014/main" val="1784958195"/>
                  </a:ext>
                </a:extLst>
              </a:tr>
              <a:tr h="151265">
                <a:tc vMerge="1">
                  <a:txBody>
                    <a:bodyPr/>
                    <a:lstStyle/>
                    <a:p>
                      <a:endParaRPr kumimoji="1" lang="ja-JP" altLang="en-US"/>
                    </a:p>
                  </a:txBody>
                  <a:tcPr/>
                </a:tc>
                <a:tc>
                  <a:txBody>
                    <a:bodyPr/>
                    <a:lstStyle/>
                    <a:p>
                      <a:pPr algn="ctr"/>
                      <a:endParaRPr lang="ja-JP" sz="900" dirty="0">
                        <a:effectLst/>
                        <a:latin typeface="BIZ UDPゴシック" panose="020B0400000000000000" pitchFamily="50" charset="-128"/>
                        <a:ea typeface="BIZ UDPゴシック" panose="020B0400000000000000" pitchFamily="50" charset="-128"/>
                      </a:endParaRPr>
                    </a:p>
                  </a:txBody>
                  <a:tcPr marL="21314" marR="21314" marT="0" marB="0" anchor="ctr"/>
                </a:tc>
                <a:tc>
                  <a:txBody>
                    <a:bodyPr/>
                    <a:lstStyle/>
                    <a:p>
                      <a:pPr indent="254000" algn="ctr">
                        <a:spcAft>
                          <a:spcPts val="0"/>
                        </a:spcAft>
                      </a:pPr>
                      <a:r>
                        <a:rPr lang="ja-JP" sz="900" kern="0">
                          <a:effectLst/>
                          <a:latin typeface="BIZ UDPゴシック" panose="020B0400000000000000" pitchFamily="50" charset="-128"/>
                          <a:ea typeface="BIZ UDPゴシック" panose="020B0400000000000000" pitchFamily="50" charset="-128"/>
                        </a:rPr>
                        <a:t>メタノール製造改質炉等</a:t>
                      </a:r>
                      <a:endParaRPr lang="ja-JP" sz="900" kern="100">
                        <a:effectLst/>
                        <a:latin typeface="BIZ UDPゴシック" panose="020B0400000000000000" pitchFamily="50" charset="-128"/>
                        <a:ea typeface="BIZ UDPゴシック" panose="020B0400000000000000" pitchFamily="50" charset="-128"/>
                      </a:endParaRPr>
                    </a:p>
                  </a:txBody>
                  <a:tcPr marL="21314" marR="2131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0.5</a:t>
                      </a:r>
                      <a:r>
                        <a:rPr lang="ja-JP" sz="900" kern="0">
                          <a:effectLst/>
                          <a:latin typeface="BIZ UDPゴシック" panose="020B0400000000000000" pitchFamily="50" charset="-128"/>
                          <a:ea typeface="BIZ UDPゴシック" panose="020B0400000000000000" pitchFamily="50" charset="-128"/>
                        </a:rPr>
                        <a:t>未満</a:t>
                      </a:r>
                      <a:endParaRPr lang="ja-JP" sz="900" kern="100">
                        <a:effectLst/>
                        <a:latin typeface="BIZ UDPゴシック" panose="020B0400000000000000" pitchFamily="50" charset="-128"/>
                        <a:ea typeface="BIZ UDPゴシック" panose="020B0400000000000000" pitchFamily="50" charset="-128"/>
                      </a:endParaRPr>
                    </a:p>
                  </a:txBody>
                  <a:tcPr marL="21314" marR="2131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180</a:t>
                      </a:r>
                      <a:endParaRPr lang="ja-JP" sz="900" kern="100">
                        <a:effectLst/>
                        <a:latin typeface="BIZ UDPゴシック" panose="020B0400000000000000" pitchFamily="50" charset="-128"/>
                        <a:ea typeface="BIZ UDPゴシック" panose="020B0400000000000000" pitchFamily="50" charset="-128"/>
                      </a:endParaRPr>
                    </a:p>
                  </a:txBody>
                  <a:tcPr marL="21314" marR="21314" marT="0" marB="0" anchor="ctr"/>
                </a:tc>
                <a:tc vMerge="1">
                  <a:txBody>
                    <a:bodyPr/>
                    <a:lstStyle/>
                    <a:p>
                      <a:endParaRPr kumimoji="1" lang="ja-JP" altLang="en-US"/>
                    </a:p>
                  </a:txBody>
                  <a:tcPr/>
                </a:tc>
                <a:extLst>
                  <a:ext uri="{0D108BD9-81ED-4DB2-BD59-A6C34878D82A}">
                    <a16:rowId xmlns:a16="http://schemas.microsoft.com/office/drawing/2014/main" val="4238914856"/>
                  </a:ext>
                </a:extLst>
              </a:tr>
              <a:tr h="151265">
                <a:tc>
                  <a:txBody>
                    <a:bodyPr/>
                    <a:lstStyle/>
                    <a:p>
                      <a:pPr algn="ctr">
                        <a:spcAft>
                          <a:spcPts val="0"/>
                        </a:spcAft>
                      </a:pPr>
                      <a:r>
                        <a:rPr lang="en-US" altLang="ja-JP" sz="900" kern="0" dirty="0">
                          <a:effectLst/>
                          <a:latin typeface="BIZ UDPゴシック" panose="020B0400000000000000" pitchFamily="50" charset="-128"/>
                          <a:ea typeface="BIZ UDPゴシック" panose="020B0400000000000000" pitchFamily="50" charset="-128"/>
                        </a:rPr>
                        <a:t>8</a:t>
                      </a:r>
                      <a:endParaRPr lang="ja-JP" sz="900" kern="100" dirty="0">
                        <a:effectLst/>
                        <a:latin typeface="BIZ UDPゴシック" panose="020B0400000000000000" pitchFamily="50" charset="-128"/>
                        <a:ea typeface="BIZ UDPゴシック" panose="020B0400000000000000" pitchFamily="50" charset="-128"/>
                      </a:endParaRPr>
                    </a:p>
                  </a:txBody>
                  <a:tcPr marL="21314" marR="21314" marT="0" marB="0" anchor="ctr"/>
                </a:tc>
                <a:tc>
                  <a:txBody>
                    <a:bodyPr/>
                    <a:lstStyle/>
                    <a:p>
                      <a:pPr algn="ctr">
                        <a:spcAft>
                          <a:spcPts val="0"/>
                        </a:spcAft>
                      </a:pPr>
                      <a:r>
                        <a:rPr lang="ja-JP" sz="900" kern="100" dirty="0">
                          <a:effectLst/>
                          <a:latin typeface="BIZ UDPゴシック" panose="020B0400000000000000" pitchFamily="50" charset="-128"/>
                          <a:ea typeface="BIZ UDPゴシック" panose="020B0400000000000000" pitchFamily="50" charset="-128"/>
                        </a:rPr>
                        <a:t>①</a:t>
                      </a:r>
                    </a:p>
                  </a:txBody>
                  <a:tcPr marL="21314" marR="21314" marT="0" marB="0" anchor="ctr"/>
                </a:tc>
                <a:tc>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触媒再生塔</a:t>
                      </a:r>
                      <a:endParaRPr lang="ja-JP" sz="900" kern="100">
                        <a:effectLst/>
                        <a:latin typeface="BIZ UDPゴシック" panose="020B0400000000000000" pitchFamily="50" charset="-128"/>
                        <a:ea typeface="BIZ UDPゴシック" panose="020B0400000000000000" pitchFamily="50" charset="-128"/>
                      </a:endParaRPr>
                    </a:p>
                  </a:txBody>
                  <a:tcPr marL="21314" marR="21314" marT="0" marB="0" anchor="ctr"/>
                </a:tc>
                <a:tc>
                  <a:txBody>
                    <a:bodyPr/>
                    <a:lstStyle/>
                    <a:p>
                      <a:pPr algn="ctr"/>
                      <a:endParaRPr lang="ja-JP" sz="900">
                        <a:effectLst/>
                        <a:latin typeface="BIZ UDPゴシック" panose="020B0400000000000000" pitchFamily="50" charset="-128"/>
                        <a:ea typeface="BIZ UDPゴシック" panose="020B0400000000000000" pitchFamily="50" charset="-128"/>
                      </a:endParaRPr>
                    </a:p>
                  </a:txBody>
                  <a:tcPr marL="21314" marR="2131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250</a:t>
                      </a:r>
                      <a:endParaRPr lang="ja-JP" sz="900" kern="100">
                        <a:effectLst/>
                        <a:latin typeface="BIZ UDPゴシック" panose="020B0400000000000000" pitchFamily="50" charset="-128"/>
                        <a:ea typeface="BIZ UDPゴシック" panose="020B0400000000000000" pitchFamily="50" charset="-128"/>
                      </a:endParaRPr>
                    </a:p>
                  </a:txBody>
                  <a:tcPr marL="21314" marR="2131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6</a:t>
                      </a:r>
                      <a:endParaRPr lang="ja-JP" sz="900" kern="100">
                        <a:effectLst/>
                        <a:latin typeface="BIZ UDPゴシック" panose="020B0400000000000000" pitchFamily="50" charset="-128"/>
                        <a:ea typeface="BIZ UDPゴシック" panose="020B0400000000000000" pitchFamily="50" charset="-128"/>
                      </a:endParaRPr>
                    </a:p>
                  </a:txBody>
                  <a:tcPr marL="21314" marR="21314" marT="0" marB="0" anchor="ctr"/>
                </a:tc>
                <a:extLst>
                  <a:ext uri="{0D108BD9-81ED-4DB2-BD59-A6C34878D82A}">
                    <a16:rowId xmlns:a16="http://schemas.microsoft.com/office/drawing/2014/main" val="135039915"/>
                  </a:ext>
                </a:extLst>
              </a:tr>
              <a:tr h="302529">
                <a:tc>
                  <a:txBody>
                    <a:bodyPr/>
                    <a:lstStyle/>
                    <a:p>
                      <a:pPr algn="ctr">
                        <a:spcAft>
                          <a:spcPts val="0"/>
                        </a:spcAft>
                      </a:pPr>
                      <a:r>
                        <a:rPr lang="en-US" altLang="ja-JP" sz="900" kern="0" dirty="0">
                          <a:effectLst/>
                          <a:latin typeface="BIZ UDPゴシック" panose="020B0400000000000000" pitchFamily="50" charset="-128"/>
                          <a:ea typeface="BIZ UDPゴシック" panose="020B0400000000000000" pitchFamily="50" charset="-128"/>
                        </a:rPr>
                        <a:t>8</a:t>
                      </a:r>
                      <a:r>
                        <a:rPr lang="ja-JP" sz="900" kern="0" dirty="0">
                          <a:effectLst/>
                          <a:latin typeface="BIZ UDPゴシック" panose="020B0400000000000000" pitchFamily="50" charset="-128"/>
                          <a:ea typeface="BIZ UDPゴシック" panose="020B0400000000000000" pitchFamily="50" charset="-128"/>
                        </a:rPr>
                        <a:t>の</a:t>
                      </a:r>
                      <a:r>
                        <a:rPr lang="en-US" altLang="ja-JP" sz="900" kern="0" dirty="0">
                          <a:effectLst/>
                          <a:latin typeface="BIZ UDPゴシック" panose="020B0400000000000000" pitchFamily="50" charset="-128"/>
                          <a:ea typeface="BIZ UDPゴシック" panose="020B0400000000000000" pitchFamily="50" charset="-128"/>
                        </a:rPr>
                        <a:t>2</a:t>
                      </a:r>
                      <a:endParaRPr lang="ja-JP" sz="900" kern="100" dirty="0">
                        <a:effectLst/>
                        <a:latin typeface="BIZ UDPゴシック" panose="020B0400000000000000" pitchFamily="50" charset="-128"/>
                        <a:ea typeface="BIZ UDPゴシック" panose="020B0400000000000000" pitchFamily="50" charset="-128"/>
                      </a:endParaRPr>
                    </a:p>
                  </a:txBody>
                  <a:tcPr marL="21314" marR="21314" marT="0" marB="0" anchor="ctr"/>
                </a:tc>
                <a:tc>
                  <a:txBody>
                    <a:bodyPr/>
                    <a:lstStyle/>
                    <a:p>
                      <a:pPr algn="ctr">
                        <a:spcAft>
                          <a:spcPts val="0"/>
                        </a:spcAft>
                      </a:pPr>
                      <a:r>
                        <a:rPr lang="ja-JP" sz="900" kern="100" dirty="0">
                          <a:effectLst/>
                          <a:latin typeface="BIZ UDPゴシック" panose="020B0400000000000000" pitchFamily="50" charset="-128"/>
                          <a:ea typeface="BIZ UDPゴシック" panose="020B0400000000000000" pitchFamily="50" charset="-128"/>
                        </a:rPr>
                        <a:t>①</a:t>
                      </a:r>
                    </a:p>
                  </a:txBody>
                  <a:tcPr marL="21314" marR="21314" marT="0" marB="0" anchor="ctr"/>
                </a:tc>
                <a:tc>
                  <a:txBody>
                    <a:bodyPr/>
                    <a:lstStyle/>
                    <a:p>
                      <a:pPr algn="ctr">
                        <a:spcAft>
                          <a:spcPts val="0"/>
                        </a:spcAft>
                      </a:pPr>
                      <a:r>
                        <a:rPr lang="ja-JP" sz="900" kern="0" dirty="0">
                          <a:effectLst/>
                          <a:latin typeface="BIZ UDPゴシック" panose="020B0400000000000000" pitchFamily="50" charset="-128"/>
                          <a:ea typeface="BIZ UDPゴシック" panose="020B0400000000000000" pitchFamily="50" charset="-128"/>
                        </a:rPr>
                        <a:t>燃焼炉</a:t>
                      </a:r>
                      <a:endParaRPr lang="ja-JP" sz="900" kern="100" dirty="0">
                        <a:effectLst/>
                        <a:latin typeface="BIZ UDPゴシック" panose="020B0400000000000000" pitchFamily="50" charset="-128"/>
                        <a:ea typeface="BIZ UDPゴシック" panose="020B0400000000000000" pitchFamily="50" charset="-128"/>
                      </a:endParaRPr>
                    </a:p>
                  </a:txBody>
                  <a:tcPr marL="21314" marR="21314" marT="0" marB="0" anchor="ctr"/>
                </a:tc>
                <a:tc>
                  <a:txBody>
                    <a:bodyPr/>
                    <a:lstStyle/>
                    <a:p>
                      <a:pPr algn="ctr"/>
                      <a:endParaRPr lang="ja-JP" sz="900" dirty="0">
                        <a:effectLst/>
                        <a:latin typeface="BIZ UDPゴシック" panose="020B0400000000000000" pitchFamily="50" charset="-128"/>
                        <a:ea typeface="BIZ UDPゴシック" panose="020B0400000000000000" pitchFamily="50" charset="-128"/>
                      </a:endParaRPr>
                    </a:p>
                  </a:txBody>
                  <a:tcPr marL="21314" marR="2131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250</a:t>
                      </a:r>
                      <a:endParaRPr lang="ja-JP" sz="900" kern="100">
                        <a:effectLst/>
                        <a:latin typeface="BIZ UDPゴシック" panose="020B0400000000000000" pitchFamily="50" charset="-128"/>
                        <a:ea typeface="BIZ UDPゴシック" panose="020B0400000000000000" pitchFamily="50" charset="-128"/>
                      </a:endParaRPr>
                    </a:p>
                  </a:txBody>
                  <a:tcPr marL="21314" marR="2131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8</a:t>
                      </a:r>
                      <a:endParaRPr lang="ja-JP" sz="900" kern="100">
                        <a:effectLst/>
                        <a:latin typeface="BIZ UDPゴシック" panose="020B0400000000000000" pitchFamily="50" charset="-128"/>
                        <a:ea typeface="BIZ UDPゴシック" panose="020B0400000000000000" pitchFamily="50" charset="-128"/>
                      </a:endParaRPr>
                    </a:p>
                  </a:txBody>
                  <a:tcPr marL="21314" marR="21314" marT="0" marB="0" anchor="ctr"/>
                </a:tc>
                <a:extLst>
                  <a:ext uri="{0D108BD9-81ED-4DB2-BD59-A6C34878D82A}">
                    <a16:rowId xmlns:a16="http://schemas.microsoft.com/office/drawing/2014/main" val="2485429504"/>
                  </a:ext>
                </a:extLst>
              </a:tr>
              <a:tr h="151265">
                <a:tc rowSpan="8">
                  <a:txBody>
                    <a:bodyPr/>
                    <a:lstStyle/>
                    <a:p>
                      <a:pPr algn="ctr">
                        <a:spcAft>
                          <a:spcPts val="0"/>
                        </a:spcAft>
                      </a:pPr>
                      <a:r>
                        <a:rPr lang="en-US" altLang="ja-JP" sz="900" kern="0" dirty="0">
                          <a:effectLst/>
                          <a:latin typeface="BIZ UDPゴシック" panose="020B0400000000000000" pitchFamily="50" charset="-128"/>
                          <a:ea typeface="BIZ UDPゴシック" panose="020B0400000000000000" pitchFamily="50" charset="-128"/>
                        </a:rPr>
                        <a:t>9</a:t>
                      </a:r>
                      <a:endParaRPr lang="ja-JP" sz="900" kern="100" dirty="0">
                        <a:effectLst/>
                        <a:latin typeface="BIZ UDPゴシック" panose="020B0400000000000000" pitchFamily="50" charset="-128"/>
                        <a:ea typeface="BIZ UDPゴシック" panose="020B0400000000000000" pitchFamily="50" charset="-128"/>
                      </a:endParaRPr>
                    </a:p>
                  </a:txBody>
                  <a:tcPr marL="21314" marR="21314" marT="0" marB="0" anchor="ctr"/>
                </a:tc>
                <a:tc>
                  <a:txBody>
                    <a:bodyPr/>
                    <a:lstStyle/>
                    <a:p>
                      <a:pPr algn="ctr">
                        <a:spcAft>
                          <a:spcPts val="0"/>
                        </a:spcAft>
                      </a:pPr>
                      <a:r>
                        <a:rPr lang="ja-JP" sz="900" kern="100" dirty="0">
                          <a:effectLst/>
                          <a:latin typeface="BIZ UDPゴシック" panose="020B0400000000000000" pitchFamily="50" charset="-128"/>
                          <a:ea typeface="BIZ UDPゴシック" panose="020B0400000000000000" pitchFamily="50" charset="-128"/>
                        </a:rPr>
                        <a:t>①</a:t>
                      </a:r>
                    </a:p>
                  </a:txBody>
                  <a:tcPr marL="21314" marR="21314" marT="0" marB="0" anchor="ctr"/>
                </a:tc>
                <a:tc>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石灰焼成炉（ガス燃焼ロ－タリ－キルン）</a:t>
                      </a:r>
                      <a:endParaRPr lang="ja-JP" sz="900" kern="100">
                        <a:effectLst/>
                        <a:latin typeface="BIZ UDPゴシック" panose="020B0400000000000000" pitchFamily="50" charset="-128"/>
                        <a:ea typeface="BIZ UDPゴシック" panose="020B0400000000000000" pitchFamily="50" charset="-128"/>
                      </a:endParaRPr>
                    </a:p>
                  </a:txBody>
                  <a:tcPr marL="21314" marR="21314" marT="0" marB="0" anchor="ctr"/>
                </a:tc>
                <a:tc>
                  <a:txBody>
                    <a:bodyPr/>
                    <a:lstStyle/>
                    <a:p>
                      <a:pPr algn="ctr"/>
                      <a:endParaRPr lang="ja-JP" sz="900">
                        <a:effectLst/>
                        <a:latin typeface="BIZ UDPゴシック" panose="020B0400000000000000" pitchFamily="50" charset="-128"/>
                        <a:ea typeface="BIZ UDPゴシック" panose="020B0400000000000000" pitchFamily="50" charset="-128"/>
                      </a:endParaRPr>
                    </a:p>
                  </a:txBody>
                  <a:tcPr marL="21314" marR="2131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250</a:t>
                      </a:r>
                      <a:endParaRPr lang="ja-JP" sz="900" kern="100">
                        <a:effectLst/>
                        <a:latin typeface="BIZ UDPゴシック" panose="020B0400000000000000" pitchFamily="50" charset="-128"/>
                        <a:ea typeface="BIZ UDPゴシック" panose="020B0400000000000000" pitchFamily="50" charset="-128"/>
                      </a:endParaRPr>
                    </a:p>
                  </a:txBody>
                  <a:tcPr marL="21314" marR="2131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15</a:t>
                      </a:r>
                      <a:endParaRPr lang="ja-JP" sz="900" kern="100">
                        <a:effectLst/>
                        <a:latin typeface="BIZ UDPゴシック" panose="020B0400000000000000" pitchFamily="50" charset="-128"/>
                        <a:ea typeface="BIZ UDPゴシック" panose="020B0400000000000000" pitchFamily="50" charset="-128"/>
                      </a:endParaRPr>
                    </a:p>
                  </a:txBody>
                  <a:tcPr marL="21314" marR="21314" marT="0" marB="0" anchor="ctr"/>
                </a:tc>
                <a:extLst>
                  <a:ext uri="{0D108BD9-81ED-4DB2-BD59-A6C34878D82A}">
                    <a16:rowId xmlns:a16="http://schemas.microsoft.com/office/drawing/2014/main" val="2374745309"/>
                  </a:ext>
                </a:extLst>
              </a:tr>
              <a:tr h="151265">
                <a:tc vMerge="1">
                  <a:txBody>
                    <a:bodyPr/>
                    <a:lstStyle/>
                    <a:p>
                      <a:endParaRPr kumimoji="1" lang="ja-JP" altLang="en-US"/>
                    </a:p>
                  </a:txBody>
                  <a:tcPr/>
                </a:tc>
                <a:tc rowSpan="2">
                  <a:txBody>
                    <a:bodyPr/>
                    <a:lstStyle/>
                    <a:p>
                      <a:pPr algn="ctr">
                        <a:spcAft>
                          <a:spcPts val="0"/>
                        </a:spcAft>
                      </a:pPr>
                      <a:r>
                        <a:rPr lang="ja-JP" sz="900" kern="100" dirty="0">
                          <a:effectLst/>
                          <a:latin typeface="BIZ UDPゴシック" panose="020B0400000000000000" pitchFamily="50" charset="-128"/>
                          <a:ea typeface="BIZ UDPゴシック" panose="020B0400000000000000" pitchFamily="50" charset="-128"/>
                        </a:rPr>
                        <a:t>②</a:t>
                      </a:r>
                    </a:p>
                  </a:txBody>
                  <a:tcPr marL="21314" marR="21314" marT="0" marB="0" anchor="ctr"/>
                </a:tc>
                <a:tc rowSpan="2">
                  <a:txBody>
                    <a:bodyPr/>
                    <a:lstStyle/>
                    <a:p>
                      <a:pPr algn="ctr">
                        <a:spcAft>
                          <a:spcPts val="0"/>
                        </a:spcAft>
                      </a:pPr>
                      <a:r>
                        <a:rPr lang="ja-JP" sz="900" kern="0" dirty="0">
                          <a:effectLst/>
                          <a:latin typeface="BIZ UDPゴシック" panose="020B0400000000000000" pitchFamily="50" charset="-128"/>
                          <a:ea typeface="BIZ UDPゴシック" panose="020B0400000000000000" pitchFamily="50" charset="-128"/>
                        </a:rPr>
                        <a:t>セメント焼成炉（湿式）</a:t>
                      </a:r>
                      <a:endParaRPr lang="ja-JP" sz="900" kern="100" dirty="0">
                        <a:effectLst/>
                        <a:latin typeface="BIZ UDPゴシック" panose="020B0400000000000000" pitchFamily="50" charset="-128"/>
                        <a:ea typeface="BIZ UDPゴシック" panose="020B0400000000000000" pitchFamily="50" charset="-128"/>
                      </a:endParaRPr>
                    </a:p>
                  </a:txBody>
                  <a:tcPr marL="21314" marR="2131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10</a:t>
                      </a:r>
                      <a:r>
                        <a:rPr lang="ja-JP" sz="900" kern="0">
                          <a:effectLst/>
                          <a:latin typeface="BIZ UDPゴシック" panose="020B0400000000000000" pitchFamily="50" charset="-128"/>
                          <a:ea typeface="BIZ UDPゴシック" panose="020B0400000000000000" pitchFamily="50" charset="-128"/>
                        </a:rPr>
                        <a:t>以上</a:t>
                      </a:r>
                      <a:endParaRPr lang="ja-JP" sz="900" kern="100">
                        <a:effectLst/>
                        <a:latin typeface="BIZ UDPゴシック" panose="020B0400000000000000" pitchFamily="50" charset="-128"/>
                        <a:ea typeface="BIZ UDPゴシック" panose="020B0400000000000000" pitchFamily="50" charset="-128"/>
                      </a:endParaRPr>
                    </a:p>
                  </a:txBody>
                  <a:tcPr marL="21314" marR="2131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250</a:t>
                      </a:r>
                      <a:endParaRPr lang="ja-JP" sz="900" kern="100">
                        <a:effectLst/>
                        <a:latin typeface="BIZ UDPゴシック" panose="020B0400000000000000" pitchFamily="50" charset="-128"/>
                        <a:ea typeface="BIZ UDPゴシック" panose="020B0400000000000000" pitchFamily="50" charset="-128"/>
                      </a:endParaRPr>
                    </a:p>
                  </a:txBody>
                  <a:tcPr marL="21314" marR="2131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10</a:t>
                      </a:r>
                      <a:endParaRPr lang="ja-JP" sz="900" kern="100">
                        <a:effectLst/>
                        <a:latin typeface="BIZ UDPゴシック" panose="020B0400000000000000" pitchFamily="50" charset="-128"/>
                        <a:ea typeface="BIZ UDPゴシック" panose="020B0400000000000000" pitchFamily="50" charset="-128"/>
                      </a:endParaRPr>
                    </a:p>
                  </a:txBody>
                  <a:tcPr marL="21314" marR="21314" marT="0" marB="0" anchor="ctr"/>
                </a:tc>
                <a:extLst>
                  <a:ext uri="{0D108BD9-81ED-4DB2-BD59-A6C34878D82A}">
                    <a16:rowId xmlns:a16="http://schemas.microsoft.com/office/drawing/2014/main" val="2810886638"/>
                  </a:ext>
                </a:extLst>
              </a:tr>
              <a:tr h="15126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10</a:t>
                      </a:r>
                      <a:r>
                        <a:rPr lang="ja-JP" sz="900" kern="0">
                          <a:effectLst/>
                          <a:latin typeface="BIZ UDPゴシック" panose="020B0400000000000000" pitchFamily="50" charset="-128"/>
                          <a:ea typeface="BIZ UDPゴシック" panose="020B0400000000000000" pitchFamily="50" charset="-128"/>
                        </a:rPr>
                        <a:t>未満</a:t>
                      </a:r>
                      <a:endParaRPr lang="ja-JP" sz="900" kern="100">
                        <a:effectLst/>
                        <a:latin typeface="BIZ UDPゴシック" panose="020B0400000000000000" pitchFamily="50" charset="-128"/>
                        <a:ea typeface="BIZ UDPゴシック" panose="020B0400000000000000" pitchFamily="50" charset="-128"/>
                      </a:endParaRPr>
                    </a:p>
                  </a:txBody>
                  <a:tcPr marL="21314" marR="2131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350</a:t>
                      </a:r>
                      <a:endParaRPr lang="ja-JP" sz="900" kern="100">
                        <a:effectLst/>
                        <a:latin typeface="BIZ UDPゴシック" panose="020B0400000000000000" pitchFamily="50" charset="-128"/>
                        <a:ea typeface="BIZ UDPゴシック" panose="020B0400000000000000" pitchFamily="50" charset="-128"/>
                      </a:endParaRPr>
                    </a:p>
                  </a:txBody>
                  <a:tcPr marL="21314" marR="21314" marT="0" marB="0" anchor="ctr"/>
                </a:tc>
                <a:tc>
                  <a:txBody>
                    <a:bodyPr/>
                    <a:lstStyle/>
                    <a:p>
                      <a:pPr algn="ctr"/>
                      <a:endParaRPr lang="ja-JP" sz="900">
                        <a:effectLst/>
                        <a:latin typeface="BIZ UDPゴシック" panose="020B0400000000000000" pitchFamily="50" charset="-128"/>
                        <a:ea typeface="BIZ UDPゴシック" panose="020B0400000000000000" pitchFamily="50" charset="-128"/>
                      </a:endParaRPr>
                    </a:p>
                  </a:txBody>
                  <a:tcPr marL="21314" marR="21314" marT="0" marB="0" anchor="ctr"/>
                </a:tc>
                <a:extLst>
                  <a:ext uri="{0D108BD9-81ED-4DB2-BD59-A6C34878D82A}">
                    <a16:rowId xmlns:a16="http://schemas.microsoft.com/office/drawing/2014/main" val="2483730771"/>
                  </a:ext>
                </a:extLst>
              </a:tr>
              <a:tr h="151265">
                <a:tc vMerge="1">
                  <a:txBody>
                    <a:bodyPr/>
                    <a:lstStyle/>
                    <a:p>
                      <a:endParaRPr kumimoji="1" lang="ja-JP" altLang="en-US"/>
                    </a:p>
                  </a:txBody>
                  <a:tcPr/>
                </a:tc>
                <a:tc>
                  <a:txBody>
                    <a:bodyPr/>
                    <a:lstStyle/>
                    <a:p>
                      <a:pPr algn="ctr">
                        <a:spcAft>
                          <a:spcPts val="0"/>
                        </a:spcAft>
                      </a:pPr>
                      <a:r>
                        <a:rPr lang="ja-JP" sz="900" kern="100" dirty="0">
                          <a:effectLst/>
                          <a:latin typeface="BIZ UDPゴシック" panose="020B0400000000000000" pitchFamily="50" charset="-128"/>
                          <a:ea typeface="BIZ UDPゴシック" panose="020B0400000000000000" pitchFamily="50" charset="-128"/>
                        </a:rPr>
                        <a:t>③</a:t>
                      </a:r>
                    </a:p>
                  </a:txBody>
                  <a:tcPr marL="21314" marR="21314" marT="0" marB="0" anchor="ctr"/>
                </a:tc>
                <a:tc>
                  <a:txBody>
                    <a:bodyPr/>
                    <a:lstStyle/>
                    <a:p>
                      <a:pPr algn="ctr">
                        <a:spcAft>
                          <a:spcPts val="0"/>
                        </a:spcAft>
                      </a:pPr>
                      <a:r>
                        <a:rPr lang="ja-JP" sz="900" kern="0" dirty="0">
                          <a:effectLst/>
                          <a:latin typeface="BIZ UDPゴシック" panose="020B0400000000000000" pitchFamily="50" charset="-128"/>
                          <a:ea typeface="BIZ UDPゴシック" panose="020B0400000000000000" pitchFamily="50" charset="-128"/>
                        </a:rPr>
                        <a:t>耐火物原料、耐火レンガ製造用焼成炉</a:t>
                      </a:r>
                      <a:endParaRPr lang="ja-JP" sz="900" kern="100" dirty="0">
                        <a:effectLst/>
                        <a:latin typeface="BIZ UDPゴシック" panose="020B0400000000000000" pitchFamily="50" charset="-128"/>
                        <a:ea typeface="BIZ UDPゴシック" panose="020B0400000000000000" pitchFamily="50" charset="-128"/>
                      </a:endParaRPr>
                    </a:p>
                  </a:txBody>
                  <a:tcPr marL="21314" marR="21314" marT="0" marB="0" anchor="ctr"/>
                </a:tc>
                <a:tc>
                  <a:txBody>
                    <a:bodyPr/>
                    <a:lstStyle/>
                    <a:p>
                      <a:pPr algn="ctr"/>
                      <a:endParaRPr lang="ja-JP" sz="900">
                        <a:effectLst/>
                        <a:latin typeface="BIZ UDPゴシック" panose="020B0400000000000000" pitchFamily="50" charset="-128"/>
                        <a:ea typeface="BIZ UDPゴシック" panose="020B0400000000000000" pitchFamily="50" charset="-128"/>
                      </a:endParaRPr>
                    </a:p>
                  </a:txBody>
                  <a:tcPr marL="21314" marR="21314"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400</a:t>
                      </a:r>
                      <a:endParaRPr lang="ja-JP" sz="900" kern="100">
                        <a:effectLst/>
                        <a:latin typeface="BIZ UDPゴシック" panose="020B0400000000000000" pitchFamily="50" charset="-128"/>
                        <a:ea typeface="BIZ UDPゴシック" panose="020B0400000000000000" pitchFamily="50" charset="-128"/>
                      </a:endParaRPr>
                    </a:p>
                  </a:txBody>
                  <a:tcPr marL="21314" marR="21314" marT="0" marB="0" anchor="ctr"/>
                </a:tc>
                <a:tc>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18</a:t>
                      </a:r>
                      <a:endParaRPr lang="ja-JP" sz="900" kern="100" dirty="0">
                        <a:effectLst/>
                        <a:latin typeface="BIZ UDPゴシック" panose="020B0400000000000000" pitchFamily="50" charset="-128"/>
                        <a:ea typeface="BIZ UDPゴシック" panose="020B0400000000000000" pitchFamily="50" charset="-128"/>
                      </a:endParaRPr>
                    </a:p>
                  </a:txBody>
                  <a:tcPr marL="21314" marR="21314" marT="0" marB="0" anchor="ctr"/>
                </a:tc>
                <a:extLst>
                  <a:ext uri="{0D108BD9-81ED-4DB2-BD59-A6C34878D82A}">
                    <a16:rowId xmlns:a16="http://schemas.microsoft.com/office/drawing/2014/main" val="442414327"/>
                  </a:ext>
                </a:extLst>
              </a:tr>
              <a:tr h="151265">
                <a:tc vMerge="1">
                  <a:txBody>
                    <a:bodyPr/>
                    <a:lstStyle/>
                    <a:p>
                      <a:pPr algn="ctr">
                        <a:spcAft>
                          <a:spcPts val="0"/>
                        </a:spcAft>
                      </a:pP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ja-JP" sz="900" kern="100" dirty="0">
                          <a:effectLst/>
                          <a:latin typeface="BIZ UDPゴシック" panose="020B0400000000000000" pitchFamily="50" charset="-128"/>
                          <a:ea typeface="BIZ UDPゴシック" panose="020B0400000000000000" pitchFamily="50" charset="-128"/>
                        </a:rPr>
                        <a:t>④</a:t>
                      </a:r>
                    </a:p>
                  </a:txBody>
                  <a:tcPr marL="62865" marR="62865" marT="0" marB="0" anchor="ctr"/>
                </a:tc>
                <a:tc>
                  <a:txBody>
                    <a:bodyPr/>
                    <a:lstStyle/>
                    <a:p>
                      <a:pPr algn="ctr">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rPr>
                        <a:t>板ガラス、ガラス繊維製造用溶融炉</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endParaRPr lang="ja-JP" sz="9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360</a:t>
                      </a:r>
                      <a:r>
                        <a:rPr lang="ja-JP" sz="900" kern="0">
                          <a:effectLst/>
                          <a:latin typeface="BIZ UDPゴシック" panose="020B0400000000000000" pitchFamily="50" charset="-128"/>
                          <a:ea typeface="BIZ UDPゴシック" panose="020B0400000000000000" pitchFamily="50" charset="-128"/>
                        </a:rPr>
                        <a:t>※</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solidFill>
                            <a:srgbClr val="000000"/>
                          </a:solidFill>
                          <a:effectLst/>
                          <a:latin typeface="BIZ UDPゴシック" panose="020B0400000000000000" pitchFamily="50" charset="-128"/>
                          <a:ea typeface="BIZ UDPゴシック" panose="020B0400000000000000" pitchFamily="50" charset="-128"/>
                        </a:rPr>
                        <a:t>15</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extLst>
                  <a:ext uri="{0D108BD9-81ED-4DB2-BD59-A6C34878D82A}">
                    <a16:rowId xmlns:a16="http://schemas.microsoft.com/office/drawing/2014/main" val="1087200059"/>
                  </a:ext>
                </a:extLst>
              </a:tr>
              <a:tr h="302529">
                <a:tc vMerge="1">
                  <a:txBody>
                    <a:bodyPr/>
                    <a:lstStyle/>
                    <a:p>
                      <a:endParaRPr kumimoji="1" lang="ja-JP" altLang="en-US"/>
                    </a:p>
                  </a:txBody>
                  <a:tcPr/>
                </a:tc>
                <a:tc>
                  <a:txBody>
                    <a:bodyPr/>
                    <a:lstStyle/>
                    <a:p>
                      <a:pPr algn="ctr">
                        <a:spcAft>
                          <a:spcPts val="0"/>
                        </a:spcAft>
                      </a:pPr>
                      <a:r>
                        <a:rPr lang="ja-JP" sz="900" kern="100" dirty="0">
                          <a:effectLst/>
                          <a:latin typeface="BIZ UDPゴシック" panose="020B0400000000000000" pitchFamily="50" charset="-128"/>
                          <a:ea typeface="BIZ UDPゴシック" panose="020B0400000000000000" pitchFamily="50" charset="-128"/>
                        </a:rPr>
                        <a:t>⑤</a:t>
                      </a:r>
                    </a:p>
                  </a:txBody>
                  <a:tcPr marL="62865" marR="62865" marT="0" marB="0" anchor="ctr"/>
                </a:tc>
                <a:tc>
                  <a:txBody>
                    <a:bodyPr/>
                    <a:lstStyle/>
                    <a:p>
                      <a:pPr algn="ctr">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rPr>
                        <a:t>フリット、光学ガラス、電気ガラス製造用溶融炉</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endParaRPr lang="ja-JP" sz="9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800</a:t>
                      </a:r>
                      <a:r>
                        <a:rPr lang="ja-JP" sz="900" kern="0">
                          <a:effectLst/>
                          <a:latin typeface="BIZ UDPゴシック" panose="020B0400000000000000" pitchFamily="50" charset="-128"/>
                          <a:ea typeface="BIZ UDPゴシック" panose="020B0400000000000000" pitchFamily="50" charset="-128"/>
                        </a:rPr>
                        <a:t>※</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solidFill>
                            <a:srgbClr val="000000"/>
                          </a:solidFill>
                          <a:effectLst/>
                          <a:latin typeface="BIZ UDPゴシック" panose="020B0400000000000000" pitchFamily="50" charset="-128"/>
                          <a:ea typeface="BIZ UDPゴシック" panose="020B0400000000000000" pitchFamily="50" charset="-128"/>
                        </a:rPr>
                        <a:t>16</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extLst>
                  <a:ext uri="{0D108BD9-81ED-4DB2-BD59-A6C34878D82A}">
                    <a16:rowId xmlns:a16="http://schemas.microsoft.com/office/drawing/2014/main" val="4110190655"/>
                  </a:ext>
                </a:extLst>
              </a:tr>
              <a:tr h="151265">
                <a:tc vMerge="1">
                  <a:txBody>
                    <a:bodyPr/>
                    <a:lstStyle/>
                    <a:p>
                      <a:endParaRPr kumimoji="1" lang="ja-JP" altLang="en-US"/>
                    </a:p>
                  </a:txBody>
                  <a:tcPr/>
                </a:tc>
                <a:tc>
                  <a:txBody>
                    <a:bodyPr/>
                    <a:lstStyle/>
                    <a:p>
                      <a:pPr algn="ctr">
                        <a:spcAft>
                          <a:spcPts val="0"/>
                        </a:spcAft>
                      </a:pPr>
                      <a:r>
                        <a:rPr lang="ja-JP" sz="900" kern="100" dirty="0">
                          <a:effectLst/>
                          <a:latin typeface="BIZ UDPゴシック" panose="020B0400000000000000" pitchFamily="50" charset="-128"/>
                          <a:ea typeface="BIZ UDPゴシック" panose="020B0400000000000000" pitchFamily="50" charset="-128"/>
                        </a:rPr>
                        <a:t>⑥</a:t>
                      </a:r>
                    </a:p>
                  </a:txBody>
                  <a:tcPr marL="62865" marR="62865" marT="0" marB="0" anchor="ctr"/>
                </a:tc>
                <a:tc>
                  <a:txBody>
                    <a:bodyPr/>
                    <a:lstStyle/>
                    <a:p>
                      <a:pPr algn="ctr">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rPr>
                        <a:t>その他ガラス製造用溶融炉</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endParaRPr lang="ja-JP" sz="9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450</a:t>
                      </a:r>
                      <a:r>
                        <a:rPr lang="ja-JP" sz="900" kern="0">
                          <a:effectLst/>
                          <a:latin typeface="BIZ UDPゴシック" panose="020B0400000000000000" pitchFamily="50" charset="-128"/>
                          <a:ea typeface="BIZ UDPゴシック" panose="020B0400000000000000" pitchFamily="50" charset="-128"/>
                        </a:rPr>
                        <a:t>※</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solidFill>
                            <a:srgbClr val="000000"/>
                          </a:solidFill>
                          <a:effectLst/>
                          <a:latin typeface="BIZ UDPゴシック" panose="020B0400000000000000" pitchFamily="50" charset="-128"/>
                          <a:ea typeface="BIZ UDPゴシック" panose="020B0400000000000000" pitchFamily="50" charset="-128"/>
                        </a:rPr>
                        <a:t>15</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extLst>
                  <a:ext uri="{0D108BD9-81ED-4DB2-BD59-A6C34878D82A}">
                    <a16:rowId xmlns:a16="http://schemas.microsoft.com/office/drawing/2014/main" val="1508129704"/>
                  </a:ext>
                </a:extLst>
              </a:tr>
              <a:tr h="151265">
                <a:tc vMerge="1">
                  <a:txBody>
                    <a:bodyPr/>
                    <a:lstStyle/>
                    <a:p>
                      <a:endParaRPr kumimoji="1" lang="ja-JP" altLang="en-US"/>
                    </a:p>
                  </a:txBody>
                  <a:tcPr/>
                </a:tc>
                <a:tc>
                  <a:txBody>
                    <a:bodyPr/>
                    <a:lstStyle/>
                    <a:p>
                      <a:pPr algn="ctr">
                        <a:spcAft>
                          <a:spcPts val="0"/>
                        </a:spcAft>
                      </a:pPr>
                      <a:r>
                        <a:rPr lang="ja-JP" sz="900" kern="100" dirty="0">
                          <a:effectLst/>
                          <a:latin typeface="BIZ UDPゴシック" panose="020B0400000000000000" pitchFamily="50" charset="-128"/>
                          <a:ea typeface="BIZ UDPゴシック" panose="020B0400000000000000" pitchFamily="50" charset="-128"/>
                        </a:rPr>
                        <a:t>⑦</a:t>
                      </a:r>
                    </a:p>
                  </a:txBody>
                  <a:tcPr marL="62865" marR="62865" marT="0" marB="0" anchor="ctr"/>
                </a:tc>
                <a:tc>
                  <a:txBody>
                    <a:bodyPr/>
                    <a:lstStyle/>
                    <a:p>
                      <a:pPr algn="ctr">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rPr>
                        <a:t>その他焼成炉、溶融炉</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endParaRPr lang="ja-JP" sz="9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solidFill>
                            <a:srgbClr val="000000"/>
                          </a:solidFill>
                          <a:effectLst/>
                          <a:latin typeface="BIZ UDPゴシック" panose="020B0400000000000000" pitchFamily="50" charset="-128"/>
                          <a:ea typeface="BIZ UDPゴシック" panose="020B0400000000000000" pitchFamily="50" charset="-128"/>
                        </a:rPr>
                        <a:t>180</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solidFill>
                            <a:srgbClr val="000000"/>
                          </a:solidFill>
                          <a:effectLst/>
                          <a:latin typeface="BIZ UDPゴシック" panose="020B0400000000000000" pitchFamily="50" charset="-128"/>
                          <a:ea typeface="BIZ UDPゴシック" panose="020B0400000000000000" pitchFamily="50" charset="-128"/>
                        </a:rPr>
                        <a:t>15</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extLst>
                  <a:ext uri="{0D108BD9-81ED-4DB2-BD59-A6C34878D82A}">
                    <a16:rowId xmlns:a16="http://schemas.microsoft.com/office/drawing/2014/main" val="3844251349"/>
                  </a:ext>
                </a:extLst>
              </a:tr>
              <a:tr h="151265">
                <a:tc rowSpan="3">
                  <a:txBody>
                    <a:bodyPr/>
                    <a:lstStyle/>
                    <a:p>
                      <a:pPr algn="ctr">
                        <a:spcAft>
                          <a:spcPts val="0"/>
                        </a:spcAft>
                      </a:pPr>
                      <a:r>
                        <a:rPr lang="en-US" altLang="ja-JP" sz="900" kern="0" dirty="0">
                          <a:solidFill>
                            <a:schemeClr val="bg1"/>
                          </a:solidFill>
                          <a:effectLst/>
                          <a:latin typeface="BIZ UDPゴシック" panose="020B0400000000000000" pitchFamily="50" charset="-128"/>
                          <a:ea typeface="BIZ UDPゴシック" panose="020B0400000000000000" pitchFamily="50" charset="-128"/>
                        </a:rPr>
                        <a:t>10</a:t>
                      </a:r>
                      <a:endParaRPr lang="ja-JP" sz="900" kern="100" dirty="0">
                        <a:solidFill>
                          <a:schemeClr val="bg1"/>
                        </a:solidFill>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ja-JP" sz="900" kern="100" dirty="0">
                          <a:effectLst/>
                          <a:latin typeface="BIZ UDPゴシック" panose="020B0400000000000000" pitchFamily="50" charset="-128"/>
                          <a:ea typeface="BIZ UDPゴシック" panose="020B0400000000000000" pitchFamily="50" charset="-128"/>
                        </a:rPr>
                        <a:t>①</a:t>
                      </a:r>
                    </a:p>
                  </a:txBody>
                  <a:tcPr marL="62865" marR="62865" marT="0" marB="0" anchor="ctr"/>
                </a:tc>
                <a:tc>
                  <a:txBody>
                    <a:bodyPr/>
                    <a:lstStyle/>
                    <a:p>
                      <a:pPr algn="ctr">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rPr>
                        <a:t>反応炉、直火炉（②、③以外）</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endParaRPr lang="ja-JP" sz="9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solidFill>
                            <a:srgbClr val="000000"/>
                          </a:solidFill>
                          <a:effectLst/>
                          <a:latin typeface="BIZ UDPゴシック" panose="020B0400000000000000" pitchFamily="50" charset="-128"/>
                          <a:ea typeface="BIZ UDPゴシック" panose="020B0400000000000000" pitchFamily="50" charset="-128"/>
                        </a:rPr>
                        <a:t>180</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solidFill>
                            <a:srgbClr val="000000"/>
                          </a:solidFill>
                          <a:effectLst/>
                          <a:latin typeface="BIZ UDPゴシック" panose="020B0400000000000000" pitchFamily="50" charset="-128"/>
                          <a:ea typeface="BIZ UDPゴシック" panose="020B0400000000000000" pitchFamily="50" charset="-128"/>
                        </a:rPr>
                        <a:t>6</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extLst>
                  <a:ext uri="{0D108BD9-81ED-4DB2-BD59-A6C34878D82A}">
                    <a16:rowId xmlns:a16="http://schemas.microsoft.com/office/drawing/2014/main" val="4165178116"/>
                  </a:ext>
                </a:extLst>
              </a:tr>
              <a:tr h="151265">
                <a:tc vMerge="1">
                  <a:txBody>
                    <a:bodyPr/>
                    <a:lstStyle/>
                    <a:p>
                      <a:endParaRPr kumimoji="1" lang="ja-JP" altLang="en-US"/>
                    </a:p>
                  </a:txBody>
                  <a:tcPr/>
                </a:tc>
                <a:tc>
                  <a:txBody>
                    <a:bodyPr/>
                    <a:lstStyle/>
                    <a:p>
                      <a:pPr algn="ctr">
                        <a:spcAft>
                          <a:spcPts val="0"/>
                        </a:spcAft>
                      </a:pPr>
                      <a:r>
                        <a:rPr lang="ja-JP" sz="900" kern="100" dirty="0">
                          <a:effectLst/>
                          <a:latin typeface="BIZ UDPゴシック" panose="020B0400000000000000" pitchFamily="50" charset="-128"/>
                          <a:ea typeface="BIZ UDPゴシック" panose="020B0400000000000000" pitchFamily="50" charset="-128"/>
                        </a:rPr>
                        <a:t>②</a:t>
                      </a:r>
                    </a:p>
                  </a:txBody>
                  <a:tcPr marL="62865" marR="62865" marT="0" marB="0" anchor="ctr"/>
                </a:tc>
                <a:tc>
                  <a:txBody>
                    <a:bodyPr/>
                    <a:lstStyle/>
                    <a:p>
                      <a:pPr algn="ctr">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rPr>
                        <a:t>硫酸カリウム製造用反応炉</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endParaRPr lang="ja-JP" sz="9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solidFill>
                            <a:srgbClr val="000000"/>
                          </a:solidFill>
                          <a:effectLst/>
                          <a:latin typeface="BIZ UDPゴシック" panose="020B0400000000000000" pitchFamily="50" charset="-128"/>
                          <a:ea typeface="BIZ UDPゴシック" panose="020B0400000000000000" pitchFamily="50" charset="-128"/>
                        </a:rPr>
                        <a:t>180</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solidFill>
                            <a:srgbClr val="000000"/>
                          </a:solidFill>
                          <a:effectLst/>
                          <a:latin typeface="BIZ UDPゴシック" panose="020B0400000000000000" pitchFamily="50" charset="-128"/>
                          <a:ea typeface="BIZ UDPゴシック" panose="020B0400000000000000" pitchFamily="50" charset="-128"/>
                        </a:rPr>
                        <a:t>6</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extLst>
                  <a:ext uri="{0D108BD9-81ED-4DB2-BD59-A6C34878D82A}">
                    <a16:rowId xmlns:a16="http://schemas.microsoft.com/office/drawing/2014/main" val="2118127911"/>
                  </a:ext>
                </a:extLst>
              </a:tr>
              <a:tr h="151265">
                <a:tc vMerge="1">
                  <a:txBody>
                    <a:bodyPr/>
                    <a:lstStyle/>
                    <a:p>
                      <a:endParaRPr kumimoji="1" lang="ja-JP" altLang="en-US"/>
                    </a:p>
                  </a:txBody>
                  <a:tcPr/>
                </a:tc>
                <a:tc>
                  <a:txBody>
                    <a:bodyPr/>
                    <a:lstStyle/>
                    <a:p>
                      <a:pPr algn="ctr">
                        <a:spcAft>
                          <a:spcPts val="0"/>
                        </a:spcAft>
                      </a:pPr>
                      <a:r>
                        <a:rPr lang="ja-JP" sz="900" kern="100">
                          <a:effectLst/>
                          <a:latin typeface="BIZ UDPゴシック" panose="020B0400000000000000" pitchFamily="50" charset="-128"/>
                          <a:ea typeface="BIZ UDPゴシック" panose="020B0400000000000000" pitchFamily="50" charset="-128"/>
                        </a:rPr>
                        <a:t>③</a:t>
                      </a:r>
                    </a:p>
                  </a:txBody>
                  <a:tcPr marL="62865" marR="62865" marT="0" marB="0" anchor="ctr"/>
                </a:tc>
                <a:tc>
                  <a:txBody>
                    <a:bodyPr/>
                    <a:lstStyle/>
                    <a:p>
                      <a:pPr algn="ctr">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rPr>
                        <a:t>硫酸製造用反応炉（ＮＯｘ触媒）</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endParaRPr lang="ja-JP" sz="9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solidFill>
                            <a:srgbClr val="000000"/>
                          </a:solidFill>
                          <a:effectLst/>
                          <a:latin typeface="BIZ UDPゴシック" panose="020B0400000000000000" pitchFamily="50" charset="-128"/>
                          <a:ea typeface="BIZ UDPゴシック" panose="020B0400000000000000" pitchFamily="50" charset="-128"/>
                        </a:rPr>
                        <a:t>180</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solidFill>
                            <a:srgbClr val="000000"/>
                          </a:solidFill>
                          <a:effectLst/>
                          <a:latin typeface="BIZ UDPゴシック" panose="020B0400000000000000" pitchFamily="50" charset="-128"/>
                          <a:ea typeface="BIZ UDPゴシック" panose="020B0400000000000000" pitchFamily="50" charset="-128"/>
                        </a:rPr>
                        <a:t>6</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extLst>
                  <a:ext uri="{0D108BD9-81ED-4DB2-BD59-A6C34878D82A}">
                    <a16:rowId xmlns:a16="http://schemas.microsoft.com/office/drawing/2014/main" val="333381330"/>
                  </a:ext>
                </a:extLst>
              </a:tr>
              <a:tr h="151265">
                <a:tc>
                  <a:txBody>
                    <a:bodyPr/>
                    <a:lstStyle/>
                    <a:p>
                      <a:pPr algn="ctr">
                        <a:spcAft>
                          <a:spcPts val="0"/>
                        </a:spcAft>
                      </a:pPr>
                      <a:r>
                        <a:rPr lang="en-US" altLang="ja-JP" sz="900" kern="0" dirty="0">
                          <a:solidFill>
                            <a:schemeClr val="bg1"/>
                          </a:solidFill>
                          <a:effectLst/>
                          <a:latin typeface="BIZ UDPゴシック" panose="020B0400000000000000" pitchFamily="50" charset="-128"/>
                          <a:ea typeface="BIZ UDPゴシック" panose="020B0400000000000000" pitchFamily="50" charset="-128"/>
                        </a:rPr>
                        <a:t>11</a:t>
                      </a:r>
                      <a:endParaRPr lang="ja-JP" sz="900" kern="100" dirty="0">
                        <a:solidFill>
                          <a:schemeClr val="bg1"/>
                        </a:solidFill>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ja-JP" sz="900" kern="100">
                          <a:effectLst/>
                          <a:latin typeface="BIZ UDPゴシック" panose="020B0400000000000000" pitchFamily="50" charset="-128"/>
                          <a:ea typeface="BIZ UDPゴシック" panose="020B0400000000000000" pitchFamily="50" charset="-128"/>
                        </a:rPr>
                        <a:t>①</a:t>
                      </a:r>
                    </a:p>
                  </a:txBody>
                  <a:tcPr marL="62865" marR="62865" marT="0" marB="0" anchor="ctr"/>
                </a:tc>
                <a:tc>
                  <a:txBody>
                    <a:bodyPr/>
                    <a:lstStyle/>
                    <a:p>
                      <a:pPr algn="ctr">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rPr>
                        <a:t>乾燥炉</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endParaRPr lang="ja-JP" sz="9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solidFill>
                            <a:srgbClr val="000000"/>
                          </a:solidFill>
                          <a:effectLst/>
                          <a:latin typeface="BIZ UDPゴシック" panose="020B0400000000000000" pitchFamily="50" charset="-128"/>
                          <a:ea typeface="BIZ UDPゴシック" panose="020B0400000000000000" pitchFamily="50" charset="-128"/>
                        </a:rPr>
                        <a:t>230</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solidFill>
                            <a:srgbClr val="000000"/>
                          </a:solidFill>
                          <a:effectLst/>
                          <a:latin typeface="BIZ UDPゴシック" panose="020B0400000000000000" pitchFamily="50" charset="-128"/>
                          <a:ea typeface="BIZ UDPゴシック" panose="020B0400000000000000" pitchFamily="50" charset="-128"/>
                        </a:rPr>
                        <a:t>16</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extLst>
                  <a:ext uri="{0D108BD9-81ED-4DB2-BD59-A6C34878D82A}">
                    <a16:rowId xmlns:a16="http://schemas.microsoft.com/office/drawing/2014/main" val="2825312805"/>
                  </a:ext>
                </a:extLst>
              </a:tr>
              <a:tr h="151265">
                <a:tc rowSpan="5">
                  <a:txBody>
                    <a:bodyPr/>
                    <a:lstStyle/>
                    <a:p>
                      <a:pPr algn="ctr">
                        <a:spcAft>
                          <a:spcPts val="0"/>
                        </a:spcAft>
                      </a:pPr>
                      <a:r>
                        <a:rPr lang="en-US" altLang="ja-JP" sz="900" kern="0" dirty="0">
                          <a:solidFill>
                            <a:schemeClr val="bg1"/>
                          </a:solidFill>
                          <a:effectLst/>
                          <a:latin typeface="BIZ UDPゴシック" panose="020B0400000000000000" pitchFamily="50" charset="-128"/>
                          <a:ea typeface="BIZ UDPゴシック" panose="020B0400000000000000" pitchFamily="50" charset="-128"/>
                        </a:rPr>
                        <a:t>13</a:t>
                      </a:r>
                      <a:endParaRPr lang="ja-JP" sz="900" kern="100" dirty="0">
                        <a:solidFill>
                          <a:schemeClr val="bg1"/>
                        </a:solidFill>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ja-JP" sz="900" kern="100">
                          <a:effectLst/>
                          <a:latin typeface="BIZ UDPゴシック" panose="020B0400000000000000" pitchFamily="50" charset="-128"/>
                          <a:ea typeface="BIZ UDPゴシック" panose="020B0400000000000000" pitchFamily="50" charset="-128"/>
                        </a:rPr>
                        <a:t>①</a:t>
                      </a:r>
                    </a:p>
                  </a:txBody>
                  <a:tcPr marL="62865" marR="62865" marT="0" marB="0" anchor="ctr"/>
                </a:tc>
                <a:tc>
                  <a:txBody>
                    <a:bodyPr/>
                    <a:lstStyle/>
                    <a:p>
                      <a:pPr algn="ctr">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rPr>
                        <a:t>浮遊回転燃焼式焼却炉（連続炉）</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endParaRPr lang="ja-JP" sz="9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solidFill>
                            <a:srgbClr val="000000"/>
                          </a:solidFill>
                          <a:effectLst/>
                          <a:latin typeface="BIZ UDPゴシック" panose="020B0400000000000000" pitchFamily="50" charset="-128"/>
                          <a:ea typeface="BIZ UDPゴシック" panose="020B0400000000000000" pitchFamily="50" charset="-128"/>
                        </a:rPr>
                        <a:t>450</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solidFill>
                            <a:srgbClr val="000000"/>
                          </a:solidFill>
                          <a:effectLst/>
                          <a:latin typeface="BIZ UDPゴシック" panose="020B0400000000000000" pitchFamily="50" charset="-128"/>
                          <a:ea typeface="BIZ UDPゴシック" panose="020B0400000000000000" pitchFamily="50" charset="-128"/>
                        </a:rPr>
                        <a:t>12</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extLst>
                  <a:ext uri="{0D108BD9-81ED-4DB2-BD59-A6C34878D82A}">
                    <a16:rowId xmlns:a16="http://schemas.microsoft.com/office/drawing/2014/main" val="682454112"/>
                  </a:ext>
                </a:extLst>
              </a:tr>
              <a:tr h="151265">
                <a:tc vMerge="1">
                  <a:txBody>
                    <a:bodyPr/>
                    <a:lstStyle/>
                    <a:p>
                      <a:endParaRPr kumimoji="1" lang="ja-JP" altLang="en-US"/>
                    </a:p>
                  </a:txBody>
                  <a:tcPr/>
                </a:tc>
                <a:tc rowSpan="2">
                  <a:txBody>
                    <a:bodyPr/>
                    <a:lstStyle/>
                    <a:p>
                      <a:pPr algn="ctr">
                        <a:spcAft>
                          <a:spcPts val="0"/>
                        </a:spcAft>
                      </a:pPr>
                      <a:r>
                        <a:rPr lang="ja-JP" sz="900" kern="100">
                          <a:effectLst/>
                          <a:latin typeface="BIZ UDPゴシック" panose="020B0400000000000000" pitchFamily="50" charset="-128"/>
                          <a:ea typeface="BIZ UDPゴシック" panose="020B0400000000000000" pitchFamily="50" charset="-128"/>
                        </a:rPr>
                        <a:t>②</a:t>
                      </a:r>
                    </a:p>
                  </a:txBody>
                  <a:tcPr marL="62865" marR="62865" marT="0" marB="0" anchor="ctr"/>
                </a:tc>
                <a:tc rowSpan="2">
                  <a:txBody>
                    <a:bodyPr/>
                    <a:lstStyle/>
                    <a:p>
                      <a:pPr algn="ctr">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rPr>
                        <a:t>特殊廃棄物焼却炉（連続炉）</a:t>
                      </a:r>
                      <a:endParaRPr lang="ja-JP" sz="900" kern="100" dirty="0">
                        <a:effectLst/>
                        <a:latin typeface="BIZ UDPゴシック" panose="020B0400000000000000" pitchFamily="50" charset="-128"/>
                        <a:ea typeface="BIZ UDPゴシック" panose="020B0400000000000000" pitchFamily="50" charset="-128"/>
                      </a:endParaRPr>
                    </a:p>
                    <a:p>
                      <a:pPr marL="104140" algn="ctr">
                        <a:lnSpc>
                          <a:spcPts val="12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rPr>
                        <a:t>（</a:t>
                      </a:r>
                      <a:r>
                        <a:rPr lang="ja-JP" sz="900" kern="100" dirty="0">
                          <a:effectLst/>
                          <a:latin typeface="BIZ UDPゴシック" panose="020B0400000000000000" pitchFamily="50" charset="-128"/>
                          <a:ea typeface="BIZ UDPゴシック" panose="020B0400000000000000" pitchFamily="50" charset="-128"/>
                        </a:rPr>
                        <a:t>ニトロ化合物、アミノ化合物、シアノ化合物若しくはこれらの誘導体を製造・使用する工程か、アンモニアを用いて排水を処理する工程から排出される廃棄物を焼却するもの</a:t>
                      </a:r>
                      <a:r>
                        <a:rPr lang="ja-JP" sz="900" kern="0" dirty="0">
                          <a:solidFill>
                            <a:srgbClr val="000000"/>
                          </a:solidFill>
                          <a:effectLst/>
                          <a:latin typeface="BIZ UDPゴシック" panose="020B0400000000000000" pitchFamily="50" charset="-128"/>
                          <a:ea typeface="BIZ UDPゴシック" panose="020B0400000000000000" pitchFamily="50" charset="-128"/>
                        </a:rPr>
                        <a:t>）</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solidFill>
                            <a:srgbClr val="000000"/>
                          </a:solidFill>
                          <a:effectLst/>
                          <a:latin typeface="BIZ UDPゴシック" panose="020B0400000000000000" pitchFamily="50" charset="-128"/>
                          <a:ea typeface="BIZ UDPゴシック" panose="020B0400000000000000" pitchFamily="50" charset="-128"/>
                        </a:rPr>
                        <a:t>4</a:t>
                      </a:r>
                      <a:r>
                        <a:rPr lang="ja-JP" sz="900" kern="0">
                          <a:solidFill>
                            <a:srgbClr val="000000"/>
                          </a:solidFill>
                          <a:effectLst/>
                          <a:latin typeface="BIZ UDPゴシック" panose="020B0400000000000000" pitchFamily="50" charset="-128"/>
                          <a:ea typeface="BIZ UDPゴシック" panose="020B0400000000000000" pitchFamily="50" charset="-128"/>
                        </a:rPr>
                        <a:t>以上</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solidFill>
                            <a:srgbClr val="000000"/>
                          </a:solidFill>
                          <a:effectLst/>
                          <a:latin typeface="BIZ UDPゴシック" panose="020B0400000000000000" pitchFamily="50" charset="-128"/>
                          <a:ea typeface="BIZ UDPゴシック" panose="020B0400000000000000" pitchFamily="50" charset="-128"/>
                        </a:rPr>
                        <a:t>250</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rowSpan="2">
                  <a:txBody>
                    <a:bodyPr/>
                    <a:lstStyle/>
                    <a:p>
                      <a:pPr algn="ctr">
                        <a:spcAft>
                          <a:spcPts val="0"/>
                        </a:spcAft>
                      </a:pPr>
                      <a:r>
                        <a:rPr lang="en-US" sz="900" kern="0">
                          <a:solidFill>
                            <a:srgbClr val="000000"/>
                          </a:solidFill>
                          <a:effectLst/>
                          <a:latin typeface="BIZ UDPゴシック" panose="020B0400000000000000" pitchFamily="50" charset="-128"/>
                          <a:ea typeface="BIZ UDPゴシック" panose="020B0400000000000000" pitchFamily="50" charset="-128"/>
                        </a:rPr>
                        <a:t>12</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extLst>
                  <a:ext uri="{0D108BD9-81ED-4DB2-BD59-A6C34878D82A}">
                    <a16:rowId xmlns:a16="http://schemas.microsoft.com/office/drawing/2014/main" val="283766588"/>
                  </a:ext>
                </a:extLst>
              </a:tr>
              <a:tr h="81647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en-US" sz="900" kern="0">
                          <a:solidFill>
                            <a:srgbClr val="000000"/>
                          </a:solidFill>
                          <a:effectLst/>
                          <a:latin typeface="BIZ UDPゴシック" panose="020B0400000000000000" pitchFamily="50" charset="-128"/>
                          <a:ea typeface="BIZ UDPゴシック" panose="020B0400000000000000" pitchFamily="50" charset="-128"/>
                        </a:rPr>
                        <a:t>4</a:t>
                      </a:r>
                      <a:r>
                        <a:rPr lang="ja-JP" sz="900" kern="0">
                          <a:solidFill>
                            <a:srgbClr val="000000"/>
                          </a:solidFill>
                          <a:effectLst/>
                          <a:latin typeface="BIZ UDPゴシック" panose="020B0400000000000000" pitchFamily="50" charset="-128"/>
                          <a:ea typeface="BIZ UDPゴシック" panose="020B0400000000000000" pitchFamily="50" charset="-128"/>
                        </a:rPr>
                        <a:t>未満</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solidFill>
                            <a:srgbClr val="000000"/>
                          </a:solidFill>
                          <a:effectLst/>
                          <a:latin typeface="BIZ UDPゴシック" panose="020B0400000000000000" pitchFamily="50" charset="-128"/>
                          <a:ea typeface="BIZ UDPゴシック" panose="020B0400000000000000" pitchFamily="50" charset="-128"/>
                        </a:rPr>
                        <a:t>700</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vMerge="1">
                  <a:txBody>
                    <a:bodyPr/>
                    <a:lstStyle/>
                    <a:p>
                      <a:endParaRPr kumimoji="1" lang="ja-JP" altLang="en-US"/>
                    </a:p>
                  </a:txBody>
                  <a:tcPr/>
                </a:tc>
                <a:extLst>
                  <a:ext uri="{0D108BD9-81ED-4DB2-BD59-A6C34878D82A}">
                    <a16:rowId xmlns:a16="http://schemas.microsoft.com/office/drawing/2014/main" val="1277817615"/>
                  </a:ext>
                </a:extLst>
              </a:tr>
              <a:tr h="151265">
                <a:tc vMerge="1">
                  <a:txBody>
                    <a:bodyPr/>
                    <a:lstStyle/>
                    <a:p>
                      <a:endParaRPr kumimoji="1" lang="ja-JP" altLang="en-US"/>
                    </a:p>
                  </a:txBody>
                  <a:tcPr/>
                </a:tc>
                <a:tc>
                  <a:txBody>
                    <a:bodyPr/>
                    <a:lstStyle/>
                    <a:p>
                      <a:pPr algn="ctr">
                        <a:spcAft>
                          <a:spcPts val="0"/>
                        </a:spcAft>
                      </a:pPr>
                      <a:r>
                        <a:rPr lang="ja-JP" sz="900" kern="100">
                          <a:effectLst/>
                          <a:latin typeface="BIZ UDPゴシック" panose="020B0400000000000000" pitchFamily="50" charset="-128"/>
                          <a:ea typeface="BIZ UDPゴシック" panose="020B0400000000000000" pitchFamily="50" charset="-128"/>
                        </a:rPr>
                        <a:t>③</a:t>
                      </a:r>
                    </a:p>
                  </a:txBody>
                  <a:tcPr marL="62865" marR="62865" marT="0" marB="0" anchor="ctr"/>
                </a:tc>
                <a:tc>
                  <a:txBody>
                    <a:bodyPr/>
                    <a:lstStyle/>
                    <a:p>
                      <a:pPr algn="ctr">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rPr>
                        <a:t>廃棄物焼却炉（連続炉①、②以外）</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endParaRPr lang="ja-JP" sz="9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solidFill>
                            <a:srgbClr val="000000"/>
                          </a:solidFill>
                          <a:effectLst/>
                          <a:latin typeface="BIZ UDPゴシック" panose="020B0400000000000000" pitchFamily="50" charset="-128"/>
                          <a:ea typeface="BIZ UDPゴシック" panose="020B0400000000000000" pitchFamily="50" charset="-128"/>
                        </a:rPr>
                        <a:t>250</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solidFill>
                            <a:srgbClr val="000000"/>
                          </a:solidFill>
                          <a:effectLst/>
                          <a:latin typeface="BIZ UDPゴシック" panose="020B0400000000000000" pitchFamily="50" charset="-128"/>
                          <a:ea typeface="BIZ UDPゴシック" panose="020B0400000000000000" pitchFamily="50" charset="-128"/>
                        </a:rPr>
                        <a:t>12</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extLst>
                  <a:ext uri="{0D108BD9-81ED-4DB2-BD59-A6C34878D82A}">
                    <a16:rowId xmlns:a16="http://schemas.microsoft.com/office/drawing/2014/main" val="1771415409"/>
                  </a:ext>
                </a:extLst>
              </a:tr>
              <a:tr h="151265">
                <a:tc vMerge="1">
                  <a:txBody>
                    <a:bodyPr/>
                    <a:lstStyle/>
                    <a:p>
                      <a:endParaRPr kumimoji="1" lang="ja-JP" altLang="en-US"/>
                    </a:p>
                  </a:txBody>
                  <a:tcPr/>
                </a:tc>
                <a:tc>
                  <a:txBody>
                    <a:bodyPr/>
                    <a:lstStyle/>
                    <a:p>
                      <a:pPr algn="ctr">
                        <a:spcAft>
                          <a:spcPts val="0"/>
                        </a:spcAft>
                      </a:pPr>
                      <a:r>
                        <a:rPr lang="ja-JP" sz="900" kern="100">
                          <a:effectLst/>
                          <a:latin typeface="BIZ UDPゴシック" panose="020B0400000000000000" pitchFamily="50" charset="-128"/>
                          <a:ea typeface="BIZ UDPゴシック" panose="020B0400000000000000" pitchFamily="50" charset="-128"/>
                        </a:rPr>
                        <a:t>④</a:t>
                      </a:r>
                    </a:p>
                  </a:txBody>
                  <a:tcPr marL="62865" marR="62865" marT="0" marB="0" anchor="ctr"/>
                </a:tc>
                <a:tc>
                  <a:txBody>
                    <a:bodyPr/>
                    <a:lstStyle/>
                    <a:p>
                      <a:pPr algn="ctr">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rPr>
                        <a:t>廃棄物焼却炉（連続炉以外）</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4</a:t>
                      </a:r>
                      <a:r>
                        <a:rPr lang="ja-JP" sz="9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250</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12</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extLst>
                  <a:ext uri="{0D108BD9-81ED-4DB2-BD59-A6C34878D82A}">
                    <a16:rowId xmlns:a16="http://schemas.microsoft.com/office/drawing/2014/main" val="1486450950"/>
                  </a:ext>
                </a:extLst>
              </a:tr>
            </a:tbl>
          </a:graphicData>
        </a:graphic>
      </p:graphicFrame>
      <p:sp>
        <p:nvSpPr>
          <p:cNvPr id="14" name="テキスト ボックス 13">
            <a:extLst>
              <a:ext uri="{FF2B5EF4-FFF2-40B4-BE49-F238E27FC236}">
                <a16:creationId xmlns:a16="http://schemas.microsoft.com/office/drawing/2014/main" id="{395EC466-79C6-44F6-8903-4020C0280E14}"/>
              </a:ext>
            </a:extLst>
          </p:cNvPr>
          <p:cNvSpPr txBox="1"/>
          <p:nvPr/>
        </p:nvSpPr>
        <p:spPr>
          <a:xfrm>
            <a:off x="522324" y="1094915"/>
            <a:ext cx="1261884" cy="307777"/>
          </a:xfrm>
          <a:prstGeom prst="rect">
            <a:avLst/>
          </a:prstGeom>
          <a:noFill/>
        </p:spPr>
        <p:txBody>
          <a:bodyPr wrap="none" rtlCol="0">
            <a:spAutoFit/>
          </a:bodyPr>
          <a:lstStyle/>
          <a:p>
            <a:r>
              <a:rPr kumimoji="1" lang="ja-JP" altLang="en-US" sz="1400" dirty="0">
                <a:latin typeface="BIZ UDPゴシック" panose="020B0400000000000000" pitchFamily="50" charset="-128"/>
                <a:ea typeface="BIZ UDPゴシック" panose="020B0400000000000000" pitchFamily="50" charset="-128"/>
              </a:rPr>
              <a:t>〇窒素酸化物</a:t>
            </a:r>
          </a:p>
        </p:txBody>
      </p:sp>
      <p:sp>
        <p:nvSpPr>
          <p:cNvPr id="15" name="スライド番号プレースホルダー 3">
            <a:extLst>
              <a:ext uri="{FF2B5EF4-FFF2-40B4-BE49-F238E27FC236}">
                <a16:creationId xmlns:a16="http://schemas.microsoft.com/office/drawing/2014/main" id="{2568CF18-DEF7-471B-B71C-C4BA3F02F4B3}"/>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20</a:t>
            </a:fld>
            <a:endParaRPr lang="en-US" dirty="0">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4428712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8" name="表 7">
            <a:extLst>
              <a:ext uri="{FF2B5EF4-FFF2-40B4-BE49-F238E27FC236}">
                <a16:creationId xmlns:a16="http://schemas.microsoft.com/office/drawing/2014/main" id="{703C5583-CA85-455A-8121-1A33B09A8817}"/>
              </a:ext>
            </a:extLst>
          </p:cNvPr>
          <p:cNvGraphicFramePr>
            <a:graphicFrameLocks noGrp="1"/>
          </p:cNvGraphicFramePr>
          <p:nvPr>
            <p:extLst>
              <p:ext uri="{D42A27DB-BD31-4B8C-83A1-F6EECF244321}">
                <p14:modId xmlns:p14="http://schemas.microsoft.com/office/powerpoint/2010/main" val="2343270663"/>
              </p:ext>
            </p:extLst>
          </p:nvPr>
        </p:nvGraphicFramePr>
        <p:xfrm>
          <a:off x="617610" y="1402692"/>
          <a:ext cx="4674346" cy="5017159"/>
        </p:xfrm>
        <a:graphic>
          <a:graphicData uri="http://schemas.openxmlformats.org/drawingml/2006/table">
            <a:tbl>
              <a:tblPr firstRow="1" firstCol="1" bandRow="1">
                <a:tableStyleId>{5C22544A-7EE6-4342-B048-85BDC9FD1C3A}</a:tableStyleId>
              </a:tblPr>
              <a:tblGrid>
                <a:gridCol w="324000">
                  <a:extLst>
                    <a:ext uri="{9D8B030D-6E8A-4147-A177-3AD203B41FA5}">
                      <a16:colId xmlns:a16="http://schemas.microsoft.com/office/drawing/2014/main" val="3100017087"/>
                    </a:ext>
                  </a:extLst>
                </a:gridCol>
                <a:gridCol w="246346">
                  <a:extLst>
                    <a:ext uri="{9D8B030D-6E8A-4147-A177-3AD203B41FA5}">
                      <a16:colId xmlns:a16="http://schemas.microsoft.com/office/drawing/2014/main" val="3453423805"/>
                    </a:ext>
                  </a:extLst>
                </a:gridCol>
                <a:gridCol w="2268000">
                  <a:extLst>
                    <a:ext uri="{9D8B030D-6E8A-4147-A177-3AD203B41FA5}">
                      <a16:colId xmlns:a16="http://schemas.microsoft.com/office/drawing/2014/main" val="2995049767"/>
                    </a:ext>
                  </a:extLst>
                </a:gridCol>
                <a:gridCol w="864000">
                  <a:extLst>
                    <a:ext uri="{9D8B030D-6E8A-4147-A177-3AD203B41FA5}">
                      <a16:colId xmlns:a16="http://schemas.microsoft.com/office/drawing/2014/main" val="1731599752"/>
                    </a:ext>
                  </a:extLst>
                </a:gridCol>
                <a:gridCol w="612000">
                  <a:extLst>
                    <a:ext uri="{9D8B030D-6E8A-4147-A177-3AD203B41FA5}">
                      <a16:colId xmlns:a16="http://schemas.microsoft.com/office/drawing/2014/main" val="3556220269"/>
                    </a:ext>
                  </a:extLst>
                </a:gridCol>
                <a:gridCol w="360000">
                  <a:extLst>
                    <a:ext uri="{9D8B030D-6E8A-4147-A177-3AD203B41FA5}">
                      <a16:colId xmlns:a16="http://schemas.microsoft.com/office/drawing/2014/main" val="3410094253"/>
                    </a:ext>
                  </a:extLst>
                </a:gridCol>
              </a:tblGrid>
              <a:tr h="241012">
                <a:tc rowSpan="2" gridSpan="2">
                  <a:txBody>
                    <a:bodyPr/>
                    <a:lstStyle/>
                    <a:p>
                      <a:pPr algn="ctr">
                        <a:spcAft>
                          <a:spcPts val="0"/>
                        </a:spcAft>
                      </a:pPr>
                      <a:r>
                        <a:rPr lang="ja-JP" sz="900" kern="0" dirty="0">
                          <a:solidFill>
                            <a:schemeClr val="bg1"/>
                          </a:solidFill>
                          <a:effectLst/>
                          <a:latin typeface="BIZ UDPゴシック" panose="020B0400000000000000" pitchFamily="50" charset="-128"/>
                          <a:ea typeface="BIZ UDPゴシック" panose="020B0400000000000000" pitchFamily="50" charset="-128"/>
                        </a:rPr>
                        <a:t>項</a:t>
                      </a:r>
                      <a:endParaRPr lang="ja-JP" sz="900" kern="100"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solidFill>
                      <a:schemeClr val="accent1"/>
                    </a:solidFill>
                  </a:tcPr>
                </a:tc>
                <a:tc rowSpan="2" hMerge="1">
                  <a:txBody>
                    <a:bodyPr/>
                    <a:lstStyle/>
                    <a:p>
                      <a:pPr marL="104140" algn="ctr">
                        <a:spcAft>
                          <a:spcPts val="0"/>
                        </a:spcAft>
                      </a:pPr>
                      <a:endParaRPr lang="ja-JP" sz="900" kern="100" dirty="0">
                        <a:effectLst/>
                        <a:latin typeface="Times New Roman" panose="02020603050405020304" pitchFamily="18" charset="0"/>
                        <a:ea typeface="ＭＳ 明朝" panose="02020609040205080304" pitchFamily="17" charset="-128"/>
                      </a:endParaRPr>
                    </a:p>
                  </a:txBody>
                  <a:tcPr marL="0" marR="0" marT="0" marB="0" anchor="ctr"/>
                </a:tc>
                <a:tc>
                  <a:txBody>
                    <a:bodyPr/>
                    <a:lstStyle/>
                    <a:p>
                      <a:pPr algn="ctr">
                        <a:spcAft>
                          <a:spcPts val="0"/>
                        </a:spcAft>
                      </a:pPr>
                      <a:r>
                        <a:rPr lang="ja-JP" sz="900" kern="0" dirty="0">
                          <a:solidFill>
                            <a:schemeClr val="bg1"/>
                          </a:solidFill>
                          <a:effectLst/>
                          <a:latin typeface="BIZ UDPゴシック" panose="020B0400000000000000" pitchFamily="50" charset="-128"/>
                          <a:ea typeface="BIZ UDPゴシック" panose="020B0400000000000000" pitchFamily="50" charset="-128"/>
                        </a:rPr>
                        <a:t>施設の種類</a:t>
                      </a:r>
                      <a:endParaRPr lang="ja-JP" sz="900" kern="100"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solidFill>
                      <a:schemeClr val="accent1"/>
                    </a:solidFill>
                  </a:tcPr>
                </a:tc>
                <a:tc>
                  <a:txBody>
                    <a:bodyPr/>
                    <a:lstStyle/>
                    <a:p>
                      <a:pPr algn="ctr">
                        <a:spcAft>
                          <a:spcPts val="0"/>
                        </a:spcAft>
                      </a:pPr>
                      <a:r>
                        <a:rPr lang="ja-JP" sz="900" kern="0">
                          <a:solidFill>
                            <a:schemeClr val="bg1"/>
                          </a:solidFill>
                          <a:effectLst/>
                          <a:latin typeface="BIZ UDPゴシック" panose="020B0400000000000000" pitchFamily="50" charset="-128"/>
                          <a:ea typeface="BIZ UDPゴシック" panose="020B0400000000000000" pitchFamily="50" charset="-128"/>
                        </a:rPr>
                        <a:t>排出ガス規模等</a:t>
                      </a:r>
                      <a:endParaRPr lang="ja-JP" sz="900" kern="10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solidFill>
                      <a:schemeClr val="accent1"/>
                    </a:solidFill>
                  </a:tcPr>
                </a:tc>
                <a:tc>
                  <a:txBody>
                    <a:bodyPr/>
                    <a:lstStyle/>
                    <a:p>
                      <a:pPr algn="ctr">
                        <a:spcAft>
                          <a:spcPts val="0"/>
                        </a:spcAft>
                      </a:pPr>
                      <a:r>
                        <a:rPr lang="ja-JP" sz="900" kern="0">
                          <a:solidFill>
                            <a:schemeClr val="bg1"/>
                          </a:solidFill>
                          <a:effectLst/>
                          <a:latin typeface="BIZ UDPゴシック" panose="020B0400000000000000" pitchFamily="50" charset="-128"/>
                          <a:ea typeface="BIZ UDPゴシック" panose="020B0400000000000000" pitchFamily="50" charset="-128"/>
                        </a:rPr>
                        <a:t>排出基準</a:t>
                      </a:r>
                      <a:endParaRPr lang="ja-JP" sz="900" kern="10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solidFill>
                      <a:schemeClr val="accent1"/>
                    </a:solidFill>
                  </a:tcPr>
                </a:tc>
                <a:tc>
                  <a:txBody>
                    <a:bodyPr/>
                    <a:lstStyle/>
                    <a:p>
                      <a:pPr algn="ctr">
                        <a:spcAft>
                          <a:spcPts val="0"/>
                        </a:spcAft>
                      </a:pPr>
                      <a:r>
                        <a:rPr lang="en-US" sz="900" kern="0">
                          <a:solidFill>
                            <a:schemeClr val="bg1"/>
                          </a:solidFill>
                          <a:effectLst/>
                          <a:latin typeface="BIZ UDPゴシック" panose="020B0400000000000000" pitchFamily="50" charset="-128"/>
                          <a:ea typeface="BIZ UDPゴシック" panose="020B0400000000000000" pitchFamily="50" charset="-128"/>
                        </a:rPr>
                        <a:t>On</a:t>
                      </a:r>
                      <a:endParaRPr lang="ja-JP" sz="900" kern="10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solidFill>
                      <a:schemeClr val="accent1"/>
                    </a:solidFill>
                  </a:tcPr>
                </a:tc>
                <a:extLst>
                  <a:ext uri="{0D108BD9-81ED-4DB2-BD59-A6C34878D82A}">
                    <a16:rowId xmlns:a16="http://schemas.microsoft.com/office/drawing/2014/main" val="910353894"/>
                  </a:ext>
                </a:extLst>
              </a:tr>
              <a:tr h="241012">
                <a:tc gridSpan="2" vMerge="1">
                  <a:txBody>
                    <a:bodyPr/>
                    <a:lstStyle/>
                    <a:p>
                      <a:endParaRPr kumimoji="1" lang="ja-JP" altLang="en-US"/>
                    </a:p>
                  </a:txBody>
                  <a:tcPr/>
                </a:tc>
                <a:tc hMerge="1" vMerge="1">
                  <a:txBody>
                    <a:bodyPr/>
                    <a:lstStyle/>
                    <a:p>
                      <a:endParaRPr kumimoji="1" lang="ja-JP" altLang="en-US"/>
                    </a:p>
                  </a:txBody>
                  <a:tcPr/>
                </a:tc>
                <a:tc>
                  <a:txBody>
                    <a:bodyPr/>
                    <a:lstStyle/>
                    <a:p>
                      <a:pPr algn="ctr">
                        <a:spcAft>
                          <a:spcPts val="0"/>
                        </a:spcAft>
                      </a:pPr>
                      <a:r>
                        <a:rPr lang="ja-JP" sz="900" kern="0" dirty="0">
                          <a:solidFill>
                            <a:schemeClr val="bg1"/>
                          </a:solidFill>
                          <a:effectLst/>
                          <a:latin typeface="BIZ UDPゴシック" panose="020B0400000000000000" pitchFamily="50" charset="-128"/>
                          <a:ea typeface="BIZ UDPゴシック" panose="020B0400000000000000" pitchFamily="50" charset="-128"/>
                        </a:rPr>
                        <a:t>（熱源として電気を使用するものを除く）</a:t>
                      </a:r>
                      <a:endParaRPr lang="ja-JP" sz="900" kern="100"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solidFill>
                      <a:schemeClr val="accent1"/>
                    </a:solidFill>
                  </a:tcPr>
                </a:tc>
                <a:tc>
                  <a:txBody>
                    <a:bodyPr/>
                    <a:lstStyle/>
                    <a:p>
                      <a:pPr algn="ctr">
                        <a:spcAft>
                          <a:spcPts val="0"/>
                        </a:spcAft>
                      </a:pPr>
                      <a:r>
                        <a:rPr lang="ja-JP" sz="900" kern="0" dirty="0">
                          <a:solidFill>
                            <a:schemeClr val="bg1"/>
                          </a:solidFill>
                          <a:effectLst/>
                          <a:latin typeface="BIZ UDPゴシック" panose="020B0400000000000000" pitchFamily="50" charset="-128"/>
                          <a:ea typeface="BIZ UDPゴシック" panose="020B0400000000000000" pitchFamily="50" charset="-128"/>
                        </a:rPr>
                        <a:t>（万</a:t>
                      </a:r>
                      <a:r>
                        <a:rPr lang="en-US" sz="900" kern="0" dirty="0">
                          <a:solidFill>
                            <a:schemeClr val="bg1"/>
                          </a:solidFill>
                          <a:effectLst/>
                          <a:latin typeface="BIZ UDPゴシック" panose="020B0400000000000000" pitchFamily="50" charset="-128"/>
                          <a:ea typeface="BIZ UDPゴシック" panose="020B0400000000000000" pitchFamily="50" charset="-128"/>
                        </a:rPr>
                        <a:t>Nm</a:t>
                      </a:r>
                      <a:r>
                        <a:rPr lang="en-US" sz="900" kern="0" baseline="30000" dirty="0">
                          <a:solidFill>
                            <a:schemeClr val="bg1"/>
                          </a:solidFill>
                          <a:effectLst/>
                          <a:latin typeface="BIZ UDPゴシック" panose="020B0400000000000000" pitchFamily="50" charset="-128"/>
                          <a:ea typeface="BIZ UDPゴシック" panose="020B0400000000000000" pitchFamily="50" charset="-128"/>
                        </a:rPr>
                        <a:t>3</a:t>
                      </a:r>
                      <a:r>
                        <a:rPr lang="en-US" sz="900" kern="0" dirty="0">
                          <a:solidFill>
                            <a:schemeClr val="bg1"/>
                          </a:solidFill>
                          <a:effectLst/>
                          <a:latin typeface="BIZ UDPゴシック" panose="020B0400000000000000" pitchFamily="50" charset="-128"/>
                          <a:ea typeface="BIZ UDPゴシック" panose="020B0400000000000000" pitchFamily="50" charset="-128"/>
                        </a:rPr>
                        <a:t>/</a:t>
                      </a:r>
                      <a:r>
                        <a:rPr lang="ja-JP" sz="900" kern="0" dirty="0">
                          <a:solidFill>
                            <a:schemeClr val="bg1"/>
                          </a:solidFill>
                          <a:effectLst/>
                          <a:latin typeface="BIZ UDPゴシック" panose="020B0400000000000000" pitchFamily="50" charset="-128"/>
                          <a:ea typeface="BIZ UDPゴシック" panose="020B0400000000000000" pitchFamily="50" charset="-128"/>
                        </a:rPr>
                        <a:t>時）</a:t>
                      </a:r>
                      <a:endParaRPr lang="ja-JP" sz="900" kern="100"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solidFill>
                      <a:schemeClr val="accent1"/>
                    </a:solidFill>
                  </a:tcPr>
                </a:tc>
                <a:tc>
                  <a:txBody>
                    <a:bodyPr/>
                    <a:lstStyle/>
                    <a:p>
                      <a:pPr algn="ctr">
                        <a:spcAft>
                          <a:spcPts val="0"/>
                        </a:spcAft>
                      </a:pPr>
                      <a:r>
                        <a:rPr lang="en-US" sz="900" kern="0" dirty="0">
                          <a:solidFill>
                            <a:schemeClr val="bg1"/>
                          </a:solidFill>
                          <a:effectLst/>
                          <a:latin typeface="BIZ UDPゴシック" panose="020B0400000000000000" pitchFamily="50" charset="-128"/>
                          <a:ea typeface="BIZ UDPゴシック" panose="020B0400000000000000" pitchFamily="50" charset="-128"/>
                        </a:rPr>
                        <a:t>(ppm)</a:t>
                      </a:r>
                      <a:endParaRPr lang="ja-JP" sz="900" kern="100"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solidFill>
                      <a:schemeClr val="accent1"/>
                    </a:solidFill>
                  </a:tcPr>
                </a:tc>
                <a:tc>
                  <a:txBody>
                    <a:bodyPr/>
                    <a:lstStyle/>
                    <a:p>
                      <a:pPr algn="ctr"/>
                      <a:endParaRPr lang="ja-JP" sz="900"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solidFill>
                      <a:schemeClr val="accent1"/>
                    </a:solidFill>
                  </a:tcPr>
                </a:tc>
                <a:extLst>
                  <a:ext uri="{0D108BD9-81ED-4DB2-BD59-A6C34878D82A}">
                    <a16:rowId xmlns:a16="http://schemas.microsoft.com/office/drawing/2014/main" val="1259982528"/>
                  </a:ext>
                </a:extLst>
              </a:tr>
              <a:tr h="153043">
                <a:tc rowSpan="9">
                  <a:txBody>
                    <a:bodyPr/>
                    <a:lstStyle/>
                    <a:p>
                      <a:pPr algn="ctr">
                        <a:spcAft>
                          <a:spcPts val="0"/>
                        </a:spcAft>
                      </a:pPr>
                      <a:r>
                        <a:rPr lang="en-US" altLang="ja-JP" sz="900" kern="100" dirty="0">
                          <a:solidFill>
                            <a:schemeClr val="bg1"/>
                          </a:solidFill>
                          <a:effectLst/>
                          <a:latin typeface="BIZ UDPゴシック" panose="020B0400000000000000" pitchFamily="50" charset="-128"/>
                          <a:ea typeface="BIZ UDPゴシック" panose="020B0400000000000000" pitchFamily="50" charset="-128"/>
                        </a:rPr>
                        <a:t>14</a:t>
                      </a:r>
                      <a:endParaRPr lang="ja-JP" sz="900" kern="100" dirty="0">
                        <a:solidFill>
                          <a:schemeClr val="bg1"/>
                        </a:solidFill>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ja-JP" sz="900" kern="100">
                          <a:effectLst/>
                          <a:latin typeface="BIZ UDPゴシック" panose="020B0400000000000000" pitchFamily="50" charset="-128"/>
                          <a:ea typeface="BIZ UDPゴシック" panose="020B0400000000000000" pitchFamily="50" charset="-128"/>
                        </a:rPr>
                        <a:t>①</a:t>
                      </a:r>
                    </a:p>
                  </a:txBody>
                  <a:tcPr marL="62865" marR="62865" marT="0" marB="0" anchor="ctr"/>
                </a:tc>
                <a:tc>
                  <a:txBody>
                    <a:bodyPr/>
                    <a:lstStyle/>
                    <a:p>
                      <a:pPr algn="l">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rPr>
                        <a:t>銅、鉛、亜鉛精錬用ばい焼炉</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220</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14</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extLst>
                  <a:ext uri="{0D108BD9-81ED-4DB2-BD59-A6C34878D82A}">
                    <a16:rowId xmlns:a16="http://schemas.microsoft.com/office/drawing/2014/main" val="155721736"/>
                  </a:ext>
                </a:extLst>
              </a:tr>
              <a:tr h="153043">
                <a:tc vMerge="1">
                  <a:txBody>
                    <a:bodyPr/>
                    <a:lstStyle/>
                    <a:p>
                      <a:endParaRPr kumimoji="1" lang="ja-JP" altLang="en-US"/>
                    </a:p>
                  </a:txBody>
                  <a:tcPr/>
                </a:tc>
                <a:tc>
                  <a:txBody>
                    <a:bodyPr/>
                    <a:lstStyle/>
                    <a:p>
                      <a:pPr algn="ctr">
                        <a:spcAft>
                          <a:spcPts val="0"/>
                        </a:spcAft>
                      </a:pPr>
                      <a:r>
                        <a:rPr lang="ja-JP" sz="900" kern="100">
                          <a:effectLst/>
                          <a:latin typeface="BIZ UDPゴシック" panose="020B0400000000000000" pitchFamily="50" charset="-128"/>
                          <a:ea typeface="BIZ UDPゴシック" panose="020B0400000000000000" pitchFamily="50" charset="-128"/>
                        </a:rPr>
                        <a:t>②</a:t>
                      </a:r>
                    </a:p>
                  </a:txBody>
                  <a:tcPr marL="62865" marR="62865" marT="0" marB="0" anchor="ctr"/>
                </a:tc>
                <a:tc>
                  <a:txBody>
                    <a:bodyPr/>
                    <a:lstStyle/>
                    <a:p>
                      <a:pPr algn="l">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rPr>
                        <a:t>銅、鉛、亜鉛精錬用焼結炉</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220</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15</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extLst>
                  <a:ext uri="{0D108BD9-81ED-4DB2-BD59-A6C34878D82A}">
                    <a16:rowId xmlns:a16="http://schemas.microsoft.com/office/drawing/2014/main" val="4276099880"/>
                  </a:ext>
                </a:extLst>
              </a:tr>
              <a:tr h="153043">
                <a:tc vMerge="1">
                  <a:txBody>
                    <a:bodyPr/>
                    <a:lstStyle/>
                    <a:p>
                      <a:endParaRPr kumimoji="1" lang="ja-JP" altLang="en-US"/>
                    </a:p>
                  </a:txBody>
                  <a:tcPr/>
                </a:tc>
                <a:tc>
                  <a:txBody>
                    <a:bodyPr/>
                    <a:lstStyle/>
                    <a:p>
                      <a:pPr algn="ctr">
                        <a:spcAft>
                          <a:spcPts val="0"/>
                        </a:spcAft>
                      </a:pPr>
                      <a:r>
                        <a:rPr lang="ja-JP" sz="900" kern="100">
                          <a:effectLst/>
                          <a:latin typeface="BIZ UDPゴシック" panose="020B0400000000000000" pitchFamily="50" charset="-128"/>
                          <a:ea typeface="BIZ UDPゴシック" panose="020B0400000000000000" pitchFamily="50" charset="-128"/>
                        </a:rPr>
                        <a:t>③</a:t>
                      </a:r>
                    </a:p>
                  </a:txBody>
                  <a:tcPr marL="62865" marR="62865" marT="0" marB="0" anchor="ctr"/>
                </a:tc>
                <a:tc>
                  <a:txBody>
                    <a:bodyPr/>
                    <a:lstStyle/>
                    <a:p>
                      <a:pPr algn="l">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rPr>
                        <a:t>銅、鉛、亜鉛精錬用溶鉱炉（④、⑤以外）</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100</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15</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extLst>
                  <a:ext uri="{0D108BD9-81ED-4DB2-BD59-A6C34878D82A}">
                    <a16:rowId xmlns:a16="http://schemas.microsoft.com/office/drawing/2014/main" val="1984116865"/>
                  </a:ext>
                </a:extLst>
              </a:tr>
              <a:tr h="229200">
                <a:tc vMerge="1">
                  <a:txBody>
                    <a:bodyPr/>
                    <a:lstStyle/>
                    <a:p>
                      <a:endParaRPr kumimoji="1" lang="ja-JP" altLang="en-US"/>
                    </a:p>
                  </a:txBody>
                  <a:tcPr/>
                </a:tc>
                <a:tc rowSpan="2">
                  <a:txBody>
                    <a:bodyPr/>
                    <a:lstStyle/>
                    <a:p>
                      <a:pPr algn="ctr">
                        <a:spcAft>
                          <a:spcPts val="0"/>
                        </a:spcAft>
                      </a:pPr>
                      <a:r>
                        <a:rPr lang="ja-JP" sz="900" kern="100">
                          <a:effectLst/>
                          <a:latin typeface="BIZ UDPゴシック" panose="020B0400000000000000" pitchFamily="50" charset="-128"/>
                          <a:ea typeface="BIZ UDPゴシック" panose="020B0400000000000000" pitchFamily="50" charset="-128"/>
                        </a:rPr>
                        <a:t>④</a:t>
                      </a:r>
                    </a:p>
                  </a:txBody>
                  <a:tcPr marL="62865" marR="62865" marT="0" marB="0" anchor="ctr"/>
                </a:tc>
                <a:tc rowSpan="2">
                  <a:txBody>
                    <a:bodyPr/>
                    <a:lstStyle/>
                    <a:p>
                      <a:pPr algn="l">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rPr>
                        <a:t>亜鉛精錬用溶鉱炉のうち鉱さい処理炉（石灰、コ－クスを燃料・還元剤とするもの）</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450</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15</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extLst>
                  <a:ext uri="{0D108BD9-81ED-4DB2-BD59-A6C34878D82A}">
                    <a16:rowId xmlns:a16="http://schemas.microsoft.com/office/drawing/2014/main" val="778937193"/>
                  </a:ext>
                </a:extLst>
              </a:tr>
              <a:tr h="15304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62865" marR="62865" marT="0" marB="0" anchor="ctr"/>
                </a:tc>
                <a:extLst>
                  <a:ext uri="{0D108BD9-81ED-4DB2-BD59-A6C34878D82A}">
                    <a16:rowId xmlns:a16="http://schemas.microsoft.com/office/drawing/2014/main" val="3289188899"/>
                  </a:ext>
                </a:extLst>
              </a:tr>
              <a:tr h="153043">
                <a:tc vMerge="1">
                  <a:txBody>
                    <a:bodyPr/>
                    <a:lstStyle/>
                    <a:p>
                      <a:endParaRPr kumimoji="1" lang="ja-JP" altLang="en-US"/>
                    </a:p>
                  </a:txBody>
                  <a:tcPr/>
                </a:tc>
                <a:tc>
                  <a:txBody>
                    <a:bodyPr/>
                    <a:lstStyle/>
                    <a:p>
                      <a:pPr algn="ctr">
                        <a:spcAft>
                          <a:spcPts val="0"/>
                        </a:spcAft>
                      </a:pPr>
                      <a:r>
                        <a:rPr lang="ja-JP" sz="900" kern="100">
                          <a:effectLst/>
                          <a:latin typeface="BIZ UDPゴシック" panose="020B0400000000000000" pitchFamily="50" charset="-128"/>
                          <a:ea typeface="BIZ UDPゴシック" panose="020B0400000000000000" pitchFamily="50" charset="-128"/>
                        </a:rPr>
                        <a:t>⑤</a:t>
                      </a:r>
                    </a:p>
                  </a:txBody>
                  <a:tcPr marL="62865" marR="62865" marT="0" marB="0" anchor="ctr"/>
                </a:tc>
                <a:tc>
                  <a:txBody>
                    <a:bodyPr/>
                    <a:lstStyle/>
                    <a:p>
                      <a:pPr algn="l">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rPr>
                        <a:t>亜鉛精錬用溶鉱炉のうち立型蒸留炉</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100</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15</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extLst>
                  <a:ext uri="{0D108BD9-81ED-4DB2-BD59-A6C34878D82A}">
                    <a16:rowId xmlns:a16="http://schemas.microsoft.com/office/drawing/2014/main" val="2326804609"/>
                  </a:ext>
                </a:extLst>
              </a:tr>
              <a:tr h="153043">
                <a:tc vMerge="1">
                  <a:txBody>
                    <a:bodyPr/>
                    <a:lstStyle/>
                    <a:p>
                      <a:endParaRPr kumimoji="1" lang="ja-JP" altLang="en-US"/>
                    </a:p>
                  </a:txBody>
                  <a:tcPr/>
                </a:tc>
                <a:tc>
                  <a:txBody>
                    <a:bodyPr/>
                    <a:lstStyle/>
                    <a:p>
                      <a:pPr algn="ctr">
                        <a:spcAft>
                          <a:spcPts val="0"/>
                        </a:spcAft>
                      </a:pPr>
                      <a:r>
                        <a:rPr lang="ja-JP" sz="900" kern="100">
                          <a:effectLst/>
                          <a:latin typeface="BIZ UDPゴシック" panose="020B0400000000000000" pitchFamily="50" charset="-128"/>
                          <a:ea typeface="BIZ UDPゴシック" panose="020B0400000000000000" pitchFamily="50" charset="-128"/>
                        </a:rPr>
                        <a:t>⑥</a:t>
                      </a:r>
                    </a:p>
                  </a:txBody>
                  <a:tcPr marL="62865" marR="62865" marT="0" marB="0" anchor="ctr"/>
                </a:tc>
                <a:tc>
                  <a:txBody>
                    <a:bodyPr/>
                    <a:lstStyle/>
                    <a:p>
                      <a:pPr algn="l">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rPr>
                        <a:t>溶解炉（⑦以外）</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180</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12</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extLst>
                  <a:ext uri="{0D108BD9-81ED-4DB2-BD59-A6C34878D82A}">
                    <a16:rowId xmlns:a16="http://schemas.microsoft.com/office/drawing/2014/main" val="2987990116"/>
                  </a:ext>
                </a:extLst>
              </a:tr>
              <a:tr h="306085">
                <a:tc vMerge="1">
                  <a:txBody>
                    <a:bodyPr/>
                    <a:lstStyle/>
                    <a:p>
                      <a:endParaRPr kumimoji="1" lang="ja-JP" altLang="en-US"/>
                    </a:p>
                  </a:txBody>
                  <a:tcPr/>
                </a:tc>
                <a:tc>
                  <a:txBody>
                    <a:bodyPr/>
                    <a:lstStyle/>
                    <a:p>
                      <a:pPr algn="ctr">
                        <a:spcAft>
                          <a:spcPts val="0"/>
                        </a:spcAft>
                      </a:pPr>
                      <a:r>
                        <a:rPr lang="ja-JP" sz="900" kern="100">
                          <a:effectLst/>
                          <a:latin typeface="BIZ UDPゴシック" panose="020B0400000000000000" pitchFamily="50" charset="-128"/>
                          <a:ea typeface="BIZ UDPゴシック" panose="020B0400000000000000" pitchFamily="50" charset="-128"/>
                        </a:rPr>
                        <a:t>⑦</a:t>
                      </a:r>
                    </a:p>
                  </a:txBody>
                  <a:tcPr marL="62865" marR="62865" marT="0" marB="0" anchor="ctr"/>
                </a:tc>
                <a:tc>
                  <a:txBody>
                    <a:bodyPr/>
                    <a:lstStyle/>
                    <a:p>
                      <a:pPr algn="l">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rPr>
                        <a:t>銅精錬用溶解炉のうち精製炉（アンモニアを還元剤とするもの）</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330</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12</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extLst>
                  <a:ext uri="{0D108BD9-81ED-4DB2-BD59-A6C34878D82A}">
                    <a16:rowId xmlns:a16="http://schemas.microsoft.com/office/drawing/2014/main" val="1045495453"/>
                  </a:ext>
                </a:extLst>
              </a:tr>
              <a:tr h="153043">
                <a:tc vMerge="1">
                  <a:txBody>
                    <a:bodyPr/>
                    <a:lstStyle/>
                    <a:p>
                      <a:endParaRPr kumimoji="1" lang="ja-JP" altLang="en-US"/>
                    </a:p>
                  </a:txBody>
                  <a:tcPr/>
                </a:tc>
                <a:tc>
                  <a:txBody>
                    <a:bodyPr/>
                    <a:lstStyle/>
                    <a:p>
                      <a:pPr algn="ctr">
                        <a:spcAft>
                          <a:spcPts val="0"/>
                        </a:spcAft>
                      </a:pPr>
                      <a:r>
                        <a:rPr lang="ja-JP" sz="900" kern="100">
                          <a:effectLst/>
                          <a:latin typeface="BIZ UDPゴシック" panose="020B0400000000000000" pitchFamily="50" charset="-128"/>
                          <a:ea typeface="BIZ UDPゴシック" panose="020B0400000000000000" pitchFamily="50" charset="-128"/>
                        </a:rPr>
                        <a:t>⑧</a:t>
                      </a:r>
                    </a:p>
                  </a:txBody>
                  <a:tcPr marL="62865" marR="62865" marT="0" marB="0" anchor="ctr"/>
                </a:tc>
                <a:tc>
                  <a:txBody>
                    <a:bodyPr/>
                    <a:lstStyle/>
                    <a:p>
                      <a:pPr algn="l">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rPr>
                        <a:t>乾燥炉</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180</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16</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extLst>
                  <a:ext uri="{0D108BD9-81ED-4DB2-BD59-A6C34878D82A}">
                    <a16:rowId xmlns:a16="http://schemas.microsoft.com/office/drawing/2014/main" val="2689070683"/>
                  </a:ext>
                </a:extLst>
              </a:tr>
              <a:tr h="272100">
                <a:tc>
                  <a:txBody>
                    <a:bodyPr/>
                    <a:lstStyle/>
                    <a:p>
                      <a:pPr algn="ctr">
                        <a:spcAft>
                          <a:spcPts val="0"/>
                        </a:spcAft>
                      </a:pPr>
                      <a:r>
                        <a:rPr lang="en-US" altLang="ja-JP" sz="900" kern="0" dirty="0">
                          <a:solidFill>
                            <a:schemeClr val="bg1"/>
                          </a:solidFill>
                          <a:effectLst/>
                          <a:latin typeface="BIZ UDPゴシック" panose="020B0400000000000000" pitchFamily="50" charset="-128"/>
                          <a:ea typeface="BIZ UDPゴシック" panose="020B0400000000000000" pitchFamily="50" charset="-128"/>
                        </a:rPr>
                        <a:t>18</a:t>
                      </a:r>
                      <a:endParaRPr lang="ja-JP" sz="900" kern="100" dirty="0">
                        <a:solidFill>
                          <a:schemeClr val="bg1"/>
                        </a:solidFill>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ja-JP" sz="900" kern="100">
                          <a:effectLst/>
                          <a:latin typeface="BIZ UDPゴシック" panose="020B0400000000000000" pitchFamily="50" charset="-128"/>
                          <a:ea typeface="BIZ UDPゴシック" panose="020B0400000000000000" pitchFamily="50" charset="-128"/>
                        </a:rPr>
                        <a:t>①</a:t>
                      </a:r>
                    </a:p>
                  </a:txBody>
                  <a:tcPr marL="62865" marR="62865" marT="0" marB="0" anchor="ctr"/>
                </a:tc>
                <a:tc>
                  <a:txBody>
                    <a:bodyPr/>
                    <a:lstStyle/>
                    <a:p>
                      <a:pPr algn="l">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rPr>
                        <a:t>活性炭製造用反応炉</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solidFill>
                            <a:srgbClr val="000000"/>
                          </a:solidFill>
                          <a:effectLst/>
                          <a:latin typeface="BIZ UDPゴシック" panose="020B0400000000000000" pitchFamily="50" charset="-128"/>
                          <a:ea typeface="BIZ UDPゴシック" panose="020B0400000000000000" pitchFamily="50" charset="-128"/>
                        </a:rPr>
                        <a:t>180</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solidFill>
                            <a:srgbClr val="000000"/>
                          </a:solidFill>
                          <a:effectLst/>
                          <a:latin typeface="BIZ UDPゴシック" panose="020B0400000000000000" pitchFamily="50" charset="-128"/>
                          <a:ea typeface="BIZ UDPゴシック" panose="020B0400000000000000" pitchFamily="50" charset="-128"/>
                        </a:rPr>
                        <a:t>6</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extLst>
                  <a:ext uri="{0D108BD9-81ED-4DB2-BD59-A6C34878D82A}">
                    <a16:rowId xmlns:a16="http://schemas.microsoft.com/office/drawing/2014/main" val="419934317"/>
                  </a:ext>
                </a:extLst>
              </a:tr>
              <a:tr h="267548">
                <a:tc rowSpan="2">
                  <a:txBody>
                    <a:bodyPr/>
                    <a:lstStyle/>
                    <a:p>
                      <a:pPr algn="ctr">
                        <a:spcAft>
                          <a:spcPts val="0"/>
                        </a:spcAft>
                      </a:pPr>
                      <a:r>
                        <a:rPr lang="en-US" altLang="ja-JP" sz="900" kern="0" dirty="0">
                          <a:solidFill>
                            <a:schemeClr val="bg1"/>
                          </a:solidFill>
                          <a:effectLst/>
                          <a:latin typeface="BIZ UDPゴシック" panose="020B0400000000000000" pitchFamily="50" charset="-128"/>
                          <a:ea typeface="BIZ UDPゴシック" panose="020B0400000000000000" pitchFamily="50" charset="-128"/>
                        </a:rPr>
                        <a:t>21</a:t>
                      </a:r>
                      <a:endParaRPr lang="ja-JP" sz="900" kern="100" dirty="0">
                        <a:solidFill>
                          <a:schemeClr val="bg1"/>
                        </a:solidFill>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ja-JP" sz="900" kern="100">
                          <a:effectLst/>
                          <a:latin typeface="BIZ UDPゴシック" panose="020B0400000000000000" pitchFamily="50" charset="-128"/>
                          <a:ea typeface="BIZ UDPゴシック" panose="020B0400000000000000" pitchFamily="50" charset="-128"/>
                        </a:rPr>
                        <a:t>①</a:t>
                      </a:r>
                    </a:p>
                  </a:txBody>
                  <a:tcPr marL="62865" marR="62865" marT="0" marB="0" anchor="ctr"/>
                </a:tc>
                <a:tc>
                  <a:txBody>
                    <a:bodyPr/>
                    <a:lstStyle/>
                    <a:p>
                      <a:pPr algn="l">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rPr>
                        <a:t>燐等製造用焼成炉</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solidFill>
                            <a:srgbClr val="000000"/>
                          </a:solidFill>
                          <a:effectLst/>
                          <a:latin typeface="BIZ UDPゴシック" panose="020B0400000000000000" pitchFamily="50" charset="-128"/>
                          <a:ea typeface="BIZ UDPゴシック" panose="020B0400000000000000" pitchFamily="50" charset="-128"/>
                        </a:rPr>
                        <a:t>180</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solidFill>
                            <a:srgbClr val="000000"/>
                          </a:solidFill>
                          <a:effectLst/>
                          <a:latin typeface="BIZ UDPゴシック" panose="020B0400000000000000" pitchFamily="50" charset="-128"/>
                          <a:ea typeface="BIZ UDPゴシック" panose="020B0400000000000000" pitchFamily="50" charset="-128"/>
                        </a:rPr>
                        <a:t>15</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extLst>
                  <a:ext uri="{0D108BD9-81ED-4DB2-BD59-A6C34878D82A}">
                    <a16:rowId xmlns:a16="http://schemas.microsoft.com/office/drawing/2014/main" val="3622450594"/>
                  </a:ext>
                </a:extLst>
              </a:tr>
              <a:tr h="153043">
                <a:tc vMerge="1">
                  <a:txBody>
                    <a:bodyPr/>
                    <a:lstStyle/>
                    <a:p>
                      <a:endParaRPr kumimoji="1" lang="ja-JP" altLang="en-US"/>
                    </a:p>
                  </a:txBody>
                  <a:tcPr/>
                </a:tc>
                <a:tc>
                  <a:txBody>
                    <a:bodyPr/>
                    <a:lstStyle/>
                    <a:p>
                      <a:pPr algn="ctr">
                        <a:spcAft>
                          <a:spcPts val="0"/>
                        </a:spcAft>
                      </a:pPr>
                      <a:r>
                        <a:rPr lang="ja-JP" sz="900" kern="100">
                          <a:effectLst/>
                          <a:latin typeface="BIZ UDPゴシック" panose="020B0400000000000000" pitchFamily="50" charset="-128"/>
                          <a:ea typeface="BIZ UDPゴシック" panose="020B0400000000000000" pitchFamily="50" charset="-128"/>
                        </a:rPr>
                        <a:t>②</a:t>
                      </a:r>
                    </a:p>
                  </a:txBody>
                  <a:tcPr marL="62865" marR="62865" marT="0" marB="0" anchor="ctr"/>
                </a:tc>
                <a:tc>
                  <a:txBody>
                    <a:bodyPr/>
                    <a:lstStyle/>
                    <a:p>
                      <a:pPr algn="l">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rPr>
                        <a:t>燐等製造用溶解炉</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solidFill>
                            <a:srgbClr val="000000"/>
                          </a:solidFill>
                          <a:effectLst/>
                          <a:latin typeface="BIZ UDPゴシック" panose="020B0400000000000000" pitchFamily="50" charset="-128"/>
                          <a:ea typeface="BIZ UDPゴシック" panose="020B0400000000000000" pitchFamily="50" charset="-128"/>
                        </a:rPr>
                        <a:t>600</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solidFill>
                            <a:srgbClr val="000000"/>
                          </a:solidFill>
                          <a:effectLst/>
                          <a:latin typeface="BIZ UDPゴシック" panose="020B0400000000000000" pitchFamily="50" charset="-128"/>
                          <a:ea typeface="BIZ UDPゴシック" panose="020B0400000000000000" pitchFamily="50" charset="-128"/>
                        </a:rPr>
                        <a:t>15</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extLst>
                  <a:ext uri="{0D108BD9-81ED-4DB2-BD59-A6C34878D82A}">
                    <a16:rowId xmlns:a16="http://schemas.microsoft.com/office/drawing/2014/main" val="3855159270"/>
                  </a:ext>
                </a:extLst>
              </a:tr>
              <a:tr h="153043">
                <a:tc rowSpan="2">
                  <a:txBody>
                    <a:bodyPr/>
                    <a:lstStyle/>
                    <a:p>
                      <a:pPr algn="ctr">
                        <a:spcAft>
                          <a:spcPts val="0"/>
                        </a:spcAft>
                      </a:pPr>
                      <a:r>
                        <a:rPr lang="en-US" altLang="ja-JP" sz="900" kern="0" dirty="0">
                          <a:solidFill>
                            <a:schemeClr val="bg1"/>
                          </a:solidFill>
                          <a:effectLst/>
                          <a:latin typeface="BIZ UDPゴシック" panose="020B0400000000000000" pitchFamily="50" charset="-128"/>
                          <a:ea typeface="BIZ UDPゴシック" panose="020B0400000000000000" pitchFamily="50" charset="-128"/>
                        </a:rPr>
                        <a:t>23</a:t>
                      </a:r>
                      <a:endParaRPr lang="ja-JP" sz="900" kern="100" dirty="0">
                        <a:solidFill>
                          <a:schemeClr val="bg1"/>
                        </a:solidFill>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ja-JP" sz="900" kern="100">
                          <a:effectLst/>
                          <a:latin typeface="BIZ UDPゴシック" panose="020B0400000000000000" pitchFamily="50" charset="-128"/>
                          <a:ea typeface="BIZ UDPゴシック" panose="020B0400000000000000" pitchFamily="50" charset="-128"/>
                        </a:rPr>
                        <a:t>①</a:t>
                      </a:r>
                    </a:p>
                  </a:txBody>
                  <a:tcPr marL="62865" marR="62865" marT="0" marB="0" anchor="ctr"/>
                </a:tc>
                <a:tc>
                  <a:txBody>
                    <a:bodyPr/>
                    <a:lstStyle/>
                    <a:p>
                      <a:pPr algn="l">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rPr>
                        <a:t>トリポリ燐酸ナトリウム製造用焼成炉</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solidFill>
                            <a:srgbClr val="000000"/>
                          </a:solidFill>
                          <a:effectLst/>
                          <a:latin typeface="BIZ UDPゴシック" panose="020B0400000000000000" pitchFamily="50" charset="-128"/>
                          <a:ea typeface="BIZ UDPゴシック" panose="020B0400000000000000" pitchFamily="50" charset="-128"/>
                        </a:rPr>
                        <a:t>180</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solidFill>
                            <a:srgbClr val="000000"/>
                          </a:solidFill>
                          <a:effectLst/>
                          <a:latin typeface="BIZ UDPゴシック" panose="020B0400000000000000" pitchFamily="50" charset="-128"/>
                          <a:ea typeface="BIZ UDPゴシック" panose="020B0400000000000000" pitchFamily="50" charset="-128"/>
                        </a:rPr>
                        <a:t>15</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extLst>
                  <a:ext uri="{0D108BD9-81ED-4DB2-BD59-A6C34878D82A}">
                    <a16:rowId xmlns:a16="http://schemas.microsoft.com/office/drawing/2014/main" val="643769880"/>
                  </a:ext>
                </a:extLst>
              </a:tr>
              <a:tr h="153043">
                <a:tc vMerge="1">
                  <a:txBody>
                    <a:bodyPr/>
                    <a:lstStyle/>
                    <a:p>
                      <a:endParaRPr kumimoji="1" lang="ja-JP" altLang="en-US"/>
                    </a:p>
                  </a:txBody>
                  <a:tcPr/>
                </a:tc>
                <a:tc>
                  <a:txBody>
                    <a:bodyPr/>
                    <a:lstStyle/>
                    <a:p>
                      <a:pPr algn="ctr">
                        <a:spcAft>
                          <a:spcPts val="0"/>
                        </a:spcAft>
                      </a:pPr>
                      <a:r>
                        <a:rPr lang="ja-JP" sz="900" kern="100">
                          <a:effectLst/>
                          <a:latin typeface="BIZ UDPゴシック" panose="020B0400000000000000" pitchFamily="50" charset="-128"/>
                          <a:ea typeface="BIZ UDPゴシック" panose="020B0400000000000000" pitchFamily="50" charset="-128"/>
                        </a:rPr>
                        <a:t>②</a:t>
                      </a:r>
                    </a:p>
                  </a:txBody>
                  <a:tcPr marL="62865" marR="62865" marT="0" marB="0" anchor="ctr"/>
                </a:tc>
                <a:tc>
                  <a:txBody>
                    <a:bodyPr/>
                    <a:lstStyle/>
                    <a:p>
                      <a:pPr algn="l">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rPr>
                        <a:t>トリポリ燐酸ナトリウム製造用乾燥炉</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solidFill>
                            <a:srgbClr val="000000"/>
                          </a:solidFill>
                          <a:effectLst/>
                          <a:latin typeface="BIZ UDPゴシック" panose="020B0400000000000000" pitchFamily="50" charset="-128"/>
                          <a:ea typeface="BIZ UDPゴシック" panose="020B0400000000000000" pitchFamily="50" charset="-128"/>
                        </a:rPr>
                        <a:t>180</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solidFill>
                            <a:srgbClr val="000000"/>
                          </a:solidFill>
                          <a:effectLst/>
                          <a:latin typeface="BIZ UDPゴシック" panose="020B0400000000000000" pitchFamily="50" charset="-128"/>
                          <a:ea typeface="BIZ UDPゴシック" panose="020B0400000000000000" pitchFamily="50" charset="-128"/>
                        </a:rPr>
                        <a:t>16</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extLst>
                  <a:ext uri="{0D108BD9-81ED-4DB2-BD59-A6C34878D82A}">
                    <a16:rowId xmlns:a16="http://schemas.microsoft.com/office/drawing/2014/main" val="3222350529"/>
                  </a:ext>
                </a:extLst>
              </a:tr>
              <a:tr h="272100">
                <a:tc>
                  <a:txBody>
                    <a:bodyPr/>
                    <a:lstStyle/>
                    <a:p>
                      <a:pPr algn="ctr">
                        <a:spcAft>
                          <a:spcPts val="0"/>
                        </a:spcAft>
                      </a:pPr>
                      <a:r>
                        <a:rPr lang="en-US" altLang="ja-JP" sz="900" kern="0" dirty="0">
                          <a:solidFill>
                            <a:schemeClr val="bg1"/>
                          </a:solidFill>
                          <a:effectLst/>
                          <a:latin typeface="BIZ UDPゴシック" panose="020B0400000000000000" pitchFamily="50" charset="-128"/>
                          <a:ea typeface="BIZ UDPゴシック" panose="020B0400000000000000" pitchFamily="50" charset="-128"/>
                        </a:rPr>
                        <a:t>24</a:t>
                      </a:r>
                      <a:endParaRPr lang="ja-JP" sz="900" kern="100" dirty="0">
                        <a:solidFill>
                          <a:schemeClr val="bg1"/>
                        </a:solidFill>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ja-JP" sz="900" kern="100">
                          <a:effectLst/>
                          <a:latin typeface="BIZ UDPゴシック" panose="020B0400000000000000" pitchFamily="50" charset="-128"/>
                          <a:ea typeface="BIZ UDPゴシック" panose="020B0400000000000000" pitchFamily="50" charset="-128"/>
                        </a:rPr>
                        <a:t>①</a:t>
                      </a:r>
                    </a:p>
                  </a:txBody>
                  <a:tcPr marL="62865" marR="62865" marT="0" marB="0" anchor="ctr"/>
                </a:tc>
                <a:tc>
                  <a:txBody>
                    <a:bodyPr/>
                    <a:lstStyle/>
                    <a:p>
                      <a:pPr algn="l">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rPr>
                        <a:t>鉛二次精錬等用溶解炉</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solidFill>
                            <a:srgbClr val="000000"/>
                          </a:solidFill>
                          <a:effectLst/>
                          <a:latin typeface="BIZ UDPゴシック" panose="020B0400000000000000" pitchFamily="50" charset="-128"/>
                          <a:ea typeface="BIZ UDPゴシック" panose="020B0400000000000000" pitchFamily="50" charset="-128"/>
                        </a:rPr>
                        <a:t>180</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solidFill>
                            <a:srgbClr val="000000"/>
                          </a:solidFill>
                          <a:effectLst/>
                          <a:latin typeface="BIZ UDPゴシック" panose="020B0400000000000000" pitchFamily="50" charset="-128"/>
                          <a:ea typeface="BIZ UDPゴシック" panose="020B0400000000000000" pitchFamily="50" charset="-128"/>
                        </a:rPr>
                        <a:t>12</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extLst>
                  <a:ext uri="{0D108BD9-81ED-4DB2-BD59-A6C34878D82A}">
                    <a16:rowId xmlns:a16="http://schemas.microsoft.com/office/drawing/2014/main" val="2106729717"/>
                  </a:ext>
                </a:extLst>
              </a:tr>
              <a:tr h="272100">
                <a:tc>
                  <a:txBody>
                    <a:bodyPr/>
                    <a:lstStyle/>
                    <a:p>
                      <a:pPr algn="ctr">
                        <a:spcAft>
                          <a:spcPts val="0"/>
                        </a:spcAft>
                      </a:pPr>
                      <a:r>
                        <a:rPr lang="en-US" altLang="ja-JP" sz="900" kern="0" dirty="0">
                          <a:solidFill>
                            <a:schemeClr val="bg1"/>
                          </a:solidFill>
                          <a:effectLst/>
                          <a:latin typeface="BIZ UDPゴシック" panose="020B0400000000000000" pitchFamily="50" charset="-128"/>
                          <a:ea typeface="BIZ UDPゴシック" panose="020B0400000000000000" pitchFamily="50" charset="-128"/>
                        </a:rPr>
                        <a:t>25</a:t>
                      </a:r>
                      <a:endParaRPr lang="ja-JP" sz="900" kern="100" dirty="0">
                        <a:solidFill>
                          <a:schemeClr val="bg1"/>
                        </a:solidFill>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ja-JP" sz="900" kern="100">
                          <a:effectLst/>
                          <a:latin typeface="BIZ UDPゴシック" panose="020B0400000000000000" pitchFamily="50" charset="-128"/>
                          <a:ea typeface="BIZ UDPゴシック" panose="020B0400000000000000" pitchFamily="50" charset="-128"/>
                        </a:rPr>
                        <a:t>②</a:t>
                      </a:r>
                    </a:p>
                  </a:txBody>
                  <a:tcPr marL="62865" marR="62865" marT="0" marB="0" anchor="ctr"/>
                </a:tc>
                <a:tc>
                  <a:txBody>
                    <a:bodyPr/>
                    <a:lstStyle/>
                    <a:p>
                      <a:pPr algn="l">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rPr>
                        <a:t>鉛蓄電池製造用溶解炉</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solidFill>
                            <a:srgbClr val="000000"/>
                          </a:solidFill>
                          <a:effectLst/>
                          <a:latin typeface="BIZ UDPゴシック" panose="020B0400000000000000" pitchFamily="50" charset="-128"/>
                          <a:ea typeface="BIZ UDPゴシック" panose="020B0400000000000000" pitchFamily="50" charset="-128"/>
                        </a:rPr>
                        <a:t>180</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solidFill>
                            <a:srgbClr val="000000"/>
                          </a:solidFill>
                          <a:effectLst/>
                          <a:latin typeface="BIZ UDPゴシック" panose="020B0400000000000000" pitchFamily="50" charset="-128"/>
                          <a:ea typeface="BIZ UDPゴシック" panose="020B0400000000000000" pitchFamily="50" charset="-128"/>
                        </a:rPr>
                        <a:t>12</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extLst>
                  <a:ext uri="{0D108BD9-81ED-4DB2-BD59-A6C34878D82A}">
                    <a16:rowId xmlns:a16="http://schemas.microsoft.com/office/drawing/2014/main" val="3404955661"/>
                  </a:ext>
                </a:extLst>
              </a:tr>
              <a:tr h="153043">
                <a:tc rowSpan="5">
                  <a:txBody>
                    <a:bodyPr/>
                    <a:lstStyle/>
                    <a:p>
                      <a:pPr algn="ctr">
                        <a:spcAft>
                          <a:spcPts val="0"/>
                        </a:spcAft>
                      </a:pPr>
                      <a:r>
                        <a:rPr lang="en-US" altLang="ja-JP" sz="900" kern="0" dirty="0">
                          <a:solidFill>
                            <a:schemeClr val="bg1"/>
                          </a:solidFill>
                          <a:effectLst/>
                          <a:latin typeface="BIZ UDPゴシック" panose="020B0400000000000000" pitchFamily="50" charset="-128"/>
                          <a:ea typeface="BIZ UDPゴシック" panose="020B0400000000000000" pitchFamily="50" charset="-128"/>
                        </a:rPr>
                        <a:t>26</a:t>
                      </a:r>
                      <a:endParaRPr lang="ja-JP" sz="900" kern="100" dirty="0">
                        <a:solidFill>
                          <a:schemeClr val="bg1"/>
                        </a:solidFill>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ja-JP" sz="900" kern="100">
                          <a:effectLst/>
                          <a:latin typeface="BIZ UDPゴシック" panose="020B0400000000000000" pitchFamily="50" charset="-128"/>
                          <a:ea typeface="BIZ UDPゴシック" panose="020B0400000000000000" pitchFamily="50" charset="-128"/>
                        </a:rPr>
                        <a:t>①</a:t>
                      </a:r>
                    </a:p>
                  </a:txBody>
                  <a:tcPr marL="62865" marR="62865" marT="0" marB="0" anchor="ctr"/>
                </a:tc>
                <a:tc>
                  <a:txBody>
                    <a:bodyPr/>
                    <a:lstStyle/>
                    <a:p>
                      <a:pPr algn="l">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rPr>
                        <a:t>鉛系顔料製造用溶解炉</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solidFill>
                            <a:srgbClr val="000000"/>
                          </a:solidFill>
                          <a:effectLst/>
                          <a:latin typeface="BIZ UDPゴシック" panose="020B0400000000000000" pitchFamily="50" charset="-128"/>
                          <a:ea typeface="BIZ UDPゴシック" panose="020B0400000000000000" pitchFamily="50" charset="-128"/>
                        </a:rPr>
                        <a:t>180</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solidFill>
                            <a:srgbClr val="000000"/>
                          </a:solidFill>
                          <a:effectLst/>
                          <a:latin typeface="BIZ UDPゴシック" panose="020B0400000000000000" pitchFamily="50" charset="-128"/>
                          <a:ea typeface="BIZ UDPゴシック" panose="020B0400000000000000" pitchFamily="50" charset="-128"/>
                        </a:rPr>
                        <a:t>12</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extLst>
                  <a:ext uri="{0D108BD9-81ED-4DB2-BD59-A6C34878D82A}">
                    <a16:rowId xmlns:a16="http://schemas.microsoft.com/office/drawing/2014/main" val="1432136505"/>
                  </a:ext>
                </a:extLst>
              </a:tr>
              <a:tr h="229200">
                <a:tc vMerge="1">
                  <a:txBody>
                    <a:bodyPr/>
                    <a:lstStyle/>
                    <a:p>
                      <a:endParaRPr kumimoji="1" lang="ja-JP" altLang="en-US"/>
                    </a:p>
                  </a:txBody>
                  <a:tcPr/>
                </a:tc>
                <a:tc>
                  <a:txBody>
                    <a:bodyPr/>
                    <a:lstStyle/>
                    <a:p>
                      <a:pPr algn="ctr">
                        <a:spcAft>
                          <a:spcPts val="0"/>
                        </a:spcAft>
                      </a:pPr>
                      <a:r>
                        <a:rPr lang="ja-JP" sz="900" kern="100">
                          <a:effectLst/>
                          <a:latin typeface="BIZ UDPゴシック" panose="020B0400000000000000" pitchFamily="50" charset="-128"/>
                          <a:ea typeface="BIZ UDPゴシック" panose="020B0400000000000000" pitchFamily="50" charset="-128"/>
                        </a:rPr>
                        <a:t>②</a:t>
                      </a:r>
                    </a:p>
                  </a:txBody>
                  <a:tcPr marL="62865" marR="62865" marT="0" marB="0" anchor="ctr"/>
                </a:tc>
                <a:tc>
                  <a:txBody>
                    <a:bodyPr/>
                    <a:lstStyle/>
                    <a:p>
                      <a:pPr algn="l">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rPr>
                        <a:t>鉛酸化物製造用溶解炉</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solidFill>
                            <a:srgbClr val="000000"/>
                          </a:solidFill>
                          <a:effectLst/>
                          <a:latin typeface="BIZ UDPゴシック" panose="020B0400000000000000" pitchFamily="50" charset="-128"/>
                          <a:ea typeface="BIZ UDPゴシック" panose="020B0400000000000000" pitchFamily="50" charset="-128"/>
                        </a:rPr>
                        <a:t>180</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solidFill>
                            <a:srgbClr val="000000"/>
                          </a:solidFill>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extLst>
                  <a:ext uri="{0D108BD9-81ED-4DB2-BD59-A6C34878D82A}">
                    <a16:rowId xmlns:a16="http://schemas.microsoft.com/office/drawing/2014/main" val="526992947"/>
                  </a:ext>
                </a:extLst>
              </a:tr>
              <a:tr h="153043">
                <a:tc vMerge="1">
                  <a:txBody>
                    <a:bodyPr/>
                    <a:lstStyle/>
                    <a:p>
                      <a:endParaRPr kumimoji="1" lang="ja-JP" altLang="en-US"/>
                    </a:p>
                  </a:txBody>
                  <a:tcPr/>
                </a:tc>
                <a:tc>
                  <a:txBody>
                    <a:bodyPr/>
                    <a:lstStyle/>
                    <a:p>
                      <a:pPr algn="ctr">
                        <a:spcAft>
                          <a:spcPts val="0"/>
                        </a:spcAft>
                      </a:pPr>
                      <a:r>
                        <a:rPr lang="ja-JP" sz="900" kern="100">
                          <a:effectLst/>
                          <a:latin typeface="BIZ UDPゴシック" panose="020B0400000000000000" pitchFamily="50" charset="-128"/>
                          <a:ea typeface="BIZ UDPゴシック" panose="020B0400000000000000" pitchFamily="50" charset="-128"/>
                        </a:rPr>
                        <a:t>③</a:t>
                      </a:r>
                    </a:p>
                  </a:txBody>
                  <a:tcPr marL="62865" marR="62865" marT="0" marB="0" anchor="ctr"/>
                </a:tc>
                <a:tc>
                  <a:txBody>
                    <a:bodyPr/>
                    <a:lstStyle/>
                    <a:p>
                      <a:pPr algn="l">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rPr>
                        <a:t>反射炉</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solidFill>
                            <a:srgbClr val="000000"/>
                          </a:solidFill>
                          <a:effectLst/>
                          <a:latin typeface="BIZ UDPゴシック" panose="020B0400000000000000" pitchFamily="50" charset="-128"/>
                          <a:ea typeface="BIZ UDPゴシック" panose="020B0400000000000000" pitchFamily="50" charset="-128"/>
                        </a:rPr>
                        <a:t>180</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solidFill>
                            <a:srgbClr val="000000"/>
                          </a:solidFill>
                          <a:effectLst/>
                          <a:latin typeface="BIZ UDPゴシック" panose="020B0400000000000000" pitchFamily="50" charset="-128"/>
                          <a:ea typeface="BIZ UDPゴシック" panose="020B0400000000000000" pitchFamily="50" charset="-128"/>
                        </a:rPr>
                        <a:t>15</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extLst>
                  <a:ext uri="{0D108BD9-81ED-4DB2-BD59-A6C34878D82A}">
                    <a16:rowId xmlns:a16="http://schemas.microsoft.com/office/drawing/2014/main" val="321790429"/>
                  </a:ext>
                </a:extLst>
              </a:tr>
              <a:tr h="153043">
                <a:tc vMerge="1">
                  <a:txBody>
                    <a:bodyPr/>
                    <a:lstStyle/>
                    <a:p>
                      <a:endParaRPr kumimoji="1" lang="ja-JP" altLang="en-US"/>
                    </a:p>
                  </a:txBody>
                  <a:tcPr/>
                </a:tc>
                <a:tc>
                  <a:txBody>
                    <a:bodyPr/>
                    <a:lstStyle/>
                    <a:p>
                      <a:pPr algn="ctr">
                        <a:spcAft>
                          <a:spcPts val="0"/>
                        </a:spcAft>
                      </a:pPr>
                      <a:r>
                        <a:rPr lang="ja-JP" sz="900" kern="100">
                          <a:effectLst/>
                          <a:latin typeface="BIZ UDPゴシック" panose="020B0400000000000000" pitchFamily="50" charset="-128"/>
                          <a:ea typeface="BIZ UDPゴシック" panose="020B0400000000000000" pitchFamily="50" charset="-128"/>
                        </a:rPr>
                        <a:t>④</a:t>
                      </a:r>
                    </a:p>
                  </a:txBody>
                  <a:tcPr marL="62865" marR="62865" marT="0" marB="0" anchor="ctr"/>
                </a:tc>
                <a:tc>
                  <a:txBody>
                    <a:bodyPr/>
                    <a:lstStyle/>
                    <a:p>
                      <a:pPr algn="l">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rPr>
                        <a:t>反応炉（⑤を除く）</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solidFill>
                            <a:srgbClr val="000000"/>
                          </a:solidFill>
                          <a:effectLst/>
                          <a:latin typeface="BIZ UDPゴシック" panose="020B0400000000000000" pitchFamily="50" charset="-128"/>
                          <a:ea typeface="BIZ UDPゴシック" panose="020B0400000000000000" pitchFamily="50" charset="-128"/>
                        </a:rPr>
                        <a:t>180</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solidFill>
                            <a:srgbClr val="000000"/>
                          </a:solidFill>
                          <a:effectLst/>
                          <a:latin typeface="BIZ UDPゴシック" panose="020B0400000000000000" pitchFamily="50" charset="-128"/>
                          <a:ea typeface="BIZ UDPゴシック" panose="020B0400000000000000" pitchFamily="50" charset="-128"/>
                        </a:rPr>
                        <a:t>6</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extLst>
                  <a:ext uri="{0D108BD9-81ED-4DB2-BD59-A6C34878D82A}">
                    <a16:rowId xmlns:a16="http://schemas.microsoft.com/office/drawing/2014/main" val="3983021333"/>
                  </a:ext>
                </a:extLst>
              </a:tr>
              <a:tr h="153043">
                <a:tc vMerge="1">
                  <a:txBody>
                    <a:bodyPr/>
                    <a:lstStyle/>
                    <a:p>
                      <a:endParaRPr kumimoji="1" lang="ja-JP" altLang="en-US"/>
                    </a:p>
                  </a:txBody>
                  <a:tcPr/>
                </a:tc>
                <a:tc>
                  <a:txBody>
                    <a:bodyPr/>
                    <a:lstStyle/>
                    <a:p>
                      <a:pPr algn="ctr">
                        <a:spcAft>
                          <a:spcPts val="0"/>
                        </a:spcAft>
                      </a:pPr>
                      <a:r>
                        <a:rPr lang="ja-JP" sz="900" kern="100">
                          <a:effectLst/>
                          <a:latin typeface="BIZ UDPゴシック" panose="020B0400000000000000" pitchFamily="50" charset="-128"/>
                          <a:ea typeface="BIZ UDPゴシック" panose="020B0400000000000000" pitchFamily="50" charset="-128"/>
                        </a:rPr>
                        <a:t>⑤</a:t>
                      </a:r>
                    </a:p>
                  </a:txBody>
                  <a:tcPr marL="62865" marR="62865" marT="0" marB="0" anchor="ctr"/>
                </a:tc>
                <a:tc>
                  <a:txBody>
                    <a:bodyPr/>
                    <a:lstStyle/>
                    <a:p>
                      <a:pPr algn="l">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rPr>
                        <a:t>鉛酸化物・硝酸鉛製造用反応炉</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solidFill>
                            <a:srgbClr val="000000"/>
                          </a:solidFill>
                          <a:effectLst/>
                          <a:latin typeface="BIZ UDPゴシック" panose="020B0400000000000000" pitchFamily="50" charset="-128"/>
                          <a:ea typeface="BIZ UDPゴシック" panose="020B0400000000000000" pitchFamily="50" charset="-128"/>
                        </a:rPr>
                        <a:t>180</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solidFill>
                            <a:srgbClr val="000000"/>
                          </a:solidFill>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extLst>
                  <a:ext uri="{0D108BD9-81ED-4DB2-BD59-A6C34878D82A}">
                    <a16:rowId xmlns:a16="http://schemas.microsoft.com/office/drawing/2014/main" val="1992123073"/>
                  </a:ext>
                </a:extLst>
              </a:tr>
              <a:tr h="272100">
                <a:tc>
                  <a:txBody>
                    <a:bodyPr/>
                    <a:lstStyle/>
                    <a:p>
                      <a:pPr algn="ctr">
                        <a:spcAft>
                          <a:spcPts val="0"/>
                        </a:spcAft>
                      </a:pPr>
                      <a:r>
                        <a:rPr lang="en-US" altLang="ja-JP" sz="900" kern="0" dirty="0">
                          <a:solidFill>
                            <a:schemeClr val="bg1"/>
                          </a:solidFill>
                          <a:effectLst/>
                          <a:latin typeface="BIZ UDPゴシック" panose="020B0400000000000000" pitchFamily="50" charset="-128"/>
                          <a:ea typeface="BIZ UDPゴシック" panose="020B0400000000000000" pitchFamily="50" charset="-128"/>
                        </a:rPr>
                        <a:t>27</a:t>
                      </a:r>
                      <a:endParaRPr lang="ja-JP" sz="900" kern="100" dirty="0">
                        <a:solidFill>
                          <a:schemeClr val="bg1"/>
                        </a:solidFill>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ja-JP" sz="900" kern="100">
                          <a:effectLst/>
                          <a:latin typeface="BIZ UDPゴシック" panose="020B0400000000000000" pitchFamily="50" charset="-128"/>
                          <a:ea typeface="BIZ UDPゴシック" panose="020B0400000000000000" pitchFamily="50" charset="-128"/>
                        </a:rPr>
                        <a:t>①</a:t>
                      </a:r>
                    </a:p>
                  </a:txBody>
                  <a:tcPr marL="62865" marR="62865" marT="0" marB="0" anchor="ctr"/>
                </a:tc>
                <a:tc>
                  <a:txBody>
                    <a:bodyPr/>
                    <a:lstStyle/>
                    <a:p>
                      <a:pPr algn="l">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rPr>
                        <a:t>硝酸製造施設</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solidFill>
                            <a:srgbClr val="000000"/>
                          </a:solidFill>
                          <a:effectLst/>
                          <a:latin typeface="BIZ UDPゴシック" panose="020B0400000000000000" pitchFamily="50" charset="-128"/>
                          <a:ea typeface="BIZ UDPゴシック" panose="020B0400000000000000" pitchFamily="50" charset="-128"/>
                        </a:rPr>
                        <a:t>200</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solidFill>
                            <a:srgbClr val="000000"/>
                          </a:solidFill>
                          <a:effectLst/>
                          <a:latin typeface="BIZ UDPゴシック" panose="020B0400000000000000" pitchFamily="50" charset="-128"/>
                          <a:ea typeface="BIZ UDPゴシック" panose="020B0400000000000000" pitchFamily="50" charset="-128"/>
                        </a:rPr>
                        <a:t>Os</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extLst>
                  <a:ext uri="{0D108BD9-81ED-4DB2-BD59-A6C34878D82A}">
                    <a16:rowId xmlns:a16="http://schemas.microsoft.com/office/drawing/2014/main" val="3244460267"/>
                  </a:ext>
                </a:extLst>
              </a:tr>
              <a:tr h="272100">
                <a:tc>
                  <a:txBody>
                    <a:bodyPr/>
                    <a:lstStyle/>
                    <a:p>
                      <a:pPr algn="ctr">
                        <a:spcAft>
                          <a:spcPts val="0"/>
                        </a:spcAft>
                      </a:pPr>
                      <a:r>
                        <a:rPr lang="en-US" altLang="ja-JP" sz="900" kern="0" dirty="0">
                          <a:solidFill>
                            <a:schemeClr val="bg1"/>
                          </a:solidFill>
                          <a:effectLst/>
                          <a:latin typeface="BIZ UDPゴシック" panose="020B0400000000000000" pitchFamily="50" charset="-128"/>
                          <a:ea typeface="BIZ UDPゴシック" panose="020B0400000000000000" pitchFamily="50" charset="-128"/>
                        </a:rPr>
                        <a:t>28</a:t>
                      </a:r>
                      <a:endParaRPr lang="ja-JP" sz="900" kern="100" dirty="0">
                        <a:solidFill>
                          <a:schemeClr val="bg1"/>
                        </a:solidFill>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ja-JP" sz="900" kern="100">
                          <a:effectLst/>
                          <a:latin typeface="BIZ UDPゴシック" panose="020B0400000000000000" pitchFamily="50" charset="-128"/>
                          <a:ea typeface="BIZ UDPゴシック" panose="020B0400000000000000" pitchFamily="50" charset="-128"/>
                        </a:rPr>
                        <a:t>②</a:t>
                      </a:r>
                    </a:p>
                  </a:txBody>
                  <a:tcPr marL="62865" marR="62865" marT="0" marB="0" anchor="ctr"/>
                </a:tc>
                <a:tc>
                  <a:txBody>
                    <a:bodyPr/>
                    <a:lstStyle/>
                    <a:p>
                      <a:pPr algn="l">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rPr>
                        <a:t>コ－クス炉</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solidFill>
                            <a:srgbClr val="000000"/>
                          </a:solidFill>
                          <a:effectLst/>
                          <a:latin typeface="BIZ UDPゴシック" panose="020B0400000000000000" pitchFamily="50" charset="-128"/>
                          <a:ea typeface="BIZ UDPゴシック" panose="020B0400000000000000" pitchFamily="50" charset="-128"/>
                        </a:rPr>
                        <a:t>170</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dirty="0">
                          <a:solidFill>
                            <a:srgbClr val="000000"/>
                          </a:solidFill>
                          <a:effectLst/>
                          <a:latin typeface="BIZ UDPゴシック" panose="020B0400000000000000" pitchFamily="50" charset="-128"/>
                          <a:ea typeface="BIZ UDPゴシック" panose="020B0400000000000000" pitchFamily="50" charset="-128"/>
                        </a:rPr>
                        <a:t>7</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extLst>
                  <a:ext uri="{0D108BD9-81ED-4DB2-BD59-A6C34878D82A}">
                    <a16:rowId xmlns:a16="http://schemas.microsoft.com/office/drawing/2014/main" val="3405445275"/>
                  </a:ext>
                </a:extLst>
              </a:tr>
            </a:tbl>
          </a:graphicData>
        </a:graphic>
      </p:graphicFrame>
      <p:sp>
        <p:nvSpPr>
          <p:cNvPr id="10" name="タイトル 1">
            <a:extLst>
              <a:ext uri="{FF2B5EF4-FFF2-40B4-BE49-F238E27FC236}">
                <a16:creationId xmlns:a16="http://schemas.microsoft.com/office/drawing/2014/main" id="{1AD22B44-CA02-4360-BB25-39651DE32A7E}"/>
              </a:ext>
            </a:extLst>
          </p:cNvPr>
          <p:cNvSpPr>
            <a:spLocks noGrp="1"/>
          </p:cNvSpPr>
          <p:nvPr>
            <p:ph type="title"/>
          </p:nvPr>
        </p:nvSpPr>
        <p:spPr>
          <a:xfrm>
            <a:off x="1083470" y="609600"/>
            <a:ext cx="6984793" cy="629495"/>
          </a:xfrm>
        </p:spPr>
        <p:txBody>
          <a:bodyPr>
            <a:normAutofit fontScale="90000"/>
          </a:bodyPr>
          <a:lstStyle/>
          <a:p>
            <a:r>
              <a:rPr kumimoji="1" lang="ja-JP" altLang="en-US" dirty="0">
                <a:latin typeface="BIZ UDPゴシック" panose="020B0400000000000000" pitchFamily="50" charset="-128"/>
                <a:ea typeface="BIZ UDPゴシック" panose="020B0400000000000000" pitchFamily="50" charset="-128"/>
              </a:rPr>
              <a:t>（参考）法有害物質規制基準③</a:t>
            </a:r>
          </a:p>
        </p:txBody>
      </p:sp>
      <p:graphicFrame>
        <p:nvGraphicFramePr>
          <p:cNvPr id="14" name="表 13">
            <a:extLst>
              <a:ext uri="{FF2B5EF4-FFF2-40B4-BE49-F238E27FC236}">
                <a16:creationId xmlns:a16="http://schemas.microsoft.com/office/drawing/2014/main" id="{A5AE96CF-6597-4AE5-A27D-B9C8B3A83CB8}"/>
              </a:ext>
            </a:extLst>
          </p:cNvPr>
          <p:cNvGraphicFramePr>
            <a:graphicFrameLocks noGrp="1"/>
          </p:cNvGraphicFramePr>
          <p:nvPr>
            <p:extLst>
              <p:ext uri="{D42A27DB-BD31-4B8C-83A1-F6EECF244321}">
                <p14:modId xmlns:p14="http://schemas.microsoft.com/office/powerpoint/2010/main" val="4115546595"/>
              </p:ext>
            </p:extLst>
          </p:nvPr>
        </p:nvGraphicFramePr>
        <p:xfrm>
          <a:off x="5494410" y="1402691"/>
          <a:ext cx="4243642" cy="2797830"/>
        </p:xfrm>
        <a:graphic>
          <a:graphicData uri="http://schemas.openxmlformats.org/drawingml/2006/table">
            <a:tbl>
              <a:tblPr firstRow="1" firstCol="1" bandRow="1">
                <a:tableStyleId>{5C22544A-7EE6-4342-B048-85BDC9FD1C3A}</a:tableStyleId>
              </a:tblPr>
              <a:tblGrid>
                <a:gridCol w="324000">
                  <a:extLst>
                    <a:ext uri="{9D8B030D-6E8A-4147-A177-3AD203B41FA5}">
                      <a16:colId xmlns:a16="http://schemas.microsoft.com/office/drawing/2014/main" val="3100017087"/>
                    </a:ext>
                  </a:extLst>
                </a:gridCol>
                <a:gridCol w="221957">
                  <a:extLst>
                    <a:ext uri="{9D8B030D-6E8A-4147-A177-3AD203B41FA5}">
                      <a16:colId xmlns:a16="http://schemas.microsoft.com/office/drawing/2014/main" val="3453423805"/>
                    </a:ext>
                  </a:extLst>
                </a:gridCol>
                <a:gridCol w="1272538">
                  <a:extLst>
                    <a:ext uri="{9D8B030D-6E8A-4147-A177-3AD203B41FA5}">
                      <a16:colId xmlns:a16="http://schemas.microsoft.com/office/drawing/2014/main" val="2995049767"/>
                    </a:ext>
                  </a:extLst>
                </a:gridCol>
                <a:gridCol w="1549380">
                  <a:extLst>
                    <a:ext uri="{9D8B030D-6E8A-4147-A177-3AD203B41FA5}">
                      <a16:colId xmlns:a16="http://schemas.microsoft.com/office/drawing/2014/main" val="1731599752"/>
                    </a:ext>
                  </a:extLst>
                </a:gridCol>
                <a:gridCol w="551409">
                  <a:extLst>
                    <a:ext uri="{9D8B030D-6E8A-4147-A177-3AD203B41FA5}">
                      <a16:colId xmlns:a16="http://schemas.microsoft.com/office/drawing/2014/main" val="3556220269"/>
                    </a:ext>
                  </a:extLst>
                </a:gridCol>
                <a:gridCol w="324358">
                  <a:extLst>
                    <a:ext uri="{9D8B030D-6E8A-4147-A177-3AD203B41FA5}">
                      <a16:colId xmlns:a16="http://schemas.microsoft.com/office/drawing/2014/main" val="3410094253"/>
                    </a:ext>
                  </a:extLst>
                </a:gridCol>
              </a:tblGrid>
              <a:tr h="240619">
                <a:tc rowSpan="2" gridSpan="2">
                  <a:txBody>
                    <a:bodyPr/>
                    <a:lstStyle/>
                    <a:p>
                      <a:pPr algn="ctr">
                        <a:spcAft>
                          <a:spcPts val="0"/>
                        </a:spcAft>
                      </a:pPr>
                      <a:r>
                        <a:rPr lang="ja-JP" sz="900" kern="0" dirty="0">
                          <a:solidFill>
                            <a:schemeClr val="bg1"/>
                          </a:solidFill>
                          <a:effectLst/>
                          <a:latin typeface="BIZ UDPゴシック" panose="020B0400000000000000" pitchFamily="50" charset="-128"/>
                          <a:ea typeface="BIZ UDPゴシック" panose="020B0400000000000000" pitchFamily="50" charset="-128"/>
                        </a:rPr>
                        <a:t>項</a:t>
                      </a:r>
                      <a:endParaRPr lang="ja-JP" sz="900" kern="100"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solidFill>
                      <a:schemeClr val="accent1"/>
                    </a:solidFill>
                  </a:tcPr>
                </a:tc>
                <a:tc rowSpan="2" hMerge="1">
                  <a:txBody>
                    <a:bodyPr/>
                    <a:lstStyle/>
                    <a:p>
                      <a:pPr marL="104140" algn="ctr">
                        <a:spcAft>
                          <a:spcPts val="0"/>
                        </a:spcAft>
                      </a:pPr>
                      <a:endParaRPr lang="ja-JP" sz="900" kern="100" dirty="0">
                        <a:effectLst/>
                        <a:latin typeface="Times New Roman" panose="02020603050405020304" pitchFamily="18" charset="0"/>
                        <a:ea typeface="ＭＳ 明朝" panose="02020609040205080304" pitchFamily="17" charset="-128"/>
                      </a:endParaRPr>
                    </a:p>
                  </a:txBody>
                  <a:tcPr marL="0" marR="0" marT="0" marB="0" anchor="ctr"/>
                </a:tc>
                <a:tc>
                  <a:txBody>
                    <a:bodyPr/>
                    <a:lstStyle/>
                    <a:p>
                      <a:pPr algn="ctr">
                        <a:spcAft>
                          <a:spcPts val="0"/>
                        </a:spcAft>
                      </a:pPr>
                      <a:r>
                        <a:rPr lang="ja-JP" sz="900" kern="0" dirty="0">
                          <a:solidFill>
                            <a:schemeClr val="bg1"/>
                          </a:solidFill>
                          <a:effectLst/>
                          <a:latin typeface="BIZ UDPゴシック" panose="020B0400000000000000" pitchFamily="50" charset="-128"/>
                          <a:ea typeface="BIZ UDPゴシック" panose="020B0400000000000000" pitchFamily="50" charset="-128"/>
                        </a:rPr>
                        <a:t>施設の種類</a:t>
                      </a:r>
                      <a:endParaRPr lang="ja-JP" sz="900" kern="100"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solidFill>
                      <a:schemeClr val="accent1"/>
                    </a:solidFill>
                  </a:tcPr>
                </a:tc>
                <a:tc>
                  <a:txBody>
                    <a:bodyPr/>
                    <a:lstStyle/>
                    <a:p>
                      <a:pPr algn="ctr">
                        <a:spcAft>
                          <a:spcPts val="0"/>
                        </a:spcAft>
                      </a:pPr>
                      <a:r>
                        <a:rPr lang="ja-JP" sz="900" kern="0">
                          <a:solidFill>
                            <a:schemeClr val="bg1"/>
                          </a:solidFill>
                          <a:effectLst/>
                          <a:latin typeface="BIZ UDPゴシック" panose="020B0400000000000000" pitchFamily="50" charset="-128"/>
                          <a:ea typeface="BIZ UDPゴシック" panose="020B0400000000000000" pitchFamily="50" charset="-128"/>
                        </a:rPr>
                        <a:t>排出ガス規模等</a:t>
                      </a:r>
                      <a:endParaRPr lang="ja-JP" sz="900" kern="10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solidFill>
                      <a:schemeClr val="accent1"/>
                    </a:solidFill>
                  </a:tcPr>
                </a:tc>
                <a:tc>
                  <a:txBody>
                    <a:bodyPr/>
                    <a:lstStyle/>
                    <a:p>
                      <a:pPr algn="ctr">
                        <a:spcAft>
                          <a:spcPts val="0"/>
                        </a:spcAft>
                      </a:pPr>
                      <a:r>
                        <a:rPr lang="ja-JP" sz="900" kern="0">
                          <a:solidFill>
                            <a:schemeClr val="bg1"/>
                          </a:solidFill>
                          <a:effectLst/>
                          <a:latin typeface="BIZ UDPゴシック" panose="020B0400000000000000" pitchFamily="50" charset="-128"/>
                          <a:ea typeface="BIZ UDPゴシック" panose="020B0400000000000000" pitchFamily="50" charset="-128"/>
                        </a:rPr>
                        <a:t>排出基準</a:t>
                      </a:r>
                      <a:endParaRPr lang="ja-JP" sz="900" kern="10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solidFill>
                      <a:schemeClr val="accent1"/>
                    </a:solidFill>
                  </a:tcPr>
                </a:tc>
                <a:tc>
                  <a:txBody>
                    <a:bodyPr/>
                    <a:lstStyle/>
                    <a:p>
                      <a:pPr algn="ctr">
                        <a:spcAft>
                          <a:spcPts val="0"/>
                        </a:spcAft>
                      </a:pPr>
                      <a:r>
                        <a:rPr lang="en-US" sz="900" kern="0">
                          <a:solidFill>
                            <a:schemeClr val="bg1"/>
                          </a:solidFill>
                          <a:effectLst/>
                          <a:latin typeface="BIZ UDPゴシック" panose="020B0400000000000000" pitchFamily="50" charset="-128"/>
                          <a:ea typeface="BIZ UDPゴシック" panose="020B0400000000000000" pitchFamily="50" charset="-128"/>
                        </a:rPr>
                        <a:t>On</a:t>
                      </a:r>
                      <a:endParaRPr lang="ja-JP" sz="900" kern="10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solidFill>
                      <a:schemeClr val="accent1"/>
                    </a:solidFill>
                  </a:tcPr>
                </a:tc>
                <a:extLst>
                  <a:ext uri="{0D108BD9-81ED-4DB2-BD59-A6C34878D82A}">
                    <a16:rowId xmlns:a16="http://schemas.microsoft.com/office/drawing/2014/main" val="910353894"/>
                  </a:ext>
                </a:extLst>
              </a:tr>
              <a:tr h="401032">
                <a:tc gridSpan="2" vMerge="1">
                  <a:txBody>
                    <a:bodyPr/>
                    <a:lstStyle/>
                    <a:p>
                      <a:endParaRPr kumimoji="1" lang="ja-JP" altLang="en-US"/>
                    </a:p>
                  </a:txBody>
                  <a:tcPr/>
                </a:tc>
                <a:tc hMerge="1" vMerge="1">
                  <a:txBody>
                    <a:bodyPr/>
                    <a:lstStyle/>
                    <a:p>
                      <a:endParaRPr kumimoji="1" lang="ja-JP" altLang="en-US"/>
                    </a:p>
                  </a:txBody>
                  <a:tcPr/>
                </a:tc>
                <a:tc>
                  <a:txBody>
                    <a:bodyPr/>
                    <a:lstStyle/>
                    <a:p>
                      <a:pPr algn="ctr">
                        <a:spcAft>
                          <a:spcPts val="0"/>
                        </a:spcAft>
                      </a:pPr>
                      <a:r>
                        <a:rPr lang="ja-JP" sz="900" kern="0" dirty="0">
                          <a:solidFill>
                            <a:schemeClr val="bg1"/>
                          </a:solidFill>
                          <a:effectLst/>
                          <a:latin typeface="BIZ UDPゴシック" panose="020B0400000000000000" pitchFamily="50" charset="-128"/>
                          <a:ea typeface="BIZ UDPゴシック" panose="020B0400000000000000" pitchFamily="50" charset="-128"/>
                        </a:rPr>
                        <a:t>（熱源として電気を使用するものを除く）</a:t>
                      </a:r>
                      <a:endParaRPr lang="ja-JP" sz="900" kern="100"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solidFill>
                      <a:schemeClr val="accent1"/>
                    </a:solidFill>
                  </a:tcPr>
                </a:tc>
                <a:tc>
                  <a:txBody>
                    <a:bodyPr/>
                    <a:lstStyle/>
                    <a:p>
                      <a:pPr algn="ctr">
                        <a:spcAft>
                          <a:spcPts val="0"/>
                        </a:spcAft>
                      </a:pPr>
                      <a:r>
                        <a:rPr lang="ja-JP" sz="900" kern="0" dirty="0">
                          <a:solidFill>
                            <a:schemeClr val="bg1"/>
                          </a:solidFill>
                          <a:effectLst/>
                          <a:latin typeface="BIZ UDPゴシック" panose="020B0400000000000000" pitchFamily="50" charset="-128"/>
                          <a:ea typeface="BIZ UDPゴシック" panose="020B0400000000000000" pitchFamily="50" charset="-128"/>
                        </a:rPr>
                        <a:t>（万</a:t>
                      </a:r>
                      <a:r>
                        <a:rPr lang="en-US" sz="900" kern="0" dirty="0">
                          <a:solidFill>
                            <a:schemeClr val="bg1"/>
                          </a:solidFill>
                          <a:effectLst/>
                          <a:latin typeface="BIZ UDPゴシック" panose="020B0400000000000000" pitchFamily="50" charset="-128"/>
                          <a:ea typeface="BIZ UDPゴシック" panose="020B0400000000000000" pitchFamily="50" charset="-128"/>
                        </a:rPr>
                        <a:t>Nm</a:t>
                      </a:r>
                      <a:r>
                        <a:rPr lang="en-US" sz="900" kern="0" baseline="30000" dirty="0">
                          <a:solidFill>
                            <a:schemeClr val="bg1"/>
                          </a:solidFill>
                          <a:effectLst/>
                          <a:latin typeface="BIZ UDPゴシック" panose="020B0400000000000000" pitchFamily="50" charset="-128"/>
                          <a:ea typeface="BIZ UDPゴシック" panose="020B0400000000000000" pitchFamily="50" charset="-128"/>
                        </a:rPr>
                        <a:t>3</a:t>
                      </a:r>
                      <a:r>
                        <a:rPr lang="en-US" sz="900" kern="0" dirty="0">
                          <a:solidFill>
                            <a:schemeClr val="bg1"/>
                          </a:solidFill>
                          <a:effectLst/>
                          <a:latin typeface="BIZ UDPゴシック" panose="020B0400000000000000" pitchFamily="50" charset="-128"/>
                          <a:ea typeface="BIZ UDPゴシック" panose="020B0400000000000000" pitchFamily="50" charset="-128"/>
                        </a:rPr>
                        <a:t>/</a:t>
                      </a:r>
                      <a:r>
                        <a:rPr lang="ja-JP" sz="900" kern="0" dirty="0">
                          <a:solidFill>
                            <a:schemeClr val="bg1"/>
                          </a:solidFill>
                          <a:effectLst/>
                          <a:latin typeface="BIZ UDPゴシック" panose="020B0400000000000000" pitchFamily="50" charset="-128"/>
                          <a:ea typeface="BIZ UDPゴシック" panose="020B0400000000000000" pitchFamily="50" charset="-128"/>
                        </a:rPr>
                        <a:t>時）</a:t>
                      </a:r>
                      <a:endParaRPr lang="ja-JP" sz="900" kern="100"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solidFill>
                      <a:schemeClr val="accent1"/>
                    </a:solidFill>
                  </a:tcPr>
                </a:tc>
                <a:tc>
                  <a:txBody>
                    <a:bodyPr/>
                    <a:lstStyle/>
                    <a:p>
                      <a:pPr algn="ctr">
                        <a:spcAft>
                          <a:spcPts val="0"/>
                        </a:spcAft>
                      </a:pPr>
                      <a:r>
                        <a:rPr lang="en-US" sz="900" kern="0" dirty="0">
                          <a:solidFill>
                            <a:schemeClr val="bg1"/>
                          </a:solidFill>
                          <a:effectLst/>
                          <a:latin typeface="BIZ UDPゴシック" panose="020B0400000000000000" pitchFamily="50" charset="-128"/>
                          <a:ea typeface="BIZ UDPゴシック" panose="020B0400000000000000" pitchFamily="50" charset="-128"/>
                        </a:rPr>
                        <a:t>(ppm)</a:t>
                      </a:r>
                      <a:endParaRPr lang="ja-JP" sz="900" kern="100"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solidFill>
                      <a:schemeClr val="accent1"/>
                    </a:solidFill>
                  </a:tcPr>
                </a:tc>
                <a:tc>
                  <a:txBody>
                    <a:bodyPr/>
                    <a:lstStyle/>
                    <a:p>
                      <a:pPr algn="ctr"/>
                      <a:endParaRPr lang="ja-JP" sz="900"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solidFill>
                      <a:schemeClr val="accent1"/>
                    </a:solidFill>
                  </a:tcPr>
                </a:tc>
                <a:extLst>
                  <a:ext uri="{0D108BD9-81ED-4DB2-BD59-A6C34878D82A}">
                    <a16:rowId xmlns:a16="http://schemas.microsoft.com/office/drawing/2014/main" val="1259982528"/>
                  </a:ext>
                </a:extLst>
              </a:tr>
              <a:tr h="152793">
                <a:tc rowSpan="2">
                  <a:txBody>
                    <a:bodyPr/>
                    <a:lstStyle/>
                    <a:p>
                      <a:pPr algn="ctr">
                        <a:spcAft>
                          <a:spcPts val="0"/>
                        </a:spcAft>
                      </a:pPr>
                      <a:r>
                        <a:rPr lang="en-US" altLang="ja-JP" sz="900" kern="0" dirty="0">
                          <a:solidFill>
                            <a:schemeClr val="bg1"/>
                          </a:solidFill>
                          <a:effectLst/>
                          <a:latin typeface="BIZ UDPゴシック" panose="020B0400000000000000" pitchFamily="50" charset="-128"/>
                          <a:ea typeface="BIZ UDPゴシック" panose="020B0400000000000000" pitchFamily="50" charset="-128"/>
                        </a:rPr>
                        <a:t>29</a:t>
                      </a:r>
                      <a:endParaRPr lang="ja-JP" sz="900" kern="100" dirty="0">
                        <a:solidFill>
                          <a:schemeClr val="bg1"/>
                        </a:solidFill>
                        <a:effectLst/>
                        <a:latin typeface="BIZ UDPゴシック" panose="020B0400000000000000" pitchFamily="50" charset="-128"/>
                        <a:ea typeface="BIZ UDPゴシック" panose="020B0400000000000000" pitchFamily="50" charset="-128"/>
                      </a:endParaRPr>
                    </a:p>
                  </a:txBody>
                  <a:tcPr marL="62865" marR="62865" marT="0" marB="0" anchor="ctr"/>
                </a:tc>
                <a:tc rowSpan="2">
                  <a:txBody>
                    <a:bodyPr/>
                    <a:lstStyle/>
                    <a:p>
                      <a:pPr algn="ctr">
                        <a:spcAft>
                          <a:spcPts val="0"/>
                        </a:spcAft>
                      </a:pPr>
                      <a:r>
                        <a:rPr lang="ja-JP" sz="900" kern="100">
                          <a:effectLst/>
                          <a:latin typeface="BIZ UDPゴシック" panose="020B0400000000000000" pitchFamily="50" charset="-128"/>
                          <a:ea typeface="BIZ UDPゴシック" panose="020B0400000000000000" pitchFamily="50" charset="-128"/>
                        </a:rPr>
                        <a:t>①</a:t>
                      </a:r>
                    </a:p>
                  </a:txBody>
                  <a:tcPr marL="62865" marR="62865" marT="0" marB="0" anchor="ctr"/>
                </a:tc>
                <a:tc rowSpan="2">
                  <a:txBody>
                    <a:bodyPr/>
                    <a:lstStyle/>
                    <a:p>
                      <a:pPr algn="just">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rPr>
                        <a:t>ガスタ－ビン</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solidFill>
                            <a:srgbClr val="000000"/>
                          </a:solidFill>
                          <a:effectLst/>
                          <a:latin typeface="BIZ UDPゴシック" panose="020B0400000000000000" pitchFamily="50" charset="-128"/>
                          <a:ea typeface="BIZ UDPゴシック" panose="020B0400000000000000" pitchFamily="50" charset="-128"/>
                        </a:rPr>
                        <a:t>70</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dirty="0">
                          <a:solidFill>
                            <a:srgbClr val="000000"/>
                          </a:solidFill>
                          <a:effectLst/>
                          <a:latin typeface="BIZ UDPゴシック" panose="020B0400000000000000" pitchFamily="50" charset="-128"/>
                          <a:ea typeface="BIZ UDPゴシック" panose="020B0400000000000000" pitchFamily="50" charset="-128"/>
                        </a:rPr>
                        <a:t>16</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extLst>
                  <a:ext uri="{0D108BD9-81ED-4DB2-BD59-A6C34878D82A}">
                    <a16:rowId xmlns:a16="http://schemas.microsoft.com/office/drawing/2014/main" val="777738140"/>
                  </a:ext>
                </a:extLst>
              </a:tr>
              <a:tr h="27165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3">
                  <a:txBody>
                    <a:bodyPr/>
                    <a:lstStyle/>
                    <a:p>
                      <a:pPr algn="just">
                        <a:spcAft>
                          <a:spcPts val="0"/>
                        </a:spcAft>
                      </a:pPr>
                      <a:r>
                        <a:rPr lang="ja-JP" sz="900" kern="0" dirty="0">
                          <a:effectLst/>
                          <a:latin typeface="BIZ UDPゴシック" panose="020B0400000000000000" pitchFamily="50" charset="-128"/>
                          <a:ea typeface="BIZ UDPゴシック" panose="020B0400000000000000" pitchFamily="50" charset="-128"/>
                        </a:rPr>
                        <a:t>備考</a:t>
                      </a:r>
                      <a:r>
                        <a:rPr lang="en-US" sz="900" kern="0" dirty="0">
                          <a:effectLst/>
                          <a:latin typeface="BIZ UDPゴシック" panose="020B0400000000000000" pitchFamily="50" charset="-128"/>
                          <a:ea typeface="BIZ UDPゴシック" panose="020B0400000000000000" pitchFamily="50" charset="-128"/>
                        </a:rPr>
                        <a:t>:</a:t>
                      </a:r>
                      <a:r>
                        <a:rPr lang="ja-JP" sz="900" kern="0" dirty="0">
                          <a:effectLst/>
                          <a:latin typeface="BIZ UDPゴシック" panose="020B0400000000000000" pitchFamily="50" charset="-128"/>
                          <a:ea typeface="BIZ UDPゴシック" panose="020B0400000000000000" pitchFamily="50" charset="-128"/>
                        </a:rPr>
                        <a:t>非常用については当分適用しない</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34548658"/>
                  </a:ext>
                </a:extLst>
              </a:tr>
              <a:tr h="152793">
                <a:tc rowSpan="5">
                  <a:txBody>
                    <a:bodyPr/>
                    <a:lstStyle/>
                    <a:p>
                      <a:pPr algn="ctr">
                        <a:spcAft>
                          <a:spcPts val="0"/>
                        </a:spcAft>
                      </a:pPr>
                      <a:r>
                        <a:rPr lang="en-US" altLang="ja-JP" sz="900" kern="0" dirty="0">
                          <a:solidFill>
                            <a:schemeClr val="bg1"/>
                          </a:solidFill>
                          <a:effectLst/>
                          <a:latin typeface="BIZ UDPゴシック" panose="020B0400000000000000" pitchFamily="50" charset="-128"/>
                          <a:ea typeface="BIZ UDPゴシック" panose="020B0400000000000000" pitchFamily="50" charset="-128"/>
                        </a:rPr>
                        <a:t>30</a:t>
                      </a:r>
                      <a:endParaRPr lang="ja-JP" sz="900" kern="100" dirty="0">
                        <a:solidFill>
                          <a:schemeClr val="bg1"/>
                        </a:solidFill>
                        <a:effectLst/>
                        <a:latin typeface="BIZ UDPゴシック" panose="020B0400000000000000" pitchFamily="50" charset="-128"/>
                        <a:ea typeface="BIZ UDPゴシック" panose="020B0400000000000000" pitchFamily="50" charset="-128"/>
                      </a:endParaRPr>
                    </a:p>
                  </a:txBody>
                  <a:tcPr marL="62865" marR="62865" marT="0" marB="0" anchor="ctr"/>
                </a:tc>
                <a:tc rowSpan="5">
                  <a:txBody>
                    <a:bodyPr/>
                    <a:lstStyle/>
                    <a:p>
                      <a:pPr algn="ctr">
                        <a:spcAft>
                          <a:spcPts val="0"/>
                        </a:spcAft>
                      </a:pPr>
                      <a:r>
                        <a:rPr lang="ja-JP" sz="900" kern="100">
                          <a:effectLst/>
                          <a:latin typeface="BIZ UDPゴシック" panose="020B0400000000000000" pitchFamily="50" charset="-128"/>
                          <a:ea typeface="BIZ UDPゴシック" panose="020B0400000000000000" pitchFamily="50" charset="-128"/>
                        </a:rPr>
                        <a:t>①</a:t>
                      </a:r>
                    </a:p>
                  </a:txBody>
                  <a:tcPr marL="62865" marR="62865" marT="0" marB="0" anchor="ctr"/>
                </a:tc>
                <a:tc rowSpan="5">
                  <a:txBody>
                    <a:bodyPr/>
                    <a:lstStyle/>
                    <a:p>
                      <a:pPr algn="just">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rPr>
                        <a:t>ディ－ゼル機関</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シリンダー径</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row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1200</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rowSpan="4">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13</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extLst>
                  <a:ext uri="{0D108BD9-81ED-4DB2-BD59-A6C34878D82A}">
                    <a16:rowId xmlns:a16="http://schemas.microsoft.com/office/drawing/2014/main" val="1299349123"/>
                  </a:ext>
                </a:extLst>
              </a:tr>
              <a:tr h="15279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400mm</a:t>
                      </a:r>
                      <a:r>
                        <a:rPr lang="ja-JP" sz="900" kern="0">
                          <a:effectLst/>
                          <a:latin typeface="BIZ UDPゴシック" panose="020B0400000000000000" pitchFamily="50" charset="-128"/>
                          <a:ea typeface="BIZ UDPゴシック" panose="020B0400000000000000" pitchFamily="50" charset="-128"/>
                        </a:rPr>
                        <a:t>以上</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419042988"/>
                  </a:ext>
                </a:extLst>
              </a:tr>
              <a:tr h="15279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900" kern="0">
                          <a:effectLst/>
                          <a:latin typeface="BIZ UDPゴシック" panose="020B0400000000000000" pitchFamily="50" charset="-128"/>
                          <a:ea typeface="BIZ UDPゴシック" panose="020B0400000000000000" pitchFamily="50" charset="-128"/>
                        </a:rPr>
                        <a:t>シリンダー径</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rowSpan="2">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950</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vMerge="1">
                  <a:txBody>
                    <a:bodyPr/>
                    <a:lstStyle/>
                    <a:p>
                      <a:endParaRPr kumimoji="1" lang="ja-JP" altLang="en-US"/>
                    </a:p>
                  </a:txBody>
                  <a:tcPr/>
                </a:tc>
                <a:extLst>
                  <a:ext uri="{0D108BD9-81ED-4DB2-BD59-A6C34878D82A}">
                    <a16:rowId xmlns:a16="http://schemas.microsoft.com/office/drawing/2014/main" val="86234085"/>
                  </a:ext>
                </a:extLst>
              </a:tr>
              <a:tr h="15279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400mm</a:t>
                      </a:r>
                      <a:r>
                        <a:rPr lang="ja-JP" sz="900" kern="0">
                          <a:effectLst/>
                          <a:latin typeface="BIZ UDPゴシック" panose="020B0400000000000000" pitchFamily="50" charset="-128"/>
                          <a:ea typeface="BIZ UDPゴシック" panose="020B0400000000000000" pitchFamily="50" charset="-128"/>
                        </a:rPr>
                        <a:t>未満</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200527419"/>
                  </a:ext>
                </a:extLst>
              </a:tr>
              <a:tr h="27165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3">
                  <a:txBody>
                    <a:bodyPr/>
                    <a:lstStyle/>
                    <a:p>
                      <a:pPr algn="just">
                        <a:spcAft>
                          <a:spcPts val="0"/>
                        </a:spcAft>
                      </a:pPr>
                      <a:r>
                        <a:rPr lang="ja-JP" sz="900" kern="0">
                          <a:effectLst/>
                          <a:latin typeface="BIZ UDPゴシック" panose="020B0400000000000000" pitchFamily="50" charset="-128"/>
                          <a:ea typeface="BIZ UDPゴシック" panose="020B0400000000000000" pitchFamily="50" charset="-128"/>
                        </a:rPr>
                        <a:t>備考</a:t>
                      </a:r>
                      <a:r>
                        <a:rPr lang="en-US" sz="900" kern="0">
                          <a:effectLst/>
                          <a:latin typeface="BIZ UDPゴシック" panose="020B0400000000000000" pitchFamily="50" charset="-128"/>
                          <a:ea typeface="BIZ UDPゴシック" panose="020B0400000000000000" pitchFamily="50" charset="-128"/>
                        </a:rPr>
                        <a:t>:</a:t>
                      </a:r>
                      <a:r>
                        <a:rPr lang="ja-JP" sz="900" kern="0">
                          <a:effectLst/>
                          <a:latin typeface="BIZ UDPゴシック" panose="020B0400000000000000" pitchFamily="50" charset="-128"/>
                          <a:ea typeface="BIZ UDPゴシック" panose="020B0400000000000000" pitchFamily="50" charset="-128"/>
                        </a:rPr>
                        <a:t>非常用については当分適用しない</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82697967"/>
                  </a:ext>
                </a:extLst>
              </a:tr>
              <a:tr h="152793">
                <a:tc rowSpan="2">
                  <a:txBody>
                    <a:bodyPr/>
                    <a:lstStyle/>
                    <a:p>
                      <a:pPr algn="ctr">
                        <a:spcAft>
                          <a:spcPts val="0"/>
                        </a:spcAft>
                      </a:pPr>
                      <a:r>
                        <a:rPr lang="en-US" altLang="ja-JP" sz="900" kern="0" dirty="0">
                          <a:solidFill>
                            <a:schemeClr val="bg1"/>
                          </a:solidFill>
                          <a:effectLst/>
                          <a:latin typeface="BIZ UDPゴシック" panose="020B0400000000000000" pitchFamily="50" charset="-128"/>
                          <a:ea typeface="BIZ UDPゴシック" panose="020B0400000000000000" pitchFamily="50" charset="-128"/>
                        </a:rPr>
                        <a:t>31</a:t>
                      </a:r>
                      <a:endParaRPr lang="ja-JP" sz="900" kern="100" dirty="0">
                        <a:solidFill>
                          <a:schemeClr val="bg1"/>
                        </a:solidFill>
                        <a:effectLst/>
                        <a:latin typeface="BIZ UDPゴシック" panose="020B0400000000000000" pitchFamily="50" charset="-128"/>
                        <a:ea typeface="BIZ UDPゴシック" panose="020B0400000000000000" pitchFamily="50" charset="-128"/>
                      </a:endParaRPr>
                    </a:p>
                  </a:txBody>
                  <a:tcPr marL="62865" marR="62865" marT="0" marB="0" anchor="ctr"/>
                </a:tc>
                <a:tc rowSpan="2">
                  <a:txBody>
                    <a:bodyPr/>
                    <a:lstStyle/>
                    <a:p>
                      <a:pPr algn="ctr">
                        <a:spcAft>
                          <a:spcPts val="0"/>
                        </a:spcAft>
                      </a:pPr>
                      <a:r>
                        <a:rPr lang="ja-JP" sz="900" kern="100">
                          <a:effectLst/>
                          <a:latin typeface="BIZ UDPゴシック" panose="020B0400000000000000" pitchFamily="50" charset="-128"/>
                          <a:ea typeface="BIZ UDPゴシック" panose="020B0400000000000000" pitchFamily="50" charset="-128"/>
                        </a:rPr>
                        <a:t>①</a:t>
                      </a:r>
                    </a:p>
                  </a:txBody>
                  <a:tcPr marL="62865" marR="62865" marT="0" marB="0" anchor="ctr"/>
                </a:tc>
                <a:tc rowSpan="2">
                  <a:txBody>
                    <a:bodyPr/>
                    <a:lstStyle/>
                    <a:p>
                      <a:pPr algn="l">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ガス機関</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600</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0</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extLst>
                  <a:ext uri="{0D108BD9-81ED-4DB2-BD59-A6C34878D82A}">
                    <a16:rowId xmlns:a16="http://schemas.microsoft.com/office/drawing/2014/main" val="515517413"/>
                  </a:ext>
                </a:extLst>
              </a:tr>
              <a:tr h="27165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3">
                  <a:txBody>
                    <a:bodyPr/>
                    <a:lstStyle/>
                    <a:p>
                      <a:pPr algn="just">
                        <a:spcAft>
                          <a:spcPts val="0"/>
                        </a:spcAft>
                      </a:pPr>
                      <a:r>
                        <a:rPr lang="ja-JP" sz="9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備考</a:t>
                      </a:r>
                      <a:r>
                        <a:rPr lang="en-US" sz="9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a:t>
                      </a:r>
                      <a:r>
                        <a:rPr lang="ja-JP" sz="9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非常用については当分適用しない</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090724932"/>
                  </a:ext>
                </a:extLst>
              </a:tr>
              <a:tr h="152793">
                <a:tc rowSpan="2">
                  <a:txBody>
                    <a:bodyPr/>
                    <a:lstStyle/>
                    <a:p>
                      <a:pPr algn="ctr">
                        <a:spcAft>
                          <a:spcPts val="0"/>
                        </a:spcAft>
                      </a:pPr>
                      <a:r>
                        <a:rPr lang="en-US" altLang="ja-JP" sz="900" kern="0" dirty="0">
                          <a:solidFill>
                            <a:schemeClr val="bg1"/>
                          </a:solidFill>
                          <a:effectLst/>
                          <a:latin typeface="BIZ UDPゴシック" panose="020B0400000000000000" pitchFamily="50" charset="-128"/>
                          <a:ea typeface="BIZ UDPゴシック" panose="020B0400000000000000" pitchFamily="50" charset="-128"/>
                        </a:rPr>
                        <a:t>32</a:t>
                      </a:r>
                      <a:endParaRPr lang="ja-JP" sz="900" kern="100" dirty="0">
                        <a:solidFill>
                          <a:schemeClr val="bg1"/>
                        </a:solidFill>
                        <a:effectLst/>
                        <a:latin typeface="BIZ UDPゴシック" panose="020B0400000000000000" pitchFamily="50" charset="-128"/>
                        <a:ea typeface="BIZ UDPゴシック" panose="020B0400000000000000" pitchFamily="50" charset="-128"/>
                      </a:endParaRPr>
                    </a:p>
                  </a:txBody>
                  <a:tcPr marL="62865" marR="62865" marT="0" marB="0" anchor="ctr"/>
                </a:tc>
                <a:tc rowSpan="2">
                  <a:txBody>
                    <a:bodyPr/>
                    <a:lstStyle/>
                    <a:p>
                      <a:pPr algn="ctr">
                        <a:spcAft>
                          <a:spcPts val="0"/>
                        </a:spcAft>
                      </a:pPr>
                      <a:r>
                        <a:rPr lang="ja-JP" sz="900" kern="100">
                          <a:effectLst/>
                          <a:latin typeface="BIZ UDPゴシック" panose="020B0400000000000000" pitchFamily="50" charset="-128"/>
                          <a:ea typeface="BIZ UDPゴシック" panose="020B0400000000000000" pitchFamily="50" charset="-128"/>
                        </a:rPr>
                        <a:t>①</a:t>
                      </a:r>
                    </a:p>
                  </a:txBody>
                  <a:tcPr marL="62865" marR="62865" marT="0" marB="0" anchor="ctr"/>
                </a:tc>
                <a:tc rowSpan="2">
                  <a:txBody>
                    <a:bodyPr/>
                    <a:lstStyle/>
                    <a:p>
                      <a:pPr algn="l">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rPr>
                        <a:t>ガソリン機関</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endParaRPr lang="ja-JP" sz="9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a:effectLst/>
                          <a:latin typeface="BIZ UDPゴシック" panose="020B0400000000000000" pitchFamily="50" charset="-128"/>
                          <a:ea typeface="BIZ UDPゴシック" panose="020B0400000000000000" pitchFamily="50" charset="-128"/>
                        </a:rPr>
                        <a:t>600</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ctr">
                        <a:spcAft>
                          <a:spcPts val="0"/>
                        </a:spcAft>
                      </a:pPr>
                      <a:r>
                        <a:rPr lang="en-US" sz="900" kern="0" dirty="0">
                          <a:effectLst/>
                          <a:latin typeface="BIZ UDPゴシック" panose="020B0400000000000000" pitchFamily="50" charset="-128"/>
                          <a:ea typeface="BIZ UDPゴシック" panose="020B0400000000000000" pitchFamily="50" charset="-128"/>
                        </a:rPr>
                        <a:t>0</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extLst>
                  <a:ext uri="{0D108BD9-81ED-4DB2-BD59-A6C34878D82A}">
                    <a16:rowId xmlns:a16="http://schemas.microsoft.com/office/drawing/2014/main" val="2635151932"/>
                  </a:ext>
                </a:extLst>
              </a:tr>
              <a:tr h="27165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3">
                  <a:txBody>
                    <a:bodyPr/>
                    <a:lstStyle/>
                    <a:p>
                      <a:pPr algn="just">
                        <a:spcAft>
                          <a:spcPts val="0"/>
                        </a:spcAft>
                      </a:pPr>
                      <a:r>
                        <a:rPr lang="ja-JP" sz="900" kern="0" dirty="0">
                          <a:effectLst/>
                          <a:latin typeface="BIZ UDPゴシック" panose="020B0400000000000000" pitchFamily="50" charset="-128"/>
                          <a:ea typeface="BIZ UDPゴシック" panose="020B0400000000000000" pitchFamily="50" charset="-128"/>
                        </a:rPr>
                        <a:t>備考</a:t>
                      </a:r>
                      <a:r>
                        <a:rPr lang="en-US" sz="900" kern="0" dirty="0">
                          <a:effectLst/>
                          <a:latin typeface="BIZ UDPゴシック" panose="020B0400000000000000" pitchFamily="50" charset="-128"/>
                          <a:ea typeface="BIZ UDPゴシック" panose="020B0400000000000000" pitchFamily="50" charset="-128"/>
                        </a:rPr>
                        <a:t>:</a:t>
                      </a:r>
                      <a:r>
                        <a:rPr lang="ja-JP" sz="900" kern="0" dirty="0">
                          <a:effectLst/>
                          <a:latin typeface="BIZ UDPゴシック" panose="020B0400000000000000" pitchFamily="50" charset="-128"/>
                          <a:ea typeface="BIZ UDPゴシック" panose="020B0400000000000000" pitchFamily="50" charset="-128"/>
                        </a:rPr>
                        <a:t>非常用については当分適用しない</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75749094"/>
                  </a:ext>
                </a:extLst>
              </a:tr>
            </a:tbl>
          </a:graphicData>
        </a:graphic>
      </p:graphicFrame>
      <p:sp>
        <p:nvSpPr>
          <p:cNvPr id="5" name="テキスト ボックス 4">
            <a:extLst>
              <a:ext uri="{FF2B5EF4-FFF2-40B4-BE49-F238E27FC236}">
                <a16:creationId xmlns:a16="http://schemas.microsoft.com/office/drawing/2014/main" id="{70534859-E7EA-4312-A0A2-15AE16C68278}"/>
              </a:ext>
            </a:extLst>
          </p:cNvPr>
          <p:cNvSpPr txBox="1"/>
          <p:nvPr/>
        </p:nvSpPr>
        <p:spPr>
          <a:xfrm>
            <a:off x="5494411" y="4487942"/>
            <a:ext cx="4316340" cy="2031325"/>
          </a:xfrm>
          <a:prstGeom prst="rect">
            <a:avLst/>
          </a:prstGeom>
          <a:noFill/>
        </p:spPr>
        <p:txBody>
          <a:bodyPr wrap="square" rtlCol="0">
            <a:spAutoFit/>
          </a:bodyPr>
          <a:lstStyle/>
          <a:p>
            <a:r>
              <a:rPr lang="ja-JP" altLang="ja-JP" sz="900" dirty="0">
                <a:latin typeface="BIZ UDPゴシック" panose="020B0400000000000000" pitchFamily="50" charset="-128"/>
                <a:ea typeface="BIZ UDPゴシック" panose="020B0400000000000000" pitchFamily="50" charset="-128"/>
              </a:rPr>
              <a:t>備考　</a:t>
            </a:r>
            <a:endParaRPr lang="en-US" altLang="ja-JP" sz="900" dirty="0">
              <a:latin typeface="BIZ UDPゴシック" panose="020B0400000000000000" pitchFamily="50" charset="-128"/>
              <a:ea typeface="BIZ UDPゴシック" panose="020B0400000000000000" pitchFamily="50" charset="-128"/>
            </a:endParaRPr>
          </a:p>
          <a:p>
            <a:r>
              <a:rPr lang="ja-JP" altLang="ja-JP" sz="900" dirty="0">
                <a:latin typeface="BIZ UDPゴシック" panose="020B0400000000000000" pitchFamily="50" charset="-128"/>
                <a:ea typeface="BIZ UDPゴシック" panose="020B0400000000000000" pitchFamily="50" charset="-128"/>
              </a:rPr>
              <a:t>１　※酸素燃焼方式によるものについては、標準酸素濃度補正式に補正項（１</a:t>
            </a:r>
            <a:r>
              <a:rPr lang="en-US" altLang="ja-JP" sz="900" dirty="0">
                <a:latin typeface="BIZ UDPゴシック" panose="020B0400000000000000" pitchFamily="50" charset="-128"/>
                <a:ea typeface="BIZ UDPゴシック" panose="020B0400000000000000" pitchFamily="50" charset="-128"/>
              </a:rPr>
              <a:t>/</a:t>
            </a:r>
            <a:r>
              <a:rPr lang="ja-JP" altLang="ja-JP" sz="900" dirty="0">
                <a:latin typeface="BIZ UDPゴシック" panose="020B0400000000000000" pitchFamily="50" charset="-128"/>
                <a:ea typeface="BIZ UDPゴシック" panose="020B0400000000000000" pitchFamily="50" charset="-128"/>
              </a:rPr>
              <a:t>４）を乗じて得られた数値に対して排出基準を適用する。</a:t>
            </a:r>
          </a:p>
          <a:p>
            <a:r>
              <a:rPr lang="ja-JP" altLang="ja-JP" sz="900" dirty="0">
                <a:latin typeface="BIZ UDPゴシック" panose="020B0400000000000000" pitchFamily="50" charset="-128"/>
                <a:ea typeface="BIZ UDPゴシック" panose="020B0400000000000000" pitchFamily="50" charset="-128"/>
              </a:rPr>
              <a:t>２　</a:t>
            </a:r>
            <a:r>
              <a:rPr lang="en-US" altLang="ja-JP" sz="900" dirty="0">
                <a:latin typeface="BIZ UDPゴシック" panose="020B0400000000000000" pitchFamily="50" charset="-128"/>
                <a:ea typeface="BIZ UDPゴシック" panose="020B0400000000000000" pitchFamily="50" charset="-128"/>
              </a:rPr>
              <a:t>On</a:t>
            </a:r>
            <a:r>
              <a:rPr lang="ja-JP" altLang="ja-JP" sz="900" dirty="0">
                <a:latin typeface="BIZ UDPゴシック" panose="020B0400000000000000" pitchFamily="50" charset="-128"/>
                <a:ea typeface="BIZ UDPゴシック" panose="020B0400000000000000" pitchFamily="50" charset="-128"/>
              </a:rPr>
              <a:t>、</a:t>
            </a:r>
            <a:r>
              <a:rPr lang="en-US" altLang="ja-JP" sz="900" dirty="0" err="1">
                <a:latin typeface="BIZ UDPゴシック" panose="020B0400000000000000" pitchFamily="50" charset="-128"/>
                <a:ea typeface="BIZ UDPゴシック" panose="020B0400000000000000" pitchFamily="50" charset="-128"/>
              </a:rPr>
              <a:t>Os</a:t>
            </a:r>
            <a:r>
              <a:rPr lang="ja-JP" altLang="ja-JP" sz="900" dirty="0">
                <a:latin typeface="BIZ UDPゴシック" panose="020B0400000000000000" pitchFamily="50" charset="-128"/>
                <a:ea typeface="BIZ UDPゴシック" panose="020B0400000000000000" pitchFamily="50" charset="-128"/>
              </a:rPr>
              <a:t>は</a:t>
            </a:r>
            <a:r>
              <a:rPr lang="ja-JP" altLang="en-US" sz="900" dirty="0">
                <a:latin typeface="BIZ UDPゴシック" panose="020B0400000000000000" pitchFamily="50" charset="-128"/>
                <a:ea typeface="BIZ UDPゴシック" panose="020B0400000000000000" pitchFamily="50" charset="-128"/>
              </a:rPr>
              <a:t>以下の通り。</a:t>
            </a:r>
            <a:endParaRPr lang="en-US" altLang="ja-JP" sz="900" dirty="0">
              <a:latin typeface="BIZ UDPゴシック" panose="020B0400000000000000" pitchFamily="50" charset="-128"/>
              <a:ea typeface="BIZ UDPゴシック" panose="020B0400000000000000" pitchFamily="50" charset="-128"/>
            </a:endParaRPr>
          </a:p>
          <a:p>
            <a:endParaRPr lang="en-US" altLang="ja-JP" sz="900" dirty="0">
              <a:latin typeface="BIZ UDPゴシック" panose="020B0400000000000000" pitchFamily="50" charset="-128"/>
              <a:ea typeface="BIZ UDPゴシック" panose="020B0400000000000000" pitchFamily="50" charset="-128"/>
            </a:endParaRPr>
          </a:p>
          <a:p>
            <a:r>
              <a:rPr lang="ja-JP" altLang="ja-JP" sz="900" b="1" dirty="0">
                <a:latin typeface="BIZ UDPゴシック" panose="020B0400000000000000" pitchFamily="50" charset="-128"/>
                <a:ea typeface="BIZ UDPゴシック" panose="020B0400000000000000" pitchFamily="50" charset="-128"/>
              </a:rPr>
              <a:t>標準酸素濃度補正方式による補正</a:t>
            </a:r>
          </a:p>
          <a:p>
            <a:r>
              <a:rPr lang="ja-JP" altLang="ja-JP" sz="900" dirty="0">
                <a:latin typeface="BIZ UDPゴシック" panose="020B0400000000000000" pitchFamily="50" charset="-128"/>
                <a:ea typeface="BIZ UDPゴシック" panose="020B0400000000000000" pitchFamily="50" charset="-128"/>
              </a:rPr>
              <a:t>ばいじん及び窒素酸化物の量は以下の式により算出された値とする。</a:t>
            </a:r>
          </a:p>
          <a:p>
            <a:r>
              <a:rPr lang="ja-JP" altLang="ja-JP" sz="900" dirty="0">
                <a:latin typeface="BIZ UDPゴシック" panose="020B0400000000000000" pitchFamily="50" charset="-128"/>
                <a:ea typeface="BIZ UDPゴシック" panose="020B0400000000000000" pitchFamily="50" charset="-128"/>
              </a:rPr>
              <a:t>Ｃ</a:t>
            </a:r>
            <a:r>
              <a:rPr lang="en-US" altLang="ja-JP" sz="900" dirty="0">
                <a:latin typeface="BIZ UDPゴシック" panose="020B0400000000000000" pitchFamily="50" charset="-128"/>
                <a:ea typeface="BIZ UDPゴシック" panose="020B0400000000000000" pitchFamily="50" charset="-128"/>
              </a:rPr>
              <a:t>=</a:t>
            </a:r>
            <a:r>
              <a:rPr lang="ja-JP" altLang="ja-JP" sz="900" dirty="0">
                <a:latin typeface="BIZ UDPゴシック" panose="020B0400000000000000" pitchFamily="50" charset="-128"/>
                <a:ea typeface="BIZ UDPゴシック" panose="020B0400000000000000" pitchFamily="50" charset="-128"/>
              </a:rPr>
              <a:t>Ｃｓ・（２１－Ｏｎ）／（２１－Ｏｓ）</a:t>
            </a:r>
          </a:p>
          <a:p>
            <a:r>
              <a:rPr lang="ja-JP" altLang="ja-JP" sz="900" dirty="0">
                <a:latin typeface="BIZ UDPゴシック" panose="020B0400000000000000" pitchFamily="50" charset="-128"/>
                <a:ea typeface="BIZ UDPゴシック" panose="020B0400000000000000" pitchFamily="50" charset="-128"/>
              </a:rPr>
              <a:t>Ｃ：ばいじんの量（</a:t>
            </a:r>
            <a:r>
              <a:rPr lang="en-US" altLang="ja-JP" sz="900" dirty="0">
                <a:latin typeface="BIZ UDPゴシック" panose="020B0400000000000000" pitchFamily="50" charset="-128"/>
                <a:ea typeface="BIZ UDPゴシック" panose="020B0400000000000000" pitchFamily="50" charset="-128"/>
              </a:rPr>
              <a:t>g</a:t>
            </a:r>
            <a:r>
              <a:rPr lang="ja-JP" altLang="ja-JP" sz="900" dirty="0">
                <a:latin typeface="BIZ UDPゴシック" panose="020B0400000000000000" pitchFamily="50" charset="-128"/>
                <a:ea typeface="BIZ UDPゴシック" panose="020B0400000000000000" pitchFamily="50" charset="-128"/>
              </a:rPr>
              <a:t>）又は窒素酸化物の量（</a:t>
            </a:r>
            <a:r>
              <a:rPr lang="en-US" altLang="ja-JP" sz="900" dirty="0">
                <a:latin typeface="BIZ UDPゴシック" panose="020B0400000000000000" pitchFamily="50" charset="-128"/>
                <a:ea typeface="BIZ UDPゴシック" panose="020B0400000000000000" pitchFamily="50" charset="-128"/>
              </a:rPr>
              <a:t>cm</a:t>
            </a:r>
            <a:r>
              <a:rPr lang="en-US" altLang="ja-JP" sz="900" baseline="30000" dirty="0">
                <a:latin typeface="BIZ UDPゴシック" panose="020B0400000000000000" pitchFamily="50" charset="-128"/>
                <a:ea typeface="BIZ UDPゴシック" panose="020B0400000000000000" pitchFamily="50" charset="-128"/>
              </a:rPr>
              <a:t>3</a:t>
            </a:r>
            <a:r>
              <a:rPr lang="ja-JP" altLang="ja-JP" sz="900" dirty="0">
                <a:latin typeface="BIZ UDPゴシック" panose="020B0400000000000000" pitchFamily="50" charset="-128"/>
                <a:ea typeface="BIZ UDPゴシック" panose="020B0400000000000000" pitchFamily="50" charset="-128"/>
              </a:rPr>
              <a:t>）</a:t>
            </a:r>
          </a:p>
          <a:p>
            <a:r>
              <a:rPr lang="ja-JP" altLang="ja-JP" sz="900" dirty="0">
                <a:latin typeface="BIZ UDPゴシック" panose="020B0400000000000000" pitchFamily="50" charset="-128"/>
                <a:ea typeface="BIZ UDPゴシック" panose="020B0400000000000000" pitchFamily="50" charset="-128"/>
              </a:rPr>
              <a:t>Ｃｓ：測定されたばいじん又は窒素酸化物の値</a:t>
            </a:r>
          </a:p>
          <a:p>
            <a:r>
              <a:rPr lang="ja-JP" altLang="ja-JP" sz="900" dirty="0">
                <a:latin typeface="BIZ UDPゴシック" panose="020B0400000000000000" pitchFamily="50" charset="-128"/>
                <a:ea typeface="BIZ UDPゴシック" panose="020B0400000000000000" pitchFamily="50" charset="-128"/>
              </a:rPr>
              <a:t>Ｏｎ：各施設に掲げる値（熱源として電気を使用するものはＯｓとする）</a:t>
            </a:r>
          </a:p>
          <a:p>
            <a:r>
              <a:rPr lang="ja-JP" altLang="ja-JP" sz="900" dirty="0">
                <a:latin typeface="BIZ UDPゴシック" panose="020B0400000000000000" pitchFamily="50" charset="-128"/>
                <a:ea typeface="BIZ UDPゴシック" panose="020B0400000000000000" pitchFamily="50" charset="-128"/>
              </a:rPr>
              <a:t>Ｏｓ：排出ガス中の酸素濃度（当該濃度が</a:t>
            </a:r>
            <a:r>
              <a:rPr lang="en-US" altLang="ja-JP" sz="900" dirty="0">
                <a:latin typeface="BIZ UDPゴシック" panose="020B0400000000000000" pitchFamily="50" charset="-128"/>
                <a:ea typeface="BIZ UDPゴシック" panose="020B0400000000000000" pitchFamily="50" charset="-128"/>
              </a:rPr>
              <a:t>20</a:t>
            </a:r>
            <a:r>
              <a:rPr lang="ja-JP" altLang="ja-JP" sz="900" dirty="0">
                <a:latin typeface="BIZ UDPゴシック" panose="020B0400000000000000" pitchFamily="50" charset="-128"/>
                <a:ea typeface="BIZ UDPゴシック" panose="020B0400000000000000" pitchFamily="50" charset="-128"/>
              </a:rPr>
              <a:t>％を超える場合は</a:t>
            </a:r>
            <a:r>
              <a:rPr lang="en-US" altLang="ja-JP" sz="900" dirty="0">
                <a:latin typeface="BIZ UDPゴシック" panose="020B0400000000000000" pitchFamily="50" charset="-128"/>
                <a:ea typeface="BIZ UDPゴシック" panose="020B0400000000000000" pitchFamily="50" charset="-128"/>
              </a:rPr>
              <a:t>20</a:t>
            </a:r>
            <a:r>
              <a:rPr lang="ja-JP" altLang="ja-JP" sz="900" dirty="0">
                <a:latin typeface="BIZ UDPゴシック" panose="020B0400000000000000" pitchFamily="50" charset="-128"/>
                <a:ea typeface="BIZ UDPゴシック" panose="020B0400000000000000" pitchFamily="50" charset="-128"/>
              </a:rPr>
              <a:t>％とする）</a:t>
            </a:r>
          </a:p>
          <a:p>
            <a:endParaRPr lang="ja-JP" altLang="ja-JP" sz="900" dirty="0">
              <a:latin typeface="BIZ UDPゴシック" panose="020B0400000000000000" pitchFamily="50" charset="-128"/>
              <a:ea typeface="BIZ UDPゴシック" panose="020B0400000000000000" pitchFamily="50" charset="-128"/>
            </a:endParaRPr>
          </a:p>
          <a:p>
            <a:endParaRPr kumimoji="1" lang="ja-JP" altLang="en-US" sz="900" dirty="0">
              <a:latin typeface="BIZ UDPゴシック" panose="020B0400000000000000" pitchFamily="50" charset="-128"/>
              <a:ea typeface="BIZ UDPゴシック" panose="020B0400000000000000" pitchFamily="50" charset="-128"/>
            </a:endParaRPr>
          </a:p>
        </p:txBody>
      </p:sp>
      <p:sp>
        <p:nvSpPr>
          <p:cNvPr id="12" name="スライド番号プレースホルダー 3">
            <a:extLst>
              <a:ext uri="{FF2B5EF4-FFF2-40B4-BE49-F238E27FC236}">
                <a16:creationId xmlns:a16="http://schemas.microsoft.com/office/drawing/2014/main" id="{6BB96C05-A210-45ED-BAAB-9EF04143C449}"/>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21</a:t>
            </a:fld>
            <a:endParaRPr lang="en-US" dirty="0">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1376711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4E4560D8-4808-4C09-97A1-2A407C3A3655}"/>
              </a:ext>
            </a:extLst>
          </p:cNvPr>
          <p:cNvSpPr>
            <a:spLocks noGrp="1"/>
          </p:cNvSpPr>
          <p:nvPr>
            <p:ph type="title"/>
          </p:nvPr>
        </p:nvSpPr>
        <p:spPr>
          <a:xfrm>
            <a:off x="1083470" y="609600"/>
            <a:ext cx="7889080" cy="914400"/>
          </a:xfrm>
        </p:spPr>
        <p:txBody>
          <a:bodyPr>
            <a:normAutofit/>
          </a:bodyPr>
          <a:lstStyle/>
          <a:p>
            <a:r>
              <a:rPr kumimoji="1" lang="ja-JP" altLang="en-US" sz="2800" dirty="0">
                <a:latin typeface="BIZ UDPゴシック" panose="020B0400000000000000" pitchFamily="50" charset="-128"/>
                <a:ea typeface="BIZ UDPゴシック" panose="020B0400000000000000" pitchFamily="50" charset="-128"/>
              </a:rPr>
              <a:t>（参考）法の指定物質の対象施設及び抑制基準</a:t>
            </a: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6" name="表 5">
            <a:extLst>
              <a:ext uri="{FF2B5EF4-FFF2-40B4-BE49-F238E27FC236}">
                <a16:creationId xmlns:a16="http://schemas.microsoft.com/office/drawing/2014/main" id="{5F1C38AD-4B5F-45F4-8FBE-394B4117B799}"/>
              </a:ext>
            </a:extLst>
          </p:cNvPr>
          <p:cNvGraphicFramePr>
            <a:graphicFrameLocks noGrp="1"/>
          </p:cNvGraphicFramePr>
          <p:nvPr>
            <p:extLst>
              <p:ext uri="{D42A27DB-BD31-4B8C-83A1-F6EECF244321}">
                <p14:modId xmlns:p14="http://schemas.microsoft.com/office/powerpoint/2010/main" val="2234874947"/>
              </p:ext>
            </p:extLst>
          </p:nvPr>
        </p:nvGraphicFramePr>
        <p:xfrm>
          <a:off x="651597" y="1696549"/>
          <a:ext cx="4425916" cy="4620627"/>
        </p:xfrm>
        <a:graphic>
          <a:graphicData uri="http://schemas.openxmlformats.org/drawingml/2006/table">
            <a:tbl>
              <a:tblPr firstRow="1" firstCol="1">
                <a:tableStyleId>{21E4AEA4-8DFA-4A89-87EB-49C32662AFE0}</a:tableStyleId>
              </a:tblPr>
              <a:tblGrid>
                <a:gridCol w="1370412">
                  <a:extLst>
                    <a:ext uri="{9D8B030D-6E8A-4147-A177-3AD203B41FA5}">
                      <a16:colId xmlns:a16="http://schemas.microsoft.com/office/drawing/2014/main" val="813040728"/>
                    </a:ext>
                  </a:extLst>
                </a:gridCol>
                <a:gridCol w="3055504">
                  <a:extLst>
                    <a:ext uri="{9D8B030D-6E8A-4147-A177-3AD203B41FA5}">
                      <a16:colId xmlns:a16="http://schemas.microsoft.com/office/drawing/2014/main" val="786835513"/>
                    </a:ext>
                  </a:extLst>
                </a:gridCol>
              </a:tblGrid>
              <a:tr h="309539">
                <a:tc>
                  <a:txBody>
                    <a:bodyPr/>
                    <a:lstStyle/>
                    <a:p>
                      <a:r>
                        <a:rPr lang="ja-JP" altLang="en-US" sz="1000" dirty="0">
                          <a:latin typeface="BIZ UDPゴシック" panose="020B0400000000000000" pitchFamily="50" charset="-128"/>
                          <a:ea typeface="BIZ UDPゴシック" panose="020B0400000000000000" pitchFamily="50" charset="-128"/>
                        </a:rPr>
                        <a:t>物質排出施設</a:t>
                      </a:r>
                    </a:p>
                  </a:txBody>
                  <a:tcPr marL="26769" marR="26769" marT="13384" marB="13384" anchor="ctr"/>
                </a:tc>
                <a:tc>
                  <a:txBody>
                    <a:bodyPr/>
                    <a:lstStyle/>
                    <a:p>
                      <a:r>
                        <a:rPr lang="ja-JP" altLang="en-US" sz="1000" dirty="0">
                          <a:latin typeface="BIZ UDPゴシック" panose="020B0400000000000000" pitchFamily="50" charset="-128"/>
                          <a:ea typeface="BIZ UDPゴシック" panose="020B0400000000000000" pitchFamily="50" charset="-128"/>
                        </a:rPr>
                        <a:t>指定物質抑制基準（告示で設定）の概要</a:t>
                      </a:r>
                    </a:p>
                  </a:txBody>
                  <a:tcPr marL="26769" marR="26769" marT="13384" marB="13384" anchor="ctr"/>
                </a:tc>
                <a:extLst>
                  <a:ext uri="{0D108BD9-81ED-4DB2-BD59-A6C34878D82A}">
                    <a16:rowId xmlns:a16="http://schemas.microsoft.com/office/drawing/2014/main" val="2412589193"/>
                  </a:ext>
                </a:extLst>
              </a:tr>
              <a:tr h="1062660">
                <a:tc>
                  <a:txBody>
                    <a:bodyPr/>
                    <a:lstStyle/>
                    <a:p>
                      <a:r>
                        <a:rPr lang="ja-JP" altLang="en-US" sz="1000" dirty="0">
                          <a:latin typeface="BIZ UDPゴシック" panose="020B0400000000000000" pitchFamily="50" charset="-128"/>
                          <a:ea typeface="BIZ UDPゴシック" panose="020B0400000000000000" pitchFamily="50" charset="-128"/>
                        </a:rPr>
                        <a:t>一 ベンゼンを蒸発させるための乾燥施設であって、送風機の送風能力が１時間当たり１，０００立方メートル以上のもの</a:t>
                      </a:r>
                    </a:p>
                  </a:txBody>
                  <a:tcPr marL="26769" marR="26769" marT="13384" marB="13384" anchor="ctr"/>
                </a:tc>
                <a:tc>
                  <a:txBody>
                    <a:bodyPr/>
                    <a:lstStyle/>
                    <a:p>
                      <a:r>
                        <a:rPr lang="ja-JP" altLang="en-US" sz="1000" dirty="0">
                          <a:latin typeface="BIZ UDPゴシック" panose="020B0400000000000000" pitchFamily="50" charset="-128"/>
                          <a:ea typeface="BIZ UDPゴシック" panose="020B0400000000000000" pitchFamily="50" charset="-128"/>
                        </a:rPr>
                        <a:t>溶媒として使用したベンゼンを蒸発させるためのものに限定。</a:t>
                      </a:r>
                      <a:br>
                        <a:rPr lang="ja-JP" altLang="en-US" sz="1000" dirty="0">
                          <a:latin typeface="BIZ UDPゴシック" panose="020B0400000000000000" pitchFamily="50" charset="-128"/>
                          <a:ea typeface="BIZ UDPゴシック" panose="020B0400000000000000" pitchFamily="50" charset="-128"/>
                        </a:rPr>
                      </a:br>
                      <a:r>
                        <a:rPr lang="en-US" altLang="ja-JP" sz="1000" dirty="0">
                          <a:latin typeface="BIZ UDPゴシック" panose="020B0400000000000000" pitchFamily="50" charset="-128"/>
                          <a:ea typeface="BIZ UDPゴシック" panose="020B0400000000000000" pitchFamily="50" charset="-128"/>
                        </a:rPr>
                        <a:t>100 mg/m</a:t>
                      </a:r>
                      <a:r>
                        <a:rPr lang="ja-JP" altLang="en-US" sz="1000" baseline="30000" dirty="0">
                          <a:latin typeface="BIZ UDPゴシック" panose="020B0400000000000000" pitchFamily="50" charset="-128"/>
                          <a:ea typeface="BIZ UDPゴシック" panose="020B0400000000000000" pitchFamily="50" charset="-128"/>
                        </a:rPr>
                        <a:t>３</a:t>
                      </a:r>
                      <a:r>
                        <a:rPr lang="en-US" altLang="ja-JP" sz="1000" dirty="0">
                          <a:latin typeface="BIZ UDPゴシック" panose="020B0400000000000000" pitchFamily="50" charset="-128"/>
                          <a:ea typeface="BIZ UDPゴシック" panose="020B0400000000000000" pitchFamily="50" charset="-128"/>
                        </a:rPr>
                        <a:t>N(</a:t>
                      </a:r>
                      <a:r>
                        <a:rPr lang="ja-JP" altLang="en-US" sz="1000" dirty="0">
                          <a:latin typeface="BIZ UDPゴシック" panose="020B0400000000000000" pitchFamily="50" charset="-128"/>
                          <a:ea typeface="BIZ UDPゴシック" panose="020B0400000000000000" pitchFamily="50" charset="-128"/>
                        </a:rPr>
                        <a:t>排ガス量 </a:t>
                      </a:r>
                      <a:r>
                        <a:rPr lang="en-US" altLang="ja-JP" sz="1000" dirty="0">
                          <a:latin typeface="BIZ UDPゴシック" panose="020B0400000000000000" pitchFamily="50" charset="-128"/>
                          <a:ea typeface="BIZ UDPゴシック" panose="020B0400000000000000" pitchFamily="50" charset="-128"/>
                        </a:rPr>
                        <a:t>1,000 m</a:t>
                      </a:r>
                      <a:r>
                        <a:rPr lang="ja-JP" altLang="en-US" sz="1000" baseline="30000" dirty="0">
                          <a:latin typeface="BIZ UDPゴシック" panose="020B0400000000000000" pitchFamily="50" charset="-128"/>
                          <a:ea typeface="BIZ UDPゴシック" panose="020B0400000000000000" pitchFamily="50" charset="-128"/>
                        </a:rPr>
                        <a:t>３</a:t>
                      </a:r>
                      <a:r>
                        <a:rPr lang="en-US" altLang="ja-JP" sz="1000" dirty="0">
                          <a:latin typeface="BIZ UDPゴシック" panose="020B0400000000000000" pitchFamily="50" charset="-128"/>
                          <a:ea typeface="BIZ UDPゴシック" panose="020B0400000000000000" pitchFamily="50" charset="-128"/>
                        </a:rPr>
                        <a:t>/h</a:t>
                      </a:r>
                      <a:r>
                        <a:rPr lang="ja-JP" altLang="en-US" sz="1000" dirty="0">
                          <a:latin typeface="BIZ UDPゴシック" panose="020B0400000000000000" pitchFamily="50" charset="-128"/>
                          <a:ea typeface="BIZ UDPゴシック" panose="020B0400000000000000" pitchFamily="50" charset="-128"/>
                        </a:rPr>
                        <a:t>以上 </a:t>
                      </a:r>
                      <a:r>
                        <a:rPr lang="en-US" altLang="ja-JP" sz="1000" dirty="0">
                          <a:latin typeface="BIZ UDPゴシック" panose="020B0400000000000000" pitchFamily="50" charset="-128"/>
                          <a:ea typeface="BIZ UDPゴシック" panose="020B0400000000000000" pitchFamily="50" charset="-128"/>
                        </a:rPr>
                        <a:t>3,000 m</a:t>
                      </a:r>
                      <a:r>
                        <a:rPr lang="ja-JP" altLang="en-US" sz="1000" baseline="30000" dirty="0">
                          <a:latin typeface="BIZ UDPゴシック" panose="020B0400000000000000" pitchFamily="50" charset="-128"/>
                          <a:ea typeface="BIZ UDPゴシック" panose="020B0400000000000000" pitchFamily="50" charset="-128"/>
                        </a:rPr>
                        <a:t>３</a:t>
                      </a:r>
                      <a:r>
                        <a:rPr lang="en-US" altLang="ja-JP" sz="1000" dirty="0">
                          <a:latin typeface="BIZ UDPゴシック" panose="020B0400000000000000" pitchFamily="50" charset="-128"/>
                          <a:ea typeface="BIZ UDPゴシック" panose="020B0400000000000000" pitchFamily="50" charset="-128"/>
                        </a:rPr>
                        <a:t>/h</a:t>
                      </a:r>
                      <a:r>
                        <a:rPr lang="ja-JP" altLang="en-US" sz="1000" dirty="0">
                          <a:latin typeface="BIZ UDPゴシック" panose="020B0400000000000000" pitchFamily="50" charset="-128"/>
                          <a:ea typeface="BIZ UDPゴシック" panose="020B0400000000000000" pitchFamily="50" charset="-128"/>
                        </a:rPr>
                        <a:t>未満</a:t>
                      </a:r>
                      <a:r>
                        <a:rPr lang="en-US" altLang="ja-JP" sz="1000" dirty="0">
                          <a:latin typeface="BIZ UDPゴシック" panose="020B0400000000000000" pitchFamily="50" charset="-128"/>
                          <a:ea typeface="BIZ UDPゴシック" panose="020B0400000000000000" pitchFamily="50" charset="-128"/>
                        </a:rPr>
                        <a:t>)</a:t>
                      </a:r>
                      <a:br>
                        <a:rPr lang="en-US" altLang="ja-JP" sz="1000" dirty="0">
                          <a:latin typeface="BIZ UDPゴシック" panose="020B0400000000000000" pitchFamily="50" charset="-128"/>
                          <a:ea typeface="BIZ UDPゴシック" panose="020B0400000000000000" pitchFamily="50" charset="-128"/>
                        </a:rPr>
                      </a:br>
                      <a:r>
                        <a:rPr lang="en-US" altLang="ja-JP" sz="1000" dirty="0">
                          <a:latin typeface="BIZ UDPゴシック" panose="020B0400000000000000" pitchFamily="50" charset="-128"/>
                          <a:ea typeface="BIZ UDPゴシック" panose="020B0400000000000000" pitchFamily="50" charset="-128"/>
                        </a:rPr>
                        <a:t>50 mg/m</a:t>
                      </a:r>
                      <a:r>
                        <a:rPr lang="ja-JP" altLang="en-US" sz="1000" baseline="30000" dirty="0">
                          <a:latin typeface="BIZ UDPゴシック" panose="020B0400000000000000" pitchFamily="50" charset="-128"/>
                          <a:ea typeface="BIZ UDPゴシック" panose="020B0400000000000000" pitchFamily="50" charset="-128"/>
                        </a:rPr>
                        <a:t>３</a:t>
                      </a:r>
                      <a:r>
                        <a:rPr lang="en-US" altLang="ja-JP" sz="1000" dirty="0">
                          <a:latin typeface="BIZ UDPゴシック" panose="020B0400000000000000" pitchFamily="50" charset="-128"/>
                          <a:ea typeface="BIZ UDPゴシック" panose="020B0400000000000000" pitchFamily="50" charset="-128"/>
                        </a:rPr>
                        <a:t>N(</a:t>
                      </a:r>
                      <a:r>
                        <a:rPr lang="ja-JP" altLang="en-US" sz="1000" dirty="0">
                          <a:latin typeface="BIZ UDPゴシック" panose="020B0400000000000000" pitchFamily="50" charset="-128"/>
                          <a:ea typeface="BIZ UDPゴシック" panose="020B0400000000000000" pitchFamily="50" charset="-128"/>
                        </a:rPr>
                        <a:t>排ガス量 </a:t>
                      </a:r>
                      <a:r>
                        <a:rPr lang="en-US" altLang="ja-JP" sz="1000" dirty="0">
                          <a:latin typeface="BIZ UDPゴシック" panose="020B0400000000000000" pitchFamily="50" charset="-128"/>
                          <a:ea typeface="BIZ UDPゴシック" panose="020B0400000000000000" pitchFamily="50" charset="-128"/>
                        </a:rPr>
                        <a:t>3,000 m</a:t>
                      </a:r>
                      <a:r>
                        <a:rPr lang="ja-JP" altLang="en-US" sz="1000" baseline="30000" dirty="0">
                          <a:latin typeface="BIZ UDPゴシック" panose="020B0400000000000000" pitchFamily="50" charset="-128"/>
                          <a:ea typeface="BIZ UDPゴシック" panose="020B0400000000000000" pitchFamily="50" charset="-128"/>
                        </a:rPr>
                        <a:t>３</a:t>
                      </a:r>
                      <a:r>
                        <a:rPr lang="en-US" altLang="ja-JP" sz="1000" dirty="0">
                          <a:latin typeface="BIZ UDPゴシック" panose="020B0400000000000000" pitchFamily="50" charset="-128"/>
                          <a:ea typeface="BIZ UDPゴシック" panose="020B0400000000000000" pitchFamily="50" charset="-128"/>
                        </a:rPr>
                        <a:t>/h</a:t>
                      </a:r>
                      <a:r>
                        <a:rPr lang="ja-JP" altLang="en-US" sz="1000" dirty="0">
                          <a:latin typeface="BIZ UDPゴシック" panose="020B0400000000000000" pitchFamily="50" charset="-128"/>
                          <a:ea typeface="BIZ UDPゴシック" panose="020B0400000000000000" pitchFamily="50" charset="-128"/>
                        </a:rPr>
                        <a:t>以上</a:t>
                      </a:r>
                      <a:r>
                        <a:rPr lang="en-US" altLang="ja-JP" sz="1000" dirty="0">
                          <a:latin typeface="BIZ UDPゴシック" panose="020B0400000000000000" pitchFamily="50" charset="-128"/>
                          <a:ea typeface="BIZ UDPゴシック" panose="020B0400000000000000" pitchFamily="50" charset="-128"/>
                        </a:rPr>
                        <a:t>)</a:t>
                      </a:r>
                    </a:p>
                  </a:txBody>
                  <a:tcPr marL="26769" marR="26769" marT="13384" marB="13384" anchor="ctr"/>
                </a:tc>
                <a:extLst>
                  <a:ext uri="{0D108BD9-81ED-4DB2-BD59-A6C34878D82A}">
                    <a16:rowId xmlns:a16="http://schemas.microsoft.com/office/drawing/2014/main" val="78375643"/>
                  </a:ext>
                </a:extLst>
              </a:tr>
              <a:tr h="546442">
                <a:tc>
                  <a:txBody>
                    <a:bodyPr/>
                    <a:lstStyle/>
                    <a:p>
                      <a:r>
                        <a:rPr lang="ja-JP" altLang="en-US" sz="1000" dirty="0">
                          <a:latin typeface="BIZ UDPゴシック" panose="020B0400000000000000" pitchFamily="50" charset="-128"/>
                          <a:ea typeface="BIZ UDPゴシック" panose="020B0400000000000000" pitchFamily="50" charset="-128"/>
                        </a:rPr>
                        <a:t>二 原料の処理能力が１日当たり２０トン以上のコークス炉</a:t>
                      </a:r>
                    </a:p>
                  </a:txBody>
                  <a:tcPr marL="26769" marR="26769" marT="13384" marB="13384" anchor="ctr"/>
                </a:tc>
                <a:tc>
                  <a:txBody>
                    <a:bodyPr/>
                    <a:lstStyle/>
                    <a:p>
                      <a:r>
                        <a:rPr lang="ja-JP" altLang="en-US" sz="1000" dirty="0">
                          <a:latin typeface="BIZ UDPゴシック" panose="020B0400000000000000" pitchFamily="50" charset="-128"/>
                          <a:ea typeface="BIZ UDPゴシック" panose="020B0400000000000000" pitchFamily="50" charset="-128"/>
                        </a:rPr>
                        <a:t>装炭時の装炭口からの排出ガスで装炭車集じん機の排出口から排出されるものに対して適用。</a:t>
                      </a:r>
                      <a:br>
                        <a:rPr lang="ja-JP" altLang="en-US" sz="1000" dirty="0">
                          <a:latin typeface="BIZ UDPゴシック" panose="020B0400000000000000" pitchFamily="50" charset="-128"/>
                          <a:ea typeface="BIZ UDPゴシック" panose="020B0400000000000000" pitchFamily="50" charset="-128"/>
                        </a:rPr>
                      </a:br>
                      <a:r>
                        <a:rPr lang="ja-JP" altLang="en-US" sz="1000" dirty="0">
                          <a:latin typeface="BIZ UDPゴシック" panose="020B0400000000000000" pitchFamily="50" charset="-128"/>
                          <a:ea typeface="BIZ UDPゴシック" panose="020B0400000000000000" pitchFamily="50" charset="-128"/>
                        </a:rPr>
                        <a:t>新設：</a:t>
                      </a:r>
                      <a:r>
                        <a:rPr lang="en-US" altLang="ja-JP" sz="1000" dirty="0">
                          <a:latin typeface="BIZ UDPゴシック" panose="020B0400000000000000" pitchFamily="50" charset="-128"/>
                          <a:ea typeface="BIZ UDPゴシック" panose="020B0400000000000000" pitchFamily="50" charset="-128"/>
                        </a:rPr>
                        <a:t>100 mg/m</a:t>
                      </a:r>
                      <a:r>
                        <a:rPr lang="ja-JP" altLang="en-US" sz="1000" baseline="30000" dirty="0">
                          <a:latin typeface="BIZ UDPゴシック" panose="020B0400000000000000" pitchFamily="50" charset="-128"/>
                          <a:ea typeface="BIZ UDPゴシック" panose="020B0400000000000000" pitchFamily="50" charset="-128"/>
                        </a:rPr>
                        <a:t>３</a:t>
                      </a:r>
                      <a:r>
                        <a:rPr lang="en-US" altLang="ja-JP" sz="1000" dirty="0">
                          <a:latin typeface="BIZ UDPゴシック" panose="020B0400000000000000" pitchFamily="50" charset="-128"/>
                          <a:ea typeface="BIZ UDPゴシック" panose="020B0400000000000000" pitchFamily="50" charset="-128"/>
                        </a:rPr>
                        <a:t>N</a:t>
                      </a:r>
                    </a:p>
                  </a:txBody>
                  <a:tcPr marL="26769" marR="26769" marT="13384" marB="13384" anchor="ctr"/>
                </a:tc>
                <a:extLst>
                  <a:ext uri="{0D108BD9-81ED-4DB2-BD59-A6C34878D82A}">
                    <a16:rowId xmlns:a16="http://schemas.microsoft.com/office/drawing/2014/main" val="1806894147"/>
                  </a:ext>
                </a:extLst>
              </a:tr>
              <a:tr h="546442">
                <a:tc>
                  <a:txBody>
                    <a:bodyPr/>
                    <a:lstStyle/>
                    <a:p>
                      <a:r>
                        <a:rPr lang="ja-JP" altLang="en-US" sz="1000" dirty="0">
                          <a:latin typeface="BIZ UDPゴシック" panose="020B0400000000000000" pitchFamily="50" charset="-128"/>
                          <a:ea typeface="BIZ UDPゴシック" panose="020B0400000000000000" pitchFamily="50" charset="-128"/>
                        </a:rPr>
                        <a:t>三 ベンゼンの回収の用に供する蒸留施設</a:t>
                      </a:r>
                    </a:p>
                  </a:txBody>
                  <a:tcPr marL="26769" marR="26769" marT="13384" marB="13384" anchor="ctr"/>
                </a:tc>
                <a:tc>
                  <a:txBody>
                    <a:bodyPr/>
                    <a:lstStyle/>
                    <a:p>
                      <a:r>
                        <a:rPr lang="ja-JP" altLang="en-US" sz="1000" dirty="0">
                          <a:latin typeface="BIZ UDPゴシック" panose="020B0400000000000000" pitchFamily="50" charset="-128"/>
                          <a:ea typeface="BIZ UDPゴシック" panose="020B0400000000000000" pitchFamily="50" charset="-128"/>
                        </a:rPr>
                        <a:t>溶媒として使用したベンゼンの回収の用に供するものに限定。</a:t>
                      </a:r>
                      <a:br>
                        <a:rPr lang="ja-JP" altLang="en-US" sz="1000" dirty="0">
                          <a:latin typeface="BIZ UDPゴシック" panose="020B0400000000000000" pitchFamily="50" charset="-128"/>
                          <a:ea typeface="BIZ UDPゴシック" panose="020B0400000000000000" pitchFamily="50" charset="-128"/>
                        </a:rPr>
                      </a:br>
                      <a:r>
                        <a:rPr lang="ja-JP" altLang="en-US" sz="1000" dirty="0">
                          <a:latin typeface="BIZ UDPゴシック" panose="020B0400000000000000" pitchFamily="50" charset="-128"/>
                          <a:ea typeface="BIZ UDPゴシック" panose="020B0400000000000000" pitchFamily="50" charset="-128"/>
                        </a:rPr>
                        <a:t>新設：</a:t>
                      </a:r>
                      <a:r>
                        <a:rPr lang="en-US" altLang="ja-JP" sz="1000" dirty="0">
                          <a:latin typeface="BIZ UDPゴシック" panose="020B0400000000000000" pitchFamily="50" charset="-128"/>
                          <a:ea typeface="BIZ UDPゴシック" panose="020B0400000000000000" pitchFamily="50" charset="-128"/>
                        </a:rPr>
                        <a:t>100 mg/m</a:t>
                      </a:r>
                      <a:r>
                        <a:rPr lang="ja-JP" altLang="en-US" sz="1000" baseline="30000" dirty="0">
                          <a:latin typeface="BIZ UDPゴシック" panose="020B0400000000000000" pitchFamily="50" charset="-128"/>
                          <a:ea typeface="BIZ UDPゴシック" panose="020B0400000000000000" pitchFamily="50" charset="-128"/>
                        </a:rPr>
                        <a:t>３</a:t>
                      </a:r>
                      <a:r>
                        <a:rPr lang="en-US" altLang="ja-JP" sz="1000" dirty="0">
                          <a:latin typeface="BIZ UDPゴシック" panose="020B0400000000000000" pitchFamily="50" charset="-128"/>
                          <a:ea typeface="BIZ UDPゴシック" panose="020B0400000000000000" pitchFamily="50" charset="-128"/>
                        </a:rPr>
                        <a:t>N(</a:t>
                      </a:r>
                      <a:r>
                        <a:rPr lang="ja-JP" altLang="en-US" sz="1000" dirty="0">
                          <a:latin typeface="BIZ UDPゴシック" panose="020B0400000000000000" pitchFamily="50" charset="-128"/>
                          <a:ea typeface="BIZ UDPゴシック" panose="020B0400000000000000" pitchFamily="50" charset="-128"/>
                        </a:rPr>
                        <a:t>排ガス量 </a:t>
                      </a:r>
                      <a:r>
                        <a:rPr lang="en-US" altLang="ja-JP" sz="1000" dirty="0">
                          <a:latin typeface="BIZ UDPゴシック" panose="020B0400000000000000" pitchFamily="50" charset="-128"/>
                          <a:ea typeface="BIZ UDPゴシック" panose="020B0400000000000000" pitchFamily="50" charset="-128"/>
                        </a:rPr>
                        <a:t>1,000 m</a:t>
                      </a:r>
                      <a:r>
                        <a:rPr lang="ja-JP" altLang="en-US" sz="1000" baseline="30000" dirty="0">
                          <a:latin typeface="BIZ UDPゴシック" panose="020B0400000000000000" pitchFamily="50" charset="-128"/>
                          <a:ea typeface="BIZ UDPゴシック" panose="020B0400000000000000" pitchFamily="50" charset="-128"/>
                        </a:rPr>
                        <a:t>３</a:t>
                      </a:r>
                      <a:r>
                        <a:rPr lang="en-US" altLang="ja-JP" sz="1000" dirty="0">
                          <a:latin typeface="BIZ UDPゴシック" panose="020B0400000000000000" pitchFamily="50" charset="-128"/>
                          <a:ea typeface="BIZ UDPゴシック" panose="020B0400000000000000" pitchFamily="50" charset="-128"/>
                        </a:rPr>
                        <a:t>/h</a:t>
                      </a:r>
                      <a:r>
                        <a:rPr lang="ja-JP" altLang="en-US" sz="1000" dirty="0">
                          <a:latin typeface="BIZ UDPゴシック" panose="020B0400000000000000" pitchFamily="50" charset="-128"/>
                          <a:ea typeface="BIZ UDPゴシック" panose="020B0400000000000000" pitchFamily="50" charset="-128"/>
                        </a:rPr>
                        <a:t>以上</a:t>
                      </a:r>
                      <a:r>
                        <a:rPr lang="en-US" altLang="ja-JP" sz="1000" dirty="0">
                          <a:latin typeface="BIZ UDPゴシック" panose="020B0400000000000000" pitchFamily="50" charset="-128"/>
                          <a:ea typeface="BIZ UDPゴシック" panose="020B0400000000000000" pitchFamily="50" charset="-128"/>
                        </a:rPr>
                        <a:t>)</a:t>
                      </a:r>
                    </a:p>
                  </a:txBody>
                  <a:tcPr marL="26769" marR="26769" marT="13384" marB="13384" anchor="ctr"/>
                </a:tc>
                <a:extLst>
                  <a:ext uri="{0D108BD9-81ED-4DB2-BD59-A6C34878D82A}">
                    <a16:rowId xmlns:a16="http://schemas.microsoft.com/office/drawing/2014/main" val="4135328072"/>
                  </a:ext>
                </a:extLst>
              </a:tr>
              <a:tr h="546442">
                <a:tc>
                  <a:txBody>
                    <a:bodyPr/>
                    <a:lstStyle/>
                    <a:p>
                      <a:r>
                        <a:rPr lang="ja-JP" altLang="en-US" sz="1000" dirty="0">
                          <a:latin typeface="BIZ UDPゴシック" panose="020B0400000000000000" pitchFamily="50" charset="-128"/>
                          <a:ea typeface="BIZ UDPゴシック" panose="020B0400000000000000" pitchFamily="50" charset="-128"/>
                        </a:rPr>
                        <a:t>四 ベンゼンの製造の用に供する脱アルキル反応施設</a:t>
                      </a:r>
                    </a:p>
                  </a:txBody>
                  <a:tcPr marL="26769" marR="26769" marT="13384" marB="13384" anchor="ctr"/>
                </a:tc>
                <a:tc>
                  <a:txBody>
                    <a:bodyPr/>
                    <a:lstStyle/>
                    <a:p>
                      <a:r>
                        <a:rPr lang="ja-JP" altLang="en-US" sz="1000" dirty="0">
                          <a:latin typeface="BIZ UDPゴシック" panose="020B0400000000000000" pitchFamily="50" charset="-128"/>
                          <a:ea typeface="BIZ UDPゴシック" panose="020B0400000000000000" pitchFamily="50" charset="-128"/>
                        </a:rPr>
                        <a:t>フレアスタックで処理するものを除外。</a:t>
                      </a:r>
                      <a:br>
                        <a:rPr lang="ja-JP" altLang="en-US" sz="1000" dirty="0">
                          <a:latin typeface="BIZ UDPゴシック" panose="020B0400000000000000" pitchFamily="50" charset="-128"/>
                          <a:ea typeface="BIZ UDPゴシック" panose="020B0400000000000000" pitchFamily="50" charset="-128"/>
                        </a:rPr>
                      </a:br>
                      <a:r>
                        <a:rPr lang="ja-JP" altLang="en-US" sz="1000" dirty="0">
                          <a:latin typeface="BIZ UDPゴシック" panose="020B0400000000000000" pitchFamily="50" charset="-128"/>
                          <a:ea typeface="BIZ UDPゴシック" panose="020B0400000000000000" pitchFamily="50" charset="-128"/>
                        </a:rPr>
                        <a:t>新設：</a:t>
                      </a:r>
                      <a:r>
                        <a:rPr lang="en-US" altLang="ja-JP" sz="1000" dirty="0">
                          <a:latin typeface="BIZ UDPゴシック" panose="020B0400000000000000" pitchFamily="50" charset="-128"/>
                          <a:ea typeface="BIZ UDPゴシック" panose="020B0400000000000000" pitchFamily="50" charset="-128"/>
                        </a:rPr>
                        <a:t>50 mg/m</a:t>
                      </a:r>
                      <a:r>
                        <a:rPr lang="ja-JP" altLang="en-US" sz="1000" baseline="30000" dirty="0">
                          <a:latin typeface="BIZ UDPゴシック" panose="020B0400000000000000" pitchFamily="50" charset="-128"/>
                          <a:ea typeface="BIZ UDPゴシック" panose="020B0400000000000000" pitchFamily="50" charset="-128"/>
                        </a:rPr>
                        <a:t>３</a:t>
                      </a:r>
                      <a:r>
                        <a:rPr lang="en-US" altLang="ja-JP" sz="1000" dirty="0">
                          <a:latin typeface="BIZ UDPゴシック" panose="020B0400000000000000" pitchFamily="50" charset="-128"/>
                          <a:ea typeface="BIZ UDPゴシック" panose="020B0400000000000000" pitchFamily="50" charset="-128"/>
                        </a:rPr>
                        <a:t>N</a:t>
                      </a:r>
                    </a:p>
                  </a:txBody>
                  <a:tcPr marL="26769" marR="26769" marT="13384" marB="13384" anchor="ctr"/>
                </a:tc>
                <a:extLst>
                  <a:ext uri="{0D108BD9-81ED-4DB2-BD59-A6C34878D82A}">
                    <a16:rowId xmlns:a16="http://schemas.microsoft.com/office/drawing/2014/main" val="2740090870"/>
                  </a:ext>
                </a:extLst>
              </a:tr>
              <a:tr h="718515">
                <a:tc>
                  <a:txBody>
                    <a:bodyPr/>
                    <a:lstStyle/>
                    <a:p>
                      <a:r>
                        <a:rPr lang="ja-JP" altLang="en-US" sz="1000">
                          <a:latin typeface="BIZ UDPゴシック" panose="020B0400000000000000" pitchFamily="50" charset="-128"/>
                          <a:ea typeface="BIZ UDPゴシック" panose="020B0400000000000000" pitchFamily="50" charset="-128"/>
                        </a:rPr>
                        <a:t>五 ベンゼンの貯蔵タンクであって、容量が５００キロリットル以上のもの</a:t>
                      </a:r>
                    </a:p>
                  </a:txBody>
                  <a:tcPr marL="26769" marR="26769" marT="13384" marB="13384" anchor="ctr"/>
                </a:tc>
                <a:tc>
                  <a:txBody>
                    <a:bodyPr/>
                    <a:lstStyle/>
                    <a:p>
                      <a:r>
                        <a:rPr lang="ja-JP" altLang="en-US" sz="1000" dirty="0">
                          <a:latin typeface="BIZ UDPゴシック" panose="020B0400000000000000" pitchFamily="50" charset="-128"/>
                          <a:ea typeface="BIZ UDPゴシック" panose="020B0400000000000000" pitchFamily="50" charset="-128"/>
                        </a:rPr>
                        <a:t>浮屋根式のものを除外。また、基準はベンゼンの注入時の排出ガスに対して適用。</a:t>
                      </a:r>
                      <a:br>
                        <a:rPr lang="ja-JP" altLang="en-US" sz="1000" dirty="0">
                          <a:latin typeface="BIZ UDPゴシック" panose="020B0400000000000000" pitchFamily="50" charset="-128"/>
                          <a:ea typeface="BIZ UDPゴシック" panose="020B0400000000000000" pitchFamily="50" charset="-128"/>
                        </a:rPr>
                      </a:br>
                      <a:r>
                        <a:rPr lang="ja-JP" altLang="en-US" sz="1000" dirty="0">
                          <a:latin typeface="BIZ UDPゴシック" panose="020B0400000000000000" pitchFamily="50" charset="-128"/>
                          <a:ea typeface="BIZ UDPゴシック" panose="020B0400000000000000" pitchFamily="50" charset="-128"/>
                        </a:rPr>
                        <a:t>新設：</a:t>
                      </a:r>
                      <a:r>
                        <a:rPr lang="en-US" altLang="ja-JP" sz="1000" dirty="0">
                          <a:latin typeface="BIZ UDPゴシック" panose="020B0400000000000000" pitchFamily="50" charset="-128"/>
                          <a:ea typeface="BIZ UDPゴシック" panose="020B0400000000000000" pitchFamily="50" charset="-128"/>
                        </a:rPr>
                        <a:t>600 mg/m</a:t>
                      </a:r>
                      <a:r>
                        <a:rPr lang="ja-JP" altLang="en-US" sz="1000" baseline="30000" dirty="0">
                          <a:latin typeface="BIZ UDPゴシック" panose="020B0400000000000000" pitchFamily="50" charset="-128"/>
                          <a:ea typeface="BIZ UDPゴシック" panose="020B0400000000000000" pitchFamily="50" charset="-128"/>
                        </a:rPr>
                        <a:t>３</a:t>
                      </a:r>
                      <a:r>
                        <a:rPr lang="en-US" altLang="ja-JP" sz="1000" dirty="0">
                          <a:latin typeface="BIZ UDPゴシック" panose="020B0400000000000000" pitchFamily="50" charset="-128"/>
                          <a:ea typeface="BIZ UDPゴシック" panose="020B0400000000000000" pitchFamily="50" charset="-128"/>
                        </a:rPr>
                        <a:t>N</a:t>
                      </a:r>
                    </a:p>
                  </a:txBody>
                  <a:tcPr marL="26769" marR="26769" marT="13384" marB="13384" anchor="ctr"/>
                </a:tc>
                <a:extLst>
                  <a:ext uri="{0D108BD9-81ED-4DB2-BD59-A6C34878D82A}">
                    <a16:rowId xmlns:a16="http://schemas.microsoft.com/office/drawing/2014/main" val="3986669"/>
                  </a:ext>
                </a:extLst>
              </a:tr>
              <a:tr h="890587">
                <a:tc>
                  <a:txBody>
                    <a:bodyPr/>
                    <a:lstStyle/>
                    <a:p>
                      <a:r>
                        <a:rPr lang="ja-JP" altLang="en-US" sz="1000" dirty="0">
                          <a:latin typeface="BIZ UDPゴシック" panose="020B0400000000000000" pitchFamily="50" charset="-128"/>
                          <a:ea typeface="BIZ UDPゴシック" panose="020B0400000000000000" pitchFamily="50" charset="-128"/>
                        </a:rPr>
                        <a:t>六 ベンゼンを原料として使用する反応施設であって、ベンゼンの処理能力が１時間当たり１トン以上のもの</a:t>
                      </a:r>
                    </a:p>
                  </a:txBody>
                  <a:tcPr marL="26769" marR="26769" marT="13384" marB="13384" anchor="ctr"/>
                </a:tc>
                <a:tc>
                  <a:txBody>
                    <a:bodyPr/>
                    <a:lstStyle/>
                    <a:p>
                      <a:r>
                        <a:rPr lang="ja-JP" altLang="en-US" sz="1000" dirty="0">
                          <a:latin typeface="BIZ UDPゴシック" panose="020B0400000000000000" pitchFamily="50" charset="-128"/>
                          <a:ea typeface="BIZ UDPゴシック" panose="020B0400000000000000" pitchFamily="50" charset="-128"/>
                        </a:rPr>
                        <a:t>フレアスタックで処理するものを除外。</a:t>
                      </a:r>
                      <a:br>
                        <a:rPr lang="ja-JP" altLang="en-US" sz="1000" dirty="0">
                          <a:latin typeface="BIZ UDPゴシック" panose="020B0400000000000000" pitchFamily="50" charset="-128"/>
                          <a:ea typeface="BIZ UDPゴシック" panose="020B0400000000000000" pitchFamily="50" charset="-128"/>
                        </a:rPr>
                      </a:br>
                      <a:r>
                        <a:rPr lang="ja-JP" altLang="en-US" sz="1000" dirty="0">
                          <a:latin typeface="BIZ UDPゴシック" panose="020B0400000000000000" pitchFamily="50" charset="-128"/>
                          <a:ea typeface="BIZ UDPゴシック" panose="020B0400000000000000" pitchFamily="50" charset="-128"/>
                        </a:rPr>
                        <a:t>新設：</a:t>
                      </a:r>
                      <a:r>
                        <a:rPr lang="en-US" altLang="ja-JP" sz="1000" dirty="0">
                          <a:latin typeface="BIZ UDPゴシック" panose="020B0400000000000000" pitchFamily="50" charset="-128"/>
                          <a:ea typeface="BIZ UDPゴシック" panose="020B0400000000000000" pitchFamily="50" charset="-128"/>
                        </a:rPr>
                        <a:t>100 mg/m</a:t>
                      </a:r>
                      <a:r>
                        <a:rPr lang="ja-JP" altLang="en-US" sz="1000" baseline="30000" dirty="0">
                          <a:latin typeface="BIZ UDPゴシック" panose="020B0400000000000000" pitchFamily="50" charset="-128"/>
                          <a:ea typeface="BIZ UDPゴシック" panose="020B0400000000000000" pitchFamily="50" charset="-128"/>
                        </a:rPr>
                        <a:t>３</a:t>
                      </a:r>
                      <a:r>
                        <a:rPr lang="en-US" altLang="ja-JP" sz="1000" dirty="0">
                          <a:latin typeface="BIZ UDPゴシック" panose="020B0400000000000000" pitchFamily="50" charset="-128"/>
                          <a:ea typeface="BIZ UDPゴシック" panose="020B0400000000000000" pitchFamily="50" charset="-128"/>
                        </a:rPr>
                        <a:t>N(</a:t>
                      </a:r>
                      <a:r>
                        <a:rPr lang="ja-JP" altLang="en-US" sz="1000" dirty="0">
                          <a:latin typeface="BIZ UDPゴシック" panose="020B0400000000000000" pitchFamily="50" charset="-128"/>
                          <a:ea typeface="BIZ UDPゴシック" panose="020B0400000000000000" pitchFamily="50" charset="-128"/>
                        </a:rPr>
                        <a:t>排ガス量 </a:t>
                      </a:r>
                      <a:r>
                        <a:rPr lang="en-US" altLang="ja-JP" sz="1000" dirty="0">
                          <a:latin typeface="BIZ UDPゴシック" panose="020B0400000000000000" pitchFamily="50" charset="-128"/>
                          <a:ea typeface="BIZ UDPゴシック" panose="020B0400000000000000" pitchFamily="50" charset="-128"/>
                        </a:rPr>
                        <a:t>1,000 m</a:t>
                      </a:r>
                      <a:r>
                        <a:rPr lang="ja-JP" altLang="en-US" sz="1000" baseline="30000" dirty="0">
                          <a:latin typeface="BIZ UDPゴシック" panose="020B0400000000000000" pitchFamily="50" charset="-128"/>
                          <a:ea typeface="BIZ UDPゴシック" panose="020B0400000000000000" pitchFamily="50" charset="-128"/>
                        </a:rPr>
                        <a:t>３</a:t>
                      </a:r>
                      <a:r>
                        <a:rPr lang="en-US" altLang="ja-JP" sz="1000" dirty="0">
                          <a:latin typeface="BIZ UDPゴシック" panose="020B0400000000000000" pitchFamily="50" charset="-128"/>
                          <a:ea typeface="BIZ UDPゴシック" panose="020B0400000000000000" pitchFamily="50" charset="-128"/>
                        </a:rPr>
                        <a:t>/h</a:t>
                      </a:r>
                      <a:r>
                        <a:rPr lang="ja-JP" altLang="en-US" sz="1000" dirty="0">
                          <a:latin typeface="BIZ UDPゴシック" panose="020B0400000000000000" pitchFamily="50" charset="-128"/>
                          <a:ea typeface="BIZ UDPゴシック" panose="020B0400000000000000" pitchFamily="50" charset="-128"/>
                        </a:rPr>
                        <a:t>以上 </a:t>
                      </a:r>
                      <a:r>
                        <a:rPr lang="en-US" altLang="ja-JP" sz="1000" dirty="0">
                          <a:latin typeface="BIZ UDPゴシック" panose="020B0400000000000000" pitchFamily="50" charset="-128"/>
                          <a:ea typeface="BIZ UDPゴシック" panose="020B0400000000000000" pitchFamily="50" charset="-128"/>
                        </a:rPr>
                        <a:t>3,000 m</a:t>
                      </a:r>
                      <a:r>
                        <a:rPr lang="ja-JP" altLang="en-US" sz="1000" baseline="30000" dirty="0">
                          <a:latin typeface="BIZ UDPゴシック" panose="020B0400000000000000" pitchFamily="50" charset="-128"/>
                          <a:ea typeface="BIZ UDPゴシック" panose="020B0400000000000000" pitchFamily="50" charset="-128"/>
                        </a:rPr>
                        <a:t>３</a:t>
                      </a:r>
                      <a:r>
                        <a:rPr lang="en-US" altLang="ja-JP" sz="1000" dirty="0">
                          <a:latin typeface="BIZ UDPゴシック" panose="020B0400000000000000" pitchFamily="50" charset="-128"/>
                          <a:ea typeface="BIZ UDPゴシック" panose="020B0400000000000000" pitchFamily="50" charset="-128"/>
                        </a:rPr>
                        <a:t>/h</a:t>
                      </a:r>
                      <a:r>
                        <a:rPr lang="ja-JP" altLang="en-US" sz="1000" dirty="0">
                          <a:latin typeface="BIZ UDPゴシック" panose="020B0400000000000000" pitchFamily="50" charset="-128"/>
                          <a:ea typeface="BIZ UDPゴシック" panose="020B0400000000000000" pitchFamily="50" charset="-128"/>
                        </a:rPr>
                        <a:t>未満</a:t>
                      </a:r>
                      <a:r>
                        <a:rPr lang="en-US" altLang="ja-JP" sz="1000" dirty="0">
                          <a:latin typeface="BIZ UDPゴシック" panose="020B0400000000000000" pitchFamily="50" charset="-128"/>
                          <a:ea typeface="BIZ UDPゴシック" panose="020B0400000000000000" pitchFamily="50" charset="-128"/>
                        </a:rPr>
                        <a:t>)</a:t>
                      </a:r>
                      <a:br>
                        <a:rPr lang="en-US" altLang="ja-JP" sz="1000" dirty="0">
                          <a:latin typeface="BIZ UDPゴシック" panose="020B0400000000000000" pitchFamily="50" charset="-128"/>
                          <a:ea typeface="BIZ UDPゴシック" panose="020B0400000000000000" pitchFamily="50" charset="-128"/>
                        </a:rPr>
                      </a:br>
                      <a:r>
                        <a:rPr lang="en-US" altLang="ja-JP" sz="1000" dirty="0">
                          <a:latin typeface="BIZ UDPゴシック" panose="020B0400000000000000" pitchFamily="50" charset="-128"/>
                          <a:ea typeface="BIZ UDPゴシック" panose="020B0400000000000000" pitchFamily="50" charset="-128"/>
                        </a:rPr>
                        <a:t>50 mg/m</a:t>
                      </a:r>
                      <a:r>
                        <a:rPr lang="ja-JP" altLang="en-US" sz="1000" baseline="30000" dirty="0">
                          <a:latin typeface="BIZ UDPゴシック" panose="020B0400000000000000" pitchFamily="50" charset="-128"/>
                          <a:ea typeface="BIZ UDPゴシック" panose="020B0400000000000000" pitchFamily="50" charset="-128"/>
                        </a:rPr>
                        <a:t>３</a:t>
                      </a:r>
                      <a:r>
                        <a:rPr lang="en-US" altLang="ja-JP" sz="1000" dirty="0">
                          <a:latin typeface="BIZ UDPゴシック" panose="020B0400000000000000" pitchFamily="50" charset="-128"/>
                          <a:ea typeface="BIZ UDPゴシック" panose="020B0400000000000000" pitchFamily="50" charset="-128"/>
                        </a:rPr>
                        <a:t>N(</a:t>
                      </a:r>
                      <a:r>
                        <a:rPr lang="ja-JP" altLang="en-US" sz="1000" dirty="0">
                          <a:latin typeface="BIZ UDPゴシック" panose="020B0400000000000000" pitchFamily="50" charset="-128"/>
                          <a:ea typeface="BIZ UDPゴシック" panose="020B0400000000000000" pitchFamily="50" charset="-128"/>
                        </a:rPr>
                        <a:t>排ガス量 </a:t>
                      </a:r>
                      <a:r>
                        <a:rPr lang="en-US" altLang="ja-JP" sz="1000" dirty="0">
                          <a:latin typeface="BIZ UDPゴシック" panose="020B0400000000000000" pitchFamily="50" charset="-128"/>
                          <a:ea typeface="BIZ UDPゴシック" panose="020B0400000000000000" pitchFamily="50" charset="-128"/>
                        </a:rPr>
                        <a:t>3,000 m</a:t>
                      </a:r>
                      <a:r>
                        <a:rPr lang="ja-JP" altLang="en-US" sz="1000" baseline="30000" dirty="0">
                          <a:latin typeface="BIZ UDPゴシック" panose="020B0400000000000000" pitchFamily="50" charset="-128"/>
                          <a:ea typeface="BIZ UDPゴシック" panose="020B0400000000000000" pitchFamily="50" charset="-128"/>
                        </a:rPr>
                        <a:t>３</a:t>
                      </a:r>
                      <a:r>
                        <a:rPr lang="en-US" altLang="ja-JP" sz="1000" dirty="0">
                          <a:latin typeface="BIZ UDPゴシック" panose="020B0400000000000000" pitchFamily="50" charset="-128"/>
                          <a:ea typeface="BIZ UDPゴシック" panose="020B0400000000000000" pitchFamily="50" charset="-128"/>
                        </a:rPr>
                        <a:t>/h</a:t>
                      </a:r>
                      <a:r>
                        <a:rPr lang="ja-JP" altLang="en-US" sz="1000" dirty="0">
                          <a:latin typeface="BIZ UDPゴシック" panose="020B0400000000000000" pitchFamily="50" charset="-128"/>
                          <a:ea typeface="BIZ UDPゴシック" panose="020B0400000000000000" pitchFamily="50" charset="-128"/>
                        </a:rPr>
                        <a:t>以上</a:t>
                      </a:r>
                      <a:r>
                        <a:rPr lang="en-US" altLang="ja-JP" sz="1000" dirty="0">
                          <a:latin typeface="BIZ UDPゴシック" panose="020B0400000000000000" pitchFamily="50" charset="-128"/>
                          <a:ea typeface="BIZ UDPゴシック" panose="020B0400000000000000" pitchFamily="50" charset="-128"/>
                        </a:rPr>
                        <a:t>)</a:t>
                      </a:r>
                    </a:p>
                  </a:txBody>
                  <a:tcPr marL="26769" marR="26769" marT="13384" marB="13384" anchor="ctr"/>
                </a:tc>
                <a:extLst>
                  <a:ext uri="{0D108BD9-81ED-4DB2-BD59-A6C34878D82A}">
                    <a16:rowId xmlns:a16="http://schemas.microsoft.com/office/drawing/2014/main" val="2158515589"/>
                  </a:ext>
                </a:extLst>
              </a:tr>
            </a:tbl>
          </a:graphicData>
        </a:graphic>
      </p:graphicFrame>
      <p:graphicFrame>
        <p:nvGraphicFramePr>
          <p:cNvPr id="7" name="表 6">
            <a:extLst>
              <a:ext uri="{FF2B5EF4-FFF2-40B4-BE49-F238E27FC236}">
                <a16:creationId xmlns:a16="http://schemas.microsoft.com/office/drawing/2014/main" id="{6806C809-C2FA-426A-B791-3896A868A437}"/>
              </a:ext>
            </a:extLst>
          </p:cNvPr>
          <p:cNvGraphicFramePr>
            <a:graphicFrameLocks noGrp="1"/>
          </p:cNvGraphicFramePr>
          <p:nvPr>
            <p:extLst>
              <p:ext uri="{D42A27DB-BD31-4B8C-83A1-F6EECF244321}">
                <p14:modId xmlns:p14="http://schemas.microsoft.com/office/powerpoint/2010/main" val="380409523"/>
              </p:ext>
            </p:extLst>
          </p:nvPr>
        </p:nvGraphicFramePr>
        <p:xfrm>
          <a:off x="5232434" y="1676910"/>
          <a:ext cx="4218244" cy="4620627"/>
        </p:xfrm>
        <a:graphic>
          <a:graphicData uri="http://schemas.openxmlformats.org/drawingml/2006/table">
            <a:tbl>
              <a:tblPr firstRow="1" firstCol="1">
                <a:tableStyleId>{21E4AEA4-8DFA-4A89-87EB-49C32662AFE0}</a:tableStyleId>
              </a:tblPr>
              <a:tblGrid>
                <a:gridCol w="1820590">
                  <a:extLst>
                    <a:ext uri="{9D8B030D-6E8A-4147-A177-3AD203B41FA5}">
                      <a16:colId xmlns:a16="http://schemas.microsoft.com/office/drawing/2014/main" val="731276080"/>
                    </a:ext>
                  </a:extLst>
                </a:gridCol>
                <a:gridCol w="2397654">
                  <a:extLst>
                    <a:ext uri="{9D8B030D-6E8A-4147-A177-3AD203B41FA5}">
                      <a16:colId xmlns:a16="http://schemas.microsoft.com/office/drawing/2014/main" val="4200817260"/>
                    </a:ext>
                  </a:extLst>
                </a:gridCol>
              </a:tblGrid>
              <a:tr h="337399">
                <a:tc>
                  <a:txBody>
                    <a:bodyPr/>
                    <a:lstStyle/>
                    <a:p>
                      <a:r>
                        <a:rPr lang="ja-JP" altLang="en-US" sz="1000" dirty="0">
                          <a:latin typeface="BIZ UDPゴシック" panose="020B0400000000000000" pitchFamily="50" charset="-128"/>
                          <a:ea typeface="BIZ UDPゴシック" panose="020B0400000000000000" pitchFamily="50" charset="-128"/>
                        </a:rPr>
                        <a:t>指定物質排出施設</a:t>
                      </a:r>
                    </a:p>
                  </a:txBody>
                  <a:tcPr marL="41736" marR="41736" marT="20868" marB="20868" anchor="ctr"/>
                </a:tc>
                <a:tc>
                  <a:txBody>
                    <a:bodyPr/>
                    <a:lstStyle/>
                    <a:p>
                      <a:r>
                        <a:rPr lang="ja-JP" altLang="en-US" sz="1000">
                          <a:latin typeface="BIZ UDPゴシック" panose="020B0400000000000000" pitchFamily="50" charset="-128"/>
                          <a:ea typeface="BIZ UDPゴシック" panose="020B0400000000000000" pitchFamily="50" charset="-128"/>
                        </a:rPr>
                        <a:t>指定物質抑制基準（告示で設定）の概要</a:t>
                      </a:r>
                    </a:p>
                  </a:txBody>
                  <a:tcPr marL="41736" marR="41736" marT="20868" marB="20868" anchor="ctr"/>
                </a:tc>
                <a:extLst>
                  <a:ext uri="{0D108BD9-81ED-4DB2-BD59-A6C34878D82A}">
                    <a16:rowId xmlns:a16="http://schemas.microsoft.com/office/drawing/2014/main" val="1852226271"/>
                  </a:ext>
                </a:extLst>
              </a:tr>
              <a:tr h="1060398">
                <a:tc>
                  <a:txBody>
                    <a:bodyPr/>
                    <a:lstStyle/>
                    <a:p>
                      <a:r>
                        <a:rPr lang="ja-JP" altLang="en-US" sz="1000" dirty="0">
                          <a:latin typeface="BIZ UDPゴシック" panose="020B0400000000000000" pitchFamily="50" charset="-128"/>
                          <a:ea typeface="BIZ UDPゴシック" panose="020B0400000000000000" pitchFamily="50" charset="-128"/>
                        </a:rPr>
                        <a:t>七 トリクロロエチレン等を蒸発させるための乾燥施設であって、送風機の送風能力が１時間当たり１，０００立方メートル以上のもの</a:t>
                      </a:r>
                    </a:p>
                  </a:txBody>
                  <a:tcPr marL="41736" marR="41736" marT="20868" marB="20868" anchor="ctr"/>
                </a:tc>
                <a:tc>
                  <a:txBody>
                    <a:bodyPr/>
                    <a:lstStyle/>
                    <a:p>
                      <a:r>
                        <a:rPr lang="ja-JP" altLang="en-US" sz="1000" dirty="0">
                          <a:latin typeface="BIZ UDPゴシック" panose="020B0400000000000000" pitchFamily="50" charset="-128"/>
                          <a:ea typeface="BIZ UDPゴシック" panose="020B0400000000000000" pitchFamily="50" charset="-128"/>
                        </a:rPr>
                        <a:t>溶媒として使用したトリクロロエチレン等を蒸発させるためのものに限定。</a:t>
                      </a:r>
                      <a:br>
                        <a:rPr lang="ja-JP" altLang="en-US" sz="1000" dirty="0">
                          <a:latin typeface="BIZ UDPゴシック" panose="020B0400000000000000" pitchFamily="50" charset="-128"/>
                          <a:ea typeface="BIZ UDPゴシック" panose="020B0400000000000000" pitchFamily="50" charset="-128"/>
                        </a:rPr>
                      </a:br>
                      <a:r>
                        <a:rPr lang="ja-JP" altLang="en-US" sz="1000" dirty="0">
                          <a:latin typeface="BIZ UDPゴシック" panose="020B0400000000000000" pitchFamily="50" charset="-128"/>
                          <a:ea typeface="BIZ UDPゴシック" panose="020B0400000000000000" pitchFamily="50" charset="-128"/>
                        </a:rPr>
                        <a:t>新設：</a:t>
                      </a:r>
                      <a:r>
                        <a:rPr lang="en-US" altLang="ja-JP" sz="1000" dirty="0">
                          <a:latin typeface="BIZ UDPゴシック" panose="020B0400000000000000" pitchFamily="50" charset="-128"/>
                          <a:ea typeface="BIZ UDPゴシック" panose="020B0400000000000000" pitchFamily="50" charset="-128"/>
                        </a:rPr>
                        <a:t>300 mg/m</a:t>
                      </a:r>
                      <a:r>
                        <a:rPr lang="ja-JP" altLang="en-US" sz="1000" baseline="30000" dirty="0">
                          <a:latin typeface="BIZ UDPゴシック" panose="020B0400000000000000" pitchFamily="50" charset="-128"/>
                          <a:ea typeface="BIZ UDPゴシック" panose="020B0400000000000000" pitchFamily="50" charset="-128"/>
                        </a:rPr>
                        <a:t>３</a:t>
                      </a:r>
                      <a:r>
                        <a:rPr lang="en-US" altLang="ja-JP" sz="1000" dirty="0">
                          <a:latin typeface="BIZ UDPゴシック" panose="020B0400000000000000" pitchFamily="50" charset="-128"/>
                          <a:ea typeface="BIZ UDPゴシック" panose="020B0400000000000000" pitchFamily="50" charset="-128"/>
                        </a:rPr>
                        <a:t>N</a:t>
                      </a:r>
                    </a:p>
                  </a:txBody>
                  <a:tcPr marL="41736" marR="41736" marT="20868" marB="20868" anchor="ctr"/>
                </a:tc>
                <a:extLst>
                  <a:ext uri="{0D108BD9-81ED-4DB2-BD59-A6C34878D82A}">
                    <a16:rowId xmlns:a16="http://schemas.microsoft.com/office/drawing/2014/main" val="516109058"/>
                  </a:ext>
                </a:extLst>
              </a:tr>
              <a:tr h="626598">
                <a:tc>
                  <a:txBody>
                    <a:bodyPr/>
                    <a:lstStyle/>
                    <a:p>
                      <a:r>
                        <a:rPr lang="ja-JP" altLang="en-US" sz="1000" dirty="0">
                          <a:latin typeface="BIZ UDPゴシック" panose="020B0400000000000000" pitchFamily="50" charset="-128"/>
                          <a:ea typeface="BIZ UDPゴシック" panose="020B0400000000000000" pitchFamily="50" charset="-128"/>
                        </a:rPr>
                        <a:t>八 トリクロロエチレン等の混合施設であって混合槽の容量が５キロリットル以上のもの</a:t>
                      </a:r>
                    </a:p>
                  </a:txBody>
                  <a:tcPr marL="41736" marR="41736" marT="20868" marB="20868" anchor="ctr"/>
                </a:tc>
                <a:tc>
                  <a:txBody>
                    <a:bodyPr/>
                    <a:lstStyle/>
                    <a:p>
                      <a:r>
                        <a:rPr lang="ja-JP" altLang="en-US" sz="1000" dirty="0">
                          <a:latin typeface="BIZ UDPゴシック" panose="020B0400000000000000" pitchFamily="50" charset="-128"/>
                          <a:ea typeface="BIZ UDPゴシック" panose="020B0400000000000000" pitchFamily="50" charset="-128"/>
                        </a:rPr>
                        <a:t>溶媒としてトリクロロエチレン等を使用するものに限定。</a:t>
                      </a:r>
                      <a:br>
                        <a:rPr lang="ja-JP" altLang="en-US" sz="1000" dirty="0">
                          <a:latin typeface="BIZ UDPゴシック" panose="020B0400000000000000" pitchFamily="50" charset="-128"/>
                          <a:ea typeface="BIZ UDPゴシック" panose="020B0400000000000000" pitchFamily="50" charset="-128"/>
                        </a:rPr>
                      </a:br>
                      <a:r>
                        <a:rPr lang="ja-JP" altLang="en-US" sz="1000" dirty="0">
                          <a:latin typeface="BIZ UDPゴシック" panose="020B0400000000000000" pitchFamily="50" charset="-128"/>
                          <a:ea typeface="BIZ UDPゴシック" panose="020B0400000000000000" pitchFamily="50" charset="-128"/>
                        </a:rPr>
                        <a:t>新設：</a:t>
                      </a:r>
                      <a:r>
                        <a:rPr lang="en-US" altLang="ja-JP" sz="1000" dirty="0">
                          <a:latin typeface="BIZ UDPゴシック" panose="020B0400000000000000" pitchFamily="50" charset="-128"/>
                          <a:ea typeface="BIZ UDPゴシック" panose="020B0400000000000000" pitchFamily="50" charset="-128"/>
                        </a:rPr>
                        <a:t>300 mg/m</a:t>
                      </a:r>
                      <a:r>
                        <a:rPr lang="ja-JP" altLang="en-US" sz="1000" baseline="30000" dirty="0">
                          <a:latin typeface="BIZ UDPゴシック" panose="020B0400000000000000" pitchFamily="50" charset="-128"/>
                          <a:ea typeface="BIZ UDPゴシック" panose="020B0400000000000000" pitchFamily="50" charset="-128"/>
                        </a:rPr>
                        <a:t>３</a:t>
                      </a:r>
                      <a:r>
                        <a:rPr lang="en-US" altLang="ja-JP" sz="1000" dirty="0">
                          <a:latin typeface="BIZ UDPゴシック" panose="020B0400000000000000" pitchFamily="50" charset="-128"/>
                          <a:ea typeface="BIZ UDPゴシック" panose="020B0400000000000000" pitchFamily="50" charset="-128"/>
                        </a:rPr>
                        <a:t>N</a:t>
                      </a:r>
                    </a:p>
                  </a:txBody>
                  <a:tcPr marL="41736" marR="41736" marT="20868" marB="20868" anchor="ctr"/>
                </a:tc>
                <a:extLst>
                  <a:ext uri="{0D108BD9-81ED-4DB2-BD59-A6C34878D82A}">
                    <a16:rowId xmlns:a16="http://schemas.microsoft.com/office/drawing/2014/main" val="362111449"/>
                  </a:ext>
                </a:extLst>
              </a:tr>
              <a:tr h="915799">
                <a:tc>
                  <a:txBody>
                    <a:bodyPr/>
                    <a:lstStyle/>
                    <a:p>
                      <a:r>
                        <a:rPr lang="ja-JP" altLang="en-US" sz="1000" dirty="0">
                          <a:latin typeface="BIZ UDPゴシック" panose="020B0400000000000000" pitchFamily="50" charset="-128"/>
                          <a:ea typeface="BIZ UDPゴシック" panose="020B0400000000000000" pitchFamily="50" charset="-128"/>
                        </a:rPr>
                        <a:t>九 トリクロロエチレン等の精製又は回収の用に供する蒸留施設</a:t>
                      </a:r>
                    </a:p>
                  </a:txBody>
                  <a:tcPr marL="41736" marR="41736" marT="20868" marB="20868" anchor="ctr"/>
                </a:tc>
                <a:tc>
                  <a:txBody>
                    <a:bodyPr/>
                    <a:lstStyle/>
                    <a:p>
                      <a:r>
                        <a:rPr lang="ja-JP" altLang="en-US" sz="1000" dirty="0">
                          <a:latin typeface="BIZ UDPゴシック" panose="020B0400000000000000" pitchFamily="50" charset="-128"/>
                          <a:ea typeface="BIZ UDPゴシック" panose="020B0400000000000000" pitchFamily="50" charset="-128"/>
                        </a:rPr>
                        <a:t>トリクロロエチレン等の精製の用に供するもの及び原料として使用したトリクロロエチレン等の回収の用に供するものに限定。</a:t>
                      </a:r>
                      <a:br>
                        <a:rPr lang="ja-JP" altLang="en-US" sz="1000" dirty="0">
                          <a:latin typeface="BIZ UDPゴシック" panose="020B0400000000000000" pitchFamily="50" charset="-128"/>
                          <a:ea typeface="BIZ UDPゴシック" panose="020B0400000000000000" pitchFamily="50" charset="-128"/>
                        </a:rPr>
                      </a:br>
                      <a:r>
                        <a:rPr lang="ja-JP" altLang="en-US" sz="1000" dirty="0">
                          <a:latin typeface="BIZ UDPゴシック" panose="020B0400000000000000" pitchFamily="50" charset="-128"/>
                          <a:ea typeface="BIZ UDPゴシック" panose="020B0400000000000000" pitchFamily="50" charset="-128"/>
                        </a:rPr>
                        <a:t>新設：</a:t>
                      </a:r>
                      <a:r>
                        <a:rPr lang="en-US" altLang="ja-JP" sz="1000" dirty="0">
                          <a:latin typeface="BIZ UDPゴシック" panose="020B0400000000000000" pitchFamily="50" charset="-128"/>
                          <a:ea typeface="BIZ UDPゴシック" panose="020B0400000000000000" pitchFamily="50" charset="-128"/>
                        </a:rPr>
                        <a:t>150 mg/m</a:t>
                      </a:r>
                      <a:r>
                        <a:rPr lang="ja-JP" altLang="en-US" sz="1000" baseline="30000" dirty="0">
                          <a:latin typeface="BIZ UDPゴシック" panose="020B0400000000000000" pitchFamily="50" charset="-128"/>
                          <a:ea typeface="BIZ UDPゴシック" panose="020B0400000000000000" pitchFamily="50" charset="-128"/>
                        </a:rPr>
                        <a:t>３</a:t>
                      </a:r>
                      <a:r>
                        <a:rPr lang="en-US" altLang="ja-JP" sz="1000" dirty="0">
                          <a:latin typeface="BIZ UDPゴシック" panose="020B0400000000000000" pitchFamily="50" charset="-128"/>
                          <a:ea typeface="BIZ UDPゴシック" panose="020B0400000000000000" pitchFamily="50" charset="-128"/>
                        </a:rPr>
                        <a:t>N</a:t>
                      </a:r>
                    </a:p>
                  </a:txBody>
                  <a:tcPr marL="41736" marR="41736" marT="20868" marB="20868" anchor="ctr"/>
                </a:tc>
                <a:extLst>
                  <a:ext uri="{0D108BD9-81ED-4DB2-BD59-A6C34878D82A}">
                    <a16:rowId xmlns:a16="http://schemas.microsoft.com/office/drawing/2014/main" val="540695545"/>
                  </a:ext>
                </a:extLst>
              </a:tr>
              <a:tr h="928218">
                <a:tc>
                  <a:txBody>
                    <a:bodyPr/>
                    <a:lstStyle/>
                    <a:p>
                      <a:r>
                        <a:rPr lang="ja-JP" altLang="en-US" sz="1000" dirty="0">
                          <a:latin typeface="BIZ UDPゴシック" panose="020B0400000000000000" pitchFamily="50" charset="-128"/>
                          <a:ea typeface="BIZ UDPゴシック" panose="020B0400000000000000" pitchFamily="50" charset="-128"/>
                        </a:rPr>
                        <a:t>十 トリクロロエチレン等による洗浄施設であって、トリクロロエチレン等が空気に接する面の面積が３平方メートル以上のもの</a:t>
                      </a:r>
                    </a:p>
                  </a:txBody>
                  <a:tcPr marL="41736" marR="41736" marT="20868" marB="20868" anchor="ctr"/>
                </a:tc>
                <a:tc>
                  <a:txBody>
                    <a:bodyPr/>
                    <a:lstStyle/>
                    <a:p>
                      <a:r>
                        <a:rPr lang="ja-JP" altLang="en-US" sz="1000" dirty="0">
                          <a:latin typeface="BIZ UDPゴシック" panose="020B0400000000000000" pitchFamily="50" charset="-128"/>
                          <a:ea typeface="BIZ UDPゴシック" panose="020B0400000000000000" pitchFamily="50" charset="-128"/>
                        </a:rPr>
                        <a:t>新設：</a:t>
                      </a:r>
                      <a:r>
                        <a:rPr lang="en-US" altLang="ja-JP" sz="1000" dirty="0">
                          <a:latin typeface="BIZ UDPゴシック" panose="020B0400000000000000" pitchFamily="50" charset="-128"/>
                          <a:ea typeface="BIZ UDPゴシック" panose="020B0400000000000000" pitchFamily="50" charset="-128"/>
                        </a:rPr>
                        <a:t>300 </a:t>
                      </a:r>
                      <a:r>
                        <a:rPr lang="en-US" sz="1000" dirty="0">
                          <a:latin typeface="BIZ UDPゴシック" panose="020B0400000000000000" pitchFamily="50" charset="-128"/>
                          <a:ea typeface="BIZ UDPゴシック" panose="020B0400000000000000" pitchFamily="50" charset="-128"/>
                        </a:rPr>
                        <a:t>mg/m</a:t>
                      </a:r>
                      <a:r>
                        <a:rPr lang="en-US" sz="1000" baseline="30000" dirty="0">
                          <a:latin typeface="BIZ UDPゴシック" panose="020B0400000000000000" pitchFamily="50" charset="-128"/>
                          <a:ea typeface="BIZ UDPゴシック" panose="020B0400000000000000" pitchFamily="50" charset="-128"/>
                        </a:rPr>
                        <a:t>３</a:t>
                      </a:r>
                      <a:r>
                        <a:rPr lang="en-US" sz="1000" dirty="0">
                          <a:latin typeface="BIZ UDPゴシック" panose="020B0400000000000000" pitchFamily="50" charset="-128"/>
                          <a:ea typeface="BIZ UDPゴシック" panose="020B0400000000000000" pitchFamily="50" charset="-128"/>
                        </a:rPr>
                        <a:t>N</a:t>
                      </a:r>
                    </a:p>
                  </a:txBody>
                  <a:tcPr marL="41736" marR="41736" marT="20868" marB="20868" anchor="ctr"/>
                </a:tc>
                <a:extLst>
                  <a:ext uri="{0D108BD9-81ED-4DB2-BD59-A6C34878D82A}">
                    <a16:rowId xmlns:a16="http://schemas.microsoft.com/office/drawing/2014/main" val="565673135"/>
                  </a:ext>
                </a:extLst>
              </a:tr>
              <a:tr h="752215">
                <a:tc>
                  <a:txBody>
                    <a:bodyPr/>
                    <a:lstStyle/>
                    <a:p>
                      <a:r>
                        <a:rPr lang="ja-JP" altLang="en-US" sz="1000" dirty="0">
                          <a:latin typeface="BIZ UDPゴシック" panose="020B0400000000000000" pitchFamily="50" charset="-128"/>
                          <a:ea typeface="BIZ UDPゴシック" panose="020B0400000000000000" pitchFamily="50" charset="-128"/>
                        </a:rPr>
                        <a:t>十一 テトラクロロエチレンによるドライクリーニング機であって、処理能力が１回当たり３０キログラム以上のもの</a:t>
                      </a:r>
                    </a:p>
                  </a:txBody>
                  <a:tcPr marL="41736" marR="41736" marT="20868" marB="20868" anchor="ctr"/>
                </a:tc>
                <a:tc>
                  <a:txBody>
                    <a:bodyPr/>
                    <a:lstStyle/>
                    <a:p>
                      <a:r>
                        <a:rPr lang="ja-JP" altLang="en-US" sz="1000" dirty="0">
                          <a:latin typeface="BIZ UDPゴシック" panose="020B0400000000000000" pitchFamily="50" charset="-128"/>
                          <a:ea typeface="BIZ UDPゴシック" panose="020B0400000000000000" pitchFamily="50" charset="-128"/>
                        </a:rPr>
                        <a:t>密閉式のものを除外。</a:t>
                      </a:r>
                      <a:br>
                        <a:rPr lang="ja-JP" altLang="en-US" sz="1000" dirty="0">
                          <a:latin typeface="BIZ UDPゴシック" panose="020B0400000000000000" pitchFamily="50" charset="-128"/>
                          <a:ea typeface="BIZ UDPゴシック" panose="020B0400000000000000" pitchFamily="50" charset="-128"/>
                        </a:rPr>
                      </a:br>
                      <a:r>
                        <a:rPr lang="ja-JP" altLang="en-US" sz="1000" dirty="0">
                          <a:latin typeface="BIZ UDPゴシック" panose="020B0400000000000000" pitchFamily="50" charset="-128"/>
                          <a:ea typeface="BIZ UDPゴシック" panose="020B0400000000000000" pitchFamily="50" charset="-128"/>
                        </a:rPr>
                        <a:t>新設：</a:t>
                      </a:r>
                      <a:r>
                        <a:rPr lang="en-US" altLang="ja-JP" sz="1000" dirty="0">
                          <a:latin typeface="BIZ UDPゴシック" panose="020B0400000000000000" pitchFamily="50" charset="-128"/>
                          <a:ea typeface="BIZ UDPゴシック" panose="020B0400000000000000" pitchFamily="50" charset="-128"/>
                        </a:rPr>
                        <a:t>300 mg/m</a:t>
                      </a:r>
                      <a:r>
                        <a:rPr lang="ja-JP" altLang="en-US" sz="1000" baseline="30000" dirty="0">
                          <a:latin typeface="BIZ UDPゴシック" panose="020B0400000000000000" pitchFamily="50" charset="-128"/>
                          <a:ea typeface="BIZ UDPゴシック" panose="020B0400000000000000" pitchFamily="50" charset="-128"/>
                        </a:rPr>
                        <a:t>３</a:t>
                      </a:r>
                      <a:r>
                        <a:rPr lang="en-US" altLang="ja-JP" sz="1000" dirty="0">
                          <a:latin typeface="BIZ UDPゴシック" panose="020B0400000000000000" pitchFamily="50" charset="-128"/>
                          <a:ea typeface="BIZ UDPゴシック" panose="020B0400000000000000" pitchFamily="50" charset="-128"/>
                        </a:rPr>
                        <a:t>N</a:t>
                      </a:r>
                    </a:p>
                  </a:txBody>
                  <a:tcPr marL="41736" marR="41736" marT="20868" marB="20868" anchor="ctr"/>
                </a:tc>
                <a:extLst>
                  <a:ext uri="{0D108BD9-81ED-4DB2-BD59-A6C34878D82A}">
                    <a16:rowId xmlns:a16="http://schemas.microsoft.com/office/drawing/2014/main" val="3140541090"/>
                  </a:ext>
                </a:extLst>
              </a:tr>
            </a:tbl>
          </a:graphicData>
        </a:graphic>
      </p:graphicFrame>
      <p:sp>
        <p:nvSpPr>
          <p:cNvPr id="12" name="テキスト ボックス 11">
            <a:extLst>
              <a:ext uri="{FF2B5EF4-FFF2-40B4-BE49-F238E27FC236}">
                <a16:creationId xmlns:a16="http://schemas.microsoft.com/office/drawing/2014/main" id="{25C43011-8F2A-4764-B423-941A9B6E3E55}"/>
              </a:ext>
            </a:extLst>
          </p:cNvPr>
          <p:cNvSpPr txBox="1"/>
          <p:nvPr/>
        </p:nvSpPr>
        <p:spPr>
          <a:xfrm>
            <a:off x="437163" y="1344742"/>
            <a:ext cx="1059906" cy="307777"/>
          </a:xfrm>
          <a:prstGeom prst="rect">
            <a:avLst/>
          </a:prstGeom>
          <a:noFill/>
        </p:spPr>
        <p:txBody>
          <a:bodyPr wrap="none" rtlCol="0">
            <a:spAutoFit/>
          </a:bodyPr>
          <a:lstStyle/>
          <a:p>
            <a:r>
              <a:rPr kumimoji="1" lang="ja-JP" altLang="en-US" sz="1400" dirty="0">
                <a:latin typeface="BIZ UDPゴシック" panose="020B0400000000000000" pitchFamily="50" charset="-128"/>
                <a:ea typeface="BIZ UDPゴシック" panose="020B0400000000000000" pitchFamily="50" charset="-128"/>
              </a:rPr>
              <a:t>〇ベンゼン</a:t>
            </a:r>
          </a:p>
        </p:txBody>
      </p:sp>
      <p:sp>
        <p:nvSpPr>
          <p:cNvPr id="14" name="テキスト ボックス 13">
            <a:extLst>
              <a:ext uri="{FF2B5EF4-FFF2-40B4-BE49-F238E27FC236}">
                <a16:creationId xmlns:a16="http://schemas.microsoft.com/office/drawing/2014/main" id="{7E84AFBB-EA97-4DDC-8182-5286FC00C8DA}"/>
              </a:ext>
            </a:extLst>
          </p:cNvPr>
          <p:cNvSpPr txBox="1"/>
          <p:nvPr/>
        </p:nvSpPr>
        <p:spPr>
          <a:xfrm>
            <a:off x="5181124" y="1236239"/>
            <a:ext cx="3757760" cy="307777"/>
          </a:xfrm>
          <a:prstGeom prst="rect">
            <a:avLst/>
          </a:prstGeom>
          <a:noFill/>
        </p:spPr>
        <p:txBody>
          <a:bodyPr wrap="none" rtlCol="0">
            <a:spAutoFit/>
          </a:bodyPr>
          <a:lstStyle/>
          <a:p>
            <a:r>
              <a:rPr kumimoji="1" lang="ja-JP" altLang="en-US" sz="1400" dirty="0">
                <a:latin typeface="BIZ UDPゴシック" panose="020B0400000000000000" pitchFamily="50" charset="-128"/>
                <a:ea typeface="BIZ UDPゴシック" panose="020B0400000000000000" pitchFamily="50" charset="-128"/>
              </a:rPr>
              <a:t>〇トリクロロエチレン及びテトラクロロエチレン</a:t>
            </a:r>
          </a:p>
        </p:txBody>
      </p:sp>
      <p:sp>
        <p:nvSpPr>
          <p:cNvPr id="10" name="スライド番号プレースホルダー 3">
            <a:extLst>
              <a:ext uri="{FF2B5EF4-FFF2-40B4-BE49-F238E27FC236}">
                <a16:creationId xmlns:a16="http://schemas.microsoft.com/office/drawing/2014/main" id="{2F21197D-8E47-4B35-8371-8FD7E831D524}"/>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22</a:t>
            </a:fld>
            <a:endParaRPr lang="en-US" dirty="0">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5943090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BF6D58E6-0D56-401E-8349-34DFC661E2ED}"/>
              </a:ext>
            </a:extLst>
          </p:cNvPr>
          <p:cNvSpPr>
            <a:spLocks noGrp="1"/>
          </p:cNvSpPr>
          <p:nvPr>
            <p:ph type="title"/>
          </p:nvPr>
        </p:nvSpPr>
        <p:spPr>
          <a:xfrm>
            <a:off x="1083470" y="609600"/>
            <a:ext cx="7399348" cy="1320800"/>
          </a:xfrm>
        </p:spPr>
        <p:txBody>
          <a:bodyPr>
            <a:normAutofit/>
          </a:bodyPr>
          <a:lstStyle/>
          <a:p>
            <a:r>
              <a:rPr lang="ja-JP" altLang="en-US" dirty="0">
                <a:latin typeface="BIZ UDPゴシック" panose="020B0400000000000000" pitchFamily="50" charset="-128"/>
                <a:ea typeface="BIZ UDPゴシック" panose="020B0400000000000000" pitchFamily="50" charset="-128"/>
              </a:rPr>
              <a:t>（参考）条例における規制基準①</a:t>
            </a:r>
            <a:endParaRPr kumimoji="1" lang="ja-JP" altLang="en-US"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スライド番号プレースホルダー 3">
            <a:extLst>
              <a:ext uri="{FF2B5EF4-FFF2-40B4-BE49-F238E27FC236}">
                <a16:creationId xmlns:a16="http://schemas.microsoft.com/office/drawing/2014/main" id="{DCF55438-00F9-47F3-B392-AE0D28EF5E18}"/>
              </a:ext>
            </a:extLst>
          </p:cNvPr>
          <p:cNvSpPr>
            <a:spLocks noGrp="1"/>
          </p:cNvSpPr>
          <p:nvPr>
            <p:ph type="sldNum" sz="quarter" idx="12"/>
          </p:nvPr>
        </p:nvSpPr>
        <p:spPr>
          <a:xfrm>
            <a:off x="6979913" y="6041362"/>
            <a:ext cx="555213" cy="365125"/>
          </a:xfrm>
        </p:spPr>
        <p:txBody>
          <a:bodyPr>
            <a:normAutofit/>
          </a:bodyPr>
          <a:lstStyle/>
          <a:p>
            <a:pPr>
              <a:spcAft>
                <a:spcPts val="600"/>
              </a:spcAft>
            </a:pPr>
            <a:fld id="{519954A3-9DFD-4C44-94BA-B95130A3BA1C}" type="slidenum">
              <a:rPr lang="en-US" smtClean="0"/>
              <a:pPr>
                <a:spcAft>
                  <a:spcPts val="600"/>
                </a:spcAft>
              </a:pPr>
              <a:t>23</a:t>
            </a:fld>
            <a:endParaRPr lang="en-US"/>
          </a:p>
        </p:txBody>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表 4">
            <a:extLst>
              <a:ext uri="{FF2B5EF4-FFF2-40B4-BE49-F238E27FC236}">
                <a16:creationId xmlns:a16="http://schemas.microsoft.com/office/drawing/2014/main" id="{2B4D0F78-17A5-44FD-9122-B5CB942EF9F2}"/>
              </a:ext>
            </a:extLst>
          </p:cNvPr>
          <p:cNvGraphicFramePr>
            <a:graphicFrameLocks noGrp="1"/>
          </p:cNvGraphicFramePr>
          <p:nvPr>
            <p:extLst>
              <p:ext uri="{D42A27DB-BD31-4B8C-83A1-F6EECF244321}">
                <p14:modId xmlns:p14="http://schemas.microsoft.com/office/powerpoint/2010/main" val="1286222912"/>
              </p:ext>
            </p:extLst>
          </p:nvPr>
        </p:nvGraphicFramePr>
        <p:xfrm>
          <a:off x="1113276" y="1639332"/>
          <a:ext cx="8081133" cy="2123440"/>
        </p:xfrm>
        <a:graphic>
          <a:graphicData uri="http://schemas.openxmlformats.org/drawingml/2006/table">
            <a:tbl>
              <a:tblPr firstRow="1" firstCol="1" bandRow="1">
                <a:tableStyleId>{21E4AEA4-8DFA-4A89-87EB-49C32662AFE0}</a:tableStyleId>
              </a:tblPr>
              <a:tblGrid>
                <a:gridCol w="1335408">
                  <a:extLst>
                    <a:ext uri="{9D8B030D-6E8A-4147-A177-3AD203B41FA5}">
                      <a16:colId xmlns:a16="http://schemas.microsoft.com/office/drawing/2014/main" val="3909652238"/>
                    </a:ext>
                  </a:extLst>
                </a:gridCol>
                <a:gridCol w="6745725">
                  <a:extLst>
                    <a:ext uri="{9D8B030D-6E8A-4147-A177-3AD203B41FA5}">
                      <a16:colId xmlns:a16="http://schemas.microsoft.com/office/drawing/2014/main" val="887363599"/>
                    </a:ext>
                  </a:extLst>
                </a:gridCol>
              </a:tblGrid>
              <a:tr h="180975">
                <a:tc>
                  <a:txBody>
                    <a:bodyPr/>
                    <a:lstStyle/>
                    <a:p>
                      <a:pPr algn="ctr">
                        <a:lnSpc>
                          <a:spcPts val="1200"/>
                        </a:lnSpc>
                        <a:spcAft>
                          <a:spcPts val="0"/>
                        </a:spcAft>
                      </a:pPr>
                      <a:r>
                        <a:rPr lang="ja-JP" sz="1050" kern="0" dirty="0">
                          <a:effectLst/>
                          <a:latin typeface="BIZ UDPゴシック" panose="020B0400000000000000" pitchFamily="50" charset="-128"/>
                          <a:ea typeface="BIZ UDPゴシック" panose="020B0400000000000000" pitchFamily="50" charset="-128"/>
                        </a:rPr>
                        <a:t>物　質</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17780" marB="17780" anchor="ctr"/>
                </a:tc>
                <a:tc>
                  <a:txBody>
                    <a:bodyPr/>
                    <a:lstStyle/>
                    <a:p>
                      <a:pPr algn="ctr">
                        <a:lnSpc>
                          <a:spcPts val="1200"/>
                        </a:lnSpc>
                        <a:spcAft>
                          <a:spcPts val="0"/>
                        </a:spcAft>
                      </a:pPr>
                      <a:r>
                        <a:rPr lang="ja-JP" sz="1050" kern="0" dirty="0">
                          <a:effectLst/>
                          <a:latin typeface="BIZ UDPゴシック" panose="020B0400000000000000" pitchFamily="50" charset="-128"/>
                          <a:ea typeface="BIZ UDPゴシック" panose="020B0400000000000000" pitchFamily="50" charset="-128"/>
                        </a:rPr>
                        <a:t>規　制　基　準</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17780" marB="17780" anchor="ctr"/>
                </a:tc>
                <a:extLst>
                  <a:ext uri="{0D108BD9-81ED-4DB2-BD59-A6C34878D82A}">
                    <a16:rowId xmlns:a16="http://schemas.microsoft.com/office/drawing/2014/main" val="3763484581"/>
                  </a:ext>
                </a:extLst>
              </a:tr>
              <a:tr h="333375">
                <a:tc>
                  <a:txBody>
                    <a:bodyPr/>
                    <a:lstStyle/>
                    <a:p>
                      <a:pPr algn="just">
                        <a:lnSpc>
                          <a:spcPts val="1200"/>
                        </a:lnSpc>
                        <a:spcAft>
                          <a:spcPts val="0"/>
                        </a:spcAft>
                      </a:pPr>
                      <a:r>
                        <a:rPr lang="ja-JP" sz="1050" kern="0" dirty="0">
                          <a:solidFill>
                            <a:schemeClr val="bg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クロロエチレン、ベンゼン</a:t>
                      </a:r>
                      <a:endParaRPr lang="ja-JP" sz="1050" kern="100" dirty="0">
                        <a:solidFill>
                          <a:schemeClr val="bg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17780" marB="17780" anchor="ctr"/>
                </a:tc>
                <a:tc>
                  <a:txBody>
                    <a:bodyPr/>
                    <a:lstStyle/>
                    <a:p>
                      <a:pPr algn="just">
                        <a:lnSpc>
                          <a:spcPts val="1200"/>
                        </a:lnSpc>
                        <a:spcAft>
                          <a:spcPts val="0"/>
                        </a:spcAft>
                      </a:pPr>
                      <a:r>
                        <a:rPr lang="ja-JP" sz="105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大気中への排出を抑制するのに適した汚染防止措置として、次のいずれかに該当すること。</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333375" indent="-333375" algn="just">
                        <a:lnSpc>
                          <a:spcPts val="1200"/>
                        </a:lnSpc>
                        <a:spcAft>
                          <a:spcPts val="0"/>
                        </a:spcAft>
                      </a:pPr>
                      <a:r>
                        <a:rPr lang="ja-JP" sz="105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①</a:t>
                      </a:r>
                      <a:r>
                        <a:rPr lang="en-US" sz="7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    </a:t>
                      </a:r>
                      <a:r>
                        <a:rPr lang="ja-JP" sz="105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燃焼式処理装置、吸着式処理装置又は薬液による吸収式処理装置を設け、適正に稼働させること。</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ts val="1200"/>
                        </a:lnSpc>
                        <a:spcAft>
                          <a:spcPts val="0"/>
                        </a:spcAft>
                      </a:pPr>
                      <a:r>
                        <a:rPr lang="ja-JP" sz="105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②</a:t>
                      </a:r>
                      <a:r>
                        <a:rPr lang="en-US" sz="7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    </a:t>
                      </a:r>
                      <a:r>
                        <a:rPr lang="ja-JP" sz="105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①と同等以上の性能を有する処理装置を設け、適正に稼働させること。</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ts val="1200"/>
                        </a:lnSpc>
                        <a:spcAft>
                          <a:spcPts val="0"/>
                        </a:spcAft>
                      </a:pPr>
                      <a:r>
                        <a:rPr lang="ja-JP" sz="105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③</a:t>
                      </a:r>
                      <a:r>
                        <a:rPr lang="en-US" sz="7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    </a:t>
                      </a:r>
                      <a:r>
                        <a:rPr lang="ja-JP" sz="105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①と同等以上の排出抑制のできる構造とし、適正に管理すること。</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17780" marB="17780" anchor="ctr"/>
                </a:tc>
                <a:extLst>
                  <a:ext uri="{0D108BD9-81ED-4DB2-BD59-A6C34878D82A}">
                    <a16:rowId xmlns:a16="http://schemas.microsoft.com/office/drawing/2014/main" val="4261055496"/>
                  </a:ext>
                </a:extLst>
              </a:tr>
              <a:tr h="323850">
                <a:tc>
                  <a:txBody>
                    <a:bodyPr/>
                    <a:lstStyle/>
                    <a:p>
                      <a:pPr algn="just">
                        <a:lnSpc>
                          <a:spcPts val="1200"/>
                        </a:lnSpc>
                        <a:spcAft>
                          <a:spcPts val="0"/>
                        </a:spcAft>
                      </a:pPr>
                      <a:r>
                        <a:rPr lang="ja-JP" sz="1050" kern="0" dirty="0">
                          <a:solidFill>
                            <a:schemeClr val="bg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ニッケル化合物、ヒ素及びその化合物、六価クロム化合物</a:t>
                      </a:r>
                      <a:endParaRPr lang="ja-JP" sz="1050" kern="100" dirty="0">
                        <a:solidFill>
                          <a:schemeClr val="bg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17780" marB="17780" anchor="ctr"/>
                </a:tc>
                <a:tc>
                  <a:txBody>
                    <a:bodyPr/>
                    <a:lstStyle/>
                    <a:p>
                      <a:pPr algn="just">
                        <a:lnSpc>
                          <a:spcPts val="1200"/>
                        </a:lnSpc>
                        <a:spcAft>
                          <a:spcPts val="0"/>
                        </a:spcAft>
                      </a:pPr>
                      <a:r>
                        <a:rPr lang="ja-JP" sz="105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大気中への排出を抑制するのに適した汚染防止措置として、次のいずれかに該当すること。</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342900" lvl="0" indent="-342900" algn="just">
                        <a:lnSpc>
                          <a:spcPts val="1200"/>
                        </a:lnSpc>
                        <a:spcAft>
                          <a:spcPts val="0"/>
                        </a:spcAft>
                        <a:buFont typeface="+mj-ea"/>
                        <a:buAutoNum type="circleNumDbPlain"/>
                      </a:pPr>
                      <a:r>
                        <a:rPr lang="ja-JP" sz="105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ろ過集じん装置、洗浄集じん装置又は電気集じん装置を設け、適正に稼働させること。</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ts val="1200"/>
                        </a:lnSpc>
                        <a:spcAft>
                          <a:spcPts val="0"/>
                        </a:spcAft>
                      </a:pPr>
                      <a:r>
                        <a:rPr lang="ja-JP" sz="105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②</a:t>
                      </a:r>
                      <a:r>
                        <a:rPr lang="en-US" sz="7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    </a:t>
                      </a:r>
                      <a:r>
                        <a:rPr lang="ja-JP" sz="105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①と同等以上の性能を有する処理装置を設け、適正に稼働させること。</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ts val="1200"/>
                        </a:lnSpc>
                        <a:spcAft>
                          <a:spcPts val="0"/>
                        </a:spcAft>
                      </a:pPr>
                      <a:r>
                        <a:rPr lang="ja-JP" sz="105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③</a:t>
                      </a:r>
                      <a:r>
                        <a:rPr lang="en-US" sz="7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    </a:t>
                      </a:r>
                      <a:r>
                        <a:rPr lang="ja-JP" sz="105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①と同等以上の排出抑制のできる構造とし、適正に管理すること。</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17780" marB="17780" anchor="ctr"/>
                </a:tc>
                <a:extLst>
                  <a:ext uri="{0D108BD9-81ED-4DB2-BD59-A6C34878D82A}">
                    <a16:rowId xmlns:a16="http://schemas.microsoft.com/office/drawing/2014/main" val="1850880918"/>
                  </a:ext>
                </a:extLst>
              </a:tr>
              <a:tr h="323850">
                <a:tc>
                  <a:txBody>
                    <a:bodyPr/>
                    <a:lstStyle/>
                    <a:p>
                      <a:pPr algn="just">
                        <a:lnSpc>
                          <a:spcPts val="1200"/>
                        </a:lnSpc>
                        <a:spcAft>
                          <a:spcPts val="0"/>
                        </a:spcAft>
                      </a:pPr>
                      <a:r>
                        <a:rPr lang="ja-JP" sz="1050" kern="0" spc="5" dirty="0">
                          <a:solidFill>
                            <a:schemeClr val="bg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エチレンオキシド</a:t>
                      </a:r>
                      <a:endParaRPr lang="ja-JP" sz="1050" kern="100" dirty="0">
                        <a:solidFill>
                          <a:schemeClr val="bg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17780" marB="17780" anchor="ctr"/>
                </a:tc>
                <a:tc>
                  <a:txBody>
                    <a:bodyPr/>
                    <a:lstStyle/>
                    <a:p>
                      <a:pPr algn="just">
                        <a:lnSpc>
                          <a:spcPts val="1200"/>
                        </a:lnSpc>
                        <a:spcAft>
                          <a:spcPts val="0"/>
                        </a:spcAft>
                      </a:pPr>
                      <a:r>
                        <a:rPr lang="ja-JP" sz="105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大気中への排出を抑制するのに適した汚染防止措置として、次のいずれかに該当すること。</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333375" indent="-333375" algn="just">
                        <a:lnSpc>
                          <a:spcPts val="1200"/>
                        </a:lnSpc>
                        <a:spcAft>
                          <a:spcPts val="0"/>
                        </a:spcAft>
                      </a:pPr>
                      <a:r>
                        <a:rPr lang="ja-JP" sz="105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①</a:t>
                      </a:r>
                      <a:r>
                        <a:rPr lang="en-US" sz="7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    </a:t>
                      </a:r>
                      <a:r>
                        <a:rPr lang="ja-JP" sz="105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燃焼式処理装置又は薬液による吸収式処理装置を設け、適正に稼働させること。</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ts val="1200"/>
                        </a:lnSpc>
                        <a:spcAft>
                          <a:spcPts val="0"/>
                        </a:spcAft>
                      </a:pPr>
                      <a:r>
                        <a:rPr lang="ja-JP" sz="105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②</a:t>
                      </a:r>
                      <a:r>
                        <a:rPr lang="en-US" sz="7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    </a:t>
                      </a:r>
                      <a:r>
                        <a:rPr lang="ja-JP" sz="105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①と同等以上の性能を有する処理装置を設け、適正に稼働させること。</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ts val="1200"/>
                        </a:lnSpc>
                        <a:spcAft>
                          <a:spcPts val="0"/>
                        </a:spcAft>
                      </a:pPr>
                      <a:r>
                        <a:rPr lang="ja-JP" sz="105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③</a:t>
                      </a:r>
                      <a:r>
                        <a:rPr lang="en-US" sz="7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    </a:t>
                      </a:r>
                      <a:r>
                        <a:rPr lang="ja-JP" sz="105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①と同等以上の排出抑制のできる構造とし、適正に管理すること。</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17780" marB="17780" anchor="ctr"/>
                </a:tc>
                <a:extLst>
                  <a:ext uri="{0D108BD9-81ED-4DB2-BD59-A6C34878D82A}">
                    <a16:rowId xmlns:a16="http://schemas.microsoft.com/office/drawing/2014/main" val="2886284773"/>
                  </a:ext>
                </a:extLst>
              </a:tr>
            </a:tbl>
          </a:graphicData>
        </a:graphic>
      </p:graphicFrame>
      <p:sp>
        <p:nvSpPr>
          <p:cNvPr id="12" name="テキスト ボックス 11">
            <a:extLst>
              <a:ext uri="{FF2B5EF4-FFF2-40B4-BE49-F238E27FC236}">
                <a16:creationId xmlns:a16="http://schemas.microsoft.com/office/drawing/2014/main" id="{B1B6C819-495E-4317-BA5E-DF83075F8CE9}"/>
              </a:ext>
            </a:extLst>
          </p:cNvPr>
          <p:cNvSpPr txBox="1"/>
          <p:nvPr/>
        </p:nvSpPr>
        <p:spPr>
          <a:xfrm>
            <a:off x="634827" y="1270000"/>
            <a:ext cx="1800493" cy="369332"/>
          </a:xfrm>
          <a:prstGeom prst="rect">
            <a:avLst/>
          </a:prstGeom>
          <a:noFill/>
        </p:spPr>
        <p:txBody>
          <a:bodyPr wrap="none" rtlCol="0">
            <a:spAutoFit/>
          </a:bodyPr>
          <a:lstStyle/>
          <a:p>
            <a:r>
              <a:rPr kumimoji="1" lang="en-US" altLang="ja-JP" dirty="0">
                <a:latin typeface="BIZ UDPゴシック" panose="020B0400000000000000" pitchFamily="50" charset="-128"/>
                <a:ea typeface="BIZ UDPゴシック" panose="020B0400000000000000" pitchFamily="50" charset="-128"/>
              </a:rPr>
              <a:t>【</a:t>
            </a:r>
            <a:r>
              <a:rPr kumimoji="1" lang="ja-JP" altLang="en-US" dirty="0">
                <a:latin typeface="BIZ UDPゴシック" panose="020B0400000000000000" pitchFamily="50" charset="-128"/>
                <a:ea typeface="BIZ UDPゴシック" panose="020B0400000000000000" pitchFamily="50" charset="-128"/>
              </a:rPr>
              <a:t>指定有害物質</a:t>
            </a:r>
            <a:r>
              <a:rPr kumimoji="1" lang="en-US" altLang="ja-JP" dirty="0">
                <a:latin typeface="BIZ UDPゴシック" panose="020B0400000000000000" pitchFamily="50" charset="-128"/>
                <a:ea typeface="BIZ UDPゴシック" panose="020B0400000000000000" pitchFamily="50" charset="-128"/>
              </a:rPr>
              <a:t>】</a:t>
            </a:r>
            <a:endParaRPr kumimoji="1" lang="ja-JP" altLang="en-US" dirty="0">
              <a:latin typeface="BIZ UDPゴシック" panose="020B0400000000000000" pitchFamily="50" charset="-128"/>
              <a:ea typeface="BIZ UDPゴシック" panose="020B0400000000000000" pitchFamily="50" charset="-128"/>
            </a:endParaRPr>
          </a:p>
        </p:txBody>
      </p:sp>
      <p:sp>
        <p:nvSpPr>
          <p:cNvPr id="14" name="テキスト ボックス 13">
            <a:extLst>
              <a:ext uri="{FF2B5EF4-FFF2-40B4-BE49-F238E27FC236}">
                <a16:creationId xmlns:a16="http://schemas.microsoft.com/office/drawing/2014/main" id="{9805FD9C-7AD3-4E62-8018-2A025BEB7B5E}"/>
              </a:ext>
            </a:extLst>
          </p:cNvPr>
          <p:cNvSpPr txBox="1"/>
          <p:nvPr/>
        </p:nvSpPr>
        <p:spPr>
          <a:xfrm>
            <a:off x="403994" y="3828534"/>
            <a:ext cx="2247731" cy="369332"/>
          </a:xfrm>
          <a:prstGeom prst="rect">
            <a:avLst/>
          </a:prstGeom>
          <a:noFill/>
        </p:spPr>
        <p:txBody>
          <a:bodyPr wrap="none" rtlCol="0">
            <a:spAutoFit/>
          </a:bodyPr>
          <a:lstStyle/>
          <a:p>
            <a:r>
              <a:rPr kumimoji="1" lang="en-US" altLang="ja-JP" dirty="0">
                <a:latin typeface="BIZ UDPゴシック" panose="020B0400000000000000" pitchFamily="50" charset="-128"/>
                <a:ea typeface="BIZ UDPゴシック" panose="020B0400000000000000" pitchFamily="50" charset="-128"/>
              </a:rPr>
              <a:t>【</a:t>
            </a:r>
            <a:r>
              <a:rPr kumimoji="1" lang="ja-JP" altLang="en-US" dirty="0">
                <a:latin typeface="BIZ UDPゴシック" panose="020B0400000000000000" pitchFamily="50" charset="-128"/>
                <a:ea typeface="BIZ UDPゴシック" panose="020B0400000000000000" pitchFamily="50" charset="-128"/>
              </a:rPr>
              <a:t>その他の有害物質</a:t>
            </a:r>
            <a:r>
              <a:rPr kumimoji="1" lang="en-US" altLang="ja-JP" dirty="0">
                <a:latin typeface="BIZ UDPゴシック" panose="020B0400000000000000" pitchFamily="50" charset="-128"/>
                <a:ea typeface="BIZ UDPゴシック" panose="020B0400000000000000" pitchFamily="50" charset="-128"/>
              </a:rPr>
              <a:t>】</a:t>
            </a:r>
            <a:endParaRPr kumimoji="1" lang="ja-JP" altLang="en-US" dirty="0">
              <a:latin typeface="BIZ UDPゴシック" panose="020B0400000000000000" pitchFamily="50" charset="-128"/>
              <a:ea typeface="BIZ UDPゴシック" panose="020B0400000000000000" pitchFamily="50" charset="-128"/>
            </a:endParaRPr>
          </a:p>
        </p:txBody>
      </p:sp>
      <p:graphicFrame>
        <p:nvGraphicFramePr>
          <p:cNvPr id="6" name="表 5">
            <a:extLst>
              <a:ext uri="{FF2B5EF4-FFF2-40B4-BE49-F238E27FC236}">
                <a16:creationId xmlns:a16="http://schemas.microsoft.com/office/drawing/2014/main" id="{19EBD3A3-E5D3-41BC-BFB6-648AFE6F33D1}"/>
              </a:ext>
            </a:extLst>
          </p:cNvPr>
          <p:cNvGraphicFramePr>
            <a:graphicFrameLocks noGrp="1"/>
          </p:cNvGraphicFramePr>
          <p:nvPr>
            <p:extLst>
              <p:ext uri="{D42A27DB-BD31-4B8C-83A1-F6EECF244321}">
                <p14:modId xmlns:p14="http://schemas.microsoft.com/office/powerpoint/2010/main" val="647020549"/>
              </p:ext>
            </p:extLst>
          </p:nvPr>
        </p:nvGraphicFramePr>
        <p:xfrm>
          <a:off x="1072440" y="4167366"/>
          <a:ext cx="8081133" cy="2521585"/>
        </p:xfrm>
        <a:graphic>
          <a:graphicData uri="http://schemas.openxmlformats.org/drawingml/2006/table">
            <a:tbl>
              <a:tblPr firstRow="1" firstCol="1" bandRow="1">
                <a:tableStyleId>{21E4AEA4-8DFA-4A89-87EB-49C32662AFE0}</a:tableStyleId>
              </a:tblPr>
              <a:tblGrid>
                <a:gridCol w="996093">
                  <a:extLst>
                    <a:ext uri="{9D8B030D-6E8A-4147-A177-3AD203B41FA5}">
                      <a16:colId xmlns:a16="http://schemas.microsoft.com/office/drawing/2014/main" val="1901309423"/>
                    </a:ext>
                  </a:extLst>
                </a:gridCol>
                <a:gridCol w="7085040">
                  <a:extLst>
                    <a:ext uri="{9D8B030D-6E8A-4147-A177-3AD203B41FA5}">
                      <a16:colId xmlns:a16="http://schemas.microsoft.com/office/drawing/2014/main" val="2716465852"/>
                    </a:ext>
                  </a:extLst>
                </a:gridCol>
              </a:tblGrid>
              <a:tr h="352425">
                <a:tc>
                  <a:txBody>
                    <a:bodyPr/>
                    <a:lstStyle/>
                    <a:p>
                      <a:pPr algn="ctr">
                        <a:lnSpc>
                          <a:spcPts val="1200"/>
                        </a:lnSpc>
                        <a:spcAft>
                          <a:spcPts val="0"/>
                        </a:spcAft>
                      </a:pPr>
                      <a:r>
                        <a:rPr lang="ja-JP" sz="1050" kern="0" dirty="0">
                          <a:effectLst/>
                          <a:latin typeface="BIZ UDPゴシック" panose="020B0400000000000000" pitchFamily="50" charset="-128"/>
                          <a:ea typeface="BIZ UDPゴシック" panose="020B0400000000000000" pitchFamily="50" charset="-128"/>
                        </a:rPr>
                        <a:t>物　質</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17780" marB="17780" anchor="ctr"/>
                </a:tc>
                <a:tc>
                  <a:txBody>
                    <a:bodyPr/>
                    <a:lstStyle/>
                    <a:p>
                      <a:pPr algn="ctr">
                        <a:lnSpc>
                          <a:spcPts val="1200"/>
                        </a:lnSpc>
                        <a:spcAft>
                          <a:spcPts val="0"/>
                        </a:spcAft>
                      </a:pPr>
                      <a:r>
                        <a:rPr lang="ja-JP" sz="1050" kern="0" dirty="0">
                          <a:effectLst/>
                          <a:latin typeface="BIZ UDPゴシック" panose="020B0400000000000000" pitchFamily="50" charset="-128"/>
                          <a:ea typeface="BIZ UDPゴシック" panose="020B0400000000000000" pitchFamily="50" charset="-128"/>
                        </a:rPr>
                        <a:t>規　制　基　準</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17780" marB="17780" anchor="ctr"/>
                </a:tc>
                <a:extLst>
                  <a:ext uri="{0D108BD9-81ED-4DB2-BD59-A6C34878D82A}">
                    <a16:rowId xmlns:a16="http://schemas.microsoft.com/office/drawing/2014/main" val="1888661362"/>
                  </a:ext>
                </a:extLst>
              </a:tr>
              <a:tr h="352425">
                <a:tc>
                  <a:txBody>
                    <a:bodyPr/>
                    <a:lstStyle/>
                    <a:p>
                      <a:pPr algn="just">
                        <a:lnSpc>
                          <a:spcPts val="1200"/>
                        </a:lnSpc>
                        <a:spcAft>
                          <a:spcPts val="0"/>
                        </a:spcAft>
                      </a:pPr>
                      <a:r>
                        <a:rPr lang="ja-JP" sz="1050" kern="0" dirty="0">
                          <a:effectLst/>
                          <a:latin typeface="BIZ UDPゴシック" panose="020B0400000000000000" pitchFamily="50" charset="-128"/>
                          <a:ea typeface="BIZ UDPゴシック" panose="020B0400000000000000" pitchFamily="50" charset="-128"/>
                        </a:rPr>
                        <a:t>上記に掲げる以外の物質</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17780" marB="17780" anchor="ctr"/>
                </a:tc>
                <a:tc>
                  <a:txBody>
                    <a:bodyPr/>
                    <a:lstStyle/>
                    <a:p>
                      <a:pPr algn="just">
                        <a:lnSpc>
                          <a:spcPts val="1200"/>
                        </a:lnSpc>
                        <a:spcAft>
                          <a:spcPts val="0"/>
                        </a:spcAft>
                      </a:pPr>
                      <a:r>
                        <a:rPr lang="ja-JP" sz="1050" kern="0" dirty="0">
                          <a:effectLst/>
                          <a:latin typeface="BIZ UDPゴシック" panose="020B0400000000000000" pitchFamily="50" charset="-128"/>
                          <a:ea typeface="BIZ UDPゴシック" panose="020B0400000000000000" pitchFamily="50" charset="-128"/>
                        </a:rPr>
                        <a:t>温度が摂氏零度で圧力が１気圧の状態に換算した排出ガス１</a:t>
                      </a:r>
                      <a:r>
                        <a:rPr lang="en-US" sz="1050" kern="0" dirty="0">
                          <a:effectLst/>
                          <a:latin typeface="BIZ UDPゴシック" panose="020B0400000000000000" pitchFamily="50" charset="-128"/>
                          <a:ea typeface="BIZ UDPゴシック" panose="020B0400000000000000" pitchFamily="50" charset="-128"/>
                        </a:rPr>
                        <a:t>m</a:t>
                      </a:r>
                      <a:r>
                        <a:rPr lang="ja-JP" sz="1050" kern="0" baseline="30000" dirty="0">
                          <a:effectLst/>
                          <a:latin typeface="BIZ UDPゴシック" panose="020B0400000000000000" pitchFamily="50" charset="-128"/>
                          <a:ea typeface="BIZ UDPゴシック" panose="020B0400000000000000" pitchFamily="50" charset="-128"/>
                        </a:rPr>
                        <a:t>３</a:t>
                      </a:r>
                      <a:r>
                        <a:rPr lang="ja-JP" sz="1050" kern="0" dirty="0">
                          <a:effectLst/>
                          <a:latin typeface="BIZ UDPゴシック" panose="020B0400000000000000" pitchFamily="50" charset="-128"/>
                          <a:ea typeface="BIZ UDPゴシック" panose="020B0400000000000000" pitchFamily="50" charset="-128"/>
                        </a:rPr>
                        <a:t>につき、次の式により算出した有害物質等の種類ごとの量とする。　</a:t>
                      </a:r>
                      <a:endParaRPr lang="ja-JP" sz="1050" kern="100" dirty="0">
                        <a:effectLst/>
                        <a:latin typeface="BIZ UDPゴシック" panose="020B0400000000000000" pitchFamily="50" charset="-128"/>
                        <a:ea typeface="BIZ UDPゴシック" panose="020B0400000000000000" pitchFamily="50" charset="-128"/>
                      </a:endParaRPr>
                    </a:p>
                    <a:p>
                      <a:pPr indent="866775" algn="just">
                        <a:lnSpc>
                          <a:spcPts val="1200"/>
                        </a:lnSpc>
                        <a:spcAft>
                          <a:spcPts val="0"/>
                        </a:spcAft>
                      </a:pPr>
                      <a:r>
                        <a:rPr lang="en-US" sz="1050" kern="0" dirty="0">
                          <a:effectLst/>
                          <a:latin typeface="BIZ UDPゴシック" panose="020B0400000000000000" pitchFamily="50" charset="-128"/>
                          <a:ea typeface="BIZ UDPゴシック" panose="020B0400000000000000" pitchFamily="50" charset="-128"/>
                        </a:rPr>
                        <a:t>C </a:t>
                      </a:r>
                      <a:r>
                        <a:rPr lang="ja-JP" sz="1050" kern="0" dirty="0">
                          <a:effectLst/>
                          <a:latin typeface="BIZ UDPゴシック" panose="020B0400000000000000" pitchFamily="50" charset="-128"/>
                          <a:ea typeface="BIZ UDPゴシック" panose="020B0400000000000000" pitchFamily="50" charset="-128"/>
                        </a:rPr>
                        <a:t>＝（</a:t>
                      </a:r>
                      <a:r>
                        <a:rPr lang="en-US" sz="1050" kern="0" dirty="0">
                          <a:effectLst/>
                          <a:latin typeface="BIZ UDPゴシック" panose="020B0400000000000000" pitchFamily="50" charset="-128"/>
                          <a:ea typeface="BIZ UDPゴシック" panose="020B0400000000000000" pitchFamily="50" charset="-128"/>
                        </a:rPr>
                        <a:t>K</a:t>
                      </a:r>
                      <a:r>
                        <a:rPr lang="ja-JP" sz="1050" kern="0" dirty="0">
                          <a:effectLst/>
                          <a:latin typeface="BIZ UDPゴシック" panose="020B0400000000000000" pitchFamily="50" charset="-128"/>
                          <a:ea typeface="BIZ UDPゴシック" panose="020B0400000000000000" pitchFamily="50" charset="-128"/>
                        </a:rPr>
                        <a:t>・</a:t>
                      </a:r>
                      <a:r>
                        <a:rPr lang="en-US" sz="1050" kern="0" dirty="0">
                          <a:effectLst/>
                          <a:latin typeface="BIZ UDPゴシック" panose="020B0400000000000000" pitchFamily="50" charset="-128"/>
                          <a:ea typeface="BIZ UDPゴシック" panose="020B0400000000000000" pitchFamily="50" charset="-128"/>
                        </a:rPr>
                        <a:t>S</a:t>
                      </a:r>
                      <a:r>
                        <a:rPr lang="ja-JP" sz="1050" kern="0" dirty="0">
                          <a:effectLst/>
                          <a:latin typeface="BIZ UDPゴシック" panose="020B0400000000000000" pitchFamily="50" charset="-128"/>
                          <a:ea typeface="BIZ UDPゴシック" panose="020B0400000000000000" pitchFamily="50" charset="-128"/>
                        </a:rPr>
                        <a:t>）／</a:t>
                      </a:r>
                      <a:r>
                        <a:rPr lang="en-US" sz="1050" kern="0" dirty="0">
                          <a:effectLst/>
                          <a:latin typeface="BIZ UDPゴシック" panose="020B0400000000000000" pitchFamily="50" charset="-128"/>
                          <a:ea typeface="BIZ UDPゴシック" panose="020B0400000000000000" pitchFamily="50" charset="-128"/>
                        </a:rPr>
                        <a:t>Q</a:t>
                      </a:r>
                      <a:endParaRPr lang="ja-JP" sz="1050" kern="100" dirty="0">
                        <a:effectLst/>
                        <a:latin typeface="BIZ UDPゴシック" panose="020B0400000000000000" pitchFamily="50" charset="-128"/>
                        <a:ea typeface="BIZ UDPゴシック" panose="020B0400000000000000" pitchFamily="50" charset="-128"/>
                      </a:endParaRPr>
                    </a:p>
                    <a:p>
                      <a:pPr indent="266700" algn="just">
                        <a:lnSpc>
                          <a:spcPts val="1200"/>
                        </a:lnSpc>
                        <a:spcAft>
                          <a:spcPts val="0"/>
                        </a:spcAft>
                        <a:tabLst>
                          <a:tab pos="387350" algn="l"/>
                        </a:tabLst>
                      </a:pPr>
                      <a:r>
                        <a:rPr lang="en-US" sz="1050" kern="0" dirty="0">
                          <a:effectLst/>
                          <a:latin typeface="BIZ UDPゴシック" panose="020B0400000000000000" pitchFamily="50" charset="-128"/>
                          <a:ea typeface="BIZ UDPゴシック" panose="020B0400000000000000" pitchFamily="50" charset="-128"/>
                        </a:rPr>
                        <a:t>C	</a:t>
                      </a:r>
                      <a:r>
                        <a:rPr lang="ja-JP" sz="1050" kern="0" dirty="0">
                          <a:effectLst/>
                          <a:latin typeface="BIZ UDPゴシック" panose="020B0400000000000000" pitchFamily="50" charset="-128"/>
                          <a:ea typeface="BIZ UDPゴシック" panose="020B0400000000000000" pitchFamily="50" charset="-128"/>
                        </a:rPr>
                        <a:t>：有害物質等の種類ごとの量</a:t>
                      </a:r>
                      <a:r>
                        <a:rPr lang="en-US" sz="1050" kern="0" dirty="0">
                          <a:effectLst/>
                          <a:latin typeface="BIZ UDPゴシック" panose="020B0400000000000000" pitchFamily="50" charset="-128"/>
                          <a:ea typeface="BIZ UDPゴシック" panose="020B0400000000000000" pitchFamily="50" charset="-128"/>
                        </a:rPr>
                        <a:t>(mg)</a:t>
                      </a:r>
                      <a:endParaRPr lang="ja-JP" sz="1050" kern="100" dirty="0">
                        <a:effectLst/>
                        <a:latin typeface="BIZ UDPゴシック" panose="020B0400000000000000" pitchFamily="50" charset="-128"/>
                        <a:ea typeface="BIZ UDPゴシック" panose="020B0400000000000000" pitchFamily="50" charset="-128"/>
                      </a:endParaRPr>
                    </a:p>
                    <a:p>
                      <a:pPr indent="266700" algn="just">
                        <a:lnSpc>
                          <a:spcPts val="1200"/>
                        </a:lnSpc>
                        <a:spcAft>
                          <a:spcPts val="0"/>
                        </a:spcAft>
                        <a:tabLst>
                          <a:tab pos="387350" algn="l"/>
                        </a:tabLst>
                      </a:pPr>
                      <a:r>
                        <a:rPr lang="en-US" sz="1050" kern="0" dirty="0">
                          <a:effectLst/>
                          <a:latin typeface="BIZ UDPゴシック" panose="020B0400000000000000" pitchFamily="50" charset="-128"/>
                          <a:ea typeface="BIZ UDPゴシック" panose="020B0400000000000000" pitchFamily="50" charset="-128"/>
                        </a:rPr>
                        <a:t>S	</a:t>
                      </a:r>
                      <a:r>
                        <a:rPr lang="ja-JP" sz="1050" kern="0" dirty="0">
                          <a:effectLst/>
                          <a:latin typeface="BIZ UDPゴシック" panose="020B0400000000000000" pitchFamily="50" charset="-128"/>
                          <a:ea typeface="BIZ UDPゴシック" panose="020B0400000000000000" pitchFamily="50" charset="-128"/>
                        </a:rPr>
                        <a:t>：附表１に掲げる場合ごとに定めた算式により算出される値</a:t>
                      </a:r>
                      <a:endParaRPr lang="ja-JP" sz="1050" kern="100" dirty="0">
                        <a:effectLst/>
                        <a:latin typeface="BIZ UDPゴシック" panose="020B0400000000000000" pitchFamily="50" charset="-128"/>
                        <a:ea typeface="BIZ UDPゴシック" panose="020B0400000000000000" pitchFamily="50" charset="-128"/>
                      </a:endParaRPr>
                    </a:p>
                    <a:p>
                      <a:pPr indent="266700" algn="just">
                        <a:lnSpc>
                          <a:spcPts val="1200"/>
                        </a:lnSpc>
                        <a:spcAft>
                          <a:spcPts val="0"/>
                        </a:spcAft>
                        <a:tabLst>
                          <a:tab pos="387350" algn="l"/>
                        </a:tabLst>
                      </a:pPr>
                      <a:r>
                        <a:rPr lang="en-US" sz="1050" kern="0" dirty="0">
                          <a:effectLst/>
                          <a:latin typeface="BIZ UDPゴシック" panose="020B0400000000000000" pitchFamily="50" charset="-128"/>
                          <a:ea typeface="BIZ UDPゴシック" panose="020B0400000000000000" pitchFamily="50" charset="-128"/>
                        </a:rPr>
                        <a:t>K	</a:t>
                      </a:r>
                      <a:r>
                        <a:rPr lang="ja-JP" sz="1050" kern="0" dirty="0">
                          <a:effectLst/>
                          <a:latin typeface="BIZ UDPゴシック" panose="020B0400000000000000" pitchFamily="50" charset="-128"/>
                          <a:ea typeface="BIZ UDPゴシック" panose="020B0400000000000000" pitchFamily="50" charset="-128"/>
                        </a:rPr>
                        <a:t>：附表２に掲げる有害物質の種類ごとに定める値</a:t>
                      </a:r>
                      <a:endParaRPr lang="ja-JP" sz="1050" kern="100" dirty="0">
                        <a:effectLst/>
                        <a:latin typeface="BIZ UDPゴシック" panose="020B0400000000000000" pitchFamily="50" charset="-128"/>
                        <a:ea typeface="BIZ UDPゴシック" panose="020B0400000000000000" pitchFamily="50" charset="-128"/>
                      </a:endParaRPr>
                    </a:p>
                    <a:p>
                      <a:pPr indent="266700" algn="just">
                        <a:lnSpc>
                          <a:spcPts val="1200"/>
                        </a:lnSpc>
                        <a:spcAft>
                          <a:spcPts val="0"/>
                        </a:spcAft>
                        <a:tabLst>
                          <a:tab pos="387350" algn="l"/>
                        </a:tabLst>
                      </a:pPr>
                      <a:r>
                        <a:rPr lang="en-US" sz="1050" kern="0" dirty="0">
                          <a:effectLst/>
                          <a:latin typeface="BIZ UDPゴシック" panose="020B0400000000000000" pitchFamily="50" charset="-128"/>
                          <a:ea typeface="BIZ UDPゴシック" panose="020B0400000000000000" pitchFamily="50" charset="-128"/>
                        </a:rPr>
                        <a:t>Q	</a:t>
                      </a:r>
                      <a:r>
                        <a:rPr lang="ja-JP" sz="1050" kern="0" dirty="0">
                          <a:effectLst/>
                          <a:latin typeface="BIZ UDPゴシック" panose="020B0400000000000000" pitchFamily="50" charset="-128"/>
                          <a:ea typeface="BIZ UDPゴシック" panose="020B0400000000000000" pitchFamily="50" charset="-128"/>
                        </a:rPr>
                        <a:t>：乾き排出ガス量</a:t>
                      </a:r>
                      <a:r>
                        <a:rPr lang="en-US" sz="1050" kern="0" dirty="0">
                          <a:effectLst/>
                          <a:latin typeface="BIZ UDPゴシック" panose="020B0400000000000000" pitchFamily="50" charset="-128"/>
                          <a:ea typeface="BIZ UDPゴシック" panose="020B0400000000000000" pitchFamily="50" charset="-128"/>
                        </a:rPr>
                        <a:t>(Nm</a:t>
                      </a:r>
                      <a:r>
                        <a:rPr lang="ja-JP" sz="1050" kern="0" baseline="30000" dirty="0">
                          <a:effectLst/>
                          <a:latin typeface="BIZ UDPゴシック" panose="020B0400000000000000" pitchFamily="50" charset="-128"/>
                          <a:ea typeface="BIZ UDPゴシック" panose="020B0400000000000000" pitchFamily="50" charset="-128"/>
                        </a:rPr>
                        <a:t>３</a:t>
                      </a:r>
                      <a:r>
                        <a:rPr lang="en-US" sz="1050" kern="0" dirty="0">
                          <a:effectLst/>
                          <a:latin typeface="BIZ UDPゴシック" panose="020B0400000000000000" pitchFamily="50" charset="-128"/>
                          <a:ea typeface="BIZ UDPゴシック" panose="020B0400000000000000" pitchFamily="50" charset="-128"/>
                        </a:rPr>
                        <a:t>/</a:t>
                      </a:r>
                      <a:r>
                        <a:rPr lang="ja-JP" sz="1050" kern="0" dirty="0">
                          <a:effectLst/>
                          <a:latin typeface="BIZ UDPゴシック" panose="020B0400000000000000" pitchFamily="50" charset="-128"/>
                          <a:ea typeface="BIZ UDPゴシック" panose="020B0400000000000000" pitchFamily="50" charset="-128"/>
                        </a:rPr>
                        <a:t>分</a:t>
                      </a:r>
                      <a:r>
                        <a:rPr lang="en-US" sz="1050" kern="0" dirty="0">
                          <a:effectLst/>
                          <a:latin typeface="BIZ UDPゴシック" panose="020B0400000000000000" pitchFamily="50" charset="-128"/>
                          <a:ea typeface="BIZ UDPゴシック" panose="020B0400000000000000" pitchFamily="50" charset="-128"/>
                        </a:rPr>
                        <a:t>)</a:t>
                      </a:r>
                      <a:endParaRPr lang="ja-JP" sz="1050" kern="100" dirty="0">
                        <a:effectLst/>
                        <a:latin typeface="BIZ UDPゴシック" panose="020B0400000000000000" pitchFamily="50" charset="-128"/>
                        <a:ea typeface="BIZ UDPゴシック" panose="020B0400000000000000" pitchFamily="50" charset="-128"/>
                      </a:endParaRPr>
                    </a:p>
                    <a:p>
                      <a:pPr marL="133350" indent="-133350" algn="just">
                        <a:lnSpc>
                          <a:spcPts val="1200"/>
                        </a:lnSpc>
                        <a:spcBef>
                          <a:spcPts val="600"/>
                        </a:spcBef>
                        <a:spcAft>
                          <a:spcPts val="0"/>
                        </a:spcAft>
                      </a:pPr>
                      <a:r>
                        <a:rPr lang="ja-JP" sz="1050" kern="0" dirty="0">
                          <a:effectLst/>
                          <a:latin typeface="BIZ UDPゴシック" panose="020B0400000000000000" pitchFamily="50" charset="-128"/>
                          <a:ea typeface="BIZ UDPゴシック" panose="020B0400000000000000" pitchFamily="50" charset="-128"/>
                        </a:rPr>
                        <a:t>※有害物質等の量は、</a:t>
                      </a:r>
                      <a:r>
                        <a:rPr lang="en-US" sz="1050" kern="0" dirty="0">
                          <a:effectLst/>
                          <a:latin typeface="BIZ UDPゴシック" panose="020B0400000000000000" pitchFamily="50" charset="-128"/>
                          <a:ea typeface="BIZ UDPゴシック" panose="020B0400000000000000" pitchFamily="50" charset="-128"/>
                        </a:rPr>
                        <a:t>30</a:t>
                      </a:r>
                      <a:r>
                        <a:rPr lang="ja-JP" sz="1050" kern="0" dirty="0">
                          <a:effectLst/>
                          <a:latin typeface="BIZ UDPゴシック" panose="020B0400000000000000" pitchFamily="50" charset="-128"/>
                          <a:ea typeface="BIZ UDPゴシック" panose="020B0400000000000000" pitchFamily="50" charset="-128"/>
                        </a:rPr>
                        <a:t>分間値とする。</a:t>
                      </a:r>
                      <a:endParaRPr lang="ja-JP" sz="1050" kern="100" dirty="0">
                        <a:effectLst/>
                        <a:latin typeface="BIZ UDPゴシック" panose="020B0400000000000000" pitchFamily="50" charset="-128"/>
                        <a:ea typeface="BIZ UDPゴシック" panose="020B0400000000000000" pitchFamily="50" charset="-128"/>
                      </a:endParaRPr>
                    </a:p>
                    <a:p>
                      <a:pPr marL="133350" indent="-133350" algn="just">
                        <a:lnSpc>
                          <a:spcPts val="1200"/>
                        </a:lnSpc>
                        <a:spcAft>
                          <a:spcPts val="0"/>
                        </a:spcAft>
                      </a:pPr>
                      <a:r>
                        <a:rPr lang="ja-JP" sz="1050" kern="0" dirty="0">
                          <a:effectLst/>
                          <a:latin typeface="BIZ UDPゴシック" panose="020B0400000000000000" pitchFamily="50" charset="-128"/>
                          <a:ea typeface="BIZ UDPゴシック" panose="020B0400000000000000" pitchFamily="50" charset="-128"/>
                        </a:rPr>
                        <a:t>※有害物質等の量が、著しく変動する施設にあっては、１工程の平均の量とする。</a:t>
                      </a:r>
                      <a:endParaRPr lang="ja-JP" sz="1050" kern="100" dirty="0">
                        <a:effectLst/>
                        <a:latin typeface="BIZ UDPゴシック" panose="020B0400000000000000" pitchFamily="50" charset="-128"/>
                        <a:ea typeface="BIZ UDPゴシック" panose="020B0400000000000000" pitchFamily="50" charset="-128"/>
                      </a:endParaRPr>
                    </a:p>
                    <a:p>
                      <a:pPr marL="133350" indent="-133350" algn="just">
                        <a:lnSpc>
                          <a:spcPts val="1200"/>
                        </a:lnSpc>
                        <a:spcAft>
                          <a:spcPts val="0"/>
                        </a:spcAft>
                      </a:pPr>
                      <a:r>
                        <a:rPr lang="ja-JP" sz="1050" kern="0" dirty="0">
                          <a:effectLst/>
                          <a:latin typeface="BIZ UDPゴシック" panose="020B0400000000000000" pitchFamily="50" charset="-128"/>
                          <a:ea typeface="BIZ UDPゴシック" panose="020B0400000000000000" pitchFamily="50" charset="-128"/>
                        </a:rPr>
                        <a:t>※塩化水素については、法で規制対象とする廃棄物焼却炉については適用しない。</a:t>
                      </a:r>
                      <a:endParaRPr lang="ja-JP" sz="1050" kern="100" dirty="0">
                        <a:effectLst/>
                        <a:latin typeface="BIZ UDPゴシック" panose="020B0400000000000000" pitchFamily="50" charset="-128"/>
                        <a:ea typeface="BIZ UDPゴシック" panose="020B0400000000000000" pitchFamily="50" charset="-128"/>
                      </a:endParaRPr>
                    </a:p>
                    <a:p>
                      <a:pPr marL="133350" indent="-133350" algn="just">
                        <a:lnSpc>
                          <a:spcPts val="1200"/>
                        </a:lnSpc>
                        <a:spcAft>
                          <a:spcPts val="0"/>
                        </a:spcAft>
                      </a:pPr>
                      <a:r>
                        <a:rPr lang="ja-JP" sz="1050" kern="0" dirty="0">
                          <a:effectLst/>
                          <a:latin typeface="BIZ UDPゴシック" panose="020B0400000000000000" pitchFamily="50" charset="-128"/>
                          <a:ea typeface="BIZ UDPゴシック" panose="020B0400000000000000" pitchFamily="50" charset="-128"/>
                        </a:rPr>
                        <a:t>※この規制基準は、別表第三第二号の表に掲げる施設のうち法規則別表第三の第三欄に掲げるものにおいて発生し、大気中に排出される同表第二欄に掲げる有害物質については適用しない。</a:t>
                      </a:r>
                      <a:endParaRPr lang="ja-JP" sz="1050" kern="100" dirty="0">
                        <a:effectLst/>
                        <a:latin typeface="BIZ UDPゴシック" panose="020B0400000000000000" pitchFamily="50" charset="-128"/>
                        <a:ea typeface="BIZ UDPゴシック" panose="020B0400000000000000" pitchFamily="50" charset="-128"/>
                      </a:endParaRPr>
                    </a:p>
                    <a:p>
                      <a:pPr marL="266700" indent="-266700" algn="just">
                        <a:lnSpc>
                          <a:spcPts val="1200"/>
                        </a:lnSpc>
                        <a:spcBef>
                          <a:spcPts val="600"/>
                        </a:spcBef>
                        <a:spcAft>
                          <a:spcPts val="0"/>
                        </a:spcAft>
                      </a:pPr>
                      <a:r>
                        <a:rPr lang="ja-JP" sz="1050" kern="0" dirty="0">
                          <a:effectLst/>
                          <a:latin typeface="BIZ UDPゴシック" panose="020B0400000000000000" pitchFamily="50" charset="-128"/>
                          <a:ea typeface="BIZ UDPゴシック" panose="020B0400000000000000" pitchFamily="50" charset="-128"/>
                        </a:rPr>
                        <a:t>注）ただし</a:t>
                      </a:r>
                      <a:r>
                        <a:rPr lang="en-US" sz="1050" kern="0" dirty="0">
                          <a:effectLst/>
                          <a:latin typeface="BIZ UDPゴシック" panose="020B0400000000000000" pitchFamily="50" charset="-128"/>
                          <a:ea typeface="BIZ UDPゴシック" panose="020B0400000000000000" pitchFamily="50" charset="-128"/>
                        </a:rPr>
                        <a:t>S</a:t>
                      </a:r>
                      <a:r>
                        <a:rPr lang="ja-JP" sz="1050" kern="0" dirty="0">
                          <a:effectLst/>
                          <a:latin typeface="BIZ UDPゴシック" panose="020B0400000000000000" pitchFamily="50" charset="-128"/>
                          <a:ea typeface="BIZ UDPゴシック" panose="020B0400000000000000" pitchFamily="50" charset="-128"/>
                        </a:rPr>
                        <a:t>は周辺建築物の立地状況が変わった場合、それに応じて変更するものとする。</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17780" marB="17780" anchor="ctr"/>
                </a:tc>
                <a:extLst>
                  <a:ext uri="{0D108BD9-81ED-4DB2-BD59-A6C34878D82A}">
                    <a16:rowId xmlns:a16="http://schemas.microsoft.com/office/drawing/2014/main" val="1773565092"/>
                  </a:ext>
                </a:extLst>
              </a:tr>
            </a:tbl>
          </a:graphicData>
        </a:graphic>
      </p:graphicFrame>
      <p:sp>
        <p:nvSpPr>
          <p:cNvPr id="15" name="スライド番号プレースホルダー 3">
            <a:extLst>
              <a:ext uri="{FF2B5EF4-FFF2-40B4-BE49-F238E27FC236}">
                <a16:creationId xmlns:a16="http://schemas.microsoft.com/office/drawing/2014/main" id="{26A7CDFF-1396-44B3-931D-5E4601E1C230}"/>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23</a:t>
            </a:fld>
            <a:endParaRPr lang="en-US" dirty="0">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7064495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C4F272CF-439D-4A41-8ED0-E9EABB77BE08}"/>
              </a:ext>
            </a:extLst>
          </p:cNvPr>
          <p:cNvSpPr>
            <a:spLocks noGrp="1"/>
          </p:cNvSpPr>
          <p:nvPr>
            <p:ph type="title"/>
          </p:nvPr>
        </p:nvSpPr>
        <p:spPr>
          <a:xfrm>
            <a:off x="1083470" y="609600"/>
            <a:ext cx="7441552" cy="1320800"/>
          </a:xfrm>
        </p:spPr>
        <p:txBody>
          <a:bodyPr>
            <a:normAutofit/>
          </a:bodyPr>
          <a:lstStyle/>
          <a:p>
            <a:r>
              <a:rPr lang="ja-JP" altLang="en-US" dirty="0">
                <a:latin typeface="BIZ UDPゴシック" panose="020B0400000000000000" pitchFamily="50" charset="-128"/>
                <a:ea typeface="BIZ UDPゴシック" panose="020B0400000000000000" pitchFamily="50" charset="-128"/>
              </a:rPr>
              <a:t>（参考）条例における規制基準②</a:t>
            </a:r>
            <a:endParaRPr kumimoji="1" lang="ja-JP" altLang="en-US"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表 4">
            <a:extLst>
              <a:ext uri="{FF2B5EF4-FFF2-40B4-BE49-F238E27FC236}">
                <a16:creationId xmlns:a16="http://schemas.microsoft.com/office/drawing/2014/main" id="{6434C35E-86B7-4362-BEF6-A4EC17FDCE23}"/>
              </a:ext>
            </a:extLst>
          </p:cNvPr>
          <p:cNvGraphicFramePr>
            <a:graphicFrameLocks noGrp="1"/>
          </p:cNvGraphicFramePr>
          <p:nvPr>
            <p:extLst>
              <p:ext uri="{D42A27DB-BD31-4B8C-83A1-F6EECF244321}">
                <p14:modId xmlns:p14="http://schemas.microsoft.com/office/powerpoint/2010/main" val="3320804762"/>
              </p:ext>
            </p:extLst>
          </p:nvPr>
        </p:nvGraphicFramePr>
        <p:xfrm>
          <a:off x="1266271" y="1435955"/>
          <a:ext cx="7556259" cy="1720685"/>
        </p:xfrm>
        <a:graphic>
          <a:graphicData uri="http://schemas.openxmlformats.org/drawingml/2006/table">
            <a:tbl>
              <a:tblPr firstRow="1" bandRow="1">
                <a:tableStyleId>{21E4AEA4-8DFA-4A89-87EB-49C32662AFE0}</a:tableStyleId>
              </a:tblPr>
              <a:tblGrid>
                <a:gridCol w="4526584">
                  <a:extLst>
                    <a:ext uri="{9D8B030D-6E8A-4147-A177-3AD203B41FA5}">
                      <a16:colId xmlns:a16="http://schemas.microsoft.com/office/drawing/2014/main" val="2388445968"/>
                    </a:ext>
                  </a:extLst>
                </a:gridCol>
                <a:gridCol w="879404">
                  <a:extLst>
                    <a:ext uri="{9D8B030D-6E8A-4147-A177-3AD203B41FA5}">
                      <a16:colId xmlns:a16="http://schemas.microsoft.com/office/drawing/2014/main" val="3054834685"/>
                    </a:ext>
                  </a:extLst>
                </a:gridCol>
                <a:gridCol w="1541813">
                  <a:extLst>
                    <a:ext uri="{9D8B030D-6E8A-4147-A177-3AD203B41FA5}">
                      <a16:colId xmlns:a16="http://schemas.microsoft.com/office/drawing/2014/main" val="1466209551"/>
                    </a:ext>
                  </a:extLst>
                </a:gridCol>
                <a:gridCol w="608458">
                  <a:extLst>
                    <a:ext uri="{9D8B030D-6E8A-4147-A177-3AD203B41FA5}">
                      <a16:colId xmlns:a16="http://schemas.microsoft.com/office/drawing/2014/main" val="1568051223"/>
                    </a:ext>
                  </a:extLst>
                </a:gridCol>
              </a:tblGrid>
              <a:tr h="203596">
                <a:tc gridSpan="2">
                  <a:txBody>
                    <a:bodyPr/>
                    <a:lstStyle/>
                    <a:p>
                      <a:pPr algn="ctr">
                        <a:lnSpc>
                          <a:spcPts val="1200"/>
                        </a:lnSpc>
                        <a:spcAft>
                          <a:spcPts val="0"/>
                        </a:spcAft>
                      </a:pPr>
                      <a:r>
                        <a:rPr lang="ja-JP" sz="1000" kern="0">
                          <a:effectLst/>
                          <a:latin typeface="BIZ UDPゴシック" panose="020B0400000000000000" pitchFamily="50" charset="-128"/>
                          <a:ea typeface="BIZ UDPゴシック" panose="020B0400000000000000" pitchFamily="50" charset="-128"/>
                        </a:rPr>
                        <a:t>場　　合</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hMerge="1">
                  <a:txBody>
                    <a:bodyPr/>
                    <a:lstStyle/>
                    <a:p>
                      <a:pPr algn="ctr">
                        <a:lnSpc>
                          <a:spcPts val="1200"/>
                        </a:lnSpc>
                        <a:spcAft>
                          <a:spcPts val="0"/>
                        </a:spcAft>
                      </a:pP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gridSpan="2">
                  <a:txBody>
                    <a:bodyPr/>
                    <a:lstStyle/>
                    <a:p>
                      <a:r>
                        <a:rPr lang="ja-JP" sz="1000" kern="0">
                          <a:effectLst/>
                          <a:latin typeface="BIZ UDPゴシック" panose="020B0400000000000000" pitchFamily="50" charset="-128"/>
                          <a:ea typeface="BIZ UDPゴシック" panose="020B0400000000000000" pitchFamily="50" charset="-128"/>
                        </a:rPr>
                        <a:t>Ｓの算式</a:t>
                      </a:r>
                      <a:endParaRPr kumimoji="1" lang="ja-JP" altLang="en-US">
                        <a:latin typeface="BIZ UDPゴシック" panose="020B0400000000000000" pitchFamily="50" charset="-128"/>
                        <a:ea typeface="BIZ UDPゴシック" panose="020B0400000000000000" pitchFamily="50" charset="-128"/>
                      </a:endParaRPr>
                    </a:p>
                  </a:txBody>
                  <a:tcPr marL="31284" marR="31284" marT="0" marB="0" anchor="ctr"/>
                </a:tc>
                <a:tc hMerge="1">
                  <a:txBody>
                    <a:bodyPr/>
                    <a:lstStyle/>
                    <a:p>
                      <a:endParaRPr kumimoji="1" lang="ja-JP" altLang="en-US"/>
                    </a:p>
                  </a:txBody>
                  <a:tcPr/>
                </a:tc>
                <a:extLst>
                  <a:ext uri="{0D108BD9-81ED-4DB2-BD59-A6C34878D82A}">
                    <a16:rowId xmlns:a16="http://schemas.microsoft.com/office/drawing/2014/main" val="1692438710"/>
                  </a:ext>
                </a:extLst>
              </a:tr>
              <a:tr h="203596">
                <a:tc gridSpan="2">
                  <a:txBody>
                    <a:bodyPr/>
                    <a:lstStyle/>
                    <a:p>
                      <a:pPr algn="just">
                        <a:lnSpc>
                          <a:spcPts val="1200"/>
                        </a:lnSpc>
                        <a:spcAft>
                          <a:spcPts val="0"/>
                        </a:spcAft>
                      </a:pPr>
                      <a:r>
                        <a:rPr lang="en-US" sz="1000" kern="0">
                          <a:effectLst/>
                          <a:latin typeface="BIZ UDPゴシック" panose="020B0400000000000000" pitchFamily="50" charset="-128"/>
                          <a:ea typeface="BIZ UDPゴシック" panose="020B0400000000000000" pitchFamily="50" charset="-128"/>
                        </a:rPr>
                        <a:t>Ho</a:t>
                      </a:r>
                      <a:r>
                        <a:rPr lang="ja-JP" sz="1000" kern="0">
                          <a:effectLst/>
                          <a:latin typeface="BIZ UDPゴシック" panose="020B0400000000000000" pitchFamily="50" charset="-128"/>
                          <a:ea typeface="BIZ UDPゴシック" panose="020B0400000000000000" pitchFamily="50" charset="-128"/>
                        </a:rPr>
                        <a:t>＜</a:t>
                      </a:r>
                      <a:r>
                        <a:rPr lang="en-US" sz="1000" kern="0">
                          <a:effectLst/>
                          <a:latin typeface="BIZ UDPゴシック" panose="020B0400000000000000" pitchFamily="50" charset="-128"/>
                          <a:ea typeface="BIZ UDPゴシック" panose="020B0400000000000000" pitchFamily="50" charset="-128"/>
                        </a:rPr>
                        <a:t>6</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hMerge="1">
                  <a:txBody>
                    <a:bodyPr/>
                    <a:lstStyle/>
                    <a:p>
                      <a:pPr algn="just">
                        <a:lnSpc>
                          <a:spcPts val="1200"/>
                        </a:lnSpc>
                        <a:spcAft>
                          <a:spcPts val="0"/>
                        </a:spcAft>
                      </a:pP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a:txBody>
                    <a:bodyPr/>
                    <a:lstStyle/>
                    <a:p>
                      <a:r>
                        <a:rPr lang="en-US" sz="1000" kern="0" dirty="0">
                          <a:effectLst/>
                          <a:latin typeface="BIZ UDPゴシック" panose="020B0400000000000000" pitchFamily="50" charset="-128"/>
                          <a:ea typeface="BIZ UDPゴシック" panose="020B0400000000000000" pitchFamily="50" charset="-128"/>
                        </a:rPr>
                        <a:t>b</a:t>
                      </a:r>
                      <a:r>
                        <a:rPr lang="ja-JP" sz="1000" kern="0" baseline="30000" dirty="0">
                          <a:effectLst/>
                          <a:latin typeface="BIZ UDPゴシック" panose="020B0400000000000000" pitchFamily="50" charset="-128"/>
                          <a:ea typeface="BIZ UDPゴシック" panose="020B0400000000000000" pitchFamily="50" charset="-128"/>
                        </a:rPr>
                        <a:t>２</a:t>
                      </a:r>
                      <a:endParaRPr kumimoji="1" lang="ja-JP" altLang="en-US" dirty="0">
                        <a:latin typeface="BIZ UDPゴシック" panose="020B0400000000000000" pitchFamily="50" charset="-128"/>
                        <a:ea typeface="BIZ UDPゴシック" panose="020B0400000000000000" pitchFamily="50" charset="-128"/>
                      </a:endParaRPr>
                    </a:p>
                  </a:txBody>
                  <a:tcPr marL="31284" marR="31284" marT="0" marB="0" anchor="ctr"/>
                </a:tc>
                <a:tc>
                  <a:txBody>
                    <a:bodyPr/>
                    <a:lstStyle/>
                    <a:p>
                      <a:pPr algn="just">
                        <a:lnSpc>
                          <a:spcPts val="1200"/>
                        </a:lnSpc>
                        <a:spcAft>
                          <a:spcPts val="0"/>
                        </a:spcAft>
                      </a:pPr>
                      <a:r>
                        <a:rPr lang="en-US" sz="1000" kern="0">
                          <a:effectLst/>
                          <a:latin typeface="BIZ UDPゴシック" panose="020B0400000000000000" pitchFamily="50" charset="-128"/>
                          <a:ea typeface="BIZ UDPゴシック" panose="020B0400000000000000" pitchFamily="50" charset="-128"/>
                        </a:rPr>
                        <a:t>…</a:t>
                      </a:r>
                      <a:r>
                        <a:rPr lang="ja-JP" sz="1000" kern="0">
                          <a:effectLst/>
                          <a:latin typeface="BIZ UDPゴシック" panose="020B0400000000000000" pitchFamily="50" charset="-128"/>
                          <a:ea typeface="BIZ UDPゴシック" panose="020B0400000000000000" pitchFamily="50" charset="-128"/>
                        </a:rPr>
                        <a:t>①</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extLst>
                  <a:ext uri="{0D108BD9-81ED-4DB2-BD59-A6C34878D82A}">
                    <a16:rowId xmlns:a16="http://schemas.microsoft.com/office/drawing/2014/main" val="1699631437"/>
                  </a:ext>
                </a:extLst>
              </a:tr>
              <a:tr h="203596">
                <a:tc gridSpan="2">
                  <a:txBody>
                    <a:bodyPr/>
                    <a:lstStyle/>
                    <a:p>
                      <a:pPr algn="just">
                        <a:lnSpc>
                          <a:spcPts val="1200"/>
                        </a:lnSpc>
                        <a:spcAft>
                          <a:spcPts val="0"/>
                        </a:spcAft>
                      </a:pPr>
                      <a:r>
                        <a:rPr lang="en-US" sz="1000" kern="0">
                          <a:effectLst/>
                          <a:latin typeface="BIZ UDPゴシック" panose="020B0400000000000000" pitchFamily="50" charset="-128"/>
                          <a:ea typeface="BIZ UDPゴシック" panose="020B0400000000000000" pitchFamily="50" charset="-128"/>
                        </a:rPr>
                        <a:t>Ho</a:t>
                      </a:r>
                      <a:r>
                        <a:rPr lang="ja-JP" sz="1000" kern="0">
                          <a:effectLst/>
                          <a:latin typeface="BIZ UDPゴシック" panose="020B0400000000000000" pitchFamily="50" charset="-128"/>
                          <a:ea typeface="BIZ UDPゴシック" panose="020B0400000000000000" pitchFamily="50" charset="-128"/>
                        </a:rPr>
                        <a:t>≧</a:t>
                      </a:r>
                      <a:r>
                        <a:rPr lang="en-US" sz="1000" kern="0">
                          <a:effectLst/>
                          <a:latin typeface="BIZ UDPゴシック" panose="020B0400000000000000" pitchFamily="50" charset="-128"/>
                          <a:ea typeface="BIZ UDPゴシック" panose="020B0400000000000000" pitchFamily="50" charset="-128"/>
                        </a:rPr>
                        <a:t>6</a:t>
                      </a:r>
                      <a:r>
                        <a:rPr lang="ja-JP" sz="1000" kern="0">
                          <a:effectLst/>
                          <a:latin typeface="BIZ UDPゴシック" panose="020B0400000000000000" pitchFamily="50" charset="-128"/>
                          <a:ea typeface="BIZ UDPゴシック" panose="020B0400000000000000" pitchFamily="50" charset="-128"/>
                        </a:rPr>
                        <a:t>かつ</a:t>
                      </a:r>
                      <a:r>
                        <a:rPr lang="en-US" sz="1000" kern="0">
                          <a:effectLst/>
                          <a:latin typeface="BIZ UDPゴシック" panose="020B0400000000000000" pitchFamily="50" charset="-128"/>
                          <a:ea typeface="BIZ UDPゴシック" panose="020B0400000000000000" pitchFamily="50" charset="-128"/>
                        </a:rPr>
                        <a:t>4.7(Ho-6)</a:t>
                      </a:r>
                      <a:r>
                        <a:rPr lang="ja-JP" sz="1000" kern="0">
                          <a:effectLst/>
                          <a:latin typeface="BIZ UDPゴシック" panose="020B0400000000000000" pitchFamily="50" charset="-128"/>
                          <a:ea typeface="BIZ UDPゴシック" panose="020B0400000000000000" pitchFamily="50" charset="-128"/>
                        </a:rPr>
                        <a:t>≦</a:t>
                      </a:r>
                      <a:r>
                        <a:rPr lang="en-US" sz="1000" kern="0">
                          <a:effectLst/>
                          <a:latin typeface="BIZ UDPゴシック" panose="020B0400000000000000" pitchFamily="50" charset="-128"/>
                          <a:ea typeface="BIZ UDPゴシック" panose="020B0400000000000000" pitchFamily="50" charset="-128"/>
                        </a:rPr>
                        <a:t>b</a:t>
                      </a:r>
                      <a:r>
                        <a:rPr lang="ja-JP" sz="1000" kern="0">
                          <a:effectLst/>
                          <a:latin typeface="BIZ UDPゴシック" panose="020B0400000000000000" pitchFamily="50" charset="-128"/>
                          <a:ea typeface="BIZ UDPゴシック" panose="020B0400000000000000" pitchFamily="50" charset="-128"/>
                        </a:rPr>
                        <a:t>＜</a:t>
                      </a:r>
                      <a:r>
                        <a:rPr lang="en-US" sz="1000" kern="0">
                          <a:effectLst/>
                          <a:latin typeface="BIZ UDPゴシック" panose="020B0400000000000000" pitchFamily="50" charset="-128"/>
                          <a:ea typeface="BIZ UDPゴシック" panose="020B0400000000000000" pitchFamily="50" charset="-128"/>
                        </a:rPr>
                        <a:t>4.7Ho</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hMerge="1">
                  <a:txBody>
                    <a:bodyPr/>
                    <a:lstStyle/>
                    <a:p>
                      <a:pPr algn="just">
                        <a:lnSpc>
                          <a:spcPts val="1200"/>
                        </a:lnSpc>
                        <a:spcAft>
                          <a:spcPts val="0"/>
                        </a:spcAft>
                      </a:pP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a:txBody>
                    <a:bodyPr/>
                    <a:lstStyle/>
                    <a:p>
                      <a:r>
                        <a:rPr lang="en-US" sz="1000" kern="0">
                          <a:effectLst/>
                          <a:latin typeface="BIZ UDPゴシック" panose="020B0400000000000000" pitchFamily="50" charset="-128"/>
                          <a:ea typeface="BIZ UDPゴシック" panose="020B0400000000000000" pitchFamily="50" charset="-128"/>
                        </a:rPr>
                        <a:t>(Ho-6)</a:t>
                      </a:r>
                      <a:r>
                        <a:rPr lang="ja-JP" sz="1000" kern="0" baseline="30000">
                          <a:effectLst/>
                          <a:latin typeface="BIZ UDPゴシック" panose="020B0400000000000000" pitchFamily="50" charset="-128"/>
                          <a:ea typeface="BIZ UDPゴシック" panose="020B0400000000000000" pitchFamily="50" charset="-128"/>
                        </a:rPr>
                        <a:t>２</a:t>
                      </a:r>
                      <a:r>
                        <a:rPr lang="ja-JP" sz="1000" kern="0">
                          <a:effectLst/>
                          <a:latin typeface="BIZ UDPゴシック" panose="020B0400000000000000" pitchFamily="50" charset="-128"/>
                          <a:ea typeface="BIZ UDPゴシック" panose="020B0400000000000000" pitchFamily="50" charset="-128"/>
                        </a:rPr>
                        <a:t>＋</a:t>
                      </a:r>
                      <a:r>
                        <a:rPr lang="en-US" sz="1000" kern="0">
                          <a:effectLst/>
                          <a:latin typeface="BIZ UDPゴシック" panose="020B0400000000000000" pitchFamily="50" charset="-128"/>
                          <a:ea typeface="BIZ UDPゴシック" panose="020B0400000000000000" pitchFamily="50" charset="-128"/>
                        </a:rPr>
                        <a:t>b</a:t>
                      </a:r>
                      <a:r>
                        <a:rPr lang="ja-JP" sz="1000" kern="0" baseline="30000">
                          <a:effectLst/>
                          <a:latin typeface="BIZ UDPゴシック" panose="020B0400000000000000" pitchFamily="50" charset="-128"/>
                          <a:ea typeface="BIZ UDPゴシック" panose="020B0400000000000000" pitchFamily="50" charset="-128"/>
                        </a:rPr>
                        <a:t>２</a:t>
                      </a:r>
                      <a:endParaRPr kumimoji="1" lang="ja-JP" altLang="en-US">
                        <a:latin typeface="BIZ UDPゴシック" panose="020B0400000000000000" pitchFamily="50" charset="-128"/>
                        <a:ea typeface="BIZ UDPゴシック" panose="020B0400000000000000" pitchFamily="50" charset="-128"/>
                      </a:endParaRPr>
                    </a:p>
                  </a:txBody>
                  <a:tcPr marL="31284" marR="31284" marT="0" marB="0" anchor="ctr"/>
                </a:tc>
                <a:tc>
                  <a:txBody>
                    <a:bodyPr/>
                    <a:lstStyle/>
                    <a:p>
                      <a:pPr algn="just">
                        <a:lnSpc>
                          <a:spcPts val="1200"/>
                        </a:lnSpc>
                        <a:spcAft>
                          <a:spcPts val="0"/>
                        </a:spcAft>
                      </a:pPr>
                      <a:r>
                        <a:rPr lang="en-US" sz="1000" kern="0">
                          <a:effectLst/>
                          <a:latin typeface="BIZ UDPゴシック" panose="020B0400000000000000" pitchFamily="50" charset="-128"/>
                          <a:ea typeface="BIZ UDPゴシック" panose="020B0400000000000000" pitchFamily="50" charset="-128"/>
                        </a:rPr>
                        <a:t>…</a:t>
                      </a:r>
                      <a:r>
                        <a:rPr lang="ja-JP" sz="1000" kern="0">
                          <a:effectLst/>
                          <a:latin typeface="BIZ UDPゴシック" panose="020B0400000000000000" pitchFamily="50" charset="-128"/>
                          <a:ea typeface="BIZ UDPゴシック" panose="020B0400000000000000" pitchFamily="50" charset="-128"/>
                        </a:rPr>
                        <a:t>②</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extLst>
                  <a:ext uri="{0D108BD9-81ED-4DB2-BD59-A6C34878D82A}">
                    <a16:rowId xmlns:a16="http://schemas.microsoft.com/office/drawing/2014/main" val="4166976766"/>
                  </a:ext>
                </a:extLst>
              </a:tr>
              <a:tr h="287947">
                <a:tc gridSpan="2">
                  <a:txBody>
                    <a:bodyPr/>
                    <a:lstStyle/>
                    <a:p>
                      <a:pPr algn="just">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Ho</a:t>
                      </a:r>
                      <a:r>
                        <a:rPr lang="ja-JP" sz="1000" kern="0" dirty="0">
                          <a:effectLst/>
                          <a:latin typeface="BIZ UDPゴシック" panose="020B0400000000000000" pitchFamily="50" charset="-128"/>
                          <a:ea typeface="BIZ UDPゴシック" panose="020B0400000000000000" pitchFamily="50" charset="-128"/>
                        </a:rPr>
                        <a:t>≧</a:t>
                      </a:r>
                      <a:r>
                        <a:rPr lang="en-US" sz="1000" kern="0" dirty="0">
                          <a:effectLst/>
                          <a:latin typeface="BIZ UDPゴシック" panose="020B0400000000000000" pitchFamily="50" charset="-128"/>
                          <a:ea typeface="BIZ UDPゴシック" panose="020B0400000000000000" pitchFamily="50" charset="-128"/>
                        </a:rPr>
                        <a:t>6</a:t>
                      </a:r>
                      <a:r>
                        <a:rPr lang="ja-JP" sz="1000" kern="0" dirty="0">
                          <a:effectLst/>
                          <a:latin typeface="BIZ UDPゴシック" panose="020B0400000000000000" pitchFamily="50" charset="-128"/>
                          <a:ea typeface="BIZ UDPゴシック" panose="020B0400000000000000" pitchFamily="50" charset="-128"/>
                        </a:rPr>
                        <a:t>かつ</a:t>
                      </a:r>
                      <a:r>
                        <a:rPr lang="en-US" sz="1000" kern="0" dirty="0">
                          <a:effectLst/>
                          <a:latin typeface="BIZ UDPゴシック" panose="020B0400000000000000" pitchFamily="50" charset="-128"/>
                          <a:ea typeface="BIZ UDPゴシック" panose="020B0400000000000000" pitchFamily="50" charset="-128"/>
                        </a:rPr>
                        <a:t>b</a:t>
                      </a:r>
                      <a:r>
                        <a:rPr lang="ja-JP" sz="1000" kern="0" dirty="0">
                          <a:effectLst/>
                          <a:latin typeface="BIZ UDPゴシック" panose="020B0400000000000000" pitchFamily="50" charset="-128"/>
                          <a:ea typeface="BIZ UDPゴシック" panose="020B0400000000000000" pitchFamily="50" charset="-128"/>
                        </a:rPr>
                        <a:t>≧</a:t>
                      </a:r>
                      <a:r>
                        <a:rPr lang="en-US" sz="1000" kern="0" dirty="0">
                          <a:effectLst/>
                          <a:latin typeface="BIZ UDPゴシック" panose="020B0400000000000000" pitchFamily="50" charset="-128"/>
                          <a:ea typeface="BIZ UDPゴシック" panose="020B0400000000000000" pitchFamily="50" charset="-128"/>
                        </a:rPr>
                        <a:t>4.7Ho</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hMerge="1">
                  <a:txBody>
                    <a:bodyPr/>
                    <a:lstStyle/>
                    <a:p>
                      <a:pPr algn="just">
                        <a:lnSpc>
                          <a:spcPts val="1200"/>
                        </a:lnSpc>
                        <a:spcAft>
                          <a:spcPts val="0"/>
                        </a:spcAft>
                      </a:pP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a:txBody>
                    <a:bodyPr/>
                    <a:lstStyle/>
                    <a:p>
                      <a:r>
                        <a:rPr lang="en-US" sz="1000" kern="0" dirty="0">
                          <a:effectLst/>
                          <a:latin typeface="BIZ UDPゴシック" panose="020B0400000000000000" pitchFamily="50" charset="-128"/>
                          <a:ea typeface="BIZ UDPゴシック" panose="020B0400000000000000" pitchFamily="50" charset="-128"/>
                        </a:rPr>
                        <a:t>(Ho-6)</a:t>
                      </a:r>
                      <a:r>
                        <a:rPr lang="ja-JP" sz="1000" kern="0" baseline="30000" dirty="0">
                          <a:effectLst/>
                          <a:latin typeface="BIZ UDPゴシック" panose="020B0400000000000000" pitchFamily="50" charset="-128"/>
                          <a:ea typeface="BIZ UDPゴシック" panose="020B0400000000000000" pitchFamily="50" charset="-128"/>
                        </a:rPr>
                        <a:t>２</a:t>
                      </a:r>
                      <a:r>
                        <a:rPr lang="ja-JP" sz="1000" kern="0" dirty="0">
                          <a:effectLst/>
                          <a:latin typeface="BIZ UDPゴシック" panose="020B0400000000000000" pitchFamily="50" charset="-128"/>
                          <a:ea typeface="BIZ UDPゴシック" panose="020B0400000000000000" pitchFamily="50" charset="-128"/>
                        </a:rPr>
                        <a:t>＋</a:t>
                      </a:r>
                      <a:r>
                        <a:rPr lang="en-US" sz="1000" kern="0" dirty="0">
                          <a:effectLst/>
                          <a:latin typeface="BIZ UDPゴシック" panose="020B0400000000000000" pitchFamily="50" charset="-128"/>
                          <a:ea typeface="BIZ UDPゴシック" panose="020B0400000000000000" pitchFamily="50" charset="-128"/>
                        </a:rPr>
                        <a:t>22.1Ho</a:t>
                      </a:r>
                      <a:r>
                        <a:rPr lang="ja-JP" sz="1000" kern="0" baseline="30000" dirty="0">
                          <a:effectLst/>
                          <a:latin typeface="BIZ UDPゴシック" panose="020B0400000000000000" pitchFamily="50" charset="-128"/>
                          <a:ea typeface="BIZ UDPゴシック" panose="020B0400000000000000" pitchFamily="50" charset="-128"/>
                        </a:rPr>
                        <a:t>２</a:t>
                      </a:r>
                      <a:endParaRPr kumimoji="1" lang="ja-JP" altLang="en-US" dirty="0">
                        <a:latin typeface="BIZ UDPゴシック" panose="020B0400000000000000" pitchFamily="50" charset="-128"/>
                        <a:ea typeface="BIZ UDPゴシック" panose="020B0400000000000000" pitchFamily="50" charset="-128"/>
                      </a:endParaRPr>
                    </a:p>
                  </a:txBody>
                  <a:tcPr marL="31284" marR="31284" marT="0" marB="0" anchor="ctr"/>
                </a:tc>
                <a:tc>
                  <a:txBody>
                    <a:bodyPr/>
                    <a:lstStyle/>
                    <a:p>
                      <a:pPr algn="just">
                        <a:lnSpc>
                          <a:spcPts val="1200"/>
                        </a:lnSpc>
                        <a:spcAft>
                          <a:spcPts val="0"/>
                        </a:spcAft>
                      </a:pPr>
                      <a:r>
                        <a:rPr lang="en-US" sz="1000" kern="0">
                          <a:effectLst/>
                          <a:latin typeface="BIZ UDPゴシック" panose="020B0400000000000000" pitchFamily="50" charset="-128"/>
                          <a:ea typeface="BIZ UDPゴシック" panose="020B0400000000000000" pitchFamily="50" charset="-128"/>
                        </a:rPr>
                        <a:t>…</a:t>
                      </a:r>
                      <a:r>
                        <a:rPr lang="ja-JP" sz="1000" kern="0">
                          <a:effectLst/>
                          <a:latin typeface="BIZ UDPゴシック" panose="020B0400000000000000" pitchFamily="50" charset="-128"/>
                          <a:ea typeface="BIZ UDPゴシック" panose="020B0400000000000000" pitchFamily="50" charset="-128"/>
                        </a:rPr>
                        <a:t>③</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extLst>
                  <a:ext uri="{0D108BD9-81ED-4DB2-BD59-A6C34878D82A}">
                    <a16:rowId xmlns:a16="http://schemas.microsoft.com/office/drawing/2014/main" val="3299980641"/>
                  </a:ext>
                </a:extLst>
              </a:tr>
              <a:tr h="203596">
                <a:tc rowSpan="2">
                  <a:txBody>
                    <a:bodyPr/>
                    <a:lstStyle/>
                    <a:p>
                      <a:pPr algn="just">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Ho</a:t>
                      </a:r>
                      <a:r>
                        <a:rPr lang="ja-JP" sz="1000" kern="0" dirty="0">
                          <a:effectLst/>
                          <a:latin typeface="BIZ UDPゴシック" panose="020B0400000000000000" pitchFamily="50" charset="-128"/>
                          <a:ea typeface="BIZ UDPゴシック" panose="020B0400000000000000" pitchFamily="50" charset="-128"/>
                        </a:rPr>
                        <a:t>≧</a:t>
                      </a:r>
                      <a:r>
                        <a:rPr lang="en-US" sz="1000" kern="0" dirty="0">
                          <a:effectLst/>
                          <a:latin typeface="BIZ UDPゴシック" panose="020B0400000000000000" pitchFamily="50" charset="-128"/>
                          <a:ea typeface="BIZ UDPゴシック" panose="020B0400000000000000" pitchFamily="50" charset="-128"/>
                        </a:rPr>
                        <a:t>6</a:t>
                      </a:r>
                      <a:r>
                        <a:rPr lang="ja-JP" sz="1000" kern="0" dirty="0">
                          <a:effectLst/>
                          <a:latin typeface="BIZ UDPゴシック" panose="020B0400000000000000" pitchFamily="50" charset="-128"/>
                          <a:ea typeface="BIZ UDPゴシック" panose="020B0400000000000000" pitchFamily="50" charset="-128"/>
                        </a:rPr>
                        <a:t>かつ</a:t>
                      </a:r>
                      <a:r>
                        <a:rPr lang="en-US" sz="1000" kern="0" dirty="0">
                          <a:effectLst/>
                          <a:latin typeface="BIZ UDPゴシック" panose="020B0400000000000000" pitchFamily="50" charset="-128"/>
                          <a:ea typeface="BIZ UDPゴシック" panose="020B0400000000000000" pitchFamily="50" charset="-128"/>
                        </a:rPr>
                        <a:t>b</a:t>
                      </a:r>
                      <a:r>
                        <a:rPr lang="ja-JP" sz="1000" kern="0" dirty="0">
                          <a:effectLst/>
                          <a:latin typeface="BIZ UDPゴシック" panose="020B0400000000000000" pitchFamily="50" charset="-128"/>
                          <a:ea typeface="BIZ UDPゴシック" panose="020B0400000000000000" pitchFamily="50" charset="-128"/>
                        </a:rPr>
                        <a:t>＜</a:t>
                      </a:r>
                      <a:r>
                        <a:rPr lang="en-US" sz="1000" kern="0" dirty="0">
                          <a:effectLst/>
                          <a:latin typeface="BIZ UDPゴシック" panose="020B0400000000000000" pitchFamily="50" charset="-128"/>
                          <a:ea typeface="BIZ UDPゴシック" panose="020B0400000000000000" pitchFamily="50" charset="-128"/>
                        </a:rPr>
                        <a:t>4.7</a:t>
                      </a:r>
                      <a:r>
                        <a:rPr lang="ja-JP" sz="1000" kern="0" dirty="0">
                          <a:effectLst/>
                          <a:latin typeface="BIZ UDPゴシック" panose="020B0400000000000000" pitchFamily="50" charset="-128"/>
                          <a:ea typeface="BIZ UDPゴシック" panose="020B0400000000000000" pitchFamily="50" charset="-128"/>
                        </a:rPr>
                        <a:t>（</a:t>
                      </a:r>
                      <a:r>
                        <a:rPr lang="en-US" sz="1000" kern="0" dirty="0">
                          <a:effectLst/>
                          <a:latin typeface="BIZ UDPゴシック" panose="020B0400000000000000" pitchFamily="50" charset="-128"/>
                          <a:ea typeface="BIZ UDPゴシック" panose="020B0400000000000000" pitchFamily="50" charset="-128"/>
                        </a:rPr>
                        <a:t>Ho-6</a:t>
                      </a:r>
                      <a:r>
                        <a:rPr lang="ja-JP" sz="1000" kern="0" dirty="0">
                          <a:effectLst/>
                          <a:latin typeface="BIZ UDPゴシック" panose="020B0400000000000000" pitchFamily="50" charset="-128"/>
                          <a:ea typeface="BIZ UDPゴシック" panose="020B0400000000000000" pitchFamily="50" charset="-128"/>
                        </a:rPr>
                        <a:t>）であって、排出口の中心から</a:t>
                      </a:r>
                      <a:r>
                        <a:rPr lang="en-US" sz="1000" kern="0" dirty="0">
                          <a:effectLst/>
                          <a:latin typeface="BIZ UDPゴシック" panose="020B0400000000000000" pitchFamily="50" charset="-128"/>
                          <a:ea typeface="BIZ UDPゴシック" panose="020B0400000000000000" pitchFamily="50" charset="-128"/>
                        </a:rPr>
                        <a:t>4.7</a:t>
                      </a:r>
                      <a:r>
                        <a:rPr lang="ja-JP" sz="1000" kern="0" dirty="0">
                          <a:effectLst/>
                          <a:latin typeface="BIZ UDPゴシック" panose="020B0400000000000000" pitchFamily="50" charset="-128"/>
                          <a:ea typeface="BIZ UDPゴシック" panose="020B0400000000000000" pitchFamily="50" charset="-128"/>
                        </a:rPr>
                        <a:t>（</a:t>
                      </a:r>
                      <a:r>
                        <a:rPr lang="en-US" sz="1000" kern="0" dirty="0">
                          <a:effectLst/>
                          <a:latin typeface="BIZ UDPゴシック" panose="020B0400000000000000" pitchFamily="50" charset="-128"/>
                          <a:ea typeface="BIZ UDPゴシック" panose="020B0400000000000000" pitchFamily="50" charset="-128"/>
                        </a:rPr>
                        <a:t>Ho-6</a:t>
                      </a:r>
                      <a:r>
                        <a:rPr lang="ja-JP" sz="1000" kern="0" dirty="0">
                          <a:effectLst/>
                          <a:latin typeface="BIZ UDPゴシック" panose="020B0400000000000000" pitchFamily="50" charset="-128"/>
                          <a:ea typeface="BIZ UDPゴシック" panose="020B0400000000000000" pitchFamily="50" charset="-128"/>
                        </a:rPr>
                        <a:t>）の水平距離内に、排出口の中心を頂点とする側面が俯角</a:t>
                      </a:r>
                      <a:r>
                        <a:rPr lang="en-US" sz="1000" kern="0" dirty="0">
                          <a:effectLst/>
                          <a:latin typeface="BIZ UDPゴシック" panose="020B0400000000000000" pitchFamily="50" charset="-128"/>
                          <a:ea typeface="BIZ UDPゴシック" panose="020B0400000000000000" pitchFamily="50" charset="-128"/>
                        </a:rPr>
                        <a:t>12</a:t>
                      </a:r>
                      <a:r>
                        <a:rPr lang="ja-JP" sz="1000" kern="0" dirty="0">
                          <a:effectLst/>
                          <a:latin typeface="BIZ UDPゴシック" panose="020B0400000000000000" pitchFamily="50" charset="-128"/>
                          <a:ea typeface="BIZ UDPゴシック" panose="020B0400000000000000" pitchFamily="50" charset="-128"/>
                        </a:rPr>
                        <a:t>度をなす円錐面から上部に突出する他人の所有する建築物（倉庫等は除く。以下「建築物」という。）がある場合</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a:txBody>
                    <a:bodyPr/>
                    <a:lstStyle/>
                    <a:p>
                      <a:r>
                        <a:rPr lang="en-US" sz="1000" kern="0">
                          <a:effectLst/>
                          <a:latin typeface="BIZ UDPゴシック" panose="020B0400000000000000" pitchFamily="50" charset="-128"/>
                          <a:ea typeface="BIZ UDPゴシック" panose="020B0400000000000000" pitchFamily="50" charset="-128"/>
                        </a:rPr>
                        <a:t>Ho</a:t>
                      </a:r>
                      <a:r>
                        <a:rPr lang="ja-JP" sz="1000" kern="0">
                          <a:effectLst/>
                          <a:latin typeface="BIZ UDPゴシック" panose="020B0400000000000000" pitchFamily="50" charset="-128"/>
                          <a:ea typeface="BIZ UDPゴシック" panose="020B0400000000000000" pitchFamily="50" charset="-128"/>
                        </a:rPr>
                        <a:t>＞</a:t>
                      </a:r>
                      <a:r>
                        <a:rPr lang="en-US" sz="1000" kern="0">
                          <a:effectLst/>
                          <a:latin typeface="BIZ UDPゴシック" panose="020B0400000000000000" pitchFamily="50" charset="-128"/>
                          <a:ea typeface="BIZ UDPゴシック" panose="020B0400000000000000" pitchFamily="50" charset="-128"/>
                        </a:rPr>
                        <a:t>h</a:t>
                      </a:r>
                      <a:endParaRPr kumimoji="1" lang="ja-JP" altLang="en-US">
                        <a:latin typeface="BIZ UDPゴシック" panose="020B0400000000000000" pitchFamily="50" charset="-128"/>
                        <a:ea typeface="BIZ UDPゴシック" panose="020B0400000000000000" pitchFamily="50" charset="-128"/>
                      </a:endParaRPr>
                    </a:p>
                  </a:txBody>
                  <a:tcPr marL="31284" marR="31284" marT="0" marB="0" anchor="ctr"/>
                </a:tc>
                <a:tc>
                  <a:txBody>
                    <a:bodyPr/>
                    <a:lstStyle/>
                    <a:p>
                      <a:pPr algn="just">
                        <a:lnSpc>
                          <a:spcPts val="1200"/>
                        </a:lnSpc>
                        <a:spcAft>
                          <a:spcPts val="0"/>
                        </a:spcAft>
                      </a:pPr>
                      <a:r>
                        <a:rPr lang="en-US" sz="1000" kern="0">
                          <a:effectLst/>
                          <a:latin typeface="BIZ UDPゴシック" panose="020B0400000000000000" pitchFamily="50" charset="-128"/>
                          <a:ea typeface="BIZ UDPゴシック" panose="020B0400000000000000" pitchFamily="50" charset="-128"/>
                        </a:rPr>
                        <a:t>(Ho-h)</a:t>
                      </a:r>
                      <a:r>
                        <a:rPr lang="ja-JP" sz="1000" kern="0" baseline="30000">
                          <a:effectLst/>
                          <a:latin typeface="BIZ UDPゴシック" panose="020B0400000000000000" pitchFamily="50" charset="-128"/>
                          <a:ea typeface="BIZ UDPゴシック" panose="020B0400000000000000" pitchFamily="50" charset="-128"/>
                        </a:rPr>
                        <a:t>２</a:t>
                      </a:r>
                      <a:r>
                        <a:rPr lang="ja-JP" sz="1000" kern="0">
                          <a:effectLst/>
                          <a:latin typeface="BIZ UDPゴシック" panose="020B0400000000000000" pitchFamily="50" charset="-128"/>
                          <a:ea typeface="BIZ UDPゴシック" panose="020B0400000000000000" pitchFamily="50" charset="-128"/>
                        </a:rPr>
                        <a:t>＋</a:t>
                      </a:r>
                      <a:r>
                        <a:rPr lang="en-US" sz="1000" kern="0">
                          <a:effectLst/>
                          <a:latin typeface="BIZ UDPゴシック" panose="020B0400000000000000" pitchFamily="50" charset="-128"/>
                          <a:ea typeface="BIZ UDPゴシック" panose="020B0400000000000000" pitchFamily="50" charset="-128"/>
                        </a:rPr>
                        <a:t>d</a:t>
                      </a:r>
                      <a:r>
                        <a:rPr lang="ja-JP" sz="1000" kern="0" baseline="30000">
                          <a:effectLst/>
                          <a:latin typeface="BIZ UDPゴシック" panose="020B0400000000000000" pitchFamily="50" charset="-128"/>
                          <a:ea typeface="BIZ UDPゴシック" panose="020B0400000000000000" pitchFamily="50" charset="-128"/>
                        </a:rPr>
                        <a:t>２</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a:txBody>
                    <a:bodyPr/>
                    <a:lstStyle/>
                    <a:p>
                      <a:r>
                        <a:rPr lang="en-US" sz="1000" kern="0">
                          <a:effectLst/>
                          <a:latin typeface="BIZ UDPゴシック" panose="020B0400000000000000" pitchFamily="50" charset="-128"/>
                          <a:ea typeface="BIZ UDPゴシック" panose="020B0400000000000000" pitchFamily="50" charset="-128"/>
                        </a:rPr>
                        <a:t>…</a:t>
                      </a:r>
                      <a:r>
                        <a:rPr lang="ja-JP" sz="1000" kern="0">
                          <a:effectLst/>
                          <a:latin typeface="BIZ UDPゴシック" panose="020B0400000000000000" pitchFamily="50" charset="-128"/>
                          <a:ea typeface="BIZ UDPゴシック" panose="020B0400000000000000" pitchFamily="50" charset="-128"/>
                        </a:rPr>
                        <a:t>④</a:t>
                      </a:r>
                      <a:endParaRPr kumimoji="1" lang="ja-JP" altLang="en-US">
                        <a:latin typeface="BIZ UDPゴシック" panose="020B0400000000000000" pitchFamily="50" charset="-128"/>
                        <a:ea typeface="BIZ UDPゴシック" panose="020B0400000000000000" pitchFamily="50" charset="-128"/>
                      </a:endParaRPr>
                    </a:p>
                  </a:txBody>
                  <a:tcPr marL="31284" marR="31284" marT="0" marB="0" anchor="ctr"/>
                </a:tc>
                <a:extLst>
                  <a:ext uri="{0D108BD9-81ED-4DB2-BD59-A6C34878D82A}">
                    <a16:rowId xmlns:a16="http://schemas.microsoft.com/office/drawing/2014/main" val="2122470767"/>
                  </a:ext>
                </a:extLst>
              </a:tr>
              <a:tr h="407192">
                <a:tc vMerge="1">
                  <a:txBody>
                    <a:bodyPr/>
                    <a:lstStyle/>
                    <a:p>
                      <a:endParaRPr kumimoji="1" lang="ja-JP" altLang="en-US"/>
                    </a:p>
                  </a:txBody>
                  <a:tcPr/>
                </a:tc>
                <a:tc>
                  <a:txBody>
                    <a:bodyPr/>
                    <a:lstStyle/>
                    <a:p>
                      <a:r>
                        <a:rPr lang="en-US" sz="1000" kern="0" dirty="0">
                          <a:effectLst/>
                          <a:latin typeface="BIZ UDPゴシック" panose="020B0400000000000000" pitchFamily="50" charset="-128"/>
                          <a:ea typeface="BIZ UDPゴシック" panose="020B0400000000000000" pitchFamily="50" charset="-128"/>
                        </a:rPr>
                        <a:t>Ho</a:t>
                      </a:r>
                      <a:r>
                        <a:rPr lang="ja-JP" sz="1000" kern="0" dirty="0">
                          <a:effectLst/>
                          <a:latin typeface="BIZ UDPゴシック" panose="020B0400000000000000" pitchFamily="50" charset="-128"/>
                          <a:ea typeface="BIZ UDPゴシック" panose="020B0400000000000000" pitchFamily="50" charset="-128"/>
                        </a:rPr>
                        <a:t>≦</a:t>
                      </a:r>
                      <a:r>
                        <a:rPr lang="en-US" sz="1000" kern="0" dirty="0">
                          <a:effectLst/>
                          <a:latin typeface="BIZ UDPゴシック" panose="020B0400000000000000" pitchFamily="50" charset="-128"/>
                          <a:ea typeface="BIZ UDPゴシック" panose="020B0400000000000000" pitchFamily="50" charset="-128"/>
                        </a:rPr>
                        <a:t>h</a:t>
                      </a:r>
                      <a:endParaRPr kumimoji="1" lang="ja-JP" altLang="en-US" dirty="0">
                        <a:latin typeface="BIZ UDPゴシック" panose="020B0400000000000000" pitchFamily="50" charset="-128"/>
                        <a:ea typeface="BIZ UDPゴシック" panose="020B0400000000000000" pitchFamily="50" charset="-128"/>
                      </a:endParaRPr>
                    </a:p>
                  </a:txBody>
                  <a:tcPr marL="31284" marR="31284" marT="0" marB="0" anchor="ctr"/>
                </a:tc>
                <a:tc>
                  <a:txBody>
                    <a:bodyPr/>
                    <a:lstStyle/>
                    <a:p>
                      <a:r>
                        <a:rPr lang="en-US" sz="1000" kern="0" dirty="0">
                          <a:effectLst/>
                          <a:latin typeface="BIZ UDPゴシック" panose="020B0400000000000000" pitchFamily="50" charset="-128"/>
                          <a:ea typeface="BIZ UDPゴシック" panose="020B0400000000000000" pitchFamily="50" charset="-128"/>
                        </a:rPr>
                        <a:t>d</a:t>
                      </a:r>
                      <a:r>
                        <a:rPr lang="ja-JP" sz="1000" kern="0" baseline="30000" dirty="0">
                          <a:effectLst/>
                          <a:latin typeface="BIZ UDPゴシック" panose="020B0400000000000000" pitchFamily="50" charset="-128"/>
                          <a:ea typeface="BIZ UDPゴシック" panose="020B0400000000000000" pitchFamily="50" charset="-128"/>
                        </a:rPr>
                        <a:t>２</a:t>
                      </a:r>
                      <a:endParaRPr kumimoji="1" lang="ja-JP" altLang="en-US" dirty="0">
                        <a:latin typeface="BIZ UDPゴシック" panose="020B0400000000000000" pitchFamily="50" charset="-128"/>
                        <a:ea typeface="BIZ UDPゴシック" panose="020B0400000000000000" pitchFamily="50" charset="-128"/>
                      </a:endParaRPr>
                    </a:p>
                  </a:txBody>
                  <a:tcPr marL="31284" marR="31284" marT="0" marB="0" anchor="ctr"/>
                </a:tc>
                <a:tc>
                  <a:txBody>
                    <a:bodyPr/>
                    <a:lstStyle/>
                    <a:p>
                      <a:r>
                        <a:rPr lang="en-US" sz="1000" kern="0" dirty="0">
                          <a:effectLst/>
                          <a:latin typeface="BIZ UDPゴシック" panose="020B0400000000000000" pitchFamily="50" charset="-128"/>
                          <a:ea typeface="BIZ UDPゴシック" panose="020B0400000000000000" pitchFamily="50" charset="-128"/>
                        </a:rPr>
                        <a:t>…</a:t>
                      </a:r>
                      <a:r>
                        <a:rPr lang="ja-JP" sz="1000" kern="0" dirty="0">
                          <a:effectLst/>
                          <a:latin typeface="BIZ UDPゴシック" panose="020B0400000000000000" pitchFamily="50" charset="-128"/>
                          <a:ea typeface="BIZ UDPゴシック" panose="020B0400000000000000" pitchFamily="50" charset="-128"/>
                        </a:rPr>
                        <a:t>⑤</a:t>
                      </a:r>
                      <a:endParaRPr kumimoji="1" lang="ja-JP" altLang="en-US" dirty="0">
                        <a:latin typeface="BIZ UDPゴシック" panose="020B0400000000000000" pitchFamily="50" charset="-128"/>
                        <a:ea typeface="BIZ UDPゴシック" panose="020B0400000000000000" pitchFamily="50" charset="-128"/>
                      </a:endParaRPr>
                    </a:p>
                  </a:txBody>
                  <a:tcPr marL="31284" marR="31284" marT="0" marB="0" anchor="ctr"/>
                </a:tc>
                <a:extLst>
                  <a:ext uri="{0D108BD9-81ED-4DB2-BD59-A6C34878D82A}">
                    <a16:rowId xmlns:a16="http://schemas.microsoft.com/office/drawing/2014/main" val="3452913720"/>
                  </a:ext>
                </a:extLst>
              </a:tr>
              <a:tr h="211162">
                <a:tc gridSpan="2">
                  <a:txBody>
                    <a:bodyPr/>
                    <a:lstStyle/>
                    <a:p>
                      <a:pPr algn="just">
                        <a:lnSpc>
                          <a:spcPts val="1200"/>
                        </a:lnSpc>
                        <a:spcAft>
                          <a:spcPts val="0"/>
                        </a:spcAft>
                      </a:pPr>
                      <a:r>
                        <a:rPr lang="ja-JP" sz="1000" kern="0">
                          <a:effectLst/>
                          <a:latin typeface="BIZ UDPゴシック" panose="020B0400000000000000" pitchFamily="50" charset="-128"/>
                          <a:ea typeface="BIZ UDPゴシック" panose="020B0400000000000000" pitchFamily="50" charset="-128"/>
                        </a:rPr>
                        <a:t>上記以外の場合</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hMerge="1">
                  <a:txBody>
                    <a:bodyPr/>
                    <a:lstStyle/>
                    <a:p>
                      <a:endParaRPr kumimoji="1" lang="ja-JP" altLang="en-US"/>
                    </a:p>
                  </a:txBody>
                  <a:tcPr/>
                </a:tc>
                <a:tc>
                  <a:txBody>
                    <a:bodyPr/>
                    <a:lstStyle/>
                    <a:p>
                      <a:r>
                        <a:rPr lang="en-US" sz="1000" kern="0" dirty="0">
                          <a:effectLst/>
                          <a:latin typeface="BIZ UDPゴシック" panose="020B0400000000000000" pitchFamily="50" charset="-128"/>
                          <a:ea typeface="BIZ UDPゴシック" panose="020B0400000000000000" pitchFamily="50" charset="-128"/>
                        </a:rPr>
                        <a:t>23.1(Ho-6)</a:t>
                      </a:r>
                      <a:r>
                        <a:rPr lang="ja-JP" sz="1000" kern="0" baseline="30000" dirty="0">
                          <a:effectLst/>
                          <a:latin typeface="BIZ UDPゴシック" panose="020B0400000000000000" pitchFamily="50" charset="-128"/>
                          <a:ea typeface="BIZ UDPゴシック" panose="020B0400000000000000" pitchFamily="50" charset="-128"/>
                        </a:rPr>
                        <a:t>２</a:t>
                      </a:r>
                      <a:endParaRPr kumimoji="1" lang="ja-JP" altLang="en-US" dirty="0">
                        <a:latin typeface="BIZ UDPゴシック" panose="020B0400000000000000" pitchFamily="50" charset="-128"/>
                        <a:ea typeface="BIZ UDPゴシック" panose="020B0400000000000000" pitchFamily="50" charset="-128"/>
                      </a:endParaRPr>
                    </a:p>
                  </a:txBody>
                  <a:tcPr marL="31284" marR="31284" marT="0" marB="0" anchor="ctr"/>
                </a:tc>
                <a:tc>
                  <a:txBody>
                    <a:bodyPr/>
                    <a:lstStyle/>
                    <a:p>
                      <a:pPr algn="just">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a:t>
                      </a:r>
                      <a:r>
                        <a:rPr lang="ja-JP" sz="1000" kern="0" dirty="0">
                          <a:effectLst/>
                          <a:latin typeface="BIZ UDPゴシック" panose="020B0400000000000000" pitchFamily="50" charset="-128"/>
                          <a:ea typeface="BIZ UDPゴシック" panose="020B0400000000000000" pitchFamily="50" charset="-128"/>
                        </a:rPr>
                        <a:t>⑥</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extLst>
                  <a:ext uri="{0D108BD9-81ED-4DB2-BD59-A6C34878D82A}">
                    <a16:rowId xmlns:a16="http://schemas.microsoft.com/office/drawing/2014/main" val="1645284335"/>
                  </a:ext>
                </a:extLst>
              </a:tr>
            </a:tbl>
          </a:graphicData>
        </a:graphic>
      </p:graphicFrame>
      <p:sp>
        <p:nvSpPr>
          <p:cNvPr id="6" name="テキスト ボックス 5">
            <a:extLst>
              <a:ext uri="{FF2B5EF4-FFF2-40B4-BE49-F238E27FC236}">
                <a16:creationId xmlns:a16="http://schemas.microsoft.com/office/drawing/2014/main" id="{C176EFDC-02E4-4EF2-8989-5F4754DC5438}"/>
              </a:ext>
            </a:extLst>
          </p:cNvPr>
          <p:cNvSpPr txBox="1"/>
          <p:nvPr/>
        </p:nvSpPr>
        <p:spPr>
          <a:xfrm>
            <a:off x="1266270" y="3199014"/>
            <a:ext cx="4057521" cy="923330"/>
          </a:xfrm>
          <a:prstGeom prst="rect">
            <a:avLst/>
          </a:prstGeom>
          <a:noFill/>
        </p:spPr>
        <p:txBody>
          <a:bodyPr wrap="none" rtlCol="0">
            <a:spAutoFit/>
          </a:bodyPr>
          <a:lstStyle/>
          <a:p>
            <a:r>
              <a:rPr lang="ja-JP" altLang="ja-JP" sz="900" dirty="0">
                <a:latin typeface="BIZ UDPゴシック" panose="020B0400000000000000" pitchFamily="50" charset="-128"/>
                <a:ea typeface="BIZ UDPゴシック" panose="020B0400000000000000" pitchFamily="50" charset="-128"/>
              </a:rPr>
              <a:t>備考</a:t>
            </a:r>
          </a:p>
          <a:p>
            <a:r>
              <a:rPr lang="en-US" altLang="ja-JP" sz="900" i="1" dirty="0">
                <a:latin typeface="BIZ UDPゴシック" panose="020B0400000000000000" pitchFamily="50" charset="-128"/>
                <a:ea typeface="BIZ UDPゴシック" panose="020B0400000000000000" pitchFamily="50" charset="-128"/>
              </a:rPr>
              <a:t>Ho	</a:t>
            </a:r>
            <a:r>
              <a:rPr lang="ja-JP" altLang="ja-JP" sz="900" dirty="0">
                <a:latin typeface="BIZ UDPゴシック" panose="020B0400000000000000" pitchFamily="50" charset="-128"/>
                <a:ea typeface="BIZ UDPゴシック" panose="020B0400000000000000" pitchFamily="50" charset="-128"/>
              </a:rPr>
              <a:t>：排出口の実高さ</a:t>
            </a:r>
            <a:r>
              <a:rPr lang="en-US" altLang="ja-JP" sz="900" dirty="0">
                <a:latin typeface="BIZ UDPゴシック" panose="020B0400000000000000" pitchFamily="50" charset="-128"/>
                <a:ea typeface="BIZ UDPゴシック" panose="020B0400000000000000" pitchFamily="50" charset="-128"/>
              </a:rPr>
              <a:t>(m)</a:t>
            </a:r>
            <a:endParaRPr lang="ja-JP" altLang="ja-JP" sz="900" dirty="0">
              <a:latin typeface="BIZ UDPゴシック" panose="020B0400000000000000" pitchFamily="50" charset="-128"/>
              <a:ea typeface="BIZ UDPゴシック" panose="020B0400000000000000" pitchFamily="50" charset="-128"/>
            </a:endParaRPr>
          </a:p>
          <a:p>
            <a:r>
              <a:rPr lang="en-US" altLang="ja-JP" sz="900" i="1" dirty="0">
                <a:latin typeface="BIZ UDPゴシック" panose="020B0400000000000000" pitchFamily="50" charset="-128"/>
                <a:ea typeface="BIZ UDPゴシック" panose="020B0400000000000000" pitchFamily="50" charset="-128"/>
              </a:rPr>
              <a:t>b</a:t>
            </a:r>
            <a:r>
              <a:rPr lang="en-US" altLang="ja-JP" sz="900" dirty="0">
                <a:latin typeface="BIZ UDPゴシック" panose="020B0400000000000000" pitchFamily="50" charset="-128"/>
                <a:ea typeface="BIZ UDPゴシック" panose="020B0400000000000000" pitchFamily="50" charset="-128"/>
              </a:rPr>
              <a:t> 	</a:t>
            </a:r>
            <a:r>
              <a:rPr lang="ja-JP" altLang="ja-JP" sz="900" dirty="0">
                <a:latin typeface="BIZ UDPゴシック" panose="020B0400000000000000" pitchFamily="50" charset="-128"/>
                <a:ea typeface="BIZ UDPゴシック" panose="020B0400000000000000" pitchFamily="50" charset="-128"/>
              </a:rPr>
              <a:t>：排出口の中心からその至近にある敷地境界線までの水平距離</a:t>
            </a:r>
            <a:r>
              <a:rPr lang="en-US" altLang="ja-JP" sz="900" dirty="0">
                <a:latin typeface="BIZ UDPゴシック" panose="020B0400000000000000" pitchFamily="50" charset="-128"/>
                <a:ea typeface="BIZ UDPゴシック" panose="020B0400000000000000" pitchFamily="50" charset="-128"/>
              </a:rPr>
              <a:t>(m)</a:t>
            </a:r>
            <a:endParaRPr lang="ja-JP" altLang="ja-JP" sz="900" dirty="0">
              <a:latin typeface="BIZ UDPゴシック" panose="020B0400000000000000" pitchFamily="50" charset="-128"/>
              <a:ea typeface="BIZ UDPゴシック" panose="020B0400000000000000" pitchFamily="50" charset="-128"/>
            </a:endParaRPr>
          </a:p>
          <a:p>
            <a:r>
              <a:rPr lang="en-US" altLang="ja-JP" sz="900" i="1" dirty="0">
                <a:latin typeface="BIZ UDPゴシック" panose="020B0400000000000000" pitchFamily="50" charset="-128"/>
                <a:ea typeface="BIZ UDPゴシック" panose="020B0400000000000000" pitchFamily="50" charset="-128"/>
              </a:rPr>
              <a:t>h	</a:t>
            </a:r>
            <a:r>
              <a:rPr lang="ja-JP" altLang="ja-JP" sz="900" dirty="0">
                <a:latin typeface="BIZ UDPゴシック" panose="020B0400000000000000" pitchFamily="50" charset="-128"/>
                <a:ea typeface="BIZ UDPゴシック" panose="020B0400000000000000" pitchFamily="50" charset="-128"/>
              </a:rPr>
              <a:t>：排出口の中心からその至近にある建築物の実高さ</a:t>
            </a:r>
            <a:r>
              <a:rPr lang="en-US" altLang="ja-JP" sz="900" dirty="0">
                <a:latin typeface="BIZ UDPゴシック" panose="020B0400000000000000" pitchFamily="50" charset="-128"/>
                <a:ea typeface="BIZ UDPゴシック" panose="020B0400000000000000" pitchFamily="50" charset="-128"/>
              </a:rPr>
              <a:t>(m)</a:t>
            </a:r>
            <a:endParaRPr lang="ja-JP" altLang="ja-JP" sz="900" dirty="0">
              <a:latin typeface="BIZ UDPゴシック" panose="020B0400000000000000" pitchFamily="50" charset="-128"/>
              <a:ea typeface="BIZ UDPゴシック" panose="020B0400000000000000" pitchFamily="50" charset="-128"/>
            </a:endParaRPr>
          </a:p>
          <a:p>
            <a:r>
              <a:rPr lang="en-US" altLang="ja-JP" sz="900" i="1" dirty="0">
                <a:latin typeface="BIZ UDPゴシック" panose="020B0400000000000000" pitchFamily="50" charset="-128"/>
                <a:ea typeface="BIZ UDPゴシック" panose="020B0400000000000000" pitchFamily="50" charset="-128"/>
              </a:rPr>
              <a:t>d	</a:t>
            </a:r>
            <a:r>
              <a:rPr lang="ja-JP" altLang="ja-JP" sz="900" dirty="0">
                <a:latin typeface="BIZ UDPゴシック" panose="020B0400000000000000" pitchFamily="50" charset="-128"/>
                <a:ea typeface="BIZ UDPゴシック" panose="020B0400000000000000" pitchFamily="50" charset="-128"/>
              </a:rPr>
              <a:t>：排出口の中心からその至近にある建築物までの水平距離</a:t>
            </a:r>
            <a:r>
              <a:rPr lang="en-US" altLang="ja-JP" sz="900" dirty="0">
                <a:latin typeface="BIZ UDPゴシック" panose="020B0400000000000000" pitchFamily="50" charset="-128"/>
                <a:ea typeface="BIZ UDPゴシック" panose="020B0400000000000000" pitchFamily="50" charset="-128"/>
              </a:rPr>
              <a:t>(m)</a:t>
            </a:r>
            <a:endParaRPr lang="ja-JP" altLang="ja-JP" sz="900" dirty="0">
              <a:latin typeface="BIZ UDPゴシック" panose="020B0400000000000000" pitchFamily="50" charset="-128"/>
              <a:ea typeface="BIZ UDPゴシック" panose="020B0400000000000000" pitchFamily="50" charset="-128"/>
            </a:endParaRPr>
          </a:p>
          <a:p>
            <a:endParaRPr kumimoji="1" lang="ja-JP" altLang="en-US" sz="900" dirty="0">
              <a:latin typeface="BIZ UDPゴシック" panose="020B0400000000000000" pitchFamily="50" charset="-128"/>
              <a:ea typeface="BIZ UDPゴシック" panose="020B0400000000000000" pitchFamily="50" charset="-128"/>
            </a:endParaRPr>
          </a:p>
        </p:txBody>
      </p:sp>
      <p:sp>
        <p:nvSpPr>
          <p:cNvPr id="10" name="テキスト ボックス 9">
            <a:extLst>
              <a:ext uri="{FF2B5EF4-FFF2-40B4-BE49-F238E27FC236}">
                <a16:creationId xmlns:a16="http://schemas.microsoft.com/office/drawing/2014/main" id="{E20D090C-50D5-404D-A1F2-B441A3BC39B0}"/>
              </a:ext>
            </a:extLst>
          </p:cNvPr>
          <p:cNvSpPr txBox="1"/>
          <p:nvPr/>
        </p:nvSpPr>
        <p:spPr>
          <a:xfrm>
            <a:off x="943105" y="1158956"/>
            <a:ext cx="588623" cy="276999"/>
          </a:xfrm>
          <a:prstGeom prst="rect">
            <a:avLst/>
          </a:prstGeom>
          <a:noFill/>
        </p:spPr>
        <p:txBody>
          <a:bodyPr wrap="none" rtlCol="0">
            <a:spAutoFit/>
          </a:bodyPr>
          <a:lstStyle/>
          <a:p>
            <a:r>
              <a:rPr kumimoji="1" lang="ja-JP" altLang="en-US" sz="1200" dirty="0">
                <a:latin typeface="BIZ UDPゴシック" panose="020B0400000000000000" pitchFamily="50" charset="-128"/>
                <a:ea typeface="BIZ UDPゴシック" panose="020B0400000000000000" pitchFamily="50" charset="-128"/>
              </a:rPr>
              <a:t>附表１</a:t>
            </a:r>
          </a:p>
        </p:txBody>
      </p:sp>
      <p:graphicFrame>
        <p:nvGraphicFramePr>
          <p:cNvPr id="7" name="表 6">
            <a:extLst>
              <a:ext uri="{FF2B5EF4-FFF2-40B4-BE49-F238E27FC236}">
                <a16:creationId xmlns:a16="http://schemas.microsoft.com/office/drawing/2014/main" id="{31B49F1D-F797-4169-973B-21D7BB32B9C1}"/>
              </a:ext>
            </a:extLst>
          </p:cNvPr>
          <p:cNvGraphicFramePr>
            <a:graphicFrameLocks noGrp="1"/>
          </p:cNvGraphicFramePr>
          <p:nvPr>
            <p:extLst>
              <p:ext uri="{D42A27DB-BD31-4B8C-83A1-F6EECF244321}">
                <p14:modId xmlns:p14="http://schemas.microsoft.com/office/powerpoint/2010/main" val="2905483881"/>
              </p:ext>
            </p:extLst>
          </p:nvPr>
        </p:nvGraphicFramePr>
        <p:xfrm>
          <a:off x="1253022" y="4592595"/>
          <a:ext cx="7272000" cy="1884704"/>
        </p:xfrm>
        <a:graphic>
          <a:graphicData uri="http://schemas.openxmlformats.org/drawingml/2006/table">
            <a:tbl>
              <a:tblPr firstRow="1" bandRow="1">
                <a:tableStyleId>{21E4AEA4-8DFA-4A89-87EB-49C32662AFE0}</a:tableStyleId>
              </a:tblPr>
              <a:tblGrid>
                <a:gridCol w="1764000">
                  <a:extLst>
                    <a:ext uri="{9D8B030D-6E8A-4147-A177-3AD203B41FA5}">
                      <a16:colId xmlns:a16="http://schemas.microsoft.com/office/drawing/2014/main" val="2693030885"/>
                    </a:ext>
                  </a:extLst>
                </a:gridCol>
                <a:gridCol w="1728000">
                  <a:extLst>
                    <a:ext uri="{9D8B030D-6E8A-4147-A177-3AD203B41FA5}">
                      <a16:colId xmlns:a16="http://schemas.microsoft.com/office/drawing/2014/main" val="3944545307"/>
                    </a:ext>
                  </a:extLst>
                </a:gridCol>
                <a:gridCol w="1764000">
                  <a:extLst>
                    <a:ext uri="{9D8B030D-6E8A-4147-A177-3AD203B41FA5}">
                      <a16:colId xmlns:a16="http://schemas.microsoft.com/office/drawing/2014/main" val="932348070"/>
                    </a:ext>
                  </a:extLst>
                </a:gridCol>
                <a:gridCol w="2016000">
                  <a:extLst>
                    <a:ext uri="{9D8B030D-6E8A-4147-A177-3AD203B41FA5}">
                      <a16:colId xmlns:a16="http://schemas.microsoft.com/office/drawing/2014/main" val="3356709074"/>
                    </a:ext>
                  </a:extLst>
                </a:gridCol>
              </a:tblGrid>
              <a:tr h="235588">
                <a:tc>
                  <a:txBody>
                    <a:bodyPr/>
                    <a:lstStyle/>
                    <a:p>
                      <a:pPr algn="ctr">
                        <a:lnSpc>
                          <a:spcPts val="1200"/>
                        </a:lnSpc>
                        <a:spcAft>
                          <a:spcPts val="0"/>
                        </a:spcAft>
                      </a:pPr>
                      <a:r>
                        <a:rPr lang="ja-JP" sz="1000" kern="0">
                          <a:effectLst/>
                          <a:latin typeface="BIZ UDPゴシック" panose="020B0400000000000000" pitchFamily="50" charset="-128"/>
                          <a:ea typeface="BIZ UDPゴシック" panose="020B0400000000000000" pitchFamily="50" charset="-128"/>
                        </a:rPr>
                        <a:t>物質</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ts val="1200"/>
                        </a:lnSpc>
                        <a:spcAft>
                          <a:spcPts val="0"/>
                        </a:spcAft>
                      </a:pPr>
                      <a:r>
                        <a:rPr lang="en-US" sz="1000" kern="0">
                          <a:effectLst/>
                          <a:latin typeface="BIZ UDPゴシック" panose="020B0400000000000000" pitchFamily="50" charset="-128"/>
                          <a:ea typeface="BIZ UDPゴシック" panose="020B0400000000000000" pitchFamily="50" charset="-128"/>
                        </a:rPr>
                        <a:t>K</a:t>
                      </a:r>
                      <a:r>
                        <a:rPr lang="ja-JP" sz="1000" kern="0">
                          <a:effectLst/>
                          <a:latin typeface="BIZ UDPゴシック" panose="020B0400000000000000" pitchFamily="50" charset="-128"/>
                          <a:ea typeface="BIZ UDPゴシック" panose="020B0400000000000000" pitchFamily="50" charset="-128"/>
                        </a:rPr>
                        <a:t>の値</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ts val="1200"/>
                        </a:lnSpc>
                        <a:spcAft>
                          <a:spcPts val="0"/>
                        </a:spcAft>
                      </a:pPr>
                      <a:r>
                        <a:rPr lang="ja-JP" sz="1000" kern="0">
                          <a:effectLst/>
                          <a:latin typeface="BIZ UDPゴシック" panose="020B0400000000000000" pitchFamily="50" charset="-128"/>
                          <a:ea typeface="BIZ UDPゴシック" panose="020B0400000000000000" pitchFamily="50" charset="-128"/>
                        </a:rPr>
                        <a:t>物質</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ts val="1200"/>
                        </a:lnSpc>
                        <a:spcAft>
                          <a:spcPts val="0"/>
                        </a:spcAft>
                      </a:pPr>
                      <a:r>
                        <a:rPr lang="en-US" sz="1000" kern="0">
                          <a:effectLst/>
                          <a:latin typeface="BIZ UDPゴシック" panose="020B0400000000000000" pitchFamily="50" charset="-128"/>
                          <a:ea typeface="BIZ UDPゴシック" panose="020B0400000000000000" pitchFamily="50" charset="-128"/>
                        </a:rPr>
                        <a:t>K</a:t>
                      </a:r>
                      <a:r>
                        <a:rPr lang="ja-JP" sz="1000" kern="0">
                          <a:effectLst/>
                          <a:latin typeface="BIZ UDPゴシック" panose="020B0400000000000000" pitchFamily="50" charset="-128"/>
                          <a:ea typeface="BIZ UDPゴシック" panose="020B0400000000000000" pitchFamily="50" charset="-128"/>
                        </a:rPr>
                        <a:t>の値</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578251779"/>
                  </a:ext>
                </a:extLst>
              </a:tr>
              <a:tr h="235588">
                <a:tc>
                  <a:txBody>
                    <a:bodyPr/>
                    <a:lstStyle/>
                    <a:p>
                      <a:pPr algn="l">
                        <a:lnSpc>
                          <a:spcPts val="1200"/>
                        </a:lnSpc>
                        <a:spcAft>
                          <a:spcPts val="0"/>
                        </a:spcAft>
                      </a:pPr>
                      <a:r>
                        <a:rPr lang="ja-JP" sz="1000" kern="0">
                          <a:effectLst/>
                          <a:latin typeface="BIZ UDPゴシック" panose="020B0400000000000000" pitchFamily="50" charset="-128"/>
                          <a:ea typeface="BIZ UDPゴシック" panose="020B0400000000000000" pitchFamily="50" charset="-128"/>
                        </a:rPr>
                        <a:t>アニシジン</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r">
                        <a:lnSpc>
                          <a:spcPts val="1200"/>
                        </a:lnSpc>
                        <a:spcAft>
                          <a:spcPts val="0"/>
                        </a:spcAft>
                      </a:pPr>
                      <a:r>
                        <a:rPr lang="en-US" sz="1000" kern="0">
                          <a:effectLst/>
                          <a:latin typeface="BIZ UDPゴシック" panose="020B0400000000000000" pitchFamily="50" charset="-128"/>
                          <a:ea typeface="BIZ UDPゴシック" panose="020B0400000000000000" pitchFamily="50" charset="-128"/>
                        </a:rPr>
                        <a:t>1.87</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1200"/>
                        </a:lnSpc>
                        <a:spcAft>
                          <a:spcPts val="0"/>
                        </a:spcAft>
                      </a:pPr>
                      <a:r>
                        <a:rPr lang="ja-JP" sz="1000" kern="0">
                          <a:effectLst/>
                          <a:latin typeface="BIZ UDPゴシック" panose="020B0400000000000000" pitchFamily="50" charset="-128"/>
                          <a:ea typeface="BIZ UDPゴシック" panose="020B0400000000000000" pitchFamily="50" charset="-128"/>
                        </a:rPr>
                        <a:t>銅及びその化合物</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r">
                        <a:lnSpc>
                          <a:spcPts val="1200"/>
                        </a:lnSpc>
                        <a:spcAft>
                          <a:spcPts val="0"/>
                        </a:spcAft>
                      </a:pPr>
                      <a:r>
                        <a:rPr lang="en-US" sz="1000" kern="0">
                          <a:effectLst/>
                          <a:latin typeface="BIZ UDPゴシック" panose="020B0400000000000000" pitchFamily="50" charset="-128"/>
                          <a:ea typeface="BIZ UDPゴシック" panose="020B0400000000000000" pitchFamily="50" charset="-128"/>
                        </a:rPr>
                        <a:t>0.340</a:t>
                      </a:r>
                      <a:r>
                        <a:rPr lang="ja-JP" sz="1000" kern="0">
                          <a:effectLst/>
                          <a:latin typeface="BIZ UDPゴシック" panose="020B0400000000000000" pitchFamily="50" charset="-128"/>
                          <a:ea typeface="BIZ UDPゴシック" panose="020B0400000000000000" pitchFamily="50" charset="-128"/>
                        </a:rPr>
                        <a:t>（銅として）</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429935589"/>
                  </a:ext>
                </a:extLst>
              </a:tr>
              <a:tr h="235588">
                <a:tc>
                  <a:txBody>
                    <a:bodyPr/>
                    <a:lstStyle/>
                    <a:p>
                      <a:pPr algn="l">
                        <a:lnSpc>
                          <a:spcPts val="1200"/>
                        </a:lnSpc>
                        <a:spcAft>
                          <a:spcPts val="0"/>
                        </a:spcAft>
                      </a:pPr>
                      <a:r>
                        <a:rPr lang="ja-JP" sz="1000" kern="0" spc="5" dirty="0">
                          <a:effectLst/>
                          <a:latin typeface="BIZ UDPゴシック" panose="020B0400000000000000" pitchFamily="50" charset="-128"/>
                          <a:ea typeface="BIZ UDPゴシック" panose="020B0400000000000000" pitchFamily="50" charset="-128"/>
                        </a:rPr>
                        <a:t>アンチモン及びその化合物</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r">
                        <a:lnSpc>
                          <a:spcPts val="1200"/>
                        </a:lnSpc>
                        <a:spcAft>
                          <a:spcPts val="0"/>
                        </a:spcAft>
                      </a:pPr>
                      <a:r>
                        <a:rPr lang="en-US" sz="1000" kern="0">
                          <a:effectLst/>
                          <a:latin typeface="BIZ UDPゴシック" panose="020B0400000000000000" pitchFamily="50" charset="-128"/>
                          <a:ea typeface="BIZ UDPゴシック" panose="020B0400000000000000" pitchFamily="50" charset="-128"/>
                        </a:rPr>
                        <a:t>0.204</a:t>
                      </a:r>
                      <a:r>
                        <a:rPr lang="ja-JP" sz="1000" kern="0">
                          <a:effectLst/>
                          <a:latin typeface="BIZ UDPゴシック" panose="020B0400000000000000" pitchFamily="50" charset="-128"/>
                          <a:ea typeface="BIZ UDPゴシック" panose="020B0400000000000000" pitchFamily="50" charset="-128"/>
                        </a:rPr>
                        <a:t>（アンチモンとして）</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1200"/>
                        </a:lnSpc>
                        <a:spcAft>
                          <a:spcPts val="0"/>
                        </a:spcAft>
                      </a:pPr>
                      <a:r>
                        <a:rPr lang="ja-JP" sz="1000" kern="0">
                          <a:effectLst/>
                          <a:latin typeface="BIZ UDPゴシック" panose="020B0400000000000000" pitchFamily="50" charset="-128"/>
                          <a:ea typeface="BIZ UDPゴシック" panose="020B0400000000000000" pitchFamily="50" charset="-128"/>
                        </a:rPr>
                        <a:t>鉛及びその化合物</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r">
                        <a:lnSpc>
                          <a:spcPts val="1200"/>
                        </a:lnSpc>
                        <a:spcAft>
                          <a:spcPts val="0"/>
                        </a:spcAft>
                      </a:pPr>
                      <a:r>
                        <a:rPr lang="en-US" sz="1000" kern="0">
                          <a:effectLst/>
                          <a:latin typeface="BIZ UDPゴシック" panose="020B0400000000000000" pitchFamily="50" charset="-128"/>
                          <a:ea typeface="BIZ UDPゴシック" panose="020B0400000000000000" pitchFamily="50" charset="-128"/>
                        </a:rPr>
                        <a:t>0.0680</a:t>
                      </a:r>
                      <a:r>
                        <a:rPr lang="ja-JP" sz="1000" kern="0">
                          <a:effectLst/>
                          <a:latin typeface="BIZ UDPゴシック" panose="020B0400000000000000" pitchFamily="50" charset="-128"/>
                          <a:ea typeface="BIZ UDPゴシック" panose="020B0400000000000000" pitchFamily="50" charset="-128"/>
                        </a:rPr>
                        <a:t>（鉛として）</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800022368"/>
                  </a:ext>
                </a:extLst>
              </a:tr>
              <a:tr h="235588">
                <a:tc>
                  <a:txBody>
                    <a:bodyPr/>
                    <a:lstStyle/>
                    <a:p>
                      <a:pPr algn="l">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N</a:t>
                      </a:r>
                      <a:r>
                        <a:rPr lang="ja-JP" sz="1000" kern="0" dirty="0">
                          <a:effectLst/>
                          <a:latin typeface="BIZ UDPゴシック" panose="020B0400000000000000" pitchFamily="50" charset="-128"/>
                          <a:ea typeface="BIZ UDPゴシック" panose="020B0400000000000000" pitchFamily="50" charset="-128"/>
                        </a:rPr>
                        <a:t>－エチルアニリン</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r">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3.68</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1200"/>
                        </a:lnSpc>
                        <a:spcAft>
                          <a:spcPts val="0"/>
                        </a:spcAft>
                      </a:pPr>
                      <a:r>
                        <a:rPr lang="ja-JP" sz="1000" kern="0" spc="10" dirty="0">
                          <a:effectLst/>
                          <a:latin typeface="BIZ UDPゴシック" panose="020B0400000000000000" pitchFamily="50" charset="-128"/>
                          <a:ea typeface="BIZ UDPゴシック" panose="020B0400000000000000" pitchFamily="50" charset="-128"/>
                        </a:rPr>
                        <a:t>バナジウム及びその化合物</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r">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0.0340</a:t>
                      </a:r>
                      <a:r>
                        <a:rPr lang="ja-JP" sz="1000" kern="0" dirty="0">
                          <a:effectLst/>
                          <a:latin typeface="BIZ UDPゴシック" panose="020B0400000000000000" pitchFamily="50" charset="-128"/>
                          <a:ea typeface="BIZ UDPゴシック" panose="020B0400000000000000" pitchFamily="50" charset="-128"/>
                        </a:rPr>
                        <a:t>（五酸化ﾊﾞﾅｼﾞｳﾑとして）</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013883342"/>
                  </a:ext>
                </a:extLst>
              </a:tr>
              <a:tr h="235588">
                <a:tc>
                  <a:txBody>
                    <a:bodyPr/>
                    <a:lstStyle/>
                    <a:p>
                      <a:pPr algn="l">
                        <a:lnSpc>
                          <a:spcPts val="1200"/>
                        </a:lnSpc>
                        <a:spcAft>
                          <a:spcPts val="0"/>
                        </a:spcAft>
                      </a:pPr>
                      <a:r>
                        <a:rPr lang="ja-JP" sz="1000" kern="0" spc="5" dirty="0">
                          <a:effectLst/>
                          <a:latin typeface="BIZ UDPゴシック" panose="020B0400000000000000" pitchFamily="50" charset="-128"/>
                          <a:ea typeface="BIZ UDPゴシック" panose="020B0400000000000000" pitchFamily="50" charset="-128"/>
                        </a:rPr>
                        <a:t>カドミウム及びその化合物</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r">
                        <a:lnSpc>
                          <a:spcPts val="1200"/>
                        </a:lnSpc>
                        <a:spcAft>
                          <a:spcPts val="0"/>
                        </a:spcAft>
                      </a:pPr>
                      <a:r>
                        <a:rPr lang="en-US" sz="1000" kern="0">
                          <a:effectLst/>
                          <a:latin typeface="BIZ UDPゴシック" panose="020B0400000000000000" pitchFamily="50" charset="-128"/>
                          <a:ea typeface="BIZ UDPゴシック" panose="020B0400000000000000" pitchFamily="50" charset="-128"/>
                        </a:rPr>
                        <a:t>0.0170(</a:t>
                      </a:r>
                      <a:r>
                        <a:rPr lang="ja-JP" sz="1000" kern="0">
                          <a:effectLst/>
                          <a:latin typeface="BIZ UDPゴシック" panose="020B0400000000000000" pitchFamily="50" charset="-128"/>
                          <a:ea typeface="BIZ UDPゴシック" panose="020B0400000000000000" pitchFamily="50" charset="-128"/>
                        </a:rPr>
                        <a:t>カドミウムとして</a:t>
                      </a:r>
                      <a:r>
                        <a:rPr lang="en-US" sz="1000" kern="0">
                          <a:effectLst/>
                          <a:latin typeface="BIZ UDPゴシック" panose="020B0400000000000000" pitchFamily="50" charset="-128"/>
                          <a:ea typeface="BIZ UDPゴシック" panose="020B0400000000000000" pitchFamily="50" charset="-128"/>
                        </a:rPr>
                        <a:t>)</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1200"/>
                        </a:lnSpc>
                        <a:spcAft>
                          <a:spcPts val="0"/>
                        </a:spcAft>
                      </a:pPr>
                      <a:r>
                        <a:rPr lang="ja-JP" sz="1000" kern="0" spc="10">
                          <a:effectLst/>
                          <a:latin typeface="BIZ UDPゴシック" panose="020B0400000000000000" pitchFamily="50" charset="-128"/>
                          <a:ea typeface="BIZ UDPゴシック" panose="020B0400000000000000" pitchFamily="50" charset="-128"/>
                        </a:rPr>
                        <a:t>ベリリウム及びその化合物</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r">
                        <a:lnSpc>
                          <a:spcPts val="1200"/>
                        </a:lnSpc>
                        <a:spcAft>
                          <a:spcPts val="0"/>
                        </a:spcAft>
                      </a:pPr>
                      <a:r>
                        <a:rPr lang="en-US" sz="1000" kern="0" spc="5">
                          <a:effectLst/>
                          <a:latin typeface="BIZ UDPゴシック" panose="020B0400000000000000" pitchFamily="50" charset="-128"/>
                          <a:ea typeface="BIZ UDPゴシック" panose="020B0400000000000000" pitchFamily="50" charset="-128"/>
                        </a:rPr>
                        <a:t>0.00340</a:t>
                      </a:r>
                      <a:r>
                        <a:rPr lang="ja-JP" sz="1000" kern="0" spc="5">
                          <a:effectLst/>
                          <a:latin typeface="BIZ UDPゴシック" panose="020B0400000000000000" pitchFamily="50" charset="-128"/>
                          <a:ea typeface="BIZ UDPゴシック" panose="020B0400000000000000" pitchFamily="50" charset="-128"/>
                        </a:rPr>
                        <a:t>（ベリリウムとして）</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979104547"/>
                  </a:ext>
                </a:extLst>
              </a:tr>
              <a:tr h="235588">
                <a:tc>
                  <a:txBody>
                    <a:bodyPr/>
                    <a:lstStyle/>
                    <a:p>
                      <a:pPr algn="l">
                        <a:lnSpc>
                          <a:spcPts val="1200"/>
                        </a:lnSpc>
                        <a:spcAft>
                          <a:spcPts val="0"/>
                        </a:spcAft>
                      </a:pPr>
                      <a:r>
                        <a:rPr lang="ja-JP" sz="1000" kern="0" dirty="0">
                          <a:effectLst/>
                          <a:latin typeface="BIZ UDPゴシック" panose="020B0400000000000000" pitchFamily="50" charset="-128"/>
                          <a:ea typeface="BIZ UDPゴシック" panose="020B0400000000000000" pitchFamily="50" charset="-128"/>
                        </a:rPr>
                        <a:t>クロロニトロベンゼン</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r">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0.340</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1200"/>
                        </a:lnSpc>
                        <a:spcAft>
                          <a:spcPts val="0"/>
                        </a:spcAft>
                      </a:pPr>
                      <a:r>
                        <a:rPr lang="ja-JP" sz="1000" kern="0">
                          <a:effectLst/>
                          <a:latin typeface="BIZ UDPゴシック" panose="020B0400000000000000" pitchFamily="50" charset="-128"/>
                          <a:ea typeface="BIZ UDPゴシック" panose="020B0400000000000000" pitchFamily="50" charset="-128"/>
                        </a:rPr>
                        <a:t>ホルムアルデヒド</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r">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0.456</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705206424"/>
                  </a:ext>
                </a:extLst>
              </a:tr>
              <a:tr h="235588">
                <a:tc>
                  <a:txBody>
                    <a:bodyPr/>
                    <a:lstStyle/>
                    <a:p>
                      <a:pPr algn="l">
                        <a:lnSpc>
                          <a:spcPts val="1200"/>
                        </a:lnSpc>
                        <a:spcAft>
                          <a:spcPts val="0"/>
                        </a:spcAft>
                      </a:pPr>
                      <a:r>
                        <a:rPr lang="ja-JP" sz="1000" kern="0" dirty="0">
                          <a:effectLst/>
                          <a:latin typeface="BIZ UDPゴシック" panose="020B0400000000000000" pitchFamily="50" charset="-128"/>
                          <a:ea typeface="BIZ UDPゴシック" panose="020B0400000000000000" pitchFamily="50" charset="-128"/>
                        </a:rPr>
                        <a:t>臭素</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r">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0.728</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1200"/>
                        </a:lnSpc>
                        <a:spcAft>
                          <a:spcPts val="0"/>
                        </a:spcAft>
                      </a:pPr>
                      <a:r>
                        <a:rPr lang="ja-JP" sz="1000" kern="0">
                          <a:effectLst/>
                          <a:latin typeface="BIZ UDPゴシック" panose="020B0400000000000000" pitchFamily="50" charset="-128"/>
                          <a:ea typeface="BIZ UDPゴシック" panose="020B0400000000000000" pitchFamily="50" charset="-128"/>
                        </a:rPr>
                        <a:t>マンガン及びその化合物</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r">
                        <a:lnSpc>
                          <a:spcPts val="1200"/>
                        </a:lnSpc>
                        <a:spcAft>
                          <a:spcPts val="0"/>
                        </a:spcAft>
                      </a:pPr>
                      <a:r>
                        <a:rPr lang="en-US" sz="1000" kern="0">
                          <a:effectLst/>
                          <a:latin typeface="BIZ UDPゴシック" panose="020B0400000000000000" pitchFamily="50" charset="-128"/>
                          <a:ea typeface="BIZ UDPゴシック" panose="020B0400000000000000" pitchFamily="50" charset="-128"/>
                        </a:rPr>
                        <a:t>0.136(</a:t>
                      </a:r>
                      <a:r>
                        <a:rPr lang="ja-JP" sz="1000" kern="0">
                          <a:effectLst/>
                          <a:latin typeface="BIZ UDPゴシック" panose="020B0400000000000000" pitchFamily="50" charset="-128"/>
                          <a:ea typeface="BIZ UDPゴシック" panose="020B0400000000000000" pitchFamily="50" charset="-128"/>
                        </a:rPr>
                        <a:t>マンガンとして</a:t>
                      </a:r>
                      <a:r>
                        <a:rPr lang="en-US" sz="1000" kern="0">
                          <a:effectLst/>
                          <a:latin typeface="BIZ UDPゴシック" panose="020B0400000000000000" pitchFamily="50" charset="-128"/>
                          <a:ea typeface="BIZ UDPゴシック" panose="020B0400000000000000" pitchFamily="50" charset="-128"/>
                        </a:rPr>
                        <a:t>)</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629389285"/>
                  </a:ext>
                </a:extLst>
              </a:tr>
              <a:tr h="235588">
                <a:tc>
                  <a:txBody>
                    <a:bodyPr/>
                    <a:lstStyle/>
                    <a:p>
                      <a:pPr algn="l">
                        <a:lnSpc>
                          <a:spcPts val="1200"/>
                        </a:lnSpc>
                        <a:spcAft>
                          <a:spcPts val="0"/>
                        </a:spcAft>
                      </a:pPr>
                      <a:r>
                        <a:rPr lang="ja-JP" sz="1000" kern="0" dirty="0">
                          <a:effectLst/>
                          <a:latin typeface="BIZ UDPゴシック" panose="020B0400000000000000" pitchFamily="50" charset="-128"/>
                          <a:ea typeface="BIZ UDPゴシック" panose="020B0400000000000000" pitchFamily="50" charset="-128"/>
                        </a:rPr>
                        <a:t>水銀及びその化合物</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r">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0.0340(</a:t>
                      </a:r>
                      <a:r>
                        <a:rPr lang="ja-JP" sz="1000" kern="0" dirty="0">
                          <a:effectLst/>
                          <a:latin typeface="BIZ UDPゴシック" panose="020B0400000000000000" pitchFamily="50" charset="-128"/>
                          <a:ea typeface="BIZ UDPゴシック" panose="020B0400000000000000" pitchFamily="50" charset="-128"/>
                        </a:rPr>
                        <a:t>水銀として</a:t>
                      </a:r>
                      <a:r>
                        <a:rPr lang="en-US" sz="1000" kern="0" dirty="0">
                          <a:effectLst/>
                          <a:latin typeface="BIZ UDPゴシック" panose="020B0400000000000000" pitchFamily="50" charset="-128"/>
                          <a:ea typeface="BIZ UDPゴシック" panose="020B0400000000000000" pitchFamily="50" charset="-128"/>
                        </a:rPr>
                        <a:t>)</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1200"/>
                        </a:lnSpc>
                        <a:spcAft>
                          <a:spcPts val="0"/>
                        </a:spcAft>
                      </a:pPr>
                      <a:r>
                        <a:rPr lang="ja-JP" sz="1000" kern="0">
                          <a:effectLst/>
                          <a:latin typeface="BIZ UDPゴシック" panose="020B0400000000000000" pitchFamily="50" charset="-128"/>
                          <a:ea typeface="BIZ UDPゴシック" panose="020B0400000000000000" pitchFamily="50" charset="-128"/>
                        </a:rPr>
                        <a:t>Ｎ－メチルアニリン</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r">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3.26</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048758540"/>
                  </a:ext>
                </a:extLst>
              </a:tr>
            </a:tbl>
          </a:graphicData>
        </a:graphic>
      </p:graphicFrame>
      <p:sp>
        <p:nvSpPr>
          <p:cNvPr id="12" name="テキスト ボックス 11">
            <a:extLst>
              <a:ext uri="{FF2B5EF4-FFF2-40B4-BE49-F238E27FC236}">
                <a16:creationId xmlns:a16="http://schemas.microsoft.com/office/drawing/2014/main" id="{CD7266CF-A8B1-47D3-950A-3DB859CB86F9}"/>
              </a:ext>
            </a:extLst>
          </p:cNvPr>
          <p:cNvSpPr txBox="1"/>
          <p:nvPr/>
        </p:nvSpPr>
        <p:spPr>
          <a:xfrm>
            <a:off x="948291" y="4218113"/>
            <a:ext cx="609462" cy="276999"/>
          </a:xfrm>
          <a:prstGeom prst="rect">
            <a:avLst/>
          </a:prstGeom>
          <a:noFill/>
        </p:spPr>
        <p:txBody>
          <a:bodyPr wrap="none" rtlCol="0">
            <a:spAutoFit/>
          </a:bodyPr>
          <a:lstStyle/>
          <a:p>
            <a:r>
              <a:rPr kumimoji="1" lang="ja-JP" altLang="en-US" sz="1200" dirty="0">
                <a:latin typeface="BIZ UDPゴシック" panose="020B0400000000000000" pitchFamily="50" charset="-128"/>
                <a:ea typeface="BIZ UDPゴシック" panose="020B0400000000000000" pitchFamily="50" charset="-128"/>
              </a:rPr>
              <a:t>附表２</a:t>
            </a:r>
          </a:p>
        </p:txBody>
      </p:sp>
      <p:sp>
        <p:nvSpPr>
          <p:cNvPr id="14" name="スライド番号プレースホルダー 3">
            <a:extLst>
              <a:ext uri="{FF2B5EF4-FFF2-40B4-BE49-F238E27FC236}">
                <a16:creationId xmlns:a16="http://schemas.microsoft.com/office/drawing/2014/main" id="{E02BCD52-8DAD-4F13-BB47-48051158AD89}"/>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24</a:t>
            </a:fld>
            <a:endParaRPr lang="en-US" dirty="0">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1490428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AA47221C-F7EE-4184-B5D8-8E0E1DA4CA66}"/>
              </a:ext>
            </a:extLst>
          </p:cNvPr>
          <p:cNvSpPr>
            <a:spLocks noGrp="1"/>
          </p:cNvSpPr>
          <p:nvPr>
            <p:ph type="title"/>
          </p:nvPr>
        </p:nvSpPr>
        <p:spPr>
          <a:xfrm>
            <a:off x="1083470" y="609600"/>
            <a:ext cx="8457934" cy="1320800"/>
          </a:xfrm>
        </p:spPr>
        <p:txBody>
          <a:bodyPr>
            <a:normAutofit/>
          </a:bodyPr>
          <a:lstStyle/>
          <a:p>
            <a:r>
              <a:rPr kumimoji="1" lang="ja-JP" altLang="en-US" sz="2800" dirty="0">
                <a:latin typeface="BIZ UDPゴシック" panose="020B0400000000000000" pitchFamily="50" charset="-128"/>
                <a:ea typeface="BIZ UDPゴシック" panose="020B0400000000000000" pitchFamily="50" charset="-128"/>
              </a:rPr>
              <a:t>（参考）現行条例における排出口濃度基準の設定方法</a:t>
            </a: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5" name="図 4">
            <a:extLst>
              <a:ext uri="{FF2B5EF4-FFF2-40B4-BE49-F238E27FC236}">
                <a16:creationId xmlns:a16="http://schemas.microsoft.com/office/drawing/2014/main" id="{EB0FBE48-58E1-492B-90E9-6D5746FA8A2F}"/>
              </a:ext>
            </a:extLst>
          </p:cNvPr>
          <p:cNvPicPr>
            <a:picLocks noChangeAspect="1"/>
          </p:cNvPicPr>
          <p:nvPr/>
        </p:nvPicPr>
        <p:blipFill>
          <a:blip r:embed="rId2"/>
          <a:stretch>
            <a:fillRect/>
          </a:stretch>
        </p:blipFill>
        <p:spPr>
          <a:xfrm>
            <a:off x="718874" y="1411974"/>
            <a:ext cx="4326730" cy="4404626"/>
          </a:xfrm>
          <a:prstGeom prst="rect">
            <a:avLst/>
          </a:prstGeom>
        </p:spPr>
      </p:pic>
      <p:graphicFrame>
        <p:nvGraphicFramePr>
          <p:cNvPr id="8" name="表 9">
            <a:extLst>
              <a:ext uri="{FF2B5EF4-FFF2-40B4-BE49-F238E27FC236}">
                <a16:creationId xmlns:a16="http://schemas.microsoft.com/office/drawing/2014/main" id="{1318B087-25DF-4461-A92F-06408BD8AEEB}"/>
              </a:ext>
            </a:extLst>
          </p:cNvPr>
          <p:cNvGraphicFramePr>
            <a:graphicFrameLocks noGrp="1"/>
          </p:cNvGraphicFramePr>
          <p:nvPr>
            <p:extLst>
              <p:ext uri="{D42A27DB-BD31-4B8C-83A1-F6EECF244321}">
                <p14:modId xmlns:p14="http://schemas.microsoft.com/office/powerpoint/2010/main" val="2428810550"/>
              </p:ext>
            </p:extLst>
          </p:nvPr>
        </p:nvGraphicFramePr>
        <p:xfrm>
          <a:off x="5371761" y="1930400"/>
          <a:ext cx="4326730" cy="3769956"/>
        </p:xfrm>
        <a:graphic>
          <a:graphicData uri="http://schemas.openxmlformats.org/drawingml/2006/table">
            <a:tbl>
              <a:tblPr firstRow="1">
                <a:tableStyleId>{5940675A-B579-460E-94D1-54222C63F5DA}</a:tableStyleId>
              </a:tblPr>
              <a:tblGrid>
                <a:gridCol w="2163365">
                  <a:extLst>
                    <a:ext uri="{9D8B030D-6E8A-4147-A177-3AD203B41FA5}">
                      <a16:colId xmlns:a16="http://schemas.microsoft.com/office/drawing/2014/main" val="1376556180"/>
                    </a:ext>
                  </a:extLst>
                </a:gridCol>
                <a:gridCol w="2163365">
                  <a:extLst>
                    <a:ext uri="{9D8B030D-6E8A-4147-A177-3AD203B41FA5}">
                      <a16:colId xmlns:a16="http://schemas.microsoft.com/office/drawing/2014/main" val="1881979649"/>
                    </a:ext>
                  </a:extLst>
                </a:gridCol>
              </a:tblGrid>
              <a:tr h="406400">
                <a:tc>
                  <a:txBody>
                    <a:bodyPr/>
                    <a:lstStyle/>
                    <a:p>
                      <a:pPr algn="ctr"/>
                      <a:r>
                        <a:rPr kumimoji="1" lang="ja-JP" altLang="en-US" sz="1200" dirty="0">
                          <a:latin typeface="BIZ UDPゴシック" panose="020B0400000000000000" pitchFamily="50" charset="-128"/>
                          <a:ea typeface="BIZ UDPゴシック" panose="020B0400000000000000" pitchFamily="50" charset="-128"/>
                        </a:rPr>
                        <a:t>健康影響</a:t>
                      </a:r>
                    </a:p>
                  </a:txBody>
                  <a:tcPr anchor="ctr">
                    <a:solidFill>
                      <a:schemeClr val="bg1">
                        <a:lumMod val="85000"/>
                      </a:schemeClr>
                    </a:solidFill>
                  </a:tcPr>
                </a:tc>
                <a:tc>
                  <a:txBody>
                    <a:bodyPr/>
                    <a:lstStyle/>
                    <a:p>
                      <a:pPr algn="ctr"/>
                      <a:r>
                        <a:rPr kumimoji="1" lang="ja-JP" altLang="en-US" sz="1200" dirty="0">
                          <a:latin typeface="BIZ UDPゴシック" panose="020B0400000000000000" pitchFamily="50" charset="-128"/>
                          <a:ea typeface="BIZ UDPゴシック" panose="020B0400000000000000" pitchFamily="50" charset="-128"/>
                        </a:rPr>
                        <a:t>不確定係数</a:t>
                      </a:r>
                    </a:p>
                  </a:txBody>
                  <a:tcPr anchor="ctr">
                    <a:solidFill>
                      <a:schemeClr val="bg1">
                        <a:lumMod val="85000"/>
                      </a:schemeClr>
                    </a:solidFill>
                  </a:tcPr>
                </a:tc>
                <a:extLst>
                  <a:ext uri="{0D108BD9-81ED-4DB2-BD59-A6C34878D82A}">
                    <a16:rowId xmlns:a16="http://schemas.microsoft.com/office/drawing/2014/main" val="3304180681"/>
                  </a:ext>
                </a:extLst>
              </a:tr>
              <a:tr h="572073">
                <a:tc>
                  <a:txBody>
                    <a:bodyPr/>
                    <a:lstStyle/>
                    <a:p>
                      <a:pPr algn="ctr"/>
                      <a:r>
                        <a:rPr kumimoji="1" lang="ja-JP" altLang="en-US" sz="1200" dirty="0">
                          <a:latin typeface="BIZ UDPゴシック" panose="020B0400000000000000" pitchFamily="50" charset="-128"/>
                          <a:ea typeface="BIZ UDPゴシック" panose="020B0400000000000000" pitchFamily="50" charset="-128"/>
                        </a:rPr>
                        <a:t>人に対する急性影響について、刺激性に関する影響のあるデータ</a:t>
                      </a:r>
                    </a:p>
                  </a:txBody>
                  <a:tcPr anchor="ctr"/>
                </a:tc>
                <a:tc>
                  <a:txBody>
                    <a:bodyPr/>
                    <a:lstStyle/>
                    <a:p>
                      <a:pPr algn="ctr"/>
                      <a:r>
                        <a:rPr kumimoji="1" lang="en-US" altLang="ja-JP" sz="1200" dirty="0">
                          <a:latin typeface="BIZ UDPゴシック" panose="020B0400000000000000" pitchFamily="50" charset="-128"/>
                          <a:ea typeface="BIZ UDPゴシック" panose="020B0400000000000000" pitchFamily="50" charset="-128"/>
                        </a:rPr>
                        <a:t>10※</a:t>
                      </a:r>
                      <a:endParaRPr kumimoji="1" lang="ja-JP" altLang="en-US" sz="12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2091158906"/>
                  </a:ext>
                </a:extLst>
              </a:tr>
              <a:tr h="538778">
                <a:tc>
                  <a:txBody>
                    <a:bodyPr/>
                    <a:lstStyle/>
                    <a:p>
                      <a:pPr algn="ctr"/>
                      <a:r>
                        <a:rPr kumimoji="1" lang="ja-JP" altLang="en-US" sz="1200" dirty="0">
                          <a:latin typeface="BIZ UDPゴシック" panose="020B0400000000000000" pitchFamily="50" charset="-128"/>
                          <a:ea typeface="BIZ UDPゴシック" panose="020B0400000000000000" pitchFamily="50" charset="-128"/>
                        </a:rPr>
                        <a:t>人に対する慢性影響について、無作用量と解釈できるデータ</a:t>
                      </a:r>
                    </a:p>
                  </a:txBody>
                  <a:tcPr anchor="ctr"/>
                </a:tc>
                <a:tc>
                  <a:txBody>
                    <a:bodyPr/>
                    <a:lstStyle/>
                    <a:p>
                      <a:pPr algn="ctr"/>
                      <a:r>
                        <a:rPr kumimoji="1" lang="en-US" altLang="ja-JP" sz="1200" dirty="0">
                          <a:latin typeface="BIZ UDPゴシック" panose="020B0400000000000000" pitchFamily="50" charset="-128"/>
                          <a:ea typeface="BIZ UDPゴシック" panose="020B0400000000000000" pitchFamily="50" charset="-128"/>
                        </a:rPr>
                        <a:t>30</a:t>
                      </a:r>
                      <a:endParaRPr kumimoji="1" lang="ja-JP" altLang="en-US" sz="12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2171763322"/>
                  </a:ext>
                </a:extLst>
              </a:tr>
              <a:tr h="538778">
                <a:tc>
                  <a:txBody>
                    <a:bodyPr/>
                    <a:lstStyle/>
                    <a:p>
                      <a:pPr algn="ctr"/>
                      <a:r>
                        <a:rPr kumimoji="1" lang="ja-JP" altLang="en-US" sz="1200" dirty="0">
                          <a:latin typeface="BIZ UDPゴシック" panose="020B0400000000000000" pitchFamily="50" charset="-128"/>
                          <a:ea typeface="BIZ UDPゴシック" panose="020B0400000000000000" pitchFamily="50" charset="-128"/>
                        </a:rPr>
                        <a:t>人に対する慢性影響について、作用量と解釈できるデータ</a:t>
                      </a:r>
                    </a:p>
                  </a:txBody>
                  <a:tcPr anchor="ctr"/>
                </a:tc>
                <a:tc>
                  <a:txBody>
                    <a:bodyPr/>
                    <a:lstStyle/>
                    <a:p>
                      <a:pPr algn="ctr"/>
                      <a:r>
                        <a:rPr kumimoji="1" lang="en-US" altLang="ja-JP" sz="1200" dirty="0">
                          <a:latin typeface="BIZ UDPゴシック" panose="020B0400000000000000" pitchFamily="50" charset="-128"/>
                          <a:ea typeface="BIZ UDPゴシック" panose="020B0400000000000000" pitchFamily="50" charset="-128"/>
                        </a:rPr>
                        <a:t>100</a:t>
                      </a:r>
                      <a:endParaRPr kumimoji="1" lang="ja-JP" altLang="en-US" sz="12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3260648182"/>
                  </a:ext>
                </a:extLst>
              </a:tr>
              <a:tr h="735522">
                <a:tc>
                  <a:txBody>
                    <a:bodyPr/>
                    <a:lstStyle/>
                    <a:p>
                      <a:pPr algn="ctr"/>
                      <a:r>
                        <a:rPr kumimoji="1" lang="ja-JP" altLang="en-US" sz="1200" dirty="0">
                          <a:latin typeface="BIZ UDPゴシック" panose="020B0400000000000000" pitchFamily="50" charset="-128"/>
                          <a:ea typeface="BIZ UDPゴシック" panose="020B0400000000000000" pitchFamily="50" charset="-128"/>
                        </a:rPr>
                        <a:t>慢性影響に対する動物実験の結果から、人への外挿を行う場合の無作用量と解釈できるデータ</a:t>
                      </a:r>
                    </a:p>
                  </a:txBody>
                  <a:tcPr anchor="ctr"/>
                </a:tc>
                <a:tc>
                  <a:txBody>
                    <a:bodyPr/>
                    <a:lstStyle/>
                    <a:p>
                      <a:pPr algn="ctr"/>
                      <a:r>
                        <a:rPr kumimoji="1" lang="en-US" altLang="ja-JP" sz="1200" dirty="0">
                          <a:latin typeface="BIZ UDPゴシック" panose="020B0400000000000000" pitchFamily="50" charset="-128"/>
                          <a:ea typeface="BIZ UDPゴシック" panose="020B0400000000000000" pitchFamily="50" charset="-128"/>
                        </a:rPr>
                        <a:t>100</a:t>
                      </a:r>
                      <a:endParaRPr kumimoji="1" lang="ja-JP" altLang="en-US" sz="12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744296448"/>
                  </a:ext>
                </a:extLst>
              </a:tr>
              <a:tr h="735522">
                <a:tc>
                  <a:txBody>
                    <a:bodyPr/>
                    <a:lstStyle/>
                    <a:p>
                      <a:pPr algn="ctr"/>
                      <a:r>
                        <a:rPr kumimoji="1" lang="ja-JP" altLang="en-US" sz="1200" dirty="0">
                          <a:latin typeface="BIZ UDPゴシック" panose="020B0400000000000000" pitchFamily="50" charset="-128"/>
                          <a:ea typeface="BIZ UDPゴシック" panose="020B0400000000000000" pitchFamily="50" charset="-128"/>
                        </a:rPr>
                        <a:t>慢性影響に対する動物実験の結果から、人への外挿を行う場合の作用量と解釈できるデータ</a:t>
                      </a:r>
                    </a:p>
                  </a:txBody>
                  <a:tcPr anchor="ctr"/>
                </a:tc>
                <a:tc>
                  <a:txBody>
                    <a:bodyPr/>
                    <a:lstStyle/>
                    <a:p>
                      <a:pPr algn="ctr"/>
                      <a:r>
                        <a:rPr kumimoji="1" lang="en-US" altLang="ja-JP" sz="1200" dirty="0">
                          <a:latin typeface="BIZ UDPゴシック" panose="020B0400000000000000" pitchFamily="50" charset="-128"/>
                          <a:ea typeface="BIZ UDPゴシック" panose="020B0400000000000000" pitchFamily="50" charset="-128"/>
                        </a:rPr>
                        <a:t>300</a:t>
                      </a:r>
                      <a:endParaRPr kumimoji="1" lang="ja-JP" altLang="en-US" sz="12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3660335045"/>
                  </a:ext>
                </a:extLst>
              </a:tr>
            </a:tbl>
          </a:graphicData>
        </a:graphic>
      </p:graphicFrame>
      <p:sp>
        <p:nvSpPr>
          <p:cNvPr id="12" name="テキスト ボックス 11">
            <a:extLst>
              <a:ext uri="{FF2B5EF4-FFF2-40B4-BE49-F238E27FC236}">
                <a16:creationId xmlns:a16="http://schemas.microsoft.com/office/drawing/2014/main" id="{84F2DC92-B1BD-46BB-9902-C3C201269013}"/>
              </a:ext>
            </a:extLst>
          </p:cNvPr>
          <p:cNvSpPr txBox="1"/>
          <p:nvPr/>
        </p:nvSpPr>
        <p:spPr>
          <a:xfrm>
            <a:off x="5892800" y="1498600"/>
            <a:ext cx="2492990" cy="369332"/>
          </a:xfrm>
          <a:prstGeom prst="rect">
            <a:avLst/>
          </a:prstGeom>
          <a:noFill/>
        </p:spPr>
        <p:txBody>
          <a:bodyPr wrap="none" rtlCol="0">
            <a:spAutoFit/>
          </a:bodyPr>
          <a:lstStyle/>
          <a:p>
            <a:r>
              <a:rPr kumimoji="1" lang="ja-JP" altLang="en-US" dirty="0">
                <a:latin typeface="BIZ UDPゴシック" panose="020B0400000000000000" pitchFamily="50" charset="-128"/>
                <a:ea typeface="BIZ UDPゴシック" panose="020B0400000000000000" pitchFamily="50" charset="-128"/>
              </a:rPr>
              <a:t>②不確定係数の考え方</a:t>
            </a:r>
          </a:p>
        </p:txBody>
      </p:sp>
      <p:sp>
        <p:nvSpPr>
          <p:cNvPr id="14" name="テキスト ボックス 13">
            <a:extLst>
              <a:ext uri="{FF2B5EF4-FFF2-40B4-BE49-F238E27FC236}">
                <a16:creationId xmlns:a16="http://schemas.microsoft.com/office/drawing/2014/main" id="{7A5CDAAE-1D3E-4E3D-B1E9-9AFF6DFAAA16}"/>
              </a:ext>
            </a:extLst>
          </p:cNvPr>
          <p:cNvSpPr txBox="1"/>
          <p:nvPr/>
        </p:nvSpPr>
        <p:spPr>
          <a:xfrm>
            <a:off x="684610" y="1411974"/>
            <a:ext cx="2031325" cy="369332"/>
          </a:xfrm>
          <a:prstGeom prst="rect">
            <a:avLst/>
          </a:prstGeom>
          <a:solidFill>
            <a:schemeClr val="bg1"/>
          </a:solidFill>
        </p:spPr>
        <p:txBody>
          <a:bodyPr wrap="none" rtlCol="0">
            <a:spAutoFit/>
          </a:bodyPr>
          <a:lstStyle/>
          <a:p>
            <a:r>
              <a:rPr kumimoji="1" lang="ja-JP" altLang="en-US" dirty="0">
                <a:latin typeface="BIZ UDPゴシック" panose="020B0400000000000000" pitchFamily="50" charset="-128"/>
                <a:ea typeface="BIZ UDPゴシック" panose="020B0400000000000000" pitchFamily="50" charset="-128"/>
              </a:rPr>
              <a:t>①設定方法の流れ</a:t>
            </a:r>
          </a:p>
        </p:txBody>
      </p:sp>
      <p:sp>
        <p:nvSpPr>
          <p:cNvPr id="15" name="テキスト ボックス 14">
            <a:extLst>
              <a:ext uri="{FF2B5EF4-FFF2-40B4-BE49-F238E27FC236}">
                <a16:creationId xmlns:a16="http://schemas.microsoft.com/office/drawing/2014/main" id="{B972C737-289D-44C4-9F53-1AD6742BBB71}"/>
              </a:ext>
            </a:extLst>
          </p:cNvPr>
          <p:cNvSpPr txBox="1"/>
          <p:nvPr/>
        </p:nvSpPr>
        <p:spPr>
          <a:xfrm>
            <a:off x="5312437" y="5878036"/>
            <a:ext cx="4228967" cy="553998"/>
          </a:xfrm>
          <a:prstGeom prst="rect">
            <a:avLst/>
          </a:prstGeom>
          <a:noFill/>
        </p:spPr>
        <p:txBody>
          <a:bodyPr wrap="square" rtlCol="0">
            <a:spAutoFit/>
          </a:bodyPr>
          <a:lstStyle/>
          <a:p>
            <a:r>
              <a:rPr kumimoji="1" lang="en-US" altLang="ja-JP" sz="1000" dirty="0">
                <a:latin typeface="BIZ UDPゴシック" panose="020B0400000000000000" pitchFamily="50" charset="-128"/>
                <a:ea typeface="BIZ UDPゴシック" panose="020B0400000000000000" pitchFamily="50" charset="-128"/>
              </a:rPr>
              <a:t>※</a:t>
            </a:r>
            <a:r>
              <a:rPr kumimoji="1" lang="ja-JP" altLang="en-US" sz="1000" dirty="0">
                <a:latin typeface="BIZ UDPゴシック" panose="020B0400000000000000" pitchFamily="50" charset="-128"/>
                <a:ea typeface="BIZ UDPゴシック" panose="020B0400000000000000" pitchFamily="50" charset="-128"/>
              </a:rPr>
              <a:t>ただし、日本産業衛生学会および</a:t>
            </a:r>
            <a:r>
              <a:rPr kumimoji="1" lang="en-US" altLang="ja-JP" sz="1000" dirty="0">
                <a:latin typeface="BIZ UDPゴシック" panose="020B0400000000000000" pitchFamily="50" charset="-128"/>
                <a:ea typeface="BIZ UDPゴシック" panose="020B0400000000000000" pitchFamily="50" charset="-128"/>
              </a:rPr>
              <a:t>ACGIH</a:t>
            </a:r>
            <a:r>
              <a:rPr kumimoji="1" lang="ja-JP" altLang="en-US" sz="1000" dirty="0">
                <a:latin typeface="BIZ UDPゴシック" panose="020B0400000000000000" pitchFamily="50" charset="-128"/>
                <a:ea typeface="BIZ UDPゴシック" panose="020B0400000000000000" pitchFamily="50" charset="-128"/>
              </a:rPr>
              <a:t>の勧告値が、「天井値」で示されていないものは、８時間暴露後の回復期の存在を無視できないため、一般環境の暴露については、不確定係数は</a:t>
            </a:r>
            <a:r>
              <a:rPr kumimoji="1" lang="en-US" altLang="ja-JP" sz="1000" dirty="0">
                <a:latin typeface="BIZ UDPゴシック" panose="020B0400000000000000" pitchFamily="50" charset="-128"/>
                <a:ea typeface="BIZ UDPゴシック" panose="020B0400000000000000" pitchFamily="50" charset="-128"/>
              </a:rPr>
              <a:t>30</a:t>
            </a:r>
            <a:r>
              <a:rPr kumimoji="1" lang="ja-JP" altLang="en-US" sz="1000" dirty="0">
                <a:latin typeface="BIZ UDPゴシック" panose="020B0400000000000000" pitchFamily="50" charset="-128"/>
                <a:ea typeface="BIZ UDPゴシック" panose="020B0400000000000000" pitchFamily="50" charset="-128"/>
              </a:rPr>
              <a:t>とする。</a:t>
            </a:r>
          </a:p>
        </p:txBody>
      </p:sp>
      <p:sp>
        <p:nvSpPr>
          <p:cNvPr id="16" name="スライド番号プレースホルダー 3">
            <a:extLst>
              <a:ext uri="{FF2B5EF4-FFF2-40B4-BE49-F238E27FC236}">
                <a16:creationId xmlns:a16="http://schemas.microsoft.com/office/drawing/2014/main" id="{776B16C0-1DD4-4D77-ACBD-C307496B9DA5}"/>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25</a:t>
            </a:fld>
            <a:endParaRPr lang="en-US" dirty="0">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0706322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A40BE3CD-1E29-4213-AC7A-3306C4FCB8D2}"/>
              </a:ext>
            </a:extLst>
          </p:cNvPr>
          <p:cNvSpPr>
            <a:spLocks noGrp="1"/>
          </p:cNvSpPr>
          <p:nvPr>
            <p:ph type="title"/>
          </p:nvPr>
        </p:nvSpPr>
        <p:spPr>
          <a:xfrm>
            <a:off x="1083470" y="609600"/>
            <a:ext cx="7603330" cy="723900"/>
          </a:xfrm>
        </p:spPr>
        <p:txBody>
          <a:bodyPr>
            <a:normAutofit fontScale="90000"/>
          </a:bodyPr>
          <a:lstStyle/>
          <a:p>
            <a:r>
              <a:rPr kumimoji="1" lang="ja-JP" altLang="en-US" dirty="0">
                <a:latin typeface="BIZ UDPゴシック" panose="020B0400000000000000" pitchFamily="50" charset="-128"/>
                <a:ea typeface="BIZ UDPゴシック" panose="020B0400000000000000" pitchFamily="50" charset="-128"/>
              </a:rPr>
              <a:t>（参考）現行条例における排出口基準式</a:t>
            </a: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スライド番号プレースホルダー 3">
            <a:extLst>
              <a:ext uri="{FF2B5EF4-FFF2-40B4-BE49-F238E27FC236}">
                <a16:creationId xmlns:a16="http://schemas.microsoft.com/office/drawing/2014/main" id="{B5E368A6-909E-4286-8372-D2BBF1A4388D}"/>
              </a:ext>
            </a:extLst>
          </p:cNvPr>
          <p:cNvSpPr>
            <a:spLocks noGrp="1"/>
          </p:cNvSpPr>
          <p:nvPr>
            <p:ph type="sldNum" sz="quarter" idx="12"/>
          </p:nvPr>
        </p:nvSpPr>
        <p:spPr>
          <a:xfrm>
            <a:off x="9350787" y="6477299"/>
            <a:ext cx="555213" cy="365125"/>
          </a:xfrm>
        </p:spPr>
        <p:txBody>
          <a:bodyPr>
            <a:normAutofit/>
          </a:body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26</a:t>
            </a:fld>
            <a:endParaRPr lang="en-US" dirty="0">
              <a:solidFill>
                <a:srgbClr val="000000"/>
              </a:solidFill>
              <a:latin typeface="BIZ UDPゴシック" panose="020B0400000000000000" pitchFamily="50" charset="-128"/>
              <a:ea typeface="BIZ UDPゴシック" panose="020B0400000000000000" pitchFamily="50" charset="-128"/>
            </a:endParaRPr>
          </a:p>
        </p:txBody>
      </p:sp>
      <p:pic>
        <p:nvPicPr>
          <p:cNvPr id="7" name="図 6">
            <a:extLst>
              <a:ext uri="{FF2B5EF4-FFF2-40B4-BE49-F238E27FC236}">
                <a16:creationId xmlns:a16="http://schemas.microsoft.com/office/drawing/2014/main" id="{8784A5EF-F9B1-4D00-B865-1502EEF39C18}"/>
              </a:ext>
            </a:extLst>
          </p:cNvPr>
          <p:cNvPicPr>
            <a:picLocks noChangeAspect="1"/>
          </p:cNvPicPr>
          <p:nvPr/>
        </p:nvPicPr>
        <p:blipFill>
          <a:blip r:embed="rId2"/>
          <a:stretch>
            <a:fillRect/>
          </a:stretch>
        </p:blipFill>
        <p:spPr>
          <a:xfrm>
            <a:off x="571889" y="1183976"/>
            <a:ext cx="8822970" cy="5616874"/>
          </a:xfrm>
          <a:prstGeom prst="rect">
            <a:avLst/>
          </a:prstGeom>
        </p:spPr>
      </p:pic>
      <p:sp>
        <p:nvSpPr>
          <p:cNvPr id="10" name="テキスト ボックス 9">
            <a:extLst>
              <a:ext uri="{FF2B5EF4-FFF2-40B4-BE49-F238E27FC236}">
                <a16:creationId xmlns:a16="http://schemas.microsoft.com/office/drawing/2014/main" id="{E9C75D9D-7250-4D93-8876-ADF382936877}"/>
              </a:ext>
            </a:extLst>
          </p:cNvPr>
          <p:cNvSpPr txBox="1"/>
          <p:nvPr/>
        </p:nvSpPr>
        <p:spPr>
          <a:xfrm>
            <a:off x="571889" y="1208187"/>
            <a:ext cx="3164649" cy="307777"/>
          </a:xfrm>
          <a:prstGeom prst="rect">
            <a:avLst/>
          </a:prstGeom>
          <a:noFill/>
        </p:spPr>
        <p:txBody>
          <a:bodyPr wrap="none" rtlCol="0">
            <a:spAutoFit/>
          </a:bodyPr>
          <a:lstStyle/>
          <a:p>
            <a:r>
              <a:rPr kumimoji="1" lang="ja-JP" altLang="en-US" sz="1400" dirty="0">
                <a:latin typeface="BIZ UDPゴシック" panose="020B0400000000000000" pitchFamily="50" charset="-128"/>
                <a:ea typeface="BIZ UDPゴシック" panose="020B0400000000000000" pitchFamily="50" charset="-128"/>
              </a:rPr>
              <a:t>スコラ・バレットモデルを用いた基準式</a:t>
            </a:r>
          </a:p>
        </p:txBody>
      </p:sp>
    </p:spTree>
    <p:extLst>
      <p:ext uri="{BB962C8B-B14F-4D97-AF65-F5344CB8AC3E}">
        <p14:creationId xmlns:p14="http://schemas.microsoft.com/office/powerpoint/2010/main" val="14142996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F150139C-1252-4A73-B970-5518FB7A245E}"/>
              </a:ext>
            </a:extLst>
          </p:cNvPr>
          <p:cNvSpPr>
            <a:spLocks noGrp="1"/>
          </p:cNvSpPr>
          <p:nvPr>
            <p:ph type="title"/>
          </p:nvPr>
        </p:nvSpPr>
        <p:spPr>
          <a:xfrm>
            <a:off x="684608" y="609600"/>
            <a:ext cx="8856796" cy="1320800"/>
          </a:xfrm>
        </p:spPr>
        <p:txBody>
          <a:bodyPr>
            <a:normAutofit/>
          </a:bodyPr>
          <a:lstStyle/>
          <a:p>
            <a:r>
              <a:rPr lang="ja-JP" altLang="en-US" sz="2400" dirty="0">
                <a:latin typeface="BIZ UDPゴシック" panose="020B0400000000000000" pitchFamily="50" charset="-128"/>
                <a:ea typeface="BIZ UDPゴシック" panose="020B0400000000000000" pitchFamily="50" charset="-128"/>
              </a:rPr>
              <a:t>（参考）現行条例における規制対象物質の選定の考え方</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テキスト ボックス 2">
            <a:extLst>
              <a:ext uri="{FF2B5EF4-FFF2-40B4-BE49-F238E27FC236}">
                <a16:creationId xmlns:a16="http://schemas.microsoft.com/office/drawing/2014/main" id="{B8AE2C18-AB29-4DDD-AA31-40B863BD2451}"/>
              </a:ext>
            </a:extLst>
          </p:cNvPr>
          <p:cNvSpPr txBox="1"/>
          <p:nvPr/>
        </p:nvSpPr>
        <p:spPr>
          <a:xfrm>
            <a:off x="684609" y="1170087"/>
            <a:ext cx="8856795" cy="5047536"/>
          </a:xfrm>
          <a:prstGeom prst="rect">
            <a:avLst/>
          </a:prstGeom>
          <a:noFill/>
        </p:spPr>
        <p:txBody>
          <a:bodyPr wrap="square" rtlCol="0">
            <a:spAutoFit/>
          </a:bodyPr>
          <a:lstStyle/>
          <a:p>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〇条例制定当時の規制対象有害物質の選定にあたっては、体系的な科学的知見が蓄積されている発がん性と毒性の度合いを用いることとし、府域での使用が想定されている化学物質から以下の考え方で選定。</a:t>
            </a:r>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ja-JP" altLang="en-US"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　</a:t>
            </a:r>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ja-JP" altLang="en-US"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〇これにより、</a:t>
            </a:r>
            <a:r>
              <a:rPr kumimoji="1" lang="en-US" altLang="ja-JP" sz="1400" dirty="0">
                <a:latin typeface="BIZ UDPゴシック" panose="020B0400000000000000" pitchFamily="50" charset="-128"/>
                <a:ea typeface="BIZ UDPゴシック" panose="020B0400000000000000" pitchFamily="50" charset="-128"/>
              </a:rPr>
              <a:t>C1</a:t>
            </a:r>
            <a:r>
              <a:rPr kumimoji="1" lang="ja-JP" altLang="en-US" sz="1400" dirty="0">
                <a:latin typeface="BIZ UDPゴシック" panose="020B0400000000000000" pitchFamily="50" charset="-128"/>
                <a:ea typeface="BIZ UDPゴシック" panose="020B0400000000000000" pitchFamily="50" charset="-128"/>
              </a:rPr>
              <a:t>ランク及び</a:t>
            </a:r>
            <a:r>
              <a:rPr kumimoji="1" lang="en-US" altLang="ja-JP" sz="1400" dirty="0">
                <a:latin typeface="BIZ UDPゴシック" panose="020B0400000000000000" pitchFamily="50" charset="-128"/>
                <a:ea typeface="BIZ UDPゴシック" panose="020B0400000000000000" pitchFamily="50" charset="-128"/>
              </a:rPr>
              <a:t>T1</a:t>
            </a:r>
            <a:r>
              <a:rPr kumimoji="1" lang="ja-JP" altLang="en-US" sz="1400" dirty="0">
                <a:latin typeface="BIZ UDPゴシック" panose="020B0400000000000000" pitchFamily="50" charset="-128"/>
                <a:ea typeface="BIZ UDPゴシック" panose="020B0400000000000000" pitchFamily="50" charset="-128"/>
              </a:rPr>
              <a:t>ランクの規制物質</a:t>
            </a:r>
            <a:r>
              <a:rPr kumimoji="1" lang="en-US" altLang="ja-JP" sz="1400" dirty="0">
                <a:latin typeface="BIZ UDPゴシック" panose="020B0400000000000000" pitchFamily="50" charset="-128"/>
                <a:ea typeface="BIZ UDPゴシック" panose="020B0400000000000000" pitchFamily="50" charset="-128"/>
              </a:rPr>
              <a:t>22</a:t>
            </a:r>
            <a:r>
              <a:rPr kumimoji="1" lang="ja-JP" altLang="en-US" sz="1400" dirty="0">
                <a:latin typeface="BIZ UDPゴシック" panose="020B0400000000000000" pitchFamily="50" charset="-128"/>
                <a:ea typeface="BIZ UDPゴシック" panose="020B0400000000000000" pitchFamily="50" charset="-128"/>
              </a:rPr>
              <a:t>種類（現在は</a:t>
            </a:r>
            <a:r>
              <a:rPr kumimoji="1" lang="en-US" altLang="ja-JP" sz="1400" dirty="0">
                <a:latin typeface="BIZ UDPゴシック" panose="020B0400000000000000" pitchFamily="50" charset="-128"/>
                <a:ea typeface="BIZ UDPゴシック" panose="020B0400000000000000" pitchFamily="50" charset="-128"/>
              </a:rPr>
              <a:t>23</a:t>
            </a:r>
            <a:r>
              <a:rPr kumimoji="1" lang="ja-JP" altLang="en-US" sz="1400" dirty="0">
                <a:latin typeface="BIZ UDPゴシック" panose="020B0400000000000000" pitchFamily="50" charset="-128"/>
                <a:ea typeface="BIZ UDPゴシック" panose="020B0400000000000000" pitchFamily="50" charset="-128"/>
              </a:rPr>
              <a:t>種類）を対象とした。</a:t>
            </a:r>
            <a:endParaRPr kumimoji="1" lang="en-US" altLang="ja-JP" sz="1400" dirty="0">
              <a:latin typeface="BIZ UDPゴシック" panose="020B0400000000000000" pitchFamily="50" charset="-128"/>
              <a:ea typeface="BIZ UDPゴシック" panose="020B0400000000000000" pitchFamily="50" charset="-128"/>
            </a:endParaRPr>
          </a:p>
        </p:txBody>
      </p:sp>
      <p:sp>
        <p:nvSpPr>
          <p:cNvPr id="8" name="テキスト ボックス 7">
            <a:extLst>
              <a:ext uri="{FF2B5EF4-FFF2-40B4-BE49-F238E27FC236}">
                <a16:creationId xmlns:a16="http://schemas.microsoft.com/office/drawing/2014/main" id="{8D1F5A39-60C1-4512-86FE-28F35B32DFB3}"/>
              </a:ext>
            </a:extLst>
          </p:cNvPr>
          <p:cNvSpPr txBox="1"/>
          <p:nvPr/>
        </p:nvSpPr>
        <p:spPr>
          <a:xfrm>
            <a:off x="831192" y="2082068"/>
            <a:ext cx="8856795" cy="138499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関係法令等で排出規制等が図られていない物質で、以下のいずれかに該当するもの</a:t>
            </a:r>
          </a:p>
          <a:p>
            <a:r>
              <a:rPr kumimoji="1" lang="ja-JP" altLang="en-US" sz="1400" dirty="0">
                <a:latin typeface="BIZ UDPゴシック" panose="020B0400000000000000" pitchFamily="50" charset="-128"/>
                <a:ea typeface="BIZ UDPゴシック" panose="020B0400000000000000" pitchFamily="50" charset="-128"/>
              </a:rPr>
              <a:t>①発がん性の見地からは、人に対する発がん性が確認されているもの（</a:t>
            </a:r>
            <a:r>
              <a:rPr kumimoji="1" lang="en-US" altLang="ja-JP" sz="1400" dirty="0">
                <a:latin typeface="BIZ UDPゴシック" panose="020B0400000000000000" pitchFamily="50" charset="-128"/>
                <a:ea typeface="BIZ UDPゴシック" panose="020B0400000000000000" pitchFamily="50" charset="-128"/>
              </a:rPr>
              <a:t>C1</a:t>
            </a:r>
            <a:r>
              <a:rPr kumimoji="1" lang="ja-JP" altLang="en-US" sz="1400" dirty="0">
                <a:latin typeface="BIZ UDPゴシック" panose="020B0400000000000000" pitchFamily="50" charset="-128"/>
                <a:ea typeface="BIZ UDPゴシック" panose="020B0400000000000000" pitchFamily="50" charset="-128"/>
              </a:rPr>
              <a:t>）</a:t>
            </a:r>
          </a:p>
          <a:p>
            <a:r>
              <a:rPr kumimoji="1" lang="ja-JP" altLang="en-US" sz="1400" dirty="0">
                <a:latin typeface="BIZ UDPゴシック" panose="020B0400000000000000" pitchFamily="50" charset="-128"/>
                <a:ea typeface="BIZ UDPゴシック" panose="020B0400000000000000" pitchFamily="50" charset="-128"/>
              </a:rPr>
              <a:t>②毒性の見地からは、大防法において人に対する健康影響から基準を定めた物質と同等レベルのもの（</a:t>
            </a:r>
            <a:r>
              <a:rPr kumimoji="1" lang="en-US" altLang="ja-JP" sz="1400" dirty="0">
                <a:latin typeface="BIZ UDPゴシック" panose="020B0400000000000000" pitchFamily="50" charset="-128"/>
                <a:ea typeface="BIZ UDPゴシック" panose="020B0400000000000000" pitchFamily="50" charset="-128"/>
              </a:rPr>
              <a:t>T1</a:t>
            </a:r>
            <a:r>
              <a:rPr kumimoji="1" lang="ja-JP" altLang="en-US" sz="1400" dirty="0">
                <a:latin typeface="BIZ UDPゴシック" panose="020B0400000000000000" pitchFamily="50" charset="-128"/>
                <a:ea typeface="BIZ UDPゴシック" panose="020B0400000000000000" pitchFamily="50" charset="-128"/>
              </a:rPr>
              <a:t>）</a:t>
            </a:r>
            <a:endParaRPr kumimoji="1" lang="en-US" altLang="ja-JP" sz="1400" dirty="0">
              <a:latin typeface="BIZ UDPゴシック" panose="020B0400000000000000" pitchFamily="50" charset="-128"/>
              <a:ea typeface="BIZ UDPゴシック" panose="020B0400000000000000" pitchFamily="50" charset="-128"/>
            </a:endParaRPr>
          </a:p>
          <a:p>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ただし、</a:t>
            </a:r>
            <a:r>
              <a:rPr kumimoji="1" lang="en-US" altLang="ja-JP" sz="1400" dirty="0">
                <a:latin typeface="BIZ UDPゴシック" panose="020B0400000000000000" pitchFamily="50" charset="-128"/>
                <a:ea typeface="BIZ UDPゴシック" panose="020B0400000000000000" pitchFamily="50" charset="-128"/>
              </a:rPr>
              <a:t>T1</a:t>
            </a:r>
            <a:r>
              <a:rPr kumimoji="1" lang="ja-JP" altLang="en-US" sz="1400" dirty="0">
                <a:latin typeface="BIZ UDPゴシック" panose="020B0400000000000000" pitchFamily="50" charset="-128"/>
                <a:ea typeface="BIZ UDPゴシック" panose="020B0400000000000000" pitchFamily="50" charset="-128"/>
              </a:rPr>
              <a:t>で以下のいずれかに該当するものについては当面は管理物質とする</a:t>
            </a:r>
          </a:p>
          <a:p>
            <a:r>
              <a:rPr kumimoji="1" lang="ja-JP" altLang="en-US" sz="1400" dirty="0">
                <a:latin typeface="BIZ UDPゴシック" panose="020B0400000000000000" pitchFamily="50" charset="-128"/>
                <a:ea typeface="BIZ UDPゴシック" panose="020B0400000000000000" pitchFamily="50" charset="-128"/>
              </a:rPr>
              <a:t>ア）測定方法が確立されていないもの</a:t>
            </a:r>
          </a:p>
          <a:p>
            <a:r>
              <a:rPr kumimoji="1" lang="ja-JP" altLang="en-US" sz="1400" dirty="0">
                <a:latin typeface="BIZ UDPゴシック" panose="020B0400000000000000" pitchFamily="50" charset="-128"/>
                <a:ea typeface="BIZ UDPゴシック" panose="020B0400000000000000" pitchFamily="50" charset="-128"/>
              </a:rPr>
              <a:t>イ）呼吸器系機関への暴露濃度と健康影響等についての定量的関係を示す適切な資料の無いもの</a:t>
            </a:r>
          </a:p>
        </p:txBody>
      </p:sp>
      <p:sp>
        <p:nvSpPr>
          <p:cNvPr id="7" name="テキスト ボックス 6">
            <a:extLst>
              <a:ext uri="{FF2B5EF4-FFF2-40B4-BE49-F238E27FC236}">
                <a16:creationId xmlns:a16="http://schemas.microsoft.com/office/drawing/2014/main" id="{541EE2FA-E630-4F5D-84AF-79B385B1BC8A}"/>
              </a:ext>
            </a:extLst>
          </p:cNvPr>
          <p:cNvSpPr txBox="1"/>
          <p:nvPr/>
        </p:nvSpPr>
        <p:spPr>
          <a:xfrm>
            <a:off x="914065" y="3551662"/>
            <a:ext cx="8773921" cy="2232000"/>
          </a:xfrm>
          <a:prstGeom prst="rect">
            <a:avLst/>
          </a:prstGeom>
          <a:solidFill>
            <a:schemeClr val="accent6">
              <a:lumMod val="40000"/>
              <a:lumOff val="60000"/>
            </a:schemeClr>
          </a:solidFill>
        </p:spPr>
        <p:style>
          <a:lnRef idx="3">
            <a:schemeClr val="lt1"/>
          </a:lnRef>
          <a:fillRef idx="1">
            <a:schemeClr val="accent6"/>
          </a:fillRef>
          <a:effectRef idx="1">
            <a:schemeClr val="accent6"/>
          </a:effectRef>
          <a:fontRef idx="minor">
            <a:schemeClr val="lt1"/>
          </a:fontRef>
        </p:style>
        <p:txBody>
          <a:bodyPr wrap="square" rtlCol="0">
            <a:spAutoFit/>
          </a:bodyPr>
          <a:lstStyle/>
          <a:p>
            <a:endParaRPr kumimoji="1" lang="ja-JP" altLang="en-US" dirty="0"/>
          </a:p>
        </p:txBody>
      </p:sp>
      <p:graphicFrame>
        <p:nvGraphicFramePr>
          <p:cNvPr id="4" name="表 3">
            <a:extLst>
              <a:ext uri="{FF2B5EF4-FFF2-40B4-BE49-F238E27FC236}">
                <a16:creationId xmlns:a16="http://schemas.microsoft.com/office/drawing/2014/main" id="{28058950-3548-45AC-B1D1-6AA1F1B3B73B}"/>
              </a:ext>
            </a:extLst>
          </p:cNvPr>
          <p:cNvGraphicFramePr>
            <a:graphicFrameLocks noGrp="1"/>
          </p:cNvGraphicFramePr>
          <p:nvPr>
            <p:extLst>
              <p:ext uri="{D42A27DB-BD31-4B8C-83A1-F6EECF244321}">
                <p14:modId xmlns:p14="http://schemas.microsoft.com/office/powerpoint/2010/main" val="2454117277"/>
              </p:ext>
            </p:extLst>
          </p:nvPr>
        </p:nvGraphicFramePr>
        <p:xfrm>
          <a:off x="1302792" y="4573045"/>
          <a:ext cx="2516505" cy="1009304"/>
        </p:xfrm>
        <a:graphic>
          <a:graphicData uri="http://schemas.openxmlformats.org/drawingml/2006/table">
            <a:tbl>
              <a:tblPr firstRow="1" firstCol="1" bandRow="1">
                <a:tableStyleId>{21E4AEA4-8DFA-4A89-87EB-49C32662AFE0}</a:tableStyleId>
              </a:tblPr>
              <a:tblGrid>
                <a:gridCol w="1076325">
                  <a:extLst>
                    <a:ext uri="{9D8B030D-6E8A-4147-A177-3AD203B41FA5}">
                      <a16:colId xmlns:a16="http://schemas.microsoft.com/office/drawing/2014/main" val="2378741236"/>
                    </a:ext>
                  </a:extLst>
                </a:gridCol>
                <a:gridCol w="810260">
                  <a:extLst>
                    <a:ext uri="{9D8B030D-6E8A-4147-A177-3AD203B41FA5}">
                      <a16:colId xmlns:a16="http://schemas.microsoft.com/office/drawing/2014/main" val="1028903235"/>
                    </a:ext>
                  </a:extLst>
                </a:gridCol>
                <a:gridCol w="629920">
                  <a:extLst>
                    <a:ext uri="{9D8B030D-6E8A-4147-A177-3AD203B41FA5}">
                      <a16:colId xmlns:a16="http://schemas.microsoft.com/office/drawing/2014/main" val="85073468"/>
                    </a:ext>
                  </a:extLst>
                </a:gridCol>
              </a:tblGrid>
              <a:tr h="252326">
                <a:tc>
                  <a:txBody>
                    <a:bodyPr/>
                    <a:lstStyle/>
                    <a:p>
                      <a:pPr algn="ctr">
                        <a:spcAft>
                          <a:spcPts val="0"/>
                        </a:spcAft>
                      </a:pPr>
                      <a:r>
                        <a:rPr lang="ja-JP" sz="1100" kern="100" dirty="0">
                          <a:effectLst/>
                          <a:latin typeface="BIZ UDPゴシック" panose="020B0400000000000000" pitchFamily="50" charset="-128"/>
                          <a:ea typeface="BIZ UDPゴシック" panose="020B0400000000000000" pitchFamily="50" charset="-128"/>
                        </a:rPr>
                        <a:t>ランク</a:t>
                      </a:r>
                      <a:endParaRPr lang="ja-JP" sz="11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spcAft>
                          <a:spcPts val="0"/>
                        </a:spcAft>
                      </a:pPr>
                      <a:r>
                        <a:rPr lang="en-US" sz="1100" kern="100">
                          <a:effectLst/>
                          <a:latin typeface="BIZ UDPゴシック" panose="020B0400000000000000" pitchFamily="50" charset="-128"/>
                          <a:ea typeface="BIZ UDPゴシック" panose="020B0400000000000000" pitchFamily="50" charset="-128"/>
                        </a:rPr>
                        <a:t>IARC</a:t>
                      </a:r>
                      <a:endParaRPr lang="ja-JP" sz="11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spcAft>
                          <a:spcPts val="0"/>
                        </a:spcAft>
                      </a:pPr>
                      <a:r>
                        <a:rPr lang="en-US" sz="1100" kern="100">
                          <a:effectLst/>
                          <a:latin typeface="BIZ UDPゴシック" panose="020B0400000000000000" pitchFamily="50" charset="-128"/>
                          <a:ea typeface="BIZ UDPゴシック" panose="020B0400000000000000" pitchFamily="50" charset="-128"/>
                        </a:rPr>
                        <a:t>DFG</a:t>
                      </a:r>
                      <a:endParaRPr lang="ja-JP" sz="11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588630826"/>
                  </a:ext>
                </a:extLst>
              </a:tr>
              <a:tr h="252326">
                <a:tc>
                  <a:txBody>
                    <a:bodyPr/>
                    <a:lstStyle/>
                    <a:p>
                      <a:pPr algn="ctr">
                        <a:spcAft>
                          <a:spcPts val="0"/>
                        </a:spcAft>
                      </a:pPr>
                      <a:r>
                        <a:rPr lang="en-US" sz="1100" kern="100">
                          <a:effectLst/>
                          <a:latin typeface="BIZ UDPゴシック" panose="020B0400000000000000" pitchFamily="50" charset="-128"/>
                          <a:ea typeface="BIZ UDPゴシック" panose="020B0400000000000000" pitchFamily="50" charset="-128"/>
                        </a:rPr>
                        <a:t>C1</a:t>
                      </a:r>
                      <a:endParaRPr lang="ja-JP" sz="11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spcAft>
                          <a:spcPts val="0"/>
                        </a:spcAft>
                      </a:pPr>
                      <a:r>
                        <a:rPr lang="ja-JP" sz="1100" kern="100" dirty="0">
                          <a:effectLst/>
                          <a:latin typeface="BIZ UDPゴシック" panose="020B0400000000000000" pitchFamily="50" charset="-128"/>
                          <a:ea typeface="BIZ UDPゴシック" panose="020B0400000000000000" pitchFamily="50" charset="-128"/>
                        </a:rPr>
                        <a:t>１</a:t>
                      </a:r>
                      <a:endParaRPr lang="ja-JP" sz="11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spcAft>
                          <a:spcPts val="0"/>
                        </a:spcAft>
                      </a:pPr>
                      <a:r>
                        <a:rPr lang="en-US" sz="1100" kern="100" dirty="0">
                          <a:effectLst/>
                          <a:latin typeface="BIZ UDPゴシック" panose="020B0400000000000000" pitchFamily="50" charset="-128"/>
                          <a:ea typeface="BIZ UDPゴシック" panose="020B0400000000000000" pitchFamily="50" charset="-128"/>
                        </a:rPr>
                        <a:t>A1</a:t>
                      </a:r>
                      <a:endParaRPr lang="ja-JP" sz="11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036920791"/>
                  </a:ext>
                </a:extLst>
              </a:tr>
              <a:tr h="252326">
                <a:tc>
                  <a:txBody>
                    <a:bodyPr/>
                    <a:lstStyle/>
                    <a:p>
                      <a:pPr algn="ctr">
                        <a:spcAft>
                          <a:spcPts val="0"/>
                        </a:spcAft>
                      </a:pPr>
                      <a:r>
                        <a:rPr lang="en-US" sz="1100" kern="100">
                          <a:effectLst/>
                          <a:latin typeface="BIZ UDPゴシック" panose="020B0400000000000000" pitchFamily="50" charset="-128"/>
                          <a:ea typeface="BIZ UDPゴシック" panose="020B0400000000000000" pitchFamily="50" charset="-128"/>
                        </a:rPr>
                        <a:t>C2</a:t>
                      </a:r>
                      <a:endParaRPr lang="ja-JP" sz="11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spcAft>
                          <a:spcPts val="0"/>
                        </a:spcAft>
                      </a:pPr>
                      <a:r>
                        <a:rPr lang="en-US" sz="1100" kern="100">
                          <a:effectLst/>
                          <a:latin typeface="BIZ UDPゴシック" panose="020B0400000000000000" pitchFamily="50" charset="-128"/>
                          <a:ea typeface="BIZ UDPゴシック" panose="020B0400000000000000" pitchFamily="50" charset="-128"/>
                        </a:rPr>
                        <a:t>2A</a:t>
                      </a:r>
                      <a:endParaRPr lang="ja-JP" sz="11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spcAft>
                          <a:spcPts val="0"/>
                        </a:spcAft>
                      </a:pPr>
                      <a:r>
                        <a:rPr lang="en-US" sz="1100" kern="100" dirty="0">
                          <a:effectLst/>
                          <a:latin typeface="BIZ UDPゴシック" panose="020B0400000000000000" pitchFamily="50" charset="-128"/>
                          <a:ea typeface="BIZ UDPゴシック" panose="020B0400000000000000" pitchFamily="50" charset="-128"/>
                        </a:rPr>
                        <a:t>A2</a:t>
                      </a:r>
                      <a:endParaRPr lang="ja-JP" sz="11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772739021"/>
                  </a:ext>
                </a:extLst>
              </a:tr>
              <a:tr h="252326">
                <a:tc>
                  <a:txBody>
                    <a:bodyPr/>
                    <a:lstStyle/>
                    <a:p>
                      <a:pPr algn="ctr">
                        <a:spcAft>
                          <a:spcPts val="0"/>
                        </a:spcAft>
                      </a:pPr>
                      <a:r>
                        <a:rPr lang="en-US" sz="1100" kern="100">
                          <a:effectLst/>
                          <a:latin typeface="BIZ UDPゴシック" panose="020B0400000000000000" pitchFamily="50" charset="-128"/>
                          <a:ea typeface="BIZ UDPゴシック" panose="020B0400000000000000" pitchFamily="50" charset="-128"/>
                        </a:rPr>
                        <a:t>C3</a:t>
                      </a:r>
                      <a:endParaRPr lang="ja-JP" sz="11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spcAft>
                          <a:spcPts val="0"/>
                        </a:spcAft>
                      </a:pPr>
                      <a:r>
                        <a:rPr lang="en-US" sz="1100" kern="100" dirty="0">
                          <a:effectLst/>
                          <a:latin typeface="BIZ UDPゴシック" panose="020B0400000000000000" pitchFamily="50" charset="-128"/>
                          <a:ea typeface="BIZ UDPゴシック" panose="020B0400000000000000" pitchFamily="50" charset="-128"/>
                        </a:rPr>
                        <a:t>2B</a:t>
                      </a:r>
                      <a:endParaRPr lang="ja-JP" sz="11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spcAft>
                          <a:spcPts val="0"/>
                        </a:spcAft>
                      </a:pPr>
                      <a:r>
                        <a:rPr lang="en-US" sz="1100" kern="100" dirty="0">
                          <a:effectLst/>
                          <a:latin typeface="BIZ UDPゴシック" panose="020B0400000000000000" pitchFamily="50" charset="-128"/>
                          <a:ea typeface="BIZ UDPゴシック" panose="020B0400000000000000" pitchFamily="50" charset="-128"/>
                        </a:rPr>
                        <a:t>B</a:t>
                      </a:r>
                      <a:endParaRPr lang="ja-JP" sz="11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036902476"/>
                  </a:ext>
                </a:extLst>
              </a:tr>
            </a:tbl>
          </a:graphicData>
        </a:graphic>
      </p:graphicFrame>
      <p:graphicFrame>
        <p:nvGraphicFramePr>
          <p:cNvPr id="5" name="表 4">
            <a:extLst>
              <a:ext uri="{FF2B5EF4-FFF2-40B4-BE49-F238E27FC236}">
                <a16:creationId xmlns:a16="http://schemas.microsoft.com/office/drawing/2014/main" id="{529ED578-58B6-45A2-8F7E-CB47112D4451}"/>
              </a:ext>
            </a:extLst>
          </p:cNvPr>
          <p:cNvGraphicFramePr>
            <a:graphicFrameLocks noGrp="1"/>
          </p:cNvGraphicFramePr>
          <p:nvPr>
            <p:extLst>
              <p:ext uri="{D42A27DB-BD31-4B8C-83A1-F6EECF244321}">
                <p14:modId xmlns:p14="http://schemas.microsoft.com/office/powerpoint/2010/main" val="3878259658"/>
              </p:ext>
            </p:extLst>
          </p:nvPr>
        </p:nvGraphicFramePr>
        <p:xfrm>
          <a:off x="4398073" y="4124127"/>
          <a:ext cx="5143331" cy="1588888"/>
        </p:xfrm>
        <a:graphic>
          <a:graphicData uri="http://schemas.openxmlformats.org/drawingml/2006/table">
            <a:tbl>
              <a:tblPr firstRow="1" firstCol="1" bandRow="1">
                <a:tableStyleId>{21E4AEA4-8DFA-4A89-87EB-49C32662AFE0}</a:tableStyleId>
              </a:tblPr>
              <a:tblGrid>
                <a:gridCol w="679331">
                  <a:extLst>
                    <a:ext uri="{9D8B030D-6E8A-4147-A177-3AD203B41FA5}">
                      <a16:colId xmlns:a16="http://schemas.microsoft.com/office/drawing/2014/main" val="3637911180"/>
                    </a:ext>
                  </a:extLst>
                </a:gridCol>
                <a:gridCol w="4464000">
                  <a:extLst>
                    <a:ext uri="{9D8B030D-6E8A-4147-A177-3AD203B41FA5}">
                      <a16:colId xmlns:a16="http://schemas.microsoft.com/office/drawing/2014/main" val="3644027622"/>
                    </a:ext>
                  </a:extLst>
                </a:gridCol>
              </a:tblGrid>
              <a:tr h="206659">
                <a:tc>
                  <a:txBody>
                    <a:bodyPr/>
                    <a:lstStyle/>
                    <a:p>
                      <a:pPr algn="ctr">
                        <a:spcAft>
                          <a:spcPts val="0"/>
                        </a:spcAft>
                      </a:pPr>
                      <a:r>
                        <a:rPr lang="ja-JP" sz="1100" kern="100">
                          <a:effectLst/>
                          <a:latin typeface="BIZ UDPゴシック" panose="020B0400000000000000" pitchFamily="50" charset="-128"/>
                          <a:ea typeface="BIZ UDPゴシック" panose="020B0400000000000000" pitchFamily="50" charset="-128"/>
                        </a:rPr>
                        <a:t>ランク</a:t>
                      </a:r>
                      <a:endParaRPr lang="ja-JP" sz="11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spcAft>
                          <a:spcPts val="0"/>
                        </a:spcAft>
                      </a:pPr>
                      <a:r>
                        <a:rPr lang="ja-JP" sz="1100" u="sng" kern="100" dirty="0">
                          <a:effectLst/>
                          <a:latin typeface="BIZ UDPゴシック" panose="020B0400000000000000" pitchFamily="50" charset="-128"/>
                          <a:ea typeface="BIZ UDPゴシック" panose="020B0400000000000000" pitchFamily="50" charset="-128"/>
                        </a:rPr>
                        <a:t>勧告値濃度</a:t>
                      </a:r>
                      <a:r>
                        <a:rPr lang="ja-JP" sz="1100" kern="100" dirty="0">
                          <a:effectLst/>
                          <a:latin typeface="BIZ UDPゴシック" panose="020B0400000000000000" pitchFamily="50" charset="-128"/>
                          <a:ea typeface="BIZ UDPゴシック" panose="020B0400000000000000" pitchFamily="50" charset="-128"/>
                        </a:rPr>
                        <a:t>範囲</a:t>
                      </a:r>
                      <a:endParaRPr lang="ja-JP" sz="11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947110603"/>
                  </a:ext>
                </a:extLst>
              </a:tr>
              <a:tr h="206659">
                <a:tc>
                  <a:txBody>
                    <a:bodyPr/>
                    <a:lstStyle/>
                    <a:p>
                      <a:pPr algn="ctr">
                        <a:spcAft>
                          <a:spcPts val="0"/>
                        </a:spcAft>
                      </a:pPr>
                      <a:r>
                        <a:rPr lang="en-US" sz="1100" kern="100" dirty="0">
                          <a:effectLst/>
                          <a:latin typeface="BIZ UDPゴシック" panose="020B0400000000000000" pitchFamily="50" charset="-128"/>
                          <a:ea typeface="BIZ UDPゴシック" panose="020B0400000000000000" pitchFamily="50" charset="-128"/>
                        </a:rPr>
                        <a:t>T1</a:t>
                      </a:r>
                      <a:endParaRPr lang="ja-JP" sz="11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l">
                        <a:spcAft>
                          <a:spcPts val="0"/>
                        </a:spcAft>
                      </a:pPr>
                      <a:r>
                        <a:rPr lang="en-US" sz="1100" kern="100" dirty="0">
                          <a:effectLst/>
                          <a:latin typeface="BIZ UDPゴシック" panose="020B0400000000000000" pitchFamily="50" charset="-128"/>
                          <a:ea typeface="BIZ UDPゴシック" panose="020B0400000000000000" pitchFamily="50" charset="-128"/>
                        </a:rPr>
                        <a:t>1ppm</a:t>
                      </a:r>
                      <a:r>
                        <a:rPr lang="ja-JP" sz="1100" kern="100" dirty="0">
                          <a:effectLst/>
                          <a:latin typeface="BIZ UDPゴシック" panose="020B0400000000000000" pitchFamily="50" charset="-128"/>
                          <a:ea typeface="BIZ UDPゴシック" panose="020B0400000000000000" pitchFamily="50" charset="-128"/>
                        </a:rPr>
                        <a:t>未満　又は　</a:t>
                      </a:r>
                      <a:r>
                        <a:rPr lang="en-US" sz="1100" kern="100" dirty="0">
                          <a:effectLst/>
                          <a:latin typeface="BIZ UDPゴシック" panose="020B0400000000000000" pitchFamily="50" charset="-128"/>
                          <a:ea typeface="BIZ UDPゴシック" panose="020B0400000000000000" pitchFamily="50" charset="-128"/>
                        </a:rPr>
                        <a:t>1mg/m3</a:t>
                      </a:r>
                      <a:r>
                        <a:rPr lang="ja-JP" sz="1100" kern="100" dirty="0">
                          <a:effectLst/>
                          <a:latin typeface="BIZ UDPゴシック" panose="020B0400000000000000" pitchFamily="50" charset="-128"/>
                          <a:ea typeface="BIZ UDPゴシック" panose="020B0400000000000000" pitchFamily="50" charset="-128"/>
                        </a:rPr>
                        <a:t>未満</a:t>
                      </a:r>
                      <a:endParaRPr lang="ja-JP" sz="11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260684998"/>
                  </a:ext>
                </a:extLst>
              </a:tr>
              <a:tr h="213486">
                <a:tc>
                  <a:txBody>
                    <a:bodyPr/>
                    <a:lstStyle/>
                    <a:p>
                      <a:pPr algn="ctr">
                        <a:spcAft>
                          <a:spcPts val="0"/>
                        </a:spcAft>
                      </a:pPr>
                      <a:r>
                        <a:rPr lang="en-US" sz="1100" kern="100">
                          <a:effectLst/>
                          <a:latin typeface="BIZ UDPゴシック" panose="020B0400000000000000" pitchFamily="50" charset="-128"/>
                          <a:ea typeface="BIZ UDPゴシック" panose="020B0400000000000000" pitchFamily="50" charset="-128"/>
                        </a:rPr>
                        <a:t>T2</a:t>
                      </a:r>
                      <a:endParaRPr lang="ja-JP" sz="11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l">
                        <a:spcAft>
                          <a:spcPts val="0"/>
                        </a:spcAft>
                      </a:pPr>
                      <a:r>
                        <a:rPr lang="en-US" sz="1100" kern="100" dirty="0">
                          <a:effectLst/>
                          <a:latin typeface="BIZ UDPゴシック" panose="020B0400000000000000" pitchFamily="50" charset="-128"/>
                          <a:ea typeface="BIZ UDPゴシック" panose="020B0400000000000000" pitchFamily="50" charset="-128"/>
                        </a:rPr>
                        <a:t>1ppm</a:t>
                      </a:r>
                      <a:r>
                        <a:rPr lang="ja-JP" sz="1100" kern="100" dirty="0">
                          <a:effectLst/>
                          <a:latin typeface="BIZ UDPゴシック" panose="020B0400000000000000" pitchFamily="50" charset="-128"/>
                          <a:ea typeface="BIZ UDPゴシック" panose="020B0400000000000000" pitchFamily="50" charset="-128"/>
                        </a:rPr>
                        <a:t>以上</a:t>
                      </a:r>
                      <a:r>
                        <a:rPr lang="en-US" sz="1100" kern="100" dirty="0">
                          <a:effectLst/>
                          <a:latin typeface="BIZ UDPゴシック" panose="020B0400000000000000" pitchFamily="50" charset="-128"/>
                          <a:ea typeface="BIZ UDPゴシック" panose="020B0400000000000000" pitchFamily="50" charset="-128"/>
                        </a:rPr>
                        <a:t>10ppm</a:t>
                      </a:r>
                      <a:r>
                        <a:rPr lang="ja-JP" sz="1100" kern="100" dirty="0">
                          <a:effectLst/>
                          <a:latin typeface="BIZ UDPゴシック" panose="020B0400000000000000" pitchFamily="50" charset="-128"/>
                          <a:ea typeface="BIZ UDPゴシック" panose="020B0400000000000000" pitchFamily="50" charset="-128"/>
                        </a:rPr>
                        <a:t>未満　又は　</a:t>
                      </a:r>
                      <a:r>
                        <a:rPr lang="en-US" sz="1100" kern="100" dirty="0">
                          <a:effectLst/>
                          <a:latin typeface="BIZ UDPゴシック" panose="020B0400000000000000" pitchFamily="50" charset="-128"/>
                          <a:ea typeface="BIZ UDPゴシック" panose="020B0400000000000000" pitchFamily="50" charset="-128"/>
                        </a:rPr>
                        <a:t>1mg/m3</a:t>
                      </a:r>
                      <a:r>
                        <a:rPr lang="ja-JP" sz="1100" kern="100" dirty="0">
                          <a:effectLst/>
                          <a:latin typeface="BIZ UDPゴシック" panose="020B0400000000000000" pitchFamily="50" charset="-128"/>
                          <a:ea typeface="BIZ UDPゴシック" panose="020B0400000000000000" pitchFamily="50" charset="-128"/>
                        </a:rPr>
                        <a:t>以上</a:t>
                      </a:r>
                      <a:r>
                        <a:rPr lang="en-US" sz="1100" kern="100" dirty="0">
                          <a:effectLst/>
                          <a:latin typeface="BIZ UDPゴシック" panose="020B0400000000000000" pitchFamily="50" charset="-128"/>
                          <a:ea typeface="BIZ UDPゴシック" panose="020B0400000000000000" pitchFamily="50" charset="-128"/>
                        </a:rPr>
                        <a:t>10mg/m3</a:t>
                      </a:r>
                      <a:r>
                        <a:rPr lang="ja-JP" sz="1100" kern="100" dirty="0">
                          <a:effectLst/>
                          <a:latin typeface="BIZ UDPゴシック" panose="020B0400000000000000" pitchFamily="50" charset="-128"/>
                          <a:ea typeface="BIZ UDPゴシック" panose="020B0400000000000000" pitchFamily="50" charset="-128"/>
                        </a:rPr>
                        <a:t>未満</a:t>
                      </a:r>
                      <a:endParaRPr lang="ja-JP" sz="11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434566305"/>
                  </a:ext>
                </a:extLst>
              </a:tr>
              <a:tr h="213486">
                <a:tc>
                  <a:txBody>
                    <a:bodyPr/>
                    <a:lstStyle/>
                    <a:p>
                      <a:pPr algn="ctr">
                        <a:spcAft>
                          <a:spcPts val="0"/>
                        </a:spcAft>
                      </a:pPr>
                      <a:r>
                        <a:rPr lang="en-US" sz="1100" kern="100" dirty="0">
                          <a:effectLst/>
                          <a:latin typeface="BIZ UDPゴシック" panose="020B0400000000000000" pitchFamily="50" charset="-128"/>
                          <a:ea typeface="BIZ UDPゴシック" panose="020B0400000000000000" pitchFamily="50" charset="-128"/>
                        </a:rPr>
                        <a:t>T3</a:t>
                      </a:r>
                      <a:endParaRPr lang="ja-JP" sz="11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l">
                        <a:spcAft>
                          <a:spcPts val="0"/>
                        </a:spcAft>
                      </a:pPr>
                      <a:r>
                        <a:rPr lang="en-US" sz="1100" kern="100" dirty="0">
                          <a:effectLst/>
                          <a:latin typeface="BIZ UDPゴシック" panose="020B0400000000000000" pitchFamily="50" charset="-128"/>
                          <a:ea typeface="BIZ UDPゴシック" panose="020B0400000000000000" pitchFamily="50" charset="-128"/>
                        </a:rPr>
                        <a:t>10ppm</a:t>
                      </a:r>
                      <a:r>
                        <a:rPr lang="ja-JP" sz="1100" kern="100" dirty="0">
                          <a:effectLst/>
                          <a:latin typeface="BIZ UDPゴシック" panose="020B0400000000000000" pitchFamily="50" charset="-128"/>
                          <a:ea typeface="BIZ UDPゴシック" panose="020B0400000000000000" pitchFamily="50" charset="-128"/>
                        </a:rPr>
                        <a:t>以上</a:t>
                      </a:r>
                      <a:r>
                        <a:rPr lang="en-US" sz="1100" kern="100" dirty="0">
                          <a:effectLst/>
                          <a:latin typeface="BIZ UDPゴシック" panose="020B0400000000000000" pitchFamily="50" charset="-128"/>
                          <a:ea typeface="BIZ UDPゴシック" panose="020B0400000000000000" pitchFamily="50" charset="-128"/>
                        </a:rPr>
                        <a:t>100ppm</a:t>
                      </a:r>
                      <a:r>
                        <a:rPr lang="ja-JP" sz="1100" kern="100" dirty="0">
                          <a:effectLst/>
                          <a:latin typeface="BIZ UDPゴシック" panose="020B0400000000000000" pitchFamily="50" charset="-128"/>
                          <a:ea typeface="BIZ UDPゴシック" panose="020B0400000000000000" pitchFamily="50" charset="-128"/>
                        </a:rPr>
                        <a:t>未満　又は　</a:t>
                      </a:r>
                      <a:r>
                        <a:rPr lang="en-US" sz="1100" kern="100" dirty="0">
                          <a:effectLst/>
                          <a:latin typeface="BIZ UDPゴシック" panose="020B0400000000000000" pitchFamily="50" charset="-128"/>
                          <a:ea typeface="BIZ UDPゴシック" panose="020B0400000000000000" pitchFamily="50" charset="-128"/>
                        </a:rPr>
                        <a:t>10mg/m3</a:t>
                      </a:r>
                      <a:r>
                        <a:rPr lang="ja-JP" sz="1100" kern="100" dirty="0">
                          <a:effectLst/>
                          <a:latin typeface="BIZ UDPゴシック" panose="020B0400000000000000" pitchFamily="50" charset="-128"/>
                          <a:ea typeface="BIZ UDPゴシック" panose="020B0400000000000000" pitchFamily="50" charset="-128"/>
                        </a:rPr>
                        <a:t>以上</a:t>
                      </a:r>
                      <a:r>
                        <a:rPr lang="en-US" sz="1100" kern="100" dirty="0">
                          <a:effectLst/>
                          <a:latin typeface="BIZ UDPゴシック" panose="020B0400000000000000" pitchFamily="50" charset="-128"/>
                          <a:ea typeface="BIZ UDPゴシック" panose="020B0400000000000000" pitchFamily="50" charset="-128"/>
                        </a:rPr>
                        <a:t>100mg/m3</a:t>
                      </a:r>
                      <a:r>
                        <a:rPr lang="ja-JP" sz="1100" kern="100" dirty="0">
                          <a:effectLst/>
                          <a:latin typeface="BIZ UDPゴシック" panose="020B0400000000000000" pitchFamily="50" charset="-128"/>
                          <a:ea typeface="BIZ UDPゴシック" panose="020B0400000000000000" pitchFamily="50" charset="-128"/>
                        </a:rPr>
                        <a:t>未満</a:t>
                      </a:r>
                      <a:endParaRPr lang="ja-JP" sz="11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018717168"/>
                  </a:ext>
                </a:extLst>
              </a:tr>
              <a:tr h="213486">
                <a:tc>
                  <a:txBody>
                    <a:bodyPr/>
                    <a:lstStyle/>
                    <a:p>
                      <a:pPr algn="ctr">
                        <a:spcAft>
                          <a:spcPts val="0"/>
                        </a:spcAft>
                      </a:pPr>
                      <a:r>
                        <a:rPr lang="en-US" sz="1100" kern="100">
                          <a:effectLst/>
                          <a:latin typeface="BIZ UDPゴシック" panose="020B0400000000000000" pitchFamily="50" charset="-128"/>
                          <a:ea typeface="BIZ UDPゴシック" panose="020B0400000000000000" pitchFamily="50" charset="-128"/>
                        </a:rPr>
                        <a:t>T4</a:t>
                      </a:r>
                      <a:endParaRPr lang="ja-JP" sz="11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l">
                        <a:spcAft>
                          <a:spcPts val="0"/>
                        </a:spcAft>
                      </a:pPr>
                      <a:r>
                        <a:rPr lang="en-US" sz="1100" kern="100" dirty="0">
                          <a:effectLst/>
                          <a:latin typeface="BIZ UDPゴシック" panose="020B0400000000000000" pitchFamily="50" charset="-128"/>
                          <a:ea typeface="BIZ UDPゴシック" panose="020B0400000000000000" pitchFamily="50" charset="-128"/>
                        </a:rPr>
                        <a:t>100ppm</a:t>
                      </a:r>
                      <a:r>
                        <a:rPr lang="ja-JP" sz="1100" kern="100" dirty="0">
                          <a:effectLst/>
                          <a:latin typeface="BIZ UDPゴシック" panose="020B0400000000000000" pitchFamily="50" charset="-128"/>
                          <a:ea typeface="BIZ UDPゴシック" panose="020B0400000000000000" pitchFamily="50" charset="-128"/>
                        </a:rPr>
                        <a:t>以上</a:t>
                      </a:r>
                      <a:r>
                        <a:rPr lang="en-US" sz="1100" kern="100" dirty="0">
                          <a:effectLst/>
                          <a:latin typeface="BIZ UDPゴシック" panose="020B0400000000000000" pitchFamily="50" charset="-128"/>
                          <a:ea typeface="BIZ UDPゴシック" panose="020B0400000000000000" pitchFamily="50" charset="-128"/>
                        </a:rPr>
                        <a:t>1000ppm</a:t>
                      </a:r>
                      <a:r>
                        <a:rPr lang="ja-JP" sz="1100" kern="100" dirty="0">
                          <a:effectLst/>
                          <a:latin typeface="BIZ UDPゴシック" panose="020B0400000000000000" pitchFamily="50" charset="-128"/>
                          <a:ea typeface="BIZ UDPゴシック" panose="020B0400000000000000" pitchFamily="50" charset="-128"/>
                        </a:rPr>
                        <a:t>未満　又は　</a:t>
                      </a:r>
                      <a:r>
                        <a:rPr lang="en-US" sz="1100" kern="100" dirty="0">
                          <a:effectLst/>
                          <a:latin typeface="BIZ UDPゴシック" panose="020B0400000000000000" pitchFamily="50" charset="-128"/>
                          <a:ea typeface="BIZ UDPゴシック" panose="020B0400000000000000" pitchFamily="50" charset="-128"/>
                        </a:rPr>
                        <a:t>100mg/m3</a:t>
                      </a:r>
                      <a:r>
                        <a:rPr lang="ja-JP" sz="1100" kern="100" dirty="0">
                          <a:effectLst/>
                          <a:latin typeface="BIZ UDPゴシック" panose="020B0400000000000000" pitchFamily="50" charset="-128"/>
                          <a:ea typeface="BIZ UDPゴシック" panose="020B0400000000000000" pitchFamily="50" charset="-128"/>
                        </a:rPr>
                        <a:t>以上</a:t>
                      </a:r>
                      <a:r>
                        <a:rPr lang="en-US" sz="1100" kern="100" dirty="0">
                          <a:effectLst/>
                          <a:latin typeface="BIZ UDPゴシック" panose="020B0400000000000000" pitchFamily="50" charset="-128"/>
                          <a:ea typeface="BIZ UDPゴシック" panose="020B0400000000000000" pitchFamily="50" charset="-128"/>
                        </a:rPr>
                        <a:t>1000mg/m3</a:t>
                      </a:r>
                      <a:r>
                        <a:rPr lang="ja-JP" sz="1100" kern="100" dirty="0">
                          <a:effectLst/>
                          <a:latin typeface="BIZ UDPゴシック" panose="020B0400000000000000" pitchFamily="50" charset="-128"/>
                          <a:ea typeface="BIZ UDPゴシック" panose="020B0400000000000000" pitchFamily="50" charset="-128"/>
                        </a:rPr>
                        <a:t>未満</a:t>
                      </a:r>
                      <a:endParaRPr lang="ja-JP" sz="11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930120579"/>
                  </a:ext>
                </a:extLst>
              </a:tr>
              <a:tr h="206659">
                <a:tc>
                  <a:txBody>
                    <a:bodyPr/>
                    <a:lstStyle/>
                    <a:p>
                      <a:pPr algn="ctr">
                        <a:spcAft>
                          <a:spcPts val="0"/>
                        </a:spcAft>
                      </a:pPr>
                      <a:r>
                        <a:rPr lang="en-US" sz="1100" kern="100">
                          <a:effectLst/>
                          <a:latin typeface="BIZ UDPゴシック" panose="020B0400000000000000" pitchFamily="50" charset="-128"/>
                          <a:ea typeface="BIZ UDPゴシック" panose="020B0400000000000000" pitchFamily="50" charset="-128"/>
                        </a:rPr>
                        <a:t>T5</a:t>
                      </a:r>
                      <a:endParaRPr lang="ja-JP" sz="11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l">
                        <a:spcAft>
                          <a:spcPts val="0"/>
                        </a:spcAft>
                      </a:pPr>
                      <a:r>
                        <a:rPr lang="en-US" sz="1100" kern="100" dirty="0">
                          <a:effectLst/>
                          <a:latin typeface="BIZ UDPゴシック" panose="020B0400000000000000" pitchFamily="50" charset="-128"/>
                          <a:ea typeface="BIZ UDPゴシック" panose="020B0400000000000000" pitchFamily="50" charset="-128"/>
                        </a:rPr>
                        <a:t>1000ppm</a:t>
                      </a:r>
                      <a:r>
                        <a:rPr lang="ja-JP" sz="1100" kern="100" dirty="0">
                          <a:effectLst/>
                          <a:latin typeface="BIZ UDPゴシック" panose="020B0400000000000000" pitchFamily="50" charset="-128"/>
                          <a:ea typeface="BIZ UDPゴシック" panose="020B0400000000000000" pitchFamily="50" charset="-128"/>
                        </a:rPr>
                        <a:t>以上　又は　</a:t>
                      </a:r>
                      <a:r>
                        <a:rPr lang="en-US" sz="1100" kern="100" dirty="0">
                          <a:effectLst/>
                          <a:latin typeface="BIZ UDPゴシック" panose="020B0400000000000000" pitchFamily="50" charset="-128"/>
                          <a:ea typeface="BIZ UDPゴシック" panose="020B0400000000000000" pitchFamily="50" charset="-128"/>
                        </a:rPr>
                        <a:t>1000mg/m3</a:t>
                      </a:r>
                      <a:r>
                        <a:rPr lang="ja-JP" sz="1100" kern="100" dirty="0">
                          <a:effectLst/>
                          <a:latin typeface="BIZ UDPゴシック" panose="020B0400000000000000" pitchFamily="50" charset="-128"/>
                          <a:ea typeface="BIZ UDPゴシック" panose="020B0400000000000000" pitchFamily="50" charset="-128"/>
                        </a:rPr>
                        <a:t>以上</a:t>
                      </a:r>
                      <a:endParaRPr lang="ja-JP" sz="11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700454238"/>
                  </a:ext>
                </a:extLst>
              </a:tr>
              <a:tr h="206659">
                <a:tc>
                  <a:txBody>
                    <a:bodyPr/>
                    <a:lstStyle/>
                    <a:p>
                      <a:pPr algn="ctr">
                        <a:spcAft>
                          <a:spcPts val="0"/>
                        </a:spcAft>
                      </a:pPr>
                      <a:r>
                        <a:rPr lang="en-US" sz="1100" kern="100">
                          <a:effectLst/>
                          <a:latin typeface="BIZ UDPゴシック" panose="020B0400000000000000" pitchFamily="50" charset="-128"/>
                          <a:ea typeface="BIZ UDPゴシック" panose="020B0400000000000000" pitchFamily="50" charset="-128"/>
                        </a:rPr>
                        <a:t>T6</a:t>
                      </a:r>
                      <a:endParaRPr lang="ja-JP" sz="11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l">
                        <a:spcAft>
                          <a:spcPts val="0"/>
                        </a:spcAft>
                      </a:pPr>
                      <a:r>
                        <a:rPr lang="ja-JP" sz="1100" kern="100" dirty="0">
                          <a:effectLst/>
                          <a:latin typeface="BIZ UDPゴシック" panose="020B0400000000000000" pitchFamily="50" charset="-128"/>
                          <a:ea typeface="BIZ UDPゴシック" panose="020B0400000000000000" pitchFamily="50" charset="-128"/>
                        </a:rPr>
                        <a:t>毒性未詳</a:t>
                      </a:r>
                      <a:endParaRPr lang="ja-JP" sz="11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332821468"/>
                  </a:ext>
                </a:extLst>
              </a:tr>
            </a:tbl>
          </a:graphicData>
        </a:graphic>
      </p:graphicFrame>
      <p:sp>
        <p:nvSpPr>
          <p:cNvPr id="6" name="Rectangle 1">
            <a:extLst>
              <a:ext uri="{FF2B5EF4-FFF2-40B4-BE49-F238E27FC236}">
                <a16:creationId xmlns:a16="http://schemas.microsoft.com/office/drawing/2014/main" id="{3122090F-0C67-4C8D-8772-885A84C15DA1}"/>
              </a:ext>
            </a:extLst>
          </p:cNvPr>
          <p:cNvSpPr>
            <a:spLocks noChangeArrowheads="1"/>
          </p:cNvSpPr>
          <p:nvPr/>
        </p:nvSpPr>
        <p:spPr bwMode="auto">
          <a:xfrm>
            <a:off x="4351700" y="3682282"/>
            <a:ext cx="498391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anose="020B0604030504040204" pitchFamily="50" charset="-128"/>
              </a:rPr>
              <a:t>②毒性の分類方法</a:t>
            </a:r>
            <a:endParaRPr kumimoji="0" lang="ja-JP" altLang="en-US"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anose="020B0604030504040204" pitchFamily="50" charset="-128"/>
              </a:rPr>
              <a:t>　　日本産業衛生学会及び米国産業衛生専門家会議（</a:t>
            </a:r>
            <a:r>
              <a:rPr kumimoji="0" lang="en-US" altLang="ja-JP"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anose="020B0604030504040204" pitchFamily="50" charset="-128"/>
              </a:rPr>
              <a:t>ACGIH</a:t>
            </a:r>
            <a:r>
              <a:rPr kumimoji="0" lang="ja-JP" altLang="en-US"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anose="020B0604030504040204" pitchFamily="50" charset="-128"/>
              </a:rPr>
              <a:t>）を参考</a:t>
            </a:r>
            <a:endParaRPr kumimoji="0" lang="ja-JP" altLang="en-US"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14" name="Rectangle 1">
            <a:extLst>
              <a:ext uri="{FF2B5EF4-FFF2-40B4-BE49-F238E27FC236}">
                <a16:creationId xmlns:a16="http://schemas.microsoft.com/office/drawing/2014/main" id="{80CE5F25-216E-4A12-BE20-9F4BE84FB10D}"/>
              </a:ext>
            </a:extLst>
          </p:cNvPr>
          <p:cNvSpPr>
            <a:spLocks noChangeArrowheads="1"/>
          </p:cNvSpPr>
          <p:nvPr/>
        </p:nvSpPr>
        <p:spPr bwMode="auto">
          <a:xfrm>
            <a:off x="926911" y="3686213"/>
            <a:ext cx="3268269"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anose="020B0604030504040204" pitchFamily="50" charset="-128"/>
              </a:rPr>
              <a:t>①発がん性の分類方法</a:t>
            </a:r>
            <a:endParaRPr kumimoji="0" lang="ja-JP" altLang="ja-JP"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200" dirty="0">
                <a:latin typeface="BIZ UDPゴシック" panose="020B0400000000000000" pitchFamily="50" charset="-128"/>
                <a:ea typeface="BIZ UDPゴシック" panose="020B0400000000000000" pitchFamily="50" charset="-128"/>
                <a:cs typeface="Meiryo UI" panose="020B0604030504040204" pitchFamily="50" charset="-128"/>
              </a:rPr>
              <a:t>　</a:t>
            </a:r>
            <a:r>
              <a:rPr kumimoji="0" lang="ja-JP" altLang="ja-JP" sz="1200" b="0" i="0"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anose="020B0604030504040204" pitchFamily="50" charset="-128"/>
              </a:rPr>
              <a:t>国際がん研究機関（</a:t>
            </a:r>
            <a:r>
              <a:rPr kumimoji="0" lang="en-US" altLang="ja-JP" sz="1200" b="0" i="0"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anose="020B0604030504040204" pitchFamily="50" charset="-128"/>
              </a:rPr>
              <a:t>IARC</a:t>
            </a:r>
            <a:r>
              <a:rPr kumimoji="0" lang="ja-JP" altLang="en-US" sz="1200" b="0" i="0"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anose="020B0604030504040204" pitchFamily="50" charset="-128"/>
              </a:rPr>
              <a:t>）</a:t>
            </a:r>
            <a:r>
              <a:rPr kumimoji="0" lang="ja-JP" altLang="en-US"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anose="020B0604030504040204" pitchFamily="50" charset="-128"/>
              </a:rPr>
              <a:t>及び</a:t>
            </a:r>
            <a:r>
              <a:rPr kumimoji="0" lang="en-US" altLang="ja-JP"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anose="020B0604030504040204" pitchFamily="50" charset="-128"/>
              </a:rPr>
              <a:t>IARC</a:t>
            </a:r>
            <a:r>
              <a:rPr kumimoji="0" lang="ja-JP" altLang="en-US"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anose="020B0604030504040204" pitchFamily="50" charset="-128"/>
              </a:rPr>
              <a:t>の発がん性区分と同様のドイツ科学振興協会（</a:t>
            </a:r>
            <a:r>
              <a:rPr kumimoji="0" lang="en-US" altLang="ja-JP"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anose="020B0604030504040204" pitchFamily="50" charset="-128"/>
              </a:rPr>
              <a:t>DFG</a:t>
            </a:r>
            <a:r>
              <a:rPr kumimoji="0" lang="ja-JP" altLang="en-US"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anose="020B0604030504040204" pitchFamily="50" charset="-128"/>
              </a:rPr>
              <a:t>）を参考</a:t>
            </a:r>
            <a:endParaRPr kumimoji="0" lang="ja-JP" altLang="en-US"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15" name="スライド番号プレースホルダー 3">
            <a:extLst>
              <a:ext uri="{FF2B5EF4-FFF2-40B4-BE49-F238E27FC236}">
                <a16:creationId xmlns:a16="http://schemas.microsoft.com/office/drawing/2014/main" id="{13ED1353-C9C9-4865-84DB-7D10F4EA904C}"/>
              </a:ext>
            </a:extLst>
          </p:cNvPr>
          <p:cNvSpPr>
            <a:spLocks noGrp="1"/>
          </p:cNvSpPr>
          <p:nvPr>
            <p:ph type="sldNum" sz="quarter" idx="12"/>
          </p:nvPr>
        </p:nvSpPr>
        <p:spPr>
          <a:xfrm>
            <a:off x="9350787" y="6477299"/>
            <a:ext cx="555213" cy="365125"/>
          </a:xfrm>
        </p:spPr>
        <p:txBody>
          <a:bodyPr>
            <a:normAutofit/>
          </a:body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27</a:t>
            </a:fld>
            <a:endParaRPr lang="en-US" dirty="0">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8985726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F1D8DABA-CBC6-4838-914E-FAA02715705C}"/>
              </a:ext>
            </a:extLst>
          </p:cNvPr>
          <p:cNvSpPr>
            <a:spLocks noGrp="1"/>
          </p:cNvSpPr>
          <p:nvPr>
            <p:ph type="title"/>
          </p:nvPr>
        </p:nvSpPr>
        <p:spPr>
          <a:xfrm>
            <a:off x="1083470" y="609600"/>
            <a:ext cx="7998358" cy="707634"/>
          </a:xfrm>
        </p:spPr>
        <p:txBody>
          <a:bodyPr>
            <a:normAutofit/>
          </a:bodyPr>
          <a:lstStyle/>
          <a:p>
            <a:r>
              <a:rPr kumimoji="1" lang="ja-JP" altLang="en-US" sz="2800" dirty="0">
                <a:latin typeface="BIZ UDPゴシック" panose="020B0400000000000000" pitchFamily="50" charset="-128"/>
                <a:ea typeface="BIZ UDPゴシック" panose="020B0400000000000000" pitchFamily="50" charset="-128"/>
              </a:rPr>
              <a:t>（参考）優先取組物質の選定経緯について①</a:t>
            </a: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コンテンツ プレースホルダー 11">
            <a:extLst>
              <a:ext uri="{FF2B5EF4-FFF2-40B4-BE49-F238E27FC236}">
                <a16:creationId xmlns:a16="http://schemas.microsoft.com/office/drawing/2014/main" id="{F5A63545-3512-4BD4-A449-94DB6D5B4BDF}"/>
              </a:ext>
            </a:extLst>
          </p:cNvPr>
          <p:cNvSpPr>
            <a:spLocks noGrp="1"/>
          </p:cNvSpPr>
          <p:nvPr>
            <p:ph idx="1"/>
          </p:nvPr>
        </p:nvSpPr>
        <p:spPr>
          <a:xfrm>
            <a:off x="708064" y="1229851"/>
            <a:ext cx="8920329" cy="3356218"/>
          </a:xfrm>
        </p:spPr>
        <p:txBody>
          <a:bodyPr>
            <a:normAutofit/>
          </a:bodyPr>
          <a:lstStyle/>
          <a:p>
            <a:pPr marL="0" indent="0">
              <a:buNone/>
            </a:pPr>
            <a:r>
              <a:rPr lang="ja-JP" altLang="en-US" sz="1400" dirty="0">
                <a:latin typeface="BIZ UDPゴシック" panose="020B0400000000000000" pitchFamily="50" charset="-128"/>
                <a:ea typeface="BIZ UDPゴシック" panose="020B0400000000000000" pitchFamily="50" charset="-128"/>
              </a:rPr>
              <a:t>〇平成９年施行の大気汚染防止法改正により、有害大気汚染物質の定義規定（第２条第</a:t>
            </a:r>
            <a:r>
              <a:rPr lang="en-US" altLang="ja-JP" sz="1400" dirty="0">
                <a:latin typeface="BIZ UDPゴシック" panose="020B0400000000000000" pitchFamily="50" charset="-128"/>
                <a:ea typeface="BIZ UDPゴシック" panose="020B0400000000000000" pitchFamily="50" charset="-128"/>
              </a:rPr>
              <a:t>15 </a:t>
            </a:r>
            <a:r>
              <a:rPr lang="ja-JP" altLang="en-US" sz="1400" dirty="0">
                <a:latin typeface="BIZ UDPゴシック" panose="020B0400000000000000" pitchFamily="50" charset="-128"/>
                <a:ea typeface="BIZ UDPゴシック" panose="020B0400000000000000" pitchFamily="50" charset="-128"/>
              </a:rPr>
              <a:t>項：「継続的に摂取される場合には人の健康を損なうおそれがある物質で大気の汚染の原因となるもの（ばい煙及び特定粉じんを除く。</a:t>
            </a:r>
            <a:r>
              <a:rPr lang="en-US" altLang="ja-JP" sz="1400" dirty="0">
                <a:latin typeface="BIZ UDPゴシック" panose="020B0400000000000000" pitchFamily="50" charset="-128"/>
                <a:ea typeface="BIZ UDPゴシック" panose="020B0400000000000000" pitchFamily="50" charset="-128"/>
              </a:rPr>
              <a:t>)</a:t>
            </a:r>
            <a:r>
              <a:rPr lang="ja-JP" altLang="en-US" sz="1400" dirty="0">
                <a:latin typeface="BIZ UDPゴシック" panose="020B0400000000000000" pitchFamily="50" charset="-128"/>
                <a:ea typeface="BIZ UDPゴシック" panose="020B0400000000000000" pitchFamily="50" charset="-128"/>
              </a:rPr>
              <a:t>」）が置かれ、以下が規定された。</a:t>
            </a:r>
            <a:endParaRPr lang="en-US" altLang="ja-JP" sz="1400" dirty="0">
              <a:latin typeface="BIZ UDPゴシック" panose="020B0400000000000000" pitchFamily="50" charset="-128"/>
              <a:ea typeface="BIZ UDPゴシック" panose="020B0400000000000000" pitchFamily="50" charset="-128"/>
            </a:endParaRPr>
          </a:p>
          <a:p>
            <a:pPr marL="0" indent="0">
              <a:buNone/>
            </a:pPr>
            <a:r>
              <a:rPr lang="ja-JP" altLang="en-US" sz="1400" dirty="0">
                <a:latin typeface="BIZ UDPゴシック" panose="020B0400000000000000" pitchFamily="50" charset="-128"/>
                <a:ea typeface="BIZ UDPゴシック" panose="020B0400000000000000" pitchFamily="50" charset="-128"/>
              </a:rPr>
              <a:t>　①事業者の責務</a:t>
            </a:r>
            <a:endParaRPr lang="en-US" altLang="ja-JP" sz="1400" dirty="0">
              <a:latin typeface="BIZ UDPゴシック" panose="020B0400000000000000" pitchFamily="50" charset="-128"/>
              <a:ea typeface="BIZ UDPゴシック" panose="020B0400000000000000" pitchFamily="50" charset="-128"/>
            </a:endParaRPr>
          </a:p>
          <a:p>
            <a:pPr marL="0" indent="0">
              <a:buNone/>
            </a:pPr>
            <a:r>
              <a:rPr lang="ja-JP" altLang="en-US" sz="1400" dirty="0">
                <a:latin typeface="BIZ UDPゴシック" panose="020B0400000000000000" pitchFamily="50" charset="-128"/>
                <a:ea typeface="BIZ UDPゴシック" panose="020B0400000000000000" pitchFamily="50" charset="-128"/>
              </a:rPr>
              <a:t>　　・排出状況の把握及び排出抑制</a:t>
            </a:r>
            <a:endParaRPr lang="en-US" altLang="ja-JP" sz="1400" dirty="0">
              <a:latin typeface="BIZ UDPゴシック" panose="020B0400000000000000" pitchFamily="50" charset="-128"/>
              <a:ea typeface="BIZ UDPゴシック" panose="020B0400000000000000" pitchFamily="50" charset="-128"/>
            </a:endParaRPr>
          </a:p>
          <a:p>
            <a:pPr marL="0" indent="0">
              <a:buNone/>
            </a:pPr>
            <a:r>
              <a:rPr lang="ja-JP" altLang="en-US" sz="1400" dirty="0">
                <a:latin typeface="BIZ UDPゴシック" panose="020B0400000000000000" pitchFamily="50" charset="-128"/>
                <a:ea typeface="BIZ UDPゴシック" panose="020B0400000000000000" pitchFamily="50" charset="-128"/>
              </a:rPr>
              <a:t>　②国及び地方公共団体の施策</a:t>
            </a:r>
            <a:endParaRPr lang="en-US" altLang="ja-JP" sz="1400" dirty="0">
              <a:latin typeface="BIZ UDPゴシック" panose="020B0400000000000000" pitchFamily="50" charset="-128"/>
              <a:ea typeface="BIZ UDPゴシック" panose="020B0400000000000000" pitchFamily="50" charset="-128"/>
            </a:endParaRPr>
          </a:p>
          <a:p>
            <a:pPr marL="0" indent="0">
              <a:buNone/>
            </a:pPr>
            <a:r>
              <a:rPr lang="ja-JP" altLang="en-US" sz="1400" dirty="0">
                <a:latin typeface="BIZ UDPゴシック" panose="020B0400000000000000" pitchFamily="50" charset="-128"/>
                <a:ea typeface="BIZ UDPゴシック" panose="020B0400000000000000" pitchFamily="50" charset="-128"/>
              </a:rPr>
              <a:t>　　・大気汚染状況のモニタリング、科学的知見の充実、情報提供及び知識の普及等</a:t>
            </a:r>
            <a:endParaRPr lang="en-US" altLang="ja-JP" sz="1400" dirty="0">
              <a:latin typeface="BIZ UDPゴシック" panose="020B0400000000000000" pitchFamily="50" charset="-128"/>
              <a:ea typeface="BIZ UDPゴシック" panose="020B0400000000000000" pitchFamily="50" charset="-128"/>
            </a:endParaRPr>
          </a:p>
          <a:p>
            <a:pPr marL="0" indent="0">
              <a:buNone/>
            </a:pPr>
            <a:r>
              <a:rPr lang="ja-JP" altLang="en-US" sz="1400" dirty="0">
                <a:latin typeface="BIZ UDPゴシック" panose="020B0400000000000000" pitchFamily="50" charset="-128"/>
                <a:ea typeface="BIZ UDPゴシック" panose="020B0400000000000000" pitchFamily="50" charset="-128"/>
              </a:rPr>
              <a:t>　　・環境大臣による指定物質抑制基準の制定、都道府県知事による勧告等</a:t>
            </a:r>
            <a:endParaRPr lang="en-US" altLang="ja-JP" sz="1400" dirty="0">
              <a:latin typeface="BIZ UDPゴシック" panose="020B0400000000000000" pitchFamily="50" charset="-128"/>
              <a:ea typeface="BIZ UDPゴシック" panose="020B0400000000000000" pitchFamily="50" charset="-128"/>
            </a:endParaRPr>
          </a:p>
          <a:p>
            <a:pPr marL="0" indent="0">
              <a:buNone/>
            </a:pPr>
            <a:endParaRPr lang="en-US" altLang="ja-JP" sz="1400" dirty="0">
              <a:latin typeface="BIZ UDPゴシック" panose="020B0400000000000000" pitchFamily="50" charset="-128"/>
              <a:ea typeface="BIZ UDPゴシック" panose="020B0400000000000000" pitchFamily="50" charset="-128"/>
            </a:endParaRPr>
          </a:p>
          <a:p>
            <a:pPr marL="0" indent="0">
              <a:buNone/>
            </a:pPr>
            <a:r>
              <a:rPr kumimoji="1" lang="ja-JP" altLang="en-US" sz="1400" dirty="0">
                <a:latin typeface="BIZ UDPゴシック" panose="020B0400000000000000" pitchFamily="50" charset="-128"/>
                <a:ea typeface="BIZ UDPゴシック" panose="020B0400000000000000" pitchFamily="50" charset="-128"/>
              </a:rPr>
              <a:t>〇中央環境審議会第２次答申（平成８年）において、以下により優先取組物質が示された。</a:t>
            </a:r>
          </a:p>
        </p:txBody>
      </p:sp>
      <p:sp>
        <p:nvSpPr>
          <p:cNvPr id="16" name="テキスト ボックス 6">
            <a:extLst>
              <a:ext uri="{FF2B5EF4-FFF2-40B4-BE49-F238E27FC236}">
                <a16:creationId xmlns:a16="http://schemas.microsoft.com/office/drawing/2014/main" id="{F97FBC4A-EEA0-4A41-92B9-DD9EBF751731}"/>
              </a:ext>
            </a:extLst>
          </p:cNvPr>
          <p:cNvSpPr txBox="1">
            <a:spLocks/>
          </p:cNvSpPr>
          <p:nvPr/>
        </p:nvSpPr>
        <p:spPr>
          <a:xfrm>
            <a:off x="1336432" y="4460122"/>
            <a:ext cx="7861504" cy="2143125"/>
          </a:xfrm>
          <a:prstGeom prst="rect">
            <a:avLst/>
          </a:prstGeom>
          <a:solidFill>
            <a:schemeClr val="lt1"/>
          </a:solidFill>
          <a:ln w="6350">
            <a:solidFill>
              <a:prstClr val="black"/>
            </a:solidFill>
            <a:prstDash val="dash"/>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1200"/>
              </a:lnSpc>
              <a:spcAft>
                <a:spcPts val="0"/>
              </a:spcAft>
            </a:pP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（選定基準）</a:t>
            </a:r>
          </a:p>
          <a:p>
            <a:pPr indent="114300" algn="just">
              <a:lnSpc>
                <a:spcPts val="1200"/>
              </a:lnSpc>
              <a:spcAft>
                <a:spcPts val="0"/>
              </a:spcAft>
            </a:pP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（１）ア　以下のいずれかの値の</a:t>
            </a:r>
            <a:r>
              <a:rPr lang="en-US"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1/10</a:t>
            </a: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を超えるもの</a:t>
            </a:r>
          </a:p>
          <a:p>
            <a:pPr indent="914400" algn="just">
              <a:lnSpc>
                <a:spcPts val="1200"/>
              </a:lnSpc>
              <a:spcAft>
                <a:spcPts val="0"/>
              </a:spcAft>
            </a:pP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①オランダの大気環境目標</a:t>
            </a:r>
          </a:p>
          <a:p>
            <a:pPr indent="914400" algn="just">
              <a:lnSpc>
                <a:spcPts val="1200"/>
              </a:lnSpc>
              <a:spcAft>
                <a:spcPts val="0"/>
              </a:spcAft>
            </a:pP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②</a:t>
            </a:r>
            <a:r>
              <a:rPr lang="en-US"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EPA</a:t>
            </a: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の発がん性評価による</a:t>
            </a:r>
            <a:r>
              <a:rPr lang="en-US"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10</a:t>
            </a:r>
            <a:r>
              <a:rPr lang="en-US" sz="1050" kern="100" baseline="30000" dirty="0">
                <a:effectLst/>
                <a:latin typeface="BIZ UDPゴシック" panose="020B0400000000000000" pitchFamily="50" charset="-128"/>
                <a:ea typeface="BIZ UDPゴシック" panose="020B0400000000000000" pitchFamily="50" charset="-128"/>
                <a:cs typeface="Times New Roman" panose="02020603050405020304" pitchFamily="18" charset="0"/>
              </a:rPr>
              <a:t>-5</a:t>
            </a: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生涯リスク相当の濃度</a:t>
            </a:r>
          </a:p>
          <a:p>
            <a:pPr indent="114300" algn="just">
              <a:lnSpc>
                <a:spcPts val="1200"/>
              </a:lnSpc>
              <a:spcAft>
                <a:spcPts val="0"/>
              </a:spcAft>
            </a:pP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③</a:t>
            </a:r>
            <a:r>
              <a:rPr lang="en-US"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WHO</a:t>
            </a: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欧州地域事務局の一般環境大気質ガイドライン</a:t>
            </a:r>
          </a:p>
          <a:p>
            <a:pPr indent="457200" algn="just">
              <a:lnSpc>
                <a:spcPts val="1200"/>
              </a:lnSpc>
              <a:spcAft>
                <a:spcPts val="0"/>
              </a:spcAft>
            </a:pP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イ　日本産業衛生学会又は</a:t>
            </a:r>
            <a:r>
              <a:rPr lang="en-US"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ACGIH</a:t>
            </a: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の許容濃度の</a:t>
            </a:r>
            <a:r>
              <a:rPr lang="en-US"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1/1000</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indent="114300" algn="just">
              <a:lnSpc>
                <a:spcPts val="1200"/>
              </a:lnSpc>
              <a:spcAft>
                <a:spcPts val="0"/>
              </a:spcAft>
            </a:pP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（２）</a:t>
            </a:r>
            <a:r>
              <a:rPr lang="en-US"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IARC</a:t>
            </a: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で１に分類されている物質であって、以下のいずれかに該当するもの</a:t>
            </a:r>
          </a:p>
          <a:p>
            <a:pPr indent="914400" algn="just">
              <a:lnSpc>
                <a:spcPts val="1200"/>
              </a:lnSpc>
              <a:spcAft>
                <a:spcPts val="0"/>
              </a:spcAft>
            </a:pP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①我が国の大気環境から検出されていること</a:t>
            </a:r>
          </a:p>
          <a:p>
            <a:pPr indent="914400" algn="just">
              <a:lnSpc>
                <a:spcPts val="1200"/>
              </a:lnSpc>
              <a:spcAft>
                <a:spcPts val="0"/>
              </a:spcAft>
            </a:pP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②我が国における生産・使用の状況からみて検出される可能性のあること</a:t>
            </a:r>
          </a:p>
          <a:p>
            <a:pPr algn="just">
              <a:lnSpc>
                <a:spcPts val="1200"/>
              </a:lnSpc>
              <a:spcAft>
                <a:spcPts val="0"/>
              </a:spcAft>
            </a:pP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（対象物質）</a:t>
            </a:r>
            <a:r>
              <a:rPr lang="en-US"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22</a:t>
            </a: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種</a:t>
            </a:r>
          </a:p>
          <a:p>
            <a:pPr indent="114300" algn="just">
              <a:lnSpc>
                <a:spcPts val="1200"/>
              </a:lnSpc>
              <a:spcAft>
                <a:spcPts val="0"/>
              </a:spcAft>
            </a:pP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ｱｸﾘﾛﾆﾄﾘﾙ、ｱｾﾄｱﾙﾃﾞﾋﾄﾞ、ｸﾛﾛｴﾁﾚﾝ、ｸﾛﾛﾎﾙﾑ、</a:t>
            </a:r>
            <a:r>
              <a:rPr lang="ja-JP" sz="1050" u="sng"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ｸﾛﾛﾒﾁﾙｴｰﾃﾙ</a:t>
            </a: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、ｴﾁﾚﾝｵｷｼﾄﾞ、</a:t>
            </a:r>
            <a:r>
              <a:rPr lang="en-US"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1,2-</a:t>
            </a: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ｼﾞｸﾛﾛｴﾀﾝ、ｼﾞｸﾛﾛﾒﾀﾝ、水銀、</a:t>
            </a:r>
            <a:r>
              <a:rPr lang="ja-JP" sz="1050" u="sng"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ﾀﾙｸ（アスベスト用繊維を含むもの）</a:t>
            </a: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ダイオキシン類</a:t>
            </a: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、ﾄﾘｸﾛﾛｴﾁﾚﾝ、ﾆｯｹﾙ、</a:t>
            </a:r>
            <a:r>
              <a:rPr lang="en-US"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1,3-</a:t>
            </a: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ﾌﾞﾀｼﾞｴﾝ、ﾍﾞﾝｾﾞﾝ、六価ｸﾛﾑ、ヒ素、ﾍﾞﾘﾘｳﾑ、ﾍﾞﾝｿﾞ</a:t>
            </a:r>
            <a:r>
              <a:rPr lang="en-US"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a:t>
            </a: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ﾋﾟﾚﾝ、ﾎﾙﾑｱﾙﾃﾞﾋﾄﾞ、ﾏﾝｶﾞﾝ、ﾃﾄﾗｸﾛﾛｴﾁﾚﾝ　</a:t>
            </a:r>
            <a:r>
              <a:rPr lang="ja-JP" altLang="en-US"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en-US"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indent="114300" algn="just">
              <a:lnSpc>
                <a:spcPts val="1200"/>
              </a:lnSpc>
              <a:spcAft>
                <a:spcPts val="0"/>
              </a:spcAft>
            </a:pP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en-US"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下線は現在対象外</a:t>
            </a:r>
          </a:p>
          <a:p>
            <a:pPr algn="just">
              <a:lnSpc>
                <a:spcPts val="1200"/>
              </a:lnSpc>
              <a:spcAft>
                <a:spcPts val="0"/>
              </a:spcAft>
            </a:pPr>
            <a:r>
              <a:rPr lang="en-US"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10" name="スライド番号プレースホルダー 3">
            <a:extLst>
              <a:ext uri="{FF2B5EF4-FFF2-40B4-BE49-F238E27FC236}">
                <a16:creationId xmlns:a16="http://schemas.microsoft.com/office/drawing/2014/main" id="{77BEF6C2-A1F3-43EB-A9EA-11B4878732A8}"/>
              </a:ext>
            </a:extLst>
          </p:cNvPr>
          <p:cNvSpPr>
            <a:spLocks noGrp="1"/>
          </p:cNvSpPr>
          <p:nvPr>
            <p:ph type="sldNum" sz="quarter" idx="12"/>
          </p:nvPr>
        </p:nvSpPr>
        <p:spPr>
          <a:xfrm>
            <a:off x="9350787" y="6477299"/>
            <a:ext cx="555213" cy="365125"/>
          </a:xfrm>
        </p:spPr>
        <p:txBody>
          <a:bodyPr>
            <a:normAutofit/>
          </a:body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28</a:t>
            </a:fld>
            <a:endParaRPr lang="en-US" dirty="0">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6416108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コンテンツ プレースホルダー 2">
            <a:extLst>
              <a:ext uri="{FF2B5EF4-FFF2-40B4-BE49-F238E27FC236}">
                <a16:creationId xmlns:a16="http://schemas.microsoft.com/office/drawing/2014/main" id="{20EA2FAA-87FF-4649-ABDB-E801D9EB9C4A}"/>
              </a:ext>
            </a:extLst>
          </p:cNvPr>
          <p:cNvSpPr>
            <a:spLocks noGrp="1"/>
          </p:cNvSpPr>
          <p:nvPr>
            <p:ph idx="1"/>
          </p:nvPr>
        </p:nvSpPr>
        <p:spPr>
          <a:xfrm>
            <a:off x="1083470" y="1488613"/>
            <a:ext cx="8032395" cy="4988686"/>
          </a:xfrm>
        </p:spPr>
        <p:txBody>
          <a:bodyPr>
            <a:normAutofit/>
          </a:bodyPr>
          <a:lstStyle/>
          <a:p>
            <a:pPr marL="0" indent="0">
              <a:buNone/>
            </a:pPr>
            <a:r>
              <a:rPr lang="ja-JP" altLang="en-US" sz="1400" dirty="0">
                <a:latin typeface="BIZ UDPゴシック" panose="020B0400000000000000" pitchFamily="50" charset="-128"/>
                <a:ea typeface="BIZ UDPゴシック" panose="020B0400000000000000" pitchFamily="50" charset="-128"/>
              </a:rPr>
              <a:t>〇</a:t>
            </a:r>
            <a:r>
              <a:rPr lang="ja-JP" altLang="ja-JP" sz="1400" dirty="0">
                <a:latin typeface="BIZ UDPゴシック" panose="020B0400000000000000" pitchFamily="50" charset="-128"/>
                <a:ea typeface="BIZ UDPゴシック" panose="020B0400000000000000" pitchFamily="50" charset="-128"/>
              </a:rPr>
              <a:t>中央環境審議会</a:t>
            </a:r>
            <a:r>
              <a:rPr lang="ja-JP" altLang="en-US" sz="1400" dirty="0">
                <a:latin typeface="BIZ UDPゴシック" panose="020B0400000000000000" pitchFamily="50" charset="-128"/>
                <a:ea typeface="BIZ UDPゴシック" panose="020B0400000000000000" pitchFamily="50" charset="-128"/>
              </a:rPr>
              <a:t>第９次</a:t>
            </a:r>
            <a:r>
              <a:rPr lang="ja-JP" altLang="ja-JP" sz="1400" dirty="0">
                <a:latin typeface="BIZ UDPゴシック" panose="020B0400000000000000" pitchFamily="50" charset="-128"/>
                <a:ea typeface="BIZ UDPゴシック" panose="020B0400000000000000" pitchFamily="50" charset="-128"/>
              </a:rPr>
              <a:t>答申</a:t>
            </a:r>
            <a:r>
              <a:rPr lang="ja-JP" altLang="en-US" sz="1400" dirty="0">
                <a:latin typeface="BIZ UDPゴシック" panose="020B0400000000000000" pitchFamily="50" charset="-128"/>
                <a:ea typeface="BIZ UDPゴシック" panose="020B0400000000000000" pitchFamily="50" charset="-128"/>
              </a:rPr>
              <a:t>（平成</a:t>
            </a:r>
            <a:r>
              <a:rPr lang="en-US" altLang="ja-JP" sz="1400" dirty="0">
                <a:latin typeface="BIZ UDPゴシック" panose="020B0400000000000000" pitchFamily="50" charset="-128"/>
                <a:ea typeface="BIZ UDPゴシック" panose="020B0400000000000000" pitchFamily="50" charset="-128"/>
              </a:rPr>
              <a:t>22</a:t>
            </a:r>
            <a:r>
              <a:rPr lang="ja-JP" altLang="en-US" sz="1400" dirty="0">
                <a:latin typeface="BIZ UDPゴシック" panose="020B0400000000000000" pitchFamily="50" charset="-128"/>
                <a:ea typeface="BIZ UDPゴシック" panose="020B0400000000000000" pitchFamily="50" charset="-128"/>
              </a:rPr>
              <a:t>年）</a:t>
            </a:r>
            <a:r>
              <a:rPr lang="ja-JP" altLang="ja-JP" sz="1400" dirty="0">
                <a:latin typeface="BIZ UDPゴシック" panose="020B0400000000000000" pitchFamily="50" charset="-128"/>
                <a:ea typeface="BIZ UDPゴシック" panose="020B0400000000000000" pitchFamily="50" charset="-128"/>
              </a:rPr>
              <a:t>に</a:t>
            </a:r>
            <a:r>
              <a:rPr lang="ja-JP" altLang="en-US" sz="1400" dirty="0">
                <a:latin typeface="BIZ UDPゴシック" panose="020B0400000000000000" pitchFamily="50" charset="-128"/>
                <a:ea typeface="BIZ UDPゴシック" panose="020B0400000000000000" pitchFamily="50" charset="-128"/>
              </a:rPr>
              <a:t>おいて</a:t>
            </a:r>
            <a:r>
              <a:rPr lang="ja-JP" altLang="ja-JP" sz="1400" dirty="0">
                <a:latin typeface="BIZ UDPゴシック" panose="020B0400000000000000" pitchFamily="50" charset="-128"/>
                <a:ea typeface="BIZ UDPゴシック" panose="020B0400000000000000" pitchFamily="50" charset="-128"/>
              </a:rPr>
              <a:t>、以下により優先取組物質が見直された。</a:t>
            </a:r>
            <a:endParaRPr lang="en-US" altLang="ja-JP" sz="1400" dirty="0">
              <a:latin typeface="BIZ UDPゴシック" panose="020B0400000000000000" pitchFamily="50" charset="-128"/>
              <a:ea typeface="BIZ UDPゴシック" panose="020B0400000000000000" pitchFamily="50" charset="-128"/>
            </a:endParaRPr>
          </a:p>
          <a:p>
            <a:pPr marL="0" indent="0">
              <a:buNone/>
            </a:pPr>
            <a:endParaRPr kumimoji="1" lang="en-US" altLang="ja-JP" sz="1400" dirty="0">
              <a:latin typeface="BIZ UDPゴシック" panose="020B0400000000000000" pitchFamily="50" charset="-128"/>
              <a:ea typeface="BIZ UDPゴシック" panose="020B0400000000000000" pitchFamily="50" charset="-128"/>
            </a:endParaRPr>
          </a:p>
          <a:p>
            <a:pPr marL="0" indent="0">
              <a:buNone/>
            </a:pPr>
            <a:endParaRPr lang="en-US" altLang="ja-JP" sz="1400" dirty="0">
              <a:latin typeface="BIZ UDPゴシック" panose="020B0400000000000000" pitchFamily="50" charset="-128"/>
              <a:ea typeface="BIZ UDPゴシック" panose="020B0400000000000000" pitchFamily="50" charset="-128"/>
            </a:endParaRPr>
          </a:p>
          <a:p>
            <a:pPr marL="0" indent="0">
              <a:buNone/>
            </a:pPr>
            <a:endParaRPr kumimoji="1" lang="en-US" altLang="ja-JP" sz="1400" dirty="0">
              <a:latin typeface="BIZ UDPゴシック" panose="020B0400000000000000" pitchFamily="50" charset="-128"/>
              <a:ea typeface="BIZ UDPゴシック" panose="020B0400000000000000" pitchFamily="50" charset="-128"/>
            </a:endParaRPr>
          </a:p>
          <a:p>
            <a:pPr marL="0" indent="0">
              <a:buNone/>
            </a:pPr>
            <a:endParaRPr lang="en-US" altLang="ja-JP" sz="1400" dirty="0">
              <a:latin typeface="BIZ UDPゴシック" panose="020B0400000000000000" pitchFamily="50" charset="-128"/>
              <a:ea typeface="BIZ UDPゴシック" panose="020B0400000000000000" pitchFamily="50" charset="-128"/>
            </a:endParaRPr>
          </a:p>
          <a:p>
            <a:pPr marL="0" indent="0">
              <a:buNone/>
            </a:pPr>
            <a:endParaRPr kumimoji="1" lang="en-US" altLang="ja-JP" sz="1400" dirty="0">
              <a:latin typeface="BIZ UDPゴシック" panose="020B0400000000000000" pitchFamily="50" charset="-128"/>
              <a:ea typeface="BIZ UDPゴシック" panose="020B0400000000000000" pitchFamily="50" charset="-128"/>
            </a:endParaRPr>
          </a:p>
          <a:p>
            <a:pPr marL="0" indent="0">
              <a:buNone/>
            </a:pPr>
            <a:endParaRPr lang="en-US" altLang="ja-JP" sz="1400" dirty="0">
              <a:latin typeface="BIZ UDPゴシック" panose="020B0400000000000000" pitchFamily="50" charset="-128"/>
              <a:ea typeface="BIZ UDPゴシック" panose="020B0400000000000000" pitchFamily="50" charset="-128"/>
            </a:endParaRPr>
          </a:p>
          <a:p>
            <a:pPr marL="0" indent="0">
              <a:buNone/>
            </a:pPr>
            <a:endParaRPr kumimoji="1" lang="en-US" altLang="ja-JP" sz="1400" dirty="0">
              <a:latin typeface="BIZ UDPゴシック" panose="020B0400000000000000" pitchFamily="50" charset="-128"/>
              <a:ea typeface="BIZ UDPゴシック" panose="020B0400000000000000" pitchFamily="50" charset="-128"/>
            </a:endParaRPr>
          </a:p>
          <a:p>
            <a:pPr marL="0" indent="0">
              <a:buNone/>
            </a:pPr>
            <a:endParaRPr lang="en-US" altLang="ja-JP" sz="1400" dirty="0">
              <a:latin typeface="BIZ UDPゴシック" panose="020B0400000000000000" pitchFamily="50" charset="-128"/>
              <a:ea typeface="BIZ UDPゴシック" panose="020B0400000000000000" pitchFamily="50" charset="-128"/>
            </a:endParaRPr>
          </a:p>
          <a:p>
            <a:pPr marL="0" indent="0">
              <a:buNone/>
            </a:pPr>
            <a:endParaRPr kumimoji="1" lang="en-US" altLang="ja-JP" sz="1400" dirty="0">
              <a:latin typeface="BIZ UDPゴシック" panose="020B0400000000000000" pitchFamily="50" charset="-128"/>
              <a:ea typeface="BIZ UDPゴシック" panose="020B0400000000000000" pitchFamily="50" charset="-128"/>
            </a:endParaRPr>
          </a:p>
          <a:p>
            <a:pPr marL="0" indent="0">
              <a:buNone/>
            </a:pPr>
            <a:endParaRPr lang="en-US" altLang="ja-JP" sz="1400" dirty="0">
              <a:latin typeface="BIZ UDPゴシック" panose="020B0400000000000000" pitchFamily="50" charset="-128"/>
              <a:ea typeface="BIZ UDPゴシック" panose="020B0400000000000000" pitchFamily="50" charset="-128"/>
            </a:endParaRPr>
          </a:p>
        </p:txBody>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テキスト ボックス 10">
            <a:extLst>
              <a:ext uri="{FF2B5EF4-FFF2-40B4-BE49-F238E27FC236}">
                <a16:creationId xmlns:a16="http://schemas.microsoft.com/office/drawing/2014/main" id="{DBD1F80B-B69B-4AE3-86A3-2C081CE99A46}"/>
              </a:ext>
            </a:extLst>
          </p:cNvPr>
          <p:cNvSpPr txBox="1">
            <a:spLocks/>
          </p:cNvSpPr>
          <p:nvPr/>
        </p:nvSpPr>
        <p:spPr>
          <a:xfrm>
            <a:off x="1343806" y="1926834"/>
            <a:ext cx="7962676" cy="3257179"/>
          </a:xfrm>
          <a:prstGeom prst="rect">
            <a:avLst/>
          </a:prstGeom>
          <a:solidFill>
            <a:schemeClr val="lt1"/>
          </a:solidFill>
          <a:ln w="6350">
            <a:solidFill>
              <a:prstClr val="black"/>
            </a:solidFill>
            <a:prstDash val="dash"/>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1200"/>
              </a:lnSpc>
              <a:spcAft>
                <a:spcPts val="0"/>
              </a:spcAft>
            </a:pP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（基本的な考え方）</a:t>
            </a:r>
          </a:p>
          <a:p>
            <a:pPr algn="just">
              <a:lnSpc>
                <a:spcPts val="1200"/>
              </a:lnSpc>
              <a:spcAft>
                <a:spcPts val="0"/>
              </a:spcAft>
            </a:pP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・「国内外に人の健康への有害性についての参考となる基準値がある物質でこれらの値に照らし大気環境保全上注意を要する物質群、又は物質の性状として人に対する発がん性が確認されている物質群」（</a:t>
            </a:r>
            <a:r>
              <a:rPr lang="en-US"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H8</a:t>
            </a: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中間審答申）の考えを踏襲し選定。</a:t>
            </a:r>
            <a:endParaRPr lang="en-US"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ts val="1200"/>
              </a:lnSpc>
              <a:spcAft>
                <a:spcPts val="0"/>
              </a:spcAft>
            </a:pP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ts val="1200"/>
              </a:lnSpc>
              <a:spcAft>
                <a:spcPts val="0"/>
              </a:spcAft>
            </a:pP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（選定基準）</a:t>
            </a:r>
          </a:p>
          <a:p>
            <a:pPr algn="just">
              <a:lnSpc>
                <a:spcPts val="1200"/>
              </a:lnSpc>
              <a:spcAft>
                <a:spcPts val="0"/>
              </a:spcAft>
            </a:pP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（１）大気環境保全上注意を要する物質群</a:t>
            </a:r>
          </a:p>
          <a:p>
            <a:pPr algn="just">
              <a:lnSpc>
                <a:spcPts val="1200"/>
              </a:lnSpc>
              <a:spcAft>
                <a:spcPts val="0"/>
              </a:spcAft>
            </a:pP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ア（ア）我が国の大気環境目標の</a:t>
            </a:r>
            <a:r>
              <a:rPr lang="en-US"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1/10</a:t>
            </a: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を超えるもの</a:t>
            </a:r>
          </a:p>
          <a:p>
            <a:pPr algn="just">
              <a:lnSpc>
                <a:spcPts val="1200"/>
              </a:lnSpc>
              <a:spcAft>
                <a:spcPts val="0"/>
              </a:spcAft>
            </a:pP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（イ）諸外国の目標値の幾何平均の</a:t>
            </a:r>
            <a:r>
              <a:rPr lang="en-US"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1/10</a:t>
            </a: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を超えるもの</a:t>
            </a:r>
          </a:p>
          <a:p>
            <a:pPr algn="just">
              <a:lnSpc>
                <a:spcPts val="1200"/>
              </a:lnSpc>
              <a:spcAft>
                <a:spcPts val="0"/>
              </a:spcAft>
            </a:pP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イ　大防法附則第</a:t>
            </a:r>
            <a:r>
              <a:rPr lang="en-US"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9</a:t>
            </a: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項の規定による指定物質</a:t>
            </a:r>
          </a:p>
          <a:p>
            <a:pPr algn="just">
              <a:lnSpc>
                <a:spcPts val="1200"/>
              </a:lnSpc>
              <a:spcAft>
                <a:spcPts val="0"/>
              </a:spcAft>
            </a:pP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（２）発がん性等の重篤な有害性が確認されており一定の暴露性を有するもの</a:t>
            </a:r>
          </a:p>
          <a:p>
            <a:pPr marL="448310" indent="-268605" algn="just">
              <a:lnSpc>
                <a:spcPts val="1200"/>
              </a:lnSpc>
              <a:spcAft>
                <a:spcPts val="0"/>
              </a:spcAft>
            </a:pP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（１）以外で、特定第</a:t>
            </a:r>
            <a:r>
              <a:rPr lang="en-US"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a:t>
            </a: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種指定化学物質の有害性選定基準（発がん性クラス１、変異原性有、生殖毒性クラス１）に該当し、（ア）過去</a:t>
            </a:r>
            <a:r>
              <a:rPr lang="en-US"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10</a:t>
            </a: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年間において検出例があるもの、又は（イ）化管法に基づく大気中への排出量の届出があるもの）</a:t>
            </a:r>
          </a:p>
          <a:p>
            <a:pPr algn="just">
              <a:lnSpc>
                <a:spcPts val="1200"/>
              </a:lnSpc>
              <a:spcAft>
                <a:spcPts val="0"/>
              </a:spcAft>
            </a:pPr>
            <a:endParaRPr lang="en-US"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ts val="1200"/>
              </a:lnSpc>
              <a:spcAft>
                <a:spcPts val="0"/>
              </a:spcAft>
            </a:pP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（対象物質）</a:t>
            </a:r>
            <a:r>
              <a:rPr lang="en-US"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23</a:t>
            </a: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種</a:t>
            </a:r>
          </a:p>
          <a:p>
            <a:pPr algn="just">
              <a:lnSpc>
                <a:spcPts val="1200"/>
              </a:lnSpc>
              <a:spcAft>
                <a:spcPts val="0"/>
              </a:spcAft>
            </a:pP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（１）ア（ア）</a:t>
            </a:r>
            <a:r>
              <a:rPr lang="en-US"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11</a:t>
            </a: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種　ｱｸﾘﾛﾆﾄﾘﾙ、ｸﾛﾛｴﾁﾚﾝ、ｸﾛﾛﾎﾙﾑ、</a:t>
            </a:r>
            <a:r>
              <a:rPr lang="en-US"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1,2-</a:t>
            </a: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ｼﾞｸﾛﾛｴﾀﾝ、ｼﾞｸﾛﾛﾒﾀﾝ、水銀、</a:t>
            </a: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ダイオキシン類</a:t>
            </a:r>
            <a:r>
              <a:rPr lang="ja-JP" altLang="en-US"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ﾄﾘｸﾛﾛｴﾁﾚﾝ、ﾆｯｹﾙ、</a:t>
            </a:r>
            <a:r>
              <a:rPr lang="en-US"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1,3-</a:t>
            </a: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ﾌﾞﾀｼﾞｴﾝ、ﾍﾞﾝｾﾞﾝ</a:t>
            </a:r>
          </a:p>
          <a:p>
            <a:pPr marL="1259840" indent="-1259840" algn="just">
              <a:lnSpc>
                <a:spcPts val="1200"/>
              </a:lnSpc>
              <a:spcAft>
                <a:spcPts val="0"/>
              </a:spcAft>
            </a:pP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ア（イ）</a:t>
            </a:r>
            <a:r>
              <a:rPr lang="en-US"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10</a:t>
            </a: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種　ｱｾﾄｱﾙﾃﾞﾋﾄﾞ、</a:t>
            </a:r>
            <a:r>
              <a:rPr lang="ja-JP" sz="1050" u="sng"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ｸﾛﾛﾒﾀﾝ</a:t>
            </a: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sz="1050" u="sng"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ｸﾛﾑ及び三価ｸﾛﾑ</a:t>
            </a: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、六価ｸﾛﾑ、</a:t>
            </a:r>
            <a:r>
              <a:rPr lang="ja-JP" sz="1050" u="sng"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ﾄﾙｴﾝ</a:t>
            </a: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、ヒ素、ﾍﾞﾘﾘｳﾑ、ﾍﾞﾝｿﾞ</a:t>
            </a:r>
            <a:r>
              <a:rPr lang="en-US"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a:t>
            </a: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ﾋﾟﾚﾝ、ﾎﾙﾑｱﾙﾃﾞﾋﾄﾞ、ﾏﾝｶﾞﾝ</a:t>
            </a:r>
          </a:p>
          <a:p>
            <a:pPr algn="just">
              <a:lnSpc>
                <a:spcPts val="1200"/>
              </a:lnSpc>
              <a:spcAft>
                <a:spcPts val="0"/>
              </a:spcAft>
            </a:pP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イ　１物質　ﾃﾄﾗｸﾛﾛｴﾁﾚﾝ</a:t>
            </a:r>
          </a:p>
          <a:p>
            <a:pPr algn="just">
              <a:lnSpc>
                <a:spcPts val="1200"/>
              </a:lnSpc>
              <a:spcAft>
                <a:spcPts val="0"/>
              </a:spcAft>
            </a:pP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（２）（ア）１物質　ｴﾁﾚﾝｵｷｼﾄﾞ</a:t>
            </a:r>
          </a:p>
          <a:p>
            <a:pPr algn="just">
              <a:lnSpc>
                <a:spcPts val="1200"/>
              </a:lnSpc>
              <a:spcAft>
                <a:spcPts val="0"/>
              </a:spcAft>
            </a:pP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（イ）０物質　　　　　　　　</a:t>
            </a:r>
            <a:endParaRPr lang="en-US"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ts val="1200"/>
              </a:lnSpc>
              <a:spcAft>
                <a:spcPts val="0"/>
              </a:spcAft>
            </a:pP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en-US"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下線は追加されたもの</a:t>
            </a:r>
          </a:p>
        </p:txBody>
      </p:sp>
      <p:sp>
        <p:nvSpPr>
          <p:cNvPr id="10" name="スライド番号プレースホルダー 3">
            <a:extLst>
              <a:ext uri="{FF2B5EF4-FFF2-40B4-BE49-F238E27FC236}">
                <a16:creationId xmlns:a16="http://schemas.microsoft.com/office/drawing/2014/main" id="{87E2982E-2689-4CCE-9ABA-901EEA26C198}"/>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29</a:t>
            </a:fld>
            <a:endParaRPr lang="en-US" dirty="0">
              <a:solidFill>
                <a:srgbClr val="000000"/>
              </a:solidFill>
              <a:latin typeface="BIZ UDPゴシック" panose="020B0400000000000000" pitchFamily="50" charset="-128"/>
              <a:ea typeface="BIZ UDPゴシック" panose="020B0400000000000000" pitchFamily="50" charset="-128"/>
            </a:endParaRPr>
          </a:p>
        </p:txBody>
      </p:sp>
      <p:sp>
        <p:nvSpPr>
          <p:cNvPr id="12" name="タイトル 1">
            <a:extLst>
              <a:ext uri="{FF2B5EF4-FFF2-40B4-BE49-F238E27FC236}">
                <a16:creationId xmlns:a16="http://schemas.microsoft.com/office/drawing/2014/main" id="{F99B428A-96D3-46B5-B549-A6D4D01C3111}"/>
              </a:ext>
            </a:extLst>
          </p:cNvPr>
          <p:cNvSpPr txBox="1">
            <a:spLocks/>
          </p:cNvSpPr>
          <p:nvPr/>
        </p:nvSpPr>
        <p:spPr>
          <a:xfrm>
            <a:off x="1083470" y="609600"/>
            <a:ext cx="7998358" cy="707634"/>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800" dirty="0">
                <a:latin typeface="BIZ UDPゴシック" panose="020B0400000000000000" pitchFamily="50" charset="-128"/>
                <a:ea typeface="BIZ UDPゴシック" panose="020B0400000000000000" pitchFamily="50" charset="-128"/>
              </a:rPr>
              <a:t>（参考）優先取組物質の選定経緯について②</a:t>
            </a:r>
          </a:p>
        </p:txBody>
      </p:sp>
    </p:spTree>
    <p:extLst>
      <p:ext uri="{BB962C8B-B14F-4D97-AF65-F5344CB8AC3E}">
        <p14:creationId xmlns:p14="http://schemas.microsoft.com/office/powerpoint/2010/main" val="3873770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p:cNvSpPr>
            <a:spLocks noGrp="1"/>
          </p:cNvSpPr>
          <p:nvPr>
            <p:ph type="title"/>
          </p:nvPr>
        </p:nvSpPr>
        <p:spPr>
          <a:xfrm>
            <a:off x="1083470" y="609600"/>
            <a:ext cx="6984793" cy="1320800"/>
          </a:xfrm>
        </p:spPr>
        <p:txBody>
          <a:bodyPr>
            <a:normAutofit/>
          </a:bodyPr>
          <a:lstStyle/>
          <a:p>
            <a:r>
              <a:rPr kumimoji="1" lang="ja-JP" altLang="en-US" dirty="0">
                <a:latin typeface="BIZ UDPゴシック" panose="020B0400000000000000" pitchFamily="50" charset="-128"/>
                <a:ea typeface="BIZ UDPゴシック" panose="020B0400000000000000" pitchFamily="50" charset="-128"/>
              </a:rPr>
              <a:t>検討に係る背景と課題②</a:t>
            </a: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コンテンツ プレースホルダー 2"/>
          <p:cNvSpPr>
            <a:spLocks noGrp="1"/>
          </p:cNvSpPr>
          <p:nvPr>
            <p:ph idx="1"/>
          </p:nvPr>
        </p:nvSpPr>
        <p:spPr>
          <a:xfrm>
            <a:off x="886265" y="1420836"/>
            <a:ext cx="8464522" cy="5208563"/>
          </a:xfrm>
        </p:spPr>
        <p:txBody>
          <a:bodyPr vert="horz" lIns="91440" tIns="45720" rIns="91440" bIns="45720" rtlCol="0">
            <a:noAutofit/>
          </a:bodyPr>
          <a:lstStyle/>
          <a:p>
            <a:pPr>
              <a:lnSpc>
                <a:spcPct val="150000"/>
              </a:lnSpc>
            </a:pPr>
            <a:r>
              <a:rPr lang="ja-JP" altLang="en-US" sz="1600" dirty="0">
                <a:latin typeface="BIZ UDPゴシック" panose="020B0400000000000000" pitchFamily="50" charset="-128"/>
                <a:ea typeface="BIZ UDPゴシック" panose="020B0400000000000000" pitchFamily="50" charset="-128"/>
              </a:rPr>
              <a:t>一方国においては、昭和</a:t>
            </a:r>
            <a:r>
              <a:rPr lang="en-US" altLang="ja-JP" sz="1600" dirty="0">
                <a:latin typeface="BIZ UDPゴシック" panose="020B0400000000000000" pitchFamily="50" charset="-128"/>
                <a:ea typeface="BIZ UDPゴシック" panose="020B0400000000000000" pitchFamily="50" charset="-128"/>
              </a:rPr>
              <a:t>46</a:t>
            </a:r>
            <a:r>
              <a:rPr lang="ja-JP" altLang="en-US" sz="1600" dirty="0">
                <a:latin typeface="BIZ UDPゴシック" panose="020B0400000000000000" pitchFamily="50" charset="-128"/>
                <a:ea typeface="BIZ UDPゴシック" panose="020B0400000000000000" pitchFamily="50" charset="-128"/>
              </a:rPr>
              <a:t>年施行の大気汚染防止法（以下「法という」）改正により規制が開始され、カドミウム等６物質を対象とし、大規模で常時有害物質を排出する施設等を中心に排出口基準が設定された。</a:t>
            </a:r>
            <a:endParaRPr lang="en-US" altLang="ja-JP" sz="1600" dirty="0">
              <a:latin typeface="BIZ UDPゴシック" panose="020B0400000000000000" pitchFamily="50" charset="-128"/>
              <a:ea typeface="BIZ UDPゴシック" panose="020B0400000000000000" pitchFamily="50" charset="-128"/>
            </a:endParaRPr>
          </a:p>
          <a:p>
            <a:pPr>
              <a:lnSpc>
                <a:spcPct val="150000"/>
              </a:lnSpc>
            </a:pPr>
            <a:r>
              <a:rPr lang="ja-JP" altLang="en-US" sz="1600" dirty="0">
                <a:latin typeface="BIZ UDPゴシック" panose="020B0400000000000000" pitchFamily="50" charset="-128"/>
                <a:ea typeface="BIZ UDPゴシック" panose="020B0400000000000000" pitchFamily="50" charset="-128"/>
              </a:rPr>
              <a:t>その後、平成</a:t>
            </a:r>
            <a:r>
              <a:rPr lang="en-US" altLang="ja-JP" sz="1600" dirty="0">
                <a:latin typeface="BIZ UDPゴシック" panose="020B0400000000000000" pitchFamily="50" charset="-128"/>
                <a:ea typeface="BIZ UDPゴシック" panose="020B0400000000000000" pitchFamily="50" charset="-128"/>
              </a:rPr>
              <a:t>9</a:t>
            </a:r>
            <a:r>
              <a:rPr lang="ja-JP" altLang="en-US" sz="1600" dirty="0">
                <a:latin typeface="BIZ UDPゴシック" panose="020B0400000000000000" pitchFamily="50" charset="-128"/>
                <a:ea typeface="BIZ UDPゴシック" panose="020B0400000000000000" pitchFamily="50" charset="-128"/>
              </a:rPr>
              <a:t>年施行の法改正で有害大気汚染物質対策の規定が追加され、事業者の責務の追加等が実施されるとともに、有害大気汚染物質に該当する可能性がある物質とそれらの優先取組物質が示され、事業者の自主管理や環境目標値（環境基準値および指針値）の設定等により対策が行われてきた。</a:t>
            </a:r>
            <a:endParaRPr lang="en-US" altLang="ja-JP" sz="1600" dirty="0">
              <a:latin typeface="BIZ UDPゴシック" panose="020B0400000000000000" pitchFamily="50" charset="-128"/>
              <a:ea typeface="BIZ UDPゴシック" panose="020B0400000000000000" pitchFamily="50" charset="-128"/>
            </a:endParaRPr>
          </a:p>
          <a:p>
            <a:pPr>
              <a:lnSpc>
                <a:spcPct val="150000"/>
              </a:lnSpc>
            </a:pPr>
            <a:r>
              <a:rPr lang="ja-JP" altLang="en-US" sz="1600" dirty="0">
                <a:latin typeface="BIZ UDPゴシック" panose="020B0400000000000000" pitchFamily="50" charset="-128"/>
                <a:ea typeface="BIZ UDPゴシック" panose="020B0400000000000000" pitchFamily="50" charset="-128"/>
              </a:rPr>
              <a:t>有害大気汚染物質対策については国により各物質の環境目標値が順次設定され、排出基準に加え最新の知見に応じた対策が随時とられてきている。一方条例では平成６年の制定以降排出規制に係る大きな見直しは実施しておらず、国の示す物質選定等の考えと整合性が図られていない。</a:t>
            </a:r>
            <a:endParaRPr lang="en-US" altLang="ja-JP" sz="1600" dirty="0">
              <a:latin typeface="BIZ UDPゴシック" panose="020B0400000000000000" pitchFamily="50" charset="-128"/>
              <a:ea typeface="BIZ UDPゴシック" panose="020B0400000000000000" pitchFamily="50" charset="-128"/>
            </a:endParaRPr>
          </a:p>
          <a:p>
            <a:pPr>
              <a:lnSpc>
                <a:spcPct val="150000"/>
              </a:lnSpc>
            </a:pPr>
            <a:r>
              <a:rPr lang="ja-JP" altLang="en-US" sz="1600" dirty="0">
                <a:latin typeface="BIZ UDPゴシック" panose="020B0400000000000000" pitchFamily="50" charset="-128"/>
                <a:ea typeface="BIZ UDPゴシック" panose="020B0400000000000000" pitchFamily="50" charset="-128"/>
              </a:rPr>
              <a:t>以上の状況を踏まえ、これまでの条例に基づく有害物質排出規制の課題等を整理し、今後の効果的な対策のあり方について検討する必要がある。</a:t>
            </a:r>
          </a:p>
          <a:p>
            <a:pPr>
              <a:lnSpc>
                <a:spcPct val="150000"/>
              </a:lnSpc>
            </a:pPr>
            <a:endParaRPr lang="ja-JP" altLang="en-US" sz="1600" dirty="0">
              <a:latin typeface="BIZ UDPゴシック" panose="020B0400000000000000" pitchFamily="50" charset="-128"/>
              <a:ea typeface="BIZ UDPゴシック" panose="020B0400000000000000" pitchFamily="50" charset="-128"/>
            </a:endParaRPr>
          </a:p>
        </p:txBody>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スライド番号プレースホルダー 3">
            <a:extLst>
              <a:ext uri="{FF2B5EF4-FFF2-40B4-BE49-F238E27FC236}">
                <a16:creationId xmlns:a16="http://schemas.microsoft.com/office/drawing/2014/main" id="{7D135DA9-97F9-4586-A632-2587276B2D0B}"/>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3</a:t>
            </a:fld>
            <a:endParaRPr lang="en-US" dirty="0">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3197850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DFC25BFF-FE0B-49DB-AEDB-5B1A0591AF5F}"/>
              </a:ext>
            </a:extLst>
          </p:cNvPr>
          <p:cNvSpPr>
            <a:spLocks noGrp="1"/>
          </p:cNvSpPr>
          <p:nvPr>
            <p:ph type="title"/>
          </p:nvPr>
        </p:nvSpPr>
        <p:spPr>
          <a:xfrm>
            <a:off x="1083470" y="609600"/>
            <a:ext cx="8457934" cy="1099476"/>
          </a:xfrm>
        </p:spPr>
        <p:txBody>
          <a:bodyPr>
            <a:noAutofit/>
          </a:bodyPr>
          <a:lstStyle/>
          <a:p>
            <a:r>
              <a:rPr kumimoji="1" lang="ja-JP" altLang="en-US" sz="2800" dirty="0">
                <a:latin typeface="BIZ UDPゴシック" panose="020B0400000000000000" pitchFamily="50" charset="-128"/>
                <a:ea typeface="BIZ UDPゴシック" panose="020B0400000000000000" pitchFamily="50" charset="-128"/>
              </a:rPr>
              <a:t>（参考）優先取組物質に対する主体ごとの取組内容</a:t>
            </a:r>
            <a:r>
              <a:rPr kumimoji="1" lang="en-US" altLang="ja-JP" sz="2800" dirty="0">
                <a:latin typeface="BIZ UDPゴシック" panose="020B0400000000000000" pitchFamily="50" charset="-128"/>
                <a:ea typeface="BIZ UDPゴシック" panose="020B0400000000000000" pitchFamily="50" charset="-128"/>
              </a:rPr>
              <a:t/>
            </a:r>
            <a:br>
              <a:rPr kumimoji="1" lang="en-US" altLang="ja-JP" sz="2800" dirty="0">
                <a:latin typeface="BIZ UDPゴシック" panose="020B0400000000000000" pitchFamily="50" charset="-128"/>
                <a:ea typeface="BIZ UDPゴシック" panose="020B0400000000000000" pitchFamily="50" charset="-128"/>
              </a:rPr>
            </a:br>
            <a:r>
              <a:rPr kumimoji="1" lang="ja-JP" altLang="en-US" sz="2800" dirty="0">
                <a:latin typeface="BIZ UDPゴシック" panose="020B0400000000000000" pitchFamily="50" charset="-128"/>
                <a:ea typeface="BIZ UDPゴシック" panose="020B0400000000000000" pitchFamily="50" charset="-128"/>
              </a:rPr>
              <a:t>　（中央環境審議会第</a:t>
            </a:r>
            <a:r>
              <a:rPr kumimoji="1" lang="en-US" altLang="ja-JP" sz="2800" dirty="0">
                <a:latin typeface="BIZ UDPゴシック" panose="020B0400000000000000" pitchFamily="50" charset="-128"/>
                <a:ea typeface="BIZ UDPゴシック" panose="020B0400000000000000" pitchFamily="50" charset="-128"/>
              </a:rPr>
              <a:t>9</a:t>
            </a:r>
            <a:r>
              <a:rPr kumimoji="1" lang="ja-JP" altLang="en-US" sz="2800" dirty="0">
                <a:latin typeface="BIZ UDPゴシック" panose="020B0400000000000000" pitchFamily="50" charset="-128"/>
                <a:ea typeface="BIZ UDPゴシック" panose="020B0400000000000000" pitchFamily="50" charset="-128"/>
              </a:rPr>
              <a:t>次答申）</a:t>
            </a: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コンテンツ プレースホルダー 2">
            <a:extLst>
              <a:ext uri="{FF2B5EF4-FFF2-40B4-BE49-F238E27FC236}">
                <a16:creationId xmlns:a16="http://schemas.microsoft.com/office/drawing/2014/main" id="{2FF5CDC2-709B-4EC5-9436-AAF8710ED679}"/>
              </a:ext>
            </a:extLst>
          </p:cNvPr>
          <p:cNvSpPr>
            <a:spLocks noGrp="1"/>
          </p:cNvSpPr>
          <p:nvPr>
            <p:ph idx="1"/>
          </p:nvPr>
        </p:nvSpPr>
        <p:spPr>
          <a:xfrm>
            <a:off x="970098" y="1537266"/>
            <a:ext cx="8571306" cy="5320733"/>
          </a:xfrm>
        </p:spPr>
        <p:txBody>
          <a:bodyPr>
            <a:noAutofit/>
          </a:bodyPr>
          <a:lstStyle/>
          <a:p>
            <a:pPr marL="0" indent="0">
              <a:buNone/>
            </a:pPr>
            <a:r>
              <a:rPr lang="ja-JP" altLang="en-US" sz="1400" dirty="0">
                <a:latin typeface="BIZ UDPゴシック" panose="020B0400000000000000" pitchFamily="50" charset="-128"/>
                <a:ea typeface="BIZ UDPゴシック" panose="020B0400000000000000" pitchFamily="50" charset="-128"/>
              </a:rPr>
              <a:t>〇国</a:t>
            </a:r>
            <a:endParaRPr lang="en-US" altLang="ja-JP" sz="1400" dirty="0">
              <a:latin typeface="BIZ UDPゴシック" panose="020B0400000000000000" pitchFamily="50" charset="-128"/>
              <a:ea typeface="BIZ UDPゴシック" panose="020B0400000000000000" pitchFamily="50" charset="-128"/>
            </a:endParaRPr>
          </a:p>
          <a:p>
            <a:pPr marL="0" indent="0">
              <a:buNone/>
            </a:pPr>
            <a:r>
              <a:rPr kumimoji="1" lang="ja-JP" altLang="en-US" sz="1400" dirty="0">
                <a:latin typeface="BIZ UDPゴシック" panose="020B0400000000000000" pitchFamily="50" charset="-128"/>
                <a:ea typeface="BIZ UDPゴシック" panose="020B0400000000000000" pitchFamily="50" charset="-128"/>
              </a:rPr>
              <a:t>　　・環境目標値の設定</a:t>
            </a:r>
            <a:endParaRPr kumimoji="1" lang="en-US" altLang="ja-JP" sz="1400" dirty="0">
              <a:latin typeface="BIZ UDPゴシック" panose="020B0400000000000000" pitchFamily="50" charset="-128"/>
              <a:ea typeface="BIZ UDPゴシック" panose="020B0400000000000000" pitchFamily="50" charset="-128"/>
            </a:endParaRPr>
          </a:p>
          <a:p>
            <a:pPr marL="0" indent="0">
              <a:buNone/>
            </a:pPr>
            <a:r>
              <a:rPr lang="ja-JP" altLang="en-US" sz="1400" dirty="0">
                <a:latin typeface="BIZ UDPゴシック" panose="020B0400000000000000" pitchFamily="50" charset="-128"/>
                <a:ea typeface="BIZ UDPゴシック" panose="020B0400000000000000" pitchFamily="50" charset="-128"/>
              </a:rPr>
              <a:t>　　・大気環境モニタリングの実施（モニタリング手法の開発、地方公共団体によるモニタリングの補完）</a:t>
            </a:r>
            <a:endParaRPr lang="en-US" altLang="ja-JP" sz="1400" dirty="0">
              <a:latin typeface="BIZ UDPゴシック" panose="020B0400000000000000" pitchFamily="50" charset="-128"/>
              <a:ea typeface="BIZ UDPゴシック" panose="020B0400000000000000" pitchFamily="50" charset="-128"/>
            </a:endParaRPr>
          </a:p>
          <a:p>
            <a:pPr marL="0" indent="0">
              <a:buNone/>
            </a:pPr>
            <a:r>
              <a:rPr kumimoji="1" lang="ja-JP" altLang="en-US" sz="1400" dirty="0">
                <a:latin typeface="BIZ UDPゴシック" panose="020B0400000000000000" pitchFamily="50" charset="-128"/>
                <a:ea typeface="BIZ UDPゴシック" panose="020B0400000000000000" pitchFamily="50" charset="-128"/>
              </a:rPr>
              <a:t>　　・排出実態の把握</a:t>
            </a:r>
            <a:endParaRPr kumimoji="1" lang="en-US" altLang="ja-JP" sz="1400" dirty="0">
              <a:latin typeface="BIZ UDPゴシック" panose="020B0400000000000000" pitchFamily="50" charset="-128"/>
              <a:ea typeface="BIZ UDPゴシック" panose="020B0400000000000000" pitchFamily="50" charset="-128"/>
            </a:endParaRPr>
          </a:p>
          <a:p>
            <a:pPr marL="0" indent="0">
              <a:buNone/>
            </a:pPr>
            <a:r>
              <a:rPr lang="ja-JP" altLang="en-US" sz="1400" dirty="0">
                <a:latin typeface="BIZ UDPゴシック" panose="020B0400000000000000" pitchFamily="50" charset="-128"/>
                <a:ea typeface="BIZ UDPゴシック" panose="020B0400000000000000" pitchFamily="50" charset="-128"/>
              </a:rPr>
              <a:t>　　・排出抑制技術情報の収集</a:t>
            </a:r>
            <a:endParaRPr lang="en-US" altLang="ja-JP" sz="1400" dirty="0">
              <a:latin typeface="BIZ UDPゴシック" panose="020B0400000000000000" pitchFamily="50" charset="-128"/>
              <a:ea typeface="BIZ UDPゴシック" panose="020B0400000000000000" pitchFamily="50" charset="-128"/>
            </a:endParaRPr>
          </a:p>
          <a:p>
            <a:pPr marL="0" indent="0">
              <a:buNone/>
            </a:pPr>
            <a:r>
              <a:rPr kumimoji="1" lang="ja-JP" altLang="en-US" sz="1400" dirty="0">
                <a:latin typeface="BIZ UDPゴシック" panose="020B0400000000000000" pitchFamily="50" charset="-128"/>
                <a:ea typeface="BIZ UDPゴシック" panose="020B0400000000000000" pitchFamily="50" charset="-128"/>
              </a:rPr>
              <a:t>　　・普及啓発</a:t>
            </a:r>
            <a:endParaRPr kumimoji="1" lang="en-US" altLang="ja-JP" sz="1400" dirty="0">
              <a:latin typeface="BIZ UDPゴシック" panose="020B0400000000000000" pitchFamily="50" charset="-128"/>
              <a:ea typeface="BIZ UDPゴシック" panose="020B0400000000000000" pitchFamily="50" charset="-128"/>
            </a:endParaRPr>
          </a:p>
          <a:p>
            <a:pPr marL="0" indent="0">
              <a:buNone/>
            </a:pPr>
            <a:r>
              <a:rPr lang="ja-JP" altLang="en-US" sz="1400" dirty="0">
                <a:latin typeface="BIZ UDPゴシック" panose="020B0400000000000000" pitchFamily="50" charset="-128"/>
                <a:ea typeface="BIZ UDPゴシック" panose="020B0400000000000000" pitchFamily="50" charset="-128"/>
              </a:rPr>
              <a:t>　　・排出抑制対策の評価</a:t>
            </a:r>
            <a:endParaRPr lang="en-US" altLang="ja-JP" sz="1400" dirty="0">
              <a:latin typeface="BIZ UDPゴシック" panose="020B0400000000000000" pitchFamily="50" charset="-128"/>
              <a:ea typeface="BIZ UDPゴシック" panose="020B0400000000000000" pitchFamily="50" charset="-128"/>
            </a:endParaRPr>
          </a:p>
          <a:p>
            <a:pPr marL="0" indent="0">
              <a:buNone/>
            </a:pPr>
            <a:r>
              <a:rPr kumimoji="1" lang="ja-JP" altLang="en-US" sz="1400" dirty="0">
                <a:latin typeface="BIZ UDPゴシック" panose="020B0400000000000000" pitchFamily="50" charset="-128"/>
                <a:ea typeface="BIZ UDPゴシック" panose="020B0400000000000000" pitchFamily="50" charset="-128"/>
              </a:rPr>
              <a:t>〇地方公共団体</a:t>
            </a:r>
            <a:endParaRPr kumimoji="1" lang="en-US" altLang="ja-JP" sz="1400" dirty="0">
              <a:latin typeface="BIZ UDPゴシック" panose="020B0400000000000000" pitchFamily="50" charset="-128"/>
              <a:ea typeface="BIZ UDPゴシック" panose="020B0400000000000000" pitchFamily="50" charset="-128"/>
            </a:endParaRPr>
          </a:p>
          <a:p>
            <a:pPr marL="0" indent="0">
              <a:buNone/>
            </a:pPr>
            <a:r>
              <a:rPr lang="ja-JP" altLang="en-US" sz="1400" dirty="0">
                <a:latin typeface="BIZ UDPゴシック" panose="020B0400000000000000" pitchFamily="50" charset="-128"/>
                <a:ea typeface="BIZ UDPゴシック" panose="020B0400000000000000" pitchFamily="50" charset="-128"/>
              </a:rPr>
              <a:t>　　・大気環境モニタリングの実施（地域におけるモニタリングの実施）</a:t>
            </a:r>
            <a:endParaRPr lang="en-US" altLang="ja-JP" sz="1400" dirty="0">
              <a:latin typeface="BIZ UDPゴシック" panose="020B0400000000000000" pitchFamily="50" charset="-128"/>
              <a:ea typeface="BIZ UDPゴシック" panose="020B0400000000000000" pitchFamily="50" charset="-128"/>
            </a:endParaRPr>
          </a:p>
          <a:p>
            <a:pPr marL="0" indent="0">
              <a:buNone/>
            </a:pPr>
            <a:r>
              <a:rPr kumimoji="1" lang="ja-JP" altLang="en-US" sz="1400" dirty="0">
                <a:latin typeface="BIZ UDPゴシック" panose="020B0400000000000000" pitchFamily="50" charset="-128"/>
                <a:ea typeface="BIZ UDPゴシック" panose="020B0400000000000000" pitchFamily="50" charset="-128"/>
              </a:rPr>
              <a:t>　　・普及啓発</a:t>
            </a:r>
            <a:endParaRPr kumimoji="1" lang="en-US" altLang="ja-JP" sz="1400" dirty="0">
              <a:latin typeface="BIZ UDPゴシック" panose="020B0400000000000000" pitchFamily="50" charset="-128"/>
              <a:ea typeface="BIZ UDPゴシック" panose="020B0400000000000000" pitchFamily="50" charset="-128"/>
            </a:endParaRPr>
          </a:p>
          <a:p>
            <a:pPr marL="0" indent="0">
              <a:buNone/>
            </a:pPr>
            <a:r>
              <a:rPr lang="ja-JP" altLang="en-US" sz="1400" dirty="0">
                <a:latin typeface="BIZ UDPゴシック" panose="020B0400000000000000" pitchFamily="50" charset="-128"/>
                <a:ea typeface="BIZ UDPゴシック" panose="020B0400000000000000" pitchFamily="50" charset="-128"/>
              </a:rPr>
              <a:t>　　・事業者への指導・助言（</a:t>
            </a:r>
            <a:r>
              <a:rPr lang="ja-JP" altLang="en-US" sz="1400" u="sng" dirty="0">
                <a:latin typeface="BIZ UDPゴシック" panose="020B0400000000000000" pitchFamily="50" charset="-128"/>
                <a:ea typeface="BIZ UDPゴシック" panose="020B0400000000000000" pitchFamily="50" charset="-128"/>
              </a:rPr>
              <a:t>地域の状況を勘案し、事業者に対し、必要に応じて優先取組物質の排出抑制に係る指導・助言を行う。</a:t>
            </a:r>
            <a:r>
              <a:rPr lang="ja-JP" altLang="en-US" sz="1400" dirty="0">
                <a:latin typeface="BIZ UDPゴシック" panose="020B0400000000000000" pitchFamily="50" charset="-128"/>
                <a:ea typeface="BIZ UDPゴシック" panose="020B0400000000000000" pitchFamily="50" charset="-128"/>
              </a:rPr>
              <a:t>）</a:t>
            </a:r>
            <a:endParaRPr lang="en-US" altLang="ja-JP" sz="1400" dirty="0">
              <a:latin typeface="BIZ UDPゴシック" panose="020B0400000000000000" pitchFamily="50" charset="-128"/>
              <a:ea typeface="BIZ UDPゴシック" panose="020B0400000000000000" pitchFamily="50" charset="-128"/>
            </a:endParaRPr>
          </a:p>
          <a:p>
            <a:pPr marL="0" indent="0">
              <a:buNone/>
            </a:pPr>
            <a:r>
              <a:rPr kumimoji="1" lang="ja-JP" altLang="en-US" sz="1400" dirty="0">
                <a:latin typeface="BIZ UDPゴシック" panose="020B0400000000000000" pitchFamily="50" charset="-128"/>
                <a:ea typeface="BIZ UDPゴシック" panose="020B0400000000000000" pitchFamily="50" charset="-128"/>
              </a:rPr>
              <a:t>〇事業者</a:t>
            </a:r>
            <a:endParaRPr kumimoji="1" lang="en-US" altLang="ja-JP" sz="1400" dirty="0">
              <a:latin typeface="BIZ UDPゴシック" panose="020B0400000000000000" pitchFamily="50" charset="-128"/>
              <a:ea typeface="BIZ UDPゴシック" panose="020B0400000000000000" pitchFamily="50" charset="-128"/>
            </a:endParaRPr>
          </a:p>
          <a:p>
            <a:pPr marL="0" indent="0">
              <a:buNone/>
            </a:pPr>
            <a:r>
              <a:rPr lang="ja-JP" altLang="en-US" sz="1400" dirty="0">
                <a:latin typeface="BIZ UDPゴシック" panose="020B0400000000000000" pitchFamily="50" charset="-128"/>
                <a:ea typeface="BIZ UDPゴシック" panose="020B0400000000000000" pitchFamily="50" charset="-128"/>
              </a:rPr>
              <a:t>　　・自主的な排出抑制（化管法・大防法に基づく対応、自主管理計画の作成等）</a:t>
            </a:r>
            <a:endParaRPr lang="en-US" altLang="ja-JP" sz="1400" dirty="0">
              <a:latin typeface="BIZ UDPゴシック" panose="020B0400000000000000" pitchFamily="50" charset="-128"/>
              <a:ea typeface="BIZ UDPゴシック" panose="020B0400000000000000" pitchFamily="50" charset="-128"/>
            </a:endParaRPr>
          </a:p>
          <a:p>
            <a:pPr marL="0" indent="0">
              <a:buNone/>
            </a:pPr>
            <a:r>
              <a:rPr kumimoji="1" lang="ja-JP" altLang="en-US" sz="1400" dirty="0">
                <a:latin typeface="BIZ UDPゴシック" panose="020B0400000000000000" pitchFamily="50" charset="-128"/>
                <a:ea typeface="BIZ UDPゴシック" panose="020B0400000000000000" pitchFamily="50" charset="-128"/>
              </a:rPr>
              <a:t>　　・周辺住民とのリスクコミュニケーション</a:t>
            </a:r>
            <a:endParaRPr kumimoji="1" lang="en-US" altLang="ja-JP" sz="1400" dirty="0">
              <a:latin typeface="BIZ UDPゴシック" panose="020B0400000000000000" pitchFamily="50" charset="-128"/>
              <a:ea typeface="BIZ UDPゴシック" panose="020B0400000000000000" pitchFamily="50" charset="-128"/>
            </a:endParaRPr>
          </a:p>
          <a:p>
            <a:pPr marL="0" indent="0">
              <a:buNone/>
            </a:pPr>
            <a:r>
              <a:rPr lang="ja-JP" altLang="en-US" sz="1400" dirty="0">
                <a:latin typeface="BIZ UDPゴシック" panose="020B0400000000000000" pitchFamily="50" charset="-128"/>
                <a:ea typeface="BIZ UDPゴシック" panose="020B0400000000000000" pitchFamily="50" charset="-128"/>
              </a:rPr>
              <a:t>　　・行政の取組への協力</a:t>
            </a:r>
            <a:endParaRPr kumimoji="1" lang="en-US" altLang="ja-JP" sz="1400" dirty="0">
              <a:latin typeface="BIZ UDPゴシック" panose="020B0400000000000000" pitchFamily="50" charset="-128"/>
              <a:ea typeface="BIZ UDPゴシック" panose="020B0400000000000000" pitchFamily="50" charset="-128"/>
            </a:endParaRPr>
          </a:p>
          <a:p>
            <a:pPr marL="0" indent="0">
              <a:buNone/>
            </a:pPr>
            <a:endParaRPr kumimoji="1" lang="ja-JP" altLang="en-US" sz="1400" dirty="0">
              <a:latin typeface="BIZ UDPゴシック" panose="020B0400000000000000" pitchFamily="50" charset="-128"/>
              <a:ea typeface="BIZ UDPゴシック" panose="020B0400000000000000" pitchFamily="50" charset="-128"/>
            </a:endParaRPr>
          </a:p>
        </p:txBody>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スライド番号プレースホルダー 3">
            <a:extLst>
              <a:ext uri="{FF2B5EF4-FFF2-40B4-BE49-F238E27FC236}">
                <a16:creationId xmlns:a16="http://schemas.microsoft.com/office/drawing/2014/main" id="{1887FE93-E9A8-468C-91A3-164AAB38BABF}"/>
              </a:ext>
            </a:extLst>
          </p:cNvPr>
          <p:cNvSpPr>
            <a:spLocks noGrp="1"/>
          </p:cNvSpPr>
          <p:nvPr>
            <p:ph type="sldNum" sz="quarter" idx="12"/>
          </p:nvPr>
        </p:nvSpPr>
        <p:spPr>
          <a:xfrm>
            <a:off x="9350787" y="6477299"/>
            <a:ext cx="555213" cy="365125"/>
          </a:xfrm>
        </p:spPr>
        <p:txBody>
          <a:bodyPr>
            <a:normAutofit/>
          </a:body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30</a:t>
            </a:fld>
            <a:endParaRPr lang="en-US" dirty="0">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2110832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7EC91DC0-252C-4BC9-ADFA-F3644E2F57FD}"/>
              </a:ext>
            </a:extLst>
          </p:cNvPr>
          <p:cNvSpPr>
            <a:spLocks noGrp="1"/>
          </p:cNvSpPr>
          <p:nvPr>
            <p:ph type="title"/>
          </p:nvPr>
        </p:nvSpPr>
        <p:spPr>
          <a:xfrm>
            <a:off x="1083470" y="609600"/>
            <a:ext cx="8457934" cy="1320800"/>
          </a:xfrm>
        </p:spPr>
        <p:txBody>
          <a:bodyPr>
            <a:normAutofit/>
          </a:bodyPr>
          <a:lstStyle/>
          <a:p>
            <a:r>
              <a:rPr lang="ja-JP" altLang="en-US" sz="2800" dirty="0">
                <a:latin typeface="BIZ UDPゴシック" panose="020B0400000000000000" pitchFamily="50" charset="-128"/>
                <a:ea typeface="BIZ UDPゴシック" panose="020B0400000000000000" pitchFamily="50" charset="-128"/>
              </a:rPr>
              <a:t>（参考）都道府県別の化管法届出状況</a:t>
            </a:r>
            <a:r>
              <a:rPr lang="en-US" altLang="ja-JP" sz="2800" dirty="0">
                <a:latin typeface="BIZ UDPゴシック" panose="020B0400000000000000" pitchFamily="50" charset="-128"/>
                <a:ea typeface="BIZ UDPゴシック" panose="020B0400000000000000" pitchFamily="50" charset="-128"/>
              </a:rPr>
              <a:t/>
            </a:r>
            <a:br>
              <a:rPr lang="en-US" altLang="ja-JP" sz="2800" dirty="0">
                <a:latin typeface="BIZ UDPゴシック" panose="020B0400000000000000" pitchFamily="50" charset="-128"/>
                <a:ea typeface="BIZ UDPゴシック" panose="020B0400000000000000" pitchFamily="50" charset="-128"/>
              </a:rPr>
            </a:br>
            <a:r>
              <a:rPr lang="ja-JP" altLang="en-US" sz="2800" dirty="0">
                <a:latin typeface="BIZ UDPゴシック" panose="020B0400000000000000" pitchFamily="50" charset="-128"/>
                <a:ea typeface="BIZ UDPゴシック" panose="020B0400000000000000" pitchFamily="50" charset="-128"/>
              </a:rPr>
              <a:t>　　　（平成</a:t>
            </a:r>
            <a:r>
              <a:rPr lang="en-US" altLang="ja-JP" sz="2800" dirty="0">
                <a:latin typeface="BIZ UDPゴシック" panose="020B0400000000000000" pitchFamily="50" charset="-128"/>
                <a:ea typeface="BIZ UDPゴシック" panose="020B0400000000000000" pitchFamily="50" charset="-128"/>
              </a:rPr>
              <a:t>30</a:t>
            </a:r>
            <a:r>
              <a:rPr lang="ja-JP" altLang="en-US" sz="2800" dirty="0">
                <a:latin typeface="BIZ UDPゴシック" panose="020B0400000000000000" pitchFamily="50" charset="-128"/>
                <a:ea typeface="BIZ UDPゴシック" panose="020B0400000000000000" pitchFamily="50" charset="-128"/>
              </a:rPr>
              <a:t>年度排出量・移動量）</a:t>
            </a:r>
            <a:endParaRPr kumimoji="1" lang="ja-JP" altLang="en-US" sz="28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表 4">
            <a:extLst>
              <a:ext uri="{FF2B5EF4-FFF2-40B4-BE49-F238E27FC236}">
                <a16:creationId xmlns:a16="http://schemas.microsoft.com/office/drawing/2014/main" id="{B7CCB6F5-AE8D-42C8-9309-8E1064529837}"/>
              </a:ext>
            </a:extLst>
          </p:cNvPr>
          <p:cNvGraphicFramePr>
            <a:graphicFrameLocks noGrp="1"/>
          </p:cNvGraphicFramePr>
          <p:nvPr>
            <p:extLst>
              <p:ext uri="{D42A27DB-BD31-4B8C-83A1-F6EECF244321}">
                <p14:modId xmlns:p14="http://schemas.microsoft.com/office/powerpoint/2010/main" val="3356635296"/>
              </p:ext>
            </p:extLst>
          </p:nvPr>
        </p:nvGraphicFramePr>
        <p:xfrm>
          <a:off x="1263535" y="2199861"/>
          <a:ext cx="7378929" cy="4048530"/>
        </p:xfrm>
        <a:graphic>
          <a:graphicData uri="http://schemas.openxmlformats.org/drawingml/2006/table">
            <a:tbl>
              <a:tblPr firstRow="1" firstCol="1">
                <a:tableStyleId>{5C22544A-7EE6-4342-B048-85BDC9FD1C3A}</a:tableStyleId>
              </a:tblPr>
              <a:tblGrid>
                <a:gridCol w="819881">
                  <a:extLst>
                    <a:ext uri="{9D8B030D-6E8A-4147-A177-3AD203B41FA5}">
                      <a16:colId xmlns:a16="http://schemas.microsoft.com/office/drawing/2014/main" val="1319582137"/>
                    </a:ext>
                  </a:extLst>
                </a:gridCol>
                <a:gridCol w="819881">
                  <a:extLst>
                    <a:ext uri="{9D8B030D-6E8A-4147-A177-3AD203B41FA5}">
                      <a16:colId xmlns:a16="http://schemas.microsoft.com/office/drawing/2014/main" val="503589545"/>
                    </a:ext>
                  </a:extLst>
                </a:gridCol>
                <a:gridCol w="819881">
                  <a:extLst>
                    <a:ext uri="{9D8B030D-6E8A-4147-A177-3AD203B41FA5}">
                      <a16:colId xmlns:a16="http://schemas.microsoft.com/office/drawing/2014/main" val="4095312433"/>
                    </a:ext>
                  </a:extLst>
                </a:gridCol>
                <a:gridCol w="819881">
                  <a:extLst>
                    <a:ext uri="{9D8B030D-6E8A-4147-A177-3AD203B41FA5}">
                      <a16:colId xmlns:a16="http://schemas.microsoft.com/office/drawing/2014/main" val="3610087602"/>
                    </a:ext>
                  </a:extLst>
                </a:gridCol>
                <a:gridCol w="819881">
                  <a:extLst>
                    <a:ext uri="{9D8B030D-6E8A-4147-A177-3AD203B41FA5}">
                      <a16:colId xmlns:a16="http://schemas.microsoft.com/office/drawing/2014/main" val="1048197110"/>
                    </a:ext>
                  </a:extLst>
                </a:gridCol>
                <a:gridCol w="819881">
                  <a:extLst>
                    <a:ext uri="{9D8B030D-6E8A-4147-A177-3AD203B41FA5}">
                      <a16:colId xmlns:a16="http://schemas.microsoft.com/office/drawing/2014/main" val="1491684243"/>
                    </a:ext>
                  </a:extLst>
                </a:gridCol>
                <a:gridCol w="819881">
                  <a:extLst>
                    <a:ext uri="{9D8B030D-6E8A-4147-A177-3AD203B41FA5}">
                      <a16:colId xmlns:a16="http://schemas.microsoft.com/office/drawing/2014/main" val="4218232851"/>
                    </a:ext>
                  </a:extLst>
                </a:gridCol>
                <a:gridCol w="819881">
                  <a:extLst>
                    <a:ext uri="{9D8B030D-6E8A-4147-A177-3AD203B41FA5}">
                      <a16:colId xmlns:a16="http://schemas.microsoft.com/office/drawing/2014/main" val="1536871750"/>
                    </a:ext>
                  </a:extLst>
                </a:gridCol>
                <a:gridCol w="819881">
                  <a:extLst>
                    <a:ext uri="{9D8B030D-6E8A-4147-A177-3AD203B41FA5}">
                      <a16:colId xmlns:a16="http://schemas.microsoft.com/office/drawing/2014/main" val="3588637162"/>
                    </a:ext>
                  </a:extLst>
                </a:gridCol>
              </a:tblGrid>
              <a:tr h="335986">
                <a:tc>
                  <a:txBody>
                    <a:bodyPr/>
                    <a:lstStyle/>
                    <a:p>
                      <a:pPr algn="ctr" fontAlgn="ctr"/>
                      <a:r>
                        <a:rPr lang="ja-JP" altLang="en-US" sz="1000" b="1" u="none" strike="noStrike" dirty="0">
                          <a:effectLst/>
                          <a:latin typeface="BIZ UDPゴシック" panose="020B0400000000000000" pitchFamily="50" charset="-128"/>
                          <a:ea typeface="BIZ UDPゴシック" panose="020B0400000000000000" pitchFamily="50" charset="-128"/>
                        </a:rPr>
                        <a:t>都道府県</a:t>
                      </a:r>
                      <a:endParaRPr lang="ja-JP"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solidFill>
                      <a:schemeClr val="accent5">
                        <a:lumMod val="60000"/>
                        <a:lumOff val="40000"/>
                      </a:schemeClr>
                    </a:solidFill>
                  </a:tcPr>
                </a:tc>
                <a:tc>
                  <a:txBody>
                    <a:bodyPr/>
                    <a:lstStyle/>
                    <a:p>
                      <a:pPr algn="ctr" fontAlgn="ctr"/>
                      <a:r>
                        <a:rPr lang="zh-CN" altLang="en-US" sz="1000" b="1" u="none" strike="noStrike" dirty="0">
                          <a:effectLst/>
                          <a:latin typeface="BIZ UDPゴシック" panose="020B0400000000000000" pitchFamily="50" charset="-128"/>
                          <a:ea typeface="BIZ UDPゴシック" panose="020B0400000000000000" pitchFamily="50" charset="-128"/>
                        </a:rPr>
                        <a:t>届出事業所数</a:t>
                      </a:r>
                      <a:endParaRPr lang="zh-CN"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solidFill>
                      <a:schemeClr val="accent5">
                        <a:lumMod val="60000"/>
                        <a:lumOff val="40000"/>
                      </a:schemeClr>
                    </a:solidFill>
                  </a:tcPr>
                </a:tc>
                <a:tc>
                  <a:txBody>
                    <a:bodyPr/>
                    <a:lstStyle/>
                    <a:p>
                      <a:pPr algn="ctr" fontAlgn="ctr"/>
                      <a:r>
                        <a:rPr lang="ja-JP" altLang="en-US" sz="1000" b="1" u="none" strike="noStrike" dirty="0">
                          <a:effectLst/>
                          <a:latin typeface="BIZ UDPゴシック" panose="020B0400000000000000" pitchFamily="50" charset="-128"/>
                          <a:ea typeface="BIZ UDPゴシック" panose="020B0400000000000000" pitchFamily="50" charset="-128"/>
                        </a:rPr>
                        <a:t>届出物質</a:t>
                      </a:r>
                      <a:endParaRPr lang="ja-JP"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solidFill>
                      <a:schemeClr val="accent5">
                        <a:lumMod val="60000"/>
                        <a:lumOff val="40000"/>
                      </a:schemeClr>
                    </a:solidFill>
                  </a:tcPr>
                </a:tc>
                <a:tc>
                  <a:txBody>
                    <a:bodyPr/>
                    <a:lstStyle/>
                    <a:p>
                      <a:pPr algn="ctr" fontAlgn="ctr"/>
                      <a:r>
                        <a:rPr lang="ja-JP" altLang="en-US" sz="1000" b="1" u="none" strike="noStrike" dirty="0">
                          <a:effectLst/>
                          <a:latin typeface="BIZ UDPゴシック" panose="020B0400000000000000" pitchFamily="50" charset="-128"/>
                          <a:ea typeface="BIZ UDPゴシック" panose="020B0400000000000000" pitchFamily="50" charset="-128"/>
                        </a:rPr>
                        <a:t>都道府県</a:t>
                      </a:r>
                      <a:endParaRPr lang="ja-JP"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solidFill>
                      <a:schemeClr val="accent5">
                        <a:lumMod val="60000"/>
                        <a:lumOff val="40000"/>
                      </a:schemeClr>
                    </a:solidFill>
                  </a:tcPr>
                </a:tc>
                <a:tc>
                  <a:txBody>
                    <a:bodyPr/>
                    <a:lstStyle/>
                    <a:p>
                      <a:pPr algn="ctr" fontAlgn="ctr"/>
                      <a:r>
                        <a:rPr lang="zh-CN" altLang="en-US" sz="1000" b="1" u="none" strike="noStrike" dirty="0">
                          <a:effectLst/>
                          <a:latin typeface="BIZ UDPゴシック" panose="020B0400000000000000" pitchFamily="50" charset="-128"/>
                          <a:ea typeface="BIZ UDPゴシック" panose="020B0400000000000000" pitchFamily="50" charset="-128"/>
                        </a:rPr>
                        <a:t>届出事業所数</a:t>
                      </a:r>
                      <a:endParaRPr lang="zh-CN"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solidFill>
                      <a:schemeClr val="accent5">
                        <a:lumMod val="60000"/>
                        <a:lumOff val="40000"/>
                      </a:schemeClr>
                    </a:solidFill>
                  </a:tcPr>
                </a:tc>
                <a:tc>
                  <a:txBody>
                    <a:bodyPr/>
                    <a:lstStyle/>
                    <a:p>
                      <a:pPr algn="ctr" fontAlgn="ctr"/>
                      <a:r>
                        <a:rPr lang="ja-JP" altLang="en-US" sz="1000" b="1" u="none" strike="noStrike" dirty="0">
                          <a:effectLst/>
                          <a:latin typeface="BIZ UDPゴシック" panose="020B0400000000000000" pitchFamily="50" charset="-128"/>
                          <a:ea typeface="BIZ UDPゴシック" panose="020B0400000000000000" pitchFamily="50" charset="-128"/>
                        </a:rPr>
                        <a:t>届出物質</a:t>
                      </a:r>
                      <a:endParaRPr lang="ja-JP"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solidFill>
                      <a:schemeClr val="accent5">
                        <a:lumMod val="60000"/>
                        <a:lumOff val="40000"/>
                      </a:schemeClr>
                    </a:solidFill>
                  </a:tcPr>
                </a:tc>
                <a:tc>
                  <a:txBody>
                    <a:bodyPr/>
                    <a:lstStyle/>
                    <a:p>
                      <a:pPr algn="ctr" fontAlgn="ctr"/>
                      <a:r>
                        <a:rPr lang="ja-JP" altLang="en-US" sz="1000" b="1" u="none" strike="noStrike" dirty="0">
                          <a:solidFill>
                            <a:schemeClr val="bg1"/>
                          </a:solidFill>
                          <a:effectLst/>
                          <a:latin typeface="BIZ UDPゴシック" panose="020B0400000000000000" pitchFamily="50" charset="-128"/>
                          <a:ea typeface="BIZ UDPゴシック" panose="020B0400000000000000" pitchFamily="50" charset="-128"/>
                        </a:rPr>
                        <a:t>都道府県</a:t>
                      </a:r>
                      <a:endParaRPr lang="ja-JP" altLang="en-US" sz="10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8898" marR="8898" marT="8898" marB="0" anchor="ctr">
                    <a:solidFill>
                      <a:schemeClr val="accent5">
                        <a:lumMod val="60000"/>
                        <a:lumOff val="40000"/>
                      </a:schemeClr>
                    </a:solidFill>
                  </a:tcPr>
                </a:tc>
                <a:tc>
                  <a:txBody>
                    <a:bodyPr/>
                    <a:lstStyle/>
                    <a:p>
                      <a:pPr algn="ctr" fontAlgn="ctr"/>
                      <a:r>
                        <a:rPr lang="zh-CN" altLang="en-US" sz="1000" b="1" u="none" strike="noStrike" dirty="0">
                          <a:effectLst/>
                          <a:latin typeface="BIZ UDPゴシック" panose="020B0400000000000000" pitchFamily="50" charset="-128"/>
                          <a:ea typeface="BIZ UDPゴシック" panose="020B0400000000000000" pitchFamily="50" charset="-128"/>
                        </a:rPr>
                        <a:t>届出事業所数</a:t>
                      </a:r>
                      <a:endParaRPr lang="zh-CN"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solidFill>
                      <a:schemeClr val="accent5">
                        <a:lumMod val="60000"/>
                        <a:lumOff val="40000"/>
                      </a:schemeClr>
                    </a:solidFill>
                  </a:tcPr>
                </a:tc>
                <a:tc>
                  <a:txBody>
                    <a:bodyPr/>
                    <a:lstStyle/>
                    <a:p>
                      <a:pPr algn="ctr" fontAlgn="ctr"/>
                      <a:r>
                        <a:rPr lang="ja-JP" altLang="en-US" sz="1000" b="1" u="none" strike="noStrike" dirty="0">
                          <a:effectLst/>
                          <a:latin typeface="BIZ UDPゴシック" panose="020B0400000000000000" pitchFamily="50" charset="-128"/>
                          <a:ea typeface="BIZ UDPゴシック" panose="020B0400000000000000" pitchFamily="50" charset="-128"/>
                        </a:rPr>
                        <a:t>届出物質</a:t>
                      </a:r>
                      <a:endParaRPr lang="ja-JP"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solidFill>
                      <a:schemeClr val="accent5">
                        <a:lumMod val="60000"/>
                        <a:lumOff val="40000"/>
                      </a:schemeClr>
                    </a:solidFill>
                  </a:tcPr>
                </a:tc>
                <a:extLst>
                  <a:ext uri="{0D108BD9-81ED-4DB2-BD59-A6C34878D82A}">
                    <a16:rowId xmlns:a16="http://schemas.microsoft.com/office/drawing/2014/main" val="4208694488"/>
                  </a:ext>
                </a:extLst>
              </a:tr>
              <a:tr h="232034">
                <a:tc>
                  <a:txBody>
                    <a:bodyPr/>
                    <a:lstStyle/>
                    <a:p>
                      <a:pPr algn="ctr" fontAlgn="ctr"/>
                      <a:r>
                        <a:rPr lang="ja-JP" altLang="en-US" sz="1000" b="1" u="none" strike="noStrike" dirty="0">
                          <a:effectLst/>
                          <a:latin typeface="BIZ UDPゴシック" panose="020B0400000000000000" pitchFamily="50" charset="-128"/>
                          <a:ea typeface="BIZ UDPゴシック" panose="020B0400000000000000" pitchFamily="50" charset="-128"/>
                        </a:rPr>
                        <a:t>北海道</a:t>
                      </a:r>
                      <a:endParaRPr lang="ja-JP"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solidFill>
                      <a:schemeClr val="accent5">
                        <a:lumMod val="60000"/>
                        <a:lumOff val="40000"/>
                      </a:schemeClr>
                    </a:solidFill>
                  </a:tcPr>
                </a:tc>
                <a:tc>
                  <a:txBody>
                    <a:bodyPr/>
                    <a:lstStyle/>
                    <a:p>
                      <a:pPr algn="ctr" fontAlgn="ctr"/>
                      <a:r>
                        <a:rPr lang="en-US" altLang="ja-JP" sz="1000" b="1" u="none" strike="noStrike" dirty="0">
                          <a:effectLst/>
                          <a:latin typeface="BIZ UDPゴシック" panose="020B0400000000000000" pitchFamily="50" charset="-128"/>
                          <a:ea typeface="BIZ UDPゴシック" panose="020B0400000000000000" pitchFamily="50" charset="-128"/>
                        </a:rPr>
                        <a:t>1,817</a:t>
                      </a:r>
                      <a:endParaRPr lang="en-US" altLang="ja-JP"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en-US" altLang="ja-JP" sz="1000" b="1" u="none" strike="noStrike">
                          <a:effectLst/>
                          <a:latin typeface="BIZ UDPゴシック" panose="020B0400000000000000" pitchFamily="50" charset="-128"/>
                          <a:ea typeface="BIZ UDPゴシック" panose="020B0400000000000000" pitchFamily="50" charset="-128"/>
                        </a:rPr>
                        <a:t>161</a:t>
                      </a:r>
                      <a:endParaRPr lang="en-US" altLang="ja-JP" sz="10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ja-JP" altLang="en-US" sz="1000" b="1" u="none" strike="noStrike" dirty="0">
                          <a:solidFill>
                            <a:schemeClr val="bg1"/>
                          </a:solidFill>
                          <a:effectLst/>
                          <a:latin typeface="BIZ UDPゴシック" panose="020B0400000000000000" pitchFamily="50" charset="-128"/>
                          <a:ea typeface="BIZ UDPゴシック" panose="020B0400000000000000" pitchFamily="50" charset="-128"/>
                        </a:rPr>
                        <a:t>石川県</a:t>
                      </a:r>
                      <a:endParaRPr lang="ja-JP" altLang="en-US" sz="10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8898" marR="8898" marT="8898" marB="0" anchor="ctr">
                    <a:solidFill>
                      <a:schemeClr val="accent5">
                        <a:lumMod val="60000"/>
                        <a:lumOff val="40000"/>
                      </a:schemeClr>
                    </a:solidFill>
                  </a:tcPr>
                </a:tc>
                <a:tc>
                  <a:txBody>
                    <a:bodyPr/>
                    <a:lstStyle/>
                    <a:p>
                      <a:pPr algn="ctr" fontAlgn="ctr"/>
                      <a:r>
                        <a:rPr lang="en-US" altLang="ja-JP" sz="1000" b="1" u="none" strike="noStrike" dirty="0">
                          <a:effectLst/>
                          <a:latin typeface="BIZ UDPゴシック" panose="020B0400000000000000" pitchFamily="50" charset="-128"/>
                          <a:ea typeface="BIZ UDPゴシック" panose="020B0400000000000000" pitchFamily="50" charset="-128"/>
                        </a:rPr>
                        <a:t>442</a:t>
                      </a:r>
                      <a:endParaRPr lang="en-US" altLang="ja-JP"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en-US" altLang="ja-JP" sz="1000" b="1" u="none" strike="noStrike">
                          <a:effectLst/>
                          <a:latin typeface="BIZ UDPゴシック" panose="020B0400000000000000" pitchFamily="50" charset="-128"/>
                          <a:ea typeface="BIZ UDPゴシック" panose="020B0400000000000000" pitchFamily="50" charset="-128"/>
                        </a:rPr>
                        <a:t>129</a:t>
                      </a:r>
                      <a:endParaRPr lang="en-US" altLang="ja-JP" sz="10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ja-JP" altLang="en-US" sz="1000" b="1" u="none" strike="noStrike" dirty="0">
                          <a:solidFill>
                            <a:schemeClr val="bg1"/>
                          </a:solidFill>
                          <a:effectLst/>
                          <a:latin typeface="BIZ UDPゴシック" panose="020B0400000000000000" pitchFamily="50" charset="-128"/>
                          <a:ea typeface="BIZ UDPゴシック" panose="020B0400000000000000" pitchFamily="50" charset="-128"/>
                        </a:rPr>
                        <a:t>岡山県</a:t>
                      </a:r>
                      <a:endParaRPr lang="ja-JP" altLang="en-US" sz="10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8898" marR="8898" marT="8898" marB="0" anchor="ctr">
                    <a:solidFill>
                      <a:schemeClr val="accent5">
                        <a:lumMod val="60000"/>
                        <a:lumOff val="40000"/>
                      </a:schemeClr>
                    </a:solidFill>
                  </a:tcPr>
                </a:tc>
                <a:tc>
                  <a:txBody>
                    <a:bodyPr/>
                    <a:lstStyle/>
                    <a:p>
                      <a:pPr algn="ctr" fontAlgn="ctr"/>
                      <a:r>
                        <a:rPr lang="en-US" altLang="ja-JP" sz="1000" b="1" u="none" strike="noStrike">
                          <a:effectLst/>
                          <a:latin typeface="BIZ UDPゴシック" panose="020B0400000000000000" pitchFamily="50" charset="-128"/>
                          <a:ea typeface="BIZ UDPゴシック" panose="020B0400000000000000" pitchFamily="50" charset="-128"/>
                        </a:rPr>
                        <a:t>780</a:t>
                      </a:r>
                      <a:endParaRPr lang="en-US" altLang="ja-JP" sz="10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en-US" altLang="ja-JP" sz="1000" b="1" u="none" strike="noStrike">
                          <a:effectLst/>
                          <a:latin typeface="BIZ UDPゴシック" panose="020B0400000000000000" pitchFamily="50" charset="-128"/>
                          <a:ea typeface="BIZ UDPゴシック" panose="020B0400000000000000" pitchFamily="50" charset="-128"/>
                        </a:rPr>
                        <a:t>212</a:t>
                      </a:r>
                      <a:endParaRPr lang="en-US" altLang="ja-JP" sz="10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extLst>
                  <a:ext uri="{0D108BD9-81ED-4DB2-BD59-A6C34878D82A}">
                    <a16:rowId xmlns:a16="http://schemas.microsoft.com/office/drawing/2014/main" val="2619792994"/>
                  </a:ext>
                </a:extLst>
              </a:tr>
              <a:tr h="232034">
                <a:tc>
                  <a:txBody>
                    <a:bodyPr/>
                    <a:lstStyle/>
                    <a:p>
                      <a:pPr algn="ctr" fontAlgn="ctr"/>
                      <a:r>
                        <a:rPr lang="ja-JP" altLang="en-US" sz="1000" b="1" u="none" strike="noStrike" dirty="0">
                          <a:effectLst/>
                          <a:latin typeface="BIZ UDPゴシック" panose="020B0400000000000000" pitchFamily="50" charset="-128"/>
                          <a:ea typeface="BIZ UDPゴシック" panose="020B0400000000000000" pitchFamily="50" charset="-128"/>
                        </a:rPr>
                        <a:t>青森県</a:t>
                      </a:r>
                      <a:endParaRPr lang="ja-JP"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solidFill>
                      <a:schemeClr val="accent5">
                        <a:lumMod val="60000"/>
                        <a:lumOff val="40000"/>
                      </a:schemeClr>
                    </a:solidFill>
                  </a:tcPr>
                </a:tc>
                <a:tc>
                  <a:txBody>
                    <a:bodyPr/>
                    <a:lstStyle/>
                    <a:p>
                      <a:pPr algn="ctr" fontAlgn="ctr"/>
                      <a:r>
                        <a:rPr lang="en-US" altLang="ja-JP" sz="1000" b="1" u="none" strike="noStrike" dirty="0">
                          <a:effectLst/>
                          <a:latin typeface="BIZ UDPゴシック" panose="020B0400000000000000" pitchFamily="50" charset="-128"/>
                          <a:ea typeface="BIZ UDPゴシック" panose="020B0400000000000000" pitchFamily="50" charset="-128"/>
                        </a:rPr>
                        <a:t>422</a:t>
                      </a:r>
                      <a:endParaRPr lang="en-US" altLang="ja-JP"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en-US" altLang="ja-JP" sz="1000" b="1" u="none" strike="noStrike">
                          <a:effectLst/>
                          <a:latin typeface="BIZ UDPゴシック" panose="020B0400000000000000" pitchFamily="50" charset="-128"/>
                          <a:ea typeface="BIZ UDPゴシック" panose="020B0400000000000000" pitchFamily="50" charset="-128"/>
                        </a:rPr>
                        <a:t>87</a:t>
                      </a:r>
                      <a:endParaRPr lang="en-US" altLang="ja-JP" sz="10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ja-JP" altLang="en-US" sz="1000" b="1" u="none" strike="noStrike" dirty="0">
                          <a:solidFill>
                            <a:schemeClr val="bg1"/>
                          </a:solidFill>
                          <a:effectLst/>
                          <a:latin typeface="BIZ UDPゴシック" panose="020B0400000000000000" pitchFamily="50" charset="-128"/>
                          <a:ea typeface="BIZ UDPゴシック" panose="020B0400000000000000" pitchFamily="50" charset="-128"/>
                        </a:rPr>
                        <a:t>福井県</a:t>
                      </a:r>
                      <a:endParaRPr lang="ja-JP" altLang="en-US" sz="10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8898" marR="8898" marT="8898" marB="0" anchor="ctr">
                    <a:solidFill>
                      <a:schemeClr val="accent5">
                        <a:lumMod val="60000"/>
                        <a:lumOff val="40000"/>
                      </a:schemeClr>
                    </a:solidFill>
                  </a:tcPr>
                </a:tc>
                <a:tc>
                  <a:txBody>
                    <a:bodyPr/>
                    <a:lstStyle/>
                    <a:p>
                      <a:pPr algn="ctr" fontAlgn="ctr"/>
                      <a:r>
                        <a:rPr lang="en-US" altLang="ja-JP" sz="1000" b="1" u="none" strike="noStrike">
                          <a:effectLst/>
                          <a:latin typeface="BIZ UDPゴシック" panose="020B0400000000000000" pitchFamily="50" charset="-128"/>
                          <a:ea typeface="BIZ UDPゴシック" panose="020B0400000000000000" pitchFamily="50" charset="-128"/>
                        </a:rPr>
                        <a:t>330</a:t>
                      </a:r>
                      <a:endParaRPr lang="en-US" altLang="ja-JP" sz="10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en-US" altLang="ja-JP" sz="1000" b="1" u="none" strike="noStrike">
                          <a:effectLst/>
                          <a:latin typeface="BIZ UDPゴシック" panose="020B0400000000000000" pitchFamily="50" charset="-128"/>
                          <a:ea typeface="BIZ UDPゴシック" panose="020B0400000000000000" pitchFamily="50" charset="-128"/>
                        </a:rPr>
                        <a:t>166</a:t>
                      </a:r>
                      <a:endParaRPr lang="en-US" altLang="ja-JP" sz="10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ja-JP" altLang="en-US" sz="1000" b="1" u="none" strike="noStrike" dirty="0">
                          <a:solidFill>
                            <a:schemeClr val="bg1"/>
                          </a:solidFill>
                          <a:effectLst/>
                          <a:latin typeface="BIZ UDPゴシック" panose="020B0400000000000000" pitchFamily="50" charset="-128"/>
                          <a:ea typeface="BIZ UDPゴシック" panose="020B0400000000000000" pitchFamily="50" charset="-128"/>
                        </a:rPr>
                        <a:t>広島県</a:t>
                      </a:r>
                      <a:endParaRPr lang="ja-JP" altLang="en-US" sz="10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8898" marR="8898" marT="8898" marB="0" anchor="ctr">
                    <a:solidFill>
                      <a:schemeClr val="accent5">
                        <a:lumMod val="60000"/>
                        <a:lumOff val="40000"/>
                      </a:schemeClr>
                    </a:solidFill>
                  </a:tcPr>
                </a:tc>
                <a:tc>
                  <a:txBody>
                    <a:bodyPr/>
                    <a:lstStyle/>
                    <a:p>
                      <a:pPr algn="ctr" fontAlgn="ctr"/>
                      <a:r>
                        <a:rPr lang="en-US" altLang="ja-JP" sz="1000" b="1" u="none" strike="noStrike" dirty="0">
                          <a:effectLst/>
                          <a:latin typeface="BIZ UDPゴシック" panose="020B0400000000000000" pitchFamily="50" charset="-128"/>
                          <a:ea typeface="BIZ UDPゴシック" panose="020B0400000000000000" pitchFamily="50" charset="-128"/>
                        </a:rPr>
                        <a:t>809</a:t>
                      </a:r>
                      <a:endParaRPr lang="en-US" altLang="ja-JP"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en-US" altLang="ja-JP" sz="1000" b="1" u="none" strike="noStrike">
                          <a:effectLst/>
                          <a:latin typeface="BIZ UDPゴシック" panose="020B0400000000000000" pitchFamily="50" charset="-128"/>
                          <a:ea typeface="BIZ UDPゴシック" panose="020B0400000000000000" pitchFamily="50" charset="-128"/>
                        </a:rPr>
                        <a:t>211</a:t>
                      </a:r>
                      <a:endParaRPr lang="en-US" altLang="ja-JP" sz="10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extLst>
                  <a:ext uri="{0D108BD9-81ED-4DB2-BD59-A6C34878D82A}">
                    <a16:rowId xmlns:a16="http://schemas.microsoft.com/office/drawing/2014/main" val="2213911778"/>
                  </a:ext>
                </a:extLst>
              </a:tr>
              <a:tr h="232034">
                <a:tc>
                  <a:txBody>
                    <a:bodyPr/>
                    <a:lstStyle/>
                    <a:p>
                      <a:pPr algn="ctr" fontAlgn="ctr"/>
                      <a:r>
                        <a:rPr lang="ja-JP" altLang="en-US" sz="1000" b="1" u="none" strike="noStrike" dirty="0">
                          <a:effectLst/>
                          <a:latin typeface="BIZ UDPゴシック" panose="020B0400000000000000" pitchFamily="50" charset="-128"/>
                          <a:ea typeface="BIZ UDPゴシック" panose="020B0400000000000000" pitchFamily="50" charset="-128"/>
                        </a:rPr>
                        <a:t>岩手県</a:t>
                      </a:r>
                      <a:endParaRPr lang="ja-JP"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solidFill>
                      <a:schemeClr val="accent5">
                        <a:lumMod val="60000"/>
                        <a:lumOff val="40000"/>
                      </a:schemeClr>
                    </a:solidFill>
                  </a:tcPr>
                </a:tc>
                <a:tc>
                  <a:txBody>
                    <a:bodyPr/>
                    <a:lstStyle/>
                    <a:p>
                      <a:pPr algn="ctr" fontAlgn="ctr"/>
                      <a:r>
                        <a:rPr lang="en-US" altLang="ja-JP" sz="1000" b="1" u="none" strike="noStrike" dirty="0">
                          <a:effectLst/>
                          <a:latin typeface="BIZ UDPゴシック" panose="020B0400000000000000" pitchFamily="50" charset="-128"/>
                          <a:ea typeface="BIZ UDPゴシック" panose="020B0400000000000000" pitchFamily="50" charset="-128"/>
                        </a:rPr>
                        <a:t>512</a:t>
                      </a:r>
                      <a:endParaRPr lang="en-US" altLang="ja-JP"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en-US" altLang="ja-JP" sz="1000" b="1" u="none" strike="noStrike">
                          <a:effectLst/>
                          <a:latin typeface="BIZ UDPゴシック" panose="020B0400000000000000" pitchFamily="50" charset="-128"/>
                          <a:ea typeface="BIZ UDPゴシック" panose="020B0400000000000000" pitchFamily="50" charset="-128"/>
                        </a:rPr>
                        <a:t>95</a:t>
                      </a:r>
                      <a:endParaRPr lang="en-US" altLang="ja-JP" sz="10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ja-JP" altLang="en-US" sz="1000" b="1" u="none" strike="noStrike" dirty="0">
                          <a:solidFill>
                            <a:schemeClr val="bg1"/>
                          </a:solidFill>
                          <a:effectLst/>
                          <a:latin typeface="BIZ UDPゴシック" panose="020B0400000000000000" pitchFamily="50" charset="-128"/>
                          <a:ea typeface="BIZ UDPゴシック" panose="020B0400000000000000" pitchFamily="50" charset="-128"/>
                        </a:rPr>
                        <a:t>山梨県</a:t>
                      </a:r>
                      <a:endParaRPr lang="ja-JP" altLang="en-US" sz="10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8898" marR="8898" marT="8898" marB="0" anchor="ctr">
                    <a:solidFill>
                      <a:schemeClr val="accent5">
                        <a:lumMod val="60000"/>
                        <a:lumOff val="40000"/>
                      </a:schemeClr>
                    </a:solidFill>
                  </a:tcPr>
                </a:tc>
                <a:tc>
                  <a:txBody>
                    <a:bodyPr/>
                    <a:lstStyle/>
                    <a:p>
                      <a:pPr algn="ctr" fontAlgn="ctr"/>
                      <a:r>
                        <a:rPr lang="en-US" altLang="ja-JP" sz="1000" b="1" u="none" strike="noStrike">
                          <a:effectLst/>
                          <a:latin typeface="BIZ UDPゴシック" panose="020B0400000000000000" pitchFamily="50" charset="-128"/>
                          <a:ea typeface="BIZ UDPゴシック" panose="020B0400000000000000" pitchFamily="50" charset="-128"/>
                        </a:rPr>
                        <a:t>317</a:t>
                      </a:r>
                      <a:endParaRPr lang="en-US" altLang="ja-JP" sz="10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en-US" altLang="ja-JP" sz="1000" b="1" u="none" strike="noStrike" dirty="0">
                          <a:effectLst/>
                          <a:latin typeface="BIZ UDPゴシック" panose="020B0400000000000000" pitchFamily="50" charset="-128"/>
                          <a:ea typeface="BIZ UDPゴシック" panose="020B0400000000000000" pitchFamily="50" charset="-128"/>
                        </a:rPr>
                        <a:t>87</a:t>
                      </a:r>
                      <a:endParaRPr lang="en-US" altLang="ja-JP"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ja-JP" altLang="en-US" sz="1000" b="1" u="none" strike="noStrike" dirty="0">
                          <a:solidFill>
                            <a:schemeClr val="bg1"/>
                          </a:solidFill>
                          <a:effectLst/>
                          <a:latin typeface="BIZ UDPゴシック" panose="020B0400000000000000" pitchFamily="50" charset="-128"/>
                          <a:ea typeface="BIZ UDPゴシック" panose="020B0400000000000000" pitchFamily="50" charset="-128"/>
                        </a:rPr>
                        <a:t>山口県</a:t>
                      </a:r>
                      <a:endParaRPr lang="ja-JP" altLang="en-US" sz="10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8898" marR="8898" marT="8898" marB="0" anchor="ctr">
                    <a:solidFill>
                      <a:schemeClr val="accent5">
                        <a:lumMod val="60000"/>
                        <a:lumOff val="40000"/>
                      </a:schemeClr>
                    </a:solidFill>
                  </a:tcPr>
                </a:tc>
                <a:tc>
                  <a:txBody>
                    <a:bodyPr/>
                    <a:lstStyle/>
                    <a:p>
                      <a:pPr algn="ctr" fontAlgn="ctr"/>
                      <a:r>
                        <a:rPr lang="en-US" altLang="ja-JP" sz="1000" b="1" u="none" strike="noStrike">
                          <a:effectLst/>
                          <a:latin typeface="BIZ UDPゴシック" panose="020B0400000000000000" pitchFamily="50" charset="-128"/>
                          <a:ea typeface="BIZ UDPゴシック" panose="020B0400000000000000" pitchFamily="50" charset="-128"/>
                        </a:rPr>
                        <a:t>536</a:t>
                      </a:r>
                      <a:endParaRPr lang="en-US" altLang="ja-JP" sz="10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en-US" altLang="ja-JP" sz="1000" b="1" u="none" strike="noStrike">
                          <a:effectLst/>
                          <a:latin typeface="BIZ UDPゴシック" panose="020B0400000000000000" pitchFamily="50" charset="-128"/>
                          <a:ea typeface="BIZ UDPゴシック" panose="020B0400000000000000" pitchFamily="50" charset="-128"/>
                        </a:rPr>
                        <a:t>247</a:t>
                      </a:r>
                      <a:endParaRPr lang="en-US" altLang="ja-JP" sz="10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extLst>
                  <a:ext uri="{0D108BD9-81ED-4DB2-BD59-A6C34878D82A}">
                    <a16:rowId xmlns:a16="http://schemas.microsoft.com/office/drawing/2014/main" val="3856948591"/>
                  </a:ext>
                </a:extLst>
              </a:tr>
              <a:tr h="232034">
                <a:tc>
                  <a:txBody>
                    <a:bodyPr/>
                    <a:lstStyle/>
                    <a:p>
                      <a:pPr algn="ctr" fontAlgn="ctr"/>
                      <a:r>
                        <a:rPr lang="ja-JP" altLang="en-US" sz="1000" b="1" u="none" strike="noStrike" dirty="0">
                          <a:effectLst/>
                          <a:latin typeface="BIZ UDPゴシック" panose="020B0400000000000000" pitchFamily="50" charset="-128"/>
                          <a:ea typeface="BIZ UDPゴシック" panose="020B0400000000000000" pitchFamily="50" charset="-128"/>
                        </a:rPr>
                        <a:t>宮城県</a:t>
                      </a:r>
                      <a:endParaRPr lang="ja-JP"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solidFill>
                      <a:schemeClr val="accent5">
                        <a:lumMod val="60000"/>
                        <a:lumOff val="40000"/>
                      </a:schemeClr>
                    </a:solidFill>
                  </a:tcPr>
                </a:tc>
                <a:tc>
                  <a:txBody>
                    <a:bodyPr/>
                    <a:lstStyle/>
                    <a:p>
                      <a:pPr algn="ctr" fontAlgn="ctr"/>
                      <a:r>
                        <a:rPr lang="en-US" altLang="ja-JP" sz="1000" b="1" u="none" strike="noStrike" dirty="0">
                          <a:effectLst/>
                          <a:latin typeface="BIZ UDPゴシック" panose="020B0400000000000000" pitchFamily="50" charset="-128"/>
                          <a:ea typeface="BIZ UDPゴシック" panose="020B0400000000000000" pitchFamily="50" charset="-128"/>
                        </a:rPr>
                        <a:t>735</a:t>
                      </a:r>
                      <a:endParaRPr lang="en-US" altLang="ja-JP"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en-US" altLang="ja-JP" sz="1000" b="1" u="none" strike="noStrike">
                          <a:effectLst/>
                          <a:latin typeface="BIZ UDPゴシック" panose="020B0400000000000000" pitchFamily="50" charset="-128"/>
                          <a:ea typeface="BIZ UDPゴシック" panose="020B0400000000000000" pitchFamily="50" charset="-128"/>
                        </a:rPr>
                        <a:t>133</a:t>
                      </a:r>
                      <a:endParaRPr lang="en-US" altLang="ja-JP" sz="10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ja-JP" altLang="en-US" sz="1000" b="1" u="none" strike="noStrike" dirty="0">
                          <a:solidFill>
                            <a:schemeClr val="bg1"/>
                          </a:solidFill>
                          <a:effectLst/>
                          <a:latin typeface="BIZ UDPゴシック" panose="020B0400000000000000" pitchFamily="50" charset="-128"/>
                          <a:ea typeface="BIZ UDPゴシック" panose="020B0400000000000000" pitchFamily="50" charset="-128"/>
                        </a:rPr>
                        <a:t>長野県</a:t>
                      </a:r>
                      <a:endParaRPr lang="ja-JP" altLang="en-US" sz="10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8898" marR="8898" marT="8898" marB="0" anchor="ctr">
                    <a:solidFill>
                      <a:schemeClr val="accent5">
                        <a:lumMod val="60000"/>
                        <a:lumOff val="40000"/>
                      </a:schemeClr>
                    </a:solidFill>
                  </a:tcPr>
                </a:tc>
                <a:tc>
                  <a:txBody>
                    <a:bodyPr/>
                    <a:lstStyle/>
                    <a:p>
                      <a:pPr algn="ctr" fontAlgn="ctr"/>
                      <a:r>
                        <a:rPr lang="en-US" altLang="ja-JP" sz="1000" b="1" u="none" strike="noStrike" dirty="0">
                          <a:effectLst/>
                          <a:latin typeface="BIZ UDPゴシック" panose="020B0400000000000000" pitchFamily="50" charset="-128"/>
                          <a:ea typeface="BIZ UDPゴシック" panose="020B0400000000000000" pitchFamily="50" charset="-128"/>
                        </a:rPr>
                        <a:t>1,108</a:t>
                      </a:r>
                      <a:endParaRPr lang="en-US" altLang="ja-JP"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en-US" altLang="ja-JP" sz="1000" b="1" u="none" strike="noStrike" dirty="0">
                          <a:effectLst/>
                          <a:latin typeface="BIZ UDPゴシック" panose="020B0400000000000000" pitchFamily="50" charset="-128"/>
                          <a:ea typeface="BIZ UDPゴシック" panose="020B0400000000000000" pitchFamily="50" charset="-128"/>
                        </a:rPr>
                        <a:t>120</a:t>
                      </a:r>
                      <a:endParaRPr lang="en-US" altLang="ja-JP"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ja-JP" altLang="en-US" sz="1000" b="1" u="none" strike="noStrike" dirty="0">
                          <a:solidFill>
                            <a:schemeClr val="bg1"/>
                          </a:solidFill>
                          <a:effectLst/>
                          <a:latin typeface="BIZ UDPゴシック" panose="020B0400000000000000" pitchFamily="50" charset="-128"/>
                          <a:ea typeface="BIZ UDPゴシック" panose="020B0400000000000000" pitchFamily="50" charset="-128"/>
                        </a:rPr>
                        <a:t>徳島県</a:t>
                      </a:r>
                      <a:endParaRPr lang="ja-JP" altLang="en-US" sz="10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8898" marR="8898" marT="8898" marB="0" anchor="ctr">
                    <a:solidFill>
                      <a:schemeClr val="accent5">
                        <a:lumMod val="60000"/>
                        <a:lumOff val="40000"/>
                      </a:schemeClr>
                    </a:solidFill>
                  </a:tcPr>
                </a:tc>
                <a:tc>
                  <a:txBody>
                    <a:bodyPr/>
                    <a:lstStyle/>
                    <a:p>
                      <a:pPr algn="ctr" fontAlgn="ctr"/>
                      <a:r>
                        <a:rPr lang="en-US" altLang="ja-JP" sz="1000" b="1" u="none" strike="noStrike" dirty="0">
                          <a:effectLst/>
                          <a:latin typeface="BIZ UDPゴシック" panose="020B0400000000000000" pitchFamily="50" charset="-128"/>
                          <a:ea typeface="BIZ UDPゴシック" panose="020B0400000000000000" pitchFamily="50" charset="-128"/>
                        </a:rPr>
                        <a:t>264</a:t>
                      </a:r>
                      <a:endParaRPr lang="en-US" altLang="ja-JP"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en-US" altLang="ja-JP" sz="1000" b="1" u="none" strike="noStrike">
                          <a:effectLst/>
                          <a:latin typeface="BIZ UDPゴシック" panose="020B0400000000000000" pitchFamily="50" charset="-128"/>
                          <a:ea typeface="BIZ UDPゴシック" panose="020B0400000000000000" pitchFamily="50" charset="-128"/>
                        </a:rPr>
                        <a:t>111</a:t>
                      </a:r>
                      <a:endParaRPr lang="en-US" altLang="ja-JP" sz="10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extLst>
                  <a:ext uri="{0D108BD9-81ED-4DB2-BD59-A6C34878D82A}">
                    <a16:rowId xmlns:a16="http://schemas.microsoft.com/office/drawing/2014/main" val="2484490079"/>
                  </a:ext>
                </a:extLst>
              </a:tr>
              <a:tr h="232034">
                <a:tc>
                  <a:txBody>
                    <a:bodyPr/>
                    <a:lstStyle/>
                    <a:p>
                      <a:pPr algn="ctr" fontAlgn="ctr"/>
                      <a:r>
                        <a:rPr lang="ja-JP" altLang="en-US" sz="1000" b="1" u="none" strike="noStrike">
                          <a:effectLst/>
                          <a:latin typeface="BIZ UDPゴシック" panose="020B0400000000000000" pitchFamily="50" charset="-128"/>
                          <a:ea typeface="BIZ UDPゴシック" panose="020B0400000000000000" pitchFamily="50" charset="-128"/>
                        </a:rPr>
                        <a:t>秋田県</a:t>
                      </a:r>
                      <a:endParaRPr lang="ja-JP" altLang="en-US" sz="10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solidFill>
                      <a:schemeClr val="accent5">
                        <a:lumMod val="60000"/>
                        <a:lumOff val="40000"/>
                      </a:schemeClr>
                    </a:solidFill>
                  </a:tcPr>
                </a:tc>
                <a:tc>
                  <a:txBody>
                    <a:bodyPr/>
                    <a:lstStyle/>
                    <a:p>
                      <a:pPr algn="ctr" fontAlgn="ctr"/>
                      <a:r>
                        <a:rPr lang="en-US" altLang="ja-JP" sz="1000" b="1" u="none" strike="noStrike" dirty="0">
                          <a:effectLst/>
                          <a:latin typeface="BIZ UDPゴシック" panose="020B0400000000000000" pitchFamily="50" charset="-128"/>
                          <a:ea typeface="BIZ UDPゴシック" panose="020B0400000000000000" pitchFamily="50" charset="-128"/>
                        </a:rPr>
                        <a:t>462</a:t>
                      </a:r>
                      <a:endParaRPr lang="en-US" altLang="ja-JP"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en-US" altLang="ja-JP" sz="1000" b="1" u="none" strike="noStrike">
                          <a:effectLst/>
                          <a:latin typeface="BIZ UDPゴシック" panose="020B0400000000000000" pitchFamily="50" charset="-128"/>
                          <a:ea typeface="BIZ UDPゴシック" panose="020B0400000000000000" pitchFamily="50" charset="-128"/>
                        </a:rPr>
                        <a:t>86</a:t>
                      </a:r>
                      <a:endParaRPr lang="en-US" altLang="ja-JP" sz="10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ja-JP" altLang="en-US" sz="1000" b="1" u="none" strike="noStrike" dirty="0">
                          <a:solidFill>
                            <a:schemeClr val="bg1"/>
                          </a:solidFill>
                          <a:effectLst/>
                          <a:latin typeface="BIZ UDPゴシック" panose="020B0400000000000000" pitchFamily="50" charset="-128"/>
                          <a:ea typeface="BIZ UDPゴシック" panose="020B0400000000000000" pitchFamily="50" charset="-128"/>
                        </a:rPr>
                        <a:t>岐阜県</a:t>
                      </a:r>
                      <a:endParaRPr lang="ja-JP" altLang="en-US" sz="10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8898" marR="8898" marT="8898" marB="0" anchor="ctr">
                    <a:solidFill>
                      <a:schemeClr val="accent5">
                        <a:lumMod val="60000"/>
                        <a:lumOff val="40000"/>
                      </a:schemeClr>
                    </a:solidFill>
                  </a:tcPr>
                </a:tc>
                <a:tc>
                  <a:txBody>
                    <a:bodyPr/>
                    <a:lstStyle/>
                    <a:p>
                      <a:pPr algn="ctr" fontAlgn="ctr"/>
                      <a:r>
                        <a:rPr lang="en-US" altLang="ja-JP" sz="1000" b="1" u="none" strike="noStrike" dirty="0">
                          <a:effectLst/>
                          <a:latin typeface="BIZ UDPゴシック" panose="020B0400000000000000" pitchFamily="50" charset="-128"/>
                          <a:ea typeface="BIZ UDPゴシック" panose="020B0400000000000000" pitchFamily="50" charset="-128"/>
                        </a:rPr>
                        <a:t>851</a:t>
                      </a:r>
                      <a:endParaRPr lang="en-US" altLang="ja-JP"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en-US" altLang="ja-JP" sz="1000" b="1" u="none" strike="noStrike">
                          <a:effectLst/>
                          <a:latin typeface="BIZ UDPゴシック" panose="020B0400000000000000" pitchFamily="50" charset="-128"/>
                          <a:ea typeface="BIZ UDPゴシック" panose="020B0400000000000000" pitchFamily="50" charset="-128"/>
                        </a:rPr>
                        <a:t>159</a:t>
                      </a:r>
                      <a:endParaRPr lang="en-US" altLang="ja-JP" sz="10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ja-JP" altLang="en-US" sz="1000" b="1" u="none" strike="noStrike" dirty="0">
                          <a:solidFill>
                            <a:schemeClr val="bg1"/>
                          </a:solidFill>
                          <a:effectLst/>
                          <a:latin typeface="BIZ UDPゴシック" panose="020B0400000000000000" pitchFamily="50" charset="-128"/>
                          <a:ea typeface="BIZ UDPゴシック" panose="020B0400000000000000" pitchFamily="50" charset="-128"/>
                        </a:rPr>
                        <a:t>香川県</a:t>
                      </a:r>
                      <a:endParaRPr lang="ja-JP" altLang="en-US" sz="10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8898" marR="8898" marT="8898" marB="0" anchor="ctr">
                    <a:solidFill>
                      <a:schemeClr val="accent5">
                        <a:lumMod val="60000"/>
                        <a:lumOff val="40000"/>
                      </a:schemeClr>
                    </a:solidFill>
                  </a:tcPr>
                </a:tc>
                <a:tc>
                  <a:txBody>
                    <a:bodyPr/>
                    <a:lstStyle/>
                    <a:p>
                      <a:pPr algn="ctr" fontAlgn="ctr"/>
                      <a:r>
                        <a:rPr lang="en-US" altLang="ja-JP" sz="1000" b="1" u="none" strike="noStrike" dirty="0">
                          <a:effectLst/>
                          <a:latin typeface="BIZ UDPゴシック" panose="020B0400000000000000" pitchFamily="50" charset="-128"/>
                          <a:ea typeface="BIZ UDPゴシック" panose="020B0400000000000000" pitchFamily="50" charset="-128"/>
                        </a:rPr>
                        <a:t>367</a:t>
                      </a:r>
                      <a:endParaRPr lang="en-US" altLang="ja-JP"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en-US" altLang="ja-JP" sz="1000" b="1" u="none" strike="noStrike">
                          <a:effectLst/>
                          <a:latin typeface="BIZ UDPゴシック" panose="020B0400000000000000" pitchFamily="50" charset="-128"/>
                          <a:ea typeface="BIZ UDPゴシック" panose="020B0400000000000000" pitchFamily="50" charset="-128"/>
                        </a:rPr>
                        <a:t>109</a:t>
                      </a:r>
                      <a:endParaRPr lang="en-US" altLang="ja-JP" sz="10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extLst>
                  <a:ext uri="{0D108BD9-81ED-4DB2-BD59-A6C34878D82A}">
                    <a16:rowId xmlns:a16="http://schemas.microsoft.com/office/drawing/2014/main" val="2886246667"/>
                  </a:ext>
                </a:extLst>
              </a:tr>
              <a:tr h="232034">
                <a:tc>
                  <a:txBody>
                    <a:bodyPr/>
                    <a:lstStyle/>
                    <a:p>
                      <a:pPr algn="ctr" fontAlgn="ctr"/>
                      <a:r>
                        <a:rPr lang="ja-JP" altLang="en-US" sz="1000" b="1" u="none" strike="noStrike" dirty="0">
                          <a:effectLst/>
                          <a:latin typeface="BIZ UDPゴシック" panose="020B0400000000000000" pitchFamily="50" charset="-128"/>
                          <a:ea typeface="BIZ UDPゴシック" panose="020B0400000000000000" pitchFamily="50" charset="-128"/>
                        </a:rPr>
                        <a:t>山形県</a:t>
                      </a:r>
                      <a:endParaRPr lang="ja-JP"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solidFill>
                      <a:schemeClr val="accent5">
                        <a:lumMod val="60000"/>
                        <a:lumOff val="40000"/>
                      </a:schemeClr>
                    </a:solidFill>
                  </a:tcPr>
                </a:tc>
                <a:tc>
                  <a:txBody>
                    <a:bodyPr/>
                    <a:lstStyle/>
                    <a:p>
                      <a:pPr algn="ctr" fontAlgn="ctr"/>
                      <a:r>
                        <a:rPr lang="en-US" altLang="ja-JP" sz="1000" b="1" u="none" strike="noStrike" dirty="0">
                          <a:effectLst/>
                          <a:latin typeface="BIZ UDPゴシック" panose="020B0400000000000000" pitchFamily="50" charset="-128"/>
                          <a:ea typeface="BIZ UDPゴシック" panose="020B0400000000000000" pitchFamily="50" charset="-128"/>
                        </a:rPr>
                        <a:t>459</a:t>
                      </a:r>
                      <a:endParaRPr lang="en-US" altLang="ja-JP"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en-US" altLang="ja-JP" sz="1000" b="1" u="none" strike="noStrike">
                          <a:effectLst/>
                          <a:latin typeface="BIZ UDPゴシック" panose="020B0400000000000000" pitchFamily="50" charset="-128"/>
                          <a:ea typeface="BIZ UDPゴシック" panose="020B0400000000000000" pitchFamily="50" charset="-128"/>
                        </a:rPr>
                        <a:t>116</a:t>
                      </a:r>
                      <a:endParaRPr lang="en-US" altLang="ja-JP" sz="10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ja-JP" altLang="en-US" sz="1000" b="1" u="none" strike="noStrike" dirty="0">
                          <a:solidFill>
                            <a:schemeClr val="bg1"/>
                          </a:solidFill>
                          <a:effectLst/>
                          <a:latin typeface="BIZ UDPゴシック" panose="020B0400000000000000" pitchFamily="50" charset="-128"/>
                          <a:ea typeface="BIZ UDPゴシック" panose="020B0400000000000000" pitchFamily="50" charset="-128"/>
                        </a:rPr>
                        <a:t>静岡県</a:t>
                      </a:r>
                      <a:endParaRPr lang="ja-JP" altLang="en-US" sz="10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8898" marR="8898" marT="8898" marB="0" anchor="ctr">
                    <a:solidFill>
                      <a:schemeClr val="accent5">
                        <a:lumMod val="60000"/>
                        <a:lumOff val="40000"/>
                      </a:schemeClr>
                    </a:solidFill>
                  </a:tcPr>
                </a:tc>
                <a:tc>
                  <a:txBody>
                    <a:bodyPr/>
                    <a:lstStyle/>
                    <a:p>
                      <a:pPr algn="ctr" fontAlgn="ctr"/>
                      <a:r>
                        <a:rPr lang="en-US" altLang="ja-JP" sz="1000" b="1" u="none" strike="noStrike" dirty="0">
                          <a:effectLst/>
                          <a:latin typeface="BIZ UDPゴシック" panose="020B0400000000000000" pitchFamily="50" charset="-128"/>
                          <a:ea typeface="BIZ UDPゴシック" panose="020B0400000000000000" pitchFamily="50" charset="-128"/>
                        </a:rPr>
                        <a:t>1,396</a:t>
                      </a:r>
                      <a:endParaRPr lang="en-US" altLang="ja-JP"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en-US" altLang="ja-JP" sz="1000" b="1" u="none" strike="noStrike">
                          <a:effectLst/>
                          <a:latin typeface="BIZ UDPゴシック" panose="020B0400000000000000" pitchFamily="50" charset="-128"/>
                          <a:ea typeface="BIZ UDPゴシック" panose="020B0400000000000000" pitchFamily="50" charset="-128"/>
                        </a:rPr>
                        <a:t>220</a:t>
                      </a:r>
                      <a:endParaRPr lang="en-US" altLang="ja-JP" sz="10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ja-JP" altLang="en-US" sz="1000" b="1" u="none" strike="noStrike" dirty="0">
                          <a:solidFill>
                            <a:schemeClr val="bg1"/>
                          </a:solidFill>
                          <a:effectLst/>
                          <a:latin typeface="BIZ UDPゴシック" panose="020B0400000000000000" pitchFamily="50" charset="-128"/>
                          <a:ea typeface="BIZ UDPゴシック" panose="020B0400000000000000" pitchFamily="50" charset="-128"/>
                        </a:rPr>
                        <a:t>愛媛県</a:t>
                      </a:r>
                      <a:endParaRPr lang="ja-JP" altLang="en-US" sz="10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8898" marR="8898" marT="8898" marB="0" anchor="ctr">
                    <a:solidFill>
                      <a:schemeClr val="accent5">
                        <a:lumMod val="60000"/>
                        <a:lumOff val="40000"/>
                      </a:schemeClr>
                    </a:solidFill>
                  </a:tcPr>
                </a:tc>
                <a:tc>
                  <a:txBody>
                    <a:bodyPr/>
                    <a:lstStyle/>
                    <a:p>
                      <a:pPr algn="ctr" fontAlgn="ctr"/>
                      <a:r>
                        <a:rPr lang="en-US" altLang="ja-JP" sz="1000" b="1" u="none" strike="noStrike" dirty="0">
                          <a:effectLst/>
                          <a:latin typeface="BIZ UDPゴシック" panose="020B0400000000000000" pitchFamily="50" charset="-128"/>
                          <a:ea typeface="BIZ UDPゴシック" panose="020B0400000000000000" pitchFamily="50" charset="-128"/>
                        </a:rPr>
                        <a:t>478</a:t>
                      </a:r>
                      <a:endParaRPr lang="en-US" altLang="ja-JP"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en-US" altLang="ja-JP" sz="1000" b="1" u="none" strike="noStrike">
                          <a:effectLst/>
                          <a:latin typeface="BIZ UDPゴシック" panose="020B0400000000000000" pitchFamily="50" charset="-128"/>
                          <a:ea typeface="BIZ UDPゴシック" panose="020B0400000000000000" pitchFamily="50" charset="-128"/>
                        </a:rPr>
                        <a:t>148</a:t>
                      </a:r>
                      <a:endParaRPr lang="en-US" altLang="ja-JP" sz="10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extLst>
                  <a:ext uri="{0D108BD9-81ED-4DB2-BD59-A6C34878D82A}">
                    <a16:rowId xmlns:a16="http://schemas.microsoft.com/office/drawing/2014/main" val="2489978394"/>
                  </a:ext>
                </a:extLst>
              </a:tr>
              <a:tr h="232034">
                <a:tc>
                  <a:txBody>
                    <a:bodyPr/>
                    <a:lstStyle/>
                    <a:p>
                      <a:pPr algn="ctr" fontAlgn="ctr"/>
                      <a:r>
                        <a:rPr lang="ja-JP" altLang="en-US" sz="1000" b="1" u="none" strike="noStrike">
                          <a:effectLst/>
                          <a:latin typeface="BIZ UDPゴシック" panose="020B0400000000000000" pitchFamily="50" charset="-128"/>
                          <a:ea typeface="BIZ UDPゴシック" panose="020B0400000000000000" pitchFamily="50" charset="-128"/>
                        </a:rPr>
                        <a:t>福島県</a:t>
                      </a:r>
                      <a:endParaRPr lang="ja-JP" altLang="en-US" sz="10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solidFill>
                      <a:schemeClr val="accent5">
                        <a:lumMod val="60000"/>
                        <a:lumOff val="40000"/>
                      </a:schemeClr>
                    </a:solidFill>
                  </a:tcPr>
                </a:tc>
                <a:tc>
                  <a:txBody>
                    <a:bodyPr/>
                    <a:lstStyle/>
                    <a:p>
                      <a:pPr algn="ctr" fontAlgn="ctr"/>
                      <a:r>
                        <a:rPr lang="en-US" altLang="ja-JP" sz="1000" b="1" u="none" strike="noStrike" dirty="0">
                          <a:effectLst/>
                          <a:latin typeface="BIZ UDPゴシック" panose="020B0400000000000000" pitchFamily="50" charset="-128"/>
                          <a:ea typeface="BIZ UDPゴシック" panose="020B0400000000000000" pitchFamily="50" charset="-128"/>
                        </a:rPr>
                        <a:t>888</a:t>
                      </a:r>
                      <a:endParaRPr lang="en-US" altLang="ja-JP"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en-US" altLang="ja-JP" sz="1000" b="1" u="none" strike="noStrike">
                          <a:effectLst/>
                          <a:latin typeface="BIZ UDPゴシック" panose="020B0400000000000000" pitchFamily="50" charset="-128"/>
                          <a:ea typeface="BIZ UDPゴシック" panose="020B0400000000000000" pitchFamily="50" charset="-128"/>
                        </a:rPr>
                        <a:t>231</a:t>
                      </a:r>
                      <a:endParaRPr lang="en-US" altLang="ja-JP" sz="10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ja-JP" altLang="en-US" sz="1000" b="1" u="none" strike="noStrike" dirty="0">
                          <a:solidFill>
                            <a:schemeClr val="bg1"/>
                          </a:solidFill>
                          <a:effectLst/>
                          <a:latin typeface="BIZ UDPゴシック" panose="020B0400000000000000" pitchFamily="50" charset="-128"/>
                          <a:ea typeface="BIZ UDPゴシック" panose="020B0400000000000000" pitchFamily="50" charset="-128"/>
                        </a:rPr>
                        <a:t>愛知県</a:t>
                      </a:r>
                      <a:endParaRPr lang="ja-JP" altLang="en-US" sz="10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8898" marR="8898" marT="8898" marB="0" anchor="ctr">
                    <a:solidFill>
                      <a:schemeClr val="accent5">
                        <a:lumMod val="60000"/>
                        <a:lumOff val="40000"/>
                      </a:schemeClr>
                    </a:solidFill>
                  </a:tcPr>
                </a:tc>
                <a:tc>
                  <a:txBody>
                    <a:bodyPr/>
                    <a:lstStyle/>
                    <a:p>
                      <a:pPr algn="ctr" fontAlgn="ctr"/>
                      <a:r>
                        <a:rPr lang="en-US" altLang="ja-JP" sz="1000" b="1" u="none" strike="noStrike" dirty="0">
                          <a:effectLst/>
                          <a:latin typeface="BIZ UDPゴシック" panose="020B0400000000000000" pitchFamily="50" charset="-128"/>
                          <a:ea typeface="BIZ UDPゴシック" panose="020B0400000000000000" pitchFamily="50" charset="-128"/>
                        </a:rPr>
                        <a:t>1,933</a:t>
                      </a:r>
                      <a:endParaRPr lang="en-US" altLang="ja-JP"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en-US" altLang="ja-JP" sz="1000" b="1" u="none" strike="noStrike">
                          <a:effectLst/>
                          <a:latin typeface="BIZ UDPゴシック" panose="020B0400000000000000" pitchFamily="50" charset="-128"/>
                          <a:ea typeface="BIZ UDPゴシック" panose="020B0400000000000000" pitchFamily="50" charset="-128"/>
                        </a:rPr>
                        <a:t>225</a:t>
                      </a:r>
                      <a:endParaRPr lang="en-US" altLang="ja-JP" sz="10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ja-JP" altLang="en-US" sz="1000" b="1" u="none" strike="noStrike" dirty="0">
                          <a:solidFill>
                            <a:schemeClr val="bg1"/>
                          </a:solidFill>
                          <a:effectLst/>
                          <a:latin typeface="BIZ UDPゴシック" panose="020B0400000000000000" pitchFamily="50" charset="-128"/>
                          <a:ea typeface="BIZ UDPゴシック" panose="020B0400000000000000" pitchFamily="50" charset="-128"/>
                        </a:rPr>
                        <a:t>高知県</a:t>
                      </a:r>
                      <a:endParaRPr lang="ja-JP" altLang="en-US" sz="10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8898" marR="8898" marT="8898" marB="0" anchor="ctr">
                    <a:solidFill>
                      <a:schemeClr val="accent5">
                        <a:lumMod val="60000"/>
                        <a:lumOff val="40000"/>
                      </a:schemeClr>
                    </a:solidFill>
                  </a:tcPr>
                </a:tc>
                <a:tc>
                  <a:txBody>
                    <a:bodyPr/>
                    <a:lstStyle/>
                    <a:p>
                      <a:pPr algn="ctr" fontAlgn="ctr"/>
                      <a:r>
                        <a:rPr lang="en-US" altLang="ja-JP" sz="1000" b="1" u="none" strike="noStrike" dirty="0">
                          <a:effectLst/>
                          <a:latin typeface="BIZ UDPゴシック" panose="020B0400000000000000" pitchFamily="50" charset="-128"/>
                          <a:ea typeface="BIZ UDPゴシック" panose="020B0400000000000000" pitchFamily="50" charset="-128"/>
                        </a:rPr>
                        <a:t>180</a:t>
                      </a:r>
                      <a:endParaRPr lang="en-US" altLang="ja-JP"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en-US" altLang="ja-JP" sz="1000" b="1" u="none" strike="noStrike">
                          <a:effectLst/>
                          <a:latin typeface="BIZ UDPゴシック" panose="020B0400000000000000" pitchFamily="50" charset="-128"/>
                          <a:ea typeface="BIZ UDPゴシック" panose="020B0400000000000000" pitchFamily="50" charset="-128"/>
                        </a:rPr>
                        <a:t>54</a:t>
                      </a:r>
                      <a:endParaRPr lang="en-US" altLang="ja-JP" sz="10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extLst>
                  <a:ext uri="{0D108BD9-81ED-4DB2-BD59-A6C34878D82A}">
                    <a16:rowId xmlns:a16="http://schemas.microsoft.com/office/drawing/2014/main" val="2905112566"/>
                  </a:ext>
                </a:extLst>
              </a:tr>
              <a:tr h="232034">
                <a:tc>
                  <a:txBody>
                    <a:bodyPr/>
                    <a:lstStyle/>
                    <a:p>
                      <a:pPr algn="ctr" fontAlgn="ctr"/>
                      <a:r>
                        <a:rPr lang="ja-JP" altLang="en-US" sz="1000" b="1" u="none" strike="noStrike">
                          <a:effectLst/>
                          <a:latin typeface="BIZ UDPゴシック" panose="020B0400000000000000" pitchFamily="50" charset="-128"/>
                          <a:ea typeface="BIZ UDPゴシック" panose="020B0400000000000000" pitchFamily="50" charset="-128"/>
                        </a:rPr>
                        <a:t>茨城県</a:t>
                      </a:r>
                      <a:endParaRPr lang="ja-JP" altLang="en-US" sz="10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solidFill>
                      <a:schemeClr val="accent5">
                        <a:lumMod val="60000"/>
                        <a:lumOff val="40000"/>
                      </a:schemeClr>
                    </a:solidFill>
                  </a:tcPr>
                </a:tc>
                <a:tc>
                  <a:txBody>
                    <a:bodyPr/>
                    <a:lstStyle/>
                    <a:p>
                      <a:pPr algn="ctr" fontAlgn="ctr"/>
                      <a:r>
                        <a:rPr lang="en-US" altLang="ja-JP" sz="1000" b="1" u="none" strike="noStrike" dirty="0">
                          <a:effectLst/>
                          <a:latin typeface="BIZ UDPゴシック" panose="020B0400000000000000" pitchFamily="50" charset="-128"/>
                          <a:ea typeface="BIZ UDPゴシック" panose="020B0400000000000000" pitchFamily="50" charset="-128"/>
                        </a:rPr>
                        <a:t>1,068</a:t>
                      </a:r>
                      <a:endParaRPr lang="en-US" altLang="ja-JP"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en-US" altLang="ja-JP" sz="1000" b="1" u="none" strike="noStrike">
                          <a:effectLst/>
                          <a:latin typeface="BIZ UDPゴシック" panose="020B0400000000000000" pitchFamily="50" charset="-128"/>
                          <a:ea typeface="BIZ UDPゴシック" panose="020B0400000000000000" pitchFamily="50" charset="-128"/>
                        </a:rPr>
                        <a:t>235</a:t>
                      </a:r>
                      <a:endParaRPr lang="en-US" altLang="ja-JP" sz="10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ja-JP" altLang="en-US" sz="1000" b="1" u="none" strike="noStrike" dirty="0">
                          <a:solidFill>
                            <a:schemeClr val="bg1"/>
                          </a:solidFill>
                          <a:effectLst/>
                          <a:latin typeface="BIZ UDPゴシック" panose="020B0400000000000000" pitchFamily="50" charset="-128"/>
                          <a:ea typeface="BIZ UDPゴシック" panose="020B0400000000000000" pitchFamily="50" charset="-128"/>
                        </a:rPr>
                        <a:t>三重県</a:t>
                      </a:r>
                      <a:endParaRPr lang="ja-JP" altLang="en-US" sz="10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8898" marR="8898" marT="8898" marB="0" anchor="ctr">
                    <a:solidFill>
                      <a:schemeClr val="accent5">
                        <a:lumMod val="60000"/>
                        <a:lumOff val="40000"/>
                      </a:schemeClr>
                    </a:solidFill>
                  </a:tcPr>
                </a:tc>
                <a:tc>
                  <a:txBody>
                    <a:bodyPr/>
                    <a:lstStyle/>
                    <a:p>
                      <a:pPr algn="ctr" fontAlgn="ctr"/>
                      <a:r>
                        <a:rPr lang="en-US" altLang="ja-JP" sz="1000" b="1" u="none" strike="noStrike" dirty="0">
                          <a:effectLst/>
                          <a:latin typeface="BIZ UDPゴシック" panose="020B0400000000000000" pitchFamily="50" charset="-128"/>
                          <a:ea typeface="BIZ UDPゴシック" panose="020B0400000000000000" pitchFamily="50" charset="-128"/>
                        </a:rPr>
                        <a:t>743</a:t>
                      </a:r>
                      <a:endParaRPr lang="en-US" altLang="ja-JP"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en-US" altLang="ja-JP" sz="1000" b="1" u="none" strike="noStrike">
                          <a:effectLst/>
                          <a:latin typeface="BIZ UDPゴシック" panose="020B0400000000000000" pitchFamily="50" charset="-128"/>
                          <a:ea typeface="BIZ UDPゴシック" panose="020B0400000000000000" pitchFamily="50" charset="-128"/>
                        </a:rPr>
                        <a:t>217</a:t>
                      </a:r>
                      <a:endParaRPr lang="en-US" altLang="ja-JP" sz="10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ja-JP" altLang="en-US" sz="1000" b="1" u="none" strike="noStrike" dirty="0">
                          <a:solidFill>
                            <a:schemeClr val="bg1"/>
                          </a:solidFill>
                          <a:effectLst/>
                          <a:latin typeface="BIZ UDPゴシック" panose="020B0400000000000000" pitchFamily="50" charset="-128"/>
                          <a:ea typeface="BIZ UDPゴシック" panose="020B0400000000000000" pitchFamily="50" charset="-128"/>
                        </a:rPr>
                        <a:t>福岡県</a:t>
                      </a:r>
                      <a:endParaRPr lang="ja-JP" altLang="en-US" sz="10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8898" marR="8898" marT="8898" marB="0" anchor="ctr">
                    <a:solidFill>
                      <a:schemeClr val="accent5">
                        <a:lumMod val="60000"/>
                        <a:lumOff val="40000"/>
                      </a:schemeClr>
                    </a:solidFill>
                  </a:tcPr>
                </a:tc>
                <a:tc>
                  <a:txBody>
                    <a:bodyPr/>
                    <a:lstStyle/>
                    <a:p>
                      <a:pPr algn="ctr" fontAlgn="ctr"/>
                      <a:r>
                        <a:rPr lang="en-US" altLang="ja-JP" sz="1000" b="1" u="none" strike="noStrike" dirty="0">
                          <a:effectLst/>
                          <a:latin typeface="BIZ UDPゴシック" panose="020B0400000000000000" pitchFamily="50" charset="-128"/>
                          <a:ea typeface="BIZ UDPゴシック" panose="020B0400000000000000" pitchFamily="50" charset="-128"/>
                        </a:rPr>
                        <a:t>1,140</a:t>
                      </a:r>
                      <a:endParaRPr lang="en-US" altLang="ja-JP"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en-US" altLang="ja-JP" sz="1000" b="1" u="none" strike="noStrike">
                          <a:effectLst/>
                          <a:latin typeface="BIZ UDPゴシック" panose="020B0400000000000000" pitchFamily="50" charset="-128"/>
                          <a:ea typeface="BIZ UDPゴシック" panose="020B0400000000000000" pitchFamily="50" charset="-128"/>
                        </a:rPr>
                        <a:t>182</a:t>
                      </a:r>
                      <a:endParaRPr lang="en-US" altLang="ja-JP" sz="10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extLst>
                  <a:ext uri="{0D108BD9-81ED-4DB2-BD59-A6C34878D82A}">
                    <a16:rowId xmlns:a16="http://schemas.microsoft.com/office/drawing/2014/main" val="985679434"/>
                  </a:ext>
                </a:extLst>
              </a:tr>
              <a:tr h="232034">
                <a:tc>
                  <a:txBody>
                    <a:bodyPr/>
                    <a:lstStyle/>
                    <a:p>
                      <a:pPr algn="ctr" fontAlgn="ctr"/>
                      <a:r>
                        <a:rPr lang="ja-JP" altLang="en-US" sz="1000" b="1" u="none" strike="noStrike">
                          <a:effectLst/>
                          <a:latin typeface="BIZ UDPゴシック" panose="020B0400000000000000" pitchFamily="50" charset="-128"/>
                          <a:ea typeface="BIZ UDPゴシック" panose="020B0400000000000000" pitchFamily="50" charset="-128"/>
                        </a:rPr>
                        <a:t>栃木県</a:t>
                      </a:r>
                      <a:endParaRPr lang="ja-JP" altLang="en-US" sz="10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solidFill>
                      <a:schemeClr val="accent5">
                        <a:lumMod val="60000"/>
                        <a:lumOff val="40000"/>
                      </a:schemeClr>
                    </a:solidFill>
                  </a:tcPr>
                </a:tc>
                <a:tc>
                  <a:txBody>
                    <a:bodyPr/>
                    <a:lstStyle/>
                    <a:p>
                      <a:pPr algn="ctr" fontAlgn="ctr"/>
                      <a:r>
                        <a:rPr lang="en-US" altLang="ja-JP" sz="1000" b="1" u="none" strike="noStrike" dirty="0">
                          <a:effectLst/>
                          <a:latin typeface="BIZ UDPゴシック" panose="020B0400000000000000" pitchFamily="50" charset="-128"/>
                          <a:ea typeface="BIZ UDPゴシック" panose="020B0400000000000000" pitchFamily="50" charset="-128"/>
                        </a:rPr>
                        <a:t>719</a:t>
                      </a:r>
                      <a:endParaRPr lang="en-US" altLang="ja-JP"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en-US" altLang="ja-JP" sz="1000" b="1" u="none" strike="noStrike">
                          <a:effectLst/>
                          <a:latin typeface="BIZ UDPゴシック" panose="020B0400000000000000" pitchFamily="50" charset="-128"/>
                          <a:ea typeface="BIZ UDPゴシック" panose="020B0400000000000000" pitchFamily="50" charset="-128"/>
                        </a:rPr>
                        <a:t>163</a:t>
                      </a:r>
                      <a:endParaRPr lang="en-US" altLang="ja-JP" sz="10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ja-JP" altLang="en-US" sz="1000" b="1" u="none" strike="noStrike">
                          <a:solidFill>
                            <a:schemeClr val="bg1"/>
                          </a:solidFill>
                          <a:effectLst/>
                          <a:latin typeface="BIZ UDPゴシック" panose="020B0400000000000000" pitchFamily="50" charset="-128"/>
                          <a:ea typeface="BIZ UDPゴシック" panose="020B0400000000000000" pitchFamily="50" charset="-128"/>
                        </a:rPr>
                        <a:t>滋賀県</a:t>
                      </a:r>
                      <a:endParaRPr lang="ja-JP" altLang="en-US" sz="1000" b="1" i="0" u="none" strike="noStrike">
                        <a:solidFill>
                          <a:schemeClr val="bg1"/>
                        </a:solidFill>
                        <a:effectLst/>
                        <a:latin typeface="BIZ UDPゴシック" panose="020B0400000000000000" pitchFamily="50" charset="-128"/>
                        <a:ea typeface="BIZ UDPゴシック" panose="020B0400000000000000" pitchFamily="50" charset="-128"/>
                      </a:endParaRPr>
                    </a:p>
                  </a:txBody>
                  <a:tcPr marL="8898" marR="8898" marT="8898" marB="0" anchor="ctr">
                    <a:solidFill>
                      <a:schemeClr val="accent5">
                        <a:lumMod val="60000"/>
                        <a:lumOff val="40000"/>
                      </a:schemeClr>
                    </a:solidFill>
                  </a:tcPr>
                </a:tc>
                <a:tc>
                  <a:txBody>
                    <a:bodyPr/>
                    <a:lstStyle/>
                    <a:p>
                      <a:pPr algn="ctr" fontAlgn="ctr"/>
                      <a:r>
                        <a:rPr lang="en-US" altLang="ja-JP" sz="1000" b="1" u="none" strike="noStrike" dirty="0">
                          <a:effectLst/>
                          <a:latin typeface="BIZ UDPゴシック" panose="020B0400000000000000" pitchFamily="50" charset="-128"/>
                          <a:ea typeface="BIZ UDPゴシック" panose="020B0400000000000000" pitchFamily="50" charset="-128"/>
                        </a:rPr>
                        <a:t>628</a:t>
                      </a:r>
                      <a:endParaRPr lang="en-US" altLang="ja-JP"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en-US" altLang="ja-JP" sz="1000" b="1" u="none" strike="noStrike">
                          <a:effectLst/>
                          <a:latin typeface="BIZ UDPゴシック" panose="020B0400000000000000" pitchFamily="50" charset="-128"/>
                          <a:ea typeface="BIZ UDPゴシック" panose="020B0400000000000000" pitchFamily="50" charset="-128"/>
                        </a:rPr>
                        <a:t>176</a:t>
                      </a:r>
                      <a:endParaRPr lang="en-US" altLang="ja-JP" sz="10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ja-JP" altLang="en-US" sz="1000" b="1" u="none" strike="noStrike" dirty="0">
                          <a:solidFill>
                            <a:schemeClr val="bg1"/>
                          </a:solidFill>
                          <a:effectLst/>
                          <a:latin typeface="BIZ UDPゴシック" panose="020B0400000000000000" pitchFamily="50" charset="-128"/>
                          <a:ea typeface="BIZ UDPゴシック" panose="020B0400000000000000" pitchFamily="50" charset="-128"/>
                        </a:rPr>
                        <a:t>佐賀県</a:t>
                      </a:r>
                      <a:endParaRPr lang="ja-JP" altLang="en-US" sz="10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8898" marR="8898" marT="8898" marB="0" anchor="ctr">
                    <a:solidFill>
                      <a:schemeClr val="accent5">
                        <a:lumMod val="60000"/>
                        <a:lumOff val="40000"/>
                      </a:schemeClr>
                    </a:solidFill>
                  </a:tcPr>
                </a:tc>
                <a:tc>
                  <a:txBody>
                    <a:bodyPr/>
                    <a:lstStyle/>
                    <a:p>
                      <a:pPr algn="ctr" fontAlgn="ctr"/>
                      <a:r>
                        <a:rPr lang="en-US" altLang="ja-JP" sz="1000" b="1" u="none" strike="noStrike" dirty="0">
                          <a:effectLst/>
                          <a:latin typeface="BIZ UDPゴシック" panose="020B0400000000000000" pitchFamily="50" charset="-128"/>
                          <a:ea typeface="BIZ UDPゴシック" panose="020B0400000000000000" pitchFamily="50" charset="-128"/>
                        </a:rPr>
                        <a:t>301</a:t>
                      </a:r>
                      <a:endParaRPr lang="en-US" altLang="ja-JP"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en-US" altLang="ja-JP" sz="1000" b="1" u="none" strike="noStrike">
                          <a:effectLst/>
                          <a:latin typeface="BIZ UDPゴシック" panose="020B0400000000000000" pitchFamily="50" charset="-128"/>
                          <a:ea typeface="BIZ UDPゴシック" panose="020B0400000000000000" pitchFamily="50" charset="-128"/>
                        </a:rPr>
                        <a:t>118</a:t>
                      </a:r>
                      <a:endParaRPr lang="en-US" altLang="ja-JP" sz="10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extLst>
                  <a:ext uri="{0D108BD9-81ED-4DB2-BD59-A6C34878D82A}">
                    <a16:rowId xmlns:a16="http://schemas.microsoft.com/office/drawing/2014/main" val="2862995413"/>
                  </a:ext>
                </a:extLst>
              </a:tr>
              <a:tr h="232034">
                <a:tc>
                  <a:txBody>
                    <a:bodyPr/>
                    <a:lstStyle/>
                    <a:p>
                      <a:pPr algn="ctr" fontAlgn="ctr"/>
                      <a:r>
                        <a:rPr lang="ja-JP" altLang="en-US" sz="1000" b="1" u="none" strike="noStrike" dirty="0">
                          <a:effectLst/>
                          <a:latin typeface="BIZ UDPゴシック" panose="020B0400000000000000" pitchFamily="50" charset="-128"/>
                          <a:ea typeface="BIZ UDPゴシック" panose="020B0400000000000000" pitchFamily="50" charset="-128"/>
                        </a:rPr>
                        <a:t>群馬県</a:t>
                      </a:r>
                      <a:endParaRPr lang="ja-JP"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solidFill>
                      <a:schemeClr val="accent5">
                        <a:lumMod val="60000"/>
                        <a:lumOff val="40000"/>
                      </a:schemeClr>
                    </a:solidFill>
                  </a:tcPr>
                </a:tc>
                <a:tc>
                  <a:txBody>
                    <a:bodyPr/>
                    <a:lstStyle/>
                    <a:p>
                      <a:pPr algn="ctr" fontAlgn="ctr"/>
                      <a:r>
                        <a:rPr lang="en-US" altLang="ja-JP" sz="1000" b="1" u="none" strike="noStrike" dirty="0">
                          <a:effectLst/>
                          <a:latin typeface="BIZ UDPゴシック" panose="020B0400000000000000" pitchFamily="50" charset="-128"/>
                          <a:ea typeface="BIZ UDPゴシック" panose="020B0400000000000000" pitchFamily="50" charset="-128"/>
                        </a:rPr>
                        <a:t>771</a:t>
                      </a:r>
                      <a:endParaRPr lang="en-US" altLang="ja-JP"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en-US" altLang="ja-JP" sz="1000" b="1" u="none" strike="noStrike">
                          <a:effectLst/>
                          <a:latin typeface="BIZ UDPゴシック" panose="020B0400000000000000" pitchFamily="50" charset="-128"/>
                          <a:ea typeface="BIZ UDPゴシック" panose="020B0400000000000000" pitchFamily="50" charset="-128"/>
                        </a:rPr>
                        <a:t>155</a:t>
                      </a:r>
                      <a:endParaRPr lang="en-US" altLang="ja-JP" sz="10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ja-JP" altLang="en-US" sz="1000" b="1" u="none" strike="noStrike" dirty="0">
                          <a:solidFill>
                            <a:schemeClr val="bg1"/>
                          </a:solidFill>
                          <a:effectLst/>
                          <a:latin typeface="BIZ UDPゴシック" panose="020B0400000000000000" pitchFamily="50" charset="-128"/>
                          <a:ea typeface="BIZ UDPゴシック" panose="020B0400000000000000" pitchFamily="50" charset="-128"/>
                        </a:rPr>
                        <a:t>京都府</a:t>
                      </a:r>
                      <a:endParaRPr lang="ja-JP" altLang="en-US" sz="10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8898" marR="8898" marT="8898" marB="0" anchor="ctr">
                    <a:solidFill>
                      <a:schemeClr val="accent5">
                        <a:lumMod val="60000"/>
                        <a:lumOff val="40000"/>
                      </a:schemeClr>
                    </a:solidFill>
                  </a:tcPr>
                </a:tc>
                <a:tc>
                  <a:txBody>
                    <a:bodyPr/>
                    <a:lstStyle/>
                    <a:p>
                      <a:pPr algn="ctr" fontAlgn="ctr"/>
                      <a:r>
                        <a:rPr lang="en-US" altLang="ja-JP" sz="1000" b="1" u="none" strike="noStrike" dirty="0">
                          <a:effectLst/>
                          <a:latin typeface="BIZ UDPゴシック" panose="020B0400000000000000" pitchFamily="50" charset="-128"/>
                          <a:ea typeface="BIZ UDPゴシック" panose="020B0400000000000000" pitchFamily="50" charset="-128"/>
                        </a:rPr>
                        <a:t>542</a:t>
                      </a:r>
                      <a:endParaRPr lang="en-US" altLang="ja-JP"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en-US" altLang="ja-JP" sz="1000" b="1" u="none" strike="noStrike">
                          <a:effectLst/>
                          <a:latin typeface="BIZ UDPゴシック" panose="020B0400000000000000" pitchFamily="50" charset="-128"/>
                          <a:ea typeface="BIZ UDPゴシック" panose="020B0400000000000000" pitchFamily="50" charset="-128"/>
                        </a:rPr>
                        <a:t>149</a:t>
                      </a:r>
                      <a:endParaRPr lang="en-US" altLang="ja-JP" sz="10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ja-JP" altLang="en-US" sz="1000" b="1" u="none" strike="noStrike" dirty="0">
                          <a:solidFill>
                            <a:schemeClr val="bg1"/>
                          </a:solidFill>
                          <a:effectLst/>
                          <a:latin typeface="BIZ UDPゴシック" panose="020B0400000000000000" pitchFamily="50" charset="-128"/>
                          <a:ea typeface="BIZ UDPゴシック" panose="020B0400000000000000" pitchFamily="50" charset="-128"/>
                        </a:rPr>
                        <a:t>長崎県</a:t>
                      </a:r>
                      <a:endParaRPr lang="ja-JP" altLang="en-US" sz="10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8898" marR="8898" marT="8898" marB="0" anchor="ctr">
                    <a:solidFill>
                      <a:schemeClr val="accent5">
                        <a:lumMod val="60000"/>
                        <a:lumOff val="40000"/>
                      </a:schemeClr>
                    </a:solidFill>
                  </a:tcPr>
                </a:tc>
                <a:tc>
                  <a:txBody>
                    <a:bodyPr/>
                    <a:lstStyle/>
                    <a:p>
                      <a:pPr algn="ctr" fontAlgn="ctr"/>
                      <a:r>
                        <a:rPr lang="en-US" altLang="ja-JP" sz="1000" b="1" u="none" strike="noStrike" dirty="0">
                          <a:effectLst/>
                          <a:latin typeface="BIZ UDPゴシック" panose="020B0400000000000000" pitchFamily="50" charset="-128"/>
                          <a:ea typeface="BIZ UDPゴシック" panose="020B0400000000000000" pitchFamily="50" charset="-128"/>
                        </a:rPr>
                        <a:t>327</a:t>
                      </a:r>
                      <a:endParaRPr lang="en-US" altLang="ja-JP"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en-US" altLang="ja-JP" sz="1000" b="1" u="none" strike="noStrike">
                          <a:effectLst/>
                          <a:latin typeface="BIZ UDPゴシック" panose="020B0400000000000000" pitchFamily="50" charset="-128"/>
                          <a:ea typeface="BIZ UDPゴシック" panose="020B0400000000000000" pitchFamily="50" charset="-128"/>
                        </a:rPr>
                        <a:t>56</a:t>
                      </a:r>
                      <a:endParaRPr lang="en-US" altLang="ja-JP" sz="10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extLst>
                  <a:ext uri="{0D108BD9-81ED-4DB2-BD59-A6C34878D82A}">
                    <a16:rowId xmlns:a16="http://schemas.microsoft.com/office/drawing/2014/main" val="469891448"/>
                  </a:ext>
                </a:extLst>
              </a:tr>
              <a:tr h="232034">
                <a:tc>
                  <a:txBody>
                    <a:bodyPr/>
                    <a:lstStyle/>
                    <a:p>
                      <a:pPr algn="ctr" fontAlgn="ctr"/>
                      <a:r>
                        <a:rPr lang="ja-JP" altLang="en-US" sz="1000" b="1" u="none" strike="noStrike" dirty="0">
                          <a:effectLst/>
                          <a:latin typeface="BIZ UDPゴシック" panose="020B0400000000000000" pitchFamily="50" charset="-128"/>
                          <a:ea typeface="BIZ UDPゴシック" panose="020B0400000000000000" pitchFamily="50" charset="-128"/>
                        </a:rPr>
                        <a:t>埼玉県</a:t>
                      </a:r>
                      <a:endParaRPr lang="ja-JP"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solidFill>
                      <a:schemeClr val="accent5">
                        <a:lumMod val="60000"/>
                        <a:lumOff val="40000"/>
                      </a:schemeClr>
                    </a:solidFill>
                  </a:tcPr>
                </a:tc>
                <a:tc>
                  <a:txBody>
                    <a:bodyPr/>
                    <a:lstStyle/>
                    <a:p>
                      <a:pPr algn="ctr" fontAlgn="ctr"/>
                      <a:r>
                        <a:rPr lang="en-US" altLang="ja-JP" sz="1000" b="1" u="none" strike="noStrike" dirty="0">
                          <a:effectLst/>
                          <a:latin typeface="BIZ UDPゴシック" panose="020B0400000000000000" pitchFamily="50" charset="-128"/>
                          <a:ea typeface="BIZ UDPゴシック" panose="020B0400000000000000" pitchFamily="50" charset="-128"/>
                        </a:rPr>
                        <a:t>1,461</a:t>
                      </a:r>
                      <a:endParaRPr lang="en-US" altLang="ja-JP"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en-US" altLang="ja-JP" sz="1000" b="1" u="none" strike="noStrike">
                          <a:effectLst/>
                          <a:latin typeface="BIZ UDPゴシック" panose="020B0400000000000000" pitchFamily="50" charset="-128"/>
                          <a:ea typeface="BIZ UDPゴシック" panose="020B0400000000000000" pitchFamily="50" charset="-128"/>
                        </a:rPr>
                        <a:t>234</a:t>
                      </a:r>
                      <a:endParaRPr lang="en-US" altLang="ja-JP" sz="10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ja-JP" altLang="en-US" sz="1000" b="1" u="sng" strike="noStrike" dirty="0">
                          <a:solidFill>
                            <a:schemeClr val="bg1"/>
                          </a:solidFill>
                          <a:effectLst/>
                          <a:latin typeface="BIZ UDPゴシック" panose="020B0400000000000000" pitchFamily="50" charset="-128"/>
                          <a:ea typeface="BIZ UDPゴシック" panose="020B0400000000000000" pitchFamily="50" charset="-128"/>
                        </a:rPr>
                        <a:t>大阪府</a:t>
                      </a:r>
                      <a:endParaRPr lang="ja-JP" altLang="en-US" sz="1000" b="1" i="0" u="sng" strike="noStrike" dirty="0">
                        <a:solidFill>
                          <a:schemeClr val="bg1"/>
                        </a:solidFill>
                        <a:effectLst/>
                        <a:latin typeface="BIZ UDPゴシック" panose="020B0400000000000000" pitchFamily="50" charset="-128"/>
                        <a:ea typeface="BIZ UDPゴシック" panose="020B0400000000000000" pitchFamily="50" charset="-128"/>
                      </a:endParaRPr>
                    </a:p>
                  </a:txBody>
                  <a:tcPr marL="8898" marR="8898" marT="8898" marB="0" anchor="ctr">
                    <a:solidFill>
                      <a:schemeClr val="accent5">
                        <a:lumMod val="60000"/>
                        <a:lumOff val="40000"/>
                      </a:schemeClr>
                    </a:solidFill>
                  </a:tcPr>
                </a:tc>
                <a:tc>
                  <a:txBody>
                    <a:bodyPr/>
                    <a:lstStyle/>
                    <a:p>
                      <a:pPr algn="ctr" fontAlgn="ctr"/>
                      <a:r>
                        <a:rPr lang="en-US" altLang="ja-JP" sz="1000" b="1" u="sng" strike="noStrike" dirty="0">
                          <a:effectLst/>
                          <a:latin typeface="BIZ UDPゴシック" panose="020B0400000000000000" pitchFamily="50" charset="-128"/>
                          <a:ea typeface="BIZ UDPゴシック" panose="020B0400000000000000" pitchFamily="50" charset="-128"/>
                        </a:rPr>
                        <a:t>1,469</a:t>
                      </a:r>
                      <a:endParaRPr lang="en-US" altLang="ja-JP" sz="1000" b="1" i="0" u="sng"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en-US" altLang="ja-JP" sz="1000" b="1" u="sng" strike="noStrike" dirty="0">
                          <a:effectLst/>
                          <a:latin typeface="BIZ UDPゴシック" panose="020B0400000000000000" pitchFamily="50" charset="-128"/>
                          <a:ea typeface="BIZ UDPゴシック" panose="020B0400000000000000" pitchFamily="50" charset="-128"/>
                        </a:rPr>
                        <a:t>229</a:t>
                      </a:r>
                      <a:endParaRPr lang="en-US" altLang="ja-JP" sz="1000" b="1" i="0" u="sng"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ja-JP" altLang="en-US" sz="1000" b="1" u="none" strike="noStrike" dirty="0">
                          <a:solidFill>
                            <a:schemeClr val="bg1"/>
                          </a:solidFill>
                          <a:effectLst/>
                          <a:latin typeface="BIZ UDPゴシック" panose="020B0400000000000000" pitchFamily="50" charset="-128"/>
                          <a:ea typeface="BIZ UDPゴシック" panose="020B0400000000000000" pitchFamily="50" charset="-128"/>
                        </a:rPr>
                        <a:t>熊本県</a:t>
                      </a:r>
                      <a:endParaRPr lang="ja-JP" altLang="en-US" sz="10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8898" marR="8898" marT="8898" marB="0" anchor="ctr">
                    <a:solidFill>
                      <a:schemeClr val="accent5">
                        <a:lumMod val="60000"/>
                        <a:lumOff val="40000"/>
                      </a:schemeClr>
                    </a:solidFill>
                  </a:tcPr>
                </a:tc>
                <a:tc>
                  <a:txBody>
                    <a:bodyPr/>
                    <a:lstStyle/>
                    <a:p>
                      <a:pPr algn="ctr" fontAlgn="ctr"/>
                      <a:r>
                        <a:rPr lang="en-US" altLang="ja-JP" sz="1000" b="1" u="none" strike="noStrike" dirty="0">
                          <a:effectLst/>
                          <a:latin typeface="BIZ UDPゴシック" panose="020B0400000000000000" pitchFamily="50" charset="-128"/>
                          <a:ea typeface="BIZ UDPゴシック" panose="020B0400000000000000" pitchFamily="50" charset="-128"/>
                        </a:rPr>
                        <a:t>540</a:t>
                      </a:r>
                      <a:endParaRPr lang="en-US" altLang="ja-JP"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en-US" altLang="ja-JP" sz="1000" b="1" u="none" strike="noStrike">
                          <a:effectLst/>
                          <a:latin typeface="BIZ UDPゴシック" panose="020B0400000000000000" pitchFamily="50" charset="-128"/>
                          <a:ea typeface="BIZ UDPゴシック" panose="020B0400000000000000" pitchFamily="50" charset="-128"/>
                        </a:rPr>
                        <a:t>103</a:t>
                      </a:r>
                      <a:endParaRPr lang="en-US" altLang="ja-JP" sz="10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extLst>
                  <a:ext uri="{0D108BD9-81ED-4DB2-BD59-A6C34878D82A}">
                    <a16:rowId xmlns:a16="http://schemas.microsoft.com/office/drawing/2014/main" val="2929042139"/>
                  </a:ext>
                </a:extLst>
              </a:tr>
              <a:tr h="232034">
                <a:tc>
                  <a:txBody>
                    <a:bodyPr/>
                    <a:lstStyle/>
                    <a:p>
                      <a:pPr algn="ctr" fontAlgn="ctr"/>
                      <a:r>
                        <a:rPr lang="ja-JP" altLang="en-US" sz="1000" b="1" u="none" strike="noStrike" dirty="0">
                          <a:effectLst/>
                          <a:latin typeface="BIZ UDPゴシック" panose="020B0400000000000000" pitchFamily="50" charset="-128"/>
                          <a:ea typeface="BIZ UDPゴシック" panose="020B0400000000000000" pitchFamily="50" charset="-128"/>
                        </a:rPr>
                        <a:t>千葉県</a:t>
                      </a:r>
                      <a:endParaRPr lang="ja-JP"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solidFill>
                      <a:schemeClr val="accent5">
                        <a:lumMod val="60000"/>
                        <a:lumOff val="40000"/>
                      </a:schemeClr>
                    </a:solidFill>
                  </a:tcPr>
                </a:tc>
                <a:tc>
                  <a:txBody>
                    <a:bodyPr/>
                    <a:lstStyle/>
                    <a:p>
                      <a:pPr algn="ctr" fontAlgn="ctr"/>
                      <a:r>
                        <a:rPr lang="en-US" altLang="ja-JP" sz="1000" b="1" u="none" strike="noStrike" dirty="0">
                          <a:effectLst/>
                          <a:latin typeface="BIZ UDPゴシック" panose="020B0400000000000000" pitchFamily="50" charset="-128"/>
                          <a:ea typeface="BIZ UDPゴシック" panose="020B0400000000000000" pitchFamily="50" charset="-128"/>
                        </a:rPr>
                        <a:t>1,240</a:t>
                      </a:r>
                      <a:endParaRPr lang="en-US" altLang="ja-JP"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en-US" altLang="ja-JP" sz="1000" b="1" u="none" strike="noStrike">
                          <a:effectLst/>
                          <a:latin typeface="BIZ UDPゴシック" panose="020B0400000000000000" pitchFamily="50" charset="-128"/>
                          <a:ea typeface="BIZ UDPゴシック" panose="020B0400000000000000" pitchFamily="50" charset="-128"/>
                        </a:rPr>
                        <a:t>219</a:t>
                      </a:r>
                      <a:endParaRPr lang="en-US" altLang="ja-JP" sz="10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ja-JP" altLang="en-US" sz="1000" b="1" u="none" strike="noStrike" dirty="0">
                          <a:solidFill>
                            <a:schemeClr val="bg1"/>
                          </a:solidFill>
                          <a:effectLst/>
                          <a:latin typeface="BIZ UDPゴシック" panose="020B0400000000000000" pitchFamily="50" charset="-128"/>
                          <a:ea typeface="BIZ UDPゴシック" panose="020B0400000000000000" pitchFamily="50" charset="-128"/>
                        </a:rPr>
                        <a:t>兵庫県</a:t>
                      </a:r>
                      <a:endParaRPr lang="ja-JP" altLang="en-US" sz="10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8898" marR="8898" marT="8898" marB="0" anchor="ctr">
                    <a:solidFill>
                      <a:schemeClr val="accent5">
                        <a:lumMod val="60000"/>
                        <a:lumOff val="40000"/>
                      </a:schemeClr>
                    </a:solidFill>
                  </a:tcPr>
                </a:tc>
                <a:tc>
                  <a:txBody>
                    <a:bodyPr/>
                    <a:lstStyle/>
                    <a:p>
                      <a:pPr algn="ctr" fontAlgn="ctr"/>
                      <a:r>
                        <a:rPr lang="en-US" altLang="ja-JP" sz="1000" b="1" u="none" strike="noStrike" dirty="0">
                          <a:effectLst/>
                          <a:latin typeface="BIZ UDPゴシック" panose="020B0400000000000000" pitchFamily="50" charset="-128"/>
                          <a:ea typeface="BIZ UDPゴシック" panose="020B0400000000000000" pitchFamily="50" charset="-128"/>
                        </a:rPr>
                        <a:t>1,477</a:t>
                      </a:r>
                      <a:endParaRPr lang="en-US" altLang="ja-JP"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en-US" altLang="ja-JP" sz="1000" b="1" u="none" strike="noStrike">
                          <a:effectLst/>
                          <a:latin typeface="BIZ UDPゴシック" panose="020B0400000000000000" pitchFamily="50" charset="-128"/>
                          <a:ea typeface="BIZ UDPゴシック" panose="020B0400000000000000" pitchFamily="50" charset="-128"/>
                        </a:rPr>
                        <a:t>259</a:t>
                      </a:r>
                      <a:endParaRPr lang="en-US" altLang="ja-JP" sz="10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ja-JP" altLang="en-US" sz="1000" b="1" u="none" strike="noStrike" dirty="0">
                          <a:solidFill>
                            <a:schemeClr val="bg1"/>
                          </a:solidFill>
                          <a:effectLst/>
                          <a:latin typeface="BIZ UDPゴシック" panose="020B0400000000000000" pitchFamily="50" charset="-128"/>
                          <a:ea typeface="BIZ UDPゴシック" panose="020B0400000000000000" pitchFamily="50" charset="-128"/>
                        </a:rPr>
                        <a:t>大分県</a:t>
                      </a:r>
                      <a:endParaRPr lang="ja-JP" altLang="en-US" sz="10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8898" marR="8898" marT="8898" marB="0" anchor="ctr">
                    <a:solidFill>
                      <a:schemeClr val="accent5">
                        <a:lumMod val="60000"/>
                        <a:lumOff val="40000"/>
                      </a:schemeClr>
                    </a:solidFill>
                  </a:tcPr>
                </a:tc>
                <a:tc>
                  <a:txBody>
                    <a:bodyPr/>
                    <a:lstStyle/>
                    <a:p>
                      <a:pPr algn="ctr" fontAlgn="ctr"/>
                      <a:r>
                        <a:rPr lang="en-US" altLang="ja-JP" sz="1000" b="1" u="none" strike="noStrike" dirty="0">
                          <a:effectLst/>
                          <a:latin typeface="BIZ UDPゴシック" panose="020B0400000000000000" pitchFamily="50" charset="-128"/>
                          <a:ea typeface="BIZ UDPゴシック" panose="020B0400000000000000" pitchFamily="50" charset="-128"/>
                        </a:rPr>
                        <a:t>388</a:t>
                      </a:r>
                      <a:endParaRPr lang="en-US" altLang="ja-JP"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en-US" altLang="ja-JP" sz="1000" b="1" u="none" strike="noStrike">
                          <a:effectLst/>
                          <a:latin typeface="BIZ UDPゴシック" panose="020B0400000000000000" pitchFamily="50" charset="-128"/>
                          <a:ea typeface="BIZ UDPゴシック" panose="020B0400000000000000" pitchFamily="50" charset="-128"/>
                        </a:rPr>
                        <a:t>147</a:t>
                      </a:r>
                      <a:endParaRPr lang="en-US" altLang="ja-JP" sz="10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extLst>
                  <a:ext uri="{0D108BD9-81ED-4DB2-BD59-A6C34878D82A}">
                    <a16:rowId xmlns:a16="http://schemas.microsoft.com/office/drawing/2014/main" val="4003911001"/>
                  </a:ext>
                </a:extLst>
              </a:tr>
              <a:tr h="232034">
                <a:tc>
                  <a:txBody>
                    <a:bodyPr/>
                    <a:lstStyle/>
                    <a:p>
                      <a:pPr algn="ctr" fontAlgn="ctr"/>
                      <a:r>
                        <a:rPr lang="ja-JP" altLang="en-US" sz="1000" b="1" u="none" strike="noStrike" dirty="0">
                          <a:effectLst/>
                          <a:latin typeface="BIZ UDPゴシック" panose="020B0400000000000000" pitchFamily="50" charset="-128"/>
                          <a:ea typeface="BIZ UDPゴシック" panose="020B0400000000000000" pitchFamily="50" charset="-128"/>
                        </a:rPr>
                        <a:t>東京都</a:t>
                      </a:r>
                      <a:endParaRPr lang="ja-JP"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solidFill>
                      <a:schemeClr val="accent5">
                        <a:lumMod val="60000"/>
                        <a:lumOff val="40000"/>
                      </a:schemeClr>
                    </a:solidFill>
                  </a:tcPr>
                </a:tc>
                <a:tc>
                  <a:txBody>
                    <a:bodyPr/>
                    <a:lstStyle/>
                    <a:p>
                      <a:pPr algn="ctr" fontAlgn="ctr"/>
                      <a:r>
                        <a:rPr lang="en-US" altLang="ja-JP" sz="1000" b="1" u="none" strike="noStrike" dirty="0">
                          <a:effectLst/>
                          <a:latin typeface="BIZ UDPゴシック" panose="020B0400000000000000" pitchFamily="50" charset="-128"/>
                          <a:ea typeface="BIZ UDPゴシック" panose="020B0400000000000000" pitchFamily="50" charset="-128"/>
                        </a:rPr>
                        <a:t>1,066</a:t>
                      </a:r>
                      <a:endParaRPr lang="en-US" altLang="ja-JP"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en-US" altLang="ja-JP" sz="1000" b="1" u="none" strike="noStrike">
                          <a:effectLst/>
                          <a:latin typeface="BIZ UDPゴシック" panose="020B0400000000000000" pitchFamily="50" charset="-128"/>
                          <a:ea typeface="BIZ UDPゴシック" panose="020B0400000000000000" pitchFamily="50" charset="-128"/>
                        </a:rPr>
                        <a:t>127</a:t>
                      </a:r>
                      <a:endParaRPr lang="en-US" altLang="ja-JP" sz="10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ja-JP" altLang="en-US" sz="1000" b="1" u="none" strike="noStrike" dirty="0">
                          <a:solidFill>
                            <a:schemeClr val="bg1"/>
                          </a:solidFill>
                          <a:effectLst/>
                          <a:latin typeface="BIZ UDPゴシック" panose="020B0400000000000000" pitchFamily="50" charset="-128"/>
                          <a:ea typeface="BIZ UDPゴシック" panose="020B0400000000000000" pitchFamily="50" charset="-128"/>
                        </a:rPr>
                        <a:t>奈良県</a:t>
                      </a:r>
                      <a:endParaRPr lang="ja-JP" altLang="en-US" sz="10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8898" marR="8898" marT="8898" marB="0" anchor="ctr">
                    <a:solidFill>
                      <a:schemeClr val="accent5">
                        <a:lumMod val="60000"/>
                        <a:lumOff val="40000"/>
                      </a:schemeClr>
                    </a:solidFill>
                  </a:tcPr>
                </a:tc>
                <a:tc>
                  <a:txBody>
                    <a:bodyPr/>
                    <a:lstStyle/>
                    <a:p>
                      <a:pPr algn="ctr" fontAlgn="ctr"/>
                      <a:r>
                        <a:rPr lang="en-US" altLang="ja-JP" sz="1000" b="1" u="none" strike="noStrike" dirty="0">
                          <a:effectLst/>
                          <a:latin typeface="BIZ UDPゴシック" panose="020B0400000000000000" pitchFamily="50" charset="-128"/>
                          <a:ea typeface="BIZ UDPゴシック" panose="020B0400000000000000" pitchFamily="50" charset="-128"/>
                        </a:rPr>
                        <a:t>271</a:t>
                      </a:r>
                      <a:endParaRPr lang="en-US" altLang="ja-JP"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en-US" altLang="ja-JP" sz="1000" b="1" u="none" strike="noStrike">
                          <a:effectLst/>
                          <a:latin typeface="BIZ UDPゴシック" panose="020B0400000000000000" pitchFamily="50" charset="-128"/>
                          <a:ea typeface="BIZ UDPゴシック" panose="020B0400000000000000" pitchFamily="50" charset="-128"/>
                        </a:rPr>
                        <a:t>101</a:t>
                      </a:r>
                      <a:endParaRPr lang="en-US" altLang="ja-JP" sz="10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ja-JP" altLang="en-US" sz="1000" b="1" u="none" strike="noStrike" dirty="0">
                          <a:solidFill>
                            <a:schemeClr val="bg1"/>
                          </a:solidFill>
                          <a:effectLst/>
                          <a:latin typeface="BIZ UDPゴシック" panose="020B0400000000000000" pitchFamily="50" charset="-128"/>
                          <a:ea typeface="BIZ UDPゴシック" panose="020B0400000000000000" pitchFamily="50" charset="-128"/>
                        </a:rPr>
                        <a:t>宮崎県</a:t>
                      </a:r>
                      <a:endParaRPr lang="ja-JP" altLang="en-US" sz="10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8898" marR="8898" marT="8898" marB="0" anchor="ctr">
                    <a:solidFill>
                      <a:schemeClr val="accent5">
                        <a:lumMod val="60000"/>
                        <a:lumOff val="40000"/>
                      </a:schemeClr>
                    </a:solidFill>
                  </a:tcPr>
                </a:tc>
                <a:tc>
                  <a:txBody>
                    <a:bodyPr/>
                    <a:lstStyle/>
                    <a:p>
                      <a:pPr algn="ctr" fontAlgn="ctr"/>
                      <a:r>
                        <a:rPr lang="en-US" altLang="ja-JP" sz="1000" b="1" u="none" strike="noStrike" dirty="0">
                          <a:effectLst/>
                          <a:latin typeface="BIZ UDPゴシック" panose="020B0400000000000000" pitchFamily="50" charset="-128"/>
                          <a:ea typeface="BIZ UDPゴシック" panose="020B0400000000000000" pitchFamily="50" charset="-128"/>
                        </a:rPr>
                        <a:t>325</a:t>
                      </a:r>
                      <a:endParaRPr lang="en-US" altLang="ja-JP"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en-US" altLang="ja-JP" sz="1000" b="1" u="none" strike="noStrike">
                          <a:effectLst/>
                          <a:latin typeface="BIZ UDPゴシック" panose="020B0400000000000000" pitchFamily="50" charset="-128"/>
                          <a:ea typeface="BIZ UDPゴシック" panose="020B0400000000000000" pitchFamily="50" charset="-128"/>
                        </a:rPr>
                        <a:t>116</a:t>
                      </a:r>
                      <a:endParaRPr lang="en-US" altLang="ja-JP" sz="10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extLst>
                  <a:ext uri="{0D108BD9-81ED-4DB2-BD59-A6C34878D82A}">
                    <a16:rowId xmlns:a16="http://schemas.microsoft.com/office/drawing/2014/main" val="3830366177"/>
                  </a:ext>
                </a:extLst>
              </a:tr>
              <a:tr h="232034">
                <a:tc>
                  <a:txBody>
                    <a:bodyPr/>
                    <a:lstStyle/>
                    <a:p>
                      <a:pPr algn="ctr" fontAlgn="ctr"/>
                      <a:r>
                        <a:rPr lang="ja-JP" altLang="en-US" sz="1000" b="1" u="none" strike="noStrike" dirty="0">
                          <a:effectLst/>
                          <a:latin typeface="BIZ UDPゴシック" panose="020B0400000000000000" pitchFamily="50" charset="-128"/>
                          <a:ea typeface="BIZ UDPゴシック" panose="020B0400000000000000" pitchFamily="50" charset="-128"/>
                        </a:rPr>
                        <a:t>神奈川</a:t>
                      </a:r>
                      <a:endParaRPr lang="ja-JP"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solidFill>
                      <a:schemeClr val="accent5">
                        <a:lumMod val="60000"/>
                        <a:lumOff val="40000"/>
                      </a:schemeClr>
                    </a:solidFill>
                  </a:tcPr>
                </a:tc>
                <a:tc>
                  <a:txBody>
                    <a:bodyPr/>
                    <a:lstStyle/>
                    <a:p>
                      <a:pPr algn="ctr" fontAlgn="ctr"/>
                      <a:r>
                        <a:rPr lang="en-US" altLang="ja-JP" sz="1000" b="1" u="none" strike="noStrike" dirty="0">
                          <a:effectLst/>
                          <a:latin typeface="BIZ UDPゴシック" panose="020B0400000000000000" pitchFamily="50" charset="-128"/>
                          <a:ea typeface="BIZ UDPゴシック" panose="020B0400000000000000" pitchFamily="50" charset="-128"/>
                        </a:rPr>
                        <a:t>1,279</a:t>
                      </a:r>
                      <a:endParaRPr lang="en-US" altLang="ja-JP"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en-US" altLang="ja-JP" sz="1000" b="1" u="none" strike="noStrike" dirty="0">
                          <a:effectLst/>
                          <a:latin typeface="BIZ UDPゴシック" panose="020B0400000000000000" pitchFamily="50" charset="-128"/>
                          <a:ea typeface="BIZ UDPゴシック" panose="020B0400000000000000" pitchFamily="50" charset="-128"/>
                        </a:rPr>
                        <a:t>222</a:t>
                      </a:r>
                      <a:endParaRPr lang="en-US" altLang="ja-JP"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ja-JP" altLang="en-US" sz="1000" b="1" u="none" strike="noStrike" dirty="0">
                          <a:solidFill>
                            <a:schemeClr val="bg1"/>
                          </a:solidFill>
                          <a:effectLst/>
                          <a:latin typeface="BIZ UDPゴシック" panose="020B0400000000000000" pitchFamily="50" charset="-128"/>
                          <a:ea typeface="BIZ UDPゴシック" panose="020B0400000000000000" pitchFamily="50" charset="-128"/>
                        </a:rPr>
                        <a:t>和歌山県</a:t>
                      </a:r>
                      <a:endParaRPr lang="ja-JP" altLang="en-US" sz="10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8898" marR="8898" marT="8898" marB="0" anchor="ctr">
                    <a:solidFill>
                      <a:schemeClr val="accent5">
                        <a:lumMod val="60000"/>
                        <a:lumOff val="40000"/>
                      </a:schemeClr>
                    </a:solidFill>
                  </a:tcPr>
                </a:tc>
                <a:tc>
                  <a:txBody>
                    <a:bodyPr/>
                    <a:lstStyle/>
                    <a:p>
                      <a:pPr algn="ctr" fontAlgn="ctr"/>
                      <a:r>
                        <a:rPr lang="en-US" altLang="ja-JP" sz="1000" b="1" u="none" strike="noStrike" dirty="0">
                          <a:effectLst/>
                          <a:latin typeface="BIZ UDPゴシック" panose="020B0400000000000000" pitchFamily="50" charset="-128"/>
                          <a:ea typeface="BIZ UDPゴシック" panose="020B0400000000000000" pitchFamily="50" charset="-128"/>
                        </a:rPr>
                        <a:t>266</a:t>
                      </a:r>
                      <a:endParaRPr lang="en-US" altLang="ja-JP"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en-US" altLang="ja-JP" sz="1000" b="1" u="none" strike="noStrike">
                          <a:effectLst/>
                          <a:latin typeface="BIZ UDPゴシック" panose="020B0400000000000000" pitchFamily="50" charset="-128"/>
                          <a:ea typeface="BIZ UDPゴシック" panose="020B0400000000000000" pitchFamily="50" charset="-128"/>
                        </a:rPr>
                        <a:t>163</a:t>
                      </a:r>
                      <a:endParaRPr lang="en-US" altLang="ja-JP" sz="10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ja-JP" altLang="en-US" sz="1000" b="1" u="none" strike="noStrike" dirty="0">
                          <a:solidFill>
                            <a:schemeClr val="bg1"/>
                          </a:solidFill>
                          <a:effectLst/>
                          <a:latin typeface="BIZ UDPゴシック" panose="020B0400000000000000" pitchFamily="50" charset="-128"/>
                          <a:ea typeface="BIZ UDPゴシック" panose="020B0400000000000000" pitchFamily="50" charset="-128"/>
                        </a:rPr>
                        <a:t>鹿児島県</a:t>
                      </a:r>
                      <a:endParaRPr lang="ja-JP" altLang="en-US" sz="10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8898" marR="8898" marT="8898" marB="0" anchor="ctr">
                    <a:solidFill>
                      <a:schemeClr val="accent5">
                        <a:lumMod val="60000"/>
                        <a:lumOff val="40000"/>
                      </a:schemeClr>
                    </a:solidFill>
                  </a:tcPr>
                </a:tc>
                <a:tc>
                  <a:txBody>
                    <a:bodyPr/>
                    <a:lstStyle/>
                    <a:p>
                      <a:pPr algn="ctr" fontAlgn="ctr"/>
                      <a:r>
                        <a:rPr lang="en-US" altLang="ja-JP" sz="1000" b="1" u="none" strike="noStrike" dirty="0">
                          <a:effectLst/>
                          <a:latin typeface="BIZ UDPゴシック" panose="020B0400000000000000" pitchFamily="50" charset="-128"/>
                          <a:ea typeface="BIZ UDPゴシック" panose="020B0400000000000000" pitchFamily="50" charset="-128"/>
                        </a:rPr>
                        <a:t>431</a:t>
                      </a:r>
                      <a:endParaRPr lang="en-US" altLang="ja-JP"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en-US" altLang="ja-JP" sz="1000" b="1" u="none" strike="noStrike">
                          <a:effectLst/>
                          <a:latin typeface="BIZ UDPゴシック" panose="020B0400000000000000" pitchFamily="50" charset="-128"/>
                          <a:ea typeface="BIZ UDPゴシック" panose="020B0400000000000000" pitchFamily="50" charset="-128"/>
                        </a:rPr>
                        <a:t>87</a:t>
                      </a:r>
                      <a:endParaRPr lang="en-US" altLang="ja-JP" sz="10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extLst>
                  <a:ext uri="{0D108BD9-81ED-4DB2-BD59-A6C34878D82A}">
                    <a16:rowId xmlns:a16="http://schemas.microsoft.com/office/drawing/2014/main" val="3834818255"/>
                  </a:ext>
                </a:extLst>
              </a:tr>
              <a:tr h="232034">
                <a:tc>
                  <a:txBody>
                    <a:bodyPr/>
                    <a:lstStyle/>
                    <a:p>
                      <a:pPr algn="ctr" fontAlgn="ctr"/>
                      <a:r>
                        <a:rPr lang="ja-JP" altLang="en-US" sz="1000" b="1" u="none" strike="noStrike" dirty="0">
                          <a:effectLst/>
                          <a:latin typeface="BIZ UDPゴシック" panose="020B0400000000000000" pitchFamily="50" charset="-128"/>
                          <a:ea typeface="BIZ UDPゴシック" panose="020B0400000000000000" pitchFamily="50" charset="-128"/>
                        </a:rPr>
                        <a:t>新潟県</a:t>
                      </a:r>
                      <a:endParaRPr lang="ja-JP"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solidFill>
                      <a:schemeClr val="accent5">
                        <a:lumMod val="60000"/>
                        <a:lumOff val="40000"/>
                      </a:schemeClr>
                    </a:solidFill>
                  </a:tcPr>
                </a:tc>
                <a:tc>
                  <a:txBody>
                    <a:bodyPr/>
                    <a:lstStyle/>
                    <a:p>
                      <a:pPr algn="ctr" fontAlgn="ctr"/>
                      <a:r>
                        <a:rPr lang="en-US" altLang="ja-JP" sz="1000" b="1" u="none" strike="noStrike">
                          <a:effectLst/>
                          <a:latin typeface="BIZ UDPゴシック" panose="020B0400000000000000" pitchFamily="50" charset="-128"/>
                          <a:ea typeface="BIZ UDPゴシック" panose="020B0400000000000000" pitchFamily="50" charset="-128"/>
                        </a:rPr>
                        <a:t>940</a:t>
                      </a:r>
                      <a:endParaRPr lang="en-US" altLang="ja-JP" sz="10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en-US" altLang="ja-JP" sz="1000" b="1" u="none" strike="noStrike">
                          <a:effectLst/>
                          <a:latin typeface="BIZ UDPゴシック" panose="020B0400000000000000" pitchFamily="50" charset="-128"/>
                          <a:ea typeface="BIZ UDPゴシック" panose="020B0400000000000000" pitchFamily="50" charset="-128"/>
                        </a:rPr>
                        <a:t>177</a:t>
                      </a:r>
                      <a:endParaRPr lang="en-US" altLang="ja-JP" sz="10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ja-JP" altLang="en-US" sz="1000" b="1" u="none" strike="noStrike" dirty="0">
                          <a:solidFill>
                            <a:schemeClr val="bg1"/>
                          </a:solidFill>
                          <a:effectLst/>
                          <a:latin typeface="BIZ UDPゴシック" panose="020B0400000000000000" pitchFamily="50" charset="-128"/>
                          <a:ea typeface="BIZ UDPゴシック" panose="020B0400000000000000" pitchFamily="50" charset="-128"/>
                        </a:rPr>
                        <a:t>鳥取県</a:t>
                      </a:r>
                      <a:endParaRPr lang="ja-JP" altLang="en-US" sz="10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8898" marR="8898" marT="8898" marB="0" anchor="ctr">
                    <a:solidFill>
                      <a:schemeClr val="accent5">
                        <a:lumMod val="60000"/>
                        <a:lumOff val="40000"/>
                      </a:schemeClr>
                    </a:solidFill>
                  </a:tcPr>
                </a:tc>
                <a:tc>
                  <a:txBody>
                    <a:bodyPr/>
                    <a:lstStyle/>
                    <a:p>
                      <a:pPr algn="ctr" fontAlgn="ctr"/>
                      <a:r>
                        <a:rPr lang="en-US" altLang="ja-JP" sz="1000" b="1" u="none" strike="noStrike">
                          <a:effectLst/>
                          <a:latin typeface="BIZ UDPゴシック" panose="020B0400000000000000" pitchFamily="50" charset="-128"/>
                          <a:ea typeface="BIZ UDPゴシック" panose="020B0400000000000000" pitchFamily="50" charset="-128"/>
                        </a:rPr>
                        <a:t>234</a:t>
                      </a:r>
                      <a:endParaRPr lang="en-US" altLang="ja-JP" sz="10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en-US" altLang="ja-JP" sz="1000" b="1" u="none" strike="noStrike">
                          <a:effectLst/>
                          <a:latin typeface="BIZ UDPゴシック" panose="020B0400000000000000" pitchFamily="50" charset="-128"/>
                          <a:ea typeface="BIZ UDPゴシック" panose="020B0400000000000000" pitchFamily="50" charset="-128"/>
                        </a:rPr>
                        <a:t>57</a:t>
                      </a:r>
                      <a:endParaRPr lang="en-US" altLang="ja-JP" sz="10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ja-JP" altLang="en-US" sz="1000" b="1" u="none" strike="noStrike" dirty="0">
                          <a:solidFill>
                            <a:schemeClr val="bg1"/>
                          </a:solidFill>
                          <a:effectLst/>
                          <a:latin typeface="BIZ UDPゴシック" panose="020B0400000000000000" pitchFamily="50" charset="-128"/>
                          <a:ea typeface="BIZ UDPゴシック" panose="020B0400000000000000" pitchFamily="50" charset="-128"/>
                        </a:rPr>
                        <a:t>沖縄県</a:t>
                      </a:r>
                      <a:endParaRPr lang="ja-JP" altLang="en-US" sz="10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8898" marR="8898" marT="8898" marB="0" anchor="ctr">
                    <a:solidFill>
                      <a:schemeClr val="accent5">
                        <a:lumMod val="60000"/>
                        <a:lumOff val="40000"/>
                      </a:schemeClr>
                    </a:solidFill>
                  </a:tcPr>
                </a:tc>
                <a:tc>
                  <a:txBody>
                    <a:bodyPr/>
                    <a:lstStyle/>
                    <a:p>
                      <a:pPr algn="ctr" fontAlgn="ctr"/>
                      <a:r>
                        <a:rPr lang="en-US" altLang="ja-JP" sz="1000" b="1" u="none" strike="noStrike" dirty="0">
                          <a:effectLst/>
                          <a:latin typeface="BIZ UDPゴシック" panose="020B0400000000000000" pitchFamily="50" charset="-128"/>
                          <a:ea typeface="BIZ UDPゴシック" panose="020B0400000000000000" pitchFamily="50" charset="-128"/>
                        </a:rPr>
                        <a:t>204</a:t>
                      </a:r>
                      <a:endParaRPr lang="en-US" altLang="ja-JP"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en-US" altLang="ja-JP" sz="1000" b="1" u="none" strike="noStrike">
                          <a:effectLst/>
                          <a:latin typeface="BIZ UDPゴシック" panose="020B0400000000000000" pitchFamily="50" charset="-128"/>
                          <a:ea typeface="BIZ UDPゴシック" panose="020B0400000000000000" pitchFamily="50" charset="-128"/>
                        </a:rPr>
                        <a:t>43</a:t>
                      </a:r>
                      <a:endParaRPr lang="en-US" altLang="ja-JP" sz="10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extLst>
                  <a:ext uri="{0D108BD9-81ED-4DB2-BD59-A6C34878D82A}">
                    <a16:rowId xmlns:a16="http://schemas.microsoft.com/office/drawing/2014/main" val="2859798105"/>
                  </a:ext>
                </a:extLst>
              </a:tr>
              <a:tr h="232034">
                <a:tc>
                  <a:txBody>
                    <a:bodyPr/>
                    <a:lstStyle/>
                    <a:p>
                      <a:pPr algn="ctr" fontAlgn="ctr"/>
                      <a:r>
                        <a:rPr lang="ja-JP" altLang="en-US" sz="1000" b="1" u="none" strike="noStrike" dirty="0">
                          <a:effectLst/>
                          <a:latin typeface="BIZ UDPゴシック" panose="020B0400000000000000" pitchFamily="50" charset="-128"/>
                          <a:ea typeface="BIZ UDPゴシック" panose="020B0400000000000000" pitchFamily="50" charset="-128"/>
                        </a:rPr>
                        <a:t>富山県</a:t>
                      </a:r>
                      <a:endParaRPr lang="ja-JP" altLang="en-US"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solidFill>
                      <a:schemeClr val="accent5">
                        <a:lumMod val="60000"/>
                        <a:lumOff val="40000"/>
                      </a:schemeClr>
                    </a:solidFill>
                  </a:tcPr>
                </a:tc>
                <a:tc>
                  <a:txBody>
                    <a:bodyPr/>
                    <a:lstStyle/>
                    <a:p>
                      <a:pPr algn="ctr" fontAlgn="ctr"/>
                      <a:r>
                        <a:rPr lang="en-US" altLang="ja-JP" sz="1000" b="1" u="none" strike="noStrike">
                          <a:effectLst/>
                          <a:latin typeface="BIZ UDPゴシック" panose="020B0400000000000000" pitchFamily="50" charset="-128"/>
                          <a:ea typeface="BIZ UDPゴシック" panose="020B0400000000000000" pitchFamily="50" charset="-128"/>
                        </a:rPr>
                        <a:t>494</a:t>
                      </a:r>
                      <a:endParaRPr lang="en-US" altLang="ja-JP" sz="10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en-US" altLang="ja-JP" sz="1000" b="1" u="none" strike="noStrike">
                          <a:effectLst/>
                          <a:latin typeface="BIZ UDPゴシック" panose="020B0400000000000000" pitchFamily="50" charset="-128"/>
                          <a:ea typeface="BIZ UDPゴシック" panose="020B0400000000000000" pitchFamily="50" charset="-128"/>
                        </a:rPr>
                        <a:t>142</a:t>
                      </a:r>
                      <a:endParaRPr lang="en-US" altLang="ja-JP" sz="10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ja-JP" altLang="en-US" sz="1000" b="1" u="none" strike="noStrike" dirty="0">
                          <a:solidFill>
                            <a:schemeClr val="bg1"/>
                          </a:solidFill>
                          <a:effectLst/>
                          <a:latin typeface="BIZ UDPゴシック" panose="020B0400000000000000" pitchFamily="50" charset="-128"/>
                          <a:ea typeface="BIZ UDPゴシック" panose="020B0400000000000000" pitchFamily="50" charset="-128"/>
                        </a:rPr>
                        <a:t>島根県</a:t>
                      </a:r>
                      <a:endParaRPr lang="ja-JP" altLang="en-US" sz="10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8898" marR="8898" marT="8898" marB="0" anchor="ctr">
                    <a:solidFill>
                      <a:schemeClr val="accent5">
                        <a:lumMod val="60000"/>
                        <a:lumOff val="40000"/>
                      </a:schemeClr>
                    </a:solidFill>
                  </a:tcPr>
                </a:tc>
                <a:tc>
                  <a:txBody>
                    <a:bodyPr/>
                    <a:lstStyle/>
                    <a:p>
                      <a:pPr algn="ctr" fontAlgn="ctr"/>
                      <a:r>
                        <a:rPr lang="en-US" altLang="ja-JP" sz="1000" b="1" u="none" strike="noStrike">
                          <a:effectLst/>
                          <a:latin typeface="BIZ UDPゴシック" panose="020B0400000000000000" pitchFamily="50" charset="-128"/>
                          <a:ea typeface="BIZ UDPゴシック" panose="020B0400000000000000" pitchFamily="50" charset="-128"/>
                        </a:rPr>
                        <a:t>259</a:t>
                      </a:r>
                      <a:endParaRPr lang="en-US" altLang="ja-JP" sz="10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en-US" altLang="ja-JP" sz="1000" b="1" u="none" strike="noStrike">
                          <a:effectLst/>
                          <a:latin typeface="BIZ UDPゴシック" panose="020B0400000000000000" pitchFamily="50" charset="-128"/>
                          <a:ea typeface="BIZ UDPゴシック" panose="020B0400000000000000" pitchFamily="50" charset="-128"/>
                        </a:rPr>
                        <a:t>80</a:t>
                      </a:r>
                      <a:endParaRPr lang="en-US" altLang="ja-JP" sz="10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ja-JP" altLang="en-US" sz="1000" b="1" u="none" strike="noStrike" dirty="0">
                          <a:solidFill>
                            <a:schemeClr val="bg1"/>
                          </a:solidFill>
                          <a:effectLst/>
                          <a:latin typeface="BIZ UDPゴシック" panose="020B0400000000000000" pitchFamily="50" charset="-128"/>
                          <a:ea typeface="BIZ UDPゴシック" panose="020B0400000000000000" pitchFamily="50" charset="-128"/>
                        </a:rPr>
                        <a:t>合計</a:t>
                      </a:r>
                      <a:endParaRPr lang="ja-JP" altLang="en-US" sz="10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8898" marR="8898" marT="8898" marB="0" anchor="ctr">
                    <a:solidFill>
                      <a:schemeClr val="accent5">
                        <a:lumMod val="60000"/>
                        <a:lumOff val="40000"/>
                      </a:schemeClr>
                    </a:solidFill>
                  </a:tcPr>
                </a:tc>
                <a:tc>
                  <a:txBody>
                    <a:bodyPr/>
                    <a:lstStyle/>
                    <a:p>
                      <a:pPr algn="ctr" fontAlgn="ctr"/>
                      <a:r>
                        <a:rPr lang="en-US" altLang="ja-JP" sz="1000" b="1" u="none" strike="noStrike" dirty="0">
                          <a:effectLst/>
                          <a:latin typeface="BIZ UDPゴシック" panose="020B0400000000000000" pitchFamily="50" charset="-128"/>
                          <a:ea typeface="BIZ UDPゴシック" panose="020B0400000000000000" pitchFamily="50" charset="-128"/>
                        </a:rPr>
                        <a:t>33,669</a:t>
                      </a:r>
                      <a:endParaRPr lang="en-US" altLang="ja-JP"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tc>
                  <a:txBody>
                    <a:bodyPr/>
                    <a:lstStyle/>
                    <a:p>
                      <a:pPr algn="ctr" fontAlgn="ctr"/>
                      <a:r>
                        <a:rPr lang="en-US" altLang="ja-JP" sz="1000" b="1" u="none" strike="noStrike" dirty="0">
                          <a:effectLst/>
                          <a:latin typeface="BIZ UDPゴシック" panose="020B0400000000000000" pitchFamily="50" charset="-128"/>
                          <a:ea typeface="BIZ UDPゴシック" panose="020B0400000000000000" pitchFamily="50" charset="-128"/>
                        </a:rPr>
                        <a:t>435</a:t>
                      </a:r>
                      <a:endParaRPr lang="en-US" altLang="ja-JP" sz="10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8898" marR="8898" marT="8898" marB="0" anchor="ctr"/>
                </a:tc>
                <a:extLst>
                  <a:ext uri="{0D108BD9-81ED-4DB2-BD59-A6C34878D82A}">
                    <a16:rowId xmlns:a16="http://schemas.microsoft.com/office/drawing/2014/main" val="3456609917"/>
                  </a:ext>
                </a:extLst>
              </a:tr>
            </a:tbl>
          </a:graphicData>
        </a:graphic>
      </p:graphicFrame>
      <p:sp>
        <p:nvSpPr>
          <p:cNvPr id="6" name="テキスト ボックス 5">
            <a:extLst>
              <a:ext uri="{FF2B5EF4-FFF2-40B4-BE49-F238E27FC236}">
                <a16:creationId xmlns:a16="http://schemas.microsoft.com/office/drawing/2014/main" id="{00E5E576-C24D-4D59-879D-7533D5CC1DDD}"/>
              </a:ext>
            </a:extLst>
          </p:cNvPr>
          <p:cNvSpPr txBox="1"/>
          <p:nvPr/>
        </p:nvSpPr>
        <p:spPr>
          <a:xfrm>
            <a:off x="7254578" y="6422395"/>
            <a:ext cx="1627369" cy="261610"/>
          </a:xfrm>
          <a:prstGeom prst="rect">
            <a:avLst/>
          </a:prstGeom>
          <a:noFill/>
        </p:spPr>
        <p:txBody>
          <a:bodyPr wrap="none" rtlCol="0">
            <a:spAutoFit/>
          </a:bodyPr>
          <a:lstStyle/>
          <a:p>
            <a:r>
              <a:rPr kumimoji="1" lang="ja-JP" altLang="en-US" sz="1100" dirty="0">
                <a:latin typeface="BIZ UDPゴシック" panose="020B0400000000000000" pitchFamily="50" charset="-128"/>
                <a:ea typeface="BIZ UDPゴシック" panose="020B0400000000000000" pitchFamily="50" charset="-128"/>
              </a:rPr>
              <a:t>（出典）経済産業省</a:t>
            </a:r>
            <a:r>
              <a:rPr kumimoji="1" lang="en-US" altLang="ja-JP" sz="1100" dirty="0">
                <a:latin typeface="BIZ UDPゴシック" panose="020B0400000000000000" pitchFamily="50" charset="-128"/>
                <a:ea typeface="BIZ UDPゴシック" panose="020B0400000000000000" pitchFamily="50" charset="-128"/>
              </a:rPr>
              <a:t>HP</a:t>
            </a:r>
            <a:r>
              <a:rPr kumimoji="1" lang="ja-JP" altLang="en-US" sz="1100" dirty="0">
                <a:latin typeface="BIZ UDPゴシック" panose="020B0400000000000000" pitchFamily="50" charset="-128"/>
                <a:ea typeface="BIZ UDPゴシック" panose="020B0400000000000000" pitchFamily="50" charset="-128"/>
              </a:rPr>
              <a:t>　</a:t>
            </a:r>
          </a:p>
        </p:txBody>
      </p:sp>
      <p:sp>
        <p:nvSpPr>
          <p:cNvPr id="7" name="テキスト ボックス 6">
            <a:extLst>
              <a:ext uri="{FF2B5EF4-FFF2-40B4-BE49-F238E27FC236}">
                <a16:creationId xmlns:a16="http://schemas.microsoft.com/office/drawing/2014/main" id="{BEF8E28F-63A8-48E5-A3D2-FAE27D2C4A2B}"/>
              </a:ext>
            </a:extLst>
          </p:cNvPr>
          <p:cNvSpPr txBox="1"/>
          <p:nvPr/>
        </p:nvSpPr>
        <p:spPr>
          <a:xfrm>
            <a:off x="896645" y="1510226"/>
            <a:ext cx="8385432" cy="523220"/>
          </a:xfrm>
          <a:prstGeom prst="rect">
            <a:avLst/>
          </a:prstGeom>
          <a:noFill/>
          <a:ln>
            <a:solidFill>
              <a:schemeClr val="tx1"/>
            </a:solidFill>
          </a:ln>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　大阪府は届出事業所数で全国</a:t>
            </a:r>
            <a:r>
              <a:rPr kumimoji="1" lang="en-US" altLang="ja-JP" sz="1400" dirty="0">
                <a:latin typeface="BIZ UDPゴシック" panose="020B0400000000000000" pitchFamily="50" charset="-128"/>
                <a:ea typeface="BIZ UDPゴシック" panose="020B0400000000000000" pitchFamily="50" charset="-128"/>
              </a:rPr>
              <a:t>4</a:t>
            </a:r>
            <a:r>
              <a:rPr kumimoji="1" lang="ja-JP" altLang="en-US" sz="1400" dirty="0">
                <a:latin typeface="BIZ UDPゴシック" panose="020B0400000000000000" pitchFamily="50" charset="-128"/>
                <a:ea typeface="BIZ UDPゴシック" panose="020B0400000000000000" pitchFamily="50" charset="-128"/>
              </a:rPr>
              <a:t>番目、届出物質数で全国６番目に多いことから、多数の企業において多種類の化学物質が使用されている状況にある。</a:t>
            </a:r>
            <a:endParaRPr kumimoji="1" lang="en-US" altLang="ja-JP" sz="1400" dirty="0">
              <a:latin typeface="BIZ UDPゴシック" panose="020B0400000000000000" pitchFamily="50" charset="-128"/>
              <a:ea typeface="BIZ UDPゴシック" panose="020B0400000000000000" pitchFamily="50" charset="-128"/>
            </a:endParaRPr>
          </a:p>
        </p:txBody>
      </p:sp>
      <p:sp>
        <p:nvSpPr>
          <p:cNvPr id="10" name="スライド番号プレースホルダー 3">
            <a:extLst>
              <a:ext uri="{FF2B5EF4-FFF2-40B4-BE49-F238E27FC236}">
                <a16:creationId xmlns:a16="http://schemas.microsoft.com/office/drawing/2014/main" id="{B1CDEBDF-F0B8-4B9F-A7F5-07AEA5281752}"/>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31</a:t>
            </a:fld>
            <a:endParaRPr lang="en-US" dirty="0">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2244216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BE614E2E-BDA2-4AA5-9862-8F69EA3521F5}"/>
              </a:ext>
            </a:extLst>
          </p:cNvPr>
          <p:cNvSpPr>
            <a:spLocks noGrp="1"/>
          </p:cNvSpPr>
          <p:nvPr>
            <p:ph type="title"/>
          </p:nvPr>
        </p:nvSpPr>
        <p:spPr>
          <a:xfrm>
            <a:off x="1083470" y="609600"/>
            <a:ext cx="7941260" cy="1320800"/>
          </a:xfrm>
        </p:spPr>
        <p:txBody>
          <a:bodyPr>
            <a:noAutofit/>
          </a:bodyPr>
          <a:lstStyle/>
          <a:p>
            <a:pPr>
              <a:lnSpc>
                <a:spcPts val="2400"/>
              </a:lnSpc>
            </a:pPr>
            <a:r>
              <a:rPr kumimoji="1" lang="ja-JP" altLang="en-US" sz="2800" dirty="0">
                <a:latin typeface="BIZ UDPゴシック" panose="020B0400000000000000" pitchFamily="50" charset="-128"/>
                <a:ea typeface="BIZ UDPゴシック" panose="020B0400000000000000" pitchFamily="50" charset="-128"/>
              </a:rPr>
              <a:t>（参考）条例排出規制対象物質の測定方法</a:t>
            </a:r>
            <a:r>
              <a:rPr kumimoji="1" lang="en-US" altLang="ja-JP" sz="2800" dirty="0">
                <a:latin typeface="BIZ UDPゴシック" panose="020B0400000000000000" pitchFamily="50" charset="-128"/>
                <a:ea typeface="BIZ UDPゴシック" panose="020B0400000000000000" pitchFamily="50" charset="-128"/>
              </a:rPr>
              <a:t/>
            </a:r>
            <a:br>
              <a:rPr kumimoji="1" lang="en-US" altLang="ja-JP" sz="2800" dirty="0">
                <a:latin typeface="BIZ UDPゴシック" panose="020B0400000000000000" pitchFamily="50" charset="-128"/>
                <a:ea typeface="BIZ UDPゴシック" panose="020B0400000000000000" pitchFamily="50" charset="-128"/>
              </a:rPr>
            </a:br>
            <a:r>
              <a:rPr kumimoji="1" lang="ja-JP" altLang="en-US" sz="2800" dirty="0">
                <a:latin typeface="BIZ UDPゴシック" panose="020B0400000000000000" pitchFamily="50" charset="-128"/>
                <a:ea typeface="BIZ UDPゴシック" panose="020B0400000000000000" pitchFamily="50" charset="-128"/>
              </a:rPr>
              <a:t>　　</a:t>
            </a:r>
            <a:r>
              <a:rPr kumimoji="1" lang="ja-JP" altLang="en-US" sz="2000" dirty="0">
                <a:latin typeface="BIZ UDPゴシック" panose="020B0400000000000000" pitchFamily="50" charset="-128"/>
                <a:ea typeface="BIZ UDPゴシック" panose="020B0400000000000000" pitchFamily="50" charset="-128"/>
              </a:rPr>
              <a:t>　（</a:t>
            </a:r>
            <a:r>
              <a:rPr lang="zh-CN" altLang="en-US" sz="2000" dirty="0">
                <a:latin typeface="BIZ UDPゴシック" panose="020B0400000000000000" pitchFamily="50" charset="-128"/>
                <a:ea typeface="BIZ UDPゴシック" panose="020B0400000000000000" pitchFamily="50" charset="-128"/>
              </a:rPr>
              <a:t>平成</a:t>
            </a:r>
            <a:r>
              <a:rPr lang="en-US" altLang="zh-CN" sz="2000" dirty="0">
                <a:latin typeface="BIZ UDPゴシック" panose="020B0400000000000000" pitchFamily="50" charset="-128"/>
                <a:ea typeface="BIZ UDPゴシック" panose="020B0400000000000000" pitchFamily="50" charset="-128"/>
              </a:rPr>
              <a:t>30</a:t>
            </a:r>
            <a:r>
              <a:rPr lang="zh-CN" altLang="en-US" sz="2000" dirty="0">
                <a:latin typeface="BIZ UDPゴシック" panose="020B0400000000000000" pitchFamily="50" charset="-128"/>
                <a:ea typeface="BIZ UDPゴシック" panose="020B0400000000000000" pitchFamily="50" charset="-128"/>
              </a:rPr>
              <a:t>年</a:t>
            </a:r>
            <a:r>
              <a:rPr lang="en-US" altLang="zh-CN" sz="2000" dirty="0">
                <a:latin typeface="BIZ UDPゴシック" panose="020B0400000000000000" pitchFamily="50" charset="-128"/>
                <a:ea typeface="BIZ UDPゴシック" panose="020B0400000000000000" pitchFamily="50" charset="-128"/>
              </a:rPr>
              <a:t>3</a:t>
            </a:r>
            <a:r>
              <a:rPr lang="zh-CN" altLang="en-US" sz="2000" dirty="0">
                <a:latin typeface="BIZ UDPゴシック" panose="020B0400000000000000" pitchFamily="50" charset="-128"/>
                <a:ea typeface="BIZ UDPゴシック" panose="020B0400000000000000" pitchFamily="50" charset="-128"/>
              </a:rPr>
              <a:t>月</a:t>
            </a:r>
            <a:r>
              <a:rPr lang="en-US" altLang="zh-CN" sz="2000" dirty="0">
                <a:latin typeface="BIZ UDPゴシック" panose="020B0400000000000000" pitchFamily="50" charset="-128"/>
                <a:ea typeface="BIZ UDPゴシック" panose="020B0400000000000000" pitchFamily="50" charset="-128"/>
              </a:rPr>
              <a:t>30</a:t>
            </a:r>
            <a:r>
              <a:rPr lang="zh-CN" altLang="en-US" sz="2000" dirty="0">
                <a:latin typeface="BIZ UDPゴシック" panose="020B0400000000000000" pitchFamily="50" charset="-128"/>
                <a:ea typeface="BIZ UDPゴシック" panose="020B0400000000000000" pitchFamily="50" charset="-128"/>
              </a:rPr>
              <a:t>日大阪府公告第</a:t>
            </a:r>
            <a:r>
              <a:rPr lang="en-US" altLang="zh-CN" sz="2000" dirty="0">
                <a:latin typeface="BIZ UDPゴシック" panose="020B0400000000000000" pitchFamily="50" charset="-128"/>
                <a:ea typeface="BIZ UDPゴシック" panose="020B0400000000000000" pitchFamily="50" charset="-128"/>
              </a:rPr>
              <a:t>35</a:t>
            </a:r>
            <a:r>
              <a:rPr lang="zh-CN" altLang="en-US" sz="2000" dirty="0">
                <a:latin typeface="BIZ UDPゴシック" panose="020B0400000000000000" pitchFamily="50" charset="-128"/>
                <a:ea typeface="BIZ UDPゴシック" panose="020B0400000000000000" pitchFamily="50" charset="-128"/>
              </a:rPr>
              <a:t>号</a:t>
            </a:r>
            <a:r>
              <a:rPr lang="ja-JP" altLang="en-US" sz="2000" dirty="0">
                <a:latin typeface="BIZ UDPゴシック" panose="020B0400000000000000" pitchFamily="50" charset="-128"/>
                <a:ea typeface="BIZ UDPゴシック" panose="020B0400000000000000" pitchFamily="50" charset="-128"/>
              </a:rPr>
              <a:t>）</a:t>
            </a:r>
            <a:endParaRPr kumimoji="1" lang="ja-JP" altLang="en-US" sz="20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表 4">
            <a:extLst>
              <a:ext uri="{FF2B5EF4-FFF2-40B4-BE49-F238E27FC236}">
                <a16:creationId xmlns:a16="http://schemas.microsoft.com/office/drawing/2014/main" id="{86563AF3-4402-4B3D-A622-013100EDC0F5}"/>
              </a:ext>
            </a:extLst>
          </p:cNvPr>
          <p:cNvGraphicFramePr>
            <a:graphicFrameLocks noGrp="1"/>
          </p:cNvGraphicFramePr>
          <p:nvPr>
            <p:extLst>
              <p:ext uri="{D42A27DB-BD31-4B8C-83A1-F6EECF244321}">
                <p14:modId xmlns:p14="http://schemas.microsoft.com/office/powerpoint/2010/main" val="995531585"/>
              </p:ext>
            </p:extLst>
          </p:nvPr>
        </p:nvGraphicFramePr>
        <p:xfrm>
          <a:off x="625703" y="1278817"/>
          <a:ext cx="8856794" cy="5529132"/>
        </p:xfrm>
        <a:graphic>
          <a:graphicData uri="http://schemas.openxmlformats.org/drawingml/2006/table">
            <a:tbl>
              <a:tblPr firstRow="1" firstCol="1">
                <a:tableStyleId>{5C22544A-7EE6-4342-B048-85BDC9FD1C3A}</a:tableStyleId>
              </a:tblPr>
              <a:tblGrid>
                <a:gridCol w="2713845">
                  <a:extLst>
                    <a:ext uri="{9D8B030D-6E8A-4147-A177-3AD203B41FA5}">
                      <a16:colId xmlns:a16="http://schemas.microsoft.com/office/drawing/2014/main" val="3674049046"/>
                    </a:ext>
                  </a:extLst>
                </a:gridCol>
                <a:gridCol w="6142949">
                  <a:extLst>
                    <a:ext uri="{9D8B030D-6E8A-4147-A177-3AD203B41FA5}">
                      <a16:colId xmlns:a16="http://schemas.microsoft.com/office/drawing/2014/main" val="3731796007"/>
                    </a:ext>
                  </a:extLst>
                </a:gridCol>
              </a:tblGrid>
              <a:tr h="223416">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有害物質（及び特定粉じん）</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45720" marR="4572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測定方法</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45720" marR="45720" anchor="ctr"/>
                </a:tc>
                <a:extLst>
                  <a:ext uri="{0D108BD9-81ED-4DB2-BD59-A6C34878D82A}">
                    <a16:rowId xmlns:a16="http://schemas.microsoft.com/office/drawing/2014/main" val="2942152928"/>
                  </a:ext>
                </a:extLst>
              </a:tr>
              <a:tr h="792111">
                <a:tc>
                  <a:txBody>
                    <a:bodyPr/>
                    <a:lstStyle/>
                    <a:p>
                      <a:pPr marL="0" indent="0" algn="l" fontAlgn="ctr">
                        <a:tabLst>
                          <a:tab pos="266700" algn="l"/>
                        </a:tabLst>
                      </a:pPr>
                      <a:r>
                        <a:rPr lang="ja-JP" altLang="en-US" sz="1000" u="none" strike="noStrike" dirty="0">
                          <a:effectLst/>
                          <a:latin typeface="BIZ UDPゴシック" panose="020B0400000000000000" pitchFamily="50" charset="-128"/>
                          <a:ea typeface="BIZ UDPゴシック" panose="020B0400000000000000" pitchFamily="50" charset="-128"/>
                        </a:rPr>
                        <a:t>アニシジン、</a:t>
                      </a:r>
                      <a:r>
                        <a:rPr lang="en-US" altLang="ja-JP" sz="1000" u="none" strike="noStrike" dirty="0">
                          <a:effectLst/>
                          <a:latin typeface="BIZ UDPゴシック" panose="020B0400000000000000" pitchFamily="50" charset="-128"/>
                          <a:ea typeface="BIZ UDPゴシック" panose="020B0400000000000000" pitchFamily="50" charset="-128"/>
                        </a:rPr>
                        <a:t>N―</a:t>
                      </a:r>
                      <a:r>
                        <a:rPr lang="ja-JP" altLang="en-US" sz="1000" u="none" strike="noStrike" dirty="0">
                          <a:effectLst/>
                          <a:latin typeface="BIZ UDPゴシック" panose="020B0400000000000000" pitchFamily="50" charset="-128"/>
                          <a:ea typeface="BIZ UDPゴシック" panose="020B0400000000000000" pitchFamily="50" charset="-128"/>
                        </a:rPr>
                        <a:t>エチルアニリン及び</a:t>
                      </a:r>
                      <a:r>
                        <a:rPr lang="en-US" altLang="ja-JP" sz="1000" u="none" strike="noStrike" dirty="0">
                          <a:effectLst/>
                          <a:latin typeface="BIZ UDPゴシック" panose="020B0400000000000000" pitchFamily="50" charset="-128"/>
                          <a:ea typeface="BIZ UDPゴシック" panose="020B0400000000000000" pitchFamily="50" charset="-128"/>
                        </a:rPr>
                        <a:t>N―</a:t>
                      </a:r>
                      <a:r>
                        <a:rPr lang="ja-JP" altLang="en-US" sz="1000" u="none" strike="noStrike" dirty="0">
                          <a:effectLst/>
                          <a:latin typeface="BIZ UDPゴシック" panose="020B0400000000000000" pitchFamily="50" charset="-128"/>
                          <a:ea typeface="BIZ UDPゴシック" panose="020B0400000000000000" pitchFamily="50" charset="-128"/>
                        </a:rPr>
                        <a:t>メチルアニリン</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45720" marR="45720" anchor="ctr"/>
                </a:tc>
                <a:tc>
                  <a:txBody>
                    <a:bodyPr/>
                    <a:lstStyle/>
                    <a:p>
                      <a:pPr algn="l" fontAlgn="ctr"/>
                      <a:r>
                        <a:rPr lang="en-US" altLang="ja-JP" sz="1000" u="none" strike="noStrike" dirty="0">
                          <a:effectLst/>
                          <a:latin typeface="BIZ UDPゴシック" panose="020B0400000000000000" pitchFamily="50" charset="-128"/>
                          <a:ea typeface="BIZ UDPゴシック" panose="020B0400000000000000" pitchFamily="50" charset="-128"/>
                        </a:rPr>
                        <a:t>(1)</a:t>
                      </a:r>
                      <a:r>
                        <a:rPr lang="ja-JP" altLang="en-US" sz="1000" u="none" strike="noStrike" dirty="0">
                          <a:effectLst/>
                          <a:latin typeface="BIZ UDPゴシック" panose="020B0400000000000000" pitchFamily="50" charset="-128"/>
                          <a:ea typeface="BIZ UDPゴシック" panose="020B0400000000000000" pitchFamily="50" charset="-128"/>
                        </a:rPr>
                        <a:t>　日本産業規格</a:t>
                      </a:r>
                      <a:r>
                        <a:rPr lang="en-US" altLang="ja-JP" sz="1000" u="none" strike="noStrike" dirty="0">
                          <a:effectLst/>
                          <a:latin typeface="BIZ UDPゴシック" panose="020B0400000000000000" pitchFamily="50" charset="-128"/>
                          <a:ea typeface="BIZ UDPゴシック" panose="020B0400000000000000" pitchFamily="50" charset="-128"/>
                        </a:rPr>
                        <a:t>(</a:t>
                      </a:r>
                      <a:r>
                        <a:rPr lang="ja-JP" altLang="en-US" sz="1000" u="none" strike="noStrike" dirty="0">
                          <a:effectLst/>
                          <a:latin typeface="BIZ UDPゴシック" panose="020B0400000000000000" pitchFamily="50" charset="-128"/>
                          <a:ea typeface="BIZ UDPゴシック" panose="020B0400000000000000" pitchFamily="50" charset="-128"/>
                        </a:rPr>
                        <a:t>以下「規格」という。</a:t>
                      </a:r>
                      <a:r>
                        <a:rPr lang="en-US" altLang="ja-JP" sz="1000" u="none" strike="noStrike" dirty="0">
                          <a:effectLst/>
                          <a:latin typeface="BIZ UDPゴシック" panose="020B0400000000000000" pitchFamily="50" charset="-128"/>
                          <a:ea typeface="BIZ UDPゴシック" panose="020B0400000000000000" pitchFamily="50" charset="-128"/>
                        </a:rPr>
                        <a:t>)K0088</a:t>
                      </a:r>
                      <a:r>
                        <a:rPr lang="ja-JP" altLang="en-US" sz="1000" u="none" strike="noStrike" dirty="0">
                          <a:effectLst/>
                          <a:latin typeface="BIZ UDPゴシック" panose="020B0400000000000000" pitchFamily="50" charset="-128"/>
                          <a:ea typeface="BIZ UDPゴシック" panose="020B0400000000000000" pitchFamily="50" charset="-128"/>
                        </a:rPr>
                        <a:t>に準拠し、濃縮法により排出ガスを捕集する。</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l" fontAlgn="ctr"/>
                      <a:r>
                        <a:rPr lang="en-US" altLang="ja-JP" sz="1000" u="none" strike="noStrike" dirty="0">
                          <a:effectLst/>
                          <a:latin typeface="BIZ UDPゴシック" panose="020B0400000000000000" pitchFamily="50" charset="-128"/>
                          <a:ea typeface="BIZ UDPゴシック" panose="020B0400000000000000" pitchFamily="50" charset="-128"/>
                        </a:rPr>
                        <a:t>(2)</a:t>
                      </a:r>
                      <a:r>
                        <a:rPr lang="ja-JP" altLang="en-US" sz="1000" u="none" strike="noStrike" dirty="0">
                          <a:effectLst/>
                          <a:latin typeface="BIZ UDPゴシック" panose="020B0400000000000000" pitchFamily="50" charset="-128"/>
                          <a:ea typeface="BIZ UDPゴシック" panose="020B0400000000000000" pitchFamily="50" charset="-128"/>
                        </a:rPr>
                        <a:t>　</a:t>
                      </a:r>
                      <a:r>
                        <a:rPr lang="en-US" altLang="ja-JP" sz="1000" u="none" strike="noStrike" dirty="0">
                          <a:effectLst/>
                          <a:latin typeface="BIZ UDPゴシック" panose="020B0400000000000000" pitchFamily="50" charset="-128"/>
                          <a:ea typeface="BIZ UDPゴシック" panose="020B0400000000000000" pitchFamily="50" charset="-128"/>
                        </a:rPr>
                        <a:t>(1)</a:t>
                      </a:r>
                      <a:r>
                        <a:rPr lang="ja-JP" altLang="en-US" sz="1000" u="none" strike="noStrike" dirty="0">
                          <a:effectLst/>
                          <a:latin typeface="BIZ UDPゴシック" panose="020B0400000000000000" pitchFamily="50" charset="-128"/>
                          <a:ea typeface="BIZ UDPゴシック" panose="020B0400000000000000" pitchFamily="50" charset="-128"/>
                        </a:rPr>
                        <a:t>で捕集した排出ガス試料をエタノールで溶出して塩基性とした後、ジクロロメタンを用いて抽出し、脱水し、濃縮した後、ヘキサンを加えて定容とする。</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l" fontAlgn="ctr"/>
                      <a:r>
                        <a:rPr lang="en-US" altLang="ja-JP" sz="1000" u="none" strike="noStrike" dirty="0">
                          <a:effectLst/>
                          <a:latin typeface="BIZ UDPゴシック" panose="020B0400000000000000" pitchFamily="50" charset="-128"/>
                          <a:ea typeface="BIZ UDPゴシック" panose="020B0400000000000000" pitchFamily="50" charset="-128"/>
                        </a:rPr>
                        <a:t>(3)</a:t>
                      </a:r>
                      <a:r>
                        <a:rPr lang="ja-JP" altLang="en-US" sz="1000" u="none" strike="noStrike" dirty="0">
                          <a:effectLst/>
                          <a:latin typeface="BIZ UDPゴシック" panose="020B0400000000000000" pitchFamily="50" charset="-128"/>
                          <a:ea typeface="BIZ UDPゴシック" panose="020B0400000000000000" pitchFamily="50" charset="-128"/>
                        </a:rPr>
                        <a:t>　</a:t>
                      </a:r>
                      <a:r>
                        <a:rPr lang="en-US" altLang="ja-JP" sz="1000" u="none" strike="noStrike" dirty="0">
                          <a:effectLst/>
                          <a:latin typeface="BIZ UDPゴシック" panose="020B0400000000000000" pitchFamily="50" charset="-128"/>
                          <a:ea typeface="BIZ UDPゴシック" panose="020B0400000000000000" pitchFamily="50" charset="-128"/>
                        </a:rPr>
                        <a:t>(2)</a:t>
                      </a:r>
                      <a:r>
                        <a:rPr lang="ja-JP" altLang="en-US" sz="1000" u="none" strike="noStrike" dirty="0">
                          <a:effectLst/>
                          <a:latin typeface="BIZ UDPゴシック" panose="020B0400000000000000" pitchFamily="50" charset="-128"/>
                          <a:ea typeface="BIZ UDPゴシック" panose="020B0400000000000000" pitchFamily="50" charset="-128"/>
                        </a:rPr>
                        <a:t>で定容とした試料液を規格</a:t>
                      </a:r>
                      <a:r>
                        <a:rPr lang="en-US" altLang="ja-JP" sz="1000" u="none" strike="noStrike" dirty="0">
                          <a:effectLst/>
                          <a:latin typeface="BIZ UDPゴシック" panose="020B0400000000000000" pitchFamily="50" charset="-128"/>
                          <a:ea typeface="BIZ UDPゴシック" panose="020B0400000000000000" pitchFamily="50" charset="-128"/>
                        </a:rPr>
                        <a:t>K0123</a:t>
                      </a:r>
                      <a:r>
                        <a:rPr lang="ja-JP" altLang="en-US" sz="1000" u="none" strike="noStrike" dirty="0">
                          <a:effectLst/>
                          <a:latin typeface="BIZ UDPゴシック" panose="020B0400000000000000" pitchFamily="50" charset="-128"/>
                          <a:ea typeface="BIZ UDPゴシック" panose="020B0400000000000000" pitchFamily="50" charset="-128"/>
                        </a:rPr>
                        <a:t>に定めるガスクロマトグラフ質量分析法又は規格</a:t>
                      </a:r>
                      <a:r>
                        <a:rPr lang="en-US" altLang="ja-JP" sz="1000" u="none" strike="noStrike" dirty="0">
                          <a:effectLst/>
                          <a:latin typeface="BIZ UDPゴシック" panose="020B0400000000000000" pitchFamily="50" charset="-128"/>
                          <a:ea typeface="BIZ UDPゴシック" panose="020B0400000000000000" pitchFamily="50" charset="-128"/>
                        </a:rPr>
                        <a:t>K0114</a:t>
                      </a:r>
                      <a:r>
                        <a:rPr lang="ja-JP" altLang="en-US" sz="1000" u="none" strike="noStrike" dirty="0">
                          <a:effectLst/>
                          <a:latin typeface="BIZ UDPゴシック" panose="020B0400000000000000" pitchFamily="50" charset="-128"/>
                          <a:ea typeface="BIZ UDPゴシック" panose="020B0400000000000000" pitchFamily="50" charset="-128"/>
                        </a:rPr>
                        <a:t>に定めるガスクロマトグラフ法</a:t>
                      </a:r>
                      <a:r>
                        <a:rPr lang="en-US" altLang="ja-JP" sz="1000" u="none" strike="noStrike" dirty="0">
                          <a:effectLst/>
                          <a:latin typeface="BIZ UDPゴシック" panose="020B0400000000000000" pitchFamily="50" charset="-128"/>
                          <a:ea typeface="BIZ UDPゴシック" panose="020B0400000000000000" pitchFamily="50" charset="-128"/>
                        </a:rPr>
                        <a:t>(</a:t>
                      </a:r>
                      <a:r>
                        <a:rPr lang="ja-JP" altLang="en-US" sz="1000" u="none" strike="noStrike" dirty="0">
                          <a:effectLst/>
                          <a:latin typeface="BIZ UDPゴシック" panose="020B0400000000000000" pitchFamily="50" charset="-128"/>
                          <a:ea typeface="BIZ UDPゴシック" panose="020B0400000000000000" pitchFamily="50" charset="-128"/>
                        </a:rPr>
                        <a:t>熱イオン化検出器を用いる方法に限る。</a:t>
                      </a:r>
                      <a:r>
                        <a:rPr lang="en-US" altLang="ja-JP" sz="1000" u="none" strike="noStrike" dirty="0">
                          <a:effectLst/>
                          <a:latin typeface="BIZ UDPゴシック" panose="020B0400000000000000" pitchFamily="50" charset="-128"/>
                          <a:ea typeface="BIZ UDPゴシック" panose="020B0400000000000000" pitchFamily="50" charset="-128"/>
                        </a:rPr>
                        <a:t>)</a:t>
                      </a:r>
                      <a:r>
                        <a:rPr lang="ja-JP" altLang="en-US" sz="1000" u="none" strike="noStrike" dirty="0">
                          <a:effectLst/>
                          <a:latin typeface="BIZ UDPゴシック" panose="020B0400000000000000" pitchFamily="50" charset="-128"/>
                          <a:ea typeface="BIZ UDPゴシック" panose="020B0400000000000000" pitchFamily="50" charset="-128"/>
                        </a:rPr>
                        <a:t>により分析する。</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45720" marR="45720" anchor="ctr"/>
                </a:tc>
                <a:extLst>
                  <a:ext uri="{0D108BD9-81ED-4DB2-BD59-A6C34878D82A}">
                    <a16:rowId xmlns:a16="http://schemas.microsoft.com/office/drawing/2014/main" val="594630985"/>
                  </a:ext>
                </a:extLst>
              </a:tr>
              <a:tr h="649938">
                <a:tc>
                  <a:txBody>
                    <a:bodyPr/>
                    <a:lstStyle/>
                    <a:p>
                      <a:pPr algn="l" fontAlgn="ctr"/>
                      <a:r>
                        <a:rPr lang="ja-JP" altLang="en-US" sz="1000" u="none" strike="noStrike" dirty="0">
                          <a:effectLst/>
                          <a:latin typeface="BIZ UDPゴシック" panose="020B0400000000000000" pitchFamily="50" charset="-128"/>
                          <a:ea typeface="BIZ UDPゴシック" panose="020B0400000000000000" pitchFamily="50" charset="-128"/>
                        </a:rPr>
                        <a:t>アンチモン及びその化合物</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45720" marR="45720" anchor="ctr"/>
                </a:tc>
                <a:tc>
                  <a:txBody>
                    <a:bodyPr/>
                    <a:lstStyle/>
                    <a:p>
                      <a:pPr algn="l" fontAlgn="ctr"/>
                      <a:r>
                        <a:rPr lang="en-US" altLang="ja-JP" sz="1000" u="none" strike="noStrike" dirty="0">
                          <a:effectLst/>
                          <a:latin typeface="BIZ UDPゴシック" panose="020B0400000000000000" pitchFamily="50" charset="-128"/>
                          <a:ea typeface="BIZ UDPゴシック" panose="020B0400000000000000" pitchFamily="50" charset="-128"/>
                        </a:rPr>
                        <a:t>(1)</a:t>
                      </a:r>
                      <a:r>
                        <a:rPr lang="ja-JP" altLang="en-US" sz="1000" u="none" strike="noStrike" dirty="0">
                          <a:effectLst/>
                          <a:latin typeface="BIZ UDPゴシック" panose="020B0400000000000000" pitchFamily="50" charset="-128"/>
                          <a:ea typeface="BIZ UDPゴシック" panose="020B0400000000000000" pitchFamily="50" charset="-128"/>
                        </a:rPr>
                        <a:t>　規格</a:t>
                      </a:r>
                      <a:r>
                        <a:rPr lang="en-US" altLang="ja-JP" sz="1000" u="none" strike="noStrike" dirty="0">
                          <a:effectLst/>
                          <a:latin typeface="BIZ UDPゴシック" panose="020B0400000000000000" pitchFamily="50" charset="-128"/>
                          <a:ea typeface="BIZ UDPゴシック" panose="020B0400000000000000" pitchFamily="50" charset="-128"/>
                        </a:rPr>
                        <a:t>K0083</a:t>
                      </a:r>
                      <a:r>
                        <a:rPr lang="ja-JP" altLang="en-US" sz="1000" u="none" strike="noStrike" dirty="0">
                          <a:effectLst/>
                          <a:latin typeface="BIZ UDPゴシック" panose="020B0400000000000000" pitchFamily="50" charset="-128"/>
                          <a:ea typeface="BIZ UDPゴシック" panose="020B0400000000000000" pitchFamily="50" charset="-128"/>
                        </a:rPr>
                        <a:t>に準拠し、ろ紙及び吸収液に捕集した排出ガス試料を酸性溶液中で加熱し、分解した後、定容とする。</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l" fontAlgn="ctr"/>
                      <a:r>
                        <a:rPr lang="en-US" altLang="ja-JP" sz="1000" u="none" strike="noStrike" dirty="0">
                          <a:effectLst/>
                          <a:latin typeface="BIZ UDPゴシック" panose="020B0400000000000000" pitchFamily="50" charset="-128"/>
                          <a:ea typeface="BIZ UDPゴシック" panose="020B0400000000000000" pitchFamily="50" charset="-128"/>
                        </a:rPr>
                        <a:t>(2)</a:t>
                      </a:r>
                      <a:r>
                        <a:rPr lang="ja-JP" altLang="en-US" sz="1000" u="none" strike="noStrike" dirty="0">
                          <a:effectLst/>
                          <a:latin typeface="BIZ UDPゴシック" panose="020B0400000000000000" pitchFamily="50" charset="-128"/>
                          <a:ea typeface="BIZ UDPゴシック" panose="020B0400000000000000" pitchFamily="50" charset="-128"/>
                        </a:rPr>
                        <a:t>　</a:t>
                      </a:r>
                      <a:r>
                        <a:rPr lang="en-US" altLang="ja-JP" sz="1000" u="none" strike="noStrike" dirty="0">
                          <a:effectLst/>
                          <a:latin typeface="BIZ UDPゴシック" panose="020B0400000000000000" pitchFamily="50" charset="-128"/>
                          <a:ea typeface="BIZ UDPゴシック" panose="020B0400000000000000" pitchFamily="50" charset="-128"/>
                        </a:rPr>
                        <a:t>(1)</a:t>
                      </a:r>
                      <a:r>
                        <a:rPr lang="ja-JP" altLang="en-US" sz="1000" u="none" strike="noStrike" dirty="0">
                          <a:effectLst/>
                          <a:latin typeface="BIZ UDPゴシック" panose="020B0400000000000000" pitchFamily="50" charset="-128"/>
                          <a:ea typeface="BIZ UDPゴシック" panose="020B0400000000000000" pitchFamily="50" charset="-128"/>
                        </a:rPr>
                        <a:t>で定容とした試料液を規格</a:t>
                      </a:r>
                      <a:r>
                        <a:rPr lang="en-US" altLang="ja-JP" sz="1000" u="none" strike="noStrike" dirty="0">
                          <a:effectLst/>
                          <a:latin typeface="BIZ UDPゴシック" panose="020B0400000000000000" pitchFamily="50" charset="-128"/>
                          <a:ea typeface="BIZ UDPゴシック" panose="020B0400000000000000" pitchFamily="50" charset="-128"/>
                        </a:rPr>
                        <a:t>K0102</a:t>
                      </a:r>
                      <a:r>
                        <a:rPr lang="ja-JP" altLang="en-US" sz="1000" u="none" strike="noStrike" dirty="0">
                          <a:effectLst/>
                          <a:latin typeface="BIZ UDPゴシック" panose="020B0400000000000000" pitchFamily="50" charset="-128"/>
                          <a:ea typeface="BIZ UDPゴシック" panose="020B0400000000000000" pitchFamily="50" charset="-128"/>
                        </a:rPr>
                        <a:t>の</a:t>
                      </a:r>
                      <a:r>
                        <a:rPr lang="en-US" altLang="ja-JP" sz="1000" u="none" strike="noStrike" dirty="0">
                          <a:effectLst/>
                          <a:latin typeface="BIZ UDPゴシック" panose="020B0400000000000000" pitchFamily="50" charset="-128"/>
                          <a:ea typeface="BIZ UDPゴシック" panose="020B0400000000000000" pitchFamily="50" charset="-128"/>
                        </a:rPr>
                        <a:t>62</a:t>
                      </a:r>
                      <a:r>
                        <a:rPr lang="ja-JP" altLang="en-US" sz="1000" u="none" strike="noStrike" dirty="0">
                          <a:effectLst/>
                          <a:latin typeface="BIZ UDPゴシック" panose="020B0400000000000000" pitchFamily="50" charset="-128"/>
                          <a:ea typeface="BIZ UDPゴシック" panose="020B0400000000000000" pitchFamily="50" charset="-128"/>
                        </a:rPr>
                        <a:t>に定めるローダミン</a:t>
                      </a:r>
                      <a:r>
                        <a:rPr lang="en-US" altLang="ja-JP" sz="1000" u="none" strike="noStrike" dirty="0">
                          <a:effectLst/>
                          <a:latin typeface="BIZ UDPゴシック" panose="020B0400000000000000" pitchFamily="50" charset="-128"/>
                          <a:ea typeface="BIZ UDPゴシック" panose="020B0400000000000000" pitchFamily="50" charset="-128"/>
                        </a:rPr>
                        <a:t>B</a:t>
                      </a:r>
                      <a:r>
                        <a:rPr lang="ja-JP" altLang="en-US" sz="1000" u="none" strike="noStrike" dirty="0">
                          <a:effectLst/>
                          <a:latin typeface="BIZ UDPゴシック" panose="020B0400000000000000" pitchFamily="50" charset="-128"/>
                          <a:ea typeface="BIZ UDPゴシック" panose="020B0400000000000000" pitchFamily="50" charset="-128"/>
                        </a:rPr>
                        <a:t>吸光光度法、水素化物発生原子吸光法、水素化物発生</a:t>
                      </a:r>
                      <a:r>
                        <a:rPr lang="en-US" altLang="ja-JP" sz="1000" u="none" strike="noStrike" dirty="0">
                          <a:effectLst/>
                          <a:latin typeface="BIZ UDPゴシック" panose="020B0400000000000000" pitchFamily="50" charset="-128"/>
                          <a:ea typeface="BIZ UDPゴシック" panose="020B0400000000000000" pitchFamily="50" charset="-128"/>
                        </a:rPr>
                        <a:t>ICP</a:t>
                      </a:r>
                      <a:r>
                        <a:rPr lang="ja-JP" altLang="en-US" sz="1000" u="none" strike="noStrike" dirty="0">
                          <a:effectLst/>
                          <a:latin typeface="BIZ UDPゴシック" panose="020B0400000000000000" pitchFamily="50" charset="-128"/>
                          <a:ea typeface="BIZ UDPゴシック" panose="020B0400000000000000" pitchFamily="50" charset="-128"/>
                        </a:rPr>
                        <a:t>発光分光分析法又は</a:t>
                      </a:r>
                      <a:r>
                        <a:rPr lang="en-US" altLang="ja-JP" sz="1000" u="none" strike="noStrike" dirty="0">
                          <a:effectLst/>
                          <a:latin typeface="BIZ UDPゴシック" panose="020B0400000000000000" pitchFamily="50" charset="-128"/>
                          <a:ea typeface="BIZ UDPゴシック" panose="020B0400000000000000" pitchFamily="50" charset="-128"/>
                        </a:rPr>
                        <a:t>ICP</a:t>
                      </a:r>
                      <a:r>
                        <a:rPr lang="ja-JP" altLang="en-US" sz="1000" u="none" strike="noStrike" dirty="0">
                          <a:effectLst/>
                          <a:latin typeface="BIZ UDPゴシック" panose="020B0400000000000000" pitchFamily="50" charset="-128"/>
                          <a:ea typeface="BIZ UDPゴシック" panose="020B0400000000000000" pitchFamily="50" charset="-128"/>
                        </a:rPr>
                        <a:t>質量分析法により分析する。</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45720" marR="45720" anchor="ctr"/>
                </a:tc>
                <a:extLst>
                  <a:ext uri="{0D108BD9-81ED-4DB2-BD59-A6C34878D82A}">
                    <a16:rowId xmlns:a16="http://schemas.microsoft.com/office/drawing/2014/main" val="1122176766"/>
                  </a:ext>
                </a:extLst>
              </a:tr>
              <a:tr h="223416">
                <a:tc>
                  <a:txBody>
                    <a:bodyPr/>
                    <a:lstStyle/>
                    <a:p>
                      <a:pPr algn="l" fontAlgn="ctr"/>
                      <a:r>
                        <a:rPr lang="ja-JP" altLang="en-US" sz="1000" u="none" strike="noStrike" dirty="0">
                          <a:effectLst/>
                          <a:latin typeface="BIZ UDPゴシック" panose="020B0400000000000000" pitchFamily="50" charset="-128"/>
                          <a:ea typeface="BIZ UDPゴシック" panose="020B0400000000000000" pitchFamily="50" charset="-128"/>
                        </a:rPr>
                        <a:t>塩化水素</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45720" marR="45720" anchor="ctr"/>
                </a:tc>
                <a:tc>
                  <a:txBody>
                    <a:bodyPr/>
                    <a:lstStyle/>
                    <a:p>
                      <a:pPr algn="l" fontAlgn="ctr"/>
                      <a:r>
                        <a:rPr lang="ja-JP" altLang="en-US" sz="1000" u="none" strike="noStrike">
                          <a:effectLst/>
                          <a:latin typeface="BIZ UDPゴシック" panose="020B0400000000000000" pitchFamily="50" charset="-128"/>
                          <a:ea typeface="BIZ UDPゴシック" panose="020B0400000000000000" pitchFamily="50" charset="-128"/>
                        </a:rPr>
                        <a:t>規格</a:t>
                      </a:r>
                      <a:r>
                        <a:rPr lang="en-US" altLang="ja-JP" sz="1000" u="none" strike="noStrike">
                          <a:effectLst/>
                          <a:latin typeface="BIZ UDPゴシック" panose="020B0400000000000000" pitchFamily="50" charset="-128"/>
                          <a:ea typeface="BIZ UDPゴシック" panose="020B0400000000000000" pitchFamily="50" charset="-128"/>
                        </a:rPr>
                        <a:t>K0107</a:t>
                      </a:r>
                      <a:r>
                        <a:rPr lang="ja-JP" altLang="en-US" sz="1000" u="none" strike="noStrike">
                          <a:effectLst/>
                          <a:latin typeface="BIZ UDPゴシック" panose="020B0400000000000000" pitchFamily="50" charset="-128"/>
                          <a:ea typeface="BIZ UDPゴシック" panose="020B0400000000000000" pitchFamily="50" charset="-128"/>
                        </a:rPr>
                        <a:t>に定める方法</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45720" marR="45720" anchor="ctr"/>
                </a:tc>
                <a:extLst>
                  <a:ext uri="{0D108BD9-81ED-4DB2-BD59-A6C34878D82A}">
                    <a16:rowId xmlns:a16="http://schemas.microsoft.com/office/drawing/2014/main" val="2797595858"/>
                  </a:ext>
                </a:extLst>
              </a:tr>
              <a:tr h="223416">
                <a:tc>
                  <a:txBody>
                    <a:bodyPr/>
                    <a:lstStyle/>
                    <a:p>
                      <a:pPr algn="l" fontAlgn="ctr"/>
                      <a:r>
                        <a:rPr lang="ja-JP" altLang="en-US" sz="1000" u="none" strike="noStrike">
                          <a:effectLst/>
                          <a:latin typeface="BIZ UDPゴシック" panose="020B0400000000000000" pitchFamily="50" charset="-128"/>
                          <a:ea typeface="BIZ UDPゴシック" panose="020B0400000000000000" pitchFamily="50" charset="-128"/>
                        </a:rPr>
                        <a:t>塩素</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45720" marR="45720" anchor="ctr"/>
                </a:tc>
                <a:tc>
                  <a:txBody>
                    <a:bodyPr/>
                    <a:lstStyle/>
                    <a:p>
                      <a:pPr algn="l" fontAlgn="ctr"/>
                      <a:r>
                        <a:rPr lang="ja-JP" altLang="en-US" sz="1000" u="none" strike="noStrike" dirty="0">
                          <a:effectLst/>
                          <a:latin typeface="BIZ UDPゴシック" panose="020B0400000000000000" pitchFamily="50" charset="-128"/>
                          <a:ea typeface="BIZ UDPゴシック" panose="020B0400000000000000" pitchFamily="50" charset="-128"/>
                        </a:rPr>
                        <a:t>規格</a:t>
                      </a:r>
                      <a:r>
                        <a:rPr lang="en-US" altLang="ja-JP" sz="1000" u="none" strike="noStrike" dirty="0">
                          <a:effectLst/>
                          <a:latin typeface="BIZ UDPゴシック" panose="020B0400000000000000" pitchFamily="50" charset="-128"/>
                          <a:ea typeface="BIZ UDPゴシック" panose="020B0400000000000000" pitchFamily="50" charset="-128"/>
                        </a:rPr>
                        <a:t>K0106</a:t>
                      </a:r>
                      <a:r>
                        <a:rPr lang="ja-JP" altLang="en-US" sz="1000" u="none" strike="noStrike" dirty="0">
                          <a:effectLst/>
                          <a:latin typeface="BIZ UDPゴシック" panose="020B0400000000000000" pitchFamily="50" charset="-128"/>
                          <a:ea typeface="BIZ UDPゴシック" panose="020B0400000000000000" pitchFamily="50" charset="-128"/>
                        </a:rPr>
                        <a:t>に定める方法</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45720" marR="45720" anchor="ctr"/>
                </a:tc>
                <a:extLst>
                  <a:ext uri="{0D108BD9-81ED-4DB2-BD59-A6C34878D82A}">
                    <a16:rowId xmlns:a16="http://schemas.microsoft.com/office/drawing/2014/main" val="2991993223"/>
                  </a:ext>
                </a:extLst>
              </a:tr>
              <a:tr h="507764">
                <a:tc>
                  <a:txBody>
                    <a:bodyPr/>
                    <a:lstStyle/>
                    <a:p>
                      <a:pPr algn="l" fontAlgn="ctr"/>
                      <a:r>
                        <a:rPr lang="ja-JP" altLang="en-US" sz="1000" u="none" strike="noStrike" dirty="0">
                          <a:effectLst/>
                          <a:latin typeface="BIZ UDPゴシック" panose="020B0400000000000000" pitchFamily="50" charset="-128"/>
                          <a:ea typeface="BIZ UDPゴシック" panose="020B0400000000000000" pitchFamily="50" charset="-128"/>
                        </a:rPr>
                        <a:t>カドミウム及びその化合物、鉛及びその化合物、バナジウム及びその化合物、ベリリウム及びその化合物並びにマンガン及びその化合物</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45720" marR="45720" anchor="ctr"/>
                </a:tc>
                <a:tc>
                  <a:txBody>
                    <a:bodyPr/>
                    <a:lstStyle/>
                    <a:p>
                      <a:pPr algn="l" fontAlgn="ctr"/>
                      <a:r>
                        <a:rPr lang="ja-JP" altLang="en-US" sz="1000" u="none" strike="noStrike" dirty="0">
                          <a:effectLst/>
                          <a:latin typeface="BIZ UDPゴシック" panose="020B0400000000000000" pitchFamily="50" charset="-128"/>
                          <a:ea typeface="BIZ UDPゴシック" panose="020B0400000000000000" pitchFamily="50" charset="-128"/>
                        </a:rPr>
                        <a:t>規格</a:t>
                      </a:r>
                      <a:r>
                        <a:rPr lang="en-US" altLang="ja-JP" sz="1000" u="none" strike="noStrike" dirty="0">
                          <a:effectLst/>
                          <a:latin typeface="BIZ UDPゴシック" panose="020B0400000000000000" pitchFamily="50" charset="-128"/>
                          <a:ea typeface="BIZ UDPゴシック" panose="020B0400000000000000" pitchFamily="50" charset="-128"/>
                        </a:rPr>
                        <a:t>K0083</a:t>
                      </a:r>
                      <a:r>
                        <a:rPr lang="ja-JP" altLang="en-US" sz="1000" u="none" strike="noStrike" dirty="0">
                          <a:effectLst/>
                          <a:latin typeface="BIZ UDPゴシック" panose="020B0400000000000000" pitchFamily="50" charset="-128"/>
                          <a:ea typeface="BIZ UDPゴシック" panose="020B0400000000000000" pitchFamily="50" charset="-128"/>
                        </a:rPr>
                        <a:t>に定める方法</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45720" marR="45720" anchor="ctr"/>
                </a:tc>
                <a:extLst>
                  <a:ext uri="{0D108BD9-81ED-4DB2-BD59-A6C34878D82A}">
                    <a16:rowId xmlns:a16="http://schemas.microsoft.com/office/drawing/2014/main" val="2421569801"/>
                  </a:ext>
                </a:extLst>
              </a:tr>
              <a:tr h="649938">
                <a:tc>
                  <a:txBody>
                    <a:bodyPr/>
                    <a:lstStyle/>
                    <a:p>
                      <a:pPr algn="l" fontAlgn="ctr"/>
                      <a:r>
                        <a:rPr lang="ja-JP" altLang="en-US" sz="1000" u="none" strike="noStrike" dirty="0">
                          <a:effectLst/>
                          <a:latin typeface="BIZ UDPゴシック" panose="020B0400000000000000" pitchFamily="50" charset="-128"/>
                          <a:ea typeface="BIZ UDPゴシック" panose="020B0400000000000000" pitchFamily="50" charset="-128"/>
                        </a:rPr>
                        <a:t>クロロニトロベンゼン</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45720" marR="45720" anchor="ctr"/>
                </a:tc>
                <a:tc>
                  <a:txBody>
                    <a:bodyPr/>
                    <a:lstStyle/>
                    <a:p>
                      <a:pPr algn="l" fontAlgn="ctr"/>
                      <a:r>
                        <a:rPr lang="en-US" altLang="ja-JP" sz="1000" u="none" strike="noStrike" dirty="0">
                          <a:effectLst/>
                          <a:latin typeface="BIZ UDPゴシック" panose="020B0400000000000000" pitchFamily="50" charset="-128"/>
                          <a:ea typeface="BIZ UDPゴシック" panose="020B0400000000000000" pitchFamily="50" charset="-128"/>
                        </a:rPr>
                        <a:t>(1)</a:t>
                      </a:r>
                      <a:r>
                        <a:rPr lang="ja-JP" altLang="en-US" sz="1000" u="none" strike="noStrike" dirty="0">
                          <a:effectLst/>
                          <a:latin typeface="BIZ UDPゴシック" panose="020B0400000000000000" pitchFamily="50" charset="-128"/>
                          <a:ea typeface="BIZ UDPゴシック" panose="020B0400000000000000" pitchFamily="50" charset="-128"/>
                        </a:rPr>
                        <a:t>　規格</a:t>
                      </a:r>
                      <a:r>
                        <a:rPr lang="en-US" altLang="ja-JP" sz="1000" u="none" strike="noStrike" dirty="0">
                          <a:effectLst/>
                          <a:latin typeface="BIZ UDPゴシック" panose="020B0400000000000000" pitchFamily="50" charset="-128"/>
                          <a:ea typeface="BIZ UDPゴシック" panose="020B0400000000000000" pitchFamily="50" charset="-128"/>
                        </a:rPr>
                        <a:t>K0088</a:t>
                      </a:r>
                      <a:r>
                        <a:rPr lang="ja-JP" altLang="en-US" sz="1000" u="none" strike="noStrike" dirty="0">
                          <a:effectLst/>
                          <a:latin typeface="BIZ UDPゴシック" panose="020B0400000000000000" pitchFamily="50" charset="-128"/>
                          <a:ea typeface="BIZ UDPゴシック" panose="020B0400000000000000" pitchFamily="50" charset="-128"/>
                        </a:rPr>
                        <a:t>に準拠し、濃縮法により排出ガスを捕集する。</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l" fontAlgn="ctr"/>
                      <a:r>
                        <a:rPr lang="en-US" altLang="ja-JP" sz="1000" u="none" strike="noStrike" dirty="0">
                          <a:effectLst/>
                          <a:latin typeface="BIZ UDPゴシック" panose="020B0400000000000000" pitchFamily="50" charset="-128"/>
                          <a:ea typeface="BIZ UDPゴシック" panose="020B0400000000000000" pitchFamily="50" charset="-128"/>
                        </a:rPr>
                        <a:t>(2)</a:t>
                      </a:r>
                      <a:r>
                        <a:rPr lang="ja-JP" altLang="en-US" sz="1000" u="none" strike="noStrike" dirty="0">
                          <a:effectLst/>
                          <a:latin typeface="BIZ UDPゴシック" panose="020B0400000000000000" pitchFamily="50" charset="-128"/>
                          <a:ea typeface="BIZ UDPゴシック" panose="020B0400000000000000" pitchFamily="50" charset="-128"/>
                        </a:rPr>
                        <a:t>　</a:t>
                      </a:r>
                      <a:r>
                        <a:rPr lang="en-US" altLang="ja-JP" sz="1000" u="none" strike="noStrike" dirty="0">
                          <a:effectLst/>
                          <a:latin typeface="BIZ UDPゴシック" panose="020B0400000000000000" pitchFamily="50" charset="-128"/>
                          <a:ea typeface="BIZ UDPゴシック" panose="020B0400000000000000" pitchFamily="50" charset="-128"/>
                        </a:rPr>
                        <a:t>(1)</a:t>
                      </a:r>
                      <a:r>
                        <a:rPr lang="ja-JP" altLang="en-US" sz="1000" u="none" strike="noStrike" dirty="0">
                          <a:effectLst/>
                          <a:latin typeface="BIZ UDPゴシック" panose="020B0400000000000000" pitchFamily="50" charset="-128"/>
                          <a:ea typeface="BIZ UDPゴシック" panose="020B0400000000000000" pitchFamily="50" charset="-128"/>
                        </a:rPr>
                        <a:t>で捕集した排出ガス試料をヘキサンで溶出した後、定容とする。</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l" fontAlgn="ctr"/>
                      <a:r>
                        <a:rPr lang="en-US" altLang="ja-JP" sz="1000" u="none" strike="noStrike" dirty="0">
                          <a:effectLst/>
                          <a:latin typeface="BIZ UDPゴシック" panose="020B0400000000000000" pitchFamily="50" charset="-128"/>
                          <a:ea typeface="BIZ UDPゴシック" panose="020B0400000000000000" pitchFamily="50" charset="-128"/>
                        </a:rPr>
                        <a:t>(3)</a:t>
                      </a:r>
                      <a:r>
                        <a:rPr lang="ja-JP" altLang="en-US" sz="1000" u="none" strike="noStrike" dirty="0">
                          <a:effectLst/>
                          <a:latin typeface="BIZ UDPゴシック" panose="020B0400000000000000" pitchFamily="50" charset="-128"/>
                          <a:ea typeface="BIZ UDPゴシック" panose="020B0400000000000000" pitchFamily="50" charset="-128"/>
                        </a:rPr>
                        <a:t>　</a:t>
                      </a:r>
                      <a:r>
                        <a:rPr lang="en-US" altLang="ja-JP" sz="1000" u="none" strike="noStrike" dirty="0">
                          <a:effectLst/>
                          <a:latin typeface="BIZ UDPゴシック" panose="020B0400000000000000" pitchFamily="50" charset="-128"/>
                          <a:ea typeface="BIZ UDPゴシック" panose="020B0400000000000000" pitchFamily="50" charset="-128"/>
                        </a:rPr>
                        <a:t>(2)</a:t>
                      </a:r>
                      <a:r>
                        <a:rPr lang="ja-JP" altLang="en-US" sz="1000" u="none" strike="noStrike" dirty="0">
                          <a:effectLst/>
                          <a:latin typeface="BIZ UDPゴシック" panose="020B0400000000000000" pitchFamily="50" charset="-128"/>
                          <a:ea typeface="BIZ UDPゴシック" panose="020B0400000000000000" pitchFamily="50" charset="-128"/>
                        </a:rPr>
                        <a:t>で定容とした試料液を規格</a:t>
                      </a:r>
                      <a:r>
                        <a:rPr lang="en-US" altLang="ja-JP" sz="1000" u="none" strike="noStrike" dirty="0">
                          <a:effectLst/>
                          <a:latin typeface="BIZ UDPゴシック" panose="020B0400000000000000" pitchFamily="50" charset="-128"/>
                          <a:ea typeface="BIZ UDPゴシック" panose="020B0400000000000000" pitchFamily="50" charset="-128"/>
                        </a:rPr>
                        <a:t>K0123</a:t>
                      </a:r>
                      <a:r>
                        <a:rPr lang="ja-JP" altLang="en-US" sz="1000" u="none" strike="noStrike" dirty="0">
                          <a:effectLst/>
                          <a:latin typeface="BIZ UDPゴシック" panose="020B0400000000000000" pitchFamily="50" charset="-128"/>
                          <a:ea typeface="BIZ UDPゴシック" panose="020B0400000000000000" pitchFamily="50" charset="-128"/>
                        </a:rPr>
                        <a:t>に定めるガスクロマトグラフ質量分析法又は規格</a:t>
                      </a:r>
                      <a:r>
                        <a:rPr lang="en-US" altLang="ja-JP" sz="1000" u="none" strike="noStrike" dirty="0">
                          <a:effectLst/>
                          <a:latin typeface="BIZ UDPゴシック" panose="020B0400000000000000" pitchFamily="50" charset="-128"/>
                          <a:ea typeface="BIZ UDPゴシック" panose="020B0400000000000000" pitchFamily="50" charset="-128"/>
                        </a:rPr>
                        <a:t>K0114</a:t>
                      </a:r>
                      <a:r>
                        <a:rPr lang="ja-JP" altLang="en-US" sz="1000" u="none" strike="noStrike" dirty="0">
                          <a:effectLst/>
                          <a:latin typeface="BIZ UDPゴシック" panose="020B0400000000000000" pitchFamily="50" charset="-128"/>
                          <a:ea typeface="BIZ UDPゴシック" panose="020B0400000000000000" pitchFamily="50" charset="-128"/>
                        </a:rPr>
                        <a:t>に定めるガスクロマトグラフ法</a:t>
                      </a:r>
                      <a:r>
                        <a:rPr lang="en-US" altLang="ja-JP" sz="1000" u="none" strike="noStrike" dirty="0">
                          <a:effectLst/>
                          <a:latin typeface="BIZ UDPゴシック" panose="020B0400000000000000" pitchFamily="50" charset="-128"/>
                          <a:ea typeface="BIZ UDPゴシック" panose="020B0400000000000000" pitchFamily="50" charset="-128"/>
                        </a:rPr>
                        <a:t>(</a:t>
                      </a:r>
                      <a:r>
                        <a:rPr lang="ja-JP" altLang="en-US" sz="1000" u="none" strike="noStrike" dirty="0">
                          <a:effectLst/>
                          <a:latin typeface="BIZ UDPゴシック" panose="020B0400000000000000" pitchFamily="50" charset="-128"/>
                          <a:ea typeface="BIZ UDPゴシック" panose="020B0400000000000000" pitchFamily="50" charset="-128"/>
                        </a:rPr>
                        <a:t>熱イオン化検出器を用いる方法に限る。</a:t>
                      </a:r>
                      <a:r>
                        <a:rPr lang="en-US" altLang="ja-JP" sz="1000" u="none" strike="noStrike" dirty="0">
                          <a:effectLst/>
                          <a:latin typeface="BIZ UDPゴシック" panose="020B0400000000000000" pitchFamily="50" charset="-128"/>
                          <a:ea typeface="BIZ UDPゴシック" panose="020B0400000000000000" pitchFamily="50" charset="-128"/>
                        </a:rPr>
                        <a:t>)</a:t>
                      </a:r>
                      <a:r>
                        <a:rPr lang="ja-JP" altLang="en-US" sz="1000" u="none" strike="noStrike" dirty="0">
                          <a:effectLst/>
                          <a:latin typeface="BIZ UDPゴシック" panose="020B0400000000000000" pitchFamily="50" charset="-128"/>
                          <a:ea typeface="BIZ UDPゴシック" panose="020B0400000000000000" pitchFamily="50" charset="-128"/>
                        </a:rPr>
                        <a:t>により分析する。</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45720" marR="45720" anchor="ctr"/>
                </a:tc>
                <a:extLst>
                  <a:ext uri="{0D108BD9-81ED-4DB2-BD59-A6C34878D82A}">
                    <a16:rowId xmlns:a16="http://schemas.microsoft.com/office/drawing/2014/main" val="3679219554"/>
                  </a:ext>
                </a:extLst>
              </a:tr>
              <a:tr h="223416">
                <a:tc>
                  <a:txBody>
                    <a:bodyPr/>
                    <a:lstStyle/>
                    <a:p>
                      <a:pPr algn="l" fontAlgn="ctr"/>
                      <a:r>
                        <a:rPr lang="ja-JP" altLang="en-US" sz="1000" u="none" strike="noStrike">
                          <a:effectLst/>
                          <a:latin typeface="BIZ UDPゴシック" panose="020B0400000000000000" pitchFamily="50" charset="-128"/>
                          <a:ea typeface="BIZ UDPゴシック" panose="020B0400000000000000" pitchFamily="50" charset="-128"/>
                        </a:rPr>
                        <a:t>臭素</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45720" marR="45720" anchor="ctr"/>
                </a:tc>
                <a:tc>
                  <a:txBody>
                    <a:bodyPr/>
                    <a:lstStyle/>
                    <a:p>
                      <a:pPr algn="l" fontAlgn="ctr"/>
                      <a:r>
                        <a:rPr lang="ja-JP" altLang="en-US" sz="1000" u="none" strike="noStrike">
                          <a:effectLst/>
                          <a:latin typeface="BIZ UDPゴシック" panose="020B0400000000000000" pitchFamily="50" charset="-128"/>
                          <a:ea typeface="BIZ UDPゴシック" panose="020B0400000000000000" pitchFamily="50" charset="-128"/>
                        </a:rPr>
                        <a:t>規格</a:t>
                      </a:r>
                      <a:r>
                        <a:rPr lang="en-US" altLang="ja-JP" sz="1000" u="none" strike="noStrike">
                          <a:effectLst/>
                          <a:latin typeface="BIZ UDPゴシック" panose="020B0400000000000000" pitchFamily="50" charset="-128"/>
                          <a:ea typeface="BIZ UDPゴシック" panose="020B0400000000000000" pitchFamily="50" charset="-128"/>
                        </a:rPr>
                        <a:t>K0085</a:t>
                      </a:r>
                      <a:r>
                        <a:rPr lang="ja-JP" altLang="en-US" sz="1000" u="none" strike="noStrike">
                          <a:effectLst/>
                          <a:latin typeface="BIZ UDPゴシック" panose="020B0400000000000000" pitchFamily="50" charset="-128"/>
                          <a:ea typeface="BIZ UDPゴシック" panose="020B0400000000000000" pitchFamily="50" charset="-128"/>
                        </a:rPr>
                        <a:t>に定める方法</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45720" marR="45720" anchor="ctr"/>
                </a:tc>
                <a:extLst>
                  <a:ext uri="{0D108BD9-81ED-4DB2-BD59-A6C34878D82A}">
                    <a16:rowId xmlns:a16="http://schemas.microsoft.com/office/drawing/2014/main" val="905880470"/>
                  </a:ext>
                </a:extLst>
              </a:tr>
              <a:tr h="507764">
                <a:tc>
                  <a:txBody>
                    <a:bodyPr/>
                    <a:lstStyle/>
                    <a:p>
                      <a:pPr algn="l" fontAlgn="ctr"/>
                      <a:r>
                        <a:rPr lang="ja-JP" altLang="en-US" sz="1000" u="none" strike="noStrike">
                          <a:effectLst/>
                          <a:latin typeface="BIZ UDPゴシック" panose="020B0400000000000000" pitchFamily="50" charset="-128"/>
                          <a:ea typeface="BIZ UDPゴシック" panose="020B0400000000000000" pitchFamily="50" charset="-128"/>
                        </a:rPr>
                        <a:t>水銀及びその化合物</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45720" marR="45720" anchor="ctr"/>
                </a:tc>
                <a:tc>
                  <a:txBody>
                    <a:bodyPr/>
                    <a:lstStyle/>
                    <a:p>
                      <a:pPr algn="l" fontAlgn="ctr"/>
                      <a:r>
                        <a:rPr lang="ja-JP" altLang="en-US" sz="1000" u="none" strike="noStrike">
                          <a:effectLst/>
                          <a:latin typeface="BIZ UDPゴシック" panose="020B0400000000000000" pitchFamily="50" charset="-128"/>
                          <a:ea typeface="BIZ UDPゴシック" panose="020B0400000000000000" pitchFamily="50" charset="-128"/>
                        </a:rPr>
                        <a:t>規格</a:t>
                      </a:r>
                      <a:r>
                        <a:rPr lang="en-US" altLang="ja-JP" sz="1000" u="none" strike="noStrike">
                          <a:effectLst/>
                          <a:latin typeface="BIZ UDPゴシック" panose="020B0400000000000000" pitchFamily="50" charset="-128"/>
                          <a:ea typeface="BIZ UDPゴシック" panose="020B0400000000000000" pitchFamily="50" charset="-128"/>
                        </a:rPr>
                        <a:t>K0222</a:t>
                      </a:r>
                      <a:r>
                        <a:rPr lang="ja-JP" altLang="en-US" sz="1000" u="none" strike="noStrike">
                          <a:effectLst/>
                          <a:latin typeface="BIZ UDPゴシック" panose="020B0400000000000000" pitchFamily="50" charset="-128"/>
                          <a:ea typeface="BIZ UDPゴシック" panose="020B0400000000000000" pitchFamily="50" charset="-128"/>
                        </a:rPr>
                        <a:t>に定める方法。ただし、水銀及びその化合物の量が著しく変動する有害物質に係る届出施設にあっては、排出ガス中の水銀測定法</a:t>
                      </a:r>
                      <a:r>
                        <a:rPr lang="en-US" altLang="ja-JP" sz="1000" u="none" strike="noStrike">
                          <a:effectLst/>
                          <a:latin typeface="BIZ UDPゴシック" panose="020B0400000000000000" pitchFamily="50" charset="-128"/>
                          <a:ea typeface="BIZ UDPゴシック" panose="020B0400000000000000" pitchFamily="50" charset="-128"/>
                        </a:rPr>
                        <a:t>(</a:t>
                      </a:r>
                      <a:r>
                        <a:rPr lang="ja-JP" altLang="en-US" sz="1000" u="none" strike="noStrike">
                          <a:effectLst/>
                          <a:latin typeface="BIZ UDPゴシック" panose="020B0400000000000000" pitchFamily="50" charset="-128"/>
                          <a:ea typeface="BIZ UDPゴシック" panose="020B0400000000000000" pitchFamily="50" charset="-128"/>
                        </a:rPr>
                        <a:t>平成</a:t>
                      </a:r>
                      <a:r>
                        <a:rPr lang="en-US" altLang="ja-JP" sz="1000" u="none" strike="noStrike">
                          <a:effectLst/>
                          <a:latin typeface="BIZ UDPゴシック" panose="020B0400000000000000" pitchFamily="50" charset="-128"/>
                          <a:ea typeface="BIZ UDPゴシック" panose="020B0400000000000000" pitchFamily="50" charset="-128"/>
                        </a:rPr>
                        <a:t>28</a:t>
                      </a:r>
                      <a:r>
                        <a:rPr lang="ja-JP" altLang="en-US" sz="1000" u="none" strike="noStrike">
                          <a:effectLst/>
                          <a:latin typeface="BIZ UDPゴシック" panose="020B0400000000000000" pitchFamily="50" charset="-128"/>
                          <a:ea typeface="BIZ UDPゴシック" panose="020B0400000000000000" pitchFamily="50" charset="-128"/>
                        </a:rPr>
                        <a:t>年環境省告示第</a:t>
                      </a:r>
                      <a:r>
                        <a:rPr lang="en-US" altLang="ja-JP" sz="1000" u="none" strike="noStrike">
                          <a:effectLst/>
                          <a:latin typeface="BIZ UDPゴシック" panose="020B0400000000000000" pitchFamily="50" charset="-128"/>
                          <a:ea typeface="BIZ UDPゴシック" panose="020B0400000000000000" pitchFamily="50" charset="-128"/>
                        </a:rPr>
                        <a:t>94</a:t>
                      </a:r>
                      <a:r>
                        <a:rPr lang="ja-JP" altLang="en-US" sz="1000" u="none" strike="noStrike">
                          <a:effectLst/>
                          <a:latin typeface="BIZ UDPゴシック" panose="020B0400000000000000" pitchFamily="50" charset="-128"/>
                          <a:ea typeface="BIZ UDPゴシック" panose="020B0400000000000000" pitchFamily="50" charset="-128"/>
                        </a:rPr>
                        <a:t>号</a:t>
                      </a:r>
                      <a:r>
                        <a:rPr lang="en-US" altLang="ja-JP" sz="1000" u="none" strike="noStrike">
                          <a:effectLst/>
                          <a:latin typeface="BIZ UDPゴシック" panose="020B0400000000000000" pitchFamily="50" charset="-128"/>
                          <a:ea typeface="BIZ UDPゴシック" panose="020B0400000000000000" pitchFamily="50" charset="-128"/>
                        </a:rPr>
                        <a:t>)</a:t>
                      </a:r>
                      <a:r>
                        <a:rPr lang="ja-JP" altLang="en-US" sz="1000" u="none" strike="noStrike">
                          <a:effectLst/>
                          <a:latin typeface="BIZ UDPゴシック" panose="020B0400000000000000" pitchFamily="50" charset="-128"/>
                          <a:ea typeface="BIZ UDPゴシック" panose="020B0400000000000000" pitchFamily="50" charset="-128"/>
                        </a:rPr>
                        <a:t>で定めるガス状水銀の測定法を適用することができるものとする。</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45720" marR="45720" anchor="ctr"/>
                </a:tc>
                <a:extLst>
                  <a:ext uri="{0D108BD9-81ED-4DB2-BD59-A6C34878D82A}">
                    <a16:rowId xmlns:a16="http://schemas.microsoft.com/office/drawing/2014/main" val="3474751026"/>
                  </a:ext>
                </a:extLst>
              </a:tr>
              <a:tr h="649938">
                <a:tc>
                  <a:txBody>
                    <a:bodyPr/>
                    <a:lstStyle/>
                    <a:p>
                      <a:pPr algn="l" fontAlgn="ctr"/>
                      <a:r>
                        <a:rPr lang="ja-JP" altLang="en-US" sz="1000" u="none" strike="noStrike" dirty="0">
                          <a:effectLst/>
                          <a:latin typeface="BIZ UDPゴシック" panose="020B0400000000000000" pitchFamily="50" charset="-128"/>
                          <a:ea typeface="BIZ UDPゴシック" panose="020B0400000000000000" pitchFamily="50" charset="-128"/>
                        </a:rPr>
                        <a:t>銅及びその化合物</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45720" marR="45720" anchor="ctr"/>
                </a:tc>
                <a:tc>
                  <a:txBody>
                    <a:bodyPr/>
                    <a:lstStyle/>
                    <a:p>
                      <a:pPr algn="l" fontAlgn="ctr"/>
                      <a:r>
                        <a:rPr lang="en-US" altLang="ja-JP" sz="1000" u="none" strike="noStrike" dirty="0">
                          <a:effectLst/>
                          <a:latin typeface="BIZ UDPゴシック" panose="020B0400000000000000" pitchFamily="50" charset="-128"/>
                          <a:ea typeface="BIZ UDPゴシック" panose="020B0400000000000000" pitchFamily="50" charset="-128"/>
                        </a:rPr>
                        <a:t>(1)</a:t>
                      </a:r>
                      <a:r>
                        <a:rPr lang="ja-JP" altLang="en-US" sz="1000" u="none" strike="noStrike" dirty="0">
                          <a:effectLst/>
                          <a:latin typeface="BIZ UDPゴシック" panose="020B0400000000000000" pitchFamily="50" charset="-128"/>
                          <a:ea typeface="BIZ UDPゴシック" panose="020B0400000000000000" pitchFamily="50" charset="-128"/>
                        </a:rPr>
                        <a:t>　規格</a:t>
                      </a:r>
                      <a:r>
                        <a:rPr lang="en-US" altLang="ja-JP" sz="1000" u="none" strike="noStrike" dirty="0">
                          <a:effectLst/>
                          <a:latin typeface="BIZ UDPゴシック" panose="020B0400000000000000" pitchFamily="50" charset="-128"/>
                          <a:ea typeface="BIZ UDPゴシック" panose="020B0400000000000000" pitchFamily="50" charset="-128"/>
                        </a:rPr>
                        <a:t>Z8808</a:t>
                      </a:r>
                      <a:r>
                        <a:rPr lang="ja-JP" altLang="en-US" sz="1000" u="none" strike="noStrike" dirty="0">
                          <a:effectLst/>
                          <a:latin typeface="BIZ UDPゴシック" panose="020B0400000000000000" pitchFamily="50" charset="-128"/>
                          <a:ea typeface="BIZ UDPゴシック" panose="020B0400000000000000" pitchFamily="50" charset="-128"/>
                        </a:rPr>
                        <a:t>に準拠し、ろ紙に排出ガスを捕集する。</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l" fontAlgn="ctr"/>
                      <a:r>
                        <a:rPr lang="en-US" altLang="ja-JP" sz="1000" u="none" strike="noStrike" dirty="0">
                          <a:effectLst/>
                          <a:latin typeface="BIZ UDPゴシック" panose="020B0400000000000000" pitchFamily="50" charset="-128"/>
                          <a:ea typeface="BIZ UDPゴシック" panose="020B0400000000000000" pitchFamily="50" charset="-128"/>
                        </a:rPr>
                        <a:t>(2)</a:t>
                      </a:r>
                      <a:r>
                        <a:rPr lang="ja-JP" altLang="en-US" sz="1000" u="none" strike="noStrike" dirty="0">
                          <a:effectLst/>
                          <a:latin typeface="BIZ UDPゴシック" panose="020B0400000000000000" pitchFamily="50" charset="-128"/>
                          <a:ea typeface="BIZ UDPゴシック" panose="020B0400000000000000" pitchFamily="50" charset="-128"/>
                        </a:rPr>
                        <a:t>　</a:t>
                      </a:r>
                      <a:r>
                        <a:rPr lang="en-US" altLang="ja-JP" sz="1000" u="none" strike="noStrike" dirty="0">
                          <a:effectLst/>
                          <a:latin typeface="BIZ UDPゴシック" panose="020B0400000000000000" pitchFamily="50" charset="-128"/>
                          <a:ea typeface="BIZ UDPゴシック" panose="020B0400000000000000" pitchFamily="50" charset="-128"/>
                        </a:rPr>
                        <a:t>(1)</a:t>
                      </a:r>
                      <a:r>
                        <a:rPr lang="ja-JP" altLang="en-US" sz="1000" u="none" strike="noStrike" dirty="0">
                          <a:effectLst/>
                          <a:latin typeface="BIZ UDPゴシック" panose="020B0400000000000000" pitchFamily="50" charset="-128"/>
                          <a:ea typeface="BIZ UDPゴシック" panose="020B0400000000000000" pitchFamily="50" charset="-128"/>
                        </a:rPr>
                        <a:t>で捕集した排出ガス試料を酸性溶液中で加熱し、分解した後、定容とする。</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l" fontAlgn="ctr"/>
                      <a:r>
                        <a:rPr lang="en-US" altLang="ja-JP" sz="1000" u="none" strike="noStrike" dirty="0">
                          <a:effectLst/>
                          <a:latin typeface="BIZ UDPゴシック" panose="020B0400000000000000" pitchFamily="50" charset="-128"/>
                          <a:ea typeface="BIZ UDPゴシック" panose="020B0400000000000000" pitchFamily="50" charset="-128"/>
                        </a:rPr>
                        <a:t>(3)</a:t>
                      </a:r>
                      <a:r>
                        <a:rPr lang="ja-JP" altLang="en-US" sz="1000" u="none" strike="noStrike" dirty="0">
                          <a:effectLst/>
                          <a:latin typeface="BIZ UDPゴシック" panose="020B0400000000000000" pitchFamily="50" charset="-128"/>
                          <a:ea typeface="BIZ UDPゴシック" panose="020B0400000000000000" pitchFamily="50" charset="-128"/>
                        </a:rPr>
                        <a:t>　</a:t>
                      </a:r>
                      <a:r>
                        <a:rPr lang="en-US" altLang="ja-JP" sz="1000" u="none" strike="noStrike" dirty="0">
                          <a:effectLst/>
                          <a:latin typeface="BIZ UDPゴシック" panose="020B0400000000000000" pitchFamily="50" charset="-128"/>
                          <a:ea typeface="BIZ UDPゴシック" panose="020B0400000000000000" pitchFamily="50" charset="-128"/>
                        </a:rPr>
                        <a:t>(2)</a:t>
                      </a:r>
                      <a:r>
                        <a:rPr lang="ja-JP" altLang="en-US" sz="1000" u="none" strike="noStrike" dirty="0">
                          <a:effectLst/>
                          <a:latin typeface="BIZ UDPゴシック" panose="020B0400000000000000" pitchFamily="50" charset="-128"/>
                          <a:ea typeface="BIZ UDPゴシック" panose="020B0400000000000000" pitchFamily="50" charset="-128"/>
                        </a:rPr>
                        <a:t>で定容とした試料液を規格</a:t>
                      </a:r>
                      <a:r>
                        <a:rPr lang="en-US" altLang="ja-JP" sz="1000" u="none" strike="noStrike" dirty="0">
                          <a:effectLst/>
                          <a:latin typeface="BIZ UDPゴシック" panose="020B0400000000000000" pitchFamily="50" charset="-128"/>
                          <a:ea typeface="BIZ UDPゴシック" panose="020B0400000000000000" pitchFamily="50" charset="-128"/>
                        </a:rPr>
                        <a:t>K0102</a:t>
                      </a:r>
                      <a:r>
                        <a:rPr lang="ja-JP" altLang="en-US" sz="1000" u="none" strike="noStrike" dirty="0">
                          <a:effectLst/>
                          <a:latin typeface="BIZ UDPゴシック" panose="020B0400000000000000" pitchFamily="50" charset="-128"/>
                          <a:ea typeface="BIZ UDPゴシック" panose="020B0400000000000000" pitchFamily="50" charset="-128"/>
                        </a:rPr>
                        <a:t>の</a:t>
                      </a:r>
                      <a:r>
                        <a:rPr lang="en-US" altLang="ja-JP" sz="1000" u="none" strike="noStrike" dirty="0">
                          <a:effectLst/>
                          <a:latin typeface="BIZ UDPゴシック" panose="020B0400000000000000" pitchFamily="50" charset="-128"/>
                          <a:ea typeface="BIZ UDPゴシック" panose="020B0400000000000000" pitchFamily="50" charset="-128"/>
                        </a:rPr>
                        <a:t>52</a:t>
                      </a:r>
                      <a:r>
                        <a:rPr lang="ja-JP" altLang="en-US" sz="1000" u="none" strike="noStrike" dirty="0">
                          <a:effectLst/>
                          <a:latin typeface="BIZ UDPゴシック" panose="020B0400000000000000" pitchFamily="50" charset="-128"/>
                          <a:ea typeface="BIZ UDPゴシック" panose="020B0400000000000000" pitchFamily="50" charset="-128"/>
                        </a:rPr>
                        <a:t>に定めるフレーム原子吸光法、電気加熱原子吸光法、</a:t>
                      </a:r>
                      <a:r>
                        <a:rPr lang="en-US" altLang="ja-JP" sz="1000" u="none" strike="noStrike" dirty="0">
                          <a:effectLst/>
                          <a:latin typeface="BIZ UDPゴシック" panose="020B0400000000000000" pitchFamily="50" charset="-128"/>
                          <a:ea typeface="BIZ UDPゴシック" panose="020B0400000000000000" pitchFamily="50" charset="-128"/>
                        </a:rPr>
                        <a:t>ICP</a:t>
                      </a:r>
                      <a:r>
                        <a:rPr lang="ja-JP" altLang="en-US" sz="1000" u="none" strike="noStrike" dirty="0">
                          <a:effectLst/>
                          <a:latin typeface="BIZ UDPゴシック" panose="020B0400000000000000" pitchFamily="50" charset="-128"/>
                          <a:ea typeface="BIZ UDPゴシック" panose="020B0400000000000000" pitchFamily="50" charset="-128"/>
                        </a:rPr>
                        <a:t>発光分光分析法又は</a:t>
                      </a:r>
                      <a:r>
                        <a:rPr lang="en-US" altLang="ja-JP" sz="1000" u="none" strike="noStrike" dirty="0">
                          <a:effectLst/>
                          <a:latin typeface="BIZ UDPゴシック" panose="020B0400000000000000" pitchFamily="50" charset="-128"/>
                          <a:ea typeface="BIZ UDPゴシック" panose="020B0400000000000000" pitchFamily="50" charset="-128"/>
                        </a:rPr>
                        <a:t>ICP</a:t>
                      </a:r>
                      <a:r>
                        <a:rPr lang="ja-JP" altLang="en-US" sz="1000" u="none" strike="noStrike" dirty="0">
                          <a:effectLst/>
                          <a:latin typeface="BIZ UDPゴシック" panose="020B0400000000000000" pitchFamily="50" charset="-128"/>
                          <a:ea typeface="BIZ UDPゴシック" panose="020B0400000000000000" pitchFamily="50" charset="-128"/>
                        </a:rPr>
                        <a:t>質量分析法により分析する。</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45720" marR="45720" anchor="ctr"/>
                </a:tc>
                <a:extLst>
                  <a:ext uri="{0D108BD9-81ED-4DB2-BD59-A6C34878D82A}">
                    <a16:rowId xmlns:a16="http://schemas.microsoft.com/office/drawing/2014/main" val="3239629182"/>
                  </a:ext>
                </a:extLst>
              </a:tr>
              <a:tr h="256092">
                <a:tc>
                  <a:txBody>
                    <a:bodyPr/>
                    <a:lstStyle/>
                    <a:p>
                      <a:pPr algn="l" fontAlgn="ctr"/>
                      <a:r>
                        <a:rPr lang="ja-JP" altLang="en-US" sz="1000" u="none" strike="noStrike" dirty="0">
                          <a:effectLst/>
                          <a:latin typeface="BIZ UDPゴシック" panose="020B0400000000000000" pitchFamily="50" charset="-128"/>
                          <a:ea typeface="BIZ UDPゴシック" panose="020B0400000000000000" pitchFamily="50" charset="-128"/>
                        </a:rPr>
                        <a:t>ホスゲン</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45720" marR="45720" anchor="ctr"/>
                </a:tc>
                <a:tc>
                  <a:txBody>
                    <a:bodyPr/>
                    <a:lstStyle/>
                    <a:p>
                      <a:pPr algn="l" fontAlgn="ctr"/>
                      <a:r>
                        <a:rPr lang="ja-JP" altLang="en-US" sz="1000" u="none" strike="noStrike">
                          <a:effectLst/>
                          <a:latin typeface="BIZ UDPゴシック" panose="020B0400000000000000" pitchFamily="50" charset="-128"/>
                          <a:ea typeface="BIZ UDPゴシック" panose="020B0400000000000000" pitchFamily="50" charset="-128"/>
                        </a:rPr>
                        <a:t>規格</a:t>
                      </a:r>
                      <a:r>
                        <a:rPr lang="en-US" altLang="ja-JP" sz="1000" u="none" strike="noStrike">
                          <a:effectLst/>
                          <a:latin typeface="BIZ UDPゴシック" panose="020B0400000000000000" pitchFamily="50" charset="-128"/>
                          <a:ea typeface="BIZ UDPゴシック" panose="020B0400000000000000" pitchFamily="50" charset="-128"/>
                        </a:rPr>
                        <a:t>K0090</a:t>
                      </a:r>
                      <a:r>
                        <a:rPr lang="ja-JP" altLang="en-US" sz="1000" u="none" strike="noStrike">
                          <a:effectLst/>
                          <a:latin typeface="BIZ UDPゴシック" panose="020B0400000000000000" pitchFamily="50" charset="-128"/>
                          <a:ea typeface="BIZ UDPゴシック" panose="020B0400000000000000" pitchFamily="50" charset="-128"/>
                        </a:rPr>
                        <a:t>に定める方法</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45720" marR="45720" anchor="ctr"/>
                </a:tc>
                <a:extLst>
                  <a:ext uri="{0D108BD9-81ED-4DB2-BD59-A6C34878D82A}">
                    <a16:rowId xmlns:a16="http://schemas.microsoft.com/office/drawing/2014/main" val="3185125521"/>
                  </a:ext>
                </a:extLst>
              </a:tr>
              <a:tr h="228027">
                <a:tc>
                  <a:txBody>
                    <a:bodyPr/>
                    <a:lstStyle/>
                    <a:p>
                      <a:pPr algn="l" fontAlgn="ctr"/>
                      <a:r>
                        <a:rPr lang="ja-JP" altLang="en-US" sz="1000" u="none" strike="noStrike" dirty="0">
                          <a:effectLst/>
                          <a:latin typeface="BIZ UDPゴシック" panose="020B0400000000000000" pitchFamily="50" charset="-128"/>
                          <a:ea typeface="BIZ UDPゴシック" panose="020B0400000000000000" pitchFamily="50" charset="-128"/>
                        </a:rPr>
                        <a:t>ホルムアルデヒド</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45720" marR="45720" anchor="ctr"/>
                </a:tc>
                <a:tc>
                  <a:txBody>
                    <a:bodyPr/>
                    <a:lstStyle/>
                    <a:p>
                      <a:pPr algn="l" fontAlgn="ctr"/>
                      <a:r>
                        <a:rPr lang="ja-JP" altLang="en-US" sz="1000" u="none" strike="noStrike" dirty="0">
                          <a:effectLst/>
                          <a:latin typeface="BIZ UDPゴシック" panose="020B0400000000000000" pitchFamily="50" charset="-128"/>
                          <a:ea typeface="BIZ UDPゴシック" panose="020B0400000000000000" pitchFamily="50" charset="-128"/>
                        </a:rPr>
                        <a:t>規格</a:t>
                      </a:r>
                      <a:r>
                        <a:rPr lang="en-US" altLang="ja-JP" sz="1000" u="none" strike="noStrike" dirty="0">
                          <a:effectLst/>
                          <a:latin typeface="BIZ UDPゴシック" panose="020B0400000000000000" pitchFamily="50" charset="-128"/>
                          <a:ea typeface="BIZ UDPゴシック" panose="020B0400000000000000" pitchFamily="50" charset="-128"/>
                        </a:rPr>
                        <a:t>K0303</a:t>
                      </a:r>
                      <a:r>
                        <a:rPr lang="ja-JP" altLang="en-US" sz="1000" u="none" strike="noStrike" dirty="0">
                          <a:effectLst/>
                          <a:latin typeface="BIZ UDPゴシック" panose="020B0400000000000000" pitchFamily="50" charset="-128"/>
                          <a:ea typeface="BIZ UDPゴシック" panose="020B0400000000000000" pitchFamily="50" charset="-128"/>
                        </a:rPr>
                        <a:t>に定める方法</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45720" marR="45720" anchor="ctr"/>
                </a:tc>
                <a:extLst>
                  <a:ext uri="{0D108BD9-81ED-4DB2-BD59-A6C34878D82A}">
                    <a16:rowId xmlns:a16="http://schemas.microsoft.com/office/drawing/2014/main" val="3623201188"/>
                  </a:ext>
                </a:extLst>
              </a:tr>
            </a:tbl>
          </a:graphicData>
        </a:graphic>
      </p:graphicFrame>
      <p:sp>
        <p:nvSpPr>
          <p:cNvPr id="7" name="スライド番号プレースホルダー 3">
            <a:extLst>
              <a:ext uri="{FF2B5EF4-FFF2-40B4-BE49-F238E27FC236}">
                <a16:creationId xmlns:a16="http://schemas.microsoft.com/office/drawing/2014/main" id="{7041E52D-51B0-4E5B-848A-EF92DD58647B}"/>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32</a:t>
            </a:fld>
            <a:endParaRPr lang="en-US" dirty="0">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857406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7EC91DC0-252C-4BC9-ADFA-F3644E2F57FD}"/>
              </a:ext>
            </a:extLst>
          </p:cNvPr>
          <p:cNvSpPr>
            <a:spLocks noGrp="1"/>
          </p:cNvSpPr>
          <p:nvPr>
            <p:ph type="title"/>
          </p:nvPr>
        </p:nvSpPr>
        <p:spPr>
          <a:xfrm>
            <a:off x="1083470" y="609600"/>
            <a:ext cx="8455871" cy="1320800"/>
          </a:xfrm>
        </p:spPr>
        <p:txBody>
          <a:bodyPr vert="horz" lIns="91440" tIns="45720" rIns="91440" bIns="45720" rtlCol="0" anchor="t">
            <a:normAutofit/>
          </a:bodyPr>
          <a:lstStyle/>
          <a:p>
            <a:r>
              <a:rPr lang="ja-JP" altLang="en-US" sz="2400" dirty="0">
                <a:latin typeface="BIZ UDPゴシック" panose="020B0400000000000000" pitchFamily="50" charset="-128"/>
                <a:ea typeface="BIZ UDPゴシック" panose="020B0400000000000000" pitchFamily="50" charset="-128"/>
              </a:rPr>
              <a:t>（参考）優先取組物質の排ガス中の濃度測定公定法の状況</a:t>
            </a:r>
            <a:endParaRPr kumimoji="1" lang="en-US" altLang="ja-JP" sz="2400" dirty="0">
              <a:latin typeface="BIZ UDPゴシック" panose="020B0400000000000000" pitchFamily="50" charset="-128"/>
              <a:ea typeface="BIZ UDPゴシック" panose="020B0400000000000000" pitchFamily="50" charset="-128"/>
            </a:endParaRPr>
          </a:p>
        </p:txBody>
      </p:sp>
      <p:sp>
        <p:nvSpPr>
          <p:cNvPr id="12" name="Isosceles Triangle 11">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5" name="テキスト ボックス 4">
            <a:extLst>
              <a:ext uri="{FF2B5EF4-FFF2-40B4-BE49-F238E27FC236}">
                <a16:creationId xmlns:a16="http://schemas.microsoft.com/office/drawing/2014/main" id="{351F971E-D7AB-4138-AE98-AA437AF32E6D}"/>
              </a:ext>
            </a:extLst>
          </p:cNvPr>
          <p:cNvSpPr txBox="1"/>
          <p:nvPr/>
        </p:nvSpPr>
        <p:spPr>
          <a:xfrm>
            <a:off x="883008" y="6536260"/>
            <a:ext cx="8667906" cy="1005536"/>
          </a:xfrm>
          <a:prstGeom prst="rect">
            <a:avLst/>
          </a:prstGeom>
        </p:spPr>
        <p:txBody>
          <a:bodyPr vert="horz" lIns="91440" tIns="45720" rIns="91440" bIns="45720" rtlCol="0">
            <a:normAutofit/>
          </a:bodyPr>
          <a:lstStyle/>
          <a:p>
            <a:pPr>
              <a:spcBef>
                <a:spcPts val="1000"/>
              </a:spcBef>
              <a:buClr>
                <a:schemeClr val="accent1"/>
              </a:buClr>
              <a:buSzPct val="80000"/>
            </a:pPr>
            <a:r>
              <a:rPr kumimoji="1" lang="en-US" altLang="ja-JP" sz="1100" dirty="0">
                <a:solidFill>
                  <a:schemeClr val="tx1">
                    <a:lumMod val="75000"/>
                    <a:lumOff val="25000"/>
                  </a:schemeClr>
                </a:solidFill>
                <a:latin typeface="BIZ UDPゴシック" panose="020B0400000000000000" pitchFamily="50" charset="-128"/>
                <a:ea typeface="BIZ UDPゴシック" panose="020B0400000000000000" pitchFamily="50" charset="-128"/>
              </a:rPr>
              <a:t>※</a:t>
            </a:r>
            <a:r>
              <a:rPr kumimoji="1" lang="ja-JP" altLang="en-US" sz="1100" dirty="0">
                <a:solidFill>
                  <a:schemeClr val="tx1">
                    <a:lumMod val="75000"/>
                    <a:lumOff val="25000"/>
                  </a:schemeClr>
                </a:solidFill>
                <a:latin typeface="BIZ UDPゴシック" panose="020B0400000000000000" pitchFamily="50" charset="-128"/>
                <a:ea typeface="BIZ UDPゴシック" panose="020B0400000000000000" pitchFamily="50" charset="-128"/>
              </a:rPr>
              <a:t>クロムの形態別測定方法は確立されていないため、「六価クロム化合物」と「クロム及び三価クロム化合物」はクロム化合物として測定</a:t>
            </a:r>
          </a:p>
        </p:txBody>
      </p:sp>
      <p:sp>
        <p:nvSpPr>
          <p:cNvPr id="14" name="Isosceles Triangle 13">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15" name="表 14">
            <a:extLst>
              <a:ext uri="{FF2B5EF4-FFF2-40B4-BE49-F238E27FC236}">
                <a16:creationId xmlns:a16="http://schemas.microsoft.com/office/drawing/2014/main" id="{1D46D301-5D13-4524-8E24-BC9736EB1D8D}"/>
              </a:ext>
            </a:extLst>
          </p:cNvPr>
          <p:cNvGraphicFramePr>
            <a:graphicFrameLocks noGrp="1"/>
          </p:cNvGraphicFramePr>
          <p:nvPr>
            <p:extLst>
              <p:ext uri="{D42A27DB-BD31-4B8C-83A1-F6EECF244321}">
                <p14:modId xmlns:p14="http://schemas.microsoft.com/office/powerpoint/2010/main" val="2974951727"/>
              </p:ext>
            </p:extLst>
          </p:nvPr>
        </p:nvGraphicFramePr>
        <p:xfrm>
          <a:off x="557723" y="1123728"/>
          <a:ext cx="8856794" cy="5358135"/>
        </p:xfrm>
        <a:graphic>
          <a:graphicData uri="http://schemas.openxmlformats.org/drawingml/2006/table">
            <a:tbl>
              <a:tblPr firstRow="1" firstCol="1" bandRow="1">
                <a:tableStyleId>{5C22544A-7EE6-4342-B048-85BDC9FD1C3A}</a:tableStyleId>
              </a:tblPr>
              <a:tblGrid>
                <a:gridCol w="2535668">
                  <a:extLst>
                    <a:ext uri="{9D8B030D-6E8A-4147-A177-3AD203B41FA5}">
                      <a16:colId xmlns:a16="http://schemas.microsoft.com/office/drawing/2014/main" val="1314450676"/>
                    </a:ext>
                  </a:extLst>
                </a:gridCol>
                <a:gridCol w="3869635">
                  <a:extLst>
                    <a:ext uri="{9D8B030D-6E8A-4147-A177-3AD203B41FA5}">
                      <a16:colId xmlns:a16="http://schemas.microsoft.com/office/drawing/2014/main" val="1996315722"/>
                    </a:ext>
                  </a:extLst>
                </a:gridCol>
                <a:gridCol w="2451491">
                  <a:extLst>
                    <a:ext uri="{9D8B030D-6E8A-4147-A177-3AD203B41FA5}">
                      <a16:colId xmlns:a16="http://schemas.microsoft.com/office/drawing/2014/main" val="3931166342"/>
                    </a:ext>
                  </a:extLst>
                </a:gridCol>
              </a:tblGrid>
              <a:tr h="280355">
                <a:tc>
                  <a:txBody>
                    <a:bodyPr/>
                    <a:lstStyle/>
                    <a:p>
                      <a:pPr algn="ctr">
                        <a:lnSpc>
                          <a:spcPct val="100000"/>
                        </a:lnSpc>
                        <a:spcAft>
                          <a:spcPts val="0"/>
                        </a:spcAft>
                      </a:pPr>
                      <a:r>
                        <a:rPr lang="en-US" sz="1000" b="0" kern="100" dirty="0">
                          <a:effectLst/>
                          <a:latin typeface="BIZ UDPゴシック" panose="020B0400000000000000" pitchFamily="50" charset="-128"/>
                          <a:ea typeface="BIZ UDPゴシック" panose="020B0400000000000000" pitchFamily="50" charset="-128"/>
                        </a:rPr>
                        <a:t> </a:t>
                      </a:r>
                      <a:r>
                        <a:rPr lang="ja-JP" altLang="en-US" sz="1000" b="0" kern="100" dirty="0">
                          <a:effectLst/>
                          <a:latin typeface="BIZ UDPゴシック" panose="020B0400000000000000" pitchFamily="50" charset="-128"/>
                          <a:ea typeface="BIZ UDPゴシック" panose="020B0400000000000000" pitchFamily="50" charset="-128"/>
                        </a:rPr>
                        <a:t>物質名</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測定法</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物質の分類</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722035673"/>
                  </a:ext>
                </a:extLst>
              </a:tr>
              <a:tr h="223409">
                <a:tc>
                  <a:txBody>
                    <a:bodyPr/>
                    <a:lstStyle/>
                    <a:p>
                      <a:pPr algn="ctr">
                        <a:lnSpc>
                          <a:spcPct val="100000"/>
                        </a:lnSpc>
                        <a:spcAft>
                          <a:spcPts val="0"/>
                        </a:spcAft>
                      </a:pPr>
                      <a:r>
                        <a:rPr lang="ja-JP" altLang="en-US" sz="1000" b="0" kern="100" dirty="0">
                          <a:effectLst/>
                          <a:latin typeface="BIZ UDPゴシック" panose="020B0400000000000000" pitchFamily="50" charset="-128"/>
                          <a:ea typeface="BIZ UDPゴシック" panose="020B0400000000000000" pitchFamily="50" charset="-128"/>
                        </a:rPr>
                        <a:t>塩化ビニルモノマー（</a:t>
                      </a:r>
                      <a:r>
                        <a:rPr lang="ja-JP" sz="1000" b="0" kern="100" dirty="0">
                          <a:effectLst/>
                          <a:latin typeface="BIZ UDPゴシック" panose="020B0400000000000000" pitchFamily="50" charset="-128"/>
                          <a:ea typeface="BIZ UDPゴシック" panose="020B0400000000000000" pitchFamily="50" charset="-128"/>
                        </a:rPr>
                        <a:t>クロロエチレン</a:t>
                      </a:r>
                      <a:r>
                        <a:rPr lang="ja-JP" altLang="en-US"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zh-TW"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揮発性有機化合物</a:t>
                      </a:r>
                      <a:r>
                        <a:rPr lang="en-US" altLang="zh-TW"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(VOC)</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1812472905"/>
                  </a:ext>
                </a:extLst>
              </a:tr>
              <a:tr h="223409">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ニッケル化合物</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JIS K 0083 </a:t>
                      </a:r>
                      <a:r>
                        <a:rPr lang="ja-JP"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排ガス中の金属分析方法</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金属類</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352650525"/>
                  </a:ext>
                </a:extLst>
              </a:tr>
              <a:tr h="223409">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砒素及びその化合物</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JIS K 0083 </a:t>
                      </a:r>
                      <a:r>
                        <a:rPr lang="ja-JP"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排ガス中の金属分析方法</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金属類</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1949189611"/>
                  </a:ext>
                </a:extLst>
              </a:tr>
              <a:tr h="223409">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ベリリウム及びその化合物</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JIS K 0083 </a:t>
                      </a:r>
                      <a:r>
                        <a:rPr lang="ja-JP"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排ガス中の金属分析方法</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金属類</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656019214"/>
                  </a:ext>
                </a:extLst>
              </a:tr>
              <a:tr h="223409">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ベンゼン</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環境省 排出ガス中の指定物質の測定方法マニュアル</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zh-TW"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揮発性有機化合物</a:t>
                      </a:r>
                      <a:r>
                        <a:rPr lang="en-US" altLang="zh-TW"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(VOC)</a:t>
                      </a:r>
                      <a:endParaRPr lang="ja-JP"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4118865340"/>
                  </a:ext>
                </a:extLst>
              </a:tr>
              <a:tr h="223409">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ホルムアルデヒド</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JIS K 0303 </a:t>
                      </a:r>
                      <a:r>
                        <a:rPr lang="ja-JP"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排ガス中のホルムアルデヒド分析方法</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アルデヒド類</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1785654155"/>
                  </a:ext>
                </a:extLst>
              </a:tr>
              <a:tr h="223409">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マンガン及びその化合物</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JIS K 0083 </a:t>
                      </a:r>
                      <a:r>
                        <a:rPr lang="ja-JP"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排ガス中の金属分析方法</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金属類</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4227302868"/>
                  </a:ext>
                </a:extLst>
              </a:tr>
              <a:tr h="223409">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六価クロム化合物</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JIS K 0083 </a:t>
                      </a:r>
                      <a:r>
                        <a:rPr lang="ja-JP"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排ガス中の金属分析方法　</a:t>
                      </a:r>
                      <a:r>
                        <a:rPr lang="en-US"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金属類</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4228607786"/>
                  </a:ext>
                </a:extLst>
              </a:tr>
              <a:tr h="223409">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エチレンオキシド</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zh-TW"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揮発性有機化合物</a:t>
                      </a:r>
                      <a:r>
                        <a:rPr lang="en-US" altLang="zh-TW"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(VOC)</a:t>
                      </a:r>
                      <a:endParaRPr lang="ja-JP"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3369032546"/>
                  </a:ext>
                </a:extLst>
              </a:tr>
              <a:tr h="223409">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アクリロニトリル</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zh-TW"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揮発性有機化合物</a:t>
                      </a:r>
                      <a:r>
                        <a:rPr lang="en-US" altLang="zh-TW"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(VOC)</a:t>
                      </a:r>
                      <a:endParaRPr lang="ja-JP"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1314535297"/>
                  </a:ext>
                </a:extLst>
              </a:tr>
              <a:tr h="223409">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アセトアルデヒド</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JIS K 0303 </a:t>
                      </a:r>
                      <a:r>
                        <a:rPr lang="ja-JP"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排ガス中のホルムアルデヒド分析方法</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アルデヒド類</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2072640172"/>
                  </a:ext>
                </a:extLst>
              </a:tr>
              <a:tr h="223409">
                <a:tc>
                  <a:txBody>
                    <a:bodyPr/>
                    <a:lstStyle/>
                    <a:p>
                      <a:pPr algn="ctr">
                        <a:lnSpc>
                          <a:spcPct val="100000"/>
                        </a:lnSpc>
                        <a:spcAft>
                          <a:spcPts val="0"/>
                        </a:spcAft>
                      </a:pPr>
                      <a:r>
                        <a:rPr lang="ja-JP" altLang="en-US" sz="1000" b="0" kern="100" dirty="0">
                          <a:effectLst/>
                          <a:latin typeface="BIZ UDPゴシック" panose="020B0400000000000000" pitchFamily="50" charset="-128"/>
                          <a:ea typeface="BIZ UDPゴシック" panose="020B0400000000000000" pitchFamily="50" charset="-128"/>
                        </a:rPr>
                        <a:t>塩化メチル（</a:t>
                      </a:r>
                      <a:r>
                        <a:rPr lang="ja-JP" sz="1000" b="0" kern="100" dirty="0">
                          <a:effectLst/>
                          <a:latin typeface="BIZ UDPゴシック" panose="020B0400000000000000" pitchFamily="50" charset="-128"/>
                          <a:ea typeface="BIZ UDPゴシック" panose="020B0400000000000000" pitchFamily="50" charset="-128"/>
                        </a:rPr>
                        <a:t>クロロメタン</a:t>
                      </a:r>
                      <a:r>
                        <a:rPr lang="ja-JP" altLang="en-US"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zh-TW"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揮発性有機化合物</a:t>
                      </a:r>
                      <a:r>
                        <a:rPr lang="en-US" altLang="zh-TW"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(VOC)</a:t>
                      </a:r>
                      <a:endParaRPr lang="ja-JP"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1802199651"/>
                  </a:ext>
                </a:extLst>
              </a:tr>
              <a:tr h="223409">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クロム及び三価クロム化合物</a:t>
                      </a:r>
                      <a:endParaRPr lang="en-US" altLang="ja-JP" sz="1000" b="0" kern="100" dirty="0">
                        <a:effectLst/>
                        <a:latin typeface="BIZ UDPゴシック" panose="020B0400000000000000" pitchFamily="50" charset="-128"/>
                        <a:ea typeface="BIZ UDPゴシック" panose="020B0400000000000000" pitchFamily="50" charset="-128"/>
                      </a:endParaRPr>
                    </a:p>
                    <a:p>
                      <a:pPr algn="ctr">
                        <a:lnSpc>
                          <a:spcPct val="100000"/>
                        </a:lnSpc>
                        <a:spcAft>
                          <a:spcPts val="0"/>
                        </a:spcAft>
                      </a:pPr>
                      <a:r>
                        <a:rPr lang="ja-JP"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六価クロム化合物</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JIS K 0083 </a:t>
                      </a:r>
                      <a:r>
                        <a:rPr lang="ja-JP"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排ガス中の金属分析方法　</a:t>
                      </a:r>
                      <a:r>
                        <a:rPr lang="en-US"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金属類</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784237321"/>
                  </a:ext>
                </a:extLst>
              </a:tr>
              <a:tr h="223409">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クロロホルム</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zh-TW"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揮発性有機化合物</a:t>
                      </a:r>
                      <a:r>
                        <a:rPr lang="en-US" altLang="zh-TW"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(VOC)</a:t>
                      </a:r>
                      <a:endParaRPr lang="ja-JP"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1174997856"/>
                  </a:ext>
                </a:extLst>
              </a:tr>
              <a:tr h="223409">
                <a:tc>
                  <a:txBody>
                    <a:bodyPr/>
                    <a:lstStyle/>
                    <a:p>
                      <a:pPr algn="ctr">
                        <a:lnSpc>
                          <a:spcPct val="100000"/>
                        </a:lnSpc>
                        <a:spcAft>
                          <a:spcPts val="0"/>
                        </a:spcAft>
                      </a:pPr>
                      <a:r>
                        <a:rPr lang="en-US" sz="1000" b="0" kern="100" dirty="0">
                          <a:effectLst/>
                          <a:latin typeface="BIZ UDPゴシック" panose="020B0400000000000000" pitchFamily="50" charset="-128"/>
                          <a:ea typeface="BIZ UDPゴシック" panose="020B0400000000000000" pitchFamily="50" charset="-128"/>
                        </a:rPr>
                        <a:t>1,2</a:t>
                      </a:r>
                      <a:r>
                        <a:rPr lang="ja-JP" sz="1000" b="0" kern="100" dirty="0">
                          <a:effectLst/>
                          <a:latin typeface="BIZ UDPゴシック" panose="020B0400000000000000" pitchFamily="50" charset="-128"/>
                          <a:ea typeface="BIZ UDPゴシック" panose="020B0400000000000000" pitchFamily="50" charset="-128"/>
                        </a:rPr>
                        <a:t>－ジクロロエタン</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zh-TW"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揮発性有機化合物</a:t>
                      </a:r>
                      <a:r>
                        <a:rPr lang="en-US" altLang="zh-TW"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(VOC)</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3303518167"/>
                  </a:ext>
                </a:extLst>
              </a:tr>
              <a:tr h="223409">
                <a:tc>
                  <a:txBody>
                    <a:bodyPr/>
                    <a:lstStyle/>
                    <a:p>
                      <a:pPr algn="ctr">
                        <a:lnSpc>
                          <a:spcPct val="100000"/>
                        </a:lnSpc>
                        <a:spcAft>
                          <a:spcPts val="0"/>
                        </a:spcAft>
                      </a:pPr>
                      <a:r>
                        <a:rPr lang="ja-JP" altLang="en-US" sz="1000" b="0" kern="100" dirty="0">
                          <a:effectLst/>
                          <a:latin typeface="BIZ UDPゴシック" panose="020B0400000000000000" pitchFamily="50" charset="-128"/>
                          <a:ea typeface="BIZ UDPゴシック" panose="020B0400000000000000" pitchFamily="50" charset="-128"/>
                        </a:rPr>
                        <a:t>塩化メチレン（</a:t>
                      </a:r>
                      <a:r>
                        <a:rPr lang="ja-JP" sz="1000" b="0" kern="100" dirty="0">
                          <a:effectLst/>
                          <a:latin typeface="BIZ UDPゴシック" panose="020B0400000000000000" pitchFamily="50" charset="-128"/>
                          <a:ea typeface="BIZ UDPゴシック" panose="020B0400000000000000" pitchFamily="50" charset="-128"/>
                        </a:rPr>
                        <a:t>ジクロロメタン</a:t>
                      </a:r>
                      <a:r>
                        <a:rPr lang="ja-JP" altLang="en-US" sz="1000" b="0" kern="100" dirty="0">
                          <a:effectLst/>
                          <a:latin typeface="BIZ UDPゴシック" panose="020B0400000000000000" pitchFamily="50" charset="-128"/>
                          <a:ea typeface="BIZ UDPゴシック" panose="020B0400000000000000" pitchFamily="50" charset="-128"/>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zh-TW"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揮発性有機化合物</a:t>
                      </a:r>
                      <a:r>
                        <a:rPr lang="en-US" altLang="zh-TW"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(VOC)</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3227824060"/>
                  </a:ext>
                </a:extLst>
              </a:tr>
              <a:tr h="223409">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ダイオキシン類</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JIS</a:t>
                      </a:r>
                      <a:r>
                        <a:rPr lang="ja-JP"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en-US"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K 0311</a:t>
                      </a:r>
                      <a:r>
                        <a:rPr lang="ja-JP"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排ガス中のダイオキシン類の測定方法</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ダイオキシン類</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122767242"/>
                  </a:ext>
                </a:extLst>
              </a:tr>
              <a:tr h="223409">
                <a:tc>
                  <a:txBody>
                    <a:bodyPr/>
                    <a:lstStyle/>
                    <a:p>
                      <a:pPr algn="ctr">
                        <a:lnSpc>
                          <a:spcPct val="100000"/>
                        </a:lnSpc>
                        <a:spcAft>
                          <a:spcPts val="0"/>
                        </a:spcAft>
                      </a:pPr>
                      <a:r>
                        <a:rPr lang="ja-JP" sz="1000" b="0" kern="100">
                          <a:effectLst/>
                          <a:latin typeface="BIZ UDPゴシック" panose="020B0400000000000000" pitchFamily="50" charset="-128"/>
                          <a:ea typeface="BIZ UDPゴシック" panose="020B0400000000000000" pitchFamily="50" charset="-128"/>
                        </a:rPr>
                        <a:t>テトラクロロエチレン</a:t>
                      </a:r>
                      <a:endParaRPr lang="ja-JP" sz="10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環境省 排出ガス中の指定物質の測定方法マニュアル</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zh-TW"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揮発性有機化合物</a:t>
                      </a:r>
                      <a:r>
                        <a:rPr lang="en-US" altLang="zh-TW"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(VOC)</a:t>
                      </a:r>
                      <a:endParaRPr lang="ja-JP"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1538823890"/>
                  </a:ext>
                </a:extLst>
              </a:tr>
              <a:tr h="223409">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トリクロロエチレン</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環境省 排出ガス中の指定物質の測定方法マニュアル</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zh-TW"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揮発性有機化合物</a:t>
                      </a:r>
                      <a:r>
                        <a:rPr lang="en-US" altLang="zh-TW"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(VOC)</a:t>
                      </a:r>
                      <a:endParaRPr lang="ja-JP"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1395548202"/>
                  </a:ext>
                </a:extLst>
              </a:tr>
              <a:tr h="223409">
                <a:tc>
                  <a:txBody>
                    <a:bodyPr/>
                    <a:lstStyle/>
                    <a:p>
                      <a:pPr algn="ctr">
                        <a:lnSpc>
                          <a:spcPct val="100000"/>
                        </a:lnSpc>
                        <a:spcAft>
                          <a:spcPts val="0"/>
                        </a:spcAft>
                      </a:pPr>
                      <a:r>
                        <a:rPr lang="ja-JP" sz="1000" b="0" kern="100">
                          <a:effectLst/>
                          <a:latin typeface="BIZ UDPゴシック" panose="020B0400000000000000" pitchFamily="50" charset="-128"/>
                          <a:ea typeface="BIZ UDPゴシック" panose="020B0400000000000000" pitchFamily="50" charset="-128"/>
                        </a:rPr>
                        <a:t>トルエン</a:t>
                      </a:r>
                      <a:endParaRPr lang="ja-JP" sz="10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zh-TW"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揮発性有機化合物</a:t>
                      </a:r>
                      <a:r>
                        <a:rPr lang="en-US" altLang="zh-TW"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(VOC)</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3438876454"/>
                  </a:ext>
                </a:extLst>
              </a:tr>
              <a:tr h="223409">
                <a:tc>
                  <a:txBody>
                    <a:bodyPr/>
                    <a:lstStyle/>
                    <a:p>
                      <a:pPr algn="ctr">
                        <a:lnSpc>
                          <a:spcPct val="100000"/>
                        </a:lnSpc>
                        <a:spcAft>
                          <a:spcPts val="0"/>
                        </a:spcAft>
                      </a:pPr>
                      <a:r>
                        <a:rPr lang="en-US" sz="1000" b="0" kern="100">
                          <a:effectLst/>
                          <a:latin typeface="BIZ UDPゴシック" panose="020B0400000000000000" pitchFamily="50" charset="-128"/>
                          <a:ea typeface="BIZ UDPゴシック" panose="020B0400000000000000" pitchFamily="50" charset="-128"/>
                        </a:rPr>
                        <a:t>1,3</a:t>
                      </a:r>
                      <a:r>
                        <a:rPr lang="ja-JP" sz="1000" b="0" kern="100">
                          <a:effectLst/>
                          <a:latin typeface="BIZ UDPゴシック" panose="020B0400000000000000" pitchFamily="50" charset="-128"/>
                          <a:ea typeface="BIZ UDPゴシック" panose="020B0400000000000000" pitchFamily="50" charset="-128"/>
                        </a:rPr>
                        <a:t>－ブタジエン</a:t>
                      </a:r>
                      <a:endParaRPr lang="ja-JP" sz="10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zh-TW"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揮発性有機化合物</a:t>
                      </a:r>
                      <a:r>
                        <a:rPr lang="en-US" altLang="zh-TW"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(VOC)</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2611618033"/>
                  </a:ext>
                </a:extLst>
              </a:tr>
              <a:tr h="223409">
                <a:tc>
                  <a:txBody>
                    <a:bodyPr/>
                    <a:lstStyle/>
                    <a:p>
                      <a:pPr algn="ctr">
                        <a:lnSpc>
                          <a:spcPct val="100000"/>
                        </a:lnSpc>
                        <a:spcAft>
                          <a:spcPts val="0"/>
                        </a:spcAft>
                      </a:pPr>
                      <a:r>
                        <a:rPr lang="ja-JP" sz="1000" b="0" kern="100" dirty="0">
                          <a:effectLst/>
                          <a:latin typeface="BIZ UDPゴシック" panose="020B0400000000000000" pitchFamily="50" charset="-128"/>
                          <a:ea typeface="BIZ UDPゴシック" panose="020B0400000000000000" pitchFamily="50" charset="-128"/>
                        </a:rPr>
                        <a:t>ベンゾ</a:t>
                      </a:r>
                      <a:r>
                        <a:rPr lang="en-US" sz="1000" b="0" kern="100" dirty="0">
                          <a:effectLst/>
                          <a:latin typeface="BIZ UDPゴシック" panose="020B0400000000000000" pitchFamily="50" charset="-128"/>
                          <a:ea typeface="BIZ UDPゴシック" panose="020B0400000000000000" pitchFamily="50" charset="-128"/>
                        </a:rPr>
                        <a:t>[a]</a:t>
                      </a:r>
                      <a:r>
                        <a:rPr lang="ja-JP" sz="1000" b="0" kern="100" dirty="0">
                          <a:effectLst/>
                          <a:latin typeface="BIZ UDPゴシック" panose="020B0400000000000000" pitchFamily="50" charset="-128"/>
                          <a:ea typeface="BIZ UDPゴシック" panose="020B0400000000000000" pitchFamily="50" charset="-128"/>
                        </a:rPr>
                        <a:t>ピレン</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環境省 排出ガス中の多環芳香族炭化水素</a:t>
                      </a:r>
                      <a:r>
                        <a:rPr lang="en-US"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(PAHs)</a:t>
                      </a:r>
                      <a:r>
                        <a:rPr lang="ja-JP"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の測定方法マニュアル</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多環芳香族炭化水素</a:t>
                      </a:r>
                      <a:r>
                        <a:rPr lang="en-US" alt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(PAHs)</a:t>
                      </a:r>
                      <a:endParaRPr lang="ja-JP" sz="10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2939830118"/>
                  </a:ext>
                </a:extLst>
              </a:tr>
            </a:tbl>
          </a:graphicData>
        </a:graphic>
      </p:graphicFrame>
      <p:sp>
        <p:nvSpPr>
          <p:cNvPr id="8" name="スライド番号プレースホルダー 3">
            <a:extLst>
              <a:ext uri="{FF2B5EF4-FFF2-40B4-BE49-F238E27FC236}">
                <a16:creationId xmlns:a16="http://schemas.microsoft.com/office/drawing/2014/main" id="{5B4670F4-F1BA-4074-BE3C-FADC2FD869AD}"/>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33</a:t>
            </a:fld>
            <a:endParaRPr lang="en-US" dirty="0">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4830213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コンテンツ プレースホルダー 2">
            <a:extLst>
              <a:ext uri="{FF2B5EF4-FFF2-40B4-BE49-F238E27FC236}">
                <a16:creationId xmlns:a16="http://schemas.microsoft.com/office/drawing/2014/main" id="{B4173200-72D9-46E7-9C7A-45CA7166190E}"/>
              </a:ext>
            </a:extLst>
          </p:cNvPr>
          <p:cNvSpPr>
            <a:spLocks noGrp="1"/>
          </p:cNvSpPr>
          <p:nvPr>
            <p:ph idx="1"/>
          </p:nvPr>
        </p:nvSpPr>
        <p:spPr>
          <a:xfrm>
            <a:off x="1083470" y="2160589"/>
            <a:ext cx="6984793" cy="3880773"/>
          </a:xfrm>
        </p:spPr>
        <p:txBody>
          <a:bodyPr>
            <a:normAutofit/>
          </a:bodyPr>
          <a:lstStyle/>
          <a:p>
            <a:endParaRPr kumimoji="1" lang="ja-JP" altLang="en-US"/>
          </a:p>
        </p:txBody>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タイトル 1">
            <a:extLst>
              <a:ext uri="{FF2B5EF4-FFF2-40B4-BE49-F238E27FC236}">
                <a16:creationId xmlns:a16="http://schemas.microsoft.com/office/drawing/2014/main" id="{AE04F0DA-E89F-4513-BDAA-EB5590A66747}"/>
              </a:ext>
            </a:extLst>
          </p:cNvPr>
          <p:cNvSpPr txBox="1">
            <a:spLocks/>
          </p:cNvSpPr>
          <p:nvPr/>
        </p:nvSpPr>
        <p:spPr>
          <a:xfrm>
            <a:off x="1002248" y="478707"/>
            <a:ext cx="7901504" cy="675861"/>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400" dirty="0">
                <a:latin typeface="BIZ UDPゴシック" panose="020B0400000000000000" pitchFamily="50" charset="-128"/>
                <a:ea typeface="BIZ UDPゴシック" panose="020B0400000000000000" pitchFamily="50" charset="-128"/>
              </a:rPr>
              <a:t>（参考）</a:t>
            </a:r>
            <a:r>
              <a:rPr lang="en-US" altLang="ja-JP" sz="2400" dirty="0">
                <a:latin typeface="BIZ UDPゴシック" panose="020B0400000000000000" pitchFamily="50" charset="-128"/>
                <a:ea typeface="BIZ UDPゴシック" panose="020B0400000000000000" pitchFamily="50" charset="-128"/>
              </a:rPr>
              <a:t>PRTR</a:t>
            </a:r>
            <a:r>
              <a:rPr lang="ja-JP" altLang="en-US" sz="2400" dirty="0">
                <a:latin typeface="BIZ UDPゴシック" panose="020B0400000000000000" pitchFamily="50" charset="-128"/>
                <a:ea typeface="BIZ UDPゴシック" panose="020B0400000000000000" pitchFamily="50" charset="-128"/>
              </a:rPr>
              <a:t>届出状況及び発がん性①（優先取組物質）</a:t>
            </a:r>
          </a:p>
        </p:txBody>
      </p:sp>
      <p:graphicFrame>
        <p:nvGraphicFramePr>
          <p:cNvPr id="10" name="表 9">
            <a:extLst>
              <a:ext uri="{FF2B5EF4-FFF2-40B4-BE49-F238E27FC236}">
                <a16:creationId xmlns:a16="http://schemas.microsoft.com/office/drawing/2014/main" id="{D6D99075-4367-4C2D-9378-53803E306F4B}"/>
              </a:ext>
            </a:extLst>
          </p:cNvPr>
          <p:cNvGraphicFramePr>
            <a:graphicFrameLocks noGrp="1"/>
          </p:cNvGraphicFramePr>
          <p:nvPr>
            <p:extLst>
              <p:ext uri="{D42A27DB-BD31-4B8C-83A1-F6EECF244321}">
                <p14:modId xmlns:p14="http://schemas.microsoft.com/office/powerpoint/2010/main" val="2062155806"/>
              </p:ext>
            </p:extLst>
          </p:nvPr>
        </p:nvGraphicFramePr>
        <p:xfrm>
          <a:off x="684610" y="1042356"/>
          <a:ext cx="8927824" cy="5618059"/>
        </p:xfrm>
        <a:graphic>
          <a:graphicData uri="http://schemas.openxmlformats.org/drawingml/2006/table">
            <a:tbl>
              <a:tblPr firstRow="1" firstCol="1" bandRow="1">
                <a:tableStyleId>{5C22544A-7EE6-4342-B048-85BDC9FD1C3A}</a:tableStyleId>
              </a:tblPr>
              <a:tblGrid>
                <a:gridCol w="1758758">
                  <a:extLst>
                    <a:ext uri="{9D8B030D-6E8A-4147-A177-3AD203B41FA5}">
                      <a16:colId xmlns:a16="http://schemas.microsoft.com/office/drawing/2014/main" val="1314450676"/>
                    </a:ext>
                  </a:extLst>
                </a:gridCol>
                <a:gridCol w="610181">
                  <a:extLst>
                    <a:ext uri="{9D8B030D-6E8A-4147-A177-3AD203B41FA5}">
                      <a16:colId xmlns:a16="http://schemas.microsoft.com/office/drawing/2014/main" val="1996315722"/>
                    </a:ext>
                  </a:extLst>
                </a:gridCol>
                <a:gridCol w="610181">
                  <a:extLst>
                    <a:ext uri="{9D8B030D-6E8A-4147-A177-3AD203B41FA5}">
                      <a16:colId xmlns:a16="http://schemas.microsoft.com/office/drawing/2014/main" val="3248198985"/>
                    </a:ext>
                  </a:extLst>
                </a:gridCol>
                <a:gridCol w="553503">
                  <a:extLst>
                    <a:ext uri="{9D8B030D-6E8A-4147-A177-3AD203B41FA5}">
                      <a16:colId xmlns:a16="http://schemas.microsoft.com/office/drawing/2014/main" val="187991054"/>
                    </a:ext>
                  </a:extLst>
                </a:gridCol>
                <a:gridCol w="553503">
                  <a:extLst>
                    <a:ext uri="{9D8B030D-6E8A-4147-A177-3AD203B41FA5}">
                      <a16:colId xmlns:a16="http://schemas.microsoft.com/office/drawing/2014/main" val="2912095585"/>
                    </a:ext>
                  </a:extLst>
                </a:gridCol>
                <a:gridCol w="553503">
                  <a:extLst>
                    <a:ext uri="{9D8B030D-6E8A-4147-A177-3AD203B41FA5}">
                      <a16:colId xmlns:a16="http://schemas.microsoft.com/office/drawing/2014/main" val="1066999760"/>
                    </a:ext>
                  </a:extLst>
                </a:gridCol>
                <a:gridCol w="612000">
                  <a:extLst>
                    <a:ext uri="{9D8B030D-6E8A-4147-A177-3AD203B41FA5}">
                      <a16:colId xmlns:a16="http://schemas.microsoft.com/office/drawing/2014/main" val="2969689179"/>
                    </a:ext>
                  </a:extLst>
                </a:gridCol>
                <a:gridCol w="553503">
                  <a:extLst>
                    <a:ext uri="{9D8B030D-6E8A-4147-A177-3AD203B41FA5}">
                      <a16:colId xmlns:a16="http://schemas.microsoft.com/office/drawing/2014/main" val="500475529"/>
                    </a:ext>
                  </a:extLst>
                </a:gridCol>
                <a:gridCol w="610181">
                  <a:extLst>
                    <a:ext uri="{9D8B030D-6E8A-4147-A177-3AD203B41FA5}">
                      <a16:colId xmlns:a16="http://schemas.microsoft.com/office/drawing/2014/main" val="2372245659"/>
                    </a:ext>
                  </a:extLst>
                </a:gridCol>
                <a:gridCol w="610181">
                  <a:extLst>
                    <a:ext uri="{9D8B030D-6E8A-4147-A177-3AD203B41FA5}">
                      <a16:colId xmlns:a16="http://schemas.microsoft.com/office/drawing/2014/main" val="1902741526"/>
                    </a:ext>
                  </a:extLst>
                </a:gridCol>
                <a:gridCol w="610181">
                  <a:extLst>
                    <a:ext uri="{9D8B030D-6E8A-4147-A177-3AD203B41FA5}">
                      <a16:colId xmlns:a16="http://schemas.microsoft.com/office/drawing/2014/main" val="1706271970"/>
                    </a:ext>
                  </a:extLst>
                </a:gridCol>
                <a:gridCol w="1292149">
                  <a:extLst>
                    <a:ext uri="{9D8B030D-6E8A-4147-A177-3AD203B41FA5}">
                      <a16:colId xmlns:a16="http://schemas.microsoft.com/office/drawing/2014/main" val="3931166342"/>
                    </a:ext>
                  </a:extLst>
                </a:gridCol>
              </a:tblGrid>
              <a:tr h="280355">
                <a:tc rowSpan="2">
                  <a:txBody>
                    <a:bodyPr/>
                    <a:lstStyle/>
                    <a:p>
                      <a:pPr algn="ctr">
                        <a:lnSpc>
                          <a:spcPct val="100000"/>
                        </a:lnSpc>
                        <a:spcAft>
                          <a:spcPts val="0"/>
                        </a:spcAft>
                      </a:pPr>
                      <a:r>
                        <a:rPr lang="en-US" sz="800" b="1" kern="100" dirty="0">
                          <a:effectLst/>
                          <a:latin typeface="BIZ UDPゴシック" panose="020B0400000000000000" pitchFamily="50" charset="-128"/>
                          <a:ea typeface="BIZ UDPゴシック" panose="020B0400000000000000" pitchFamily="50" charset="-128"/>
                        </a:rPr>
                        <a:t> </a:t>
                      </a:r>
                      <a:r>
                        <a:rPr lang="ja-JP" altLang="en-US" sz="800" b="1" kern="100" dirty="0">
                          <a:effectLst/>
                          <a:latin typeface="BIZ UDPゴシック" panose="020B0400000000000000" pitchFamily="50" charset="-128"/>
                          <a:ea typeface="BIZ UDPゴシック" panose="020B0400000000000000" pitchFamily="50" charset="-128"/>
                        </a:rPr>
                        <a:t>物質名</a:t>
                      </a:r>
                      <a:endParaRPr lang="ja-JP" sz="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gridSpan="5">
                  <a:txBody>
                    <a:bodyPr/>
                    <a:lstStyle/>
                    <a:p>
                      <a:pPr algn="ctr" fontAlgn="ctr"/>
                      <a:r>
                        <a:rPr lang="en-US" sz="800" b="0" i="0" u="none" strike="noStrike" dirty="0">
                          <a:solidFill>
                            <a:schemeClr val="bg1"/>
                          </a:solidFill>
                          <a:effectLst/>
                          <a:latin typeface="BIZ UDPゴシック" panose="020B0400000000000000" pitchFamily="50" charset="-128"/>
                          <a:ea typeface="BIZ UDPゴシック" panose="020B0400000000000000" pitchFamily="50" charset="-128"/>
                        </a:rPr>
                        <a:t>PRTR</a:t>
                      </a:r>
                      <a:r>
                        <a:rPr lang="ja-JP" altLang="en-US" sz="800" b="0" i="0" u="none" strike="noStrike" dirty="0">
                          <a:solidFill>
                            <a:schemeClr val="bg1"/>
                          </a:solidFill>
                          <a:effectLst/>
                          <a:latin typeface="BIZ UDPゴシック" panose="020B0400000000000000" pitchFamily="50" charset="-128"/>
                          <a:ea typeface="BIZ UDPゴシック" panose="020B0400000000000000" pitchFamily="50" charset="-128"/>
                        </a:rPr>
                        <a:t>排出量</a:t>
                      </a: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sz="800" b="0" i="0" u="none" strike="noStrike" dirty="0">
                          <a:solidFill>
                            <a:schemeClr val="bg1"/>
                          </a:solidFill>
                          <a:effectLst/>
                          <a:latin typeface="BIZ UDPゴシック" panose="020B0400000000000000" pitchFamily="50" charset="-128"/>
                          <a:ea typeface="BIZ UDPゴシック" panose="020B0400000000000000" pitchFamily="50" charset="-128"/>
                        </a:rPr>
                        <a:t>PRTR</a:t>
                      </a:r>
                      <a:r>
                        <a:rPr lang="ja-JP" altLang="en-US" sz="800" b="0" i="0" u="none" strike="noStrike" dirty="0">
                          <a:solidFill>
                            <a:schemeClr val="bg1"/>
                          </a:solidFill>
                          <a:effectLst/>
                          <a:latin typeface="BIZ UDPゴシック" panose="020B0400000000000000" pitchFamily="50" charset="-128"/>
                          <a:ea typeface="BIZ UDPゴシック" panose="020B0400000000000000" pitchFamily="50" charset="-128"/>
                        </a:rPr>
                        <a:t>移動量</a:t>
                      </a:r>
                    </a:p>
                  </a:txBody>
                  <a:tcPr marL="0" marR="0" marT="0" marB="0" anchor="ct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en-US" sz="800" b="0" i="0" u="none" strike="noStrike" dirty="0">
                          <a:solidFill>
                            <a:schemeClr val="bg1"/>
                          </a:solidFill>
                          <a:effectLst/>
                          <a:latin typeface="BIZ UDPゴシック" panose="020B0400000000000000" pitchFamily="50" charset="-128"/>
                          <a:ea typeface="BIZ UDPゴシック" panose="020B0400000000000000" pitchFamily="50" charset="-128"/>
                        </a:rPr>
                        <a:t>PRTR</a:t>
                      </a:r>
                      <a:r>
                        <a:rPr lang="ja-JP" altLang="en-US" sz="800" b="0" i="0" u="none" strike="noStrike" dirty="0">
                          <a:solidFill>
                            <a:schemeClr val="bg1"/>
                          </a:solidFill>
                          <a:effectLst/>
                          <a:latin typeface="BIZ UDPゴシック" panose="020B0400000000000000" pitchFamily="50" charset="-128"/>
                          <a:ea typeface="BIZ UDPゴシック" panose="020B0400000000000000" pitchFamily="50" charset="-128"/>
                        </a:rPr>
                        <a:t>届出数</a:t>
                      </a:r>
                      <a:br>
                        <a:rPr lang="ja-JP" altLang="en-US" sz="800" b="0" i="0" u="none" strike="noStrike" dirty="0">
                          <a:solidFill>
                            <a:schemeClr val="bg1"/>
                          </a:solidFill>
                          <a:effectLst/>
                          <a:latin typeface="BIZ UDPゴシック" panose="020B0400000000000000" pitchFamily="50" charset="-128"/>
                          <a:ea typeface="BIZ UDPゴシック" panose="020B0400000000000000" pitchFamily="50" charset="-128"/>
                        </a:rPr>
                      </a:br>
                      <a:r>
                        <a:rPr lang="en-US" altLang="ja-JP" sz="800" b="0" i="0" u="none" strike="noStrike" dirty="0">
                          <a:solidFill>
                            <a:schemeClr val="bg1"/>
                          </a:solidFill>
                          <a:effectLst/>
                          <a:latin typeface="BIZ UDPゴシック" panose="020B0400000000000000" pitchFamily="50" charset="-128"/>
                          <a:ea typeface="BIZ UDPゴシック" panose="020B0400000000000000" pitchFamily="50" charset="-128"/>
                        </a:rPr>
                        <a:t>(</a:t>
                      </a:r>
                      <a:r>
                        <a:rPr lang="ja-JP" altLang="en-US" sz="800" b="0" i="0" u="none" strike="noStrike" dirty="0">
                          <a:solidFill>
                            <a:schemeClr val="bg1"/>
                          </a:solidFill>
                          <a:effectLst/>
                          <a:latin typeface="BIZ UDPゴシック" panose="020B0400000000000000" pitchFamily="50" charset="-128"/>
                          <a:ea typeface="BIZ UDPゴシック" panose="020B0400000000000000" pitchFamily="50" charset="-128"/>
                        </a:rPr>
                        <a:t>件</a:t>
                      </a:r>
                      <a:r>
                        <a:rPr lang="en-US" altLang="ja-JP" sz="800" b="0" i="0" u="none" strike="noStrike" dirty="0">
                          <a:solidFill>
                            <a:schemeClr val="bg1"/>
                          </a:solidFill>
                          <a:effectLst/>
                          <a:latin typeface="BIZ UDPゴシック" panose="020B0400000000000000" pitchFamily="50" charset="-128"/>
                          <a:ea typeface="BIZ UDPゴシック" panose="020B0400000000000000" pitchFamily="50" charset="-128"/>
                        </a:rPr>
                        <a:t>)</a:t>
                      </a:r>
                    </a:p>
                  </a:txBody>
                  <a:tcPr marL="0" marR="0" marT="0" marB="0" anchor="ctr"/>
                </a:tc>
                <a:tc rowSpan="2">
                  <a:txBody>
                    <a:bodyPr/>
                    <a:lstStyle/>
                    <a:p>
                      <a:pPr algn="ctr" fontAlgn="ctr"/>
                      <a:r>
                        <a:rPr lang="en-US" altLang="zh-CN" sz="800" b="0" i="0" u="none" strike="noStrike" dirty="0">
                          <a:solidFill>
                            <a:schemeClr val="bg1"/>
                          </a:solidFill>
                          <a:effectLst/>
                          <a:latin typeface="BIZ UDPゴシック" panose="020B0400000000000000" pitchFamily="50" charset="-128"/>
                          <a:ea typeface="BIZ UDPゴシック" panose="020B0400000000000000" pitchFamily="50" charset="-128"/>
                        </a:rPr>
                        <a:t>PRTR</a:t>
                      </a:r>
                      <a:r>
                        <a:rPr lang="zh-CN" altLang="en-US" sz="800" b="0" i="0" u="none" strike="noStrike" dirty="0">
                          <a:solidFill>
                            <a:schemeClr val="bg1"/>
                          </a:solidFill>
                          <a:effectLst/>
                          <a:latin typeface="BIZ UDPゴシック" panose="020B0400000000000000" pitchFamily="50" charset="-128"/>
                          <a:ea typeface="BIZ UDPゴシック" panose="020B0400000000000000" pitchFamily="50" charset="-128"/>
                        </a:rPr>
                        <a:t>届出外</a:t>
                      </a:r>
                      <a:br>
                        <a:rPr lang="zh-CN" altLang="en-US" sz="800" b="0" i="0" u="none" strike="noStrike" dirty="0">
                          <a:solidFill>
                            <a:schemeClr val="bg1"/>
                          </a:solidFill>
                          <a:effectLst/>
                          <a:latin typeface="BIZ UDPゴシック" panose="020B0400000000000000" pitchFamily="50" charset="-128"/>
                          <a:ea typeface="BIZ UDPゴシック" panose="020B0400000000000000" pitchFamily="50" charset="-128"/>
                        </a:rPr>
                      </a:br>
                      <a:r>
                        <a:rPr lang="zh-CN" altLang="en-US" sz="800" b="0" i="0" u="none" strike="noStrike" dirty="0">
                          <a:solidFill>
                            <a:schemeClr val="bg1"/>
                          </a:solidFill>
                          <a:effectLst/>
                          <a:latin typeface="BIZ UDPゴシック" panose="020B0400000000000000" pitchFamily="50" charset="-128"/>
                          <a:ea typeface="BIZ UDPゴシック" panose="020B0400000000000000" pitchFamily="50" charset="-128"/>
                        </a:rPr>
                        <a:t>排出量</a:t>
                      </a:r>
                    </a:p>
                  </a:txBody>
                  <a:tcPr marL="0" marR="0" marT="0" marB="0" anchor="ctr"/>
                </a:tc>
                <a:tc rowSpan="2">
                  <a:txBody>
                    <a:bodyPr/>
                    <a:lstStyle/>
                    <a:p>
                      <a:pPr algn="ctr" fontAlgn="ctr"/>
                      <a:r>
                        <a:rPr lang="ja-JP" altLang="en-US" sz="800" b="0" i="0" u="none" strike="noStrike" dirty="0">
                          <a:solidFill>
                            <a:schemeClr val="bg1"/>
                          </a:solidFill>
                          <a:effectLst/>
                          <a:latin typeface="BIZ UDPゴシック" panose="020B0400000000000000" pitchFamily="50" charset="-128"/>
                          <a:ea typeface="BIZ UDPゴシック" panose="020B0400000000000000" pitchFamily="50" charset="-128"/>
                        </a:rPr>
                        <a:t>発がん性</a:t>
                      </a:r>
                      <a:br>
                        <a:rPr lang="ja-JP" altLang="en-US" sz="800" b="0" i="0" u="none" strike="noStrike" dirty="0">
                          <a:solidFill>
                            <a:schemeClr val="bg1"/>
                          </a:solidFill>
                          <a:effectLst/>
                          <a:latin typeface="BIZ UDPゴシック" panose="020B0400000000000000" pitchFamily="50" charset="-128"/>
                          <a:ea typeface="BIZ UDPゴシック" panose="020B0400000000000000" pitchFamily="50" charset="-128"/>
                        </a:rPr>
                      </a:br>
                      <a:r>
                        <a:rPr lang="ja-JP" altLang="en-US" sz="800" b="0" i="0" u="none" strike="noStrike" dirty="0">
                          <a:solidFill>
                            <a:schemeClr val="bg1"/>
                          </a:solidFill>
                          <a:effectLst/>
                          <a:latin typeface="BIZ UDPゴシック" panose="020B0400000000000000" pitchFamily="50" charset="-128"/>
                          <a:ea typeface="BIZ UDPゴシック" panose="020B0400000000000000" pitchFamily="50" charset="-128"/>
                        </a:rPr>
                        <a:t>（</a:t>
                      </a:r>
                      <a:r>
                        <a:rPr lang="en-US" altLang="ja-JP" sz="800" b="0" i="0" u="none" strike="noStrike" dirty="0">
                          <a:solidFill>
                            <a:schemeClr val="bg1"/>
                          </a:solidFill>
                          <a:effectLst/>
                          <a:latin typeface="BIZ UDPゴシック" panose="020B0400000000000000" pitchFamily="50" charset="-128"/>
                          <a:ea typeface="BIZ UDPゴシック" panose="020B0400000000000000" pitchFamily="50" charset="-128"/>
                        </a:rPr>
                        <a:t>IARC</a:t>
                      </a:r>
                      <a:r>
                        <a:rPr lang="ja-JP" altLang="en-US" sz="800" b="0" i="0" u="none" strike="noStrike" dirty="0">
                          <a:solidFill>
                            <a:schemeClr val="bg1"/>
                          </a:solidFill>
                          <a:effectLst/>
                          <a:latin typeface="BIZ UDPゴシック" panose="020B0400000000000000" pitchFamily="50" charset="-128"/>
                          <a:ea typeface="BIZ UDPゴシック" panose="020B0400000000000000" pitchFamily="50" charset="-128"/>
                        </a:rPr>
                        <a:t>）</a:t>
                      </a:r>
                    </a:p>
                  </a:txBody>
                  <a:tcPr marL="0" marR="0" marT="0" marB="0" anchor="ctr"/>
                </a:tc>
                <a:extLst>
                  <a:ext uri="{0D108BD9-81ED-4DB2-BD59-A6C34878D82A}">
                    <a16:rowId xmlns:a16="http://schemas.microsoft.com/office/drawing/2014/main" val="1936113155"/>
                  </a:ext>
                </a:extLst>
              </a:tr>
              <a:tr h="280355">
                <a:tc vMerge="1">
                  <a:txBody>
                    <a:bodyPr/>
                    <a:lstStyle/>
                    <a:p>
                      <a:pPr algn="ctr">
                        <a:lnSpc>
                          <a:spcPct val="100000"/>
                        </a:lnSpc>
                        <a:spcAft>
                          <a:spcPts val="0"/>
                        </a:spcAft>
                      </a:pPr>
                      <a:endParaRPr 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ja-JP" altLang="en-US" sz="800" b="0" i="0" u="none" strike="noStrike" dirty="0">
                          <a:solidFill>
                            <a:schemeClr val="bg1"/>
                          </a:solidFill>
                          <a:effectLst/>
                          <a:latin typeface="BIZ UDPゴシック" panose="020B0400000000000000" pitchFamily="50" charset="-128"/>
                          <a:ea typeface="BIZ UDPゴシック" panose="020B0400000000000000" pitchFamily="50" charset="-128"/>
                        </a:rPr>
                        <a:t>合計</a:t>
                      </a:r>
                    </a:p>
                  </a:txBody>
                  <a:tcPr marL="0" marR="0" marT="0" marB="0" anchor="ctr">
                    <a:solidFill>
                      <a:schemeClr val="accent1"/>
                    </a:solidFill>
                  </a:tcPr>
                </a:tc>
                <a:tc>
                  <a:txBody>
                    <a:bodyPr/>
                    <a:lstStyle/>
                    <a:p>
                      <a:pPr algn="ctr" fontAlgn="ctr"/>
                      <a:r>
                        <a:rPr lang="ja-JP" altLang="en-US" sz="800" b="0" i="0" u="none" strike="noStrike" dirty="0">
                          <a:solidFill>
                            <a:schemeClr val="bg1"/>
                          </a:solidFill>
                          <a:effectLst/>
                          <a:latin typeface="BIZ UDPゴシック" panose="020B0400000000000000" pitchFamily="50" charset="-128"/>
                          <a:ea typeface="BIZ UDPゴシック" panose="020B0400000000000000" pitchFamily="50" charset="-128"/>
                        </a:rPr>
                        <a:t>大気</a:t>
                      </a:r>
                    </a:p>
                  </a:txBody>
                  <a:tcPr marL="0" marR="0" marT="0" marB="0" anchor="ctr">
                    <a:solidFill>
                      <a:schemeClr val="accent1"/>
                    </a:solidFill>
                  </a:tcPr>
                </a:tc>
                <a:tc>
                  <a:txBody>
                    <a:bodyPr/>
                    <a:lstStyle/>
                    <a:p>
                      <a:pPr algn="ctr" fontAlgn="ctr"/>
                      <a:r>
                        <a:rPr lang="ja-JP" altLang="en-US" sz="800" b="0" i="0" u="none" strike="noStrike" dirty="0">
                          <a:solidFill>
                            <a:schemeClr val="bg1"/>
                          </a:solidFill>
                          <a:effectLst/>
                          <a:latin typeface="BIZ UDPゴシック" panose="020B0400000000000000" pitchFamily="50" charset="-128"/>
                          <a:ea typeface="BIZ UDPゴシック" panose="020B0400000000000000" pitchFamily="50" charset="-128"/>
                        </a:rPr>
                        <a:t>公共用</a:t>
                      </a:r>
                      <a:br>
                        <a:rPr lang="ja-JP" altLang="en-US" sz="800" b="0" i="0" u="none" strike="noStrike" dirty="0">
                          <a:solidFill>
                            <a:schemeClr val="bg1"/>
                          </a:solidFill>
                          <a:effectLst/>
                          <a:latin typeface="BIZ UDPゴシック" panose="020B0400000000000000" pitchFamily="50" charset="-128"/>
                          <a:ea typeface="BIZ UDPゴシック" panose="020B0400000000000000" pitchFamily="50" charset="-128"/>
                        </a:rPr>
                      </a:br>
                      <a:r>
                        <a:rPr lang="ja-JP" altLang="en-US" sz="800" b="0" i="0" u="none" strike="noStrike" dirty="0">
                          <a:solidFill>
                            <a:schemeClr val="bg1"/>
                          </a:solidFill>
                          <a:effectLst/>
                          <a:latin typeface="BIZ UDPゴシック" panose="020B0400000000000000" pitchFamily="50" charset="-128"/>
                          <a:ea typeface="BIZ UDPゴシック" panose="020B0400000000000000" pitchFamily="50" charset="-128"/>
                        </a:rPr>
                        <a:t>水域</a:t>
                      </a:r>
                    </a:p>
                  </a:txBody>
                  <a:tcPr marL="0" marR="0" marT="0" marB="0" anchor="ctr">
                    <a:solidFill>
                      <a:schemeClr val="accent1"/>
                    </a:solidFill>
                  </a:tcPr>
                </a:tc>
                <a:tc>
                  <a:txBody>
                    <a:bodyPr/>
                    <a:lstStyle/>
                    <a:p>
                      <a:pPr algn="ctr" fontAlgn="ctr"/>
                      <a:r>
                        <a:rPr lang="ja-JP" altLang="en-US" sz="800" b="0" i="0" u="none" strike="noStrike" dirty="0">
                          <a:solidFill>
                            <a:schemeClr val="bg1"/>
                          </a:solidFill>
                          <a:effectLst/>
                          <a:latin typeface="BIZ UDPゴシック" panose="020B0400000000000000" pitchFamily="50" charset="-128"/>
                          <a:ea typeface="BIZ UDPゴシック" panose="020B0400000000000000" pitchFamily="50" charset="-128"/>
                        </a:rPr>
                        <a:t>土壌</a:t>
                      </a:r>
                    </a:p>
                  </a:txBody>
                  <a:tcPr marL="0" marR="0" marT="0" marB="0" anchor="ctr">
                    <a:solidFill>
                      <a:schemeClr val="accent1"/>
                    </a:solidFill>
                  </a:tcPr>
                </a:tc>
                <a:tc>
                  <a:txBody>
                    <a:bodyPr/>
                    <a:lstStyle/>
                    <a:p>
                      <a:pPr algn="ctr" fontAlgn="ctr"/>
                      <a:r>
                        <a:rPr lang="ja-JP" altLang="en-US" sz="800" b="0" i="0" u="none" strike="noStrike" dirty="0">
                          <a:solidFill>
                            <a:schemeClr val="bg1"/>
                          </a:solidFill>
                          <a:effectLst/>
                          <a:latin typeface="BIZ UDPゴシック" panose="020B0400000000000000" pitchFamily="50" charset="-128"/>
                          <a:ea typeface="BIZ UDPゴシック" panose="020B0400000000000000" pitchFamily="50" charset="-128"/>
                        </a:rPr>
                        <a:t>事業所内で</a:t>
                      </a:r>
                      <a:br>
                        <a:rPr lang="ja-JP" altLang="en-US" sz="800" b="0" i="0" u="none" strike="noStrike" dirty="0">
                          <a:solidFill>
                            <a:schemeClr val="bg1"/>
                          </a:solidFill>
                          <a:effectLst/>
                          <a:latin typeface="BIZ UDPゴシック" panose="020B0400000000000000" pitchFamily="50" charset="-128"/>
                          <a:ea typeface="BIZ UDPゴシック" panose="020B0400000000000000" pitchFamily="50" charset="-128"/>
                        </a:rPr>
                      </a:br>
                      <a:r>
                        <a:rPr lang="ja-JP" altLang="en-US" sz="800" b="0" i="0" u="none" strike="noStrike" dirty="0">
                          <a:solidFill>
                            <a:schemeClr val="bg1"/>
                          </a:solidFill>
                          <a:effectLst/>
                          <a:latin typeface="BIZ UDPゴシック" panose="020B0400000000000000" pitchFamily="50" charset="-128"/>
                          <a:ea typeface="BIZ UDPゴシック" panose="020B0400000000000000" pitchFamily="50" charset="-128"/>
                        </a:rPr>
                        <a:t>の埋立処分</a:t>
                      </a:r>
                    </a:p>
                  </a:txBody>
                  <a:tcPr marL="0" marR="0" marT="0" marB="0" anchor="ctr">
                    <a:solidFill>
                      <a:schemeClr val="accent1"/>
                    </a:solidFill>
                  </a:tcPr>
                </a:tc>
                <a:tc>
                  <a:txBody>
                    <a:bodyPr/>
                    <a:lstStyle/>
                    <a:p>
                      <a:pPr algn="ctr" fontAlgn="ctr"/>
                      <a:r>
                        <a:rPr lang="ja-JP" altLang="en-US" sz="800" b="0" i="0" u="none" strike="noStrike" dirty="0">
                          <a:solidFill>
                            <a:schemeClr val="bg1"/>
                          </a:solidFill>
                          <a:effectLst/>
                          <a:latin typeface="BIZ UDPゴシック" panose="020B0400000000000000" pitchFamily="50" charset="-128"/>
                          <a:ea typeface="BIZ UDPゴシック" panose="020B0400000000000000" pitchFamily="50" charset="-128"/>
                        </a:rPr>
                        <a:t>合計</a:t>
                      </a:r>
                    </a:p>
                  </a:txBody>
                  <a:tcPr marL="0" marR="0" marT="0" marB="0" anchor="ctr">
                    <a:solidFill>
                      <a:schemeClr val="accent1"/>
                    </a:solidFill>
                  </a:tcPr>
                </a:tc>
                <a:tc>
                  <a:txBody>
                    <a:bodyPr/>
                    <a:lstStyle/>
                    <a:p>
                      <a:pPr algn="ctr" fontAlgn="ctr"/>
                      <a:r>
                        <a:rPr lang="ja-JP" altLang="en-US" sz="800" b="0" i="0" u="none" strike="noStrike" dirty="0">
                          <a:solidFill>
                            <a:schemeClr val="bg1"/>
                          </a:solidFill>
                          <a:effectLst/>
                          <a:latin typeface="BIZ UDPゴシック" panose="020B0400000000000000" pitchFamily="50" charset="-128"/>
                          <a:ea typeface="BIZ UDPゴシック" panose="020B0400000000000000" pitchFamily="50" charset="-128"/>
                        </a:rPr>
                        <a:t>下水道</a:t>
                      </a:r>
                    </a:p>
                  </a:txBody>
                  <a:tcPr marL="0" marR="0" marT="0" marB="0" anchor="ctr">
                    <a:solidFill>
                      <a:schemeClr val="accent1"/>
                    </a:solidFill>
                  </a:tcPr>
                </a:tc>
                <a:tc>
                  <a:txBody>
                    <a:bodyPr/>
                    <a:lstStyle/>
                    <a:p>
                      <a:pPr algn="ctr" fontAlgn="ctr"/>
                      <a:r>
                        <a:rPr lang="ja-JP" altLang="en-US" sz="800" b="0" i="0" u="none" strike="noStrike" dirty="0">
                          <a:solidFill>
                            <a:schemeClr val="bg1"/>
                          </a:solidFill>
                          <a:effectLst/>
                          <a:latin typeface="BIZ UDPゴシック" panose="020B0400000000000000" pitchFamily="50" charset="-128"/>
                          <a:ea typeface="BIZ UDPゴシック" panose="020B0400000000000000" pitchFamily="50" charset="-128"/>
                        </a:rPr>
                        <a:t>事業所外への移動（廃棄物）</a:t>
                      </a:r>
                    </a:p>
                  </a:txBody>
                  <a:tcPr marL="0" marR="0" marT="0" marB="0" anchor="ctr">
                    <a:solidFill>
                      <a:schemeClr val="accent1"/>
                    </a:solidFill>
                  </a:tcPr>
                </a:tc>
                <a:tc vMerge="1">
                  <a:txBody>
                    <a:bodyPr/>
                    <a:lstStyle/>
                    <a:p>
                      <a:endParaRPr kumimoji="1" lang="ja-JP" altLang="en-US" dirty="0"/>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722035673"/>
                  </a:ext>
                </a:extLst>
              </a:tr>
              <a:tr h="223409">
                <a:tc>
                  <a:txBody>
                    <a:bodyPr/>
                    <a:lstStyle/>
                    <a:p>
                      <a:pPr algn="ctr">
                        <a:lnSpc>
                          <a:spcPct val="100000"/>
                        </a:lnSpc>
                        <a:spcAft>
                          <a:spcPts val="0"/>
                        </a:spcAft>
                      </a:pPr>
                      <a:r>
                        <a:rPr lang="ja-JP" altLang="en-US" sz="800" b="1" kern="100" dirty="0">
                          <a:effectLst/>
                          <a:latin typeface="BIZ UDPゴシック" panose="020B0400000000000000" pitchFamily="50" charset="-128"/>
                          <a:ea typeface="BIZ UDPゴシック" panose="020B0400000000000000" pitchFamily="50" charset="-128"/>
                        </a:rPr>
                        <a:t>塩化ビニルモノマー（</a:t>
                      </a:r>
                      <a:r>
                        <a:rPr lang="ja-JP" sz="800" b="1" kern="100" dirty="0">
                          <a:effectLst/>
                          <a:latin typeface="BIZ UDPゴシック" panose="020B0400000000000000" pitchFamily="50" charset="-128"/>
                          <a:ea typeface="BIZ UDPゴシック" panose="020B0400000000000000" pitchFamily="50" charset="-128"/>
                        </a:rPr>
                        <a:t>クロロエチレン</a:t>
                      </a:r>
                      <a:r>
                        <a:rPr lang="ja-JP" altLang="en-US" sz="800" b="1" kern="100" dirty="0">
                          <a:effectLst/>
                          <a:latin typeface="BIZ UDPゴシック" panose="020B0400000000000000" pitchFamily="50" charset="-128"/>
                          <a:ea typeface="BIZ UDPゴシック" panose="020B0400000000000000" pitchFamily="50" charset="-128"/>
                        </a:rPr>
                        <a:t>）</a:t>
                      </a:r>
                      <a:endParaRPr lang="ja-JP" sz="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946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850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96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0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0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0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0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0 </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2 </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a:t>
                      </a:r>
                    </a:p>
                  </a:txBody>
                  <a:tcPr marL="0" marR="0" marT="0" marB="0" anchor="ctr"/>
                </a:tc>
                <a:extLst>
                  <a:ext uri="{0D108BD9-81ED-4DB2-BD59-A6C34878D82A}">
                    <a16:rowId xmlns:a16="http://schemas.microsoft.com/office/drawing/2014/main" val="1812472905"/>
                  </a:ext>
                </a:extLst>
              </a:tr>
              <a:tr h="223409">
                <a:tc>
                  <a:txBody>
                    <a:bodyPr/>
                    <a:lstStyle/>
                    <a:p>
                      <a:pPr algn="ctr">
                        <a:lnSpc>
                          <a:spcPct val="100000"/>
                        </a:lnSpc>
                        <a:spcAft>
                          <a:spcPts val="0"/>
                        </a:spcAft>
                      </a:pPr>
                      <a:r>
                        <a:rPr lang="ja-JP" sz="800" b="1" kern="100" dirty="0">
                          <a:effectLst/>
                          <a:latin typeface="BIZ UDPゴシック" panose="020B0400000000000000" pitchFamily="50" charset="-128"/>
                          <a:ea typeface="BIZ UDPゴシック" panose="020B0400000000000000" pitchFamily="50" charset="-128"/>
                        </a:rPr>
                        <a:t>ニッケル化合物</a:t>
                      </a:r>
                      <a:endParaRPr lang="ja-JP" sz="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364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58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306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0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0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90,877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6,372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84,505 </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55</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10,149 </a:t>
                      </a:r>
                    </a:p>
                  </a:txBody>
                  <a:tcPr marL="0" marR="0" marT="0" marB="0" anchor="ctr"/>
                </a:tc>
                <a:tc>
                  <a:txBody>
                    <a:bodyPr/>
                    <a:lstStyle/>
                    <a:p>
                      <a:pPr algn="ctr">
                        <a:lnSpc>
                          <a:spcPct val="100000"/>
                        </a:lnSpc>
                        <a:spcAft>
                          <a:spcPts val="0"/>
                        </a:spcAft>
                      </a:pPr>
                      <a:r>
                        <a:rPr lang="en-US" altLang="ja-JP" sz="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a:t>
                      </a:r>
                      <a:endParaRPr lang="ja-JP" sz="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352650525"/>
                  </a:ext>
                </a:extLst>
              </a:tr>
              <a:tr h="223409">
                <a:tc>
                  <a:txBody>
                    <a:bodyPr/>
                    <a:lstStyle/>
                    <a:p>
                      <a:pPr algn="ctr">
                        <a:lnSpc>
                          <a:spcPct val="100000"/>
                        </a:lnSpc>
                        <a:spcAft>
                          <a:spcPts val="0"/>
                        </a:spcAft>
                      </a:pPr>
                      <a:r>
                        <a:rPr lang="ja-JP" sz="800" b="1" kern="100" dirty="0">
                          <a:effectLst/>
                          <a:latin typeface="BIZ UDPゴシック" panose="020B0400000000000000" pitchFamily="50" charset="-128"/>
                          <a:ea typeface="BIZ UDPゴシック" panose="020B0400000000000000" pitchFamily="50" charset="-128"/>
                        </a:rPr>
                        <a:t>砒素及びその化合物</a:t>
                      </a:r>
                      <a:endParaRPr lang="ja-JP" sz="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163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10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153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0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0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964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3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961 </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50</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32 </a:t>
                      </a: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a:t>
                      </a:r>
                      <a:r>
                        <a:rPr lang="ja-JP" altLang="en-US" sz="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（ヒ素単体等）</a:t>
                      </a:r>
                      <a:endParaRPr lang="ja-JP" altLang="ja-JP" sz="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1949189611"/>
                  </a:ext>
                </a:extLst>
              </a:tr>
              <a:tr h="223409">
                <a:tc>
                  <a:txBody>
                    <a:bodyPr/>
                    <a:lstStyle/>
                    <a:p>
                      <a:pPr algn="ctr">
                        <a:lnSpc>
                          <a:spcPct val="100000"/>
                        </a:lnSpc>
                        <a:spcAft>
                          <a:spcPts val="0"/>
                        </a:spcAft>
                      </a:pPr>
                      <a:r>
                        <a:rPr lang="ja-JP" sz="800" b="1" kern="100" dirty="0">
                          <a:effectLst/>
                          <a:latin typeface="BIZ UDPゴシック" panose="020B0400000000000000" pitchFamily="50" charset="-128"/>
                          <a:ea typeface="BIZ UDPゴシック" panose="020B0400000000000000" pitchFamily="50" charset="-128"/>
                        </a:rPr>
                        <a:t>ベリリウム及びその化合物</a:t>
                      </a:r>
                      <a:endParaRPr lang="ja-JP" sz="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0 </a:t>
                      </a: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a:t>
                      </a: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（ベリリウム単体等）</a:t>
                      </a:r>
                      <a:endPar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801" marR="36801" marT="0" marB="0" anchor="ctr"/>
                </a:tc>
                <a:extLst>
                  <a:ext uri="{0D108BD9-81ED-4DB2-BD59-A6C34878D82A}">
                    <a16:rowId xmlns:a16="http://schemas.microsoft.com/office/drawing/2014/main" val="656019214"/>
                  </a:ext>
                </a:extLst>
              </a:tr>
              <a:tr h="223409">
                <a:tc>
                  <a:txBody>
                    <a:bodyPr/>
                    <a:lstStyle/>
                    <a:p>
                      <a:pPr algn="ctr">
                        <a:lnSpc>
                          <a:spcPct val="100000"/>
                        </a:lnSpc>
                        <a:spcAft>
                          <a:spcPts val="0"/>
                        </a:spcAft>
                      </a:pPr>
                      <a:r>
                        <a:rPr lang="ja-JP" sz="800" b="1" kern="100" dirty="0">
                          <a:effectLst/>
                          <a:latin typeface="BIZ UDPゴシック" panose="020B0400000000000000" pitchFamily="50" charset="-128"/>
                          <a:ea typeface="BIZ UDPゴシック" panose="020B0400000000000000" pitchFamily="50" charset="-128"/>
                        </a:rPr>
                        <a:t>ベンゼン</a:t>
                      </a:r>
                      <a:endParaRPr lang="ja-JP" sz="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14,328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14,207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120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0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0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1,700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0 </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1,700 </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573</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241,250 </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a:t>
                      </a:r>
                    </a:p>
                  </a:txBody>
                  <a:tcPr marL="0" marR="0" marT="0" marB="0" anchor="ctr"/>
                </a:tc>
                <a:extLst>
                  <a:ext uri="{0D108BD9-81ED-4DB2-BD59-A6C34878D82A}">
                    <a16:rowId xmlns:a16="http://schemas.microsoft.com/office/drawing/2014/main" val="4118865340"/>
                  </a:ext>
                </a:extLst>
              </a:tr>
              <a:tr h="223409">
                <a:tc>
                  <a:txBody>
                    <a:bodyPr/>
                    <a:lstStyle/>
                    <a:p>
                      <a:pPr algn="ctr">
                        <a:lnSpc>
                          <a:spcPct val="100000"/>
                        </a:lnSpc>
                        <a:spcAft>
                          <a:spcPts val="0"/>
                        </a:spcAft>
                      </a:pPr>
                      <a:r>
                        <a:rPr lang="ja-JP" sz="800" b="1" kern="100" dirty="0">
                          <a:effectLst/>
                          <a:latin typeface="BIZ UDPゴシック" panose="020B0400000000000000" pitchFamily="50" charset="-128"/>
                          <a:ea typeface="BIZ UDPゴシック" panose="020B0400000000000000" pitchFamily="50" charset="-128"/>
                        </a:rPr>
                        <a:t>ホルムアルデヒド</a:t>
                      </a:r>
                      <a:endParaRPr lang="ja-JP" sz="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6,335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6,325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10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0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0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19,215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10,532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8,683 </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45</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243,966 </a:t>
                      </a:r>
                    </a:p>
                  </a:txBody>
                  <a:tcPr marL="0" marR="0" marT="0" marB="0" anchor="ctr"/>
                </a:tc>
                <a:tc>
                  <a:txBody>
                    <a:bodyPr/>
                    <a:lstStyle/>
                    <a:p>
                      <a:pPr algn="ctr">
                        <a:lnSpc>
                          <a:spcPct val="100000"/>
                        </a:lnSpc>
                        <a:spcAft>
                          <a:spcPts val="0"/>
                        </a:spcAft>
                      </a:pP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a:t>
                      </a:r>
                      <a:endParaRPr lang="ja-JP" sz="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1785654155"/>
                  </a:ext>
                </a:extLst>
              </a:tr>
              <a:tr h="223409">
                <a:tc>
                  <a:txBody>
                    <a:bodyPr/>
                    <a:lstStyle/>
                    <a:p>
                      <a:pPr algn="ctr">
                        <a:lnSpc>
                          <a:spcPct val="100000"/>
                        </a:lnSpc>
                        <a:spcAft>
                          <a:spcPts val="0"/>
                        </a:spcAft>
                      </a:pPr>
                      <a:r>
                        <a:rPr lang="ja-JP" sz="800" b="1" kern="100" dirty="0">
                          <a:effectLst/>
                          <a:latin typeface="BIZ UDPゴシック" panose="020B0400000000000000" pitchFamily="50" charset="-128"/>
                          <a:ea typeface="BIZ UDPゴシック" panose="020B0400000000000000" pitchFamily="50" charset="-128"/>
                        </a:rPr>
                        <a:t>マンガン及びその化合物</a:t>
                      </a:r>
                      <a:endParaRPr lang="ja-JP" sz="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50,397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1,713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48,684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0 </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0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5,569,032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222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5,568,810 </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106</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167 </a:t>
                      </a: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3</a:t>
                      </a:r>
                      <a:r>
                        <a:rPr lang="ja-JP" altLang="en-US" sz="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（Ｎ，Ｎ’－エチレンビス（ジチオカルバミン酸）マンガン（別名マンネブ）</a:t>
                      </a:r>
                      <a:endParaRPr lang="ja-JP" altLang="ja-JP" sz="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4227302868"/>
                  </a:ext>
                </a:extLst>
              </a:tr>
              <a:tr h="223409">
                <a:tc>
                  <a:txBody>
                    <a:bodyPr/>
                    <a:lstStyle/>
                    <a:p>
                      <a:pPr algn="ctr">
                        <a:lnSpc>
                          <a:spcPct val="100000"/>
                        </a:lnSpc>
                        <a:spcAft>
                          <a:spcPts val="0"/>
                        </a:spcAft>
                      </a:pPr>
                      <a:r>
                        <a:rPr lang="ja-JP" sz="800" b="1" kern="100" dirty="0">
                          <a:effectLst/>
                          <a:latin typeface="BIZ UDPゴシック" panose="020B0400000000000000" pitchFamily="50" charset="-128"/>
                          <a:ea typeface="BIZ UDPゴシック" panose="020B0400000000000000" pitchFamily="50" charset="-128"/>
                        </a:rPr>
                        <a:t>六価クロム化合物</a:t>
                      </a:r>
                      <a:endParaRPr lang="ja-JP" sz="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47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42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4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0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0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5,713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64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5,649 </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79</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124 </a:t>
                      </a:r>
                    </a:p>
                  </a:txBody>
                  <a:tcPr marL="0" marR="0" marT="0" marB="0" anchor="ctr"/>
                </a:tc>
                <a:tc>
                  <a:txBody>
                    <a:bodyPr/>
                    <a:lstStyle/>
                    <a:p>
                      <a:pPr algn="ctr">
                        <a:lnSpc>
                          <a:spcPct val="100000"/>
                        </a:lnSpc>
                        <a:spcAft>
                          <a:spcPts val="0"/>
                        </a:spcAft>
                      </a:pPr>
                      <a:r>
                        <a:rPr lang="ja-JP" altLang="en-US" sz="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１</a:t>
                      </a:r>
                      <a:endParaRPr lang="ja-JP" sz="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4228607786"/>
                  </a:ext>
                </a:extLst>
              </a:tr>
              <a:tr h="223409">
                <a:tc>
                  <a:txBody>
                    <a:bodyPr/>
                    <a:lstStyle/>
                    <a:p>
                      <a:pPr algn="ctr">
                        <a:lnSpc>
                          <a:spcPct val="100000"/>
                        </a:lnSpc>
                        <a:spcAft>
                          <a:spcPts val="0"/>
                        </a:spcAft>
                      </a:pPr>
                      <a:r>
                        <a:rPr lang="ja-JP" sz="800" b="1" kern="100" dirty="0">
                          <a:effectLst/>
                          <a:latin typeface="BIZ UDPゴシック" panose="020B0400000000000000" pitchFamily="50" charset="-128"/>
                          <a:ea typeface="BIZ UDPゴシック" panose="020B0400000000000000" pitchFamily="50" charset="-128"/>
                        </a:rPr>
                        <a:t>エチレンオキシド</a:t>
                      </a:r>
                      <a:endParaRPr lang="ja-JP" sz="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314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314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0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0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0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175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1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174 </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14</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1,752 </a:t>
                      </a: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a:t>
                      </a:r>
                      <a:endParaRPr lang="ja-JP" altLang="ja-JP" sz="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3369032546"/>
                  </a:ext>
                </a:extLst>
              </a:tr>
              <a:tr h="223409">
                <a:tc>
                  <a:txBody>
                    <a:bodyPr/>
                    <a:lstStyle/>
                    <a:p>
                      <a:pPr algn="ctr">
                        <a:lnSpc>
                          <a:spcPct val="100000"/>
                        </a:lnSpc>
                        <a:spcAft>
                          <a:spcPts val="0"/>
                        </a:spcAft>
                      </a:pPr>
                      <a:r>
                        <a:rPr lang="ja-JP" sz="800" b="1" kern="100" dirty="0">
                          <a:effectLst/>
                          <a:latin typeface="BIZ UDPゴシック" panose="020B0400000000000000" pitchFamily="50" charset="-128"/>
                          <a:ea typeface="BIZ UDPゴシック" panose="020B0400000000000000" pitchFamily="50" charset="-128"/>
                        </a:rPr>
                        <a:t>アクリロニトリル</a:t>
                      </a:r>
                      <a:endParaRPr lang="ja-JP" sz="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2,207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2,206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1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0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0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29,522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0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29,522 </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8</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930 </a:t>
                      </a:r>
                    </a:p>
                  </a:txBody>
                  <a:tcPr marL="0" marR="0" marT="0" marB="0" anchor="ctr"/>
                </a:tc>
                <a:tc>
                  <a:txBody>
                    <a:bodyPr/>
                    <a:lstStyle/>
                    <a:p>
                      <a:pPr algn="ctr" fontAlgn="ctr"/>
                      <a:r>
                        <a:rPr lang="en-US" sz="800" b="0" i="0" u="none" strike="noStrike" dirty="0">
                          <a:solidFill>
                            <a:srgbClr val="000000"/>
                          </a:solidFill>
                          <a:effectLst/>
                          <a:latin typeface="BIZ UDPゴシック" panose="020B0400000000000000" pitchFamily="50" charset="-128"/>
                          <a:ea typeface="BIZ UDPゴシック" panose="020B0400000000000000" pitchFamily="50" charset="-128"/>
                        </a:rPr>
                        <a:t>2B</a:t>
                      </a:r>
                    </a:p>
                  </a:txBody>
                  <a:tcPr marL="0" marR="0" marT="0" marB="0" anchor="ctr"/>
                </a:tc>
                <a:extLst>
                  <a:ext uri="{0D108BD9-81ED-4DB2-BD59-A6C34878D82A}">
                    <a16:rowId xmlns:a16="http://schemas.microsoft.com/office/drawing/2014/main" val="1314535297"/>
                  </a:ext>
                </a:extLst>
              </a:tr>
              <a:tr h="223409">
                <a:tc>
                  <a:txBody>
                    <a:bodyPr/>
                    <a:lstStyle/>
                    <a:p>
                      <a:pPr algn="ctr">
                        <a:lnSpc>
                          <a:spcPct val="100000"/>
                        </a:lnSpc>
                        <a:spcAft>
                          <a:spcPts val="0"/>
                        </a:spcAft>
                      </a:pPr>
                      <a:r>
                        <a:rPr lang="ja-JP" sz="800" b="1" kern="100" dirty="0">
                          <a:effectLst/>
                          <a:latin typeface="BIZ UDPゴシック" panose="020B0400000000000000" pitchFamily="50" charset="-128"/>
                          <a:ea typeface="BIZ UDPゴシック" panose="020B0400000000000000" pitchFamily="50" charset="-128"/>
                        </a:rPr>
                        <a:t>アセトアルデヒド</a:t>
                      </a:r>
                      <a:endParaRPr lang="ja-JP" sz="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201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201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0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0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0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2,600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0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2,600 </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2</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91,125 </a:t>
                      </a:r>
                    </a:p>
                  </a:txBody>
                  <a:tcPr marL="0" marR="0" marT="0" marB="0" anchor="ctr"/>
                </a:tc>
                <a:tc>
                  <a:txBody>
                    <a:bodyPr/>
                    <a:lstStyle/>
                    <a:p>
                      <a:pPr algn="ctr">
                        <a:lnSpc>
                          <a:spcPct val="100000"/>
                        </a:lnSpc>
                        <a:spcAft>
                          <a:spcPts val="0"/>
                        </a:spcAft>
                      </a:pP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2B</a:t>
                      </a:r>
                      <a:endParaRPr lang="ja-JP" sz="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2072640172"/>
                  </a:ext>
                </a:extLst>
              </a:tr>
              <a:tr h="223409">
                <a:tc>
                  <a:txBody>
                    <a:bodyPr/>
                    <a:lstStyle/>
                    <a:p>
                      <a:pPr algn="ctr">
                        <a:lnSpc>
                          <a:spcPct val="100000"/>
                        </a:lnSpc>
                        <a:spcAft>
                          <a:spcPts val="0"/>
                        </a:spcAft>
                      </a:pPr>
                      <a:r>
                        <a:rPr lang="ja-JP" altLang="en-US" sz="800" b="1" kern="100" dirty="0">
                          <a:effectLst/>
                          <a:latin typeface="BIZ UDPゴシック" panose="020B0400000000000000" pitchFamily="50" charset="-128"/>
                          <a:ea typeface="BIZ UDPゴシック" panose="020B0400000000000000" pitchFamily="50" charset="-128"/>
                        </a:rPr>
                        <a:t>塩化メチル（</a:t>
                      </a:r>
                      <a:r>
                        <a:rPr lang="ja-JP" sz="800" b="1" kern="100" dirty="0">
                          <a:effectLst/>
                          <a:latin typeface="BIZ UDPゴシック" panose="020B0400000000000000" pitchFamily="50" charset="-128"/>
                          <a:ea typeface="BIZ UDPゴシック" panose="020B0400000000000000" pitchFamily="50" charset="-128"/>
                        </a:rPr>
                        <a:t>クロロメタン</a:t>
                      </a:r>
                      <a:r>
                        <a:rPr lang="ja-JP" altLang="en-US" sz="800" b="1" kern="100" dirty="0">
                          <a:effectLst/>
                          <a:latin typeface="BIZ UDPゴシック" panose="020B0400000000000000" pitchFamily="50" charset="-128"/>
                          <a:ea typeface="BIZ UDPゴシック" panose="020B0400000000000000" pitchFamily="50" charset="-128"/>
                        </a:rPr>
                        <a:t>）</a:t>
                      </a:r>
                      <a:endParaRPr lang="ja-JP" sz="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0 </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3</a:t>
                      </a:r>
                    </a:p>
                  </a:txBody>
                  <a:tcPr marL="0" marR="0" marT="0" marB="0" anchor="ctr"/>
                </a:tc>
                <a:extLst>
                  <a:ext uri="{0D108BD9-81ED-4DB2-BD59-A6C34878D82A}">
                    <a16:rowId xmlns:a16="http://schemas.microsoft.com/office/drawing/2014/main" val="1802199651"/>
                  </a:ext>
                </a:extLst>
              </a:tr>
              <a:tr h="223409">
                <a:tc>
                  <a:txBody>
                    <a:bodyPr/>
                    <a:lstStyle/>
                    <a:p>
                      <a:pPr algn="ctr">
                        <a:lnSpc>
                          <a:spcPct val="100000"/>
                        </a:lnSpc>
                        <a:spcAft>
                          <a:spcPts val="0"/>
                        </a:spcAft>
                      </a:pPr>
                      <a:r>
                        <a:rPr lang="ja-JP" sz="800" b="1" kern="100" dirty="0">
                          <a:effectLst/>
                          <a:latin typeface="BIZ UDPゴシック" panose="020B0400000000000000" pitchFamily="50" charset="-128"/>
                          <a:ea typeface="BIZ UDPゴシック" panose="020B0400000000000000" pitchFamily="50" charset="-128"/>
                        </a:rPr>
                        <a:t>クロム及び三価クロム化合物</a:t>
                      </a:r>
                      <a:endParaRPr lang="ja-JP" sz="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932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83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849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0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0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396,300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128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396,172 </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114</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368 </a:t>
                      </a:r>
                    </a:p>
                  </a:txBody>
                  <a:tcPr marL="0" marR="0" marT="0" marB="0" anchor="ctr"/>
                </a:tc>
                <a:tc>
                  <a:txBody>
                    <a:bodyPr/>
                    <a:lstStyle/>
                    <a:p>
                      <a:pPr algn="ctr">
                        <a:lnSpc>
                          <a:spcPct val="100000"/>
                        </a:lnSpc>
                        <a:spcAft>
                          <a:spcPts val="0"/>
                        </a:spcAft>
                      </a:pPr>
                      <a:r>
                        <a:rPr lang="ja-JP" altLang="en-US" sz="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３</a:t>
                      </a:r>
                      <a:endParaRPr lang="ja-JP" sz="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784237321"/>
                  </a:ext>
                </a:extLst>
              </a:tr>
              <a:tr h="223409">
                <a:tc>
                  <a:txBody>
                    <a:bodyPr/>
                    <a:lstStyle/>
                    <a:p>
                      <a:pPr algn="ctr">
                        <a:lnSpc>
                          <a:spcPct val="100000"/>
                        </a:lnSpc>
                        <a:spcAft>
                          <a:spcPts val="0"/>
                        </a:spcAft>
                      </a:pPr>
                      <a:r>
                        <a:rPr lang="ja-JP" sz="800" b="1" kern="100" dirty="0">
                          <a:effectLst/>
                          <a:latin typeface="BIZ UDPゴシック" panose="020B0400000000000000" pitchFamily="50" charset="-128"/>
                          <a:ea typeface="BIZ UDPゴシック" panose="020B0400000000000000" pitchFamily="50" charset="-128"/>
                        </a:rPr>
                        <a:t>クロロホルム</a:t>
                      </a:r>
                      <a:endParaRPr lang="ja-JP" sz="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18,573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18,573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0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0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0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393,357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6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393,351 </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15</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3,733 </a:t>
                      </a:r>
                    </a:p>
                  </a:txBody>
                  <a:tcPr marL="0" marR="0" marT="0" marB="0" anchor="ctr"/>
                </a:tc>
                <a:tc>
                  <a:txBody>
                    <a:bodyPr/>
                    <a:lstStyle/>
                    <a:p>
                      <a:pPr algn="ctr" fontAlgn="ctr"/>
                      <a:r>
                        <a:rPr lang="en-US" sz="800" b="0" i="0" u="none" strike="noStrike" dirty="0">
                          <a:solidFill>
                            <a:srgbClr val="000000"/>
                          </a:solidFill>
                          <a:effectLst/>
                          <a:latin typeface="BIZ UDPゴシック" panose="020B0400000000000000" pitchFamily="50" charset="-128"/>
                          <a:ea typeface="BIZ UDPゴシック" panose="020B0400000000000000" pitchFamily="50" charset="-128"/>
                        </a:rPr>
                        <a:t>2B</a:t>
                      </a:r>
                    </a:p>
                  </a:txBody>
                  <a:tcPr marL="0" marR="0" marT="0" marB="0" anchor="ctr"/>
                </a:tc>
                <a:extLst>
                  <a:ext uri="{0D108BD9-81ED-4DB2-BD59-A6C34878D82A}">
                    <a16:rowId xmlns:a16="http://schemas.microsoft.com/office/drawing/2014/main" val="1174997856"/>
                  </a:ext>
                </a:extLst>
              </a:tr>
              <a:tr h="223409">
                <a:tc>
                  <a:txBody>
                    <a:bodyPr/>
                    <a:lstStyle/>
                    <a:p>
                      <a:pPr algn="ctr">
                        <a:lnSpc>
                          <a:spcPct val="100000"/>
                        </a:lnSpc>
                        <a:spcAft>
                          <a:spcPts val="0"/>
                        </a:spcAft>
                      </a:pPr>
                      <a:r>
                        <a:rPr lang="en-US" sz="800" b="1" kern="100" dirty="0">
                          <a:effectLst/>
                          <a:latin typeface="BIZ UDPゴシック" panose="020B0400000000000000" pitchFamily="50" charset="-128"/>
                          <a:ea typeface="BIZ UDPゴシック" panose="020B0400000000000000" pitchFamily="50" charset="-128"/>
                        </a:rPr>
                        <a:t>1,2</a:t>
                      </a:r>
                      <a:r>
                        <a:rPr lang="ja-JP" sz="800" b="1" kern="100" dirty="0">
                          <a:effectLst/>
                          <a:latin typeface="BIZ UDPゴシック" panose="020B0400000000000000" pitchFamily="50" charset="-128"/>
                          <a:ea typeface="BIZ UDPゴシック" panose="020B0400000000000000" pitchFamily="50" charset="-128"/>
                        </a:rPr>
                        <a:t>－ジクロロエタン</a:t>
                      </a:r>
                      <a:endParaRPr lang="ja-JP" sz="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7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7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0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0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0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12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0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12 </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48</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341 </a:t>
                      </a:r>
                    </a:p>
                  </a:txBody>
                  <a:tcPr marL="0" marR="0" marT="0" marB="0" anchor="ctr"/>
                </a:tc>
                <a:tc>
                  <a:txBody>
                    <a:bodyPr/>
                    <a:lstStyle/>
                    <a:p>
                      <a:pPr algn="ctr" fontAlgn="ctr"/>
                      <a:r>
                        <a:rPr lang="en-US" sz="800" b="0" i="0" u="none" strike="noStrike" dirty="0">
                          <a:solidFill>
                            <a:srgbClr val="000000"/>
                          </a:solidFill>
                          <a:effectLst/>
                          <a:latin typeface="BIZ UDPゴシック" panose="020B0400000000000000" pitchFamily="50" charset="-128"/>
                          <a:ea typeface="BIZ UDPゴシック" panose="020B0400000000000000" pitchFamily="50" charset="-128"/>
                        </a:rPr>
                        <a:t>2B</a:t>
                      </a:r>
                    </a:p>
                  </a:txBody>
                  <a:tcPr marL="0" marR="0" marT="0" marB="0" anchor="ctr"/>
                </a:tc>
                <a:extLst>
                  <a:ext uri="{0D108BD9-81ED-4DB2-BD59-A6C34878D82A}">
                    <a16:rowId xmlns:a16="http://schemas.microsoft.com/office/drawing/2014/main" val="3303518167"/>
                  </a:ext>
                </a:extLst>
              </a:tr>
              <a:tr h="223409">
                <a:tc>
                  <a:txBody>
                    <a:bodyPr/>
                    <a:lstStyle/>
                    <a:p>
                      <a:pPr algn="ctr">
                        <a:lnSpc>
                          <a:spcPct val="100000"/>
                        </a:lnSpc>
                        <a:spcAft>
                          <a:spcPts val="0"/>
                        </a:spcAft>
                      </a:pPr>
                      <a:r>
                        <a:rPr lang="ja-JP" altLang="en-US" sz="800" b="1" kern="100" dirty="0">
                          <a:effectLst/>
                          <a:latin typeface="BIZ UDPゴシック" panose="020B0400000000000000" pitchFamily="50" charset="-128"/>
                          <a:ea typeface="BIZ UDPゴシック" panose="020B0400000000000000" pitchFamily="50" charset="-128"/>
                        </a:rPr>
                        <a:t>塩化メチレン（</a:t>
                      </a:r>
                      <a:r>
                        <a:rPr lang="ja-JP" sz="800" b="1" kern="100" dirty="0">
                          <a:effectLst/>
                          <a:latin typeface="BIZ UDPゴシック" panose="020B0400000000000000" pitchFamily="50" charset="-128"/>
                          <a:ea typeface="BIZ UDPゴシック" panose="020B0400000000000000" pitchFamily="50" charset="-128"/>
                        </a:rPr>
                        <a:t>ジクロロメタン</a:t>
                      </a:r>
                      <a:r>
                        <a:rPr lang="ja-JP" altLang="en-US" sz="800" b="1" kern="100" dirty="0">
                          <a:effectLst/>
                          <a:latin typeface="BIZ UDPゴシック" panose="020B0400000000000000" pitchFamily="50" charset="-128"/>
                          <a:ea typeface="BIZ UDPゴシック" panose="020B0400000000000000" pitchFamily="50" charset="-128"/>
                        </a:rPr>
                        <a:t>）</a:t>
                      </a:r>
                      <a:endParaRPr lang="ja-JP" sz="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611,465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611,058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407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0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0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300,402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7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300,395 </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130</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248,699 </a:t>
                      </a:r>
                    </a:p>
                  </a:txBody>
                  <a:tcPr marL="0" marR="0" marT="0" marB="0" anchor="ctr"/>
                </a:tc>
                <a:tc>
                  <a:txBody>
                    <a:bodyPr/>
                    <a:lstStyle/>
                    <a:p>
                      <a:pPr algn="ctr" fontAlgn="ctr"/>
                      <a:r>
                        <a:rPr lang="en-US" sz="800" b="0" i="0" u="none" strike="noStrike" dirty="0">
                          <a:solidFill>
                            <a:srgbClr val="000000"/>
                          </a:solidFill>
                          <a:effectLst/>
                          <a:latin typeface="BIZ UDPゴシック" panose="020B0400000000000000" pitchFamily="50" charset="-128"/>
                          <a:ea typeface="BIZ UDPゴシック" panose="020B0400000000000000" pitchFamily="50" charset="-128"/>
                        </a:rPr>
                        <a:t>2A</a:t>
                      </a:r>
                    </a:p>
                  </a:txBody>
                  <a:tcPr marL="0" marR="0" marT="0" marB="0" anchor="ctr"/>
                </a:tc>
                <a:extLst>
                  <a:ext uri="{0D108BD9-81ED-4DB2-BD59-A6C34878D82A}">
                    <a16:rowId xmlns:a16="http://schemas.microsoft.com/office/drawing/2014/main" val="3227824060"/>
                  </a:ext>
                </a:extLst>
              </a:tr>
              <a:tr h="223409">
                <a:tc>
                  <a:txBody>
                    <a:bodyPr/>
                    <a:lstStyle/>
                    <a:p>
                      <a:pPr algn="ctr">
                        <a:lnSpc>
                          <a:spcPct val="100000"/>
                        </a:lnSpc>
                        <a:spcAft>
                          <a:spcPts val="0"/>
                        </a:spcAft>
                      </a:pPr>
                      <a:r>
                        <a:rPr lang="ja-JP" sz="800" b="1" kern="100" dirty="0">
                          <a:effectLst/>
                          <a:latin typeface="BIZ UDPゴシック" panose="020B0400000000000000" pitchFamily="50" charset="-128"/>
                          <a:ea typeface="BIZ UDPゴシック" panose="020B0400000000000000" pitchFamily="50" charset="-128"/>
                        </a:rPr>
                        <a:t>ダイオキシン類</a:t>
                      </a:r>
                      <a:endParaRPr lang="ja-JP" sz="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4</a:t>
                      </a:r>
                    </a:p>
                  </a:txBody>
                  <a:tcPr marL="9525" marR="9525" marT="9525"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2</a:t>
                      </a:r>
                    </a:p>
                  </a:txBody>
                  <a:tcPr marL="9525" marR="9525" marT="9525"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1</a:t>
                      </a:r>
                    </a:p>
                  </a:txBody>
                  <a:tcPr marL="9525" marR="9525" marT="9525"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74</a:t>
                      </a:r>
                    </a:p>
                  </a:txBody>
                  <a:tcPr marL="9525" marR="9525" marT="9525"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74</a:t>
                      </a:r>
                    </a:p>
                  </a:txBody>
                  <a:tcPr marL="9525" marR="9525" marT="9525" marB="0" anchor="ctr"/>
                </a:tc>
                <a:tc>
                  <a:txBody>
                    <a:bodyPr/>
                    <a:lstStyle/>
                    <a:p>
                      <a:pPr algn="ctr">
                        <a:lnSpc>
                          <a:spcPct val="100000"/>
                        </a:lnSpc>
                        <a:spcAft>
                          <a:spcPts val="0"/>
                        </a:spcAft>
                      </a:pPr>
                      <a:r>
                        <a:rPr lang="en-US" altLang="ja-JP" sz="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1,630</a:t>
                      </a:r>
                    </a:p>
                  </a:txBody>
                  <a:tcPr marL="36801" marR="36801" marT="0" marB="0" anchor="ctr"/>
                </a:tc>
                <a:tc>
                  <a:txBody>
                    <a:bodyPr/>
                    <a:lstStyle/>
                    <a:p>
                      <a:pPr algn="ctr">
                        <a:lnSpc>
                          <a:spcPct val="100000"/>
                        </a:lnSpc>
                        <a:spcAft>
                          <a:spcPts val="0"/>
                        </a:spcAft>
                      </a:pPr>
                      <a:r>
                        <a:rPr lang="en-US" altLang="ja-JP" sz="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143</a:t>
                      </a:r>
                      <a:endParaRPr lang="ja-JP" sz="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a:t>
                      </a:r>
                      <a:endParaRPr lang="ja-JP" sz="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122767242"/>
                  </a:ext>
                </a:extLst>
              </a:tr>
              <a:tr h="223409">
                <a:tc>
                  <a:txBody>
                    <a:bodyPr/>
                    <a:lstStyle/>
                    <a:p>
                      <a:pPr algn="ctr">
                        <a:lnSpc>
                          <a:spcPct val="100000"/>
                        </a:lnSpc>
                        <a:spcAft>
                          <a:spcPts val="0"/>
                        </a:spcAft>
                      </a:pPr>
                      <a:r>
                        <a:rPr lang="ja-JP" sz="800" b="1" kern="100">
                          <a:effectLst/>
                          <a:latin typeface="BIZ UDPゴシック" panose="020B0400000000000000" pitchFamily="50" charset="-128"/>
                          <a:ea typeface="BIZ UDPゴシック" panose="020B0400000000000000" pitchFamily="50" charset="-128"/>
                        </a:rPr>
                        <a:t>テトラクロロエチレン</a:t>
                      </a:r>
                      <a:endParaRPr lang="ja-JP" sz="800" b="1"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119,300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119,293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7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0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0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150,741 </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0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150,741 </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70</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12,829 </a:t>
                      </a: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2A</a:t>
                      </a:r>
                      <a:endParaRPr lang="ja-JP" altLang="ja-JP" sz="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1538823890"/>
                  </a:ext>
                </a:extLst>
              </a:tr>
              <a:tr h="223409">
                <a:tc>
                  <a:txBody>
                    <a:bodyPr/>
                    <a:lstStyle/>
                    <a:p>
                      <a:pPr algn="ctr">
                        <a:lnSpc>
                          <a:spcPct val="100000"/>
                        </a:lnSpc>
                        <a:spcAft>
                          <a:spcPts val="0"/>
                        </a:spcAft>
                      </a:pPr>
                      <a:r>
                        <a:rPr lang="ja-JP" sz="800" b="1" kern="100">
                          <a:effectLst/>
                          <a:latin typeface="BIZ UDPゴシック" panose="020B0400000000000000" pitchFamily="50" charset="-128"/>
                          <a:ea typeface="BIZ UDPゴシック" panose="020B0400000000000000" pitchFamily="50" charset="-128"/>
                        </a:rPr>
                        <a:t>トリクロロエチレン</a:t>
                      </a:r>
                      <a:endParaRPr lang="ja-JP" sz="800" b="1"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114,924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114,901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23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0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0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21,600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0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21,600 </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67</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58,694 </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a:t>
                      </a:r>
                    </a:p>
                  </a:txBody>
                  <a:tcPr marL="0" marR="0" marT="0" marB="0" anchor="ctr"/>
                </a:tc>
                <a:extLst>
                  <a:ext uri="{0D108BD9-81ED-4DB2-BD59-A6C34878D82A}">
                    <a16:rowId xmlns:a16="http://schemas.microsoft.com/office/drawing/2014/main" val="1395548202"/>
                  </a:ext>
                </a:extLst>
              </a:tr>
              <a:tr h="223409">
                <a:tc>
                  <a:txBody>
                    <a:bodyPr/>
                    <a:lstStyle/>
                    <a:p>
                      <a:pPr algn="ctr">
                        <a:lnSpc>
                          <a:spcPct val="100000"/>
                        </a:lnSpc>
                        <a:spcAft>
                          <a:spcPts val="0"/>
                        </a:spcAft>
                      </a:pPr>
                      <a:r>
                        <a:rPr lang="ja-JP" sz="800" b="1" kern="100">
                          <a:effectLst/>
                          <a:latin typeface="BIZ UDPゴシック" panose="020B0400000000000000" pitchFamily="50" charset="-128"/>
                          <a:ea typeface="BIZ UDPゴシック" panose="020B0400000000000000" pitchFamily="50" charset="-128"/>
                        </a:rPr>
                        <a:t>トルエン</a:t>
                      </a:r>
                      <a:endParaRPr lang="ja-JP" sz="800" b="1"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1,221,406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1,221,392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14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0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0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1,291,060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2,002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1,289,058 </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784</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2,332,479 </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3</a:t>
                      </a:r>
                    </a:p>
                  </a:txBody>
                  <a:tcPr marL="0" marR="0" marT="0" marB="0" anchor="ctr"/>
                </a:tc>
                <a:extLst>
                  <a:ext uri="{0D108BD9-81ED-4DB2-BD59-A6C34878D82A}">
                    <a16:rowId xmlns:a16="http://schemas.microsoft.com/office/drawing/2014/main" val="3438876454"/>
                  </a:ext>
                </a:extLst>
              </a:tr>
              <a:tr h="223409">
                <a:tc>
                  <a:txBody>
                    <a:bodyPr/>
                    <a:lstStyle/>
                    <a:p>
                      <a:pPr algn="ctr">
                        <a:lnSpc>
                          <a:spcPct val="100000"/>
                        </a:lnSpc>
                        <a:spcAft>
                          <a:spcPts val="0"/>
                        </a:spcAft>
                      </a:pPr>
                      <a:r>
                        <a:rPr lang="en-US" sz="800" b="1" kern="100">
                          <a:effectLst/>
                          <a:latin typeface="BIZ UDPゴシック" panose="020B0400000000000000" pitchFamily="50" charset="-128"/>
                          <a:ea typeface="BIZ UDPゴシック" panose="020B0400000000000000" pitchFamily="50" charset="-128"/>
                        </a:rPr>
                        <a:t>1,3</a:t>
                      </a:r>
                      <a:r>
                        <a:rPr lang="ja-JP" sz="800" b="1" kern="100">
                          <a:effectLst/>
                          <a:latin typeface="BIZ UDPゴシック" panose="020B0400000000000000" pitchFamily="50" charset="-128"/>
                          <a:ea typeface="BIZ UDPゴシック" panose="020B0400000000000000" pitchFamily="50" charset="-128"/>
                        </a:rPr>
                        <a:t>－ブタジエン</a:t>
                      </a:r>
                      <a:endParaRPr lang="ja-JP" sz="800" b="1"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1,586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1,586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0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0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0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196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6 </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190 </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3</a:t>
                      </a:r>
                    </a:p>
                  </a:txBody>
                  <a:tcPr marL="0" marR="0" marT="0" marB="0" anchor="ctr"/>
                </a:tc>
                <a:tc>
                  <a:txBody>
                    <a:bodyPr/>
                    <a:lstStyle/>
                    <a:p>
                      <a:pPr algn="ctr" fontAlgn="ctr"/>
                      <a:r>
                        <a:rPr lang="en-US" altLang="ja-JP" sz="800" b="0" i="0" u="none" strike="noStrike">
                          <a:solidFill>
                            <a:srgbClr val="000000"/>
                          </a:solidFill>
                          <a:effectLst/>
                          <a:latin typeface="BIZ UDPゴシック" panose="020B0400000000000000" pitchFamily="50" charset="-128"/>
                          <a:ea typeface="BIZ UDPゴシック" panose="020B0400000000000000" pitchFamily="50" charset="-128"/>
                        </a:rPr>
                        <a:t>38,248 </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a:t>
                      </a:r>
                    </a:p>
                  </a:txBody>
                  <a:tcPr marL="0" marR="0" marT="0" marB="0" anchor="ctr"/>
                </a:tc>
                <a:extLst>
                  <a:ext uri="{0D108BD9-81ED-4DB2-BD59-A6C34878D82A}">
                    <a16:rowId xmlns:a16="http://schemas.microsoft.com/office/drawing/2014/main" val="2611618033"/>
                  </a:ext>
                </a:extLst>
              </a:tr>
              <a:tr h="223409">
                <a:tc>
                  <a:txBody>
                    <a:bodyPr/>
                    <a:lstStyle/>
                    <a:p>
                      <a:pPr algn="ctr">
                        <a:lnSpc>
                          <a:spcPct val="100000"/>
                        </a:lnSpc>
                        <a:spcAft>
                          <a:spcPts val="0"/>
                        </a:spcAft>
                      </a:pPr>
                      <a:r>
                        <a:rPr lang="ja-JP" sz="800" b="1" kern="100" dirty="0">
                          <a:effectLst/>
                          <a:latin typeface="BIZ UDPゴシック" panose="020B0400000000000000" pitchFamily="50" charset="-128"/>
                          <a:ea typeface="BIZ UDPゴシック" panose="020B0400000000000000" pitchFamily="50" charset="-128"/>
                        </a:rPr>
                        <a:t>ベンゾ</a:t>
                      </a:r>
                      <a:r>
                        <a:rPr lang="en-US" sz="800" b="1" kern="100" dirty="0">
                          <a:effectLst/>
                          <a:latin typeface="BIZ UDPゴシック" panose="020B0400000000000000" pitchFamily="50" charset="-128"/>
                          <a:ea typeface="BIZ UDPゴシック" panose="020B0400000000000000" pitchFamily="50" charset="-128"/>
                        </a:rPr>
                        <a:t>[a]</a:t>
                      </a:r>
                      <a:r>
                        <a:rPr lang="ja-JP" sz="800" b="1" kern="100" dirty="0">
                          <a:effectLst/>
                          <a:latin typeface="BIZ UDPゴシック" panose="020B0400000000000000" pitchFamily="50" charset="-128"/>
                          <a:ea typeface="BIZ UDPゴシック" panose="020B0400000000000000" pitchFamily="50" charset="-128"/>
                        </a:rPr>
                        <a:t>ピレン</a:t>
                      </a:r>
                      <a:endParaRPr lang="ja-JP" sz="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spcAft>
                          <a:spcPts val="0"/>
                        </a:spcAft>
                      </a:pP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a:t>
                      </a:r>
                      <a:endParaRPr lang="ja-JP" sz="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2939830118"/>
                  </a:ext>
                </a:extLst>
              </a:tr>
            </a:tbl>
          </a:graphicData>
        </a:graphic>
      </p:graphicFrame>
      <p:sp>
        <p:nvSpPr>
          <p:cNvPr id="12" name="スライド番号プレースホルダー 3">
            <a:extLst>
              <a:ext uri="{FF2B5EF4-FFF2-40B4-BE49-F238E27FC236}">
                <a16:creationId xmlns:a16="http://schemas.microsoft.com/office/drawing/2014/main" id="{EC500432-C4D3-4819-94B5-B1A3F4B97849}"/>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34</a:t>
            </a:fld>
            <a:endParaRPr lang="en-US" dirty="0">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5938241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B45C4A85-DEEE-41AE-AB39-95812953A65E}"/>
              </a:ext>
            </a:extLst>
          </p:cNvPr>
          <p:cNvSpPr>
            <a:spLocks noGrp="1"/>
          </p:cNvSpPr>
          <p:nvPr>
            <p:ph type="title"/>
          </p:nvPr>
        </p:nvSpPr>
        <p:spPr>
          <a:xfrm>
            <a:off x="819691" y="578722"/>
            <a:ext cx="9196506" cy="1320800"/>
          </a:xfrm>
        </p:spPr>
        <p:txBody>
          <a:bodyPr>
            <a:normAutofit/>
          </a:bodyPr>
          <a:lstStyle/>
          <a:p>
            <a:r>
              <a:rPr kumimoji="1" lang="ja-JP" altLang="en-US" sz="2000" dirty="0"/>
              <a:t>（参考）</a:t>
            </a:r>
            <a:r>
              <a:rPr lang="en-US" altLang="ja-JP" sz="2000" dirty="0">
                <a:latin typeface="BIZ UDPゴシック" panose="020B0400000000000000" pitchFamily="50" charset="-128"/>
                <a:ea typeface="BIZ UDPゴシック" panose="020B0400000000000000" pitchFamily="50" charset="-128"/>
              </a:rPr>
              <a:t>PRTR</a:t>
            </a:r>
            <a:r>
              <a:rPr lang="ja-JP" altLang="en-US" sz="2000" dirty="0">
                <a:latin typeface="BIZ UDPゴシック" panose="020B0400000000000000" pitchFamily="50" charset="-128"/>
                <a:ea typeface="BIZ UDPゴシック" panose="020B0400000000000000" pitchFamily="50" charset="-128"/>
              </a:rPr>
              <a:t>届出状況及び発がん性②（条例有害物質（優先取組物質を除く））</a:t>
            </a:r>
            <a:endParaRPr kumimoji="1" lang="ja-JP" altLang="en-US" sz="2000" dirty="0"/>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8" name="表 7">
            <a:extLst>
              <a:ext uri="{FF2B5EF4-FFF2-40B4-BE49-F238E27FC236}">
                <a16:creationId xmlns:a16="http://schemas.microsoft.com/office/drawing/2014/main" id="{7EDF241C-E3F3-4316-AB03-BA8431F7B171}"/>
              </a:ext>
            </a:extLst>
          </p:cNvPr>
          <p:cNvGraphicFramePr>
            <a:graphicFrameLocks noGrp="1"/>
          </p:cNvGraphicFramePr>
          <p:nvPr>
            <p:extLst>
              <p:ext uri="{D42A27DB-BD31-4B8C-83A1-F6EECF244321}">
                <p14:modId xmlns:p14="http://schemas.microsoft.com/office/powerpoint/2010/main" val="2177294116"/>
              </p:ext>
            </p:extLst>
          </p:nvPr>
        </p:nvGraphicFramePr>
        <p:xfrm>
          <a:off x="684609" y="1191846"/>
          <a:ext cx="8632921" cy="4058543"/>
        </p:xfrm>
        <a:graphic>
          <a:graphicData uri="http://schemas.openxmlformats.org/drawingml/2006/table">
            <a:tbl>
              <a:tblPr firstRow="1" firstCol="1" bandRow="1">
                <a:tableStyleId>{5C22544A-7EE6-4342-B048-85BDC9FD1C3A}</a:tableStyleId>
              </a:tblPr>
              <a:tblGrid>
                <a:gridCol w="1736659">
                  <a:extLst>
                    <a:ext uri="{9D8B030D-6E8A-4147-A177-3AD203B41FA5}">
                      <a16:colId xmlns:a16="http://schemas.microsoft.com/office/drawing/2014/main" val="1314450676"/>
                    </a:ext>
                  </a:extLst>
                </a:gridCol>
                <a:gridCol w="552846">
                  <a:extLst>
                    <a:ext uri="{9D8B030D-6E8A-4147-A177-3AD203B41FA5}">
                      <a16:colId xmlns:a16="http://schemas.microsoft.com/office/drawing/2014/main" val="1996315722"/>
                    </a:ext>
                  </a:extLst>
                </a:gridCol>
                <a:gridCol w="552846">
                  <a:extLst>
                    <a:ext uri="{9D8B030D-6E8A-4147-A177-3AD203B41FA5}">
                      <a16:colId xmlns:a16="http://schemas.microsoft.com/office/drawing/2014/main" val="3248198985"/>
                    </a:ext>
                  </a:extLst>
                </a:gridCol>
                <a:gridCol w="552846">
                  <a:extLst>
                    <a:ext uri="{9D8B030D-6E8A-4147-A177-3AD203B41FA5}">
                      <a16:colId xmlns:a16="http://schemas.microsoft.com/office/drawing/2014/main" val="187991054"/>
                    </a:ext>
                  </a:extLst>
                </a:gridCol>
                <a:gridCol w="552846">
                  <a:extLst>
                    <a:ext uri="{9D8B030D-6E8A-4147-A177-3AD203B41FA5}">
                      <a16:colId xmlns:a16="http://schemas.microsoft.com/office/drawing/2014/main" val="2912095585"/>
                    </a:ext>
                  </a:extLst>
                </a:gridCol>
                <a:gridCol w="552846">
                  <a:extLst>
                    <a:ext uri="{9D8B030D-6E8A-4147-A177-3AD203B41FA5}">
                      <a16:colId xmlns:a16="http://schemas.microsoft.com/office/drawing/2014/main" val="1066999760"/>
                    </a:ext>
                  </a:extLst>
                </a:gridCol>
                <a:gridCol w="588780">
                  <a:extLst>
                    <a:ext uri="{9D8B030D-6E8A-4147-A177-3AD203B41FA5}">
                      <a16:colId xmlns:a16="http://schemas.microsoft.com/office/drawing/2014/main" val="2969689179"/>
                    </a:ext>
                  </a:extLst>
                </a:gridCol>
                <a:gridCol w="552846">
                  <a:extLst>
                    <a:ext uri="{9D8B030D-6E8A-4147-A177-3AD203B41FA5}">
                      <a16:colId xmlns:a16="http://schemas.microsoft.com/office/drawing/2014/main" val="500475529"/>
                    </a:ext>
                  </a:extLst>
                </a:gridCol>
                <a:gridCol w="588780">
                  <a:extLst>
                    <a:ext uri="{9D8B030D-6E8A-4147-A177-3AD203B41FA5}">
                      <a16:colId xmlns:a16="http://schemas.microsoft.com/office/drawing/2014/main" val="2372245659"/>
                    </a:ext>
                  </a:extLst>
                </a:gridCol>
                <a:gridCol w="588780">
                  <a:extLst>
                    <a:ext uri="{9D8B030D-6E8A-4147-A177-3AD203B41FA5}">
                      <a16:colId xmlns:a16="http://schemas.microsoft.com/office/drawing/2014/main" val="1706271970"/>
                    </a:ext>
                  </a:extLst>
                </a:gridCol>
                <a:gridCol w="552846">
                  <a:extLst>
                    <a:ext uri="{9D8B030D-6E8A-4147-A177-3AD203B41FA5}">
                      <a16:colId xmlns:a16="http://schemas.microsoft.com/office/drawing/2014/main" val="3778999730"/>
                    </a:ext>
                  </a:extLst>
                </a:gridCol>
                <a:gridCol w="1260000">
                  <a:extLst>
                    <a:ext uri="{9D8B030D-6E8A-4147-A177-3AD203B41FA5}">
                      <a16:colId xmlns:a16="http://schemas.microsoft.com/office/drawing/2014/main" val="3931166342"/>
                    </a:ext>
                  </a:extLst>
                </a:gridCol>
              </a:tblGrid>
              <a:tr h="280355">
                <a:tc rowSpan="2">
                  <a:txBody>
                    <a:bodyPr/>
                    <a:lstStyle/>
                    <a:p>
                      <a:pPr algn="ctr">
                        <a:lnSpc>
                          <a:spcPct val="100000"/>
                        </a:lnSpc>
                        <a:spcAft>
                          <a:spcPts val="0"/>
                        </a:spcAft>
                      </a:pPr>
                      <a:r>
                        <a:rPr lang="en-US" sz="900" b="1" kern="100" dirty="0">
                          <a:effectLst/>
                          <a:latin typeface="BIZ UDPゴシック" panose="020B0400000000000000" pitchFamily="50" charset="-128"/>
                          <a:ea typeface="BIZ UDPゴシック" panose="020B0400000000000000" pitchFamily="50" charset="-128"/>
                        </a:rPr>
                        <a:t> </a:t>
                      </a:r>
                      <a:r>
                        <a:rPr lang="ja-JP" altLang="en-US" sz="900" b="1" kern="100" dirty="0">
                          <a:effectLst/>
                          <a:latin typeface="BIZ UDPゴシック" panose="020B0400000000000000" pitchFamily="50" charset="-128"/>
                          <a:ea typeface="BIZ UDPゴシック" panose="020B0400000000000000" pitchFamily="50" charset="-128"/>
                        </a:rPr>
                        <a:t>物質名</a:t>
                      </a:r>
                      <a:endParaRPr lang="ja-JP" sz="9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gridSpan="5">
                  <a:txBody>
                    <a:bodyPr/>
                    <a:lstStyle/>
                    <a:p>
                      <a:pPr algn="ctr" fontAlgn="ctr"/>
                      <a:r>
                        <a:rPr lang="en-US" sz="900" b="0" i="0" u="none" strike="noStrike" dirty="0">
                          <a:solidFill>
                            <a:schemeClr val="bg1"/>
                          </a:solidFill>
                          <a:effectLst/>
                          <a:latin typeface="BIZ UDPゴシック" panose="020B0400000000000000" pitchFamily="50" charset="-128"/>
                          <a:ea typeface="BIZ UDPゴシック" panose="020B0400000000000000" pitchFamily="50" charset="-128"/>
                        </a:rPr>
                        <a:t>PRTR</a:t>
                      </a:r>
                      <a:r>
                        <a:rPr lang="ja-JP" altLang="en-US" sz="900" b="0" i="0" u="none" strike="noStrike" dirty="0">
                          <a:solidFill>
                            <a:schemeClr val="bg1"/>
                          </a:solidFill>
                          <a:effectLst/>
                          <a:latin typeface="BIZ UDPゴシック" panose="020B0400000000000000" pitchFamily="50" charset="-128"/>
                          <a:ea typeface="BIZ UDPゴシック" panose="020B0400000000000000" pitchFamily="50" charset="-128"/>
                        </a:rPr>
                        <a:t>排出量</a:t>
                      </a: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sz="900" b="0" i="0" u="none" strike="noStrike" dirty="0">
                          <a:solidFill>
                            <a:schemeClr val="bg1"/>
                          </a:solidFill>
                          <a:effectLst/>
                          <a:latin typeface="BIZ UDPゴシック" panose="020B0400000000000000" pitchFamily="50" charset="-128"/>
                          <a:ea typeface="BIZ UDPゴシック" panose="020B0400000000000000" pitchFamily="50" charset="-128"/>
                        </a:rPr>
                        <a:t>PRTR</a:t>
                      </a:r>
                      <a:r>
                        <a:rPr lang="ja-JP" altLang="en-US" sz="900" b="0" i="0" u="none" strike="noStrike" dirty="0">
                          <a:solidFill>
                            <a:schemeClr val="bg1"/>
                          </a:solidFill>
                          <a:effectLst/>
                          <a:latin typeface="BIZ UDPゴシック" panose="020B0400000000000000" pitchFamily="50" charset="-128"/>
                          <a:ea typeface="BIZ UDPゴシック" panose="020B0400000000000000" pitchFamily="50" charset="-128"/>
                        </a:rPr>
                        <a:t>移動量</a:t>
                      </a:r>
                    </a:p>
                  </a:txBody>
                  <a:tcPr marL="0" marR="0" marT="0" marB="0" anchor="ct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en-US" altLang="zh-CN" sz="900" b="0" i="0" u="none" strike="noStrike" dirty="0">
                          <a:solidFill>
                            <a:schemeClr val="bg1"/>
                          </a:solidFill>
                          <a:effectLst/>
                          <a:latin typeface="BIZ UDPゴシック" panose="020B0400000000000000" pitchFamily="50" charset="-128"/>
                          <a:ea typeface="BIZ UDPゴシック" panose="020B0400000000000000" pitchFamily="50" charset="-128"/>
                        </a:rPr>
                        <a:t>PRTR</a:t>
                      </a:r>
                      <a:r>
                        <a:rPr lang="zh-CN" altLang="en-US" sz="900" b="0" i="0" u="none" strike="noStrike" dirty="0">
                          <a:solidFill>
                            <a:schemeClr val="bg1"/>
                          </a:solidFill>
                          <a:effectLst/>
                          <a:latin typeface="BIZ UDPゴシック" panose="020B0400000000000000" pitchFamily="50" charset="-128"/>
                          <a:ea typeface="BIZ UDPゴシック" panose="020B0400000000000000" pitchFamily="50" charset="-128"/>
                        </a:rPr>
                        <a:t>届出外</a:t>
                      </a:r>
                      <a:br>
                        <a:rPr lang="zh-CN" altLang="en-US" sz="900" b="0" i="0" u="none" strike="noStrike" dirty="0">
                          <a:solidFill>
                            <a:schemeClr val="bg1"/>
                          </a:solidFill>
                          <a:effectLst/>
                          <a:latin typeface="BIZ UDPゴシック" panose="020B0400000000000000" pitchFamily="50" charset="-128"/>
                          <a:ea typeface="BIZ UDPゴシック" panose="020B0400000000000000" pitchFamily="50" charset="-128"/>
                        </a:rPr>
                      </a:br>
                      <a:r>
                        <a:rPr lang="zh-CN" altLang="en-US" sz="900" b="0" i="0" u="none" strike="noStrike" dirty="0">
                          <a:solidFill>
                            <a:schemeClr val="bg1"/>
                          </a:solidFill>
                          <a:effectLst/>
                          <a:latin typeface="BIZ UDPゴシック" panose="020B0400000000000000" pitchFamily="50" charset="-128"/>
                          <a:ea typeface="BIZ UDPゴシック" panose="020B0400000000000000" pitchFamily="50" charset="-128"/>
                        </a:rPr>
                        <a:t>排出量</a:t>
                      </a:r>
                    </a:p>
                  </a:txBody>
                  <a:tcPr marL="0" marR="0" marT="0" marB="0" anchor="ctr"/>
                </a:tc>
                <a:tc rowSpan="2">
                  <a:txBody>
                    <a:bodyPr/>
                    <a:lstStyle/>
                    <a:p>
                      <a:pPr algn="ctr" fontAlgn="ctr"/>
                      <a:r>
                        <a:rPr lang="en-US" sz="900" b="0" i="0" u="none" strike="noStrike" dirty="0">
                          <a:solidFill>
                            <a:schemeClr val="bg1"/>
                          </a:solidFill>
                          <a:effectLst/>
                          <a:latin typeface="BIZ UDPゴシック" panose="020B0400000000000000" pitchFamily="50" charset="-128"/>
                          <a:ea typeface="BIZ UDPゴシック" panose="020B0400000000000000" pitchFamily="50" charset="-128"/>
                        </a:rPr>
                        <a:t>PRTR</a:t>
                      </a:r>
                      <a:r>
                        <a:rPr lang="ja-JP" altLang="en-US" sz="900" b="0" i="0" u="none" strike="noStrike" dirty="0">
                          <a:solidFill>
                            <a:schemeClr val="bg1"/>
                          </a:solidFill>
                          <a:effectLst/>
                          <a:latin typeface="BIZ UDPゴシック" panose="020B0400000000000000" pitchFamily="50" charset="-128"/>
                          <a:ea typeface="BIZ UDPゴシック" panose="020B0400000000000000" pitchFamily="50" charset="-128"/>
                        </a:rPr>
                        <a:t>届出数</a:t>
                      </a:r>
                      <a:br>
                        <a:rPr lang="ja-JP" altLang="en-US" sz="900" b="0" i="0" u="none" strike="noStrike" dirty="0">
                          <a:solidFill>
                            <a:schemeClr val="bg1"/>
                          </a:solidFill>
                          <a:effectLst/>
                          <a:latin typeface="BIZ UDPゴシック" panose="020B0400000000000000" pitchFamily="50" charset="-128"/>
                          <a:ea typeface="BIZ UDPゴシック" panose="020B0400000000000000" pitchFamily="50" charset="-128"/>
                        </a:rPr>
                      </a:br>
                      <a:r>
                        <a:rPr lang="en-US" altLang="ja-JP" sz="900" b="0" i="0" u="none" strike="noStrike" dirty="0">
                          <a:solidFill>
                            <a:schemeClr val="bg1"/>
                          </a:solidFill>
                          <a:effectLst/>
                          <a:latin typeface="BIZ UDPゴシック" panose="020B0400000000000000" pitchFamily="50" charset="-128"/>
                          <a:ea typeface="BIZ UDPゴシック" panose="020B0400000000000000" pitchFamily="50" charset="-128"/>
                        </a:rPr>
                        <a:t>(</a:t>
                      </a:r>
                      <a:r>
                        <a:rPr lang="ja-JP" altLang="en-US" sz="900" b="0" i="0" u="none" strike="noStrike" dirty="0">
                          <a:solidFill>
                            <a:schemeClr val="bg1"/>
                          </a:solidFill>
                          <a:effectLst/>
                          <a:latin typeface="BIZ UDPゴシック" panose="020B0400000000000000" pitchFamily="50" charset="-128"/>
                          <a:ea typeface="BIZ UDPゴシック" panose="020B0400000000000000" pitchFamily="50" charset="-128"/>
                        </a:rPr>
                        <a:t>件</a:t>
                      </a:r>
                      <a:r>
                        <a:rPr lang="en-US" altLang="ja-JP" sz="900" b="0" i="0" u="none" strike="noStrike" dirty="0">
                          <a:solidFill>
                            <a:schemeClr val="bg1"/>
                          </a:solidFill>
                          <a:effectLst/>
                          <a:latin typeface="BIZ UDPゴシック" panose="020B0400000000000000" pitchFamily="50" charset="-128"/>
                          <a:ea typeface="BIZ UDPゴシック" panose="020B0400000000000000" pitchFamily="50" charset="-128"/>
                        </a:rPr>
                        <a:t>)</a:t>
                      </a:r>
                    </a:p>
                  </a:txBody>
                  <a:tcPr marL="0" marR="0" marT="0" marB="0" anchor="ctr"/>
                </a:tc>
                <a:tc rowSpan="2">
                  <a:txBody>
                    <a:bodyPr/>
                    <a:lstStyle/>
                    <a:p>
                      <a:pPr algn="ctr" fontAlgn="ctr"/>
                      <a:r>
                        <a:rPr lang="ja-JP" altLang="en-US" sz="900" b="0" i="0" u="none" strike="noStrike" dirty="0">
                          <a:solidFill>
                            <a:schemeClr val="bg1"/>
                          </a:solidFill>
                          <a:effectLst/>
                          <a:latin typeface="BIZ UDPゴシック" panose="020B0400000000000000" pitchFamily="50" charset="-128"/>
                          <a:ea typeface="BIZ UDPゴシック" panose="020B0400000000000000" pitchFamily="50" charset="-128"/>
                        </a:rPr>
                        <a:t>発がん性</a:t>
                      </a:r>
                      <a:br>
                        <a:rPr lang="ja-JP" altLang="en-US" sz="900" b="0" i="0" u="none" strike="noStrike" dirty="0">
                          <a:solidFill>
                            <a:schemeClr val="bg1"/>
                          </a:solidFill>
                          <a:effectLst/>
                          <a:latin typeface="BIZ UDPゴシック" panose="020B0400000000000000" pitchFamily="50" charset="-128"/>
                          <a:ea typeface="BIZ UDPゴシック" panose="020B0400000000000000" pitchFamily="50" charset="-128"/>
                        </a:rPr>
                      </a:br>
                      <a:r>
                        <a:rPr lang="ja-JP" altLang="en-US" sz="900" b="0" i="0" u="none" strike="noStrike" dirty="0">
                          <a:solidFill>
                            <a:schemeClr val="bg1"/>
                          </a:solidFill>
                          <a:effectLst/>
                          <a:latin typeface="BIZ UDPゴシック" panose="020B0400000000000000" pitchFamily="50" charset="-128"/>
                          <a:ea typeface="BIZ UDPゴシック" panose="020B0400000000000000" pitchFamily="50" charset="-128"/>
                        </a:rPr>
                        <a:t>（</a:t>
                      </a:r>
                      <a:r>
                        <a:rPr lang="en-US" altLang="ja-JP" sz="900" b="0" i="0" u="none" strike="noStrike" dirty="0">
                          <a:solidFill>
                            <a:schemeClr val="bg1"/>
                          </a:solidFill>
                          <a:effectLst/>
                          <a:latin typeface="BIZ UDPゴシック" panose="020B0400000000000000" pitchFamily="50" charset="-128"/>
                          <a:ea typeface="BIZ UDPゴシック" panose="020B0400000000000000" pitchFamily="50" charset="-128"/>
                        </a:rPr>
                        <a:t>IARC</a:t>
                      </a:r>
                      <a:r>
                        <a:rPr lang="ja-JP" altLang="en-US" sz="900" b="0" i="0" u="none" strike="noStrike" dirty="0">
                          <a:solidFill>
                            <a:schemeClr val="bg1"/>
                          </a:solidFill>
                          <a:effectLst/>
                          <a:latin typeface="BIZ UDPゴシック" panose="020B0400000000000000" pitchFamily="50" charset="-128"/>
                          <a:ea typeface="BIZ UDPゴシック" panose="020B0400000000000000" pitchFamily="50" charset="-128"/>
                        </a:rPr>
                        <a:t>）</a:t>
                      </a:r>
                    </a:p>
                  </a:txBody>
                  <a:tcPr marL="0" marR="0" marT="0" marB="0" anchor="ctr"/>
                </a:tc>
                <a:extLst>
                  <a:ext uri="{0D108BD9-81ED-4DB2-BD59-A6C34878D82A}">
                    <a16:rowId xmlns:a16="http://schemas.microsoft.com/office/drawing/2014/main" val="1936113155"/>
                  </a:ext>
                </a:extLst>
              </a:tr>
              <a:tr h="280355">
                <a:tc vMerge="1">
                  <a:txBody>
                    <a:bodyPr/>
                    <a:lstStyle/>
                    <a:p>
                      <a:pPr algn="ctr">
                        <a:lnSpc>
                          <a:spcPct val="100000"/>
                        </a:lnSpc>
                        <a:spcAft>
                          <a:spcPts val="0"/>
                        </a:spcAft>
                      </a:pPr>
                      <a:endParaRPr lang="ja-JP" sz="1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ja-JP" altLang="en-US" sz="900" b="0" i="0" u="none" strike="noStrike" dirty="0">
                          <a:solidFill>
                            <a:schemeClr val="bg1"/>
                          </a:solidFill>
                          <a:effectLst/>
                          <a:latin typeface="BIZ UDPゴシック" panose="020B0400000000000000" pitchFamily="50" charset="-128"/>
                          <a:ea typeface="BIZ UDPゴシック" panose="020B0400000000000000" pitchFamily="50" charset="-128"/>
                        </a:rPr>
                        <a:t>合計</a:t>
                      </a:r>
                    </a:p>
                  </a:txBody>
                  <a:tcPr marL="0" marR="0" marT="0" marB="0" anchor="ctr">
                    <a:solidFill>
                      <a:schemeClr val="accent1"/>
                    </a:solidFill>
                  </a:tcPr>
                </a:tc>
                <a:tc>
                  <a:txBody>
                    <a:bodyPr/>
                    <a:lstStyle/>
                    <a:p>
                      <a:pPr algn="ctr" fontAlgn="ctr"/>
                      <a:r>
                        <a:rPr lang="ja-JP" altLang="en-US" sz="900" b="0" i="0" u="none" strike="noStrike" dirty="0">
                          <a:solidFill>
                            <a:schemeClr val="bg1"/>
                          </a:solidFill>
                          <a:effectLst/>
                          <a:latin typeface="BIZ UDPゴシック" panose="020B0400000000000000" pitchFamily="50" charset="-128"/>
                          <a:ea typeface="BIZ UDPゴシック" panose="020B0400000000000000" pitchFamily="50" charset="-128"/>
                        </a:rPr>
                        <a:t>大気</a:t>
                      </a:r>
                    </a:p>
                  </a:txBody>
                  <a:tcPr marL="0" marR="0" marT="0" marB="0" anchor="ctr">
                    <a:solidFill>
                      <a:schemeClr val="accent1"/>
                    </a:solidFill>
                  </a:tcPr>
                </a:tc>
                <a:tc>
                  <a:txBody>
                    <a:bodyPr/>
                    <a:lstStyle/>
                    <a:p>
                      <a:pPr algn="ctr" fontAlgn="ctr"/>
                      <a:r>
                        <a:rPr lang="ja-JP" altLang="en-US" sz="900" b="0" i="0" u="none" strike="noStrike" dirty="0">
                          <a:solidFill>
                            <a:schemeClr val="bg1"/>
                          </a:solidFill>
                          <a:effectLst/>
                          <a:latin typeface="BIZ UDPゴシック" panose="020B0400000000000000" pitchFamily="50" charset="-128"/>
                          <a:ea typeface="BIZ UDPゴシック" panose="020B0400000000000000" pitchFamily="50" charset="-128"/>
                        </a:rPr>
                        <a:t>公共用</a:t>
                      </a:r>
                      <a:br>
                        <a:rPr lang="ja-JP" altLang="en-US" sz="900" b="0" i="0" u="none" strike="noStrike" dirty="0">
                          <a:solidFill>
                            <a:schemeClr val="bg1"/>
                          </a:solidFill>
                          <a:effectLst/>
                          <a:latin typeface="BIZ UDPゴシック" panose="020B0400000000000000" pitchFamily="50" charset="-128"/>
                          <a:ea typeface="BIZ UDPゴシック" panose="020B0400000000000000" pitchFamily="50" charset="-128"/>
                        </a:rPr>
                      </a:br>
                      <a:r>
                        <a:rPr lang="ja-JP" altLang="en-US" sz="900" b="0" i="0" u="none" strike="noStrike" dirty="0">
                          <a:solidFill>
                            <a:schemeClr val="bg1"/>
                          </a:solidFill>
                          <a:effectLst/>
                          <a:latin typeface="BIZ UDPゴシック" panose="020B0400000000000000" pitchFamily="50" charset="-128"/>
                          <a:ea typeface="BIZ UDPゴシック" panose="020B0400000000000000" pitchFamily="50" charset="-128"/>
                        </a:rPr>
                        <a:t>水域</a:t>
                      </a:r>
                    </a:p>
                  </a:txBody>
                  <a:tcPr marL="0" marR="0" marT="0" marB="0" anchor="ctr">
                    <a:solidFill>
                      <a:schemeClr val="accent1"/>
                    </a:solidFill>
                  </a:tcPr>
                </a:tc>
                <a:tc>
                  <a:txBody>
                    <a:bodyPr/>
                    <a:lstStyle/>
                    <a:p>
                      <a:pPr algn="ctr" fontAlgn="ctr"/>
                      <a:r>
                        <a:rPr lang="ja-JP" altLang="en-US" sz="900" b="0" i="0" u="none" strike="noStrike" dirty="0">
                          <a:solidFill>
                            <a:schemeClr val="bg1"/>
                          </a:solidFill>
                          <a:effectLst/>
                          <a:latin typeface="BIZ UDPゴシック" panose="020B0400000000000000" pitchFamily="50" charset="-128"/>
                          <a:ea typeface="BIZ UDPゴシック" panose="020B0400000000000000" pitchFamily="50" charset="-128"/>
                        </a:rPr>
                        <a:t>土壌</a:t>
                      </a:r>
                    </a:p>
                  </a:txBody>
                  <a:tcPr marL="0" marR="0" marT="0" marB="0" anchor="ctr">
                    <a:solidFill>
                      <a:schemeClr val="accent1"/>
                    </a:solidFill>
                  </a:tcPr>
                </a:tc>
                <a:tc>
                  <a:txBody>
                    <a:bodyPr/>
                    <a:lstStyle/>
                    <a:p>
                      <a:pPr algn="ctr" fontAlgn="ctr"/>
                      <a:r>
                        <a:rPr lang="ja-JP" altLang="en-US" sz="900" b="0" i="0" u="none" strike="noStrike" dirty="0">
                          <a:solidFill>
                            <a:schemeClr val="bg1"/>
                          </a:solidFill>
                          <a:effectLst/>
                          <a:latin typeface="BIZ UDPゴシック" panose="020B0400000000000000" pitchFamily="50" charset="-128"/>
                          <a:ea typeface="BIZ UDPゴシック" panose="020B0400000000000000" pitchFamily="50" charset="-128"/>
                        </a:rPr>
                        <a:t>事業所内で</a:t>
                      </a:r>
                      <a:br>
                        <a:rPr lang="ja-JP" altLang="en-US" sz="900" b="0" i="0" u="none" strike="noStrike" dirty="0">
                          <a:solidFill>
                            <a:schemeClr val="bg1"/>
                          </a:solidFill>
                          <a:effectLst/>
                          <a:latin typeface="BIZ UDPゴシック" panose="020B0400000000000000" pitchFamily="50" charset="-128"/>
                          <a:ea typeface="BIZ UDPゴシック" panose="020B0400000000000000" pitchFamily="50" charset="-128"/>
                        </a:rPr>
                      </a:br>
                      <a:r>
                        <a:rPr lang="ja-JP" altLang="en-US" sz="900" b="0" i="0" u="none" strike="noStrike" dirty="0">
                          <a:solidFill>
                            <a:schemeClr val="bg1"/>
                          </a:solidFill>
                          <a:effectLst/>
                          <a:latin typeface="BIZ UDPゴシック" panose="020B0400000000000000" pitchFamily="50" charset="-128"/>
                          <a:ea typeface="BIZ UDPゴシック" panose="020B0400000000000000" pitchFamily="50" charset="-128"/>
                        </a:rPr>
                        <a:t>の埋立処分</a:t>
                      </a:r>
                    </a:p>
                  </a:txBody>
                  <a:tcPr marL="0" marR="0" marT="0" marB="0" anchor="ctr">
                    <a:solidFill>
                      <a:schemeClr val="accent1"/>
                    </a:solidFill>
                  </a:tcPr>
                </a:tc>
                <a:tc>
                  <a:txBody>
                    <a:bodyPr/>
                    <a:lstStyle/>
                    <a:p>
                      <a:pPr algn="ctr" fontAlgn="ctr"/>
                      <a:r>
                        <a:rPr lang="ja-JP" altLang="en-US" sz="900" b="0" i="0" u="none" strike="noStrike" dirty="0">
                          <a:solidFill>
                            <a:schemeClr val="bg1"/>
                          </a:solidFill>
                          <a:effectLst/>
                          <a:latin typeface="BIZ UDPゴシック" panose="020B0400000000000000" pitchFamily="50" charset="-128"/>
                          <a:ea typeface="BIZ UDPゴシック" panose="020B0400000000000000" pitchFamily="50" charset="-128"/>
                        </a:rPr>
                        <a:t>合計</a:t>
                      </a:r>
                    </a:p>
                  </a:txBody>
                  <a:tcPr marL="0" marR="0" marT="0" marB="0" anchor="ctr">
                    <a:solidFill>
                      <a:schemeClr val="accent1"/>
                    </a:solidFill>
                  </a:tcPr>
                </a:tc>
                <a:tc>
                  <a:txBody>
                    <a:bodyPr/>
                    <a:lstStyle/>
                    <a:p>
                      <a:pPr algn="ctr" fontAlgn="ctr"/>
                      <a:r>
                        <a:rPr lang="ja-JP" altLang="en-US" sz="900" b="0" i="0" u="none" strike="noStrike" dirty="0">
                          <a:solidFill>
                            <a:schemeClr val="bg1"/>
                          </a:solidFill>
                          <a:effectLst/>
                          <a:latin typeface="BIZ UDPゴシック" panose="020B0400000000000000" pitchFamily="50" charset="-128"/>
                          <a:ea typeface="BIZ UDPゴシック" panose="020B0400000000000000" pitchFamily="50" charset="-128"/>
                        </a:rPr>
                        <a:t>下水道</a:t>
                      </a:r>
                    </a:p>
                  </a:txBody>
                  <a:tcPr marL="0" marR="0" marT="0" marB="0" anchor="ctr">
                    <a:solidFill>
                      <a:schemeClr val="accent1"/>
                    </a:solidFill>
                  </a:tcPr>
                </a:tc>
                <a:tc>
                  <a:txBody>
                    <a:bodyPr/>
                    <a:lstStyle/>
                    <a:p>
                      <a:pPr algn="ctr" fontAlgn="ctr"/>
                      <a:r>
                        <a:rPr lang="ja-JP" altLang="en-US" sz="900" b="0" i="0" u="none" strike="noStrike" dirty="0">
                          <a:solidFill>
                            <a:schemeClr val="bg1"/>
                          </a:solidFill>
                          <a:effectLst/>
                          <a:latin typeface="BIZ UDPゴシック" panose="020B0400000000000000" pitchFamily="50" charset="-128"/>
                          <a:ea typeface="BIZ UDPゴシック" panose="020B0400000000000000" pitchFamily="50" charset="-128"/>
                        </a:rPr>
                        <a:t>事業所外への移動（廃棄物）</a:t>
                      </a:r>
                    </a:p>
                  </a:txBody>
                  <a:tcPr marL="0" marR="0" marT="0" marB="0" anchor="ctr">
                    <a:solidFill>
                      <a:schemeClr val="accent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722035673"/>
                  </a:ext>
                </a:extLst>
              </a:tr>
              <a:tr h="223409">
                <a:tc>
                  <a:txBody>
                    <a:bodyPr/>
                    <a:lstStyle/>
                    <a:p>
                      <a:pPr algn="ctr">
                        <a:lnSpc>
                          <a:spcPct val="100000"/>
                        </a:lnSpc>
                        <a:spcAft>
                          <a:spcPts val="0"/>
                        </a:spcAft>
                      </a:pPr>
                      <a:r>
                        <a:rPr lang="ja-JP" sz="900" b="1" kern="100" dirty="0">
                          <a:effectLst/>
                          <a:latin typeface="BIZ UDPゴシック" panose="020B0400000000000000" pitchFamily="50" charset="-128"/>
                          <a:ea typeface="BIZ UDPゴシック" panose="020B0400000000000000" pitchFamily="50" charset="-128"/>
                        </a:rPr>
                        <a:t>塩化水素</a:t>
                      </a:r>
                      <a:endParaRPr lang="ja-JP" sz="9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3</a:t>
                      </a:r>
                    </a:p>
                  </a:txBody>
                  <a:tcPr marL="0" marR="0" marT="0" marB="0" anchor="ctr"/>
                </a:tc>
                <a:extLst>
                  <a:ext uri="{0D108BD9-81ED-4DB2-BD59-A6C34878D82A}">
                    <a16:rowId xmlns:a16="http://schemas.microsoft.com/office/drawing/2014/main" val="1812472905"/>
                  </a:ext>
                </a:extLst>
              </a:tr>
              <a:tr h="223409">
                <a:tc>
                  <a:txBody>
                    <a:bodyPr/>
                    <a:lstStyle/>
                    <a:p>
                      <a:pPr algn="ctr">
                        <a:lnSpc>
                          <a:spcPct val="100000"/>
                        </a:lnSpc>
                        <a:spcAft>
                          <a:spcPts val="0"/>
                        </a:spcAft>
                      </a:pPr>
                      <a:r>
                        <a:rPr lang="ja-JP" sz="900" b="1" kern="100" dirty="0">
                          <a:effectLst/>
                          <a:latin typeface="BIZ UDPゴシック" panose="020B0400000000000000" pitchFamily="50" charset="-128"/>
                          <a:ea typeface="BIZ UDPゴシック" panose="020B0400000000000000" pitchFamily="50" charset="-128"/>
                        </a:rPr>
                        <a:t>塩素</a:t>
                      </a:r>
                      <a:endParaRPr lang="ja-JP" sz="9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0" marR="0" marT="0" marB="0" anchor="ctr"/>
                </a:tc>
                <a:extLst>
                  <a:ext uri="{0D108BD9-81ED-4DB2-BD59-A6C34878D82A}">
                    <a16:rowId xmlns:a16="http://schemas.microsoft.com/office/drawing/2014/main" val="352650525"/>
                  </a:ext>
                </a:extLst>
              </a:tr>
              <a:tr h="223409">
                <a:tc>
                  <a:txBody>
                    <a:bodyPr/>
                    <a:lstStyle/>
                    <a:p>
                      <a:pPr algn="ctr">
                        <a:lnSpc>
                          <a:spcPct val="100000"/>
                        </a:lnSpc>
                        <a:spcAft>
                          <a:spcPts val="0"/>
                        </a:spcAft>
                      </a:pPr>
                      <a:r>
                        <a:rPr lang="ja-JP" sz="900" b="1" kern="100" dirty="0">
                          <a:effectLst/>
                          <a:latin typeface="BIZ UDPゴシック" panose="020B0400000000000000" pitchFamily="50" charset="-128"/>
                          <a:ea typeface="BIZ UDPゴシック" panose="020B0400000000000000" pitchFamily="50" charset="-128"/>
                        </a:rPr>
                        <a:t>カドミウム及びその化合物</a:t>
                      </a:r>
                      <a:endParaRPr lang="ja-JP" sz="9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90</a:t>
                      </a:r>
                    </a:p>
                  </a:txBody>
                  <a:tcPr marL="0" marR="0" marT="0" marB="0" anchor="ctr"/>
                </a:tc>
                <a:tc>
                  <a:txBody>
                    <a:bodyPr/>
                    <a:lstStyle/>
                    <a:p>
                      <a:pPr algn="ctr" fontAlgn="ct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49</a:t>
                      </a:r>
                    </a:p>
                  </a:txBody>
                  <a:tcPr marL="0" marR="0" marT="0" marB="0" anchor="ctr"/>
                </a:tc>
                <a:tc>
                  <a:txBody>
                    <a:bodyPr/>
                    <a:lstStyle/>
                    <a:p>
                      <a:pPr algn="ctr" fontAlgn="ct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1</a:t>
                      </a:r>
                    </a:p>
                  </a:txBody>
                  <a:tcPr marL="0" marR="0" marT="0" marB="0" anchor="ctr"/>
                </a:tc>
                <a:extLst>
                  <a:ext uri="{0D108BD9-81ED-4DB2-BD59-A6C34878D82A}">
                    <a16:rowId xmlns:a16="http://schemas.microsoft.com/office/drawing/2014/main" val="1949189611"/>
                  </a:ext>
                </a:extLst>
              </a:tr>
              <a:tr h="223409">
                <a:tc>
                  <a:txBody>
                    <a:bodyPr/>
                    <a:lstStyle/>
                    <a:p>
                      <a:pPr algn="ctr">
                        <a:lnSpc>
                          <a:spcPct val="100000"/>
                        </a:lnSpc>
                        <a:spcAft>
                          <a:spcPts val="0"/>
                        </a:spcAft>
                      </a:pPr>
                      <a:r>
                        <a:rPr lang="ja-JP" sz="900" b="1" kern="100" dirty="0">
                          <a:effectLst/>
                          <a:latin typeface="BIZ UDPゴシック" panose="020B0400000000000000" pitchFamily="50" charset="-128"/>
                          <a:ea typeface="BIZ UDPゴシック" panose="020B0400000000000000" pitchFamily="50" charset="-128"/>
                        </a:rPr>
                        <a:t>鉛及びその化合物</a:t>
                      </a:r>
                      <a:endParaRPr lang="ja-JP" sz="9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rPr>
                        <a:t>2</a:t>
                      </a:r>
                    </a:p>
                  </a:txBody>
                  <a:tcPr marL="9525" marR="9525" marT="9525" marB="0" anchor="ctr"/>
                </a:tc>
                <a:tc>
                  <a:txBody>
                    <a:bodyPr/>
                    <a:lstStyle/>
                    <a:p>
                      <a:pPr algn="ctr" fontAlgn="ctr"/>
                      <a:r>
                        <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rPr>
                        <a:t>2</a:t>
                      </a:r>
                    </a:p>
                  </a:txBody>
                  <a:tcPr marL="9525" marR="9525" marT="9525" marB="0" anchor="ctr"/>
                </a:tc>
                <a:tc>
                  <a:txBody>
                    <a:bodyPr/>
                    <a:lstStyle/>
                    <a:p>
                      <a:pPr algn="ctr" fontAlgn="ctr"/>
                      <a:r>
                        <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174</a:t>
                      </a:r>
                    </a:p>
                  </a:txBody>
                  <a:tcPr marL="9525" marR="9525" marT="9525" marB="0" anchor="ctr"/>
                </a:tc>
                <a:tc>
                  <a:txBody>
                    <a:bodyPr/>
                    <a:lstStyle/>
                    <a:p>
                      <a:pPr algn="ctr" fontAlgn="ct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174</a:t>
                      </a:r>
                    </a:p>
                  </a:txBody>
                  <a:tcPr marL="9525" marR="9525" marT="9525" marB="0" anchor="ctr"/>
                </a:tc>
                <a:tc>
                  <a:txBody>
                    <a:bodyPr/>
                    <a:lstStyle/>
                    <a:p>
                      <a:pPr algn="ctr" fontAlgn="ct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1,534</a:t>
                      </a:r>
                    </a:p>
                  </a:txBody>
                  <a:tcPr marL="0" marR="0" marT="0" marB="0" anchor="ctr"/>
                </a:tc>
                <a:tc>
                  <a:txBody>
                    <a:bodyPr/>
                    <a:lstStyle/>
                    <a:p>
                      <a:pPr algn="ctr" fontAlgn="ct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116</a:t>
                      </a: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900" dirty="0">
                          <a:effectLst/>
                          <a:latin typeface="BIZ UDPゴシック" panose="020B0400000000000000" pitchFamily="50" charset="-128"/>
                          <a:ea typeface="BIZ UDPゴシック" panose="020B0400000000000000" pitchFamily="50" charset="-128"/>
                        </a:rPr>
                        <a:t>2A</a:t>
                      </a:r>
                      <a:r>
                        <a:rPr lang="ja-JP" altLang="en-US" sz="900" dirty="0">
                          <a:effectLst/>
                          <a:latin typeface="BIZ UDPゴシック" panose="020B0400000000000000" pitchFamily="50" charset="-128"/>
                          <a:ea typeface="BIZ UDPゴシック" panose="020B0400000000000000" pitchFamily="50" charset="-128"/>
                        </a:rPr>
                        <a:t>（四酸化三鉛等</a:t>
                      </a: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801" marR="36801" marT="0" marB="0" anchor="ctr"/>
                </a:tc>
                <a:extLst>
                  <a:ext uri="{0D108BD9-81ED-4DB2-BD59-A6C34878D82A}">
                    <a16:rowId xmlns:a16="http://schemas.microsoft.com/office/drawing/2014/main" val="656019214"/>
                  </a:ext>
                </a:extLst>
              </a:tr>
              <a:tr h="223409">
                <a:tc>
                  <a:txBody>
                    <a:bodyPr/>
                    <a:lstStyle/>
                    <a:p>
                      <a:pPr algn="ctr">
                        <a:lnSpc>
                          <a:spcPct val="100000"/>
                        </a:lnSpc>
                        <a:spcAft>
                          <a:spcPts val="0"/>
                        </a:spcAft>
                      </a:pPr>
                      <a:r>
                        <a:rPr lang="ja-JP" sz="900" b="1" kern="100" dirty="0">
                          <a:effectLst/>
                          <a:latin typeface="BIZ UDPゴシック" panose="020B0400000000000000" pitchFamily="50" charset="-128"/>
                          <a:ea typeface="BIZ UDPゴシック" panose="020B0400000000000000" pitchFamily="50" charset="-128"/>
                        </a:rPr>
                        <a:t>水銀及びその化合物</a:t>
                      </a:r>
                      <a:endParaRPr lang="ja-JP" sz="9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143</a:t>
                      </a:r>
                    </a:p>
                  </a:txBody>
                  <a:tcPr marL="0" marR="0" marT="0" marB="0" anchor="ctr"/>
                </a:tc>
                <a:tc>
                  <a:txBody>
                    <a:bodyPr/>
                    <a:lstStyle/>
                    <a:p>
                      <a:pPr algn="ctr" fontAlgn="ct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47</a:t>
                      </a:r>
                    </a:p>
                  </a:txBody>
                  <a:tcPr marL="0" marR="0" marT="0"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2B</a:t>
                      </a: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（メチル水銀等）</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4118865340"/>
                  </a:ext>
                </a:extLst>
              </a:tr>
              <a:tr h="223409">
                <a:tc>
                  <a:txBody>
                    <a:bodyPr/>
                    <a:lstStyle/>
                    <a:p>
                      <a:pPr algn="ctr">
                        <a:lnSpc>
                          <a:spcPct val="100000"/>
                        </a:lnSpc>
                        <a:spcAft>
                          <a:spcPts val="0"/>
                        </a:spcAft>
                      </a:pPr>
                      <a:r>
                        <a:rPr lang="ja-JP" sz="900" b="1" kern="100" dirty="0">
                          <a:effectLst/>
                          <a:latin typeface="BIZ UDPゴシック" panose="020B0400000000000000" pitchFamily="50" charset="-128"/>
                          <a:ea typeface="BIZ UDPゴシック" panose="020B0400000000000000" pitchFamily="50" charset="-128"/>
                        </a:rPr>
                        <a:t>クロロニトロベンゼン</a:t>
                      </a:r>
                      <a:endParaRPr lang="ja-JP" sz="9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0" marR="0" marT="0" marB="0" anchor="ctr"/>
                </a:tc>
                <a:tc>
                  <a:txBody>
                    <a:bodyPr/>
                    <a:lstStyle/>
                    <a:p>
                      <a:pPr algn="ctr" fontAlgn="ctr"/>
                      <a:r>
                        <a:rPr lang="en-US" sz="900" b="0" i="0" u="none" strike="noStrike" dirty="0">
                          <a:solidFill>
                            <a:srgbClr val="000000"/>
                          </a:solidFill>
                          <a:effectLst/>
                          <a:latin typeface="BIZ UDPゴシック" panose="020B0400000000000000" pitchFamily="50" charset="-128"/>
                          <a:ea typeface="BIZ UDPゴシック" panose="020B0400000000000000" pitchFamily="50" charset="-128"/>
                        </a:rPr>
                        <a:t>2B</a:t>
                      </a:r>
                    </a:p>
                  </a:txBody>
                  <a:tcPr marL="0" marR="0" marT="0" marB="0" anchor="ctr"/>
                </a:tc>
                <a:extLst>
                  <a:ext uri="{0D108BD9-81ED-4DB2-BD59-A6C34878D82A}">
                    <a16:rowId xmlns:a16="http://schemas.microsoft.com/office/drawing/2014/main" val="1785654155"/>
                  </a:ext>
                </a:extLst>
              </a:tr>
              <a:tr h="223409">
                <a:tc>
                  <a:txBody>
                    <a:bodyPr/>
                    <a:lstStyle/>
                    <a:p>
                      <a:pPr algn="ctr">
                        <a:lnSpc>
                          <a:spcPct val="100000"/>
                        </a:lnSpc>
                        <a:spcAft>
                          <a:spcPts val="0"/>
                        </a:spcAft>
                      </a:pPr>
                      <a:r>
                        <a:rPr lang="ja-JP" sz="900" b="1" kern="100" dirty="0">
                          <a:effectLst/>
                          <a:latin typeface="BIZ UDPゴシック" panose="020B0400000000000000" pitchFamily="50" charset="-128"/>
                          <a:ea typeface="BIZ UDPゴシック" panose="020B0400000000000000" pitchFamily="50" charset="-128"/>
                        </a:rPr>
                        <a:t>臭素</a:t>
                      </a:r>
                      <a:endParaRPr lang="ja-JP" sz="9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rPr>
                        <a:t>1</a:t>
                      </a:r>
                    </a:p>
                  </a:txBody>
                  <a:tcPr marL="9525" marR="9525" marT="9525" marB="0" anchor="ctr"/>
                </a:tc>
                <a:tc>
                  <a:txBody>
                    <a:bodyPr/>
                    <a:lstStyle/>
                    <a:p>
                      <a:pPr algn="ctr" fontAlgn="ctr"/>
                      <a:r>
                        <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1</a:t>
                      </a:r>
                    </a:p>
                  </a:txBody>
                  <a:tcPr marL="9525" marR="9525" marT="9525" marB="0" anchor="ctr"/>
                </a:tc>
                <a:tc>
                  <a:txBody>
                    <a:bodyPr/>
                    <a:lstStyle/>
                    <a:p>
                      <a:pPr algn="ctr" fontAlgn="ct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0.79</a:t>
                      </a:r>
                    </a:p>
                  </a:txBody>
                  <a:tcPr marL="9525" marR="9525" marT="9525" marB="0" anchor="ctr"/>
                </a:tc>
                <a:tc>
                  <a:txBody>
                    <a:bodyPr/>
                    <a:lstStyle/>
                    <a:p>
                      <a:pPr algn="ctr" fontAlgn="ct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2</a:t>
                      </a:r>
                    </a:p>
                  </a:txBody>
                  <a:tcPr marL="0" marR="0" marT="0" marB="0" anchor="ctr"/>
                </a:tc>
                <a:tc>
                  <a:txBody>
                    <a:bodyPr/>
                    <a:lstStyle/>
                    <a:p>
                      <a:pPr algn="ctr" fontAlgn="ct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ー</a:t>
                      </a:r>
                    </a:p>
                  </a:txBody>
                  <a:tcPr marL="0" marR="0" marT="0" marB="0" anchor="ctr"/>
                </a:tc>
                <a:extLst>
                  <a:ext uri="{0D108BD9-81ED-4DB2-BD59-A6C34878D82A}">
                    <a16:rowId xmlns:a16="http://schemas.microsoft.com/office/drawing/2014/main" val="4227302868"/>
                  </a:ext>
                </a:extLst>
              </a:tr>
              <a:tr h="223409">
                <a:tc>
                  <a:txBody>
                    <a:bodyPr/>
                    <a:lstStyle/>
                    <a:p>
                      <a:pPr algn="ctr">
                        <a:lnSpc>
                          <a:spcPct val="100000"/>
                        </a:lnSpc>
                        <a:spcAft>
                          <a:spcPts val="0"/>
                        </a:spcAft>
                      </a:pPr>
                      <a:r>
                        <a:rPr lang="ja-JP" sz="900" b="1" kern="100" dirty="0">
                          <a:effectLst/>
                          <a:latin typeface="BIZ UDPゴシック" panose="020B0400000000000000" pitchFamily="50" charset="-128"/>
                          <a:ea typeface="BIZ UDPゴシック" panose="020B0400000000000000" pitchFamily="50" charset="-128"/>
                        </a:rPr>
                        <a:t>アニシジン</a:t>
                      </a:r>
                      <a:endParaRPr lang="ja-JP" sz="9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1.8</a:t>
                      </a:r>
                    </a:p>
                  </a:txBody>
                  <a:tcPr marL="9525" marR="9525" marT="9525" marB="0" anchor="ctr"/>
                </a:tc>
                <a:tc>
                  <a:txBody>
                    <a:bodyPr/>
                    <a:lstStyle/>
                    <a:p>
                      <a:pPr algn="ctr" fontAlgn="ct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2</a:t>
                      </a:r>
                    </a:p>
                  </a:txBody>
                  <a:tcPr marL="0" marR="0" marT="0" marB="0" anchor="ctr"/>
                </a:tc>
                <a:tc>
                  <a:txBody>
                    <a:bodyPr/>
                    <a:lstStyle/>
                    <a:p>
                      <a:pPr algn="ctr">
                        <a:lnSpc>
                          <a:spcPct val="100000"/>
                        </a:lnSpc>
                        <a:spcAft>
                          <a:spcPts val="0"/>
                        </a:spcAft>
                      </a:pPr>
                      <a:r>
                        <a:rPr lang="en-US" altLang="ja-JP" sz="9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2A(</a:t>
                      </a:r>
                      <a:r>
                        <a:rPr lang="ja-JP" altLang="en-US" sz="9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オルトーアニシジン）</a:t>
                      </a:r>
                      <a:endParaRPr lang="ja-JP" sz="9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4228607786"/>
                  </a:ext>
                </a:extLst>
              </a:tr>
              <a:tr h="223409">
                <a:tc>
                  <a:txBody>
                    <a:bodyPr/>
                    <a:lstStyle/>
                    <a:p>
                      <a:pPr algn="ctr">
                        <a:lnSpc>
                          <a:spcPct val="100000"/>
                        </a:lnSpc>
                        <a:spcAft>
                          <a:spcPts val="0"/>
                        </a:spcAft>
                      </a:pPr>
                      <a:r>
                        <a:rPr lang="ja-JP" sz="900" b="1" kern="100" dirty="0">
                          <a:effectLst/>
                          <a:latin typeface="BIZ UDPゴシック" panose="020B0400000000000000" pitchFamily="50" charset="-128"/>
                          <a:ea typeface="BIZ UDPゴシック" panose="020B0400000000000000" pitchFamily="50" charset="-128"/>
                        </a:rPr>
                        <a:t>アンチモン及びその化合物</a:t>
                      </a:r>
                      <a:endParaRPr lang="ja-JP" sz="9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rPr>
                        <a:t>37</a:t>
                      </a:r>
                    </a:p>
                  </a:txBody>
                  <a:tcPr marL="9525" marR="9525" marT="9525" marB="0" anchor="ctr"/>
                </a:tc>
                <a:tc>
                  <a:txBody>
                    <a:bodyPr/>
                    <a:lstStyle/>
                    <a:p>
                      <a:pPr algn="ctr" fontAlgn="ctr"/>
                      <a:r>
                        <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37</a:t>
                      </a:r>
                    </a:p>
                  </a:txBody>
                  <a:tcPr marL="9525" marR="9525" marT="9525" marB="0" anchor="ctr"/>
                </a:tc>
                <a:tc>
                  <a:txBody>
                    <a:bodyPr/>
                    <a:lstStyle/>
                    <a:p>
                      <a:pPr algn="ctr" fontAlgn="ct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737</a:t>
                      </a:r>
                    </a:p>
                  </a:txBody>
                  <a:tcPr marL="0" marR="0" marT="0" marB="0" anchor="ctr"/>
                </a:tc>
                <a:tc>
                  <a:txBody>
                    <a:bodyPr/>
                    <a:lstStyle/>
                    <a:p>
                      <a:pPr algn="ctr" fontAlgn="ct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38</a:t>
                      </a: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9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2B</a:t>
                      </a:r>
                      <a:endParaRPr lang="ja-JP" altLang="ja-JP" sz="9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3369032546"/>
                  </a:ext>
                </a:extLst>
              </a:tr>
              <a:tr h="223409">
                <a:tc>
                  <a:txBody>
                    <a:bodyPr/>
                    <a:lstStyle/>
                    <a:p>
                      <a:pPr algn="ctr">
                        <a:lnSpc>
                          <a:spcPct val="100000"/>
                        </a:lnSpc>
                        <a:spcAft>
                          <a:spcPts val="0"/>
                        </a:spcAft>
                      </a:pPr>
                      <a:r>
                        <a:rPr lang="en-US" sz="900" b="1" kern="100" dirty="0">
                          <a:effectLst/>
                          <a:latin typeface="BIZ UDPゴシック" panose="020B0400000000000000" pitchFamily="50" charset="-128"/>
                          <a:ea typeface="BIZ UDPゴシック" panose="020B0400000000000000" pitchFamily="50" charset="-128"/>
                        </a:rPr>
                        <a:t>N-</a:t>
                      </a:r>
                      <a:r>
                        <a:rPr lang="ja-JP" sz="900" b="1" kern="100" dirty="0">
                          <a:effectLst/>
                          <a:latin typeface="BIZ UDPゴシック" panose="020B0400000000000000" pitchFamily="50" charset="-128"/>
                          <a:ea typeface="BIZ UDPゴシック" panose="020B0400000000000000" pitchFamily="50" charset="-128"/>
                        </a:rPr>
                        <a:t>エチルアニリン</a:t>
                      </a:r>
                      <a:endParaRPr lang="ja-JP" sz="9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314535297"/>
                  </a:ext>
                </a:extLst>
              </a:tr>
              <a:tr h="223409">
                <a:tc>
                  <a:txBody>
                    <a:bodyPr/>
                    <a:lstStyle/>
                    <a:p>
                      <a:pPr algn="ctr">
                        <a:lnSpc>
                          <a:spcPct val="100000"/>
                        </a:lnSpc>
                        <a:spcAft>
                          <a:spcPts val="0"/>
                        </a:spcAft>
                      </a:pPr>
                      <a:r>
                        <a:rPr lang="ja-JP" sz="900" b="1" kern="100" dirty="0">
                          <a:effectLst/>
                          <a:latin typeface="BIZ UDPゴシック" panose="020B0400000000000000" pitchFamily="50" charset="-128"/>
                          <a:ea typeface="BIZ UDPゴシック" panose="020B0400000000000000" pitchFamily="50" charset="-128"/>
                        </a:rPr>
                        <a:t>銅及びその化合物</a:t>
                      </a:r>
                      <a:endParaRPr lang="ja-JP" sz="9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15</a:t>
                      </a:r>
                    </a:p>
                  </a:txBody>
                  <a:tcPr marL="9525" marR="9525" marT="9525" marB="0" anchor="ctr"/>
                </a:tc>
                <a:tc>
                  <a:txBody>
                    <a:bodyPr/>
                    <a:lstStyle/>
                    <a:p>
                      <a:pPr algn="ctr" fontAlgn="ctr"/>
                      <a:r>
                        <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rPr>
                        <a:t>15</a:t>
                      </a:r>
                    </a:p>
                  </a:txBody>
                  <a:tcPr marL="9525" marR="9525" marT="9525" marB="0" anchor="ctr"/>
                </a:tc>
                <a:tc>
                  <a:txBody>
                    <a:bodyPr/>
                    <a:lstStyle/>
                    <a:p>
                      <a:pPr algn="ctr" fontAlgn="ctr"/>
                      <a:r>
                        <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rPr>
                        <a:t>144</a:t>
                      </a:r>
                    </a:p>
                  </a:txBody>
                  <a:tcPr marL="9525" marR="9525" marT="9525" marB="0" anchor="ctr"/>
                </a:tc>
                <a:tc>
                  <a:txBody>
                    <a:bodyPr/>
                    <a:lstStyle/>
                    <a:p>
                      <a:pPr algn="ctr" fontAlgn="ctr"/>
                      <a:r>
                        <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144</a:t>
                      </a:r>
                    </a:p>
                  </a:txBody>
                  <a:tcPr marL="9525" marR="9525" marT="9525" marB="0" anchor="ctr"/>
                </a:tc>
                <a:tc>
                  <a:txBody>
                    <a:bodyPr/>
                    <a:lstStyle/>
                    <a:p>
                      <a:pPr algn="ctr" fontAlgn="ct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1,302</a:t>
                      </a:r>
                    </a:p>
                  </a:txBody>
                  <a:tcPr marL="0" marR="0" marT="0" marB="0" anchor="ctr"/>
                </a:tc>
                <a:tc>
                  <a:txBody>
                    <a:bodyPr/>
                    <a:lstStyle/>
                    <a:p>
                      <a:pPr algn="ctr" fontAlgn="ct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77</a:t>
                      </a: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9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１（ベンジジン（</a:t>
                      </a:r>
                      <a:r>
                        <a:rPr kumimoji="1" lang="ja-JP" altLang="en-US" sz="900" b="0" i="0" u="none" strike="noStrike" kern="1200" baseline="0" dirty="0">
                          <a:solidFill>
                            <a:schemeClr val="dk1"/>
                          </a:solidFill>
                          <a:latin typeface="BIZ UDPゴシック" panose="020B0400000000000000" pitchFamily="50" charset="-128"/>
                          <a:ea typeface="BIZ UDPゴシック" panose="020B0400000000000000" pitchFamily="50" charset="-128"/>
                          <a:cs typeface="+mn-cs"/>
                        </a:rPr>
                        <a:t>代謝で染料から変化される））</a:t>
                      </a:r>
                      <a:endParaRPr lang="ja-JP" altLang="ja-JP" sz="9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2072640172"/>
                  </a:ext>
                </a:extLst>
              </a:tr>
              <a:tr h="223409">
                <a:tc>
                  <a:txBody>
                    <a:bodyPr/>
                    <a:lstStyle/>
                    <a:p>
                      <a:pPr algn="ctr">
                        <a:lnSpc>
                          <a:spcPct val="100000"/>
                        </a:lnSpc>
                        <a:spcAft>
                          <a:spcPts val="0"/>
                        </a:spcAft>
                      </a:pPr>
                      <a:r>
                        <a:rPr lang="ja-JP" sz="900" b="1" kern="100" dirty="0">
                          <a:effectLst/>
                          <a:latin typeface="BIZ UDPゴシック" panose="020B0400000000000000" pitchFamily="50" charset="-128"/>
                          <a:ea typeface="BIZ UDPゴシック" panose="020B0400000000000000" pitchFamily="50" charset="-128"/>
                        </a:rPr>
                        <a:t>バナジウム及びその化合物</a:t>
                      </a:r>
                      <a:endParaRPr lang="ja-JP" sz="9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rPr>
                        <a:t>5</a:t>
                      </a:r>
                    </a:p>
                  </a:txBody>
                  <a:tcPr marL="9525" marR="9525" marT="9525" marB="0" anchor="ctr"/>
                </a:tc>
                <a:tc>
                  <a:txBody>
                    <a:bodyPr/>
                    <a:lstStyle/>
                    <a:p>
                      <a:pPr algn="ctr" fontAlgn="ctr"/>
                      <a:r>
                        <a:rPr lang="en-US" altLang="ja-JP" sz="90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5</a:t>
                      </a:r>
                    </a:p>
                  </a:txBody>
                  <a:tcPr marL="9525" marR="9525" marT="9525" marB="0" anchor="ctr"/>
                </a:tc>
                <a:tc>
                  <a:txBody>
                    <a:bodyPr/>
                    <a:lstStyle/>
                    <a:p>
                      <a:pPr algn="ctr" fontAlgn="ct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529</a:t>
                      </a:r>
                    </a:p>
                  </a:txBody>
                  <a:tcPr marL="0" marR="0" marT="0" marB="0" anchor="ctr"/>
                </a:tc>
                <a:tc>
                  <a:txBody>
                    <a:bodyPr/>
                    <a:lstStyle/>
                    <a:p>
                      <a:pPr algn="ctr" fontAlgn="ct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8</a:t>
                      </a: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9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2B</a:t>
                      </a:r>
                      <a:r>
                        <a:rPr lang="ja-JP" altLang="en-US" sz="9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（五酸化バナジウム）</a:t>
                      </a:r>
                      <a:endParaRPr lang="ja-JP" altLang="ja-JP" sz="9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extLst>
                  <a:ext uri="{0D108BD9-81ED-4DB2-BD59-A6C34878D82A}">
                    <a16:rowId xmlns:a16="http://schemas.microsoft.com/office/drawing/2014/main" val="1802199651"/>
                  </a:ext>
                </a:extLst>
              </a:tr>
              <a:tr h="223409">
                <a:tc>
                  <a:txBody>
                    <a:bodyPr/>
                    <a:lstStyle/>
                    <a:p>
                      <a:pPr algn="ctr">
                        <a:lnSpc>
                          <a:spcPct val="100000"/>
                        </a:lnSpc>
                        <a:spcAft>
                          <a:spcPts val="0"/>
                        </a:spcAft>
                      </a:pPr>
                      <a:r>
                        <a:rPr lang="ja-JP" sz="900" b="1" kern="100" dirty="0">
                          <a:effectLst/>
                          <a:latin typeface="BIZ UDPゴシック" panose="020B0400000000000000" pitchFamily="50" charset="-128"/>
                          <a:ea typeface="BIZ UDPゴシック" panose="020B0400000000000000" pitchFamily="50" charset="-128"/>
                        </a:rPr>
                        <a:t>ホスゲン</a:t>
                      </a:r>
                      <a:endParaRPr lang="ja-JP" sz="9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36801" marR="36801" marT="0" marB="0" anchor="ctr"/>
                </a:tc>
                <a:extLst>
                  <a:ext uri="{0D108BD9-81ED-4DB2-BD59-A6C34878D82A}">
                    <a16:rowId xmlns:a16="http://schemas.microsoft.com/office/drawing/2014/main" val="784237321"/>
                  </a:ext>
                </a:extLst>
              </a:tr>
              <a:tr h="223409">
                <a:tc>
                  <a:txBody>
                    <a:bodyPr/>
                    <a:lstStyle/>
                    <a:p>
                      <a:pPr algn="ctr">
                        <a:lnSpc>
                          <a:spcPct val="100000"/>
                        </a:lnSpc>
                        <a:spcAft>
                          <a:spcPts val="0"/>
                        </a:spcAft>
                      </a:pPr>
                      <a:r>
                        <a:rPr lang="en-US" sz="900" b="1" kern="100" dirty="0">
                          <a:effectLst/>
                          <a:latin typeface="BIZ UDPゴシック" panose="020B0400000000000000" pitchFamily="50" charset="-128"/>
                          <a:ea typeface="BIZ UDPゴシック" panose="020B0400000000000000" pitchFamily="50" charset="-128"/>
                        </a:rPr>
                        <a:t>N-</a:t>
                      </a:r>
                      <a:r>
                        <a:rPr lang="ja-JP" sz="900" b="1" kern="100" dirty="0">
                          <a:effectLst/>
                          <a:latin typeface="BIZ UDPゴシック" panose="020B0400000000000000" pitchFamily="50" charset="-128"/>
                          <a:ea typeface="BIZ UDPゴシック" panose="020B0400000000000000" pitchFamily="50" charset="-128"/>
                        </a:rPr>
                        <a:t>メチルアニリン</a:t>
                      </a:r>
                      <a:endParaRPr lang="ja-JP" sz="9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174997856"/>
                  </a:ext>
                </a:extLst>
              </a:tr>
            </a:tbl>
          </a:graphicData>
        </a:graphic>
      </p:graphicFrame>
      <p:sp>
        <p:nvSpPr>
          <p:cNvPr id="5" name="テキスト ボックス 4">
            <a:extLst>
              <a:ext uri="{FF2B5EF4-FFF2-40B4-BE49-F238E27FC236}">
                <a16:creationId xmlns:a16="http://schemas.microsoft.com/office/drawing/2014/main" id="{EF966301-1DD5-4FF2-B90B-90E7B7E48EB9}"/>
              </a:ext>
            </a:extLst>
          </p:cNvPr>
          <p:cNvSpPr txBox="1"/>
          <p:nvPr/>
        </p:nvSpPr>
        <p:spPr>
          <a:xfrm>
            <a:off x="545374" y="5353694"/>
            <a:ext cx="8885833" cy="1223412"/>
          </a:xfrm>
          <a:prstGeom prst="rect">
            <a:avLst/>
          </a:prstGeom>
          <a:noFill/>
        </p:spPr>
        <p:txBody>
          <a:bodyPr wrap="square" rtlCol="0">
            <a:spAutoFit/>
          </a:bodyPr>
          <a:lstStyle/>
          <a:p>
            <a:r>
              <a:rPr kumimoji="1" lang="en-US" altLang="ja-JP" sz="1050" dirty="0">
                <a:latin typeface="BIZ UDPゴシック" panose="020B0400000000000000" pitchFamily="50" charset="-128"/>
                <a:ea typeface="BIZ UDPゴシック" panose="020B0400000000000000" pitchFamily="50" charset="-128"/>
              </a:rPr>
              <a:t>※</a:t>
            </a:r>
            <a:r>
              <a:rPr kumimoji="1" lang="ja-JP" altLang="en-US" sz="1050" dirty="0">
                <a:latin typeface="BIZ UDPゴシック" panose="020B0400000000000000" pitchFamily="50" charset="-128"/>
                <a:ea typeface="BIZ UDPゴシック" panose="020B0400000000000000" pitchFamily="50" charset="-128"/>
              </a:rPr>
              <a:t>出典は</a:t>
            </a:r>
            <a:r>
              <a:rPr kumimoji="1" lang="en-US" altLang="ja-JP" sz="1050" dirty="0">
                <a:latin typeface="BIZ UDPゴシック" panose="020B0400000000000000" pitchFamily="50" charset="-128"/>
                <a:ea typeface="BIZ UDPゴシック" panose="020B0400000000000000" pitchFamily="50" charset="-128"/>
              </a:rPr>
              <a:t>PRTR</a:t>
            </a:r>
            <a:r>
              <a:rPr kumimoji="1" lang="ja-JP" altLang="en-US" sz="1050" dirty="0">
                <a:latin typeface="BIZ UDPゴシック" panose="020B0400000000000000" pitchFamily="50" charset="-128"/>
                <a:ea typeface="BIZ UDPゴシック" panose="020B0400000000000000" pitchFamily="50" charset="-128"/>
              </a:rPr>
              <a:t>届出状況は経済産業省</a:t>
            </a:r>
            <a:r>
              <a:rPr kumimoji="1" lang="en-US" altLang="ja-JP" sz="1050" dirty="0">
                <a:latin typeface="BIZ UDPゴシック" panose="020B0400000000000000" pitchFamily="50" charset="-128"/>
                <a:ea typeface="BIZ UDPゴシック" panose="020B0400000000000000" pitchFamily="50" charset="-128"/>
              </a:rPr>
              <a:t>HP</a:t>
            </a:r>
            <a:r>
              <a:rPr kumimoji="1" lang="ja-JP" altLang="en-US" sz="1050" dirty="0">
                <a:latin typeface="BIZ UDPゴシック" panose="020B0400000000000000" pitchFamily="50" charset="-128"/>
                <a:ea typeface="BIZ UDPゴシック" panose="020B0400000000000000" pitchFamily="50" charset="-128"/>
              </a:rPr>
              <a:t>、発がん性は独立行政法人製品評価技術基盤機構化学物質総合情報提供システム「</a:t>
            </a:r>
            <a:r>
              <a:rPr lang="en-US" altLang="ja-JP" sz="1050" dirty="0"/>
              <a:t>NITE-CHRIP</a:t>
            </a:r>
            <a:r>
              <a:rPr lang="ja-JP" altLang="en-US" sz="1050" dirty="0"/>
              <a:t>」より。</a:t>
            </a:r>
            <a:endParaRPr kumimoji="1" lang="en-US" altLang="ja-JP" sz="1050" dirty="0">
              <a:latin typeface="BIZ UDPゴシック" panose="020B0400000000000000" pitchFamily="50" charset="-128"/>
              <a:ea typeface="BIZ UDPゴシック" panose="020B0400000000000000" pitchFamily="50" charset="-128"/>
            </a:endParaRPr>
          </a:p>
          <a:p>
            <a:r>
              <a:rPr kumimoji="1" lang="en-US" altLang="ja-JP" sz="1050" dirty="0">
                <a:latin typeface="BIZ UDPゴシック" panose="020B0400000000000000" pitchFamily="50" charset="-128"/>
                <a:ea typeface="BIZ UDPゴシック" panose="020B0400000000000000" pitchFamily="50" charset="-128"/>
              </a:rPr>
              <a:t>※</a:t>
            </a:r>
            <a:r>
              <a:rPr kumimoji="1" lang="ja-JP" altLang="en-US" sz="1050" dirty="0">
                <a:latin typeface="BIZ UDPゴシック" panose="020B0400000000000000" pitchFamily="50" charset="-128"/>
                <a:ea typeface="BIZ UDPゴシック" panose="020B0400000000000000" pitchFamily="50" charset="-128"/>
              </a:rPr>
              <a:t>鉛及びその化合物の</a:t>
            </a:r>
            <a:r>
              <a:rPr kumimoji="1" lang="en-US" altLang="ja-JP" sz="1050" dirty="0">
                <a:latin typeface="BIZ UDPゴシック" panose="020B0400000000000000" pitchFamily="50" charset="-128"/>
                <a:ea typeface="BIZ UDPゴシック" panose="020B0400000000000000" pitchFamily="50" charset="-128"/>
              </a:rPr>
              <a:t>PRTR</a:t>
            </a:r>
            <a:r>
              <a:rPr kumimoji="1" lang="ja-JP" altLang="en-US" sz="1050" dirty="0">
                <a:latin typeface="BIZ UDPゴシック" panose="020B0400000000000000" pitchFamily="50" charset="-128"/>
                <a:ea typeface="BIZ UDPゴシック" panose="020B0400000000000000" pitchFamily="50" charset="-128"/>
              </a:rPr>
              <a:t>届出状況は鉛と鉛化合物の合算。</a:t>
            </a:r>
            <a:endParaRPr kumimoji="1" lang="en-US" altLang="ja-JP" sz="1050" dirty="0">
              <a:latin typeface="BIZ UDPゴシック" panose="020B0400000000000000" pitchFamily="50" charset="-128"/>
              <a:ea typeface="BIZ UDPゴシック" panose="020B0400000000000000" pitchFamily="50" charset="-128"/>
            </a:endParaRPr>
          </a:p>
          <a:p>
            <a:r>
              <a:rPr kumimoji="1" lang="en-US" altLang="ja-JP" sz="1050" dirty="0">
                <a:latin typeface="BIZ UDPゴシック" panose="020B0400000000000000" pitchFamily="50" charset="-128"/>
                <a:ea typeface="BIZ UDPゴシック" panose="020B0400000000000000" pitchFamily="50" charset="-128"/>
              </a:rPr>
              <a:t>※</a:t>
            </a:r>
            <a:r>
              <a:rPr kumimoji="1" lang="ja-JP" altLang="en-US" sz="1050" dirty="0">
                <a:latin typeface="BIZ UDPゴシック" panose="020B0400000000000000" pitchFamily="50" charset="-128"/>
                <a:ea typeface="BIZ UDPゴシック" panose="020B0400000000000000" pitchFamily="50" charset="-128"/>
              </a:rPr>
              <a:t>アニシジンの</a:t>
            </a:r>
            <a:r>
              <a:rPr kumimoji="1" lang="en-US" altLang="ja-JP" sz="1050" dirty="0">
                <a:latin typeface="BIZ UDPゴシック" panose="020B0400000000000000" pitchFamily="50" charset="-128"/>
                <a:ea typeface="BIZ UDPゴシック" panose="020B0400000000000000" pitchFamily="50" charset="-128"/>
              </a:rPr>
              <a:t>PRTR</a:t>
            </a:r>
            <a:r>
              <a:rPr kumimoji="1" lang="ja-JP" altLang="en-US" sz="1050" dirty="0">
                <a:latin typeface="BIZ UDPゴシック" panose="020B0400000000000000" pitchFamily="50" charset="-128"/>
                <a:ea typeface="BIZ UDPゴシック" panose="020B0400000000000000" pitchFamily="50" charset="-128"/>
              </a:rPr>
              <a:t>届出状況はオルトーアニシジンの値。</a:t>
            </a:r>
            <a:endParaRPr kumimoji="1" lang="en-US" altLang="ja-JP" sz="1050" dirty="0">
              <a:latin typeface="BIZ UDPゴシック" panose="020B0400000000000000" pitchFamily="50" charset="-128"/>
              <a:ea typeface="BIZ UDPゴシック" panose="020B0400000000000000" pitchFamily="50" charset="-128"/>
            </a:endParaRPr>
          </a:p>
          <a:p>
            <a:r>
              <a:rPr kumimoji="1" lang="en-US" altLang="ja-JP" sz="1050" dirty="0">
                <a:latin typeface="BIZ UDPゴシック" panose="020B0400000000000000" pitchFamily="50" charset="-128"/>
                <a:ea typeface="BIZ UDPゴシック" panose="020B0400000000000000" pitchFamily="50" charset="-128"/>
              </a:rPr>
              <a:t>※</a:t>
            </a:r>
            <a:r>
              <a:rPr kumimoji="1" lang="ja-JP" altLang="en-US" sz="1050" dirty="0">
                <a:latin typeface="BIZ UDPゴシック" panose="020B0400000000000000" pitchFamily="50" charset="-128"/>
                <a:ea typeface="BIZ UDPゴシック" panose="020B0400000000000000" pitchFamily="50" charset="-128"/>
              </a:rPr>
              <a:t>銅及びその化合物は「銅水溶性塩（錯塩を除く。）」と「オキシン銅又は有機銅」の合算。</a:t>
            </a:r>
            <a:endParaRPr kumimoji="1" lang="en-US" altLang="ja-JP" sz="1050" dirty="0">
              <a:latin typeface="BIZ UDPゴシック" panose="020B0400000000000000" pitchFamily="50" charset="-128"/>
              <a:ea typeface="BIZ UDPゴシック" panose="020B0400000000000000" pitchFamily="50" charset="-128"/>
            </a:endParaRPr>
          </a:p>
          <a:p>
            <a:r>
              <a:rPr kumimoji="1" lang="en-US" altLang="ja-JP" sz="1050" dirty="0">
                <a:latin typeface="BIZ UDPゴシック" panose="020B0400000000000000" pitchFamily="50" charset="-128"/>
                <a:ea typeface="BIZ UDPゴシック" panose="020B0400000000000000" pitchFamily="50" charset="-128"/>
              </a:rPr>
              <a:t>※IARC</a:t>
            </a:r>
            <a:r>
              <a:rPr kumimoji="1" lang="ja-JP" altLang="en-US" sz="1050" dirty="0">
                <a:latin typeface="BIZ UDPゴシック" panose="020B0400000000000000" pitchFamily="50" charset="-128"/>
                <a:ea typeface="BIZ UDPゴシック" panose="020B0400000000000000" pitchFamily="50" charset="-128"/>
              </a:rPr>
              <a:t>の発がん性評価は以下の通り。　</a:t>
            </a:r>
            <a:endParaRPr kumimoji="1" lang="en-US" altLang="ja-JP" sz="1050" dirty="0">
              <a:latin typeface="BIZ UDPゴシック" panose="020B0400000000000000" pitchFamily="50" charset="-128"/>
              <a:ea typeface="BIZ UDPゴシック" panose="020B0400000000000000" pitchFamily="50" charset="-128"/>
            </a:endParaRPr>
          </a:p>
          <a:p>
            <a:r>
              <a:rPr kumimoji="1" lang="ja-JP" altLang="en-US" sz="1050" dirty="0">
                <a:latin typeface="BIZ UDPゴシック" panose="020B0400000000000000" pitchFamily="50" charset="-128"/>
                <a:ea typeface="BIZ UDPゴシック" panose="020B0400000000000000" pitchFamily="50" charset="-128"/>
              </a:rPr>
              <a:t>　グループ</a:t>
            </a:r>
            <a:r>
              <a:rPr kumimoji="1" lang="en-US" altLang="ja-JP" sz="1050" dirty="0">
                <a:latin typeface="BIZ UDPゴシック" panose="020B0400000000000000" pitchFamily="50" charset="-128"/>
                <a:ea typeface="BIZ UDPゴシック" panose="020B0400000000000000" pitchFamily="50" charset="-128"/>
              </a:rPr>
              <a:t>1</a:t>
            </a:r>
            <a:r>
              <a:rPr kumimoji="1" lang="ja-JP" altLang="en-US" sz="1050" dirty="0">
                <a:latin typeface="BIZ UDPゴシック" panose="020B0400000000000000" pitchFamily="50" charset="-128"/>
                <a:ea typeface="BIZ UDPゴシック" panose="020B0400000000000000" pitchFamily="50" charset="-128"/>
              </a:rPr>
              <a:t>：人に対する発がん性がある。　グループ</a:t>
            </a:r>
            <a:r>
              <a:rPr kumimoji="1" lang="en-US" altLang="ja-JP" sz="1050" dirty="0">
                <a:latin typeface="BIZ UDPゴシック" panose="020B0400000000000000" pitchFamily="50" charset="-128"/>
                <a:ea typeface="BIZ UDPゴシック" panose="020B0400000000000000" pitchFamily="50" charset="-128"/>
              </a:rPr>
              <a:t>2A</a:t>
            </a:r>
            <a:r>
              <a:rPr kumimoji="1" lang="ja-JP" altLang="en-US" sz="1050" dirty="0">
                <a:latin typeface="BIZ UDPゴシック" panose="020B0400000000000000" pitchFamily="50" charset="-128"/>
                <a:ea typeface="BIZ UDPゴシック" panose="020B0400000000000000" pitchFamily="50" charset="-128"/>
              </a:rPr>
              <a:t>：人に対する発がん性がおそらくある（</a:t>
            </a:r>
            <a:r>
              <a:rPr kumimoji="1" lang="en-US" altLang="ja-JP" sz="1050" dirty="0">
                <a:latin typeface="BIZ UDPゴシック" panose="020B0400000000000000" pitchFamily="50" charset="-128"/>
                <a:ea typeface="BIZ UDPゴシック" panose="020B0400000000000000" pitchFamily="50" charset="-128"/>
              </a:rPr>
              <a:t>probably</a:t>
            </a:r>
            <a:r>
              <a:rPr kumimoji="1" lang="ja-JP" altLang="en-US" sz="1050" dirty="0">
                <a:latin typeface="BIZ UDPゴシック" panose="020B0400000000000000" pitchFamily="50" charset="-128"/>
                <a:ea typeface="BIZ UDPゴシック" panose="020B0400000000000000" pitchFamily="50" charset="-128"/>
              </a:rPr>
              <a:t>）。　グループ</a:t>
            </a:r>
            <a:r>
              <a:rPr kumimoji="1" lang="en-US" altLang="ja-JP" sz="1050" dirty="0">
                <a:latin typeface="BIZ UDPゴシック" panose="020B0400000000000000" pitchFamily="50" charset="-128"/>
                <a:ea typeface="BIZ UDPゴシック" panose="020B0400000000000000" pitchFamily="50" charset="-128"/>
              </a:rPr>
              <a:t>2B</a:t>
            </a:r>
            <a:r>
              <a:rPr kumimoji="1" lang="ja-JP" altLang="en-US" sz="1050" dirty="0">
                <a:latin typeface="BIZ UDPゴシック" panose="020B0400000000000000" pitchFamily="50" charset="-128"/>
                <a:ea typeface="BIZ UDPゴシック" panose="020B0400000000000000" pitchFamily="50" charset="-128"/>
              </a:rPr>
              <a:t>：人に対する発がん性が疑われる（</a:t>
            </a:r>
            <a:r>
              <a:rPr kumimoji="1" lang="en-US" altLang="ja-JP" sz="1050" dirty="0">
                <a:latin typeface="BIZ UDPゴシック" panose="020B0400000000000000" pitchFamily="50" charset="-128"/>
                <a:ea typeface="BIZ UDPゴシック" panose="020B0400000000000000" pitchFamily="50" charset="-128"/>
              </a:rPr>
              <a:t>possibly</a:t>
            </a:r>
            <a:r>
              <a:rPr kumimoji="1" lang="ja-JP" altLang="en-US" sz="1050" dirty="0">
                <a:latin typeface="BIZ UDPゴシック" panose="020B0400000000000000" pitchFamily="50" charset="-128"/>
                <a:ea typeface="BIZ UDPゴシック" panose="020B0400000000000000" pitchFamily="50" charset="-128"/>
              </a:rPr>
              <a:t>）。グループ</a:t>
            </a:r>
            <a:r>
              <a:rPr kumimoji="1" lang="en-US" altLang="ja-JP" sz="1050" dirty="0">
                <a:latin typeface="BIZ UDPゴシック" panose="020B0400000000000000" pitchFamily="50" charset="-128"/>
                <a:ea typeface="BIZ UDPゴシック" panose="020B0400000000000000" pitchFamily="50" charset="-128"/>
              </a:rPr>
              <a:t>3</a:t>
            </a:r>
            <a:r>
              <a:rPr kumimoji="1" lang="ja-JP" altLang="en-US" sz="1050" dirty="0">
                <a:latin typeface="BIZ UDPゴシック" panose="020B0400000000000000" pitchFamily="50" charset="-128"/>
                <a:ea typeface="BIZ UDPゴシック" panose="020B0400000000000000" pitchFamily="50" charset="-128"/>
              </a:rPr>
              <a:t>：人に対する発がん性について分類できない。グループ</a:t>
            </a:r>
            <a:r>
              <a:rPr kumimoji="1" lang="en-US" altLang="ja-JP" sz="1050" dirty="0">
                <a:latin typeface="BIZ UDPゴシック" panose="020B0400000000000000" pitchFamily="50" charset="-128"/>
                <a:ea typeface="BIZ UDPゴシック" panose="020B0400000000000000" pitchFamily="50" charset="-128"/>
              </a:rPr>
              <a:t>4</a:t>
            </a:r>
            <a:r>
              <a:rPr kumimoji="1" lang="ja-JP" altLang="en-US" sz="1050" dirty="0">
                <a:latin typeface="BIZ UDPゴシック" panose="020B0400000000000000" pitchFamily="50" charset="-128"/>
                <a:ea typeface="BIZ UDPゴシック" panose="020B0400000000000000" pitchFamily="50" charset="-128"/>
              </a:rPr>
              <a:t>：人に対する発がん性がおそらくない。</a:t>
            </a:r>
          </a:p>
        </p:txBody>
      </p:sp>
      <p:sp>
        <p:nvSpPr>
          <p:cNvPr id="10" name="テキスト ボックス 9">
            <a:extLst>
              <a:ext uri="{FF2B5EF4-FFF2-40B4-BE49-F238E27FC236}">
                <a16:creationId xmlns:a16="http://schemas.microsoft.com/office/drawing/2014/main" id="{D7783FDF-D73A-4945-8621-3B7203D02DBD}"/>
              </a:ext>
            </a:extLst>
          </p:cNvPr>
          <p:cNvSpPr txBox="1"/>
          <p:nvPr/>
        </p:nvSpPr>
        <p:spPr>
          <a:xfrm>
            <a:off x="1981200" y="6705270"/>
            <a:ext cx="184731" cy="369332"/>
          </a:xfrm>
          <a:prstGeom prst="rect">
            <a:avLst/>
          </a:prstGeom>
          <a:noFill/>
        </p:spPr>
        <p:txBody>
          <a:bodyPr wrap="none" rtlCol="0">
            <a:spAutoFit/>
          </a:bodyPr>
          <a:lstStyle/>
          <a:p>
            <a:endParaRPr kumimoji="1" lang="ja-JP" altLang="en-US" dirty="0"/>
          </a:p>
        </p:txBody>
      </p:sp>
      <p:sp>
        <p:nvSpPr>
          <p:cNvPr id="14" name="スライド番号プレースホルダー 3">
            <a:extLst>
              <a:ext uri="{FF2B5EF4-FFF2-40B4-BE49-F238E27FC236}">
                <a16:creationId xmlns:a16="http://schemas.microsoft.com/office/drawing/2014/main" id="{DED7EB30-B38C-49F3-939B-57DF5D19D0E5}"/>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35</a:t>
            </a:fld>
            <a:endParaRPr lang="en-US" dirty="0">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6966607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87469327-116A-4282-8E29-83D18F2022B5}"/>
              </a:ext>
            </a:extLst>
          </p:cNvPr>
          <p:cNvSpPr>
            <a:spLocks noGrp="1"/>
          </p:cNvSpPr>
          <p:nvPr>
            <p:ph type="title"/>
          </p:nvPr>
        </p:nvSpPr>
        <p:spPr>
          <a:xfrm>
            <a:off x="1083470" y="609600"/>
            <a:ext cx="6984793" cy="768626"/>
          </a:xfrm>
        </p:spPr>
        <p:txBody>
          <a:bodyPr>
            <a:normAutofit/>
          </a:bodyPr>
          <a:lstStyle/>
          <a:p>
            <a:r>
              <a:rPr kumimoji="1" lang="ja-JP" altLang="en-US" dirty="0">
                <a:latin typeface="BIZ UDPゴシック" panose="020B0400000000000000" pitchFamily="50" charset="-128"/>
                <a:ea typeface="BIZ UDPゴシック" panose="020B0400000000000000" pitchFamily="50" charset="-128"/>
              </a:rPr>
              <a:t>（参考）化学物質に関する法令</a:t>
            </a: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7" name="図 6">
            <a:extLst>
              <a:ext uri="{FF2B5EF4-FFF2-40B4-BE49-F238E27FC236}">
                <a16:creationId xmlns:a16="http://schemas.microsoft.com/office/drawing/2014/main" id="{83C7299B-6025-45CB-8483-510E9876C3A4}"/>
              </a:ext>
            </a:extLst>
          </p:cNvPr>
          <p:cNvPicPr>
            <a:picLocks noChangeAspect="1"/>
          </p:cNvPicPr>
          <p:nvPr/>
        </p:nvPicPr>
        <p:blipFill>
          <a:blip r:embed="rId2"/>
          <a:stretch>
            <a:fillRect/>
          </a:stretch>
        </p:blipFill>
        <p:spPr>
          <a:xfrm>
            <a:off x="1274468" y="1575397"/>
            <a:ext cx="6992469" cy="5085432"/>
          </a:xfrm>
          <a:prstGeom prst="rect">
            <a:avLst/>
          </a:prstGeom>
        </p:spPr>
      </p:pic>
      <p:sp>
        <p:nvSpPr>
          <p:cNvPr id="12" name="スライド番号プレースホルダー 3">
            <a:extLst>
              <a:ext uri="{FF2B5EF4-FFF2-40B4-BE49-F238E27FC236}">
                <a16:creationId xmlns:a16="http://schemas.microsoft.com/office/drawing/2014/main" id="{1972DF77-DB16-46AB-B438-973BFD08CE65}"/>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36</a:t>
            </a:fld>
            <a:endParaRPr lang="en-US" dirty="0">
              <a:solidFill>
                <a:srgbClr val="000000"/>
              </a:solidFill>
              <a:latin typeface="BIZ UDPゴシック" panose="020B0400000000000000" pitchFamily="50" charset="-128"/>
              <a:ea typeface="BIZ UDPゴシック" panose="020B0400000000000000" pitchFamily="50" charset="-128"/>
            </a:endParaRPr>
          </a:p>
        </p:txBody>
      </p:sp>
      <p:sp>
        <p:nvSpPr>
          <p:cNvPr id="8" name="テキスト ボックス 7">
            <a:extLst>
              <a:ext uri="{FF2B5EF4-FFF2-40B4-BE49-F238E27FC236}">
                <a16:creationId xmlns:a16="http://schemas.microsoft.com/office/drawing/2014/main" id="{B3B4287B-C8F6-4201-82E2-027327A85977}"/>
              </a:ext>
            </a:extLst>
          </p:cNvPr>
          <p:cNvSpPr txBox="1"/>
          <p:nvPr/>
        </p:nvSpPr>
        <p:spPr>
          <a:xfrm>
            <a:off x="6520069" y="6505499"/>
            <a:ext cx="2830718" cy="253916"/>
          </a:xfrm>
          <a:prstGeom prst="rect">
            <a:avLst/>
          </a:prstGeom>
          <a:noFill/>
        </p:spPr>
        <p:txBody>
          <a:bodyPr wrap="square" rtlCol="0">
            <a:spAutoFit/>
          </a:bodyPr>
          <a:lstStyle/>
          <a:p>
            <a:r>
              <a:rPr kumimoji="1" lang="zh-TW" altLang="en-US" sz="1050" dirty="0">
                <a:latin typeface="BIZ UDPゴシック" panose="020B0400000000000000" pitchFamily="50" charset="-128"/>
                <a:ea typeface="BIZ UDPゴシック" panose="020B0400000000000000" pitchFamily="50" charset="-128"/>
              </a:rPr>
              <a:t>独立行政法人製品評価技術基盤機構</a:t>
            </a:r>
            <a:r>
              <a:rPr kumimoji="1" lang="en-US" altLang="ja-JP" sz="1050" dirty="0">
                <a:latin typeface="BIZ UDPゴシック" panose="020B0400000000000000" pitchFamily="50" charset="-128"/>
                <a:ea typeface="BIZ UDPゴシック" panose="020B0400000000000000" pitchFamily="50" charset="-128"/>
              </a:rPr>
              <a:t>HP</a:t>
            </a:r>
            <a:r>
              <a:rPr kumimoji="1" lang="ja-JP" altLang="en-US" sz="1050" dirty="0">
                <a:latin typeface="BIZ UDPゴシック" panose="020B0400000000000000" pitchFamily="50" charset="-128"/>
                <a:ea typeface="BIZ UDPゴシック" panose="020B0400000000000000" pitchFamily="50" charset="-128"/>
              </a:rPr>
              <a:t>より</a:t>
            </a:r>
          </a:p>
        </p:txBody>
      </p:sp>
    </p:spTree>
    <p:extLst>
      <p:ext uri="{BB962C8B-B14F-4D97-AF65-F5344CB8AC3E}">
        <p14:creationId xmlns:p14="http://schemas.microsoft.com/office/powerpoint/2010/main" val="12067801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タイトル 1">
            <a:extLst>
              <a:ext uri="{FF2B5EF4-FFF2-40B4-BE49-F238E27FC236}">
                <a16:creationId xmlns:a16="http://schemas.microsoft.com/office/drawing/2014/main" id="{D10D2028-2751-4D10-B041-475497AC072F}"/>
              </a:ext>
            </a:extLst>
          </p:cNvPr>
          <p:cNvSpPr>
            <a:spLocks noGrp="1"/>
          </p:cNvSpPr>
          <p:nvPr>
            <p:ph type="title"/>
          </p:nvPr>
        </p:nvSpPr>
        <p:spPr>
          <a:xfrm>
            <a:off x="1083470" y="609600"/>
            <a:ext cx="7925397" cy="618699"/>
          </a:xfrm>
        </p:spPr>
        <p:txBody>
          <a:bodyPr>
            <a:normAutofit fontScale="90000"/>
          </a:bodyPr>
          <a:lstStyle/>
          <a:p>
            <a:r>
              <a:rPr kumimoji="1" lang="ja-JP" altLang="en-US" sz="2800" dirty="0">
                <a:latin typeface="BIZ UDPゴシック" panose="020B0400000000000000" pitchFamily="50" charset="-128"/>
                <a:ea typeface="BIZ UDPゴシック" panose="020B0400000000000000" pitchFamily="50" charset="-128"/>
              </a:rPr>
              <a:t>（参考）環境基準値及び指針値の設定状況について</a:t>
            </a:r>
          </a:p>
        </p:txBody>
      </p:sp>
      <p:graphicFrame>
        <p:nvGraphicFramePr>
          <p:cNvPr id="5" name="表 5">
            <a:extLst>
              <a:ext uri="{FF2B5EF4-FFF2-40B4-BE49-F238E27FC236}">
                <a16:creationId xmlns:a16="http://schemas.microsoft.com/office/drawing/2014/main" id="{CCEC3E9C-255C-45B9-84D6-583FBD8514F0}"/>
              </a:ext>
            </a:extLst>
          </p:cNvPr>
          <p:cNvGraphicFramePr>
            <a:graphicFrameLocks noGrp="1"/>
          </p:cNvGraphicFramePr>
          <p:nvPr>
            <p:extLst>
              <p:ext uri="{D42A27DB-BD31-4B8C-83A1-F6EECF244321}">
                <p14:modId xmlns:p14="http://schemas.microsoft.com/office/powerpoint/2010/main" val="1413700170"/>
              </p:ext>
            </p:extLst>
          </p:nvPr>
        </p:nvGraphicFramePr>
        <p:xfrm>
          <a:off x="990301" y="1232354"/>
          <a:ext cx="8551103" cy="5051520"/>
        </p:xfrm>
        <a:graphic>
          <a:graphicData uri="http://schemas.openxmlformats.org/drawingml/2006/table">
            <a:tbl>
              <a:tblPr firstRow="1" firstCol="1" bandRow="1">
                <a:tableStyleId>{5C22544A-7EE6-4342-B048-85BDC9FD1C3A}</a:tableStyleId>
              </a:tblPr>
              <a:tblGrid>
                <a:gridCol w="982327">
                  <a:extLst>
                    <a:ext uri="{9D8B030D-6E8A-4147-A177-3AD203B41FA5}">
                      <a16:colId xmlns:a16="http://schemas.microsoft.com/office/drawing/2014/main" val="1511417849"/>
                    </a:ext>
                  </a:extLst>
                </a:gridCol>
                <a:gridCol w="1870502">
                  <a:extLst>
                    <a:ext uri="{9D8B030D-6E8A-4147-A177-3AD203B41FA5}">
                      <a16:colId xmlns:a16="http://schemas.microsoft.com/office/drawing/2014/main" val="3090888379"/>
                    </a:ext>
                  </a:extLst>
                </a:gridCol>
                <a:gridCol w="3260035">
                  <a:extLst>
                    <a:ext uri="{9D8B030D-6E8A-4147-A177-3AD203B41FA5}">
                      <a16:colId xmlns:a16="http://schemas.microsoft.com/office/drawing/2014/main" val="2331958562"/>
                    </a:ext>
                  </a:extLst>
                </a:gridCol>
                <a:gridCol w="2438239">
                  <a:extLst>
                    <a:ext uri="{9D8B030D-6E8A-4147-A177-3AD203B41FA5}">
                      <a16:colId xmlns:a16="http://schemas.microsoft.com/office/drawing/2014/main" val="691761140"/>
                    </a:ext>
                  </a:extLst>
                </a:gridCol>
              </a:tblGrid>
              <a:tr h="288000">
                <a:tc>
                  <a:txBody>
                    <a:bodyPr/>
                    <a:lstStyle/>
                    <a:p>
                      <a:endParaRPr kumimoji="1" lang="ja-JP" altLang="en-US" sz="1200">
                        <a:latin typeface="BIZ UDPゴシック" panose="020B0400000000000000" pitchFamily="50" charset="-128"/>
                        <a:ea typeface="BIZ UDPゴシック" panose="020B0400000000000000" pitchFamily="50" charset="-128"/>
                      </a:endParaRPr>
                    </a:p>
                  </a:txBody>
                  <a:tcPr marL="45720" marR="45720"/>
                </a:tc>
                <a:tc>
                  <a:txBody>
                    <a:bodyPr/>
                    <a:lstStyle/>
                    <a:p>
                      <a:endParaRPr kumimoji="1" lang="ja-JP" altLang="en-US" sz="1200">
                        <a:latin typeface="BIZ UDPゴシック" panose="020B0400000000000000" pitchFamily="50" charset="-128"/>
                        <a:ea typeface="BIZ UDPゴシック" panose="020B0400000000000000" pitchFamily="50" charset="-128"/>
                      </a:endParaRPr>
                    </a:p>
                  </a:txBody>
                  <a:tcPr marL="45720" marR="45720"/>
                </a:tc>
                <a:tc>
                  <a:txBody>
                    <a:bodyPr/>
                    <a:lstStyle/>
                    <a:p>
                      <a:r>
                        <a:rPr kumimoji="1" lang="ja-JP" altLang="en-US" sz="1200" dirty="0">
                          <a:latin typeface="BIZ UDPゴシック" panose="020B0400000000000000" pitchFamily="50" charset="-128"/>
                          <a:ea typeface="BIZ UDPゴシック" panose="020B0400000000000000" pitchFamily="50" charset="-128"/>
                        </a:rPr>
                        <a:t>基準値又は指針値</a:t>
                      </a:r>
                    </a:p>
                  </a:txBody>
                  <a:tcPr marL="45720" marR="45720"/>
                </a:tc>
                <a:tc>
                  <a:txBody>
                    <a:bodyPr/>
                    <a:lstStyle/>
                    <a:p>
                      <a:r>
                        <a:rPr kumimoji="1" lang="ja-JP" altLang="en-US" sz="1200" dirty="0">
                          <a:latin typeface="BIZ UDPゴシック" panose="020B0400000000000000" pitchFamily="50" charset="-128"/>
                          <a:ea typeface="BIZ UDPゴシック" panose="020B0400000000000000" pitchFamily="50" charset="-128"/>
                        </a:rPr>
                        <a:t>告示日または答申時期</a:t>
                      </a:r>
                    </a:p>
                  </a:txBody>
                  <a:tcPr marL="45720" marR="45720"/>
                </a:tc>
                <a:extLst>
                  <a:ext uri="{0D108BD9-81ED-4DB2-BD59-A6C34878D82A}">
                    <a16:rowId xmlns:a16="http://schemas.microsoft.com/office/drawing/2014/main" val="1049220891"/>
                  </a:ext>
                </a:extLst>
              </a:tr>
              <a:tr h="288000">
                <a:tc rowSpan="5">
                  <a:txBody>
                    <a:bodyPr/>
                    <a:lstStyle/>
                    <a:p>
                      <a:pPr algn="ctr"/>
                      <a:r>
                        <a:rPr kumimoji="1" lang="ja-JP" altLang="en-US" sz="1200" dirty="0">
                          <a:latin typeface="BIZ UDPゴシック" panose="020B0400000000000000" pitchFamily="50" charset="-128"/>
                          <a:ea typeface="BIZ UDPゴシック" panose="020B0400000000000000" pitchFamily="50" charset="-128"/>
                        </a:rPr>
                        <a:t>環境基準</a:t>
                      </a:r>
                    </a:p>
                  </a:txBody>
                  <a:tcPr marL="45720" marR="45720"/>
                </a:tc>
                <a:tc>
                  <a:txBody>
                    <a:bodyPr/>
                    <a:lstStyle/>
                    <a:p>
                      <a:r>
                        <a:rPr lang="ja-JP" altLang="en-US" sz="1200" dirty="0">
                          <a:latin typeface="BIZ UDPゴシック" panose="020B0400000000000000" pitchFamily="50" charset="-128"/>
                          <a:ea typeface="BIZ UDPゴシック" panose="020B0400000000000000" pitchFamily="50" charset="-128"/>
                        </a:rPr>
                        <a:t>ベンゼン</a:t>
                      </a:r>
                    </a:p>
                  </a:txBody>
                  <a:tcPr marL="45720" marR="45720" anchor="ctr"/>
                </a:tc>
                <a:tc>
                  <a:txBody>
                    <a:bodyPr/>
                    <a:lstStyle/>
                    <a:p>
                      <a:r>
                        <a:rPr lang="ja-JP" altLang="en-US" sz="1200" dirty="0">
                          <a:latin typeface="BIZ UDPゴシック" panose="020B0400000000000000" pitchFamily="50" charset="-128"/>
                          <a:ea typeface="BIZ UDPゴシック" panose="020B0400000000000000" pitchFamily="50" charset="-128"/>
                        </a:rPr>
                        <a:t>１年平均値が</a:t>
                      </a:r>
                      <a:r>
                        <a:rPr lang="en-US" altLang="ja-JP" sz="1200" dirty="0">
                          <a:latin typeface="BIZ UDPゴシック" panose="020B0400000000000000" pitchFamily="50" charset="-128"/>
                          <a:ea typeface="BIZ UDPゴシック" panose="020B0400000000000000" pitchFamily="50" charset="-128"/>
                        </a:rPr>
                        <a:t>0.003mg/m</a:t>
                      </a:r>
                      <a:r>
                        <a:rPr lang="en-US" altLang="ja-JP" sz="1200" baseline="30000" dirty="0">
                          <a:latin typeface="BIZ UDPゴシック" panose="020B0400000000000000" pitchFamily="50" charset="-128"/>
                          <a:ea typeface="BIZ UDPゴシック" panose="020B0400000000000000" pitchFamily="50" charset="-128"/>
                        </a:rPr>
                        <a:t>3</a:t>
                      </a:r>
                      <a:r>
                        <a:rPr lang="ja-JP" altLang="en-US" sz="1200" dirty="0">
                          <a:latin typeface="BIZ UDPゴシック" panose="020B0400000000000000" pitchFamily="50" charset="-128"/>
                          <a:ea typeface="BIZ UDPゴシック" panose="020B0400000000000000" pitchFamily="50" charset="-128"/>
                        </a:rPr>
                        <a:t>以下であること。</a:t>
                      </a:r>
                      <a:endParaRPr lang="en-US" altLang="ja-JP" sz="1200" dirty="0">
                        <a:latin typeface="BIZ UDPゴシック" panose="020B0400000000000000" pitchFamily="50" charset="-128"/>
                        <a:ea typeface="BIZ UDPゴシック" panose="020B0400000000000000" pitchFamily="50" charset="-128"/>
                      </a:endParaRPr>
                    </a:p>
                  </a:txBody>
                  <a:tcPr marL="45720" marR="45720" anchor="ctr"/>
                </a:tc>
                <a:tc>
                  <a:txBody>
                    <a:bodyPr/>
                    <a:lstStyle/>
                    <a:p>
                      <a:r>
                        <a:rPr lang="ja-JP" altLang="en-US" sz="1200" dirty="0">
                          <a:latin typeface="BIZ UDPゴシック" panose="020B0400000000000000" pitchFamily="50" charset="-128"/>
                          <a:ea typeface="BIZ UDPゴシック" panose="020B0400000000000000" pitchFamily="50" charset="-128"/>
                        </a:rPr>
                        <a:t>平成</a:t>
                      </a:r>
                      <a:r>
                        <a:rPr lang="en-US" altLang="ja-JP" sz="1200" dirty="0">
                          <a:latin typeface="BIZ UDPゴシック" panose="020B0400000000000000" pitchFamily="50" charset="-128"/>
                          <a:ea typeface="BIZ UDPゴシック" panose="020B0400000000000000" pitchFamily="50" charset="-128"/>
                        </a:rPr>
                        <a:t>9</a:t>
                      </a:r>
                      <a:r>
                        <a:rPr lang="ja-JP" altLang="en-US" sz="1200" dirty="0">
                          <a:latin typeface="BIZ UDPゴシック" panose="020B0400000000000000" pitchFamily="50" charset="-128"/>
                          <a:ea typeface="BIZ UDPゴシック" panose="020B0400000000000000" pitchFamily="50" charset="-128"/>
                        </a:rPr>
                        <a:t>年</a:t>
                      </a:r>
                      <a:r>
                        <a:rPr lang="en-US" altLang="ja-JP" sz="1200" dirty="0">
                          <a:latin typeface="BIZ UDPゴシック" panose="020B0400000000000000" pitchFamily="50" charset="-128"/>
                          <a:ea typeface="BIZ UDPゴシック" panose="020B0400000000000000" pitchFamily="50" charset="-128"/>
                        </a:rPr>
                        <a:t>2</a:t>
                      </a:r>
                      <a:r>
                        <a:rPr lang="ja-JP" altLang="en-US" sz="1200" dirty="0">
                          <a:latin typeface="BIZ UDPゴシック" panose="020B0400000000000000" pitchFamily="50" charset="-128"/>
                          <a:ea typeface="BIZ UDPゴシック" panose="020B0400000000000000" pitchFamily="50" charset="-128"/>
                        </a:rPr>
                        <a:t>月</a:t>
                      </a:r>
                      <a:r>
                        <a:rPr lang="en-US" altLang="ja-JP" sz="1200" dirty="0">
                          <a:latin typeface="BIZ UDPゴシック" panose="020B0400000000000000" pitchFamily="50" charset="-128"/>
                          <a:ea typeface="BIZ UDPゴシック" panose="020B0400000000000000" pitchFamily="50" charset="-128"/>
                        </a:rPr>
                        <a:t>4</a:t>
                      </a:r>
                      <a:r>
                        <a:rPr lang="ja-JP" altLang="en-US" sz="1200" dirty="0">
                          <a:latin typeface="BIZ UDPゴシック" panose="020B0400000000000000" pitchFamily="50" charset="-128"/>
                          <a:ea typeface="BIZ UDPゴシック" panose="020B0400000000000000" pitchFamily="50" charset="-128"/>
                        </a:rPr>
                        <a:t>日告示</a:t>
                      </a:r>
                      <a:endParaRPr kumimoji="1" lang="ja-JP" altLang="en-US" sz="1200" dirty="0">
                        <a:latin typeface="BIZ UDPゴシック" panose="020B0400000000000000" pitchFamily="50" charset="-128"/>
                        <a:ea typeface="BIZ UDPゴシック" panose="020B0400000000000000" pitchFamily="50" charset="-128"/>
                      </a:endParaRPr>
                    </a:p>
                  </a:txBody>
                  <a:tcPr marL="45720" marR="45720"/>
                </a:tc>
                <a:extLst>
                  <a:ext uri="{0D108BD9-81ED-4DB2-BD59-A6C34878D82A}">
                    <a16:rowId xmlns:a16="http://schemas.microsoft.com/office/drawing/2014/main" val="2678021986"/>
                  </a:ext>
                </a:extLst>
              </a:tr>
              <a:tr h="288000">
                <a:tc vMerge="1">
                  <a:txBody>
                    <a:bodyPr/>
                    <a:lstStyle/>
                    <a:p>
                      <a:endParaRPr kumimoji="1" lang="ja-JP" altLang="en-US" dirty="0"/>
                    </a:p>
                  </a:txBody>
                  <a:tcPr/>
                </a:tc>
                <a:tc>
                  <a:txBody>
                    <a:bodyPr/>
                    <a:lstStyle/>
                    <a:p>
                      <a:r>
                        <a:rPr lang="ja-JP" altLang="en-US" sz="1200" dirty="0">
                          <a:latin typeface="BIZ UDPゴシック" panose="020B0400000000000000" pitchFamily="50" charset="-128"/>
                          <a:ea typeface="BIZ UDPゴシック" panose="020B0400000000000000" pitchFamily="50" charset="-128"/>
                        </a:rPr>
                        <a:t>トリクロロエチレン</a:t>
                      </a:r>
                    </a:p>
                  </a:txBody>
                  <a:tcPr marL="45720" marR="45720" anchor="ctr"/>
                </a:tc>
                <a:tc>
                  <a:txBody>
                    <a:bodyPr/>
                    <a:lstStyle/>
                    <a:p>
                      <a:r>
                        <a:rPr lang="ja-JP" altLang="en-US" sz="1200" dirty="0">
                          <a:latin typeface="BIZ UDPゴシック" panose="020B0400000000000000" pitchFamily="50" charset="-128"/>
                          <a:ea typeface="BIZ UDPゴシック" panose="020B0400000000000000" pitchFamily="50" charset="-128"/>
                        </a:rPr>
                        <a:t>１年平均値が</a:t>
                      </a:r>
                      <a:r>
                        <a:rPr lang="en-US" altLang="ja-JP" sz="1200" dirty="0">
                          <a:latin typeface="BIZ UDPゴシック" panose="020B0400000000000000" pitchFamily="50" charset="-128"/>
                          <a:ea typeface="BIZ UDPゴシック" panose="020B0400000000000000" pitchFamily="50" charset="-128"/>
                        </a:rPr>
                        <a:t>0.13mg/m</a:t>
                      </a:r>
                      <a:r>
                        <a:rPr lang="en-US" altLang="ja-JP" sz="1200" baseline="30000" dirty="0">
                          <a:latin typeface="BIZ UDPゴシック" panose="020B0400000000000000" pitchFamily="50" charset="-128"/>
                          <a:ea typeface="BIZ UDPゴシック" panose="020B0400000000000000" pitchFamily="50" charset="-128"/>
                        </a:rPr>
                        <a:t>3</a:t>
                      </a:r>
                      <a:r>
                        <a:rPr lang="ja-JP" altLang="en-US" sz="1200" dirty="0">
                          <a:latin typeface="BIZ UDPゴシック" panose="020B0400000000000000" pitchFamily="50" charset="-128"/>
                          <a:ea typeface="BIZ UDPゴシック" panose="020B0400000000000000" pitchFamily="50" charset="-128"/>
                        </a:rPr>
                        <a:t>以下であること。</a:t>
                      </a:r>
                      <a:endParaRPr lang="en-US" altLang="ja-JP" sz="1200" dirty="0">
                        <a:latin typeface="BIZ UDPゴシック" panose="020B0400000000000000" pitchFamily="50" charset="-128"/>
                        <a:ea typeface="BIZ UDPゴシック" panose="020B0400000000000000" pitchFamily="50" charset="-128"/>
                      </a:endParaRPr>
                    </a:p>
                  </a:txBody>
                  <a:tcPr marL="45720" marR="45720" anchor="ctr"/>
                </a:tc>
                <a:tc>
                  <a:txBody>
                    <a:bodyPr/>
                    <a:lstStyle/>
                    <a:p>
                      <a:r>
                        <a:rPr lang="ja-JP" altLang="en-US" sz="1200" dirty="0">
                          <a:latin typeface="BIZ UDPゴシック" panose="020B0400000000000000" pitchFamily="50" charset="-128"/>
                          <a:ea typeface="BIZ UDPゴシック" panose="020B0400000000000000" pitchFamily="50" charset="-128"/>
                        </a:rPr>
                        <a:t>平成</a:t>
                      </a:r>
                      <a:r>
                        <a:rPr lang="en-US" altLang="ja-JP" sz="1200" dirty="0">
                          <a:latin typeface="BIZ UDPゴシック" panose="020B0400000000000000" pitchFamily="50" charset="-128"/>
                          <a:ea typeface="BIZ UDPゴシック" panose="020B0400000000000000" pitchFamily="50" charset="-128"/>
                        </a:rPr>
                        <a:t>9</a:t>
                      </a:r>
                      <a:r>
                        <a:rPr lang="ja-JP" altLang="en-US" sz="1200" dirty="0">
                          <a:latin typeface="BIZ UDPゴシック" panose="020B0400000000000000" pitchFamily="50" charset="-128"/>
                          <a:ea typeface="BIZ UDPゴシック" panose="020B0400000000000000" pitchFamily="50" charset="-128"/>
                        </a:rPr>
                        <a:t>年</a:t>
                      </a:r>
                      <a:r>
                        <a:rPr lang="en-US" altLang="ja-JP" sz="1200" dirty="0">
                          <a:latin typeface="BIZ UDPゴシック" panose="020B0400000000000000" pitchFamily="50" charset="-128"/>
                          <a:ea typeface="BIZ UDPゴシック" panose="020B0400000000000000" pitchFamily="50" charset="-128"/>
                        </a:rPr>
                        <a:t>2</a:t>
                      </a:r>
                      <a:r>
                        <a:rPr lang="ja-JP" altLang="en-US" sz="1200" dirty="0">
                          <a:latin typeface="BIZ UDPゴシック" panose="020B0400000000000000" pitchFamily="50" charset="-128"/>
                          <a:ea typeface="BIZ UDPゴシック" panose="020B0400000000000000" pitchFamily="50" charset="-128"/>
                        </a:rPr>
                        <a:t>月</a:t>
                      </a:r>
                      <a:r>
                        <a:rPr lang="en-US" altLang="ja-JP" sz="1200" dirty="0">
                          <a:latin typeface="BIZ UDPゴシック" panose="020B0400000000000000" pitchFamily="50" charset="-128"/>
                          <a:ea typeface="BIZ UDPゴシック" panose="020B0400000000000000" pitchFamily="50" charset="-128"/>
                        </a:rPr>
                        <a:t>4</a:t>
                      </a:r>
                      <a:r>
                        <a:rPr lang="ja-JP" altLang="en-US" sz="1200" dirty="0">
                          <a:latin typeface="BIZ UDPゴシック" panose="020B0400000000000000" pitchFamily="50" charset="-128"/>
                          <a:ea typeface="BIZ UDPゴシック" panose="020B0400000000000000" pitchFamily="50" charset="-128"/>
                        </a:rPr>
                        <a:t>日告示</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平成</a:t>
                      </a:r>
                      <a:r>
                        <a:rPr lang="en-US" altLang="ja-JP" sz="1200" dirty="0">
                          <a:latin typeface="BIZ UDPゴシック" panose="020B0400000000000000" pitchFamily="50" charset="-128"/>
                          <a:ea typeface="BIZ UDPゴシック" panose="020B0400000000000000" pitchFamily="50" charset="-128"/>
                        </a:rPr>
                        <a:t>30</a:t>
                      </a:r>
                      <a:r>
                        <a:rPr lang="ja-JP" altLang="en-US" sz="1200" dirty="0">
                          <a:latin typeface="BIZ UDPゴシック" panose="020B0400000000000000" pitchFamily="50" charset="-128"/>
                          <a:ea typeface="BIZ UDPゴシック" panose="020B0400000000000000" pitchFamily="50" charset="-128"/>
                        </a:rPr>
                        <a:t>年</a:t>
                      </a:r>
                      <a:r>
                        <a:rPr lang="en-US" altLang="ja-JP" sz="1200" dirty="0">
                          <a:latin typeface="BIZ UDPゴシック" panose="020B0400000000000000" pitchFamily="50" charset="-128"/>
                          <a:ea typeface="BIZ UDPゴシック" panose="020B0400000000000000" pitchFamily="50" charset="-128"/>
                        </a:rPr>
                        <a:t>11</a:t>
                      </a:r>
                      <a:r>
                        <a:rPr lang="ja-JP" altLang="en-US" sz="1200" dirty="0">
                          <a:latin typeface="BIZ UDPゴシック" panose="020B0400000000000000" pitchFamily="50" charset="-128"/>
                          <a:ea typeface="BIZ UDPゴシック" panose="020B0400000000000000" pitchFamily="50" charset="-128"/>
                        </a:rPr>
                        <a:t>月</a:t>
                      </a:r>
                      <a:r>
                        <a:rPr lang="en-US" altLang="ja-JP" sz="1200" dirty="0">
                          <a:latin typeface="BIZ UDPゴシック" panose="020B0400000000000000" pitchFamily="50" charset="-128"/>
                          <a:ea typeface="BIZ UDPゴシック" panose="020B0400000000000000" pitchFamily="50" charset="-128"/>
                        </a:rPr>
                        <a:t>19</a:t>
                      </a:r>
                      <a:r>
                        <a:rPr lang="ja-JP" altLang="en-US" sz="1200" dirty="0">
                          <a:latin typeface="BIZ UDPゴシック" panose="020B0400000000000000" pitchFamily="50" charset="-128"/>
                          <a:ea typeface="BIZ UDPゴシック" panose="020B0400000000000000" pitchFamily="50" charset="-128"/>
                        </a:rPr>
                        <a:t>日告示（改定）</a:t>
                      </a:r>
                      <a:endParaRPr kumimoji="1" lang="ja-JP" altLang="en-US" sz="1200" dirty="0">
                        <a:latin typeface="BIZ UDPゴシック" panose="020B0400000000000000" pitchFamily="50" charset="-128"/>
                        <a:ea typeface="BIZ UDPゴシック" panose="020B0400000000000000" pitchFamily="50" charset="-128"/>
                      </a:endParaRPr>
                    </a:p>
                  </a:txBody>
                  <a:tcPr marL="45720" marR="45720"/>
                </a:tc>
                <a:extLst>
                  <a:ext uri="{0D108BD9-81ED-4DB2-BD59-A6C34878D82A}">
                    <a16:rowId xmlns:a16="http://schemas.microsoft.com/office/drawing/2014/main" val="330750536"/>
                  </a:ext>
                </a:extLst>
              </a:tr>
              <a:tr h="288000">
                <a:tc vMerge="1">
                  <a:txBody>
                    <a:bodyPr/>
                    <a:lstStyle/>
                    <a:p>
                      <a:endParaRPr kumimoji="1" lang="ja-JP" altLang="en-US" dirty="0"/>
                    </a:p>
                  </a:txBody>
                  <a:tcPr/>
                </a:tc>
                <a:tc>
                  <a:txBody>
                    <a:bodyPr/>
                    <a:lstStyle/>
                    <a:p>
                      <a:r>
                        <a:rPr lang="ja-JP" altLang="en-US" sz="1200">
                          <a:latin typeface="BIZ UDPゴシック" panose="020B0400000000000000" pitchFamily="50" charset="-128"/>
                          <a:ea typeface="BIZ UDPゴシック" panose="020B0400000000000000" pitchFamily="50" charset="-128"/>
                        </a:rPr>
                        <a:t>テトラクロロエチレン</a:t>
                      </a:r>
                    </a:p>
                  </a:txBody>
                  <a:tcPr marL="45720" marR="45720" anchor="ctr"/>
                </a:tc>
                <a:tc>
                  <a:txBody>
                    <a:bodyPr/>
                    <a:lstStyle/>
                    <a:p>
                      <a:r>
                        <a:rPr lang="ja-JP" altLang="en-US" sz="1200" dirty="0">
                          <a:latin typeface="BIZ UDPゴシック" panose="020B0400000000000000" pitchFamily="50" charset="-128"/>
                          <a:ea typeface="BIZ UDPゴシック" panose="020B0400000000000000" pitchFamily="50" charset="-128"/>
                        </a:rPr>
                        <a:t>１年平均値が</a:t>
                      </a:r>
                      <a:r>
                        <a:rPr lang="en-US" altLang="ja-JP" sz="1200" dirty="0">
                          <a:latin typeface="BIZ UDPゴシック" panose="020B0400000000000000" pitchFamily="50" charset="-128"/>
                          <a:ea typeface="BIZ UDPゴシック" panose="020B0400000000000000" pitchFamily="50" charset="-128"/>
                        </a:rPr>
                        <a:t>0.2mg/m</a:t>
                      </a:r>
                      <a:r>
                        <a:rPr lang="en-US" altLang="ja-JP" sz="1200" baseline="30000" dirty="0">
                          <a:latin typeface="BIZ UDPゴシック" panose="020B0400000000000000" pitchFamily="50" charset="-128"/>
                          <a:ea typeface="BIZ UDPゴシック" panose="020B0400000000000000" pitchFamily="50" charset="-128"/>
                        </a:rPr>
                        <a:t>3</a:t>
                      </a:r>
                      <a:r>
                        <a:rPr lang="ja-JP" altLang="en-US" sz="1200" dirty="0">
                          <a:latin typeface="BIZ UDPゴシック" panose="020B0400000000000000" pitchFamily="50" charset="-128"/>
                          <a:ea typeface="BIZ UDPゴシック" panose="020B0400000000000000" pitchFamily="50" charset="-128"/>
                        </a:rPr>
                        <a:t>以下であること。</a:t>
                      </a:r>
                      <a:endParaRPr lang="en-US" altLang="ja-JP" sz="1200" dirty="0">
                        <a:latin typeface="BIZ UDPゴシック" panose="020B0400000000000000" pitchFamily="50" charset="-128"/>
                        <a:ea typeface="BIZ UDPゴシック" panose="020B0400000000000000" pitchFamily="50" charset="-128"/>
                      </a:endParaRPr>
                    </a:p>
                  </a:txBody>
                  <a:tcPr marL="45720" marR="45720" anchor="ctr"/>
                </a:tc>
                <a:tc>
                  <a:txBody>
                    <a:bodyPr/>
                    <a:lstStyle/>
                    <a:p>
                      <a:r>
                        <a:rPr lang="ja-JP" altLang="en-US" sz="1200" dirty="0">
                          <a:latin typeface="BIZ UDPゴシック" panose="020B0400000000000000" pitchFamily="50" charset="-128"/>
                          <a:ea typeface="BIZ UDPゴシック" panose="020B0400000000000000" pitchFamily="50" charset="-128"/>
                        </a:rPr>
                        <a:t>平成</a:t>
                      </a:r>
                      <a:r>
                        <a:rPr lang="en-US" altLang="ja-JP" sz="1200" dirty="0">
                          <a:latin typeface="BIZ UDPゴシック" panose="020B0400000000000000" pitchFamily="50" charset="-128"/>
                          <a:ea typeface="BIZ UDPゴシック" panose="020B0400000000000000" pitchFamily="50" charset="-128"/>
                        </a:rPr>
                        <a:t>9</a:t>
                      </a:r>
                      <a:r>
                        <a:rPr lang="ja-JP" altLang="en-US" sz="1200" dirty="0">
                          <a:latin typeface="BIZ UDPゴシック" panose="020B0400000000000000" pitchFamily="50" charset="-128"/>
                          <a:ea typeface="BIZ UDPゴシック" panose="020B0400000000000000" pitchFamily="50" charset="-128"/>
                        </a:rPr>
                        <a:t>年</a:t>
                      </a:r>
                      <a:r>
                        <a:rPr lang="en-US" altLang="ja-JP" sz="1200" dirty="0">
                          <a:latin typeface="BIZ UDPゴシック" panose="020B0400000000000000" pitchFamily="50" charset="-128"/>
                          <a:ea typeface="BIZ UDPゴシック" panose="020B0400000000000000" pitchFamily="50" charset="-128"/>
                        </a:rPr>
                        <a:t>2</a:t>
                      </a:r>
                      <a:r>
                        <a:rPr lang="ja-JP" altLang="en-US" sz="1200" dirty="0">
                          <a:latin typeface="BIZ UDPゴシック" panose="020B0400000000000000" pitchFamily="50" charset="-128"/>
                          <a:ea typeface="BIZ UDPゴシック" panose="020B0400000000000000" pitchFamily="50" charset="-128"/>
                        </a:rPr>
                        <a:t>月</a:t>
                      </a:r>
                      <a:r>
                        <a:rPr lang="en-US" altLang="ja-JP" sz="1200" dirty="0">
                          <a:latin typeface="BIZ UDPゴシック" panose="020B0400000000000000" pitchFamily="50" charset="-128"/>
                          <a:ea typeface="BIZ UDPゴシック" panose="020B0400000000000000" pitchFamily="50" charset="-128"/>
                        </a:rPr>
                        <a:t>4</a:t>
                      </a:r>
                      <a:r>
                        <a:rPr lang="ja-JP" altLang="en-US" sz="1200" dirty="0">
                          <a:latin typeface="BIZ UDPゴシック" panose="020B0400000000000000" pitchFamily="50" charset="-128"/>
                          <a:ea typeface="BIZ UDPゴシック" panose="020B0400000000000000" pitchFamily="50" charset="-128"/>
                        </a:rPr>
                        <a:t>日告示</a:t>
                      </a:r>
                      <a:endParaRPr kumimoji="1" lang="ja-JP" altLang="en-US" sz="1200" dirty="0">
                        <a:latin typeface="BIZ UDPゴシック" panose="020B0400000000000000" pitchFamily="50" charset="-128"/>
                        <a:ea typeface="BIZ UDPゴシック" panose="020B0400000000000000" pitchFamily="50" charset="-128"/>
                      </a:endParaRPr>
                    </a:p>
                  </a:txBody>
                  <a:tcPr marL="45720" marR="45720"/>
                </a:tc>
                <a:extLst>
                  <a:ext uri="{0D108BD9-81ED-4DB2-BD59-A6C34878D82A}">
                    <a16:rowId xmlns:a16="http://schemas.microsoft.com/office/drawing/2014/main" val="1213481312"/>
                  </a:ext>
                </a:extLst>
              </a:tr>
              <a:tr h="288000">
                <a:tc vMerge="1">
                  <a:txBody>
                    <a:bodyPr/>
                    <a:lstStyle/>
                    <a:p>
                      <a:endParaRPr kumimoji="1" lang="ja-JP" altLang="en-US" dirty="0"/>
                    </a:p>
                  </a:txBody>
                  <a:tcPr/>
                </a:tc>
                <a:tc>
                  <a:txBody>
                    <a:bodyPr/>
                    <a:lstStyle/>
                    <a:p>
                      <a:r>
                        <a:rPr lang="ja-JP" altLang="en-US" sz="1200" dirty="0">
                          <a:latin typeface="BIZ UDPゴシック" panose="020B0400000000000000" pitchFamily="50" charset="-128"/>
                          <a:ea typeface="BIZ UDPゴシック" panose="020B0400000000000000" pitchFamily="50" charset="-128"/>
                        </a:rPr>
                        <a:t>ジクロロメタン</a:t>
                      </a:r>
                    </a:p>
                  </a:txBody>
                  <a:tcPr marL="45720" marR="45720" anchor="ctr"/>
                </a:tc>
                <a:tc>
                  <a:txBody>
                    <a:bodyPr/>
                    <a:lstStyle/>
                    <a:p>
                      <a:r>
                        <a:rPr lang="ja-JP" altLang="en-US" sz="1200" dirty="0">
                          <a:latin typeface="BIZ UDPゴシック" panose="020B0400000000000000" pitchFamily="50" charset="-128"/>
                          <a:ea typeface="BIZ UDPゴシック" panose="020B0400000000000000" pitchFamily="50" charset="-128"/>
                        </a:rPr>
                        <a:t>１年平均値が</a:t>
                      </a:r>
                      <a:r>
                        <a:rPr lang="en-US" altLang="ja-JP" sz="1200" dirty="0">
                          <a:latin typeface="BIZ UDPゴシック" panose="020B0400000000000000" pitchFamily="50" charset="-128"/>
                          <a:ea typeface="BIZ UDPゴシック" panose="020B0400000000000000" pitchFamily="50" charset="-128"/>
                        </a:rPr>
                        <a:t>0.15mg/m</a:t>
                      </a:r>
                      <a:r>
                        <a:rPr lang="en-US" altLang="ja-JP" sz="1200" baseline="30000" dirty="0">
                          <a:latin typeface="BIZ UDPゴシック" panose="020B0400000000000000" pitchFamily="50" charset="-128"/>
                          <a:ea typeface="BIZ UDPゴシック" panose="020B0400000000000000" pitchFamily="50" charset="-128"/>
                        </a:rPr>
                        <a:t>3</a:t>
                      </a:r>
                      <a:r>
                        <a:rPr lang="ja-JP" altLang="en-US" sz="1200" dirty="0">
                          <a:latin typeface="BIZ UDPゴシック" panose="020B0400000000000000" pitchFamily="50" charset="-128"/>
                          <a:ea typeface="BIZ UDPゴシック" panose="020B0400000000000000" pitchFamily="50" charset="-128"/>
                        </a:rPr>
                        <a:t>以下であること。</a:t>
                      </a:r>
                      <a:endParaRPr lang="en-US" altLang="ja-JP" sz="1200" dirty="0">
                        <a:latin typeface="BIZ UDPゴシック" panose="020B0400000000000000" pitchFamily="50" charset="-128"/>
                        <a:ea typeface="BIZ UDPゴシック" panose="020B0400000000000000" pitchFamily="50" charset="-128"/>
                      </a:endParaRPr>
                    </a:p>
                  </a:txBody>
                  <a:tcPr marL="45720" marR="45720" anchor="ctr"/>
                </a:tc>
                <a:tc>
                  <a:txBody>
                    <a:bodyPr/>
                    <a:lstStyle/>
                    <a:p>
                      <a:r>
                        <a:rPr lang="ja-JP" altLang="en-US" sz="1200" dirty="0">
                          <a:latin typeface="BIZ UDPゴシック" panose="020B0400000000000000" pitchFamily="50" charset="-128"/>
                          <a:ea typeface="BIZ UDPゴシック" panose="020B0400000000000000" pitchFamily="50" charset="-128"/>
                        </a:rPr>
                        <a:t>平成</a:t>
                      </a:r>
                      <a:r>
                        <a:rPr lang="en-US" altLang="ja-JP" sz="1200" dirty="0">
                          <a:latin typeface="BIZ UDPゴシック" panose="020B0400000000000000" pitchFamily="50" charset="-128"/>
                          <a:ea typeface="BIZ UDPゴシック" panose="020B0400000000000000" pitchFamily="50" charset="-128"/>
                        </a:rPr>
                        <a:t>13</a:t>
                      </a:r>
                      <a:r>
                        <a:rPr lang="ja-JP" altLang="en-US" sz="1200" dirty="0">
                          <a:latin typeface="BIZ UDPゴシック" panose="020B0400000000000000" pitchFamily="50" charset="-128"/>
                          <a:ea typeface="BIZ UDPゴシック" panose="020B0400000000000000" pitchFamily="50" charset="-128"/>
                        </a:rPr>
                        <a:t>年</a:t>
                      </a:r>
                      <a:r>
                        <a:rPr lang="en-US" altLang="ja-JP" sz="1200" dirty="0">
                          <a:latin typeface="BIZ UDPゴシック" panose="020B0400000000000000" pitchFamily="50" charset="-128"/>
                          <a:ea typeface="BIZ UDPゴシック" panose="020B0400000000000000" pitchFamily="50" charset="-128"/>
                        </a:rPr>
                        <a:t>4</a:t>
                      </a:r>
                      <a:r>
                        <a:rPr lang="ja-JP" altLang="en-US" sz="1200" dirty="0">
                          <a:latin typeface="BIZ UDPゴシック" panose="020B0400000000000000" pitchFamily="50" charset="-128"/>
                          <a:ea typeface="BIZ UDPゴシック" panose="020B0400000000000000" pitchFamily="50" charset="-128"/>
                        </a:rPr>
                        <a:t>月</a:t>
                      </a:r>
                      <a:r>
                        <a:rPr lang="en-US" altLang="ja-JP" sz="1200" dirty="0">
                          <a:latin typeface="BIZ UDPゴシック" panose="020B0400000000000000" pitchFamily="50" charset="-128"/>
                          <a:ea typeface="BIZ UDPゴシック" panose="020B0400000000000000" pitchFamily="50" charset="-128"/>
                        </a:rPr>
                        <a:t>20</a:t>
                      </a:r>
                      <a:r>
                        <a:rPr lang="ja-JP" altLang="en-US" sz="1200" dirty="0">
                          <a:latin typeface="BIZ UDPゴシック" panose="020B0400000000000000" pitchFamily="50" charset="-128"/>
                          <a:ea typeface="BIZ UDPゴシック" panose="020B0400000000000000" pitchFamily="50" charset="-128"/>
                        </a:rPr>
                        <a:t>日告示</a:t>
                      </a:r>
                      <a:endParaRPr kumimoji="1" lang="ja-JP" altLang="en-US" sz="1200" dirty="0">
                        <a:latin typeface="BIZ UDPゴシック" panose="020B0400000000000000" pitchFamily="50" charset="-128"/>
                        <a:ea typeface="BIZ UDPゴシック" panose="020B0400000000000000" pitchFamily="50" charset="-128"/>
                      </a:endParaRPr>
                    </a:p>
                  </a:txBody>
                  <a:tcPr marL="45720" marR="45720"/>
                </a:tc>
                <a:extLst>
                  <a:ext uri="{0D108BD9-81ED-4DB2-BD59-A6C34878D82A}">
                    <a16:rowId xmlns:a16="http://schemas.microsoft.com/office/drawing/2014/main" val="1931490174"/>
                  </a:ext>
                </a:extLst>
              </a:tr>
              <a:tr h="209524">
                <a:tc vMerge="1">
                  <a:txBody>
                    <a:bodyPr/>
                    <a:lstStyle/>
                    <a:p>
                      <a:pPr algn="ctr"/>
                      <a:endParaRPr kumimoji="1" lang="ja-JP" altLang="en-US" sz="1200" dirty="0">
                        <a:latin typeface="BIZ UDPゴシック" panose="020B0400000000000000" pitchFamily="50" charset="-128"/>
                        <a:ea typeface="BIZ UDPゴシック" panose="020B0400000000000000" pitchFamily="50" charset="-128"/>
                      </a:endParaRPr>
                    </a:p>
                  </a:txBody>
                  <a:tcPr marL="45720" marR="45720"/>
                </a:tc>
                <a:tc>
                  <a:txBody>
                    <a:bodyPr/>
                    <a:lstStyle/>
                    <a:p>
                      <a:r>
                        <a:rPr lang="ja-JP" altLang="en-US" sz="1200" dirty="0">
                          <a:latin typeface="BIZ UDPゴシック" panose="020B0400000000000000" pitchFamily="50" charset="-128"/>
                          <a:ea typeface="BIZ UDPゴシック" panose="020B0400000000000000" pitchFamily="50" charset="-128"/>
                        </a:rPr>
                        <a:t>ダイオキシン類</a:t>
                      </a:r>
                    </a:p>
                  </a:txBody>
                  <a:tcPr marL="45720" marR="45720" anchor="ctr"/>
                </a:tc>
                <a:tc>
                  <a:txBody>
                    <a:bodyPr/>
                    <a:lstStyle/>
                    <a:p>
                      <a:r>
                        <a:rPr lang="en-US" altLang="ja-JP" sz="1200" dirty="0">
                          <a:latin typeface="BIZ UDPゴシック" panose="020B0400000000000000" pitchFamily="50" charset="-128"/>
                          <a:ea typeface="BIZ UDPゴシック" panose="020B0400000000000000" pitchFamily="50" charset="-128"/>
                        </a:rPr>
                        <a:t>1</a:t>
                      </a:r>
                      <a:r>
                        <a:rPr lang="ja-JP" altLang="en-US" sz="1200" dirty="0">
                          <a:latin typeface="BIZ UDPゴシック" panose="020B0400000000000000" pitchFamily="50" charset="-128"/>
                          <a:ea typeface="BIZ UDPゴシック" panose="020B0400000000000000" pitchFamily="50" charset="-128"/>
                        </a:rPr>
                        <a:t>年平均値が</a:t>
                      </a:r>
                      <a:r>
                        <a:rPr lang="en-US" altLang="ja-JP" sz="1200" dirty="0">
                          <a:latin typeface="BIZ UDPゴシック" panose="020B0400000000000000" pitchFamily="50" charset="-128"/>
                          <a:ea typeface="BIZ UDPゴシック" panose="020B0400000000000000" pitchFamily="50" charset="-128"/>
                        </a:rPr>
                        <a:t>0.6pg-TEQ/m</a:t>
                      </a:r>
                      <a:r>
                        <a:rPr lang="en-US" altLang="ja-JP" sz="1200" baseline="30000" dirty="0">
                          <a:latin typeface="BIZ UDPゴシック" panose="020B0400000000000000" pitchFamily="50" charset="-128"/>
                          <a:ea typeface="BIZ UDPゴシック" panose="020B0400000000000000" pitchFamily="50" charset="-128"/>
                        </a:rPr>
                        <a:t>3</a:t>
                      </a:r>
                      <a:r>
                        <a:rPr lang="ja-JP" altLang="en-US" sz="1200" dirty="0">
                          <a:latin typeface="BIZ UDPゴシック" panose="020B0400000000000000" pitchFamily="50" charset="-128"/>
                          <a:ea typeface="BIZ UDPゴシック" panose="020B0400000000000000" pitchFamily="50" charset="-128"/>
                        </a:rPr>
                        <a:t>以下であること。</a:t>
                      </a:r>
                      <a:endParaRPr lang="en-US" altLang="ja-JP" sz="1200" dirty="0">
                        <a:latin typeface="BIZ UDPゴシック" panose="020B0400000000000000" pitchFamily="50" charset="-128"/>
                        <a:ea typeface="BIZ UDPゴシック" panose="020B0400000000000000" pitchFamily="50" charset="-128"/>
                      </a:endParaRPr>
                    </a:p>
                  </a:txBody>
                  <a:tcPr marL="45720" marR="45720" anchor="ctr"/>
                </a:tc>
                <a:tc>
                  <a:txBody>
                    <a:bodyPr/>
                    <a:lstStyle/>
                    <a:p>
                      <a:r>
                        <a:rPr kumimoji="1" lang="ja-JP" altLang="en-US" sz="1200" dirty="0">
                          <a:latin typeface="BIZ UDPゴシック" panose="020B0400000000000000" pitchFamily="50" charset="-128"/>
                          <a:ea typeface="BIZ UDPゴシック" panose="020B0400000000000000" pitchFamily="50" charset="-128"/>
                        </a:rPr>
                        <a:t>平成</a:t>
                      </a:r>
                      <a:r>
                        <a:rPr kumimoji="1" lang="en-US" altLang="ja-JP" sz="1200" dirty="0">
                          <a:latin typeface="BIZ UDPゴシック" panose="020B0400000000000000" pitchFamily="50" charset="-128"/>
                          <a:ea typeface="BIZ UDPゴシック" panose="020B0400000000000000" pitchFamily="50" charset="-128"/>
                        </a:rPr>
                        <a:t>11</a:t>
                      </a:r>
                      <a:r>
                        <a:rPr kumimoji="1" lang="ja-JP" altLang="en-US" sz="1200" dirty="0">
                          <a:latin typeface="BIZ UDPゴシック" panose="020B0400000000000000" pitchFamily="50" charset="-128"/>
                          <a:ea typeface="BIZ UDPゴシック" panose="020B0400000000000000" pitchFamily="50" charset="-128"/>
                        </a:rPr>
                        <a:t>年</a:t>
                      </a:r>
                      <a:r>
                        <a:rPr kumimoji="1" lang="en-US" altLang="ja-JP" sz="1200" dirty="0">
                          <a:latin typeface="BIZ UDPゴシック" panose="020B0400000000000000" pitchFamily="50" charset="-128"/>
                          <a:ea typeface="BIZ UDPゴシック" panose="020B0400000000000000" pitchFamily="50" charset="-128"/>
                        </a:rPr>
                        <a:t>12</a:t>
                      </a:r>
                      <a:r>
                        <a:rPr kumimoji="1" lang="ja-JP" altLang="en-US" sz="1200" dirty="0">
                          <a:latin typeface="BIZ UDPゴシック" panose="020B0400000000000000" pitchFamily="50" charset="-128"/>
                          <a:ea typeface="BIZ UDPゴシック" panose="020B0400000000000000" pitchFamily="50" charset="-128"/>
                        </a:rPr>
                        <a:t>月</a:t>
                      </a:r>
                      <a:r>
                        <a:rPr kumimoji="1" lang="en-US" altLang="ja-JP" sz="1200" dirty="0">
                          <a:latin typeface="BIZ UDPゴシック" panose="020B0400000000000000" pitchFamily="50" charset="-128"/>
                          <a:ea typeface="BIZ UDPゴシック" panose="020B0400000000000000" pitchFamily="50" charset="-128"/>
                        </a:rPr>
                        <a:t>27</a:t>
                      </a:r>
                      <a:r>
                        <a:rPr kumimoji="1" lang="ja-JP" altLang="en-US" sz="1200" dirty="0">
                          <a:latin typeface="BIZ UDPゴシック" panose="020B0400000000000000" pitchFamily="50" charset="-128"/>
                          <a:ea typeface="BIZ UDPゴシック" panose="020B0400000000000000" pitchFamily="50" charset="-128"/>
                        </a:rPr>
                        <a:t>日告示</a:t>
                      </a:r>
                    </a:p>
                  </a:txBody>
                  <a:tcPr marL="45720" marR="45720"/>
                </a:tc>
                <a:extLst>
                  <a:ext uri="{0D108BD9-81ED-4DB2-BD59-A6C34878D82A}">
                    <a16:rowId xmlns:a16="http://schemas.microsoft.com/office/drawing/2014/main" val="212107781"/>
                  </a:ext>
                </a:extLst>
              </a:tr>
              <a:tr h="288000">
                <a:tc rowSpan="11">
                  <a:txBody>
                    <a:bodyPr/>
                    <a:lstStyle/>
                    <a:p>
                      <a:pPr algn="ctr"/>
                      <a:r>
                        <a:rPr lang="ja-JP" altLang="en-US" sz="1200" dirty="0">
                          <a:latin typeface="BIZ UDPゴシック" panose="020B0400000000000000" pitchFamily="50" charset="-128"/>
                          <a:ea typeface="BIZ UDPゴシック" panose="020B0400000000000000" pitchFamily="50" charset="-128"/>
                        </a:rPr>
                        <a:t>指針値</a:t>
                      </a:r>
                    </a:p>
                  </a:txBody>
                  <a:tcPr marL="45720" marR="45720" anchor="ctr"/>
                </a:tc>
                <a:tc>
                  <a:txBody>
                    <a:bodyPr/>
                    <a:lstStyle/>
                    <a:p>
                      <a:r>
                        <a:rPr lang="ja-JP" altLang="en-US" sz="1200" dirty="0">
                          <a:latin typeface="BIZ UDPゴシック" panose="020B0400000000000000" pitchFamily="50" charset="-128"/>
                          <a:ea typeface="BIZ UDPゴシック" panose="020B0400000000000000" pitchFamily="50" charset="-128"/>
                        </a:rPr>
                        <a:t>アクリロニトリル</a:t>
                      </a:r>
                    </a:p>
                  </a:txBody>
                  <a:tcPr marL="45720" marR="45720" anchor="ctr"/>
                </a:tc>
                <a:tc>
                  <a:txBody>
                    <a:bodyPr/>
                    <a:lstStyle/>
                    <a:p>
                      <a:r>
                        <a:rPr lang="ja-JP" altLang="en-US" sz="1200" dirty="0">
                          <a:latin typeface="BIZ UDPゴシック" panose="020B0400000000000000" pitchFamily="50" charset="-128"/>
                          <a:ea typeface="BIZ UDPゴシック" panose="020B0400000000000000" pitchFamily="50" charset="-128"/>
                        </a:rPr>
                        <a:t>１年平均値が</a:t>
                      </a:r>
                      <a:r>
                        <a:rPr lang="en-US" altLang="ja-JP" sz="1200" dirty="0">
                          <a:latin typeface="BIZ UDPゴシック" panose="020B0400000000000000" pitchFamily="50" charset="-128"/>
                          <a:ea typeface="BIZ UDPゴシック" panose="020B0400000000000000" pitchFamily="50" charset="-128"/>
                        </a:rPr>
                        <a:t>2 </a:t>
                      </a:r>
                      <a:r>
                        <a:rPr lang="en-US" altLang="ja-JP" sz="1200" dirty="0" err="1">
                          <a:latin typeface="BIZ UDPゴシック" panose="020B0400000000000000" pitchFamily="50" charset="-128"/>
                          <a:ea typeface="BIZ UDPゴシック" panose="020B0400000000000000" pitchFamily="50" charset="-128"/>
                        </a:rPr>
                        <a:t>μg</a:t>
                      </a:r>
                      <a:r>
                        <a:rPr lang="en-US" altLang="ja-JP" sz="1200" dirty="0">
                          <a:latin typeface="BIZ UDPゴシック" panose="020B0400000000000000" pitchFamily="50" charset="-128"/>
                          <a:ea typeface="BIZ UDPゴシック" panose="020B0400000000000000" pitchFamily="50" charset="-128"/>
                        </a:rPr>
                        <a:t>/m</a:t>
                      </a:r>
                      <a:r>
                        <a:rPr lang="en-US" altLang="ja-JP" sz="1200" baseline="30000" dirty="0">
                          <a:latin typeface="BIZ UDPゴシック" panose="020B0400000000000000" pitchFamily="50" charset="-128"/>
                          <a:ea typeface="BIZ UDPゴシック" panose="020B0400000000000000" pitchFamily="50" charset="-128"/>
                        </a:rPr>
                        <a:t>3</a:t>
                      </a:r>
                      <a:r>
                        <a:rPr lang="ja-JP" altLang="en-US" sz="1200" dirty="0">
                          <a:latin typeface="BIZ UDPゴシック" panose="020B0400000000000000" pitchFamily="50" charset="-128"/>
                          <a:ea typeface="BIZ UDPゴシック" panose="020B0400000000000000" pitchFamily="50" charset="-128"/>
                        </a:rPr>
                        <a:t>以下であること。</a:t>
                      </a:r>
                    </a:p>
                  </a:txBody>
                  <a:tcPr marL="45720" marR="45720" anchor="ctr"/>
                </a:tc>
                <a:tc>
                  <a:txBody>
                    <a:bodyPr/>
                    <a:lstStyle/>
                    <a:p>
                      <a:r>
                        <a:rPr lang="ja-JP" altLang="en-US" sz="1200" dirty="0">
                          <a:latin typeface="BIZ UDPゴシック" panose="020B0400000000000000" pitchFamily="50" charset="-128"/>
                          <a:ea typeface="BIZ UDPゴシック" panose="020B0400000000000000" pitchFamily="50" charset="-128"/>
                        </a:rPr>
                        <a:t>第７次（平成</a:t>
                      </a:r>
                      <a:r>
                        <a:rPr lang="en-US" altLang="ja-JP" sz="1200" dirty="0">
                          <a:latin typeface="BIZ UDPゴシック" panose="020B0400000000000000" pitchFamily="50" charset="-128"/>
                          <a:ea typeface="BIZ UDPゴシック" panose="020B0400000000000000" pitchFamily="50" charset="-128"/>
                        </a:rPr>
                        <a:t>15</a:t>
                      </a:r>
                      <a:r>
                        <a:rPr lang="ja-JP" altLang="en-US" sz="1200" dirty="0">
                          <a:latin typeface="BIZ UDPゴシック" panose="020B0400000000000000" pitchFamily="50" charset="-128"/>
                          <a:ea typeface="BIZ UDPゴシック" panose="020B0400000000000000" pitchFamily="50" charset="-128"/>
                        </a:rPr>
                        <a:t>年７月）</a:t>
                      </a:r>
                    </a:p>
                  </a:txBody>
                  <a:tcPr marL="45720" marR="45720" anchor="ctr"/>
                </a:tc>
                <a:extLst>
                  <a:ext uri="{0D108BD9-81ED-4DB2-BD59-A6C34878D82A}">
                    <a16:rowId xmlns:a16="http://schemas.microsoft.com/office/drawing/2014/main" val="586299782"/>
                  </a:ext>
                </a:extLst>
              </a:tr>
              <a:tr h="288000">
                <a:tc vMerge="1">
                  <a:txBody>
                    <a:bodyPr/>
                    <a:lstStyle/>
                    <a:p>
                      <a:endParaRPr lang="ja-JP" altLang="en-US" sz="1200"/>
                    </a:p>
                  </a:txBody>
                  <a:tcPr marL="0" marR="0" marT="0" marB="0" anchor="ctr"/>
                </a:tc>
                <a:tc>
                  <a:txBody>
                    <a:bodyPr/>
                    <a:lstStyle/>
                    <a:p>
                      <a:r>
                        <a:rPr lang="ja-JP" altLang="en-US" sz="1200">
                          <a:latin typeface="BIZ UDPゴシック" panose="020B0400000000000000" pitchFamily="50" charset="-128"/>
                          <a:ea typeface="BIZ UDPゴシック" panose="020B0400000000000000" pitchFamily="50" charset="-128"/>
                        </a:rPr>
                        <a:t>アセトアルデヒド</a:t>
                      </a:r>
                    </a:p>
                  </a:txBody>
                  <a:tcPr marL="45720" marR="45720" anchor="ctr"/>
                </a:tc>
                <a:tc>
                  <a:txBody>
                    <a:bodyPr/>
                    <a:lstStyle/>
                    <a:p>
                      <a:r>
                        <a:rPr lang="ja-JP" altLang="en-US" sz="1200" dirty="0">
                          <a:latin typeface="BIZ UDPゴシック" panose="020B0400000000000000" pitchFamily="50" charset="-128"/>
                          <a:ea typeface="BIZ UDPゴシック" panose="020B0400000000000000" pitchFamily="50" charset="-128"/>
                        </a:rPr>
                        <a:t>１年平均値が</a:t>
                      </a:r>
                      <a:r>
                        <a:rPr lang="en-US" altLang="ja-JP" sz="1200" dirty="0">
                          <a:latin typeface="BIZ UDPゴシック" panose="020B0400000000000000" pitchFamily="50" charset="-128"/>
                          <a:ea typeface="BIZ UDPゴシック" panose="020B0400000000000000" pitchFamily="50" charset="-128"/>
                        </a:rPr>
                        <a:t>120 </a:t>
                      </a:r>
                      <a:r>
                        <a:rPr lang="en-US" altLang="ja-JP" sz="1200" dirty="0" err="1">
                          <a:latin typeface="BIZ UDPゴシック" panose="020B0400000000000000" pitchFamily="50" charset="-128"/>
                          <a:ea typeface="BIZ UDPゴシック" panose="020B0400000000000000" pitchFamily="50" charset="-128"/>
                        </a:rPr>
                        <a:t>μg</a:t>
                      </a:r>
                      <a:r>
                        <a:rPr lang="en-US" altLang="ja-JP" sz="1200" dirty="0">
                          <a:latin typeface="BIZ UDPゴシック" panose="020B0400000000000000" pitchFamily="50" charset="-128"/>
                          <a:ea typeface="BIZ UDPゴシック" panose="020B0400000000000000" pitchFamily="50" charset="-128"/>
                        </a:rPr>
                        <a:t>/m</a:t>
                      </a:r>
                      <a:r>
                        <a:rPr lang="en-US" altLang="ja-JP" sz="1200" baseline="30000" dirty="0">
                          <a:latin typeface="BIZ UDPゴシック" panose="020B0400000000000000" pitchFamily="50" charset="-128"/>
                          <a:ea typeface="BIZ UDPゴシック" panose="020B0400000000000000" pitchFamily="50" charset="-128"/>
                        </a:rPr>
                        <a:t>3</a:t>
                      </a:r>
                      <a:r>
                        <a:rPr lang="ja-JP" altLang="en-US" sz="1200" dirty="0">
                          <a:latin typeface="BIZ UDPゴシック" panose="020B0400000000000000" pitchFamily="50" charset="-128"/>
                          <a:ea typeface="BIZ UDPゴシック" panose="020B0400000000000000" pitchFamily="50" charset="-128"/>
                        </a:rPr>
                        <a:t>以下であること。</a:t>
                      </a:r>
                    </a:p>
                  </a:txBody>
                  <a:tcPr marL="45720" marR="45720" anchor="ctr"/>
                </a:tc>
                <a:tc>
                  <a:txBody>
                    <a:bodyPr/>
                    <a:lstStyle/>
                    <a:p>
                      <a:r>
                        <a:rPr lang="ja-JP" altLang="en-US" sz="1200">
                          <a:latin typeface="BIZ UDPゴシック" panose="020B0400000000000000" pitchFamily="50" charset="-128"/>
                          <a:ea typeface="BIZ UDPゴシック" panose="020B0400000000000000" pitchFamily="50" charset="-128"/>
                        </a:rPr>
                        <a:t>第</a:t>
                      </a:r>
                      <a:r>
                        <a:rPr lang="en-US" altLang="ja-JP" sz="1200">
                          <a:latin typeface="BIZ UDPゴシック" panose="020B0400000000000000" pitchFamily="50" charset="-128"/>
                          <a:ea typeface="BIZ UDPゴシック" panose="020B0400000000000000" pitchFamily="50" charset="-128"/>
                        </a:rPr>
                        <a:t>12</a:t>
                      </a:r>
                      <a:r>
                        <a:rPr lang="ja-JP" altLang="en-US" sz="1200">
                          <a:latin typeface="BIZ UDPゴシック" panose="020B0400000000000000" pitchFamily="50" charset="-128"/>
                          <a:ea typeface="BIZ UDPゴシック" panose="020B0400000000000000" pitchFamily="50" charset="-128"/>
                        </a:rPr>
                        <a:t>次（令和</a:t>
                      </a:r>
                      <a:r>
                        <a:rPr lang="en-US" altLang="ja-JP" sz="1200">
                          <a:latin typeface="BIZ UDPゴシック" panose="020B0400000000000000" pitchFamily="50" charset="-128"/>
                          <a:ea typeface="BIZ UDPゴシック" panose="020B0400000000000000" pitchFamily="50" charset="-128"/>
                        </a:rPr>
                        <a:t>2</a:t>
                      </a:r>
                      <a:r>
                        <a:rPr lang="ja-JP" altLang="en-US" sz="1200">
                          <a:latin typeface="BIZ UDPゴシック" panose="020B0400000000000000" pitchFamily="50" charset="-128"/>
                          <a:ea typeface="BIZ UDPゴシック" panose="020B0400000000000000" pitchFamily="50" charset="-128"/>
                        </a:rPr>
                        <a:t>年</a:t>
                      </a:r>
                      <a:r>
                        <a:rPr lang="en-US" altLang="ja-JP" sz="1200">
                          <a:latin typeface="BIZ UDPゴシック" panose="020B0400000000000000" pitchFamily="50" charset="-128"/>
                          <a:ea typeface="BIZ UDPゴシック" panose="020B0400000000000000" pitchFamily="50" charset="-128"/>
                        </a:rPr>
                        <a:t>8</a:t>
                      </a:r>
                      <a:r>
                        <a:rPr lang="ja-JP" altLang="en-US" sz="1200">
                          <a:latin typeface="BIZ UDPゴシック" panose="020B0400000000000000" pitchFamily="50" charset="-128"/>
                          <a:ea typeface="BIZ UDPゴシック" panose="020B0400000000000000" pitchFamily="50" charset="-128"/>
                        </a:rPr>
                        <a:t>月）</a:t>
                      </a:r>
                    </a:p>
                  </a:txBody>
                  <a:tcPr marL="45720" marR="45720" anchor="ctr"/>
                </a:tc>
                <a:extLst>
                  <a:ext uri="{0D108BD9-81ED-4DB2-BD59-A6C34878D82A}">
                    <a16:rowId xmlns:a16="http://schemas.microsoft.com/office/drawing/2014/main" val="1918858396"/>
                  </a:ext>
                </a:extLst>
              </a:tr>
              <a:tr h="288000">
                <a:tc vMerge="1">
                  <a:txBody>
                    <a:bodyPr/>
                    <a:lstStyle/>
                    <a:p>
                      <a:endParaRPr lang="ja-JP" altLang="en-US" sz="1200"/>
                    </a:p>
                  </a:txBody>
                  <a:tcPr marL="0" marR="0" marT="0" marB="0" anchor="ctr"/>
                </a:tc>
                <a:tc>
                  <a:txBody>
                    <a:bodyPr/>
                    <a:lstStyle/>
                    <a:p>
                      <a:r>
                        <a:rPr lang="ja-JP" altLang="en-US" sz="1200">
                          <a:latin typeface="BIZ UDPゴシック" panose="020B0400000000000000" pitchFamily="50" charset="-128"/>
                          <a:ea typeface="BIZ UDPゴシック" panose="020B0400000000000000" pitchFamily="50" charset="-128"/>
                        </a:rPr>
                        <a:t>塩化ビニルモノマー</a:t>
                      </a:r>
                    </a:p>
                  </a:txBody>
                  <a:tcPr marL="45720" marR="45720" anchor="ctr"/>
                </a:tc>
                <a:tc>
                  <a:txBody>
                    <a:bodyPr/>
                    <a:lstStyle/>
                    <a:p>
                      <a:r>
                        <a:rPr lang="ja-JP" altLang="en-US" sz="1200" dirty="0">
                          <a:latin typeface="BIZ UDPゴシック" panose="020B0400000000000000" pitchFamily="50" charset="-128"/>
                          <a:ea typeface="BIZ UDPゴシック" panose="020B0400000000000000" pitchFamily="50" charset="-128"/>
                        </a:rPr>
                        <a:t>１年平均値が</a:t>
                      </a:r>
                      <a:r>
                        <a:rPr lang="en-US" altLang="ja-JP" sz="1200" dirty="0">
                          <a:latin typeface="BIZ UDPゴシック" panose="020B0400000000000000" pitchFamily="50" charset="-128"/>
                          <a:ea typeface="BIZ UDPゴシック" panose="020B0400000000000000" pitchFamily="50" charset="-128"/>
                        </a:rPr>
                        <a:t>10 </a:t>
                      </a:r>
                      <a:r>
                        <a:rPr lang="en-US" altLang="ja-JP" sz="1200" dirty="0" err="1">
                          <a:latin typeface="BIZ UDPゴシック" panose="020B0400000000000000" pitchFamily="50" charset="-128"/>
                          <a:ea typeface="BIZ UDPゴシック" panose="020B0400000000000000" pitchFamily="50" charset="-128"/>
                        </a:rPr>
                        <a:t>μg</a:t>
                      </a:r>
                      <a:r>
                        <a:rPr lang="en-US" altLang="ja-JP" sz="1200" dirty="0">
                          <a:latin typeface="BIZ UDPゴシック" panose="020B0400000000000000" pitchFamily="50" charset="-128"/>
                          <a:ea typeface="BIZ UDPゴシック" panose="020B0400000000000000" pitchFamily="50" charset="-128"/>
                        </a:rPr>
                        <a:t>/m</a:t>
                      </a:r>
                      <a:r>
                        <a:rPr lang="en-US" altLang="ja-JP" sz="1200" baseline="30000" dirty="0">
                          <a:latin typeface="BIZ UDPゴシック" panose="020B0400000000000000" pitchFamily="50" charset="-128"/>
                          <a:ea typeface="BIZ UDPゴシック" panose="020B0400000000000000" pitchFamily="50" charset="-128"/>
                        </a:rPr>
                        <a:t>3</a:t>
                      </a:r>
                      <a:r>
                        <a:rPr lang="ja-JP" altLang="en-US" sz="1200" dirty="0">
                          <a:latin typeface="BIZ UDPゴシック" panose="020B0400000000000000" pitchFamily="50" charset="-128"/>
                          <a:ea typeface="BIZ UDPゴシック" panose="020B0400000000000000" pitchFamily="50" charset="-128"/>
                        </a:rPr>
                        <a:t>以下であること。</a:t>
                      </a:r>
                    </a:p>
                  </a:txBody>
                  <a:tcPr marL="45720" marR="45720" anchor="ctr"/>
                </a:tc>
                <a:tc>
                  <a:txBody>
                    <a:bodyPr/>
                    <a:lstStyle/>
                    <a:p>
                      <a:r>
                        <a:rPr lang="ja-JP" altLang="en-US" sz="1200">
                          <a:latin typeface="BIZ UDPゴシック" panose="020B0400000000000000" pitchFamily="50" charset="-128"/>
                          <a:ea typeface="BIZ UDPゴシック" panose="020B0400000000000000" pitchFamily="50" charset="-128"/>
                        </a:rPr>
                        <a:t>第７次（平成</a:t>
                      </a:r>
                      <a:r>
                        <a:rPr lang="en-US" altLang="ja-JP" sz="1200">
                          <a:latin typeface="BIZ UDPゴシック" panose="020B0400000000000000" pitchFamily="50" charset="-128"/>
                          <a:ea typeface="BIZ UDPゴシック" panose="020B0400000000000000" pitchFamily="50" charset="-128"/>
                        </a:rPr>
                        <a:t>15</a:t>
                      </a:r>
                      <a:r>
                        <a:rPr lang="ja-JP" altLang="en-US" sz="1200">
                          <a:latin typeface="BIZ UDPゴシック" panose="020B0400000000000000" pitchFamily="50" charset="-128"/>
                          <a:ea typeface="BIZ UDPゴシック" panose="020B0400000000000000" pitchFamily="50" charset="-128"/>
                        </a:rPr>
                        <a:t>年７月）</a:t>
                      </a:r>
                    </a:p>
                  </a:txBody>
                  <a:tcPr marL="45720" marR="45720" anchor="ctr"/>
                </a:tc>
                <a:extLst>
                  <a:ext uri="{0D108BD9-81ED-4DB2-BD59-A6C34878D82A}">
                    <a16:rowId xmlns:a16="http://schemas.microsoft.com/office/drawing/2014/main" val="578035916"/>
                  </a:ext>
                </a:extLst>
              </a:tr>
              <a:tr h="288000">
                <a:tc vMerge="1">
                  <a:txBody>
                    <a:bodyPr/>
                    <a:lstStyle/>
                    <a:p>
                      <a:endParaRPr lang="ja-JP" altLang="en-US" sz="1200"/>
                    </a:p>
                  </a:txBody>
                  <a:tcPr marL="0" marR="0" marT="0" marB="0" anchor="ctr"/>
                </a:tc>
                <a:tc>
                  <a:txBody>
                    <a:bodyPr/>
                    <a:lstStyle/>
                    <a:p>
                      <a:r>
                        <a:rPr lang="ja-JP" altLang="en-US" sz="1200">
                          <a:latin typeface="BIZ UDPゴシック" panose="020B0400000000000000" pitchFamily="50" charset="-128"/>
                          <a:ea typeface="BIZ UDPゴシック" panose="020B0400000000000000" pitchFamily="50" charset="-128"/>
                        </a:rPr>
                        <a:t>塩化メチル</a:t>
                      </a:r>
                    </a:p>
                  </a:txBody>
                  <a:tcPr marL="45720" marR="45720" anchor="ctr"/>
                </a:tc>
                <a:tc>
                  <a:txBody>
                    <a:bodyPr/>
                    <a:lstStyle/>
                    <a:p>
                      <a:r>
                        <a:rPr lang="ja-JP" altLang="en-US" sz="1200" dirty="0">
                          <a:latin typeface="BIZ UDPゴシック" panose="020B0400000000000000" pitchFamily="50" charset="-128"/>
                          <a:ea typeface="BIZ UDPゴシック" panose="020B0400000000000000" pitchFamily="50" charset="-128"/>
                        </a:rPr>
                        <a:t>１年平均値が</a:t>
                      </a:r>
                      <a:r>
                        <a:rPr lang="en-US" altLang="ja-JP" sz="1200" dirty="0">
                          <a:latin typeface="BIZ UDPゴシック" panose="020B0400000000000000" pitchFamily="50" charset="-128"/>
                          <a:ea typeface="BIZ UDPゴシック" panose="020B0400000000000000" pitchFamily="50" charset="-128"/>
                        </a:rPr>
                        <a:t>94 </a:t>
                      </a:r>
                      <a:r>
                        <a:rPr lang="en-US" altLang="ja-JP" sz="1200" dirty="0" err="1">
                          <a:latin typeface="BIZ UDPゴシック" panose="020B0400000000000000" pitchFamily="50" charset="-128"/>
                          <a:ea typeface="BIZ UDPゴシック" panose="020B0400000000000000" pitchFamily="50" charset="-128"/>
                        </a:rPr>
                        <a:t>μg</a:t>
                      </a:r>
                      <a:r>
                        <a:rPr lang="en-US" altLang="ja-JP" sz="1200" dirty="0">
                          <a:latin typeface="BIZ UDPゴシック" panose="020B0400000000000000" pitchFamily="50" charset="-128"/>
                          <a:ea typeface="BIZ UDPゴシック" panose="020B0400000000000000" pitchFamily="50" charset="-128"/>
                        </a:rPr>
                        <a:t>/m</a:t>
                      </a:r>
                      <a:r>
                        <a:rPr lang="en-US" altLang="ja-JP" sz="1200" baseline="30000" dirty="0">
                          <a:latin typeface="BIZ UDPゴシック" panose="020B0400000000000000" pitchFamily="50" charset="-128"/>
                          <a:ea typeface="BIZ UDPゴシック" panose="020B0400000000000000" pitchFamily="50" charset="-128"/>
                        </a:rPr>
                        <a:t>3</a:t>
                      </a:r>
                      <a:r>
                        <a:rPr lang="ja-JP" altLang="en-US" sz="1200" dirty="0">
                          <a:latin typeface="BIZ UDPゴシック" panose="020B0400000000000000" pitchFamily="50" charset="-128"/>
                          <a:ea typeface="BIZ UDPゴシック" panose="020B0400000000000000" pitchFamily="50" charset="-128"/>
                        </a:rPr>
                        <a:t>以下であること。</a:t>
                      </a:r>
                    </a:p>
                  </a:txBody>
                  <a:tcPr marL="45720" marR="45720" anchor="ctr"/>
                </a:tc>
                <a:tc>
                  <a:txBody>
                    <a:bodyPr/>
                    <a:lstStyle/>
                    <a:p>
                      <a:r>
                        <a:rPr lang="ja-JP" altLang="en-US" sz="1200">
                          <a:latin typeface="BIZ UDPゴシック" panose="020B0400000000000000" pitchFamily="50" charset="-128"/>
                          <a:ea typeface="BIZ UDPゴシック" panose="020B0400000000000000" pitchFamily="50" charset="-128"/>
                        </a:rPr>
                        <a:t>第</a:t>
                      </a:r>
                      <a:r>
                        <a:rPr lang="en-US" altLang="ja-JP" sz="1200">
                          <a:latin typeface="BIZ UDPゴシック" panose="020B0400000000000000" pitchFamily="50" charset="-128"/>
                          <a:ea typeface="BIZ UDPゴシック" panose="020B0400000000000000" pitchFamily="50" charset="-128"/>
                        </a:rPr>
                        <a:t>12</a:t>
                      </a:r>
                      <a:r>
                        <a:rPr lang="ja-JP" altLang="en-US" sz="1200">
                          <a:latin typeface="BIZ UDPゴシック" panose="020B0400000000000000" pitchFamily="50" charset="-128"/>
                          <a:ea typeface="BIZ UDPゴシック" panose="020B0400000000000000" pitchFamily="50" charset="-128"/>
                        </a:rPr>
                        <a:t>次（令和</a:t>
                      </a:r>
                      <a:r>
                        <a:rPr lang="en-US" altLang="ja-JP" sz="1200">
                          <a:latin typeface="BIZ UDPゴシック" panose="020B0400000000000000" pitchFamily="50" charset="-128"/>
                          <a:ea typeface="BIZ UDPゴシック" panose="020B0400000000000000" pitchFamily="50" charset="-128"/>
                        </a:rPr>
                        <a:t>2</a:t>
                      </a:r>
                      <a:r>
                        <a:rPr lang="ja-JP" altLang="en-US" sz="1200">
                          <a:latin typeface="BIZ UDPゴシック" panose="020B0400000000000000" pitchFamily="50" charset="-128"/>
                          <a:ea typeface="BIZ UDPゴシック" panose="020B0400000000000000" pitchFamily="50" charset="-128"/>
                        </a:rPr>
                        <a:t>年</a:t>
                      </a:r>
                      <a:r>
                        <a:rPr lang="en-US" altLang="ja-JP" sz="1200">
                          <a:latin typeface="BIZ UDPゴシック" panose="020B0400000000000000" pitchFamily="50" charset="-128"/>
                          <a:ea typeface="BIZ UDPゴシック" panose="020B0400000000000000" pitchFamily="50" charset="-128"/>
                        </a:rPr>
                        <a:t>8</a:t>
                      </a:r>
                      <a:r>
                        <a:rPr lang="ja-JP" altLang="en-US" sz="1200">
                          <a:latin typeface="BIZ UDPゴシック" panose="020B0400000000000000" pitchFamily="50" charset="-128"/>
                          <a:ea typeface="BIZ UDPゴシック" panose="020B0400000000000000" pitchFamily="50" charset="-128"/>
                        </a:rPr>
                        <a:t>月）</a:t>
                      </a:r>
                    </a:p>
                  </a:txBody>
                  <a:tcPr marL="45720" marR="45720" anchor="ctr"/>
                </a:tc>
                <a:extLst>
                  <a:ext uri="{0D108BD9-81ED-4DB2-BD59-A6C34878D82A}">
                    <a16:rowId xmlns:a16="http://schemas.microsoft.com/office/drawing/2014/main" val="3980309961"/>
                  </a:ext>
                </a:extLst>
              </a:tr>
              <a:tr h="288000">
                <a:tc vMerge="1">
                  <a:txBody>
                    <a:bodyPr/>
                    <a:lstStyle/>
                    <a:p>
                      <a:endParaRPr lang="ja-JP" altLang="en-US" sz="1200"/>
                    </a:p>
                  </a:txBody>
                  <a:tcPr marL="0" marR="0" marT="0" marB="0" anchor="ctr"/>
                </a:tc>
                <a:tc>
                  <a:txBody>
                    <a:bodyPr/>
                    <a:lstStyle/>
                    <a:p>
                      <a:r>
                        <a:rPr lang="ja-JP" altLang="en-US" sz="1200">
                          <a:latin typeface="BIZ UDPゴシック" panose="020B0400000000000000" pitchFamily="50" charset="-128"/>
                          <a:ea typeface="BIZ UDPゴシック" panose="020B0400000000000000" pitchFamily="50" charset="-128"/>
                        </a:rPr>
                        <a:t>クロロホルム</a:t>
                      </a:r>
                    </a:p>
                  </a:txBody>
                  <a:tcPr marL="45720" marR="45720" anchor="ctr"/>
                </a:tc>
                <a:tc>
                  <a:txBody>
                    <a:bodyPr/>
                    <a:lstStyle/>
                    <a:p>
                      <a:r>
                        <a:rPr lang="ja-JP" altLang="en-US" sz="1200" dirty="0">
                          <a:latin typeface="BIZ UDPゴシック" panose="020B0400000000000000" pitchFamily="50" charset="-128"/>
                          <a:ea typeface="BIZ UDPゴシック" panose="020B0400000000000000" pitchFamily="50" charset="-128"/>
                        </a:rPr>
                        <a:t>１年平均値が</a:t>
                      </a:r>
                      <a:r>
                        <a:rPr lang="en-US" altLang="ja-JP" sz="1200" dirty="0">
                          <a:latin typeface="BIZ UDPゴシック" panose="020B0400000000000000" pitchFamily="50" charset="-128"/>
                          <a:ea typeface="BIZ UDPゴシック" panose="020B0400000000000000" pitchFamily="50" charset="-128"/>
                        </a:rPr>
                        <a:t>18 </a:t>
                      </a:r>
                      <a:r>
                        <a:rPr lang="en-US" altLang="ja-JP" sz="1200" dirty="0" err="1">
                          <a:latin typeface="BIZ UDPゴシック" panose="020B0400000000000000" pitchFamily="50" charset="-128"/>
                          <a:ea typeface="BIZ UDPゴシック" panose="020B0400000000000000" pitchFamily="50" charset="-128"/>
                        </a:rPr>
                        <a:t>μg</a:t>
                      </a:r>
                      <a:r>
                        <a:rPr lang="en-US" altLang="ja-JP" sz="1200" dirty="0">
                          <a:latin typeface="BIZ UDPゴシック" panose="020B0400000000000000" pitchFamily="50" charset="-128"/>
                          <a:ea typeface="BIZ UDPゴシック" panose="020B0400000000000000" pitchFamily="50" charset="-128"/>
                        </a:rPr>
                        <a:t>/m</a:t>
                      </a:r>
                      <a:r>
                        <a:rPr lang="en-US" altLang="ja-JP" sz="1200" baseline="30000" dirty="0">
                          <a:latin typeface="BIZ UDPゴシック" panose="020B0400000000000000" pitchFamily="50" charset="-128"/>
                          <a:ea typeface="BIZ UDPゴシック" panose="020B0400000000000000" pitchFamily="50" charset="-128"/>
                        </a:rPr>
                        <a:t>3</a:t>
                      </a:r>
                      <a:r>
                        <a:rPr lang="ja-JP" altLang="en-US" sz="1200" dirty="0">
                          <a:latin typeface="BIZ UDPゴシック" panose="020B0400000000000000" pitchFamily="50" charset="-128"/>
                          <a:ea typeface="BIZ UDPゴシック" panose="020B0400000000000000" pitchFamily="50" charset="-128"/>
                        </a:rPr>
                        <a:t>以下であること。</a:t>
                      </a:r>
                    </a:p>
                  </a:txBody>
                  <a:tcPr marL="45720" marR="45720" anchor="ctr"/>
                </a:tc>
                <a:tc>
                  <a:txBody>
                    <a:bodyPr/>
                    <a:lstStyle/>
                    <a:p>
                      <a:r>
                        <a:rPr lang="ja-JP" altLang="en-US" sz="1200">
                          <a:latin typeface="BIZ UDPゴシック" panose="020B0400000000000000" pitchFamily="50" charset="-128"/>
                          <a:ea typeface="BIZ UDPゴシック" panose="020B0400000000000000" pitchFamily="50" charset="-128"/>
                        </a:rPr>
                        <a:t>第８次（平成</a:t>
                      </a:r>
                      <a:r>
                        <a:rPr lang="en-US" altLang="ja-JP" sz="1200">
                          <a:latin typeface="BIZ UDPゴシック" panose="020B0400000000000000" pitchFamily="50" charset="-128"/>
                          <a:ea typeface="BIZ UDPゴシック" panose="020B0400000000000000" pitchFamily="50" charset="-128"/>
                        </a:rPr>
                        <a:t>18</a:t>
                      </a:r>
                      <a:r>
                        <a:rPr lang="ja-JP" altLang="en-US" sz="1200">
                          <a:latin typeface="BIZ UDPゴシック" panose="020B0400000000000000" pitchFamily="50" charset="-128"/>
                          <a:ea typeface="BIZ UDPゴシック" panose="020B0400000000000000" pitchFamily="50" charset="-128"/>
                        </a:rPr>
                        <a:t>年</a:t>
                      </a:r>
                      <a:r>
                        <a:rPr lang="en-US" altLang="ja-JP" sz="1200">
                          <a:latin typeface="BIZ UDPゴシック" panose="020B0400000000000000" pitchFamily="50" charset="-128"/>
                          <a:ea typeface="BIZ UDPゴシック" panose="020B0400000000000000" pitchFamily="50" charset="-128"/>
                        </a:rPr>
                        <a:t>11</a:t>
                      </a:r>
                      <a:r>
                        <a:rPr lang="ja-JP" altLang="en-US" sz="1200">
                          <a:latin typeface="BIZ UDPゴシック" panose="020B0400000000000000" pitchFamily="50" charset="-128"/>
                          <a:ea typeface="BIZ UDPゴシック" panose="020B0400000000000000" pitchFamily="50" charset="-128"/>
                        </a:rPr>
                        <a:t>月）</a:t>
                      </a:r>
                    </a:p>
                  </a:txBody>
                  <a:tcPr marL="45720" marR="45720" anchor="ctr"/>
                </a:tc>
                <a:extLst>
                  <a:ext uri="{0D108BD9-81ED-4DB2-BD59-A6C34878D82A}">
                    <a16:rowId xmlns:a16="http://schemas.microsoft.com/office/drawing/2014/main" val="3091074495"/>
                  </a:ext>
                </a:extLst>
              </a:tr>
              <a:tr h="288000">
                <a:tc vMerge="1">
                  <a:txBody>
                    <a:bodyPr/>
                    <a:lstStyle/>
                    <a:p>
                      <a:endParaRPr lang="ja-JP" altLang="en-US" sz="1200"/>
                    </a:p>
                  </a:txBody>
                  <a:tcPr marL="0" marR="0" marT="0" marB="0" anchor="ctr"/>
                </a:tc>
                <a:tc>
                  <a:txBody>
                    <a:bodyPr/>
                    <a:lstStyle/>
                    <a:p>
                      <a:r>
                        <a:rPr lang="en-US" altLang="ja-JP" sz="1200">
                          <a:latin typeface="BIZ UDPゴシック" panose="020B0400000000000000" pitchFamily="50" charset="-128"/>
                          <a:ea typeface="BIZ UDPゴシック" panose="020B0400000000000000" pitchFamily="50" charset="-128"/>
                        </a:rPr>
                        <a:t>1,2-</a:t>
                      </a:r>
                      <a:r>
                        <a:rPr lang="ja-JP" altLang="en-US" sz="1200">
                          <a:latin typeface="BIZ UDPゴシック" panose="020B0400000000000000" pitchFamily="50" charset="-128"/>
                          <a:ea typeface="BIZ UDPゴシック" panose="020B0400000000000000" pitchFamily="50" charset="-128"/>
                        </a:rPr>
                        <a:t>ジクロロエタン</a:t>
                      </a:r>
                    </a:p>
                  </a:txBody>
                  <a:tcPr marL="45720" marR="45720" anchor="ctr"/>
                </a:tc>
                <a:tc>
                  <a:txBody>
                    <a:bodyPr/>
                    <a:lstStyle/>
                    <a:p>
                      <a:r>
                        <a:rPr lang="ja-JP" altLang="en-US" sz="1200" dirty="0">
                          <a:latin typeface="BIZ UDPゴシック" panose="020B0400000000000000" pitchFamily="50" charset="-128"/>
                          <a:ea typeface="BIZ UDPゴシック" panose="020B0400000000000000" pitchFamily="50" charset="-128"/>
                        </a:rPr>
                        <a:t>１年平均値が</a:t>
                      </a:r>
                      <a:r>
                        <a:rPr lang="en-US" altLang="ja-JP" sz="1200" dirty="0">
                          <a:latin typeface="BIZ UDPゴシック" panose="020B0400000000000000" pitchFamily="50" charset="-128"/>
                          <a:ea typeface="BIZ UDPゴシック" panose="020B0400000000000000" pitchFamily="50" charset="-128"/>
                        </a:rPr>
                        <a:t>1.6 </a:t>
                      </a:r>
                      <a:r>
                        <a:rPr lang="en-US" altLang="ja-JP" sz="1200" dirty="0" err="1">
                          <a:latin typeface="BIZ UDPゴシック" panose="020B0400000000000000" pitchFamily="50" charset="-128"/>
                          <a:ea typeface="BIZ UDPゴシック" panose="020B0400000000000000" pitchFamily="50" charset="-128"/>
                        </a:rPr>
                        <a:t>μg</a:t>
                      </a:r>
                      <a:r>
                        <a:rPr lang="en-US" altLang="ja-JP" sz="1200" dirty="0">
                          <a:latin typeface="BIZ UDPゴシック" panose="020B0400000000000000" pitchFamily="50" charset="-128"/>
                          <a:ea typeface="BIZ UDPゴシック" panose="020B0400000000000000" pitchFamily="50" charset="-128"/>
                        </a:rPr>
                        <a:t>/m</a:t>
                      </a:r>
                      <a:r>
                        <a:rPr lang="en-US" altLang="ja-JP" sz="1200" baseline="30000" dirty="0">
                          <a:latin typeface="BIZ UDPゴシック" panose="020B0400000000000000" pitchFamily="50" charset="-128"/>
                          <a:ea typeface="BIZ UDPゴシック" panose="020B0400000000000000" pitchFamily="50" charset="-128"/>
                        </a:rPr>
                        <a:t>3</a:t>
                      </a:r>
                      <a:r>
                        <a:rPr lang="ja-JP" altLang="en-US" sz="1200" dirty="0">
                          <a:latin typeface="BIZ UDPゴシック" panose="020B0400000000000000" pitchFamily="50" charset="-128"/>
                          <a:ea typeface="BIZ UDPゴシック" panose="020B0400000000000000" pitchFamily="50" charset="-128"/>
                        </a:rPr>
                        <a:t>以下であること。</a:t>
                      </a:r>
                    </a:p>
                  </a:txBody>
                  <a:tcPr marL="45720" marR="45720" anchor="ctr"/>
                </a:tc>
                <a:tc>
                  <a:txBody>
                    <a:bodyPr/>
                    <a:lstStyle/>
                    <a:p>
                      <a:r>
                        <a:rPr lang="ja-JP" altLang="en-US" sz="1200">
                          <a:latin typeface="BIZ UDPゴシック" panose="020B0400000000000000" pitchFamily="50" charset="-128"/>
                          <a:ea typeface="BIZ UDPゴシック" panose="020B0400000000000000" pitchFamily="50" charset="-128"/>
                        </a:rPr>
                        <a:t>第８次（平成</a:t>
                      </a:r>
                      <a:r>
                        <a:rPr lang="en-US" altLang="ja-JP" sz="1200">
                          <a:latin typeface="BIZ UDPゴシック" panose="020B0400000000000000" pitchFamily="50" charset="-128"/>
                          <a:ea typeface="BIZ UDPゴシック" panose="020B0400000000000000" pitchFamily="50" charset="-128"/>
                        </a:rPr>
                        <a:t>18</a:t>
                      </a:r>
                      <a:r>
                        <a:rPr lang="ja-JP" altLang="en-US" sz="1200">
                          <a:latin typeface="BIZ UDPゴシック" panose="020B0400000000000000" pitchFamily="50" charset="-128"/>
                          <a:ea typeface="BIZ UDPゴシック" panose="020B0400000000000000" pitchFamily="50" charset="-128"/>
                        </a:rPr>
                        <a:t>年</a:t>
                      </a:r>
                      <a:r>
                        <a:rPr lang="en-US" altLang="ja-JP" sz="1200">
                          <a:latin typeface="BIZ UDPゴシック" panose="020B0400000000000000" pitchFamily="50" charset="-128"/>
                          <a:ea typeface="BIZ UDPゴシック" panose="020B0400000000000000" pitchFamily="50" charset="-128"/>
                        </a:rPr>
                        <a:t>11</a:t>
                      </a:r>
                      <a:r>
                        <a:rPr lang="ja-JP" altLang="en-US" sz="1200">
                          <a:latin typeface="BIZ UDPゴシック" panose="020B0400000000000000" pitchFamily="50" charset="-128"/>
                          <a:ea typeface="BIZ UDPゴシック" panose="020B0400000000000000" pitchFamily="50" charset="-128"/>
                        </a:rPr>
                        <a:t>月）</a:t>
                      </a:r>
                    </a:p>
                  </a:txBody>
                  <a:tcPr marL="45720" marR="45720" anchor="ctr"/>
                </a:tc>
                <a:extLst>
                  <a:ext uri="{0D108BD9-81ED-4DB2-BD59-A6C34878D82A}">
                    <a16:rowId xmlns:a16="http://schemas.microsoft.com/office/drawing/2014/main" val="3971120128"/>
                  </a:ext>
                </a:extLst>
              </a:tr>
              <a:tr h="288000">
                <a:tc vMerge="1">
                  <a:txBody>
                    <a:bodyPr/>
                    <a:lstStyle/>
                    <a:p>
                      <a:endParaRPr lang="ja-JP" altLang="en-US" sz="1200"/>
                    </a:p>
                  </a:txBody>
                  <a:tcPr marL="0" marR="0" marT="0" marB="0" anchor="ctr"/>
                </a:tc>
                <a:tc>
                  <a:txBody>
                    <a:bodyPr/>
                    <a:lstStyle/>
                    <a:p>
                      <a:r>
                        <a:rPr lang="ja-JP" altLang="en-US" sz="1200">
                          <a:latin typeface="BIZ UDPゴシック" panose="020B0400000000000000" pitchFamily="50" charset="-128"/>
                          <a:ea typeface="BIZ UDPゴシック" panose="020B0400000000000000" pitchFamily="50" charset="-128"/>
                        </a:rPr>
                        <a:t>水銀及びその化合物</a:t>
                      </a:r>
                    </a:p>
                  </a:txBody>
                  <a:tcPr marL="45720" marR="45720" anchor="ctr"/>
                </a:tc>
                <a:tc>
                  <a:txBody>
                    <a:bodyPr/>
                    <a:lstStyle/>
                    <a:p>
                      <a:r>
                        <a:rPr lang="ja-JP" altLang="en-US" sz="1200" dirty="0">
                          <a:latin typeface="BIZ UDPゴシック" panose="020B0400000000000000" pitchFamily="50" charset="-128"/>
                          <a:ea typeface="BIZ UDPゴシック" panose="020B0400000000000000" pitchFamily="50" charset="-128"/>
                        </a:rPr>
                        <a:t>１年平均値が</a:t>
                      </a:r>
                      <a:r>
                        <a:rPr lang="en-US" altLang="ja-JP" sz="1200" dirty="0">
                          <a:latin typeface="BIZ UDPゴシック" panose="020B0400000000000000" pitchFamily="50" charset="-128"/>
                          <a:ea typeface="BIZ UDPゴシック" panose="020B0400000000000000" pitchFamily="50" charset="-128"/>
                        </a:rPr>
                        <a:t>40 ng Hg/m</a:t>
                      </a:r>
                      <a:r>
                        <a:rPr lang="en-US" altLang="ja-JP" sz="1200" baseline="30000" dirty="0">
                          <a:latin typeface="BIZ UDPゴシック" panose="020B0400000000000000" pitchFamily="50" charset="-128"/>
                          <a:ea typeface="BIZ UDPゴシック" panose="020B0400000000000000" pitchFamily="50" charset="-128"/>
                        </a:rPr>
                        <a:t>3</a:t>
                      </a:r>
                      <a:r>
                        <a:rPr lang="ja-JP" altLang="en-US" sz="1200" dirty="0">
                          <a:latin typeface="BIZ UDPゴシック" panose="020B0400000000000000" pitchFamily="50" charset="-128"/>
                          <a:ea typeface="BIZ UDPゴシック" panose="020B0400000000000000" pitchFamily="50" charset="-128"/>
                        </a:rPr>
                        <a:t>以下であること。</a:t>
                      </a:r>
                    </a:p>
                  </a:txBody>
                  <a:tcPr marL="45720" marR="45720" anchor="ctr"/>
                </a:tc>
                <a:tc>
                  <a:txBody>
                    <a:bodyPr/>
                    <a:lstStyle/>
                    <a:p>
                      <a:r>
                        <a:rPr lang="ja-JP" altLang="en-US" sz="1200">
                          <a:latin typeface="BIZ UDPゴシック" panose="020B0400000000000000" pitchFamily="50" charset="-128"/>
                          <a:ea typeface="BIZ UDPゴシック" panose="020B0400000000000000" pitchFamily="50" charset="-128"/>
                        </a:rPr>
                        <a:t>第７次（平成</a:t>
                      </a:r>
                      <a:r>
                        <a:rPr lang="en-US" altLang="ja-JP" sz="1200">
                          <a:latin typeface="BIZ UDPゴシック" panose="020B0400000000000000" pitchFamily="50" charset="-128"/>
                          <a:ea typeface="BIZ UDPゴシック" panose="020B0400000000000000" pitchFamily="50" charset="-128"/>
                        </a:rPr>
                        <a:t>15</a:t>
                      </a:r>
                      <a:r>
                        <a:rPr lang="ja-JP" altLang="en-US" sz="1200">
                          <a:latin typeface="BIZ UDPゴシック" panose="020B0400000000000000" pitchFamily="50" charset="-128"/>
                          <a:ea typeface="BIZ UDPゴシック" panose="020B0400000000000000" pitchFamily="50" charset="-128"/>
                        </a:rPr>
                        <a:t>年７月）</a:t>
                      </a:r>
                    </a:p>
                  </a:txBody>
                  <a:tcPr marL="45720" marR="45720" anchor="ctr"/>
                </a:tc>
                <a:extLst>
                  <a:ext uri="{0D108BD9-81ED-4DB2-BD59-A6C34878D82A}">
                    <a16:rowId xmlns:a16="http://schemas.microsoft.com/office/drawing/2014/main" val="806268236"/>
                  </a:ext>
                </a:extLst>
              </a:tr>
              <a:tr h="288000">
                <a:tc vMerge="1">
                  <a:txBody>
                    <a:bodyPr/>
                    <a:lstStyle/>
                    <a:p>
                      <a:endParaRPr lang="ja-JP" altLang="en-US" sz="1200"/>
                    </a:p>
                  </a:txBody>
                  <a:tcPr marL="0" marR="0" marT="0" marB="0" anchor="ctr"/>
                </a:tc>
                <a:tc>
                  <a:txBody>
                    <a:bodyPr/>
                    <a:lstStyle/>
                    <a:p>
                      <a:r>
                        <a:rPr lang="ja-JP" altLang="en-US" sz="1200">
                          <a:latin typeface="BIZ UDPゴシック" panose="020B0400000000000000" pitchFamily="50" charset="-128"/>
                          <a:ea typeface="BIZ UDPゴシック" panose="020B0400000000000000" pitchFamily="50" charset="-128"/>
                        </a:rPr>
                        <a:t>ニッケル化合物</a:t>
                      </a:r>
                    </a:p>
                  </a:txBody>
                  <a:tcPr marL="45720" marR="45720" anchor="ctr"/>
                </a:tc>
                <a:tc>
                  <a:txBody>
                    <a:bodyPr/>
                    <a:lstStyle/>
                    <a:p>
                      <a:r>
                        <a:rPr lang="ja-JP" altLang="en-US" sz="1200" dirty="0">
                          <a:latin typeface="BIZ UDPゴシック" panose="020B0400000000000000" pitchFamily="50" charset="-128"/>
                          <a:ea typeface="BIZ UDPゴシック" panose="020B0400000000000000" pitchFamily="50" charset="-128"/>
                        </a:rPr>
                        <a:t>１年平均値が</a:t>
                      </a:r>
                      <a:r>
                        <a:rPr lang="en-US" altLang="ja-JP" sz="1200" dirty="0">
                          <a:latin typeface="BIZ UDPゴシック" panose="020B0400000000000000" pitchFamily="50" charset="-128"/>
                          <a:ea typeface="BIZ UDPゴシック" panose="020B0400000000000000" pitchFamily="50" charset="-128"/>
                        </a:rPr>
                        <a:t>25 ng Ni/m</a:t>
                      </a:r>
                      <a:r>
                        <a:rPr lang="en-US" altLang="ja-JP" sz="1200" baseline="30000" dirty="0">
                          <a:latin typeface="BIZ UDPゴシック" panose="020B0400000000000000" pitchFamily="50" charset="-128"/>
                          <a:ea typeface="BIZ UDPゴシック" panose="020B0400000000000000" pitchFamily="50" charset="-128"/>
                        </a:rPr>
                        <a:t>3</a:t>
                      </a:r>
                      <a:r>
                        <a:rPr lang="ja-JP" altLang="en-US" sz="1200" dirty="0">
                          <a:latin typeface="BIZ UDPゴシック" panose="020B0400000000000000" pitchFamily="50" charset="-128"/>
                          <a:ea typeface="BIZ UDPゴシック" panose="020B0400000000000000" pitchFamily="50" charset="-128"/>
                        </a:rPr>
                        <a:t>以下であること。</a:t>
                      </a:r>
                    </a:p>
                  </a:txBody>
                  <a:tcPr marL="45720" marR="45720" anchor="ctr"/>
                </a:tc>
                <a:tc>
                  <a:txBody>
                    <a:bodyPr/>
                    <a:lstStyle/>
                    <a:p>
                      <a:r>
                        <a:rPr lang="ja-JP" altLang="en-US" sz="1200">
                          <a:latin typeface="BIZ UDPゴシック" panose="020B0400000000000000" pitchFamily="50" charset="-128"/>
                          <a:ea typeface="BIZ UDPゴシック" panose="020B0400000000000000" pitchFamily="50" charset="-128"/>
                        </a:rPr>
                        <a:t>第７次（平成</a:t>
                      </a:r>
                      <a:r>
                        <a:rPr lang="en-US" altLang="ja-JP" sz="1200">
                          <a:latin typeface="BIZ UDPゴシック" panose="020B0400000000000000" pitchFamily="50" charset="-128"/>
                          <a:ea typeface="BIZ UDPゴシック" panose="020B0400000000000000" pitchFamily="50" charset="-128"/>
                        </a:rPr>
                        <a:t>15</a:t>
                      </a:r>
                      <a:r>
                        <a:rPr lang="ja-JP" altLang="en-US" sz="1200">
                          <a:latin typeface="BIZ UDPゴシック" panose="020B0400000000000000" pitchFamily="50" charset="-128"/>
                          <a:ea typeface="BIZ UDPゴシック" panose="020B0400000000000000" pitchFamily="50" charset="-128"/>
                        </a:rPr>
                        <a:t>年７月）</a:t>
                      </a:r>
                    </a:p>
                  </a:txBody>
                  <a:tcPr marL="45720" marR="45720" anchor="ctr"/>
                </a:tc>
                <a:extLst>
                  <a:ext uri="{0D108BD9-81ED-4DB2-BD59-A6C34878D82A}">
                    <a16:rowId xmlns:a16="http://schemas.microsoft.com/office/drawing/2014/main" val="1875918940"/>
                  </a:ext>
                </a:extLst>
              </a:tr>
              <a:tr h="288000">
                <a:tc vMerge="1">
                  <a:txBody>
                    <a:bodyPr/>
                    <a:lstStyle/>
                    <a:p>
                      <a:endParaRPr lang="ja-JP" altLang="en-US" sz="1200"/>
                    </a:p>
                  </a:txBody>
                  <a:tcPr marL="0" marR="0" marT="0" marB="0" anchor="ctr"/>
                </a:tc>
                <a:tc>
                  <a:txBody>
                    <a:bodyPr/>
                    <a:lstStyle/>
                    <a:p>
                      <a:r>
                        <a:rPr lang="ja-JP" altLang="en-US" sz="1200">
                          <a:latin typeface="BIZ UDPゴシック" panose="020B0400000000000000" pitchFamily="50" charset="-128"/>
                          <a:ea typeface="BIZ UDPゴシック" panose="020B0400000000000000" pitchFamily="50" charset="-128"/>
                        </a:rPr>
                        <a:t>ヒ素及びその化合物</a:t>
                      </a:r>
                    </a:p>
                  </a:txBody>
                  <a:tcPr marL="45720" marR="45720" anchor="ctr"/>
                </a:tc>
                <a:tc>
                  <a:txBody>
                    <a:bodyPr/>
                    <a:lstStyle/>
                    <a:p>
                      <a:r>
                        <a:rPr lang="ja-JP" altLang="en-US" sz="1200" dirty="0">
                          <a:latin typeface="BIZ UDPゴシック" panose="020B0400000000000000" pitchFamily="50" charset="-128"/>
                          <a:ea typeface="BIZ UDPゴシック" panose="020B0400000000000000" pitchFamily="50" charset="-128"/>
                        </a:rPr>
                        <a:t>１年平均値が</a:t>
                      </a:r>
                      <a:r>
                        <a:rPr lang="en-US" altLang="ja-JP" sz="1200" dirty="0">
                          <a:latin typeface="BIZ UDPゴシック" panose="020B0400000000000000" pitchFamily="50" charset="-128"/>
                          <a:ea typeface="BIZ UDPゴシック" panose="020B0400000000000000" pitchFamily="50" charset="-128"/>
                        </a:rPr>
                        <a:t>6 ng As/m</a:t>
                      </a:r>
                      <a:r>
                        <a:rPr lang="en-US" altLang="ja-JP" sz="1200" baseline="30000" dirty="0">
                          <a:latin typeface="BIZ UDPゴシック" panose="020B0400000000000000" pitchFamily="50" charset="-128"/>
                          <a:ea typeface="BIZ UDPゴシック" panose="020B0400000000000000" pitchFamily="50" charset="-128"/>
                        </a:rPr>
                        <a:t>3</a:t>
                      </a:r>
                      <a:r>
                        <a:rPr lang="ja-JP" altLang="en-US" sz="1200" dirty="0">
                          <a:latin typeface="BIZ UDPゴシック" panose="020B0400000000000000" pitchFamily="50" charset="-128"/>
                          <a:ea typeface="BIZ UDPゴシック" panose="020B0400000000000000" pitchFamily="50" charset="-128"/>
                        </a:rPr>
                        <a:t>以下であること。</a:t>
                      </a:r>
                    </a:p>
                  </a:txBody>
                  <a:tcPr marL="45720" marR="45720" anchor="ctr"/>
                </a:tc>
                <a:tc>
                  <a:txBody>
                    <a:bodyPr/>
                    <a:lstStyle/>
                    <a:p>
                      <a:r>
                        <a:rPr lang="ja-JP" altLang="en-US" sz="1200">
                          <a:latin typeface="BIZ UDPゴシック" panose="020B0400000000000000" pitchFamily="50" charset="-128"/>
                          <a:ea typeface="BIZ UDPゴシック" panose="020B0400000000000000" pitchFamily="50" charset="-128"/>
                        </a:rPr>
                        <a:t>第９次（平成</a:t>
                      </a:r>
                      <a:r>
                        <a:rPr lang="en-US" altLang="ja-JP" sz="1200">
                          <a:latin typeface="BIZ UDPゴシック" panose="020B0400000000000000" pitchFamily="50" charset="-128"/>
                          <a:ea typeface="BIZ UDPゴシック" panose="020B0400000000000000" pitchFamily="50" charset="-128"/>
                        </a:rPr>
                        <a:t>22</a:t>
                      </a:r>
                      <a:r>
                        <a:rPr lang="ja-JP" altLang="en-US" sz="1200">
                          <a:latin typeface="BIZ UDPゴシック" panose="020B0400000000000000" pitchFamily="50" charset="-128"/>
                          <a:ea typeface="BIZ UDPゴシック" panose="020B0400000000000000" pitchFamily="50" charset="-128"/>
                        </a:rPr>
                        <a:t>年</a:t>
                      </a:r>
                      <a:r>
                        <a:rPr lang="en-US" altLang="ja-JP" sz="1200">
                          <a:latin typeface="BIZ UDPゴシック" panose="020B0400000000000000" pitchFamily="50" charset="-128"/>
                          <a:ea typeface="BIZ UDPゴシック" panose="020B0400000000000000" pitchFamily="50" charset="-128"/>
                        </a:rPr>
                        <a:t>10</a:t>
                      </a:r>
                      <a:r>
                        <a:rPr lang="ja-JP" altLang="en-US" sz="1200">
                          <a:latin typeface="BIZ UDPゴシック" panose="020B0400000000000000" pitchFamily="50" charset="-128"/>
                          <a:ea typeface="BIZ UDPゴシック" panose="020B0400000000000000" pitchFamily="50" charset="-128"/>
                        </a:rPr>
                        <a:t>月）</a:t>
                      </a:r>
                    </a:p>
                  </a:txBody>
                  <a:tcPr marL="45720" marR="45720" anchor="ctr"/>
                </a:tc>
                <a:extLst>
                  <a:ext uri="{0D108BD9-81ED-4DB2-BD59-A6C34878D82A}">
                    <a16:rowId xmlns:a16="http://schemas.microsoft.com/office/drawing/2014/main" val="360249918"/>
                  </a:ext>
                </a:extLst>
              </a:tr>
              <a:tr h="288000">
                <a:tc vMerge="1">
                  <a:txBody>
                    <a:bodyPr/>
                    <a:lstStyle/>
                    <a:p>
                      <a:endParaRPr lang="ja-JP" altLang="en-US" sz="1200"/>
                    </a:p>
                  </a:txBody>
                  <a:tcPr marL="0" marR="0" marT="0" marB="0" anchor="ctr"/>
                </a:tc>
                <a:tc>
                  <a:txBody>
                    <a:bodyPr/>
                    <a:lstStyle/>
                    <a:p>
                      <a:r>
                        <a:rPr lang="en-US" altLang="ja-JP" sz="1200">
                          <a:latin typeface="BIZ UDPゴシック" panose="020B0400000000000000" pitchFamily="50" charset="-128"/>
                          <a:ea typeface="BIZ UDPゴシック" panose="020B0400000000000000" pitchFamily="50" charset="-128"/>
                        </a:rPr>
                        <a:t>1,3-</a:t>
                      </a:r>
                      <a:r>
                        <a:rPr lang="ja-JP" altLang="en-US" sz="1200">
                          <a:latin typeface="BIZ UDPゴシック" panose="020B0400000000000000" pitchFamily="50" charset="-128"/>
                          <a:ea typeface="BIZ UDPゴシック" panose="020B0400000000000000" pitchFamily="50" charset="-128"/>
                        </a:rPr>
                        <a:t>ブタジエン</a:t>
                      </a:r>
                    </a:p>
                  </a:txBody>
                  <a:tcPr marL="45720" marR="45720" anchor="ctr"/>
                </a:tc>
                <a:tc>
                  <a:txBody>
                    <a:bodyPr/>
                    <a:lstStyle/>
                    <a:p>
                      <a:r>
                        <a:rPr lang="ja-JP" altLang="en-US" sz="1200" dirty="0">
                          <a:latin typeface="BIZ UDPゴシック" panose="020B0400000000000000" pitchFamily="50" charset="-128"/>
                          <a:ea typeface="BIZ UDPゴシック" panose="020B0400000000000000" pitchFamily="50" charset="-128"/>
                        </a:rPr>
                        <a:t>１年平均値が</a:t>
                      </a:r>
                      <a:r>
                        <a:rPr lang="en-US" altLang="ja-JP" sz="1200" dirty="0">
                          <a:latin typeface="BIZ UDPゴシック" panose="020B0400000000000000" pitchFamily="50" charset="-128"/>
                          <a:ea typeface="BIZ UDPゴシック" panose="020B0400000000000000" pitchFamily="50" charset="-128"/>
                        </a:rPr>
                        <a:t>2.5 </a:t>
                      </a:r>
                      <a:r>
                        <a:rPr lang="en-US" altLang="ja-JP" sz="1200" dirty="0" err="1">
                          <a:latin typeface="BIZ UDPゴシック" panose="020B0400000000000000" pitchFamily="50" charset="-128"/>
                          <a:ea typeface="BIZ UDPゴシック" panose="020B0400000000000000" pitchFamily="50" charset="-128"/>
                        </a:rPr>
                        <a:t>μg</a:t>
                      </a:r>
                      <a:r>
                        <a:rPr lang="en-US" altLang="ja-JP" sz="1200" dirty="0">
                          <a:latin typeface="BIZ UDPゴシック" panose="020B0400000000000000" pitchFamily="50" charset="-128"/>
                          <a:ea typeface="BIZ UDPゴシック" panose="020B0400000000000000" pitchFamily="50" charset="-128"/>
                        </a:rPr>
                        <a:t>/m</a:t>
                      </a:r>
                      <a:r>
                        <a:rPr lang="en-US" altLang="ja-JP" sz="1200" baseline="30000" dirty="0">
                          <a:latin typeface="BIZ UDPゴシック" panose="020B0400000000000000" pitchFamily="50" charset="-128"/>
                          <a:ea typeface="BIZ UDPゴシック" panose="020B0400000000000000" pitchFamily="50" charset="-128"/>
                        </a:rPr>
                        <a:t>3</a:t>
                      </a:r>
                      <a:r>
                        <a:rPr lang="ja-JP" altLang="en-US" sz="1200" dirty="0">
                          <a:latin typeface="BIZ UDPゴシック" panose="020B0400000000000000" pitchFamily="50" charset="-128"/>
                          <a:ea typeface="BIZ UDPゴシック" panose="020B0400000000000000" pitchFamily="50" charset="-128"/>
                        </a:rPr>
                        <a:t>以下であること。</a:t>
                      </a:r>
                    </a:p>
                  </a:txBody>
                  <a:tcPr marL="45720" marR="45720" anchor="ctr"/>
                </a:tc>
                <a:tc>
                  <a:txBody>
                    <a:bodyPr/>
                    <a:lstStyle/>
                    <a:p>
                      <a:r>
                        <a:rPr lang="ja-JP" altLang="en-US" sz="1200">
                          <a:latin typeface="BIZ UDPゴシック" panose="020B0400000000000000" pitchFamily="50" charset="-128"/>
                          <a:ea typeface="BIZ UDPゴシック" panose="020B0400000000000000" pitchFamily="50" charset="-128"/>
                        </a:rPr>
                        <a:t>第８次（平成</a:t>
                      </a:r>
                      <a:r>
                        <a:rPr lang="en-US" altLang="ja-JP" sz="1200">
                          <a:latin typeface="BIZ UDPゴシック" panose="020B0400000000000000" pitchFamily="50" charset="-128"/>
                          <a:ea typeface="BIZ UDPゴシック" panose="020B0400000000000000" pitchFamily="50" charset="-128"/>
                        </a:rPr>
                        <a:t>18</a:t>
                      </a:r>
                      <a:r>
                        <a:rPr lang="ja-JP" altLang="en-US" sz="1200">
                          <a:latin typeface="BIZ UDPゴシック" panose="020B0400000000000000" pitchFamily="50" charset="-128"/>
                          <a:ea typeface="BIZ UDPゴシック" panose="020B0400000000000000" pitchFamily="50" charset="-128"/>
                        </a:rPr>
                        <a:t>年</a:t>
                      </a:r>
                      <a:r>
                        <a:rPr lang="en-US" altLang="ja-JP" sz="1200">
                          <a:latin typeface="BIZ UDPゴシック" panose="020B0400000000000000" pitchFamily="50" charset="-128"/>
                          <a:ea typeface="BIZ UDPゴシック" panose="020B0400000000000000" pitchFamily="50" charset="-128"/>
                        </a:rPr>
                        <a:t>11</a:t>
                      </a:r>
                      <a:r>
                        <a:rPr lang="ja-JP" altLang="en-US" sz="1200">
                          <a:latin typeface="BIZ UDPゴシック" panose="020B0400000000000000" pitchFamily="50" charset="-128"/>
                          <a:ea typeface="BIZ UDPゴシック" panose="020B0400000000000000" pitchFamily="50" charset="-128"/>
                        </a:rPr>
                        <a:t>月）</a:t>
                      </a:r>
                    </a:p>
                  </a:txBody>
                  <a:tcPr marL="45720" marR="45720" anchor="ctr"/>
                </a:tc>
                <a:extLst>
                  <a:ext uri="{0D108BD9-81ED-4DB2-BD59-A6C34878D82A}">
                    <a16:rowId xmlns:a16="http://schemas.microsoft.com/office/drawing/2014/main" val="3011266373"/>
                  </a:ext>
                </a:extLst>
              </a:tr>
              <a:tr h="288000">
                <a:tc vMerge="1">
                  <a:txBody>
                    <a:bodyPr/>
                    <a:lstStyle/>
                    <a:p>
                      <a:endParaRPr lang="ja-JP" altLang="en-US" sz="1200" dirty="0"/>
                    </a:p>
                  </a:txBody>
                  <a:tcPr marL="0" marR="0" marT="0" marB="0" anchor="ctr"/>
                </a:tc>
                <a:tc>
                  <a:txBody>
                    <a:bodyPr/>
                    <a:lstStyle/>
                    <a:p>
                      <a:r>
                        <a:rPr lang="ja-JP" altLang="en-US" sz="1200">
                          <a:latin typeface="BIZ UDPゴシック" panose="020B0400000000000000" pitchFamily="50" charset="-128"/>
                          <a:ea typeface="BIZ UDPゴシック" panose="020B0400000000000000" pitchFamily="50" charset="-128"/>
                        </a:rPr>
                        <a:t>マンガン及びその化合物</a:t>
                      </a:r>
                    </a:p>
                  </a:txBody>
                  <a:tcPr marL="45720" marR="45720" anchor="ctr"/>
                </a:tc>
                <a:tc>
                  <a:txBody>
                    <a:bodyPr/>
                    <a:lstStyle/>
                    <a:p>
                      <a:r>
                        <a:rPr lang="ja-JP" altLang="en-US" sz="1200" dirty="0">
                          <a:latin typeface="BIZ UDPゴシック" panose="020B0400000000000000" pitchFamily="50" charset="-128"/>
                          <a:ea typeface="BIZ UDPゴシック" panose="020B0400000000000000" pitchFamily="50" charset="-128"/>
                        </a:rPr>
                        <a:t>１年平均値が</a:t>
                      </a:r>
                      <a:r>
                        <a:rPr lang="en-US" altLang="ja-JP" sz="1200" dirty="0">
                          <a:latin typeface="BIZ UDPゴシック" panose="020B0400000000000000" pitchFamily="50" charset="-128"/>
                          <a:ea typeface="BIZ UDPゴシック" panose="020B0400000000000000" pitchFamily="50" charset="-128"/>
                        </a:rPr>
                        <a:t>140 ng Mn/m</a:t>
                      </a:r>
                      <a:r>
                        <a:rPr lang="ja-JP" altLang="en-US" sz="1200" baseline="30000" dirty="0">
                          <a:latin typeface="BIZ UDPゴシック" panose="020B0400000000000000" pitchFamily="50" charset="-128"/>
                          <a:ea typeface="BIZ UDPゴシック" panose="020B0400000000000000" pitchFamily="50" charset="-128"/>
                        </a:rPr>
                        <a:t>３</a:t>
                      </a:r>
                      <a:r>
                        <a:rPr lang="ja-JP" altLang="en-US" sz="1200" dirty="0">
                          <a:latin typeface="BIZ UDPゴシック" panose="020B0400000000000000" pitchFamily="50" charset="-128"/>
                          <a:ea typeface="BIZ UDPゴシック" panose="020B0400000000000000" pitchFamily="50" charset="-128"/>
                        </a:rPr>
                        <a:t>以下であること。</a:t>
                      </a:r>
                    </a:p>
                  </a:txBody>
                  <a:tcPr marL="45720" marR="45720" anchor="ctr"/>
                </a:tc>
                <a:tc>
                  <a:txBody>
                    <a:bodyPr/>
                    <a:lstStyle/>
                    <a:p>
                      <a:r>
                        <a:rPr lang="ja-JP" altLang="en-US" sz="1200" dirty="0">
                          <a:latin typeface="BIZ UDPゴシック" panose="020B0400000000000000" pitchFamily="50" charset="-128"/>
                          <a:ea typeface="BIZ UDPゴシック" panose="020B0400000000000000" pitchFamily="50" charset="-128"/>
                        </a:rPr>
                        <a:t>第</a:t>
                      </a:r>
                      <a:r>
                        <a:rPr lang="en-US" altLang="ja-JP" sz="1200" dirty="0">
                          <a:latin typeface="BIZ UDPゴシック" panose="020B0400000000000000" pitchFamily="50" charset="-128"/>
                          <a:ea typeface="BIZ UDPゴシック" panose="020B0400000000000000" pitchFamily="50" charset="-128"/>
                        </a:rPr>
                        <a:t>10</a:t>
                      </a:r>
                      <a:r>
                        <a:rPr lang="ja-JP" altLang="en-US" sz="1200" dirty="0">
                          <a:latin typeface="BIZ UDPゴシック" panose="020B0400000000000000" pitchFamily="50" charset="-128"/>
                          <a:ea typeface="BIZ UDPゴシック" panose="020B0400000000000000" pitchFamily="50" charset="-128"/>
                        </a:rPr>
                        <a:t>次（平成</a:t>
                      </a:r>
                      <a:r>
                        <a:rPr lang="en-US" altLang="ja-JP" sz="1200" dirty="0">
                          <a:latin typeface="BIZ UDPゴシック" panose="020B0400000000000000" pitchFamily="50" charset="-128"/>
                          <a:ea typeface="BIZ UDPゴシック" panose="020B0400000000000000" pitchFamily="50" charset="-128"/>
                        </a:rPr>
                        <a:t>26</a:t>
                      </a:r>
                      <a:r>
                        <a:rPr lang="ja-JP" altLang="en-US" sz="1200" dirty="0">
                          <a:latin typeface="BIZ UDPゴシック" panose="020B0400000000000000" pitchFamily="50" charset="-128"/>
                          <a:ea typeface="BIZ UDPゴシック" panose="020B0400000000000000" pitchFamily="50" charset="-128"/>
                        </a:rPr>
                        <a:t>年５月）</a:t>
                      </a:r>
                    </a:p>
                  </a:txBody>
                  <a:tcPr marL="45720" marR="45720" anchor="ctr"/>
                </a:tc>
                <a:extLst>
                  <a:ext uri="{0D108BD9-81ED-4DB2-BD59-A6C34878D82A}">
                    <a16:rowId xmlns:a16="http://schemas.microsoft.com/office/drawing/2014/main" val="4057415523"/>
                  </a:ext>
                </a:extLst>
              </a:tr>
            </a:tbl>
          </a:graphicData>
        </a:graphic>
      </p:graphicFrame>
      <p:sp>
        <p:nvSpPr>
          <p:cNvPr id="7" name="テキスト ボックス 6">
            <a:extLst>
              <a:ext uri="{FF2B5EF4-FFF2-40B4-BE49-F238E27FC236}">
                <a16:creationId xmlns:a16="http://schemas.microsoft.com/office/drawing/2014/main" id="{3784BD0B-0AD6-4B0E-B004-6ACDF82F4474}"/>
              </a:ext>
            </a:extLst>
          </p:cNvPr>
          <p:cNvSpPr txBox="1"/>
          <p:nvPr/>
        </p:nvSpPr>
        <p:spPr>
          <a:xfrm>
            <a:off x="1287982" y="6283874"/>
            <a:ext cx="7574508" cy="600164"/>
          </a:xfrm>
          <a:prstGeom prst="rect">
            <a:avLst/>
          </a:prstGeom>
          <a:noFill/>
        </p:spPr>
        <p:txBody>
          <a:bodyPr wrap="square" rtlCol="0">
            <a:spAutoFit/>
          </a:bodyPr>
          <a:lstStyle/>
          <a:p>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環境基準：人の健康の保護及び生活環境の保全のうえで維持されることが望ましい基準として、終局的に、大気、水、土壌、騒音をどの程度に保つことを目標に施策を実施していくのかという目標を定めたもの。（環境基本法第</a:t>
            </a:r>
            <a:r>
              <a:rPr lang="en-US" altLang="ja-JP" sz="1100" dirty="0">
                <a:latin typeface="BIZ UDPゴシック" panose="020B0400000000000000" pitchFamily="50" charset="-128"/>
                <a:ea typeface="BIZ UDPゴシック" panose="020B0400000000000000" pitchFamily="50" charset="-128"/>
              </a:rPr>
              <a:t>16</a:t>
            </a:r>
            <a:r>
              <a:rPr lang="ja-JP" altLang="en-US" sz="1100" dirty="0">
                <a:latin typeface="BIZ UDPゴシック" panose="020B0400000000000000" pitchFamily="50" charset="-128"/>
                <a:ea typeface="BIZ UDPゴシック" panose="020B0400000000000000" pitchFamily="50" charset="-128"/>
              </a:rPr>
              <a:t>条）</a:t>
            </a:r>
            <a:endParaRPr lang="en-US" altLang="ja-JP" sz="1100" dirty="0">
              <a:latin typeface="BIZ UDPゴシック" panose="020B0400000000000000" pitchFamily="50" charset="-128"/>
              <a:ea typeface="BIZ UDPゴシック" panose="020B0400000000000000" pitchFamily="50" charset="-128"/>
            </a:endParaRPr>
          </a:p>
          <a:p>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指針値：環境目標値の一つとして、環境中の有害大気汚染物質による健康リスクの低減を図るための指針となる数値。</a:t>
            </a:r>
            <a:endParaRPr kumimoji="1" lang="en-US" altLang="ja-JP" sz="1100" dirty="0">
              <a:latin typeface="BIZ UDPゴシック" panose="020B0400000000000000" pitchFamily="50" charset="-128"/>
              <a:ea typeface="BIZ UDPゴシック" panose="020B0400000000000000" pitchFamily="50" charset="-128"/>
            </a:endParaRPr>
          </a:p>
        </p:txBody>
      </p:sp>
      <p:sp>
        <p:nvSpPr>
          <p:cNvPr id="10" name="スライド番号プレースホルダー 3">
            <a:extLst>
              <a:ext uri="{FF2B5EF4-FFF2-40B4-BE49-F238E27FC236}">
                <a16:creationId xmlns:a16="http://schemas.microsoft.com/office/drawing/2014/main" id="{38EC12AD-447B-4B63-8F51-E0CAB943DED2}"/>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37</a:t>
            </a:fld>
            <a:endParaRPr lang="en-US" dirty="0">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2536153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1A2945EE-4FC1-4BFA-AE06-8C28C148FE14}"/>
              </a:ext>
            </a:extLst>
          </p:cNvPr>
          <p:cNvSpPr>
            <a:spLocks noGrp="1"/>
          </p:cNvSpPr>
          <p:nvPr>
            <p:ph type="title"/>
          </p:nvPr>
        </p:nvSpPr>
        <p:spPr>
          <a:xfrm>
            <a:off x="1083470" y="609600"/>
            <a:ext cx="8457934" cy="934384"/>
          </a:xfrm>
        </p:spPr>
        <p:txBody>
          <a:bodyPr>
            <a:normAutofit/>
          </a:bodyPr>
          <a:lstStyle/>
          <a:p>
            <a:r>
              <a:rPr lang="ja-JP" altLang="en-US" sz="2400" dirty="0">
                <a:latin typeface="BIZ UDPゴシック" panose="020B0400000000000000" pitchFamily="50" charset="-128"/>
                <a:ea typeface="BIZ UDPゴシック" panose="020B0400000000000000" pitchFamily="50" charset="-128"/>
              </a:rPr>
              <a:t>（参考）府内市町村の規制権限に関する状況　</a:t>
            </a:r>
            <a:r>
              <a:rPr lang="en-US" altLang="ja-JP" sz="2400" dirty="0">
                <a:latin typeface="BIZ UDPゴシック" panose="020B0400000000000000" pitchFamily="50" charset="-128"/>
                <a:ea typeface="BIZ UDPゴシック" panose="020B0400000000000000" pitchFamily="50" charset="-128"/>
              </a:rPr>
              <a:t/>
            </a:r>
            <a:br>
              <a:rPr lang="en-US" altLang="ja-JP" sz="2400" dirty="0">
                <a:latin typeface="BIZ UDPゴシック" panose="020B0400000000000000" pitchFamily="50" charset="-128"/>
                <a:ea typeface="BIZ UDPゴシック" panose="020B0400000000000000" pitchFamily="50" charset="-128"/>
              </a:rPr>
            </a:br>
            <a:r>
              <a:rPr lang="ja-JP" altLang="en-US" sz="2400" dirty="0">
                <a:latin typeface="BIZ UDPゴシック" panose="020B0400000000000000" pitchFamily="50" charset="-128"/>
                <a:ea typeface="BIZ UDPゴシック" panose="020B0400000000000000" pitchFamily="50" charset="-128"/>
              </a:rPr>
              <a:t>　　　　（大気有害物質規制）</a:t>
            </a:r>
          </a:p>
        </p:txBody>
      </p:sp>
      <p:sp>
        <p:nvSpPr>
          <p:cNvPr id="13" name="Isosceles Triangle 12">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テキスト ボックス 7">
            <a:extLst>
              <a:ext uri="{FF2B5EF4-FFF2-40B4-BE49-F238E27FC236}">
                <a16:creationId xmlns:a16="http://schemas.microsoft.com/office/drawing/2014/main" id="{3310079B-FCFA-40BE-819E-3E0DD0842F65}"/>
              </a:ext>
            </a:extLst>
          </p:cNvPr>
          <p:cNvSpPr txBox="1"/>
          <p:nvPr/>
        </p:nvSpPr>
        <p:spPr>
          <a:xfrm>
            <a:off x="933107" y="1543984"/>
            <a:ext cx="8583072" cy="923330"/>
          </a:xfrm>
          <a:prstGeom prst="rect">
            <a:avLst/>
          </a:prstGeom>
          <a:noFill/>
        </p:spPr>
        <p:txBody>
          <a:bodyPr wrap="square" rtlCol="0">
            <a:spAutoFit/>
          </a:bodyPr>
          <a:lstStyle/>
          <a:p>
            <a:r>
              <a:rPr kumimoji="1" lang="ja-JP" altLang="en-US" dirty="0">
                <a:latin typeface="BIZ UDPゴシック" panose="020B0400000000000000" pitchFamily="50" charset="-128"/>
                <a:ea typeface="BIZ UDPゴシック" panose="020B0400000000000000" pitchFamily="50" charset="-128"/>
              </a:rPr>
              <a:t>　令和２年度時点で府内</a:t>
            </a:r>
            <a:r>
              <a:rPr kumimoji="1" lang="en-US" altLang="ja-JP" dirty="0">
                <a:latin typeface="BIZ UDPゴシック" panose="020B0400000000000000" pitchFamily="50" charset="-128"/>
                <a:ea typeface="BIZ UDPゴシック" panose="020B0400000000000000" pitchFamily="50" charset="-128"/>
              </a:rPr>
              <a:t>43</a:t>
            </a:r>
            <a:r>
              <a:rPr kumimoji="1" lang="ja-JP" altLang="en-US" dirty="0">
                <a:latin typeface="BIZ UDPゴシック" panose="020B0400000000000000" pitchFamily="50" charset="-128"/>
                <a:ea typeface="BIZ UDPゴシック" panose="020B0400000000000000" pitchFamily="50" charset="-128"/>
              </a:rPr>
              <a:t>市町村のうち大気汚染関連（大気有害物質規制）に関して</a:t>
            </a:r>
            <a:endParaRPr kumimoji="1" lang="en-US" altLang="ja-JP" dirty="0">
              <a:latin typeface="BIZ UDPゴシック" panose="020B0400000000000000" pitchFamily="50" charset="-128"/>
              <a:ea typeface="BIZ UDPゴシック" panose="020B0400000000000000" pitchFamily="50" charset="-128"/>
            </a:endParaRPr>
          </a:p>
          <a:p>
            <a:r>
              <a:rPr kumimoji="1" lang="ja-JP" altLang="en-US" dirty="0">
                <a:latin typeface="BIZ UDPゴシック" panose="020B0400000000000000" pitchFamily="50" charset="-128"/>
                <a:ea typeface="BIZ UDPゴシック" panose="020B0400000000000000" pitchFamily="50" charset="-128"/>
              </a:rPr>
              <a:t>〇　府が直接規制を行う市町は</a:t>
            </a:r>
            <a:r>
              <a:rPr kumimoji="1" lang="en-US" altLang="ja-JP" dirty="0">
                <a:latin typeface="BIZ UDPゴシック" panose="020B0400000000000000" pitchFamily="50" charset="-128"/>
                <a:ea typeface="BIZ UDPゴシック" panose="020B0400000000000000" pitchFamily="50" charset="-128"/>
              </a:rPr>
              <a:t>16</a:t>
            </a:r>
            <a:r>
              <a:rPr kumimoji="1" lang="ja-JP" altLang="en-US" dirty="0">
                <a:latin typeface="BIZ UDPゴシック" panose="020B0400000000000000" pitchFamily="50" charset="-128"/>
                <a:ea typeface="BIZ UDPゴシック" panose="020B0400000000000000" pitchFamily="50" charset="-128"/>
              </a:rPr>
              <a:t>市町</a:t>
            </a:r>
            <a:endParaRPr kumimoji="1" lang="en-US" altLang="ja-JP" dirty="0">
              <a:latin typeface="BIZ UDPゴシック" panose="020B0400000000000000" pitchFamily="50" charset="-128"/>
              <a:ea typeface="BIZ UDPゴシック" panose="020B0400000000000000" pitchFamily="50" charset="-128"/>
            </a:endParaRPr>
          </a:p>
          <a:p>
            <a:r>
              <a:rPr kumimoji="1" lang="ja-JP" altLang="en-US" dirty="0">
                <a:latin typeface="BIZ UDPゴシック" panose="020B0400000000000000" pitchFamily="50" charset="-128"/>
                <a:ea typeface="BIZ UDPゴシック" panose="020B0400000000000000" pitchFamily="50" charset="-128"/>
              </a:rPr>
              <a:t>〇　法や府条例で市町村が規制権限を有するものは</a:t>
            </a:r>
            <a:r>
              <a:rPr kumimoji="1" lang="en-US" altLang="ja-JP" dirty="0">
                <a:latin typeface="BIZ UDPゴシック" panose="020B0400000000000000" pitchFamily="50" charset="-128"/>
                <a:ea typeface="BIZ UDPゴシック" panose="020B0400000000000000" pitchFamily="50" charset="-128"/>
              </a:rPr>
              <a:t>27</a:t>
            </a:r>
            <a:r>
              <a:rPr kumimoji="1" lang="ja-JP" altLang="en-US" dirty="0">
                <a:latin typeface="BIZ UDPゴシック" panose="020B0400000000000000" pitchFamily="50" charset="-128"/>
                <a:ea typeface="BIZ UDPゴシック" panose="020B0400000000000000" pitchFamily="50" charset="-128"/>
              </a:rPr>
              <a:t>市町村　　である。</a:t>
            </a:r>
          </a:p>
        </p:txBody>
      </p:sp>
      <p:graphicFrame>
        <p:nvGraphicFramePr>
          <p:cNvPr id="12" name="表 11">
            <a:extLst>
              <a:ext uri="{FF2B5EF4-FFF2-40B4-BE49-F238E27FC236}">
                <a16:creationId xmlns:a16="http://schemas.microsoft.com/office/drawing/2014/main" id="{A5160122-B571-4756-A56B-438637EF37A6}"/>
              </a:ext>
            </a:extLst>
          </p:cNvPr>
          <p:cNvGraphicFramePr>
            <a:graphicFrameLocks noGrp="1"/>
          </p:cNvGraphicFramePr>
          <p:nvPr>
            <p:extLst>
              <p:ext uri="{D42A27DB-BD31-4B8C-83A1-F6EECF244321}">
                <p14:modId xmlns:p14="http://schemas.microsoft.com/office/powerpoint/2010/main" val="187708841"/>
              </p:ext>
            </p:extLst>
          </p:nvPr>
        </p:nvGraphicFramePr>
        <p:xfrm>
          <a:off x="1181519" y="2561343"/>
          <a:ext cx="7766148" cy="3687058"/>
        </p:xfrm>
        <a:graphic>
          <a:graphicData uri="http://schemas.openxmlformats.org/drawingml/2006/table">
            <a:tbl>
              <a:tblPr firstRow="1" firstCol="1" bandRow="1">
                <a:tableStyleId>{5C22544A-7EE6-4342-B048-85BDC9FD1C3A}</a:tableStyleId>
              </a:tblPr>
              <a:tblGrid>
                <a:gridCol w="2096091">
                  <a:extLst>
                    <a:ext uri="{9D8B030D-6E8A-4147-A177-3AD203B41FA5}">
                      <a16:colId xmlns:a16="http://schemas.microsoft.com/office/drawing/2014/main" val="3835309856"/>
                    </a:ext>
                  </a:extLst>
                </a:gridCol>
                <a:gridCol w="4611885">
                  <a:extLst>
                    <a:ext uri="{9D8B030D-6E8A-4147-A177-3AD203B41FA5}">
                      <a16:colId xmlns:a16="http://schemas.microsoft.com/office/drawing/2014/main" val="2911551775"/>
                    </a:ext>
                  </a:extLst>
                </a:gridCol>
                <a:gridCol w="455827">
                  <a:extLst>
                    <a:ext uri="{9D8B030D-6E8A-4147-A177-3AD203B41FA5}">
                      <a16:colId xmlns:a16="http://schemas.microsoft.com/office/drawing/2014/main" val="1888701746"/>
                    </a:ext>
                  </a:extLst>
                </a:gridCol>
                <a:gridCol w="602345">
                  <a:extLst>
                    <a:ext uri="{9D8B030D-6E8A-4147-A177-3AD203B41FA5}">
                      <a16:colId xmlns:a16="http://schemas.microsoft.com/office/drawing/2014/main" val="3877618380"/>
                    </a:ext>
                  </a:extLst>
                </a:gridCol>
              </a:tblGrid>
              <a:tr h="459137">
                <a:tc>
                  <a:txBody>
                    <a:bodyPr/>
                    <a:lstStyle/>
                    <a:p>
                      <a:pPr algn="l">
                        <a:lnSpc>
                          <a:spcPct val="150000"/>
                        </a:lnSpc>
                        <a:spcAft>
                          <a:spcPts val="0"/>
                        </a:spcAft>
                      </a:pPr>
                      <a:r>
                        <a:rPr lang="en-US" sz="1400" kern="100" dirty="0">
                          <a:solidFill>
                            <a:schemeClr val="bg1"/>
                          </a:solidFill>
                          <a:effectLst/>
                          <a:latin typeface="BIZ UDPゴシック" panose="020B0400000000000000" pitchFamily="50" charset="-128"/>
                          <a:ea typeface="BIZ UDPゴシック" panose="020B0400000000000000" pitchFamily="50" charset="-128"/>
                        </a:rPr>
                        <a:t> </a:t>
                      </a:r>
                      <a:endParaRPr lang="ja-JP" sz="1400" kern="100" dirty="0">
                        <a:solidFill>
                          <a:schemeClr val="bg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ct val="150000"/>
                        </a:lnSpc>
                        <a:spcAft>
                          <a:spcPts val="0"/>
                        </a:spcAft>
                      </a:pPr>
                      <a:r>
                        <a:rPr lang="ja-JP" sz="1400" kern="100" dirty="0">
                          <a:solidFill>
                            <a:schemeClr val="bg1"/>
                          </a:solidFill>
                          <a:effectLst/>
                          <a:latin typeface="BIZ UDPゴシック" panose="020B0400000000000000" pitchFamily="50" charset="-128"/>
                          <a:ea typeface="BIZ UDPゴシック" panose="020B0400000000000000" pitchFamily="50" charset="-128"/>
                        </a:rPr>
                        <a:t>市町村</a:t>
                      </a:r>
                      <a:endParaRPr lang="ja-JP" sz="1400" kern="100" dirty="0">
                        <a:solidFill>
                          <a:schemeClr val="bg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gridSpan="2">
                  <a:txBody>
                    <a:bodyPr/>
                    <a:lstStyle/>
                    <a:p>
                      <a:pPr marL="0" marR="0" lvl="0" indent="0" algn="ctr" defTabSz="457200" rtl="0" eaLnBrk="1" fontAlgn="auto" latinLnBrk="0" hangingPunct="1">
                        <a:lnSpc>
                          <a:spcPct val="150000"/>
                        </a:lnSpc>
                        <a:spcBef>
                          <a:spcPts val="0"/>
                        </a:spcBef>
                        <a:spcAft>
                          <a:spcPts val="0"/>
                        </a:spcAft>
                        <a:buClrTx/>
                        <a:buSzTx/>
                        <a:buFontTx/>
                        <a:buNone/>
                        <a:tabLst/>
                        <a:defRPr/>
                      </a:pPr>
                      <a:r>
                        <a:rPr lang="ja-JP" altLang="en-US" sz="1400" kern="100" dirty="0">
                          <a:solidFill>
                            <a:schemeClr val="bg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数</a:t>
                      </a:r>
                      <a:endParaRPr lang="ja-JP" altLang="ja-JP" sz="1400" kern="100" dirty="0">
                        <a:solidFill>
                          <a:schemeClr val="bg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hMerge="1">
                  <a:txBody>
                    <a:bodyPr/>
                    <a:lstStyle/>
                    <a:p>
                      <a:pPr algn="ctr">
                        <a:lnSpc>
                          <a:spcPct val="100000"/>
                        </a:lnSpc>
                        <a:spcAft>
                          <a:spcPts val="0"/>
                        </a:spcAft>
                      </a:pPr>
                      <a:endParaRPr lang="ja-JP" sz="1600" kern="100" dirty="0">
                        <a:solidFill>
                          <a:schemeClr val="tx1"/>
                        </a:solidFill>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769368805"/>
                  </a:ext>
                </a:extLst>
              </a:tr>
              <a:tr h="962593">
                <a:tc>
                  <a:txBody>
                    <a:bodyPr/>
                    <a:lstStyle/>
                    <a:p>
                      <a:pPr algn="l">
                        <a:lnSpc>
                          <a:spcPct val="150000"/>
                        </a:lnSpc>
                        <a:spcAft>
                          <a:spcPts val="0"/>
                        </a:spcAft>
                      </a:pPr>
                      <a:r>
                        <a:rPr lang="ja-JP" altLang="en-US" sz="1400" kern="100" dirty="0">
                          <a:solidFill>
                            <a:schemeClr val="bg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府が直接規制指導等を行っている自治体</a:t>
                      </a:r>
                      <a:endParaRPr lang="en-US" altLang="ja-JP" sz="1400" kern="100" dirty="0">
                        <a:solidFill>
                          <a:schemeClr val="bg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l">
                        <a:lnSpc>
                          <a:spcPct val="150000"/>
                        </a:lnSpc>
                        <a:spcAft>
                          <a:spcPts val="0"/>
                        </a:spcAft>
                      </a:pPr>
                      <a:r>
                        <a:rPr lang="ja-JP" altLang="en-US" sz="1400" kern="100" dirty="0">
                          <a:solidFill>
                            <a:schemeClr val="bg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（府所管市町）</a:t>
                      </a:r>
                      <a:endParaRPr lang="en-US" altLang="ja-JP" sz="1400" kern="100" dirty="0">
                        <a:solidFill>
                          <a:schemeClr val="bg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l">
                        <a:lnSpc>
                          <a:spcPct val="150000"/>
                        </a:lnSpc>
                        <a:spcAft>
                          <a:spcPts val="0"/>
                        </a:spcAft>
                      </a:pPr>
                      <a:r>
                        <a:rPr lang="ja-JP" altLang="en-US"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守口市、大東市、和泉市、柏原市、羽曳野市、</a:t>
                      </a:r>
                      <a:endParaRPr lang="en-US" alt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l">
                        <a:lnSpc>
                          <a:spcPct val="150000"/>
                        </a:lnSpc>
                        <a:spcAft>
                          <a:spcPts val="0"/>
                        </a:spcAft>
                      </a:pPr>
                      <a:r>
                        <a:rPr lang="ja-JP" altLang="en-US"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門真市、摂津市、高石市、藤井寺市、泉南市、</a:t>
                      </a:r>
                      <a:endParaRPr lang="en-US" alt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l">
                        <a:lnSpc>
                          <a:spcPct val="150000"/>
                        </a:lnSpc>
                        <a:spcAft>
                          <a:spcPts val="0"/>
                        </a:spcAft>
                      </a:pPr>
                      <a:r>
                        <a:rPr lang="ja-JP" altLang="en-US"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四條畷市、交野市、島本町、熊取町、田尻町、岬町</a:t>
                      </a:r>
                      <a:endParaRPr 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gridSpan="2">
                  <a:txBody>
                    <a:bodyPr/>
                    <a:lstStyle/>
                    <a:p>
                      <a:pPr algn="ctr">
                        <a:lnSpc>
                          <a:spcPct val="150000"/>
                        </a:lnSpc>
                        <a:spcAft>
                          <a:spcPts val="0"/>
                        </a:spcAft>
                      </a:pPr>
                      <a:r>
                        <a:rPr lang="en-US" alt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16</a:t>
                      </a:r>
                      <a:endParaRPr 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hMerge="1">
                  <a:txBody>
                    <a:bodyPr/>
                    <a:lstStyle/>
                    <a:p>
                      <a:pPr algn="ctr">
                        <a:lnSpc>
                          <a:spcPct val="100000"/>
                        </a:lnSpc>
                        <a:spcAft>
                          <a:spcPts val="0"/>
                        </a:spcAft>
                      </a:pPr>
                      <a:endParaRPr lang="ja-JP" sz="1600" kern="100" dirty="0">
                        <a:solidFill>
                          <a:schemeClr val="tx1"/>
                        </a:solidFill>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1503178129"/>
                  </a:ext>
                </a:extLst>
              </a:tr>
              <a:tr h="962593">
                <a:tc>
                  <a:txBody>
                    <a:bodyPr/>
                    <a:lstStyle/>
                    <a:p>
                      <a:pPr algn="l">
                        <a:lnSpc>
                          <a:spcPct val="150000"/>
                        </a:lnSpc>
                        <a:spcAft>
                          <a:spcPts val="0"/>
                        </a:spcAft>
                      </a:pPr>
                      <a:r>
                        <a:rPr lang="ja-JP" altLang="en-US" sz="1400" kern="100" dirty="0">
                          <a:solidFill>
                            <a:schemeClr val="bg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大気汚染防止法で</a:t>
                      </a:r>
                      <a:endParaRPr lang="en-US" altLang="ja-JP" sz="1400" kern="100" dirty="0">
                        <a:solidFill>
                          <a:schemeClr val="bg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l">
                        <a:lnSpc>
                          <a:spcPct val="150000"/>
                        </a:lnSpc>
                        <a:spcAft>
                          <a:spcPts val="0"/>
                        </a:spcAft>
                      </a:pPr>
                      <a:r>
                        <a:rPr lang="ja-JP" altLang="en-US" sz="1400" kern="100" dirty="0">
                          <a:solidFill>
                            <a:schemeClr val="bg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権限を有する自治体</a:t>
                      </a:r>
                      <a:endParaRPr lang="en-US" altLang="ja-JP" sz="1400" kern="100" dirty="0">
                        <a:solidFill>
                          <a:schemeClr val="bg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l">
                        <a:lnSpc>
                          <a:spcPct val="150000"/>
                        </a:lnSpc>
                        <a:spcAft>
                          <a:spcPts val="0"/>
                        </a:spcAft>
                      </a:pPr>
                      <a:r>
                        <a:rPr lang="en-US" altLang="ja-JP" sz="1400" kern="100" dirty="0">
                          <a:solidFill>
                            <a:schemeClr val="bg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400" kern="100" dirty="0">
                          <a:solidFill>
                            <a:schemeClr val="bg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指定市・中核市）</a:t>
                      </a:r>
                      <a:endParaRPr lang="en-US" altLang="ja-JP" sz="1400" kern="100" dirty="0">
                        <a:solidFill>
                          <a:schemeClr val="bg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l">
                        <a:lnSpc>
                          <a:spcPct val="150000"/>
                        </a:lnSpc>
                        <a:spcAft>
                          <a:spcPts val="0"/>
                        </a:spcAft>
                      </a:pPr>
                      <a:r>
                        <a:rPr lang="ja-JP" sz="1400" u="none" kern="100" dirty="0">
                          <a:solidFill>
                            <a:schemeClr val="tx1"/>
                          </a:solidFill>
                          <a:effectLst/>
                          <a:latin typeface="BIZ UDPゴシック" panose="020B0400000000000000" pitchFamily="50" charset="-128"/>
                          <a:ea typeface="BIZ UDPゴシック" panose="020B0400000000000000" pitchFamily="50" charset="-128"/>
                        </a:rPr>
                        <a:t>大阪市、堺市、豊中市、吹田市、高槻市、</a:t>
                      </a:r>
                      <a:endParaRPr lang="en-US" altLang="ja-JP" sz="1400" u="none" kern="100" dirty="0">
                        <a:solidFill>
                          <a:schemeClr val="tx1"/>
                        </a:solidFill>
                        <a:effectLst/>
                        <a:latin typeface="BIZ UDPゴシック" panose="020B0400000000000000" pitchFamily="50" charset="-128"/>
                        <a:ea typeface="BIZ UDPゴシック" panose="020B0400000000000000" pitchFamily="50" charset="-128"/>
                      </a:endParaRPr>
                    </a:p>
                    <a:p>
                      <a:pPr algn="l">
                        <a:lnSpc>
                          <a:spcPct val="150000"/>
                        </a:lnSpc>
                        <a:spcAft>
                          <a:spcPts val="0"/>
                        </a:spcAft>
                      </a:pPr>
                      <a:r>
                        <a:rPr lang="ja-JP" sz="1400" u="none" kern="100" dirty="0">
                          <a:solidFill>
                            <a:schemeClr val="tx1"/>
                          </a:solidFill>
                          <a:effectLst/>
                          <a:latin typeface="BIZ UDPゴシック" panose="020B0400000000000000" pitchFamily="50" charset="-128"/>
                          <a:ea typeface="BIZ UDPゴシック" panose="020B0400000000000000" pitchFamily="50" charset="-128"/>
                        </a:rPr>
                        <a:t>枚方市、</a:t>
                      </a:r>
                      <a:r>
                        <a:rPr lang="ja-JP" altLang="en-US" sz="1400" u="none" kern="100" dirty="0">
                          <a:solidFill>
                            <a:schemeClr val="tx1"/>
                          </a:solidFill>
                          <a:effectLst/>
                          <a:latin typeface="BIZ UDPゴシック" panose="020B0400000000000000" pitchFamily="50" charset="-128"/>
                          <a:ea typeface="BIZ UDPゴシック" panose="020B0400000000000000" pitchFamily="50" charset="-128"/>
                        </a:rPr>
                        <a:t>八尾市、</a:t>
                      </a:r>
                      <a:r>
                        <a:rPr lang="ja-JP" altLang="ja-JP" sz="1400" u="none" kern="100" dirty="0">
                          <a:solidFill>
                            <a:schemeClr val="tx1"/>
                          </a:solidFill>
                          <a:effectLst/>
                          <a:latin typeface="BIZ UDPゴシック" panose="020B0400000000000000" pitchFamily="50" charset="-128"/>
                          <a:ea typeface="BIZ UDPゴシック" panose="020B0400000000000000" pitchFamily="50" charset="-128"/>
                        </a:rPr>
                        <a:t>寝屋川市、</a:t>
                      </a:r>
                      <a:r>
                        <a:rPr lang="ja-JP" sz="1400" u="none" kern="100" dirty="0">
                          <a:solidFill>
                            <a:schemeClr val="tx1"/>
                          </a:solidFill>
                          <a:effectLst/>
                          <a:latin typeface="BIZ UDPゴシック" panose="020B0400000000000000" pitchFamily="50" charset="-128"/>
                          <a:ea typeface="BIZ UDPゴシック" panose="020B0400000000000000" pitchFamily="50" charset="-128"/>
                        </a:rPr>
                        <a:t>東大阪市</a:t>
                      </a:r>
                      <a:endParaRPr 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alt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9</a:t>
                      </a:r>
                      <a:endParaRPr 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rowSpan="2">
                  <a:txBody>
                    <a:bodyPr/>
                    <a:lstStyle/>
                    <a:p>
                      <a:pPr algn="ctr">
                        <a:lnSpc>
                          <a:spcPct val="150000"/>
                        </a:lnSpc>
                        <a:spcAft>
                          <a:spcPts val="0"/>
                        </a:spcAft>
                      </a:pPr>
                      <a:r>
                        <a:rPr lang="en-US" alt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27</a:t>
                      </a:r>
                      <a:endParaRPr 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8823659"/>
                  </a:ext>
                </a:extLst>
              </a:tr>
              <a:tr h="1302735">
                <a:tc>
                  <a:txBody>
                    <a:bodyPr/>
                    <a:lstStyle/>
                    <a:p>
                      <a:pPr algn="l">
                        <a:lnSpc>
                          <a:spcPct val="150000"/>
                        </a:lnSpc>
                        <a:spcAft>
                          <a:spcPts val="0"/>
                        </a:spcAft>
                      </a:pPr>
                      <a:r>
                        <a:rPr lang="ja-JP" altLang="en-US" sz="1400" kern="100" dirty="0">
                          <a:solidFill>
                            <a:schemeClr val="bg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府条例で権限を移譲している自治体</a:t>
                      </a:r>
                      <a:endParaRPr lang="ja-JP" sz="1400" kern="100" dirty="0">
                        <a:solidFill>
                          <a:schemeClr val="bg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l">
                        <a:lnSpc>
                          <a:spcPct val="150000"/>
                        </a:lnSpc>
                        <a:spcAft>
                          <a:spcPts val="0"/>
                        </a:spcAft>
                      </a:pPr>
                      <a:r>
                        <a:rPr lang="ja-JP" altLang="en-US" sz="1400" u="none" kern="100" dirty="0">
                          <a:solidFill>
                            <a:schemeClr val="tx1"/>
                          </a:solidFill>
                          <a:effectLst/>
                          <a:latin typeface="BIZ UDPゴシック" panose="020B0400000000000000" pitchFamily="50" charset="-128"/>
                          <a:ea typeface="BIZ UDPゴシック" panose="020B0400000000000000" pitchFamily="50" charset="-128"/>
                        </a:rPr>
                        <a:t>岸和田市、</a:t>
                      </a:r>
                      <a:r>
                        <a:rPr lang="ja-JP" altLang="ja-JP" sz="1400" u="none" kern="100" dirty="0">
                          <a:solidFill>
                            <a:schemeClr val="tx1"/>
                          </a:solidFill>
                          <a:effectLst/>
                          <a:latin typeface="BIZ UDPゴシック" panose="020B0400000000000000" pitchFamily="50" charset="-128"/>
                          <a:ea typeface="BIZ UDPゴシック" panose="020B0400000000000000" pitchFamily="50" charset="-128"/>
                        </a:rPr>
                        <a:t>池田市、泉大津市、貝塚市、</a:t>
                      </a:r>
                      <a:r>
                        <a:rPr lang="ja-JP" altLang="en-US" sz="1400" u="none" kern="100" dirty="0">
                          <a:solidFill>
                            <a:schemeClr val="tx1"/>
                          </a:solidFill>
                          <a:effectLst/>
                          <a:latin typeface="BIZ UDPゴシック" panose="020B0400000000000000" pitchFamily="50" charset="-128"/>
                          <a:ea typeface="BIZ UDPゴシック" panose="020B0400000000000000" pitchFamily="50" charset="-128"/>
                        </a:rPr>
                        <a:t>茨木市、</a:t>
                      </a:r>
                      <a:endParaRPr lang="en-US" altLang="ja-JP" sz="1400" u="none" kern="100" dirty="0">
                        <a:solidFill>
                          <a:schemeClr val="tx1"/>
                        </a:solidFill>
                        <a:effectLst/>
                        <a:latin typeface="BIZ UDPゴシック" panose="020B0400000000000000" pitchFamily="50" charset="-128"/>
                        <a:ea typeface="BIZ UDPゴシック" panose="020B0400000000000000" pitchFamily="50" charset="-128"/>
                      </a:endParaRPr>
                    </a:p>
                    <a:p>
                      <a:pPr algn="l">
                        <a:lnSpc>
                          <a:spcPct val="150000"/>
                        </a:lnSpc>
                        <a:spcAft>
                          <a:spcPts val="0"/>
                        </a:spcAft>
                      </a:pPr>
                      <a:r>
                        <a:rPr lang="ja-JP" altLang="en-US" sz="1400" kern="100" dirty="0">
                          <a:solidFill>
                            <a:schemeClr val="tx1"/>
                          </a:solidFill>
                          <a:effectLst/>
                          <a:latin typeface="BIZ UDPゴシック" panose="020B0400000000000000" pitchFamily="50" charset="-128"/>
                          <a:ea typeface="BIZ UDPゴシック" panose="020B0400000000000000" pitchFamily="50" charset="-128"/>
                        </a:rPr>
                        <a:t>泉佐野市、</a:t>
                      </a:r>
                      <a:r>
                        <a:rPr lang="ja-JP" altLang="ja-JP" sz="1400" kern="100" dirty="0">
                          <a:solidFill>
                            <a:schemeClr val="tx1"/>
                          </a:solidFill>
                          <a:effectLst/>
                          <a:latin typeface="BIZ UDPゴシック" panose="020B0400000000000000" pitchFamily="50" charset="-128"/>
                          <a:ea typeface="BIZ UDPゴシック" panose="020B0400000000000000" pitchFamily="50" charset="-128"/>
                        </a:rPr>
                        <a:t>富田林市、河内長野市、松原市、</a:t>
                      </a:r>
                      <a:endParaRPr lang="en-US" altLang="ja-JP" sz="1400" kern="100" dirty="0">
                        <a:solidFill>
                          <a:schemeClr val="tx1"/>
                        </a:solidFill>
                        <a:effectLst/>
                        <a:latin typeface="BIZ UDPゴシック" panose="020B0400000000000000" pitchFamily="50" charset="-128"/>
                        <a:ea typeface="BIZ UDPゴシック" panose="020B0400000000000000" pitchFamily="50" charset="-128"/>
                      </a:endParaRPr>
                    </a:p>
                    <a:p>
                      <a:pPr algn="l">
                        <a:lnSpc>
                          <a:spcPct val="150000"/>
                        </a:lnSpc>
                        <a:spcAft>
                          <a:spcPts val="0"/>
                        </a:spcAft>
                      </a:pPr>
                      <a:r>
                        <a:rPr lang="ja-JP" altLang="ja-JP" sz="1400" kern="100" dirty="0">
                          <a:solidFill>
                            <a:schemeClr val="tx1"/>
                          </a:solidFill>
                          <a:effectLst/>
                          <a:latin typeface="BIZ UDPゴシック" panose="020B0400000000000000" pitchFamily="50" charset="-128"/>
                          <a:ea typeface="BIZ UDPゴシック" panose="020B0400000000000000" pitchFamily="50" charset="-128"/>
                        </a:rPr>
                        <a:t>箕面市、大阪狭山市、阪南市</a:t>
                      </a:r>
                      <a:r>
                        <a:rPr lang="ja-JP" altLang="en-US" sz="1400" kern="100" dirty="0">
                          <a:solidFill>
                            <a:schemeClr val="tx1"/>
                          </a:solidFill>
                          <a:effectLst/>
                          <a:latin typeface="BIZ UDPゴシック" panose="020B0400000000000000" pitchFamily="50" charset="-128"/>
                          <a:ea typeface="BIZ UDPゴシック" panose="020B0400000000000000" pitchFamily="50" charset="-128"/>
                        </a:rPr>
                        <a:t>、</a:t>
                      </a:r>
                      <a:r>
                        <a:rPr lang="ja-JP" altLang="ja-JP" sz="1400" kern="100" dirty="0">
                          <a:solidFill>
                            <a:schemeClr val="tx1"/>
                          </a:solidFill>
                          <a:effectLst/>
                          <a:latin typeface="BIZ UDPゴシック" panose="020B0400000000000000" pitchFamily="50" charset="-128"/>
                          <a:ea typeface="BIZ UDPゴシック" panose="020B0400000000000000" pitchFamily="50" charset="-128"/>
                        </a:rPr>
                        <a:t>豊能町、能勢町、</a:t>
                      </a:r>
                      <a:endParaRPr lang="en-US" altLang="ja-JP" sz="1400" kern="100" dirty="0">
                        <a:solidFill>
                          <a:schemeClr val="tx1"/>
                        </a:solidFill>
                        <a:effectLst/>
                        <a:latin typeface="BIZ UDPゴシック" panose="020B0400000000000000" pitchFamily="50" charset="-128"/>
                        <a:ea typeface="BIZ UDPゴシック" panose="020B0400000000000000" pitchFamily="50" charset="-128"/>
                      </a:endParaRPr>
                    </a:p>
                    <a:p>
                      <a:pPr algn="l">
                        <a:lnSpc>
                          <a:spcPct val="150000"/>
                        </a:lnSpc>
                        <a:spcAft>
                          <a:spcPts val="0"/>
                        </a:spcAft>
                      </a:pPr>
                      <a:r>
                        <a:rPr lang="ja-JP" altLang="ja-JP" sz="1400" kern="100" dirty="0">
                          <a:solidFill>
                            <a:schemeClr val="tx1"/>
                          </a:solidFill>
                          <a:effectLst/>
                          <a:latin typeface="BIZ UDPゴシック" panose="020B0400000000000000" pitchFamily="50" charset="-128"/>
                          <a:ea typeface="BIZ UDPゴシック" panose="020B0400000000000000" pitchFamily="50" charset="-128"/>
                        </a:rPr>
                        <a:t>忠岡町、太子町、河南町、千早赤阪村</a:t>
                      </a:r>
                      <a:endParaRPr 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alt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18</a:t>
                      </a:r>
                      <a:endParaRPr 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vMerge="1">
                  <a:txBody>
                    <a:bodyPr/>
                    <a:lstStyle/>
                    <a:p>
                      <a:pPr algn="ctr">
                        <a:lnSpc>
                          <a:spcPct val="100000"/>
                        </a:lnSpc>
                        <a:spcAft>
                          <a:spcPts val="0"/>
                        </a:spcAft>
                      </a:pPr>
                      <a:endParaRPr lang="ja-JP" sz="1600" kern="100" dirty="0">
                        <a:solidFill>
                          <a:schemeClr val="tx1"/>
                        </a:solidFill>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4148893803"/>
                  </a:ext>
                </a:extLst>
              </a:tr>
            </a:tbl>
          </a:graphicData>
        </a:graphic>
      </p:graphicFrame>
      <p:sp>
        <p:nvSpPr>
          <p:cNvPr id="9" name="スライド番号プレースホルダー 3">
            <a:extLst>
              <a:ext uri="{FF2B5EF4-FFF2-40B4-BE49-F238E27FC236}">
                <a16:creationId xmlns:a16="http://schemas.microsoft.com/office/drawing/2014/main" id="{CCA5E390-4194-420F-8DDD-5B0BBBA461CD}"/>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38</a:t>
            </a:fld>
            <a:endParaRPr lang="en-US" dirty="0">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4442066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DBE9715E-D4EA-40E4-B300-E2084F841652}"/>
              </a:ext>
            </a:extLst>
          </p:cNvPr>
          <p:cNvSpPr>
            <a:spLocks noGrp="1"/>
          </p:cNvSpPr>
          <p:nvPr>
            <p:ph type="title"/>
          </p:nvPr>
        </p:nvSpPr>
        <p:spPr>
          <a:xfrm>
            <a:off x="1083470" y="609600"/>
            <a:ext cx="6984793" cy="711200"/>
          </a:xfrm>
        </p:spPr>
        <p:txBody>
          <a:bodyPr>
            <a:normAutofit/>
          </a:bodyPr>
          <a:lstStyle/>
          <a:p>
            <a:r>
              <a:rPr lang="ja-JP" altLang="en-US" dirty="0">
                <a:latin typeface="BIZ UDPゴシック" panose="020B0400000000000000" pitchFamily="50" charset="-128"/>
                <a:ea typeface="BIZ UDPゴシック" panose="020B0400000000000000" pitchFamily="50" charset="-128"/>
              </a:rPr>
              <a:t>有害物質等の定義</a:t>
            </a:r>
            <a:r>
              <a:rPr kumimoji="1" lang="ja-JP" altLang="en-US" dirty="0">
                <a:latin typeface="BIZ UDPゴシック" panose="020B0400000000000000" pitchFamily="50" charset="-128"/>
                <a:ea typeface="BIZ UDPゴシック" panose="020B0400000000000000" pitchFamily="50" charset="-128"/>
              </a:rPr>
              <a:t>と種類</a:t>
            </a: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表 5">
            <a:extLst>
              <a:ext uri="{FF2B5EF4-FFF2-40B4-BE49-F238E27FC236}">
                <a16:creationId xmlns:a16="http://schemas.microsoft.com/office/drawing/2014/main" id="{880BF358-7AB6-46AD-A6E8-F0FF38B9785F}"/>
              </a:ext>
            </a:extLst>
          </p:cNvPr>
          <p:cNvGraphicFramePr>
            <a:graphicFrameLocks noGrp="1"/>
          </p:cNvGraphicFramePr>
          <p:nvPr>
            <p:extLst>
              <p:ext uri="{D42A27DB-BD31-4B8C-83A1-F6EECF244321}">
                <p14:modId xmlns:p14="http://schemas.microsoft.com/office/powerpoint/2010/main" val="2117373231"/>
              </p:ext>
            </p:extLst>
          </p:nvPr>
        </p:nvGraphicFramePr>
        <p:xfrm>
          <a:off x="789645" y="1221387"/>
          <a:ext cx="8838748" cy="1376680"/>
        </p:xfrm>
        <a:graphic>
          <a:graphicData uri="http://schemas.openxmlformats.org/drawingml/2006/table">
            <a:tbl>
              <a:tblPr firstRow="1" bandRow="1">
                <a:tableStyleId>{5C22544A-7EE6-4342-B048-85BDC9FD1C3A}</a:tableStyleId>
              </a:tblPr>
              <a:tblGrid>
                <a:gridCol w="800616">
                  <a:extLst>
                    <a:ext uri="{9D8B030D-6E8A-4147-A177-3AD203B41FA5}">
                      <a16:colId xmlns:a16="http://schemas.microsoft.com/office/drawing/2014/main" val="820116730"/>
                    </a:ext>
                  </a:extLst>
                </a:gridCol>
                <a:gridCol w="2972615">
                  <a:extLst>
                    <a:ext uri="{9D8B030D-6E8A-4147-A177-3AD203B41FA5}">
                      <a16:colId xmlns:a16="http://schemas.microsoft.com/office/drawing/2014/main" val="1518995464"/>
                    </a:ext>
                  </a:extLst>
                </a:gridCol>
                <a:gridCol w="3852254">
                  <a:extLst>
                    <a:ext uri="{9D8B030D-6E8A-4147-A177-3AD203B41FA5}">
                      <a16:colId xmlns:a16="http://schemas.microsoft.com/office/drawing/2014/main" val="2684810103"/>
                    </a:ext>
                  </a:extLst>
                </a:gridCol>
                <a:gridCol w="1213263">
                  <a:extLst>
                    <a:ext uri="{9D8B030D-6E8A-4147-A177-3AD203B41FA5}">
                      <a16:colId xmlns:a16="http://schemas.microsoft.com/office/drawing/2014/main" val="963096460"/>
                    </a:ext>
                  </a:extLst>
                </a:gridCol>
              </a:tblGrid>
              <a:tr h="370840">
                <a:tc>
                  <a:txBody>
                    <a:bodyPr/>
                    <a:lstStyle/>
                    <a:p>
                      <a:pPr algn="ctr"/>
                      <a:r>
                        <a:rPr kumimoji="1" lang="ja-JP" altLang="en-US" sz="1200" dirty="0">
                          <a:latin typeface="BIZ UDPゴシック" panose="020B0400000000000000" pitchFamily="50" charset="-128"/>
                          <a:ea typeface="BIZ UDPゴシック" panose="020B0400000000000000" pitchFamily="50" charset="-128"/>
                        </a:rPr>
                        <a:t>対象</a:t>
                      </a:r>
                    </a:p>
                  </a:txBody>
                  <a:tcPr anchor="ctr"/>
                </a:tc>
                <a:tc>
                  <a:txBody>
                    <a:bodyPr/>
                    <a:lstStyle/>
                    <a:p>
                      <a:pPr algn="ctr"/>
                      <a:r>
                        <a:rPr kumimoji="1" lang="ja-JP" altLang="en-US" sz="1200" dirty="0">
                          <a:latin typeface="BIZ UDPゴシック" panose="020B0400000000000000" pitchFamily="50" charset="-128"/>
                          <a:ea typeface="BIZ UDPゴシック" panose="020B0400000000000000" pitchFamily="50" charset="-128"/>
                        </a:rPr>
                        <a:t>法及び条例における定義</a:t>
                      </a:r>
                    </a:p>
                  </a:txBody>
                  <a:tcPr anchor="ctr"/>
                </a:tc>
                <a:tc>
                  <a:txBody>
                    <a:bodyPr/>
                    <a:lstStyle/>
                    <a:p>
                      <a:pPr algn="ctr"/>
                      <a:r>
                        <a:rPr kumimoji="1" lang="ja-JP" altLang="en-US" sz="1200" dirty="0">
                          <a:latin typeface="BIZ UDPゴシック" panose="020B0400000000000000" pitchFamily="50" charset="-128"/>
                          <a:ea typeface="BIZ UDPゴシック" panose="020B0400000000000000" pitchFamily="50" charset="-128"/>
                        </a:rPr>
                        <a:t>特徴等</a:t>
                      </a:r>
                    </a:p>
                  </a:txBody>
                  <a:tcPr anchor="ctr"/>
                </a:tc>
                <a:tc>
                  <a:txBody>
                    <a:bodyPr/>
                    <a:lstStyle/>
                    <a:p>
                      <a:pPr algn="ctr"/>
                      <a:r>
                        <a:rPr kumimoji="1" lang="ja-JP" altLang="en-US" sz="1200" dirty="0">
                          <a:latin typeface="BIZ UDPゴシック" panose="020B0400000000000000" pitchFamily="50" charset="-128"/>
                          <a:ea typeface="BIZ UDPゴシック" panose="020B0400000000000000" pitchFamily="50" charset="-128"/>
                        </a:rPr>
                        <a:t>物質数</a:t>
                      </a:r>
                    </a:p>
                  </a:txBody>
                  <a:tcPr anchor="ctr"/>
                </a:tc>
                <a:extLst>
                  <a:ext uri="{0D108BD9-81ED-4DB2-BD59-A6C34878D82A}">
                    <a16:rowId xmlns:a16="http://schemas.microsoft.com/office/drawing/2014/main" val="1194840550"/>
                  </a:ext>
                </a:extLst>
              </a:tr>
              <a:tr h="370840">
                <a:tc>
                  <a:txBody>
                    <a:bodyPr/>
                    <a:lstStyle/>
                    <a:p>
                      <a:r>
                        <a:rPr kumimoji="1" lang="ja-JP" altLang="en-US" sz="1200" dirty="0">
                          <a:latin typeface="BIZ UDPゴシック" panose="020B0400000000000000" pitchFamily="50" charset="-128"/>
                          <a:ea typeface="BIZ UDPゴシック" panose="020B0400000000000000" pitchFamily="50" charset="-128"/>
                        </a:rPr>
                        <a:t>有害物質</a:t>
                      </a:r>
                    </a:p>
                  </a:txBody>
                  <a:tcPr anchor="ctr"/>
                </a:tc>
                <a:tc>
                  <a:txBody>
                    <a:bodyPr/>
                    <a:lstStyle/>
                    <a:p>
                      <a:r>
                        <a:rPr lang="ja-JP" altLang="en-US" sz="1200" u="sng" dirty="0">
                          <a:latin typeface="BIZ UDPゴシック" panose="020B0400000000000000" pitchFamily="50" charset="-128"/>
                          <a:ea typeface="BIZ UDPゴシック" panose="020B0400000000000000" pitchFamily="50" charset="-128"/>
                        </a:rPr>
                        <a:t>「ばい煙」に含まれ</a:t>
                      </a:r>
                      <a:r>
                        <a:rPr lang="ja-JP" altLang="en-US" sz="1200" dirty="0">
                          <a:latin typeface="BIZ UDPゴシック" panose="020B0400000000000000" pitchFamily="50" charset="-128"/>
                          <a:ea typeface="BIZ UDPゴシック" panose="020B0400000000000000" pitchFamily="50" charset="-128"/>
                        </a:rPr>
                        <a:t>、物の燃焼、合成、分解その他の処理</a:t>
                      </a:r>
                      <a:r>
                        <a:rPr lang="en-US" altLang="ja-JP" sz="1200" dirty="0">
                          <a:latin typeface="BIZ UDPゴシック" panose="020B0400000000000000" pitchFamily="50" charset="-128"/>
                          <a:ea typeface="BIZ UDPゴシック" panose="020B0400000000000000" pitchFamily="50" charset="-128"/>
                        </a:rPr>
                        <a:t>(</a:t>
                      </a:r>
                      <a:r>
                        <a:rPr lang="ja-JP" altLang="en-US" sz="1200" dirty="0">
                          <a:latin typeface="BIZ UDPゴシック" panose="020B0400000000000000" pitchFamily="50" charset="-128"/>
                          <a:ea typeface="BIZ UDPゴシック" panose="020B0400000000000000" pitchFamily="50" charset="-128"/>
                        </a:rPr>
                        <a:t>機械的処理を除く。</a:t>
                      </a:r>
                      <a:r>
                        <a:rPr lang="en-US" altLang="ja-JP" sz="1200" dirty="0">
                          <a:latin typeface="BIZ UDPゴシック" panose="020B0400000000000000" pitchFamily="50" charset="-128"/>
                          <a:ea typeface="BIZ UDPゴシック" panose="020B0400000000000000" pitchFamily="50" charset="-128"/>
                        </a:rPr>
                        <a:t>)</a:t>
                      </a:r>
                      <a:r>
                        <a:rPr lang="ja-JP" altLang="en-US" sz="1200" dirty="0">
                          <a:latin typeface="BIZ UDPゴシック" panose="020B0400000000000000" pitchFamily="50" charset="-128"/>
                          <a:ea typeface="BIZ UDPゴシック" panose="020B0400000000000000" pitchFamily="50" charset="-128"/>
                        </a:rPr>
                        <a:t>に伴い発生する物質のうち、</a:t>
                      </a:r>
                      <a:r>
                        <a:rPr lang="ja-JP" altLang="en-US" sz="1200" u="sng" dirty="0">
                          <a:latin typeface="BIZ UDPゴシック" panose="020B0400000000000000" pitchFamily="50" charset="-128"/>
                          <a:ea typeface="BIZ UDPゴシック" panose="020B0400000000000000" pitchFamily="50" charset="-128"/>
                        </a:rPr>
                        <a:t>人の健康又は生活環境に係る被害を生ずるおそれがある物質</a:t>
                      </a:r>
                      <a:r>
                        <a:rPr lang="ja-JP" altLang="en-US" sz="1200" dirty="0">
                          <a:latin typeface="BIZ UDPゴシック" panose="020B0400000000000000" pitchFamily="50" charset="-128"/>
                          <a:ea typeface="BIZ UDPゴシック" panose="020B0400000000000000" pitchFamily="50" charset="-128"/>
                        </a:rPr>
                        <a:t>で政令（規則）で定めるもの。</a:t>
                      </a: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1200" dirty="0">
                          <a:latin typeface="BIZ UDPゴシック" panose="020B0400000000000000" pitchFamily="50" charset="-128"/>
                          <a:ea typeface="BIZ UDPゴシック" panose="020B0400000000000000" pitchFamily="50" charset="-128"/>
                        </a:rPr>
                        <a:t>・粉じん（粒子状）であるかガス状であるかを問わず、人の健康又は生活環境にかかる被害を生ずる恐れがある物質。</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・破砕、選別等の機械的処理工程から発生する物質については粉じんとして別に規定。</a:t>
                      </a:r>
                      <a:endParaRPr kumimoji="1" lang="en-US" altLang="ja-JP" sz="1200" dirty="0">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1200" u="sng" dirty="0">
                          <a:latin typeface="BIZ UDPゴシック" panose="020B0400000000000000" pitchFamily="50" charset="-128"/>
                          <a:ea typeface="BIZ UDPゴシック" panose="020B0400000000000000" pitchFamily="50" charset="-128"/>
                        </a:rPr>
                        <a:t>法：６物質</a:t>
                      </a:r>
                      <a:endParaRPr kumimoji="1" lang="en-US" altLang="ja-JP" sz="1200" u="sng" dirty="0">
                        <a:latin typeface="BIZ UDPゴシック" panose="020B0400000000000000" pitchFamily="50" charset="-128"/>
                        <a:ea typeface="BIZ UDPゴシック" panose="020B0400000000000000" pitchFamily="50" charset="-128"/>
                      </a:endParaRPr>
                    </a:p>
                    <a:p>
                      <a:r>
                        <a:rPr kumimoji="1" lang="ja-JP" altLang="en-US" sz="1200" u="sng" dirty="0">
                          <a:latin typeface="BIZ UDPゴシック" panose="020B0400000000000000" pitchFamily="50" charset="-128"/>
                          <a:ea typeface="BIZ UDPゴシック" panose="020B0400000000000000" pitchFamily="50" charset="-128"/>
                        </a:rPr>
                        <a:t>条例：</a:t>
                      </a:r>
                      <a:r>
                        <a:rPr kumimoji="1" lang="en-US" altLang="ja-JP" sz="1200" u="sng" dirty="0">
                          <a:latin typeface="BIZ UDPゴシック" panose="020B0400000000000000" pitchFamily="50" charset="-128"/>
                          <a:ea typeface="BIZ UDPゴシック" panose="020B0400000000000000" pitchFamily="50" charset="-128"/>
                        </a:rPr>
                        <a:t>23</a:t>
                      </a:r>
                      <a:r>
                        <a:rPr kumimoji="1" lang="ja-JP" altLang="en-US" sz="1200" u="sng" dirty="0">
                          <a:latin typeface="BIZ UDPゴシック" panose="020B0400000000000000" pitchFamily="50" charset="-128"/>
                          <a:ea typeface="BIZ UDPゴシック" panose="020B0400000000000000" pitchFamily="50" charset="-128"/>
                        </a:rPr>
                        <a:t>物質</a:t>
                      </a:r>
                      <a:endParaRPr kumimoji="1" lang="en-US" altLang="ja-JP" sz="1200" u="sng"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70792129"/>
                  </a:ext>
                </a:extLst>
              </a:tr>
            </a:tbl>
          </a:graphicData>
        </a:graphic>
      </p:graphicFrame>
      <p:graphicFrame>
        <p:nvGraphicFramePr>
          <p:cNvPr id="14" name="表 5">
            <a:extLst>
              <a:ext uri="{FF2B5EF4-FFF2-40B4-BE49-F238E27FC236}">
                <a16:creationId xmlns:a16="http://schemas.microsoft.com/office/drawing/2014/main" id="{672C5FB1-068B-42F3-937E-4A55DA9BD847}"/>
              </a:ext>
            </a:extLst>
          </p:cNvPr>
          <p:cNvGraphicFramePr>
            <a:graphicFrameLocks noGrp="1"/>
          </p:cNvGraphicFramePr>
          <p:nvPr>
            <p:extLst>
              <p:ext uri="{D42A27DB-BD31-4B8C-83A1-F6EECF244321}">
                <p14:modId xmlns:p14="http://schemas.microsoft.com/office/powerpoint/2010/main" val="2492950814"/>
              </p:ext>
            </p:extLst>
          </p:nvPr>
        </p:nvGraphicFramePr>
        <p:xfrm>
          <a:off x="799371" y="3021714"/>
          <a:ext cx="8838747" cy="3697389"/>
        </p:xfrm>
        <a:graphic>
          <a:graphicData uri="http://schemas.openxmlformats.org/drawingml/2006/table">
            <a:tbl>
              <a:tblPr firstRow="1" bandRow="1">
                <a:tableStyleId>{5C22544A-7EE6-4342-B048-85BDC9FD1C3A}</a:tableStyleId>
              </a:tblPr>
              <a:tblGrid>
                <a:gridCol w="1872127">
                  <a:extLst>
                    <a:ext uri="{9D8B030D-6E8A-4147-A177-3AD203B41FA5}">
                      <a16:colId xmlns:a16="http://schemas.microsoft.com/office/drawing/2014/main" val="820116730"/>
                    </a:ext>
                  </a:extLst>
                </a:gridCol>
                <a:gridCol w="5558102">
                  <a:extLst>
                    <a:ext uri="{9D8B030D-6E8A-4147-A177-3AD203B41FA5}">
                      <a16:colId xmlns:a16="http://schemas.microsoft.com/office/drawing/2014/main" val="1518995464"/>
                    </a:ext>
                  </a:extLst>
                </a:gridCol>
                <a:gridCol w="1408518">
                  <a:extLst>
                    <a:ext uri="{9D8B030D-6E8A-4147-A177-3AD203B41FA5}">
                      <a16:colId xmlns:a16="http://schemas.microsoft.com/office/drawing/2014/main" val="2684810103"/>
                    </a:ext>
                  </a:extLst>
                </a:gridCol>
              </a:tblGrid>
              <a:tr h="314109">
                <a:tc>
                  <a:txBody>
                    <a:bodyPr/>
                    <a:lstStyle/>
                    <a:p>
                      <a:pPr algn="ctr"/>
                      <a:r>
                        <a:rPr kumimoji="1" lang="ja-JP" altLang="en-US" sz="1200" dirty="0">
                          <a:latin typeface="BIZ UDPゴシック" panose="020B0400000000000000" pitchFamily="50" charset="-128"/>
                          <a:ea typeface="BIZ UDPゴシック" panose="020B0400000000000000" pitchFamily="50" charset="-128"/>
                        </a:rPr>
                        <a:t>対象</a:t>
                      </a:r>
                    </a:p>
                  </a:txBody>
                  <a:tcPr anchor="ctr"/>
                </a:tc>
                <a:tc>
                  <a:txBody>
                    <a:bodyPr/>
                    <a:lstStyle/>
                    <a:p>
                      <a:pPr algn="ctr"/>
                      <a:r>
                        <a:rPr kumimoji="1" lang="ja-JP" altLang="en-US" sz="1200" dirty="0">
                          <a:latin typeface="BIZ UDPゴシック" panose="020B0400000000000000" pitchFamily="50" charset="-128"/>
                          <a:ea typeface="BIZ UDPゴシック" panose="020B0400000000000000" pitchFamily="50" charset="-128"/>
                        </a:rPr>
                        <a:t>定義・内容</a:t>
                      </a:r>
                    </a:p>
                  </a:txBody>
                  <a:tcPr anchor="ctr"/>
                </a:tc>
                <a:tc>
                  <a:txBody>
                    <a:bodyPr/>
                    <a:lstStyle/>
                    <a:p>
                      <a:pPr algn="ctr"/>
                      <a:r>
                        <a:rPr kumimoji="1" lang="ja-JP" altLang="en-US" sz="1200" dirty="0">
                          <a:latin typeface="BIZ UDPゴシック" panose="020B0400000000000000" pitchFamily="50" charset="-128"/>
                          <a:ea typeface="BIZ UDPゴシック" panose="020B0400000000000000" pitchFamily="50" charset="-128"/>
                        </a:rPr>
                        <a:t>物質数</a:t>
                      </a:r>
                    </a:p>
                  </a:txBody>
                  <a:tcPr anchor="ctr"/>
                </a:tc>
                <a:extLst>
                  <a:ext uri="{0D108BD9-81ED-4DB2-BD59-A6C34878D82A}">
                    <a16:rowId xmlns:a16="http://schemas.microsoft.com/office/drawing/2014/main" val="1194840550"/>
                  </a:ext>
                </a:extLst>
              </a:tr>
              <a:tr h="415570">
                <a:tc>
                  <a:txBody>
                    <a:bodyPr/>
                    <a:lstStyle/>
                    <a:p>
                      <a:r>
                        <a:rPr kumimoji="1" lang="ja-JP" altLang="en-US" sz="1200" dirty="0">
                          <a:latin typeface="BIZ UDPゴシック" panose="020B0400000000000000" pitchFamily="50" charset="-128"/>
                          <a:ea typeface="BIZ UDPゴシック" panose="020B0400000000000000" pitchFamily="50" charset="-128"/>
                        </a:rPr>
                        <a:t>有害大気汚染物質（法第</a:t>
                      </a:r>
                      <a:r>
                        <a:rPr kumimoji="1" lang="en-US" altLang="ja-JP" sz="1200" dirty="0">
                          <a:latin typeface="BIZ UDPゴシック" panose="020B0400000000000000" pitchFamily="50" charset="-128"/>
                          <a:ea typeface="BIZ UDPゴシック" panose="020B0400000000000000" pitchFamily="50" charset="-128"/>
                        </a:rPr>
                        <a:t>2</a:t>
                      </a:r>
                      <a:r>
                        <a:rPr kumimoji="1" lang="ja-JP" altLang="en-US" sz="1200" dirty="0">
                          <a:latin typeface="BIZ UDPゴシック" panose="020B0400000000000000" pitchFamily="50" charset="-128"/>
                          <a:ea typeface="BIZ UDPゴシック" panose="020B0400000000000000" pitchFamily="50" charset="-128"/>
                        </a:rPr>
                        <a:t>条第</a:t>
                      </a:r>
                      <a:r>
                        <a:rPr kumimoji="1" lang="en-US" altLang="ja-JP" sz="1200" dirty="0">
                          <a:latin typeface="BIZ UDPゴシック" panose="020B0400000000000000" pitchFamily="50" charset="-128"/>
                          <a:ea typeface="BIZ UDPゴシック" panose="020B0400000000000000" pitchFamily="50" charset="-128"/>
                        </a:rPr>
                        <a:t>15</a:t>
                      </a:r>
                      <a:r>
                        <a:rPr kumimoji="1" lang="ja-JP" altLang="en-US" sz="1200" dirty="0">
                          <a:latin typeface="BIZ UDPゴシック" panose="020B0400000000000000" pitchFamily="50" charset="-128"/>
                          <a:ea typeface="BIZ UDPゴシック" panose="020B0400000000000000" pitchFamily="50" charset="-128"/>
                        </a:rPr>
                        <a:t>項）</a:t>
                      </a:r>
                    </a:p>
                  </a:txBody>
                  <a:tcPr anchor="ctr"/>
                </a:tc>
                <a:tc>
                  <a:txBody>
                    <a:bodyPr/>
                    <a:lstStyle/>
                    <a:p>
                      <a:r>
                        <a:rPr lang="ja-JP" altLang="en-US" sz="1200" dirty="0">
                          <a:latin typeface="BIZ UDPゴシック" panose="020B0400000000000000" pitchFamily="50" charset="-128"/>
                          <a:ea typeface="BIZ UDPゴシック" panose="020B0400000000000000" pitchFamily="50" charset="-128"/>
                        </a:rPr>
                        <a:t>継続的に摂取される場合には人の健康を損なうおそれがある物質で大気の汚染の原因となるもの（</a:t>
                      </a:r>
                      <a:r>
                        <a:rPr lang="ja-JP" altLang="en-US" sz="1200" u="sng" dirty="0">
                          <a:latin typeface="BIZ UDPゴシック" panose="020B0400000000000000" pitchFamily="50" charset="-128"/>
                          <a:ea typeface="BIZ UDPゴシック" panose="020B0400000000000000" pitchFamily="50" charset="-128"/>
                        </a:rPr>
                        <a:t>ばい煙、特定粉じん及び水銀等を除く。</a:t>
                      </a:r>
                      <a:r>
                        <a:rPr lang="ja-JP" altLang="en-US" sz="1200" dirty="0">
                          <a:latin typeface="BIZ UDPゴシック" panose="020B0400000000000000" pitchFamily="50" charset="-128"/>
                          <a:ea typeface="BIZ UDPゴシック" panose="020B0400000000000000" pitchFamily="50" charset="-128"/>
                        </a:rPr>
                        <a:t>）</a:t>
                      </a: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1200" dirty="0">
                          <a:latin typeface="BIZ UDPゴシック" panose="020B0400000000000000" pitchFamily="50" charset="-128"/>
                          <a:ea typeface="BIZ UDPゴシック" panose="020B0400000000000000" pitchFamily="50" charset="-128"/>
                        </a:rPr>
                        <a:t>－</a:t>
                      </a:r>
                      <a:endParaRPr kumimoji="1" lang="en-US" altLang="ja-JP" sz="12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70792129"/>
                  </a:ext>
                </a:extLst>
              </a:tr>
              <a:tr h="748026">
                <a:tc>
                  <a:txBody>
                    <a:bodyPr/>
                    <a:lstStyle/>
                    <a:p>
                      <a:r>
                        <a:rPr kumimoji="1" lang="ja-JP" altLang="en-US" sz="1200" dirty="0">
                          <a:latin typeface="BIZ UDPゴシック" panose="020B0400000000000000" pitchFamily="50" charset="-128"/>
                          <a:ea typeface="BIZ UDPゴシック" panose="020B0400000000000000" pitchFamily="50" charset="-128"/>
                        </a:rPr>
                        <a:t>有害大気汚染物質に該当する可能性のある物質（中央環境審議会答申）</a:t>
                      </a:r>
                    </a:p>
                  </a:txBody>
                  <a:tcPr anchor="ctr"/>
                </a:tc>
                <a:tc>
                  <a:txBody>
                    <a:bodyPr/>
                    <a:lstStyle/>
                    <a:p>
                      <a:r>
                        <a:rPr lang="ja-JP" altLang="en-US" sz="1200" dirty="0">
                          <a:latin typeface="BIZ UDPゴシック" panose="020B0400000000000000" pitchFamily="50" charset="-128"/>
                          <a:ea typeface="BIZ UDPゴシック" panose="020B0400000000000000" pitchFamily="50" charset="-128"/>
                        </a:rPr>
                        <a:t>健康被害の未然防止の見地から、行政は物質の有害性、大気環境濃度等に関する基礎的情報の収集整理に努めるとともに、事業者等は自主的に排出等の抑制に努めることが期待されるもの。（これらの物質すべてに法第２章の５の規定が適用されるものではない。） </a:t>
                      </a:r>
                      <a:r>
                        <a:rPr lang="en-US" altLang="ja-JP" sz="1200" dirty="0">
                          <a:latin typeface="BIZ UDPゴシック" panose="020B0400000000000000" pitchFamily="50" charset="-128"/>
                          <a:ea typeface="BIZ UDPゴシック" panose="020B0400000000000000" pitchFamily="50" charset="-128"/>
                        </a:rPr>
                        <a:t>※</a:t>
                      </a:r>
                      <a:r>
                        <a:rPr lang="ja-JP" altLang="en-US" sz="1200" dirty="0">
                          <a:latin typeface="BIZ UDPゴシック" panose="020B0400000000000000" pitchFamily="50" charset="-128"/>
                          <a:ea typeface="BIZ UDPゴシック" panose="020B0400000000000000" pitchFamily="50" charset="-128"/>
                        </a:rPr>
                        <a:t>法施行通知より</a:t>
                      </a: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r>
                        <a:rPr kumimoji="1" lang="en-US" altLang="ja-JP" sz="1200" u="sng" dirty="0">
                          <a:latin typeface="BIZ UDPゴシック" panose="020B0400000000000000" pitchFamily="50" charset="-128"/>
                          <a:ea typeface="BIZ UDPゴシック" panose="020B0400000000000000" pitchFamily="50" charset="-128"/>
                        </a:rPr>
                        <a:t>247</a:t>
                      </a:r>
                      <a:r>
                        <a:rPr kumimoji="1" lang="ja-JP" altLang="en-US" sz="1200" u="sng" dirty="0">
                          <a:latin typeface="BIZ UDPゴシック" panose="020B0400000000000000" pitchFamily="50" charset="-128"/>
                          <a:ea typeface="BIZ UDPゴシック" panose="020B0400000000000000" pitchFamily="50" charset="-128"/>
                        </a:rPr>
                        <a:t>物質</a:t>
                      </a:r>
                      <a:r>
                        <a:rPr kumimoji="1" lang="ja-JP" altLang="en-US" sz="1200" u="none" dirty="0">
                          <a:latin typeface="BIZ UDPゴシック" panose="020B0400000000000000" pitchFamily="50" charset="-128"/>
                          <a:ea typeface="BIZ UDPゴシック" panose="020B0400000000000000" pitchFamily="50" charset="-128"/>
                        </a:rPr>
                        <a:t>（水銀除く）</a:t>
                      </a:r>
                      <a:endParaRPr kumimoji="1" lang="en-US" altLang="ja-JP" sz="1200" u="none"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257164962"/>
                  </a:ext>
                </a:extLst>
              </a:tr>
              <a:tr h="748026">
                <a:tc>
                  <a:txBody>
                    <a:bodyPr/>
                    <a:lstStyle/>
                    <a:p>
                      <a:r>
                        <a:rPr kumimoji="1" lang="zh-TW" altLang="en-US" sz="1200" dirty="0">
                          <a:latin typeface="BIZ UDPゴシック" panose="020B0400000000000000" pitchFamily="50" charset="-128"/>
                          <a:ea typeface="BIZ UDPゴシック" panose="020B0400000000000000" pitchFamily="50" charset="-128"/>
                        </a:rPr>
                        <a:t>優先取組物質</a:t>
                      </a:r>
                      <a:r>
                        <a:rPr kumimoji="1" lang="ja-JP" altLang="en-US" sz="1200" dirty="0">
                          <a:latin typeface="BIZ UDPゴシック" panose="020B0400000000000000" pitchFamily="50" charset="-128"/>
                          <a:ea typeface="BIZ UDPゴシック" panose="020B0400000000000000" pitchFamily="50" charset="-128"/>
                        </a:rPr>
                        <a:t>（中央環境審議会答申）</a:t>
                      </a:r>
                    </a:p>
                  </a:txBody>
                  <a:tcPr anchor="ctr"/>
                </a:tc>
                <a:tc>
                  <a:txBody>
                    <a:bodyPr/>
                    <a:lstStyle/>
                    <a:p>
                      <a:r>
                        <a:rPr kumimoji="1" lang="ja-JP" altLang="en-US" sz="1200" u="sng" dirty="0">
                          <a:latin typeface="BIZ UDPゴシック" panose="020B0400000000000000" pitchFamily="50" charset="-128"/>
                          <a:ea typeface="BIZ UDPゴシック" panose="020B0400000000000000" pitchFamily="50" charset="-128"/>
                        </a:rPr>
                        <a:t>行政は、</a:t>
                      </a:r>
                      <a:r>
                        <a:rPr kumimoji="1" lang="ja-JP" altLang="en-US" sz="1200" dirty="0">
                          <a:latin typeface="BIZ UDPゴシック" panose="020B0400000000000000" pitchFamily="50" charset="-128"/>
                          <a:ea typeface="BIZ UDPゴシック" panose="020B0400000000000000" pitchFamily="50" charset="-128"/>
                        </a:rPr>
                        <a:t>優先取組物質に特に重点を置いて、物質の有害性、大気環境濃度、発生源等について</a:t>
                      </a:r>
                      <a:r>
                        <a:rPr kumimoji="1" lang="ja-JP" altLang="en-US" sz="1200" u="sng" dirty="0">
                          <a:latin typeface="BIZ UDPゴシック" panose="020B0400000000000000" pitchFamily="50" charset="-128"/>
                          <a:ea typeface="BIZ UDPゴシック" panose="020B0400000000000000" pitchFamily="50" charset="-128"/>
                        </a:rPr>
                        <a:t>体系的に詳細な調査を行うほか、事業者に対して排出又は飛散の抑制技術の情報等の提供に努め、事業者の自主的な排出等の抑制努力を促進する</a:t>
                      </a:r>
                      <a:r>
                        <a:rPr kumimoji="1" lang="ja-JP" altLang="en-US" sz="1200" dirty="0">
                          <a:latin typeface="BIZ UDPゴシック" panose="020B0400000000000000" pitchFamily="50" charset="-128"/>
                          <a:ea typeface="BIZ UDPゴシック" panose="020B0400000000000000" pitchFamily="50" charset="-128"/>
                        </a:rPr>
                        <a:t>もの。（法第２章の５の規定が適用される。）</a:t>
                      </a:r>
                      <a:r>
                        <a:rPr lang="en-US" altLang="ja-JP" sz="1200" dirty="0">
                          <a:latin typeface="BIZ UDPゴシック" panose="020B0400000000000000" pitchFamily="50" charset="-128"/>
                          <a:ea typeface="BIZ UDPゴシック" panose="020B0400000000000000" pitchFamily="50" charset="-128"/>
                        </a:rPr>
                        <a:t>※</a:t>
                      </a:r>
                      <a:r>
                        <a:rPr lang="ja-JP" altLang="en-US" sz="1200" dirty="0">
                          <a:latin typeface="BIZ UDPゴシック" panose="020B0400000000000000" pitchFamily="50" charset="-128"/>
                          <a:ea typeface="BIZ UDPゴシック" panose="020B0400000000000000" pitchFamily="50" charset="-128"/>
                        </a:rPr>
                        <a:t>法施行通知より</a:t>
                      </a: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r>
                        <a:rPr kumimoji="1" lang="en-US" altLang="ja-JP" sz="1200" u="sng" dirty="0">
                          <a:latin typeface="BIZ UDPゴシック" panose="020B0400000000000000" pitchFamily="50" charset="-128"/>
                          <a:ea typeface="BIZ UDPゴシック" panose="020B0400000000000000" pitchFamily="50" charset="-128"/>
                        </a:rPr>
                        <a:t>22</a:t>
                      </a:r>
                      <a:r>
                        <a:rPr kumimoji="1" lang="ja-JP" altLang="en-US" sz="1200" u="sng" dirty="0">
                          <a:latin typeface="BIZ UDPゴシック" panose="020B0400000000000000" pitchFamily="50" charset="-128"/>
                          <a:ea typeface="BIZ UDPゴシック" panose="020B0400000000000000" pitchFamily="50" charset="-128"/>
                        </a:rPr>
                        <a:t>物質</a:t>
                      </a:r>
                      <a:r>
                        <a:rPr kumimoji="1" lang="ja-JP" altLang="en-US" sz="1200" dirty="0">
                          <a:latin typeface="BIZ UDPゴシック" panose="020B0400000000000000" pitchFamily="50" charset="-128"/>
                          <a:ea typeface="BIZ UDPゴシック" panose="020B0400000000000000" pitchFamily="50" charset="-128"/>
                        </a:rPr>
                        <a:t>（水銀除く）</a:t>
                      </a:r>
                      <a:endParaRPr kumimoji="1" lang="en-US" altLang="ja-JP" sz="12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2131287873"/>
                  </a:ext>
                </a:extLst>
              </a:tr>
              <a:tr h="581798">
                <a:tc>
                  <a:txBody>
                    <a:bodyPr/>
                    <a:lstStyle/>
                    <a:p>
                      <a:r>
                        <a:rPr kumimoji="1" lang="ja-JP" altLang="en-US" sz="1200" dirty="0">
                          <a:latin typeface="BIZ UDPゴシック" panose="020B0400000000000000" pitchFamily="50" charset="-128"/>
                          <a:ea typeface="BIZ UDPゴシック" panose="020B0400000000000000" pitchFamily="50" charset="-128"/>
                        </a:rPr>
                        <a:t>指定物質（法</a:t>
                      </a:r>
                      <a:r>
                        <a:rPr lang="ja-JP" altLang="en-US" sz="1200" dirty="0"/>
                        <a:t>附則第９項）</a:t>
                      </a:r>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1200" dirty="0">
                          <a:latin typeface="BIZ UDPゴシック" panose="020B0400000000000000" pitchFamily="50" charset="-128"/>
                          <a:ea typeface="BIZ UDPゴシック" panose="020B0400000000000000" pitchFamily="50" charset="-128"/>
                        </a:rPr>
                        <a:t>有害大気汚染物質のうち人の健康に係る被害を防止するため、早急に排出を抑制しなければならない物質。</a:t>
                      </a:r>
                      <a:r>
                        <a:rPr kumimoji="1" lang="ja-JP" altLang="en-US" sz="1200" u="sng" dirty="0">
                          <a:latin typeface="BIZ UDPゴシック" panose="020B0400000000000000" pitchFamily="50" charset="-128"/>
                          <a:ea typeface="BIZ UDPゴシック" panose="020B0400000000000000" pitchFamily="50" charset="-128"/>
                        </a:rPr>
                        <a:t>施設（指定物質排出施設）</a:t>
                      </a:r>
                      <a:r>
                        <a:rPr kumimoji="1" lang="ja-JP" altLang="en-US" sz="1200" dirty="0">
                          <a:latin typeface="BIZ UDPゴシック" panose="020B0400000000000000" pitchFamily="50" charset="-128"/>
                          <a:ea typeface="BIZ UDPゴシック" panose="020B0400000000000000" pitchFamily="50" charset="-128"/>
                        </a:rPr>
                        <a:t>ごとに、排出ガスに含まれる指定物質の量の</a:t>
                      </a:r>
                      <a:r>
                        <a:rPr kumimoji="1" lang="ja-JP" altLang="en-US" sz="1200" u="sng" dirty="0">
                          <a:latin typeface="BIZ UDPゴシック" panose="020B0400000000000000" pitchFamily="50" charset="-128"/>
                          <a:ea typeface="BIZ UDPゴシック" panose="020B0400000000000000" pitchFamily="50" charset="-128"/>
                        </a:rPr>
                        <a:t>許容限度（指定物質抑制基準）</a:t>
                      </a:r>
                      <a:r>
                        <a:rPr kumimoji="1" lang="ja-JP" altLang="en-US" sz="1200" dirty="0">
                          <a:latin typeface="BIZ UDPゴシック" panose="020B0400000000000000" pitchFamily="50" charset="-128"/>
                          <a:ea typeface="BIZ UDPゴシック" panose="020B0400000000000000" pitchFamily="50" charset="-128"/>
                        </a:rPr>
                        <a:t>が定められている。（</a:t>
                      </a:r>
                      <a:r>
                        <a:rPr kumimoji="1" lang="ja-JP" altLang="en-US" sz="1200" u="sng" dirty="0">
                          <a:latin typeface="BIZ UDPゴシック" panose="020B0400000000000000" pitchFamily="50" charset="-128"/>
                          <a:ea typeface="BIZ UDPゴシック" panose="020B0400000000000000" pitchFamily="50" charset="-128"/>
                        </a:rPr>
                        <a:t>届出義務無し</a:t>
                      </a:r>
                      <a:r>
                        <a:rPr kumimoji="1" lang="ja-JP" altLang="en-US" sz="1200" dirty="0">
                          <a:latin typeface="BIZ UDPゴシック" panose="020B0400000000000000" pitchFamily="50" charset="-128"/>
                          <a:ea typeface="BIZ UDPゴシック" panose="020B0400000000000000" pitchFamily="50" charset="-128"/>
                        </a:rPr>
                        <a:t>）</a:t>
                      </a:r>
                    </a:p>
                  </a:txBody>
                  <a:tcPr anchor="ctr"/>
                </a:tc>
                <a:tc>
                  <a:txBody>
                    <a:bodyPr/>
                    <a:lstStyle/>
                    <a:p>
                      <a:r>
                        <a:rPr kumimoji="1" lang="ja-JP" altLang="en-US" sz="1200" dirty="0">
                          <a:latin typeface="BIZ UDPゴシック" panose="020B0400000000000000" pitchFamily="50" charset="-128"/>
                          <a:ea typeface="BIZ UDPゴシック" panose="020B0400000000000000" pitchFamily="50" charset="-128"/>
                        </a:rPr>
                        <a:t>３物質</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a:t>
                      </a:r>
                      <a:r>
                        <a:rPr kumimoji="1" lang="ja-JP" altLang="en-US" sz="800" dirty="0">
                          <a:latin typeface="BIZ UDPゴシック" panose="020B0400000000000000" pitchFamily="50" charset="-128"/>
                          <a:ea typeface="BIZ UDPゴシック" panose="020B0400000000000000" pitchFamily="50" charset="-128"/>
                        </a:rPr>
                        <a:t>ベンゼン、テトラクロロエチレン、トリクロロエチレン</a:t>
                      </a:r>
                      <a:r>
                        <a:rPr kumimoji="1" lang="ja-JP" altLang="en-US" sz="1200" dirty="0">
                          <a:latin typeface="BIZ UDPゴシック" panose="020B0400000000000000" pitchFamily="50" charset="-128"/>
                          <a:ea typeface="BIZ UDPゴシック" panose="020B0400000000000000" pitchFamily="50" charset="-128"/>
                        </a:rPr>
                        <a:t>）</a:t>
                      </a:r>
                      <a:endParaRPr kumimoji="1" lang="en-US" altLang="ja-JP" sz="12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2460322290"/>
                  </a:ext>
                </a:extLst>
              </a:tr>
              <a:tr h="581798">
                <a:tc>
                  <a:txBody>
                    <a:bodyPr/>
                    <a:lstStyle/>
                    <a:p>
                      <a:r>
                        <a:rPr kumimoji="1" lang="ja-JP" altLang="en-US" sz="1200" dirty="0">
                          <a:latin typeface="BIZ UDPゴシック" panose="020B0400000000000000" pitchFamily="50" charset="-128"/>
                          <a:ea typeface="BIZ UDPゴシック" panose="020B0400000000000000" pitchFamily="50" charset="-128"/>
                        </a:rPr>
                        <a:t>特定物質（法第</a:t>
                      </a:r>
                      <a:r>
                        <a:rPr kumimoji="1" lang="en-US" altLang="ja-JP" sz="1200" dirty="0">
                          <a:latin typeface="BIZ UDPゴシック" panose="020B0400000000000000" pitchFamily="50" charset="-128"/>
                          <a:ea typeface="BIZ UDPゴシック" panose="020B0400000000000000" pitchFamily="50" charset="-128"/>
                        </a:rPr>
                        <a:t>17</a:t>
                      </a:r>
                      <a:r>
                        <a:rPr kumimoji="1" lang="ja-JP" altLang="en-US" sz="1200" dirty="0">
                          <a:latin typeface="BIZ UDPゴシック" panose="020B0400000000000000" pitchFamily="50" charset="-128"/>
                          <a:ea typeface="BIZ UDPゴシック" panose="020B0400000000000000" pitchFamily="50" charset="-128"/>
                        </a:rPr>
                        <a:t>条第</a:t>
                      </a:r>
                      <a:r>
                        <a:rPr kumimoji="1" lang="en-US" altLang="ja-JP" sz="1200" dirty="0">
                          <a:latin typeface="BIZ UDPゴシック" panose="020B0400000000000000" pitchFamily="50" charset="-128"/>
                          <a:ea typeface="BIZ UDPゴシック" panose="020B0400000000000000" pitchFamily="50" charset="-128"/>
                        </a:rPr>
                        <a:t>1</a:t>
                      </a:r>
                      <a:r>
                        <a:rPr kumimoji="1" lang="ja-JP" altLang="en-US" sz="1200" dirty="0">
                          <a:latin typeface="BIZ UDPゴシック" panose="020B0400000000000000" pitchFamily="50" charset="-128"/>
                          <a:ea typeface="BIZ UDPゴシック" panose="020B0400000000000000" pitchFamily="50" charset="-128"/>
                        </a:rPr>
                        <a:t>項）</a:t>
                      </a:r>
                    </a:p>
                  </a:txBody>
                  <a:tcPr anchor="ctr"/>
                </a:tc>
                <a:tc>
                  <a:txBody>
                    <a:bodyPr/>
                    <a:lstStyle/>
                    <a:p>
                      <a:r>
                        <a:rPr kumimoji="1" lang="ja-JP" altLang="en-US" sz="1200" dirty="0">
                          <a:latin typeface="BIZ UDPゴシック" panose="020B0400000000000000" pitchFamily="50" charset="-128"/>
                          <a:ea typeface="BIZ UDPゴシック" panose="020B0400000000000000" pitchFamily="50" charset="-128"/>
                        </a:rPr>
                        <a:t>分解その他の化学的処理に伴い発生する物質のうち人の健康若しくは生活環境に係る被害を生ずるおそれがあるものとして政令で定めるもの。</a:t>
                      </a:r>
                      <a:endParaRPr kumimoji="1" lang="en-US" altLang="ja-JP" sz="1200" dirty="0">
                        <a:latin typeface="BIZ UDPゴシック" panose="020B0400000000000000" pitchFamily="50" charset="-128"/>
                        <a:ea typeface="BIZ UDPゴシック" panose="020B0400000000000000" pitchFamily="50" charset="-128"/>
                      </a:endParaRPr>
                    </a:p>
                    <a:p>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u="sng" dirty="0">
                          <a:latin typeface="BIZ UDPゴシック" panose="020B0400000000000000" pitchFamily="50" charset="-128"/>
                          <a:ea typeface="BIZ UDPゴシック" panose="020B0400000000000000" pitchFamily="50" charset="-128"/>
                        </a:rPr>
                        <a:t>事故時における大気汚染防止のための措置の対象物質</a:t>
                      </a:r>
                    </a:p>
                  </a:txBody>
                  <a:tcPr anchor="ctr"/>
                </a:tc>
                <a:tc>
                  <a:txBody>
                    <a:bodyPr/>
                    <a:lstStyle/>
                    <a:p>
                      <a:r>
                        <a:rPr kumimoji="1" lang="en-US" altLang="ja-JP" sz="1200" dirty="0">
                          <a:latin typeface="BIZ UDPゴシック" panose="020B0400000000000000" pitchFamily="50" charset="-128"/>
                          <a:ea typeface="BIZ UDPゴシック" panose="020B0400000000000000" pitchFamily="50" charset="-128"/>
                        </a:rPr>
                        <a:t>28</a:t>
                      </a:r>
                      <a:r>
                        <a:rPr kumimoji="1" lang="ja-JP" altLang="en-US" sz="1200" dirty="0">
                          <a:latin typeface="BIZ UDPゴシック" panose="020B0400000000000000" pitchFamily="50" charset="-128"/>
                          <a:ea typeface="BIZ UDPゴシック" panose="020B0400000000000000" pitchFamily="50" charset="-128"/>
                        </a:rPr>
                        <a:t>物質</a:t>
                      </a:r>
                      <a:endParaRPr kumimoji="1" lang="en-US" altLang="ja-JP" sz="12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153403148"/>
                  </a:ext>
                </a:extLst>
              </a:tr>
            </a:tbl>
          </a:graphicData>
        </a:graphic>
      </p:graphicFrame>
      <p:sp>
        <p:nvSpPr>
          <p:cNvPr id="3" name="テキスト ボックス 2">
            <a:extLst>
              <a:ext uri="{FF2B5EF4-FFF2-40B4-BE49-F238E27FC236}">
                <a16:creationId xmlns:a16="http://schemas.microsoft.com/office/drawing/2014/main" id="{B45F11FC-418C-48B9-9109-C17EC9EB1EDF}"/>
              </a:ext>
            </a:extLst>
          </p:cNvPr>
          <p:cNvSpPr txBox="1"/>
          <p:nvPr/>
        </p:nvSpPr>
        <p:spPr>
          <a:xfrm>
            <a:off x="342304" y="2697837"/>
            <a:ext cx="4339650" cy="369332"/>
          </a:xfrm>
          <a:prstGeom prst="rect">
            <a:avLst/>
          </a:prstGeom>
          <a:noFill/>
        </p:spPr>
        <p:txBody>
          <a:bodyPr wrap="none" rtlCol="0">
            <a:spAutoFit/>
          </a:bodyPr>
          <a:lstStyle/>
          <a:p>
            <a:r>
              <a:rPr kumimoji="1" lang="ja-JP" altLang="en-US" dirty="0">
                <a:latin typeface="BIZ UDPゴシック" panose="020B0400000000000000" pitchFamily="50" charset="-128"/>
                <a:ea typeface="BIZ UDPゴシック" panose="020B0400000000000000" pitchFamily="50" charset="-128"/>
              </a:rPr>
              <a:t>〇有害物質に関連する用語の定義・内容</a:t>
            </a:r>
          </a:p>
        </p:txBody>
      </p:sp>
      <p:sp>
        <p:nvSpPr>
          <p:cNvPr id="15" name="スライド番号プレースホルダー 3">
            <a:extLst>
              <a:ext uri="{FF2B5EF4-FFF2-40B4-BE49-F238E27FC236}">
                <a16:creationId xmlns:a16="http://schemas.microsoft.com/office/drawing/2014/main" id="{E7719913-6664-46B8-BA26-A6D057DB61E9}"/>
              </a:ext>
            </a:extLst>
          </p:cNvPr>
          <p:cNvSpPr>
            <a:spLocks noGrp="1"/>
          </p:cNvSpPr>
          <p:nvPr>
            <p:ph type="sldNum" sz="quarter" idx="12"/>
          </p:nvPr>
        </p:nvSpPr>
        <p:spPr>
          <a:xfrm>
            <a:off x="9350787" y="6477299"/>
            <a:ext cx="555213" cy="365125"/>
          </a:xfrm>
        </p:spPr>
        <p:txBody>
          <a:bodyPr>
            <a:normAutofit/>
          </a:body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4</a:t>
            </a:fld>
            <a:endParaRPr lang="en-US" dirty="0">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049945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p:cNvSpPr>
            <a:spLocks noGrp="1"/>
          </p:cNvSpPr>
          <p:nvPr>
            <p:ph type="title"/>
          </p:nvPr>
        </p:nvSpPr>
        <p:spPr>
          <a:xfrm>
            <a:off x="1083470" y="609600"/>
            <a:ext cx="8267317" cy="1320800"/>
          </a:xfrm>
        </p:spPr>
        <p:txBody>
          <a:bodyPr>
            <a:normAutofit/>
          </a:bodyPr>
          <a:lstStyle/>
          <a:p>
            <a:r>
              <a:rPr lang="ja-JP" altLang="en-US" sz="2800" dirty="0">
                <a:latin typeface="BIZ UDPゴシック" panose="020B0400000000000000" pitchFamily="50" charset="-128"/>
                <a:ea typeface="BIZ UDPゴシック" panose="020B0400000000000000" pitchFamily="50" charset="-128"/>
              </a:rPr>
              <a:t>法及び条例の有害物質排出規制の内容</a:t>
            </a:r>
            <a:endParaRPr kumimoji="1" lang="ja-JP" altLang="en-US" sz="2800" dirty="0">
              <a:latin typeface="BIZ UDPゴシック" panose="020B0400000000000000" pitchFamily="50" charset="-128"/>
              <a:ea typeface="BIZ UDPゴシック" panose="020B0400000000000000" pitchFamily="50" charset="-128"/>
            </a:endParaRPr>
          </a:p>
        </p:txBody>
      </p:sp>
      <p:sp>
        <p:nvSpPr>
          <p:cNvPr id="12" name="Isosceles Triangle 11">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16" name="表 6">
            <a:extLst>
              <a:ext uri="{FF2B5EF4-FFF2-40B4-BE49-F238E27FC236}">
                <a16:creationId xmlns:a16="http://schemas.microsoft.com/office/drawing/2014/main" id="{864550F3-39C0-4EEA-B2DE-3A3E95EF176C}"/>
              </a:ext>
            </a:extLst>
          </p:cNvPr>
          <p:cNvGraphicFramePr>
            <a:graphicFrameLocks noGrp="1"/>
          </p:cNvGraphicFramePr>
          <p:nvPr>
            <p:extLst>
              <p:ext uri="{D42A27DB-BD31-4B8C-83A1-F6EECF244321}">
                <p14:modId xmlns:p14="http://schemas.microsoft.com/office/powerpoint/2010/main" val="211924014"/>
              </p:ext>
            </p:extLst>
          </p:nvPr>
        </p:nvGraphicFramePr>
        <p:xfrm>
          <a:off x="684610" y="1510316"/>
          <a:ext cx="8926916" cy="4156917"/>
        </p:xfrm>
        <a:graphic>
          <a:graphicData uri="http://schemas.openxmlformats.org/drawingml/2006/table">
            <a:tbl>
              <a:tblPr firstRow="1" firstCol="1" bandRow="1">
                <a:tableStyleId>{5C22544A-7EE6-4342-B048-85BDC9FD1C3A}</a:tableStyleId>
              </a:tblPr>
              <a:tblGrid>
                <a:gridCol w="543689">
                  <a:extLst>
                    <a:ext uri="{9D8B030D-6E8A-4147-A177-3AD203B41FA5}">
                      <a16:colId xmlns:a16="http://schemas.microsoft.com/office/drawing/2014/main" val="3246155529"/>
                    </a:ext>
                  </a:extLst>
                </a:gridCol>
                <a:gridCol w="1064327">
                  <a:extLst>
                    <a:ext uri="{9D8B030D-6E8A-4147-A177-3AD203B41FA5}">
                      <a16:colId xmlns:a16="http://schemas.microsoft.com/office/drawing/2014/main" val="4219348102"/>
                    </a:ext>
                  </a:extLst>
                </a:gridCol>
                <a:gridCol w="2376000">
                  <a:extLst>
                    <a:ext uri="{9D8B030D-6E8A-4147-A177-3AD203B41FA5}">
                      <a16:colId xmlns:a16="http://schemas.microsoft.com/office/drawing/2014/main" val="2234363676"/>
                    </a:ext>
                  </a:extLst>
                </a:gridCol>
                <a:gridCol w="1895061">
                  <a:extLst>
                    <a:ext uri="{9D8B030D-6E8A-4147-A177-3AD203B41FA5}">
                      <a16:colId xmlns:a16="http://schemas.microsoft.com/office/drawing/2014/main" val="585838697"/>
                    </a:ext>
                  </a:extLst>
                </a:gridCol>
                <a:gridCol w="848139">
                  <a:extLst>
                    <a:ext uri="{9D8B030D-6E8A-4147-A177-3AD203B41FA5}">
                      <a16:colId xmlns:a16="http://schemas.microsoft.com/office/drawing/2014/main" val="2315493909"/>
                    </a:ext>
                  </a:extLst>
                </a:gridCol>
                <a:gridCol w="974314">
                  <a:extLst>
                    <a:ext uri="{9D8B030D-6E8A-4147-A177-3AD203B41FA5}">
                      <a16:colId xmlns:a16="http://schemas.microsoft.com/office/drawing/2014/main" val="1271176799"/>
                    </a:ext>
                  </a:extLst>
                </a:gridCol>
                <a:gridCol w="1225386">
                  <a:extLst>
                    <a:ext uri="{9D8B030D-6E8A-4147-A177-3AD203B41FA5}">
                      <a16:colId xmlns:a16="http://schemas.microsoft.com/office/drawing/2014/main" val="603142623"/>
                    </a:ext>
                  </a:extLst>
                </a:gridCol>
              </a:tblGrid>
              <a:tr h="296850">
                <a:tc gridSpan="2">
                  <a:txBody>
                    <a:bodyPr/>
                    <a:lstStyle/>
                    <a:p>
                      <a:endParaRPr kumimoji="1" lang="ja-JP" altLang="en-US" sz="1100" dirty="0">
                        <a:latin typeface="BIZ UDPゴシック" panose="020B0400000000000000" pitchFamily="50" charset="-128"/>
                        <a:ea typeface="BIZ UDPゴシック" panose="020B0400000000000000" pitchFamily="50" charset="-128"/>
                      </a:endParaRPr>
                    </a:p>
                  </a:txBody>
                  <a:tcPr anchor="ctr"/>
                </a:tc>
                <a:tc h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100" dirty="0">
                        <a:latin typeface="BIZ UDPゴシック" panose="020B0400000000000000" pitchFamily="50" charset="-128"/>
                        <a:ea typeface="BIZ UDPゴシック" panose="020B0400000000000000" pitchFamily="50" charset="-128"/>
                      </a:endParaRPr>
                    </a:p>
                  </a:txBody>
                  <a:tcP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排出規制対象物質</a:t>
                      </a:r>
                    </a:p>
                  </a:txBody>
                  <a:tcPr anchor="ctr"/>
                </a:tc>
                <a:tc h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dirty="0">
                        <a:latin typeface="BIZ UDPゴシック" panose="020B0400000000000000" pitchFamily="50" charset="-128"/>
                        <a:ea typeface="BIZ UDPゴシック" panose="020B0400000000000000" pitchFamily="50" charset="-128"/>
                      </a:endParaRP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対象施設</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規制基準</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その他義務</a:t>
                      </a:r>
                    </a:p>
                  </a:txBody>
                  <a:tcPr anchor="ctr"/>
                </a:tc>
                <a:extLst>
                  <a:ext uri="{0D108BD9-81ED-4DB2-BD59-A6C34878D82A}">
                    <a16:rowId xmlns:a16="http://schemas.microsoft.com/office/drawing/2014/main" val="2516643159"/>
                  </a:ext>
                </a:extLst>
              </a:tr>
              <a:tr h="1065150">
                <a:tc gridSpan="2">
                  <a:txBody>
                    <a:bodyPr/>
                    <a:lstStyle/>
                    <a:p>
                      <a:r>
                        <a:rPr kumimoji="1" lang="ja-JP" altLang="en-US" sz="1100" dirty="0">
                          <a:latin typeface="BIZ UDPゴシック" panose="020B0400000000000000" pitchFamily="50" charset="-128"/>
                          <a:ea typeface="BIZ UDPゴシック" panose="020B0400000000000000" pitchFamily="50" charset="-128"/>
                        </a:rPr>
                        <a:t>法</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（６物質）</a:t>
                      </a:r>
                    </a:p>
                  </a:txBody>
                  <a:tcPr anchor="ctr"/>
                </a:tc>
                <a:tc hMerge="1">
                  <a:txBody>
                    <a:bodyPr/>
                    <a:lstStyle/>
                    <a:p>
                      <a:endParaRPr lang="en-US" altLang="ja-JP" sz="1100" kern="0" dirty="0">
                        <a:effectLst/>
                        <a:latin typeface="BIZ UDPゴシック" panose="020B0400000000000000" pitchFamily="50" charset="-128"/>
                        <a:ea typeface="BIZ UDPゴシック" panose="020B0400000000000000" pitchFamily="50" charset="-128"/>
                      </a:endParaRPr>
                    </a:p>
                  </a:txBody>
                  <a:tcPr/>
                </a:tc>
                <a:tc>
                  <a:txBody>
                    <a:bodyPr/>
                    <a:lstStyle/>
                    <a:p>
                      <a:r>
                        <a:rPr lang="ja-JP" altLang="en-US" sz="1100" kern="0" dirty="0">
                          <a:effectLst/>
                          <a:latin typeface="BIZ UDPゴシック" panose="020B0400000000000000" pitchFamily="50" charset="-128"/>
                          <a:ea typeface="BIZ UDPゴシック" panose="020B0400000000000000" pitchFamily="50" charset="-128"/>
                        </a:rPr>
                        <a:t>カドミウム及びその化合物</a:t>
                      </a:r>
                    </a:p>
                    <a:p>
                      <a:r>
                        <a:rPr lang="ja-JP" altLang="en-US" sz="1100" kern="0" dirty="0">
                          <a:effectLst/>
                          <a:latin typeface="BIZ UDPゴシック" panose="020B0400000000000000" pitchFamily="50" charset="-128"/>
                          <a:ea typeface="BIZ UDPゴシック" panose="020B0400000000000000" pitchFamily="50" charset="-128"/>
                        </a:rPr>
                        <a:t>塩素</a:t>
                      </a:r>
                      <a:endParaRPr lang="en-US" altLang="ja-JP" sz="1100" kern="0" dirty="0">
                        <a:effectLst/>
                        <a:latin typeface="BIZ UDPゴシック" panose="020B0400000000000000" pitchFamily="50" charset="-128"/>
                        <a:ea typeface="BIZ UDPゴシック" panose="020B0400000000000000" pitchFamily="50" charset="-128"/>
                      </a:endParaRPr>
                    </a:p>
                    <a:p>
                      <a:r>
                        <a:rPr lang="ja-JP" altLang="en-US" sz="1100" kern="0" dirty="0">
                          <a:effectLst/>
                          <a:latin typeface="BIZ UDPゴシック" panose="020B0400000000000000" pitchFamily="50" charset="-128"/>
                          <a:ea typeface="BIZ UDPゴシック" panose="020B0400000000000000" pitchFamily="50" charset="-128"/>
                        </a:rPr>
                        <a:t>塩化水素</a:t>
                      </a:r>
                    </a:p>
                    <a:p>
                      <a:r>
                        <a:rPr lang="ja-JP" altLang="en-US" sz="1100" kern="0" dirty="0">
                          <a:effectLst/>
                          <a:latin typeface="BIZ UDPゴシック" panose="020B0400000000000000" pitchFamily="50" charset="-128"/>
                          <a:ea typeface="BIZ UDPゴシック" panose="020B0400000000000000" pitchFamily="50" charset="-128"/>
                        </a:rPr>
                        <a:t>フッ素、フッ化水素及びフッ化ケイ素</a:t>
                      </a:r>
                      <a:endParaRPr lang="en-US" altLang="ja-JP" sz="1100" kern="0" dirty="0">
                        <a:effectLst/>
                        <a:latin typeface="BIZ UDPゴシック" panose="020B0400000000000000" pitchFamily="50" charset="-128"/>
                        <a:ea typeface="BIZ UDPゴシック" panose="020B0400000000000000" pitchFamily="50" charset="-128"/>
                      </a:endParaRPr>
                    </a:p>
                  </a:txBody>
                  <a:tcPr anchor="ctr">
                    <a:lnR w="12700" cap="flat" cmpd="sng" algn="ctr">
                      <a:solidFill>
                        <a:srgbClr val="FFFFFF">
                          <a:alpha val="0"/>
                        </a:srgbClr>
                      </a:solidFill>
                      <a:prstDash val="solid"/>
                      <a:round/>
                      <a:headEnd type="none" w="med" len="med"/>
                      <a:tailEnd type="none" w="med" len="med"/>
                    </a:lnR>
                  </a:tcPr>
                </a:tc>
                <a:tc>
                  <a:txBody>
                    <a:bodyPr/>
                    <a:lstStyle/>
                    <a:p>
                      <a:r>
                        <a:rPr lang="ja-JP" altLang="en-US" sz="1100" kern="0" dirty="0">
                          <a:effectLst/>
                          <a:latin typeface="BIZ UDPゴシック" panose="020B0400000000000000" pitchFamily="50" charset="-128"/>
                          <a:ea typeface="BIZ UDPゴシック" panose="020B0400000000000000" pitchFamily="50" charset="-128"/>
                        </a:rPr>
                        <a:t>鉛及びその化合物</a:t>
                      </a: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100" kern="0" dirty="0">
                          <a:effectLst/>
                          <a:latin typeface="BIZ UDPゴシック" panose="020B0400000000000000" pitchFamily="50" charset="-128"/>
                          <a:ea typeface="BIZ UDPゴシック" panose="020B0400000000000000" pitchFamily="50" charset="-128"/>
                        </a:rPr>
                        <a:t>窒素酸化物（</a:t>
                      </a:r>
                      <a:r>
                        <a:rPr lang="en-US" altLang="ja-JP" sz="1100" kern="0" dirty="0">
                          <a:effectLst/>
                          <a:latin typeface="BIZ UDPゴシック" panose="020B0400000000000000" pitchFamily="50" charset="-128"/>
                          <a:ea typeface="BIZ UDPゴシック" panose="020B0400000000000000" pitchFamily="50" charset="-128"/>
                        </a:rPr>
                        <a:t>※</a:t>
                      </a:r>
                      <a:r>
                        <a:rPr lang="ja-JP" altLang="en-US" sz="1100" kern="0" dirty="0">
                          <a:effectLst/>
                          <a:latin typeface="BIZ UDPゴシック" panose="020B0400000000000000" pitchFamily="50" charset="-128"/>
                          <a:ea typeface="BIZ UDPゴシック" panose="020B0400000000000000" pitchFamily="50" charset="-128"/>
                        </a:rPr>
                        <a:t>１）</a:t>
                      </a:r>
                      <a:endParaRPr kumimoji="1" lang="en-US" altLang="ja-JP" sz="1100" kern="0" dirty="0">
                        <a:effectLst/>
                        <a:latin typeface="BIZ UDPゴシック" panose="020B0400000000000000" pitchFamily="50" charset="-128"/>
                        <a:ea typeface="BIZ UDPゴシック" panose="020B0400000000000000" pitchFamily="50" charset="-128"/>
                      </a:endParaRPr>
                    </a:p>
                    <a:p>
                      <a:endParaRPr kumimoji="1" lang="en-US" altLang="ja-JP" sz="1100" kern="0" dirty="0">
                        <a:effectLst/>
                        <a:latin typeface="BIZ UDPゴシック" panose="020B0400000000000000" pitchFamily="50" charset="-128"/>
                        <a:ea typeface="BIZ UDPゴシック" panose="020B0400000000000000" pitchFamily="50" charset="-128"/>
                      </a:endParaRPr>
                    </a:p>
                    <a:p>
                      <a:endParaRPr kumimoji="1" lang="ja-JP" altLang="en-US" sz="1100" dirty="0">
                        <a:latin typeface="BIZ UDPゴシック" panose="020B0400000000000000" pitchFamily="50" charset="-128"/>
                        <a:ea typeface="BIZ UDPゴシック" panose="020B0400000000000000" pitchFamily="50" charset="-128"/>
                      </a:endParaRPr>
                    </a:p>
                  </a:txBody>
                  <a:tcPr anchor="ctr">
                    <a:lnL w="12700" cap="flat" cmpd="sng" algn="ctr">
                      <a:solidFill>
                        <a:srgbClr val="FFFFFF">
                          <a:alpha val="0"/>
                        </a:srgbClr>
                      </a:solidFill>
                      <a:prstDash val="solid"/>
                      <a:round/>
                      <a:headEnd type="none" w="med" len="med"/>
                      <a:tailEnd type="none" w="med" len="med"/>
                    </a:ln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1100" dirty="0">
                          <a:solidFill>
                            <a:schemeClr val="tx1"/>
                          </a:solidFill>
                          <a:latin typeface="BIZ UDPゴシック" panose="020B0400000000000000" pitchFamily="50" charset="-128"/>
                          <a:ea typeface="BIZ UDPゴシック" panose="020B0400000000000000" pitchFamily="50" charset="-128"/>
                        </a:rPr>
                        <a:t>32</a:t>
                      </a:r>
                      <a:r>
                        <a:rPr lang="ja-JP" altLang="en-US" sz="1100" dirty="0">
                          <a:solidFill>
                            <a:schemeClr val="tx1"/>
                          </a:solidFill>
                          <a:latin typeface="BIZ UDPゴシック" panose="020B0400000000000000" pitchFamily="50" charset="-128"/>
                          <a:ea typeface="BIZ UDPゴシック" panose="020B0400000000000000" pitchFamily="50" charset="-128"/>
                        </a:rPr>
                        <a:t>施設</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排出口濃度基準</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濃度測定（排ガス量によって頻度は異なる）</a:t>
                      </a:r>
                    </a:p>
                  </a:txBody>
                  <a:tcPr anchor="ctr"/>
                </a:tc>
                <a:extLst>
                  <a:ext uri="{0D108BD9-81ED-4DB2-BD59-A6C34878D82A}">
                    <a16:rowId xmlns:a16="http://schemas.microsoft.com/office/drawing/2014/main" val="3056542562"/>
                  </a:ext>
                </a:extLst>
              </a:tr>
              <a:tr h="1194717">
                <a:tc rowSpan="2">
                  <a:txBody>
                    <a:bodyPr/>
                    <a:lstStyle/>
                    <a:p>
                      <a:r>
                        <a:rPr kumimoji="1" lang="ja-JP" altLang="en-US" sz="1100" dirty="0">
                          <a:latin typeface="BIZ UDPゴシック" panose="020B0400000000000000" pitchFamily="50" charset="-128"/>
                          <a:ea typeface="BIZ UDPゴシック" panose="020B0400000000000000" pitchFamily="50" charset="-128"/>
                        </a:rPr>
                        <a:t>条例</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a:t>
                      </a:r>
                      <a:r>
                        <a:rPr kumimoji="1" lang="en-US" altLang="ja-JP" sz="1100" dirty="0">
                          <a:latin typeface="BIZ UDPゴシック" panose="020B0400000000000000" pitchFamily="50" charset="-128"/>
                          <a:ea typeface="BIZ UDPゴシック" panose="020B0400000000000000" pitchFamily="50" charset="-128"/>
                        </a:rPr>
                        <a:t>23</a:t>
                      </a:r>
                      <a:r>
                        <a:rPr kumimoji="1" lang="ja-JP" altLang="en-US" sz="1100" dirty="0">
                          <a:latin typeface="BIZ UDPゴシック" panose="020B0400000000000000" pitchFamily="50" charset="-128"/>
                          <a:ea typeface="BIZ UDPゴシック" panose="020B0400000000000000" pitchFamily="50" charset="-128"/>
                        </a:rPr>
                        <a:t>物質）</a:t>
                      </a:r>
                    </a:p>
                  </a:txBody>
                  <a:tcPr anchor="ct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100" kern="0" dirty="0">
                          <a:effectLst/>
                          <a:latin typeface="BIZ UDPゴシック" panose="020B0400000000000000" pitchFamily="50" charset="-128"/>
                          <a:ea typeface="BIZ UDPゴシック" panose="020B0400000000000000" pitchFamily="50" charset="-128"/>
                        </a:rPr>
                        <a:t>指定有害物質</a:t>
                      </a:r>
                      <a:endParaRPr lang="en-US" altLang="ja-JP" sz="1100" kern="0" dirty="0">
                        <a:effectLst/>
                        <a:latin typeface="BIZ UDPゴシック" panose="020B0400000000000000" pitchFamily="50" charset="-128"/>
                        <a:ea typeface="BIZ UDPゴシック" panose="020B0400000000000000" pitchFamily="50" charset="-128"/>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100" kern="0" dirty="0">
                          <a:effectLst/>
                          <a:latin typeface="BIZ UDPゴシック" panose="020B0400000000000000" pitchFamily="50" charset="-128"/>
                          <a:ea typeface="BIZ UDPゴシック" panose="020B0400000000000000" pitchFamily="50" charset="-128"/>
                        </a:rPr>
                        <a:t>（発がん性有り</a:t>
                      </a:r>
                      <a:r>
                        <a:rPr lang="en-US" altLang="ja-JP" sz="1100" kern="0" dirty="0">
                          <a:effectLst/>
                          <a:latin typeface="BIZ UDPゴシック" panose="020B0400000000000000" pitchFamily="50" charset="-128"/>
                          <a:ea typeface="BIZ UDPゴシック" panose="020B0400000000000000" pitchFamily="50" charset="-128"/>
                        </a:rPr>
                        <a:t>※</a:t>
                      </a:r>
                      <a:r>
                        <a:rPr lang="ja-JP" altLang="en-US" sz="1100" kern="0" dirty="0">
                          <a:effectLst/>
                          <a:latin typeface="BIZ UDPゴシック" panose="020B0400000000000000" pitchFamily="50" charset="-128"/>
                          <a:ea typeface="BIZ UDPゴシック" panose="020B0400000000000000" pitchFamily="50" charset="-128"/>
                        </a:rPr>
                        <a:t>２）</a:t>
                      </a:r>
                    </a:p>
                  </a:txBody>
                  <a:tcPr anchor="ct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100" kern="0" dirty="0">
                          <a:effectLst/>
                          <a:latin typeface="BIZ UDPゴシック" panose="020B0400000000000000" pitchFamily="50" charset="-128"/>
                          <a:ea typeface="BIZ UDPゴシック" panose="020B0400000000000000" pitchFamily="50" charset="-128"/>
                        </a:rPr>
                        <a:t>クロロエチレン</a:t>
                      </a: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100" kern="0" dirty="0">
                          <a:effectLst/>
                          <a:latin typeface="BIZ UDPゴシック" panose="020B0400000000000000" pitchFamily="50" charset="-128"/>
                          <a:ea typeface="BIZ UDPゴシック" panose="020B0400000000000000" pitchFamily="50" charset="-128"/>
                        </a:rPr>
                        <a:t>ニッケル化合物</a:t>
                      </a:r>
                      <a:endParaRPr lang="en-US" altLang="ja-JP" sz="1100" kern="0" dirty="0">
                        <a:effectLst/>
                        <a:latin typeface="BIZ UDPゴシック" panose="020B0400000000000000" pitchFamily="50" charset="-128"/>
                        <a:ea typeface="BIZ UDPゴシック" panose="020B0400000000000000" pitchFamily="50" charset="-128"/>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100" kern="0" dirty="0">
                          <a:effectLst/>
                          <a:latin typeface="BIZ UDPゴシック" panose="020B0400000000000000" pitchFamily="50" charset="-128"/>
                          <a:ea typeface="BIZ UDPゴシック" panose="020B0400000000000000" pitchFamily="50" charset="-128"/>
                        </a:rPr>
                        <a:t>ヒ素及びその化合物</a:t>
                      </a:r>
                      <a:endParaRPr lang="en-US" altLang="ja-JP" sz="1100" kern="0" dirty="0">
                        <a:effectLst/>
                        <a:latin typeface="BIZ UDPゴシック" panose="020B0400000000000000" pitchFamily="50" charset="-128"/>
                        <a:ea typeface="BIZ UDPゴシック" panose="020B0400000000000000" pitchFamily="50" charset="-128"/>
                      </a:endParaRPr>
                    </a:p>
                    <a:p>
                      <a:pPr marL="0" marR="0" lvl="0" indent="0" algn="just" defTabSz="457200" rtl="0" eaLnBrk="1" fontAlgn="auto" latinLnBrk="0" hangingPunct="1">
                        <a:lnSpc>
                          <a:spcPct val="100000"/>
                        </a:lnSpc>
                        <a:spcBef>
                          <a:spcPts val="0"/>
                        </a:spcBef>
                        <a:spcAft>
                          <a:spcPts val="0"/>
                        </a:spcAft>
                        <a:buClrTx/>
                        <a:buSzTx/>
                        <a:buFontTx/>
                        <a:buNone/>
                        <a:tabLst/>
                        <a:defRPr/>
                      </a:pPr>
                      <a:endParaRPr lang="ja-JP" altLang="en-US" sz="1100" kern="0" dirty="0">
                        <a:effectLst/>
                        <a:latin typeface="BIZ UDPゴシック" panose="020B0400000000000000" pitchFamily="50" charset="-128"/>
                        <a:ea typeface="BIZ UDPゴシック" panose="020B0400000000000000" pitchFamily="50" charset="-128"/>
                      </a:endParaRPr>
                    </a:p>
                  </a:txBody>
                  <a:tcPr anchor="ctr">
                    <a:lnR w="12700" cap="flat" cmpd="sng" algn="ctr">
                      <a:solidFill>
                        <a:srgbClr val="FFFFFF">
                          <a:alpha val="0"/>
                        </a:srgbClr>
                      </a:solidFill>
                      <a:prstDash val="solid"/>
                      <a:round/>
                      <a:headEnd type="none" w="med" len="med"/>
                      <a:tailEnd type="none" w="med" len="med"/>
                    </a:lnR>
                  </a:tcP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100" kern="0" dirty="0">
                          <a:effectLst/>
                          <a:latin typeface="BIZ UDPゴシック" panose="020B0400000000000000" pitchFamily="50" charset="-128"/>
                          <a:ea typeface="BIZ UDPゴシック" panose="020B0400000000000000" pitchFamily="50" charset="-128"/>
                        </a:rPr>
                        <a:t>ベンゼン</a:t>
                      </a:r>
                      <a:endParaRPr lang="en-US" altLang="ja-JP" sz="1100" kern="0" dirty="0">
                        <a:effectLst/>
                        <a:latin typeface="BIZ UDPゴシック" panose="020B0400000000000000" pitchFamily="50" charset="-128"/>
                        <a:ea typeface="BIZ UDPゴシック" panose="020B0400000000000000" pitchFamily="50" charset="-128"/>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100" kern="0" dirty="0">
                          <a:effectLst/>
                          <a:latin typeface="BIZ UDPゴシック" panose="020B0400000000000000" pitchFamily="50" charset="-128"/>
                          <a:ea typeface="BIZ UDPゴシック" panose="020B0400000000000000" pitchFamily="50" charset="-128"/>
                        </a:rPr>
                        <a:t>六価クロム化合物</a:t>
                      </a:r>
                      <a:endParaRPr lang="en-US" altLang="ja-JP" sz="1100" kern="0" dirty="0">
                        <a:effectLst/>
                        <a:latin typeface="BIZ UDPゴシック" panose="020B0400000000000000" pitchFamily="50" charset="-128"/>
                        <a:ea typeface="BIZ UDPゴシック" panose="020B0400000000000000" pitchFamily="50" charset="-128"/>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100" kern="0" dirty="0">
                          <a:effectLst/>
                          <a:latin typeface="BIZ UDPゴシック" panose="020B0400000000000000" pitchFamily="50" charset="-128"/>
                          <a:ea typeface="BIZ UDPゴシック" panose="020B0400000000000000" pitchFamily="50" charset="-128"/>
                        </a:rPr>
                        <a:t>エチレンオキシド</a:t>
                      </a:r>
                      <a:endParaRPr lang="en-US" altLang="ja-JP" sz="1100" kern="0" dirty="0">
                        <a:effectLst/>
                        <a:latin typeface="BIZ UDPゴシック" panose="020B0400000000000000" pitchFamily="50" charset="-128"/>
                        <a:ea typeface="BIZ UDPゴシック" panose="020B0400000000000000" pitchFamily="50" charset="-128"/>
                      </a:endParaRPr>
                    </a:p>
                    <a:p>
                      <a:pPr marL="0" marR="0" lvl="0" indent="0" algn="just" defTabSz="457200" rtl="0" eaLnBrk="1" fontAlgn="auto" latinLnBrk="0" hangingPunct="1">
                        <a:lnSpc>
                          <a:spcPct val="100000"/>
                        </a:lnSpc>
                        <a:spcBef>
                          <a:spcPts val="0"/>
                        </a:spcBef>
                        <a:spcAft>
                          <a:spcPts val="0"/>
                        </a:spcAft>
                        <a:buClrTx/>
                        <a:buSzTx/>
                        <a:buFontTx/>
                        <a:buNone/>
                        <a:tabLst/>
                        <a:defRPr/>
                      </a:pPr>
                      <a:endParaRPr lang="en-US" altLang="ja-JP" sz="1100" kern="0" dirty="0">
                        <a:effectLst/>
                        <a:latin typeface="BIZ UDPゴシック" panose="020B0400000000000000" pitchFamily="50" charset="-128"/>
                        <a:ea typeface="BIZ UDPゴシック" panose="020B0400000000000000" pitchFamily="50" charset="-128"/>
                      </a:endParaRPr>
                    </a:p>
                  </a:txBody>
                  <a:tcPr anchor="ctr">
                    <a:lnL w="12700" cap="flat" cmpd="sng" algn="ctr">
                      <a:solidFill>
                        <a:srgbClr val="FFFFFF">
                          <a:alpha val="0"/>
                        </a:srgbClr>
                      </a:solidFill>
                      <a:prstDash val="solid"/>
                      <a:round/>
                      <a:headEnd type="none" w="med" len="med"/>
                      <a:tailEnd type="none" w="med" len="med"/>
                    </a:lnL>
                  </a:tcPr>
                </a:tc>
                <a:tc rowSpan="2">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n-US" altLang="ja-JP" sz="1100" dirty="0">
                          <a:solidFill>
                            <a:schemeClr val="tx1"/>
                          </a:solidFill>
                          <a:latin typeface="BIZ UDPゴシック" panose="020B0400000000000000" pitchFamily="50" charset="-128"/>
                          <a:ea typeface="BIZ UDPゴシック" panose="020B0400000000000000" pitchFamily="50" charset="-128"/>
                        </a:rPr>
                        <a:t>13</a:t>
                      </a:r>
                      <a:r>
                        <a:rPr lang="ja-JP" altLang="en-US" sz="1100" dirty="0">
                          <a:solidFill>
                            <a:schemeClr val="tx1"/>
                          </a:solidFill>
                          <a:latin typeface="BIZ UDPゴシック" panose="020B0400000000000000" pitchFamily="50" charset="-128"/>
                          <a:ea typeface="BIZ UDPゴシック" panose="020B0400000000000000" pitchFamily="50" charset="-128"/>
                        </a:rPr>
                        <a:t>業種</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en-US" altLang="ja-JP" sz="1100" dirty="0">
                          <a:solidFill>
                            <a:schemeClr val="tx1"/>
                          </a:solidFill>
                          <a:latin typeface="BIZ UDPゴシック" panose="020B0400000000000000" pitchFamily="50" charset="-128"/>
                          <a:ea typeface="BIZ UDPゴシック" panose="020B0400000000000000" pitchFamily="50" charset="-128"/>
                        </a:rPr>
                        <a:t>133</a:t>
                      </a:r>
                      <a:r>
                        <a:rPr lang="ja-JP" altLang="en-US" sz="1100" dirty="0">
                          <a:solidFill>
                            <a:schemeClr val="tx1"/>
                          </a:solidFill>
                          <a:latin typeface="BIZ UDPゴシック" panose="020B0400000000000000" pitchFamily="50" charset="-128"/>
                          <a:ea typeface="BIZ UDPゴシック" panose="020B0400000000000000" pitchFamily="50" charset="-128"/>
                        </a:rPr>
                        <a:t>施設</a:t>
                      </a:r>
                      <a:endParaRPr kumimoji="1" lang="ja-JP" altLang="en-US" sz="1100" dirty="0">
                        <a:latin typeface="BIZ UDPゴシック" panose="020B0400000000000000" pitchFamily="50" charset="-128"/>
                        <a:ea typeface="BIZ UDPゴシック" panose="020B0400000000000000" pitchFamily="50" charset="-128"/>
                      </a:endParaRPr>
                    </a:p>
                  </a:txBody>
                  <a:tcPr anchor="ct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設備構造基準</a:t>
                      </a:r>
                    </a:p>
                  </a:txBody>
                  <a:tcPr anchor="ct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届出施設等の使用及び管理の状況の記録保存</a:t>
                      </a:r>
                      <a:endParaRPr kumimoji="1" lang="en-US" altLang="ja-JP" sz="11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3765968958"/>
                  </a:ext>
                </a:extLst>
              </a:tr>
              <a:tr h="1600200">
                <a:tc vMerge="1">
                  <a:txBody>
                    <a:bodyPr/>
                    <a:lstStyle/>
                    <a:p>
                      <a:endParaRPr kumimoji="1" lang="ja-JP" altLang="en-US"/>
                    </a:p>
                  </a:txBody>
                  <a:tcP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100" kern="0" dirty="0">
                          <a:effectLst/>
                          <a:latin typeface="BIZ UDPゴシック" panose="020B0400000000000000" pitchFamily="50" charset="-128"/>
                          <a:ea typeface="BIZ UDPゴシック" panose="020B0400000000000000" pitchFamily="50" charset="-128"/>
                        </a:rPr>
                        <a:t>その他</a:t>
                      </a:r>
                      <a:endParaRPr lang="en-US" altLang="ja-JP" sz="1100" kern="0" dirty="0">
                        <a:effectLst/>
                        <a:latin typeface="BIZ UDPゴシック" panose="020B0400000000000000" pitchFamily="50" charset="-128"/>
                        <a:ea typeface="BIZ UDPゴシック" panose="020B0400000000000000" pitchFamily="50" charset="-128"/>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100" kern="0" dirty="0">
                          <a:effectLst/>
                          <a:latin typeface="BIZ UDPゴシック" panose="020B0400000000000000" pitchFamily="50" charset="-128"/>
                          <a:ea typeface="BIZ UDPゴシック" panose="020B0400000000000000" pitchFamily="50" charset="-128"/>
                        </a:rPr>
                        <a:t>（発がん性無し</a:t>
                      </a:r>
                      <a:r>
                        <a:rPr lang="en-US" altLang="ja-JP" sz="1100" kern="0" dirty="0">
                          <a:effectLst/>
                          <a:latin typeface="BIZ UDPゴシック" panose="020B0400000000000000" pitchFamily="50" charset="-128"/>
                          <a:ea typeface="BIZ UDPゴシック" panose="020B0400000000000000" pitchFamily="50" charset="-128"/>
                        </a:rPr>
                        <a:t>※</a:t>
                      </a:r>
                      <a:r>
                        <a:rPr lang="ja-JP" altLang="en-US" sz="1100" kern="0" dirty="0">
                          <a:effectLst/>
                          <a:latin typeface="BIZ UDPゴシック" panose="020B0400000000000000" pitchFamily="50" charset="-128"/>
                          <a:ea typeface="BIZ UDPゴシック" panose="020B0400000000000000" pitchFamily="50" charset="-128"/>
                        </a:rPr>
                        <a:t>２）</a:t>
                      </a:r>
                    </a:p>
                  </a:txBody>
                  <a:tcPr anchor="ct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100" kern="0" dirty="0">
                          <a:effectLst/>
                          <a:latin typeface="BIZ UDPゴシック" panose="020B0400000000000000" pitchFamily="50" charset="-128"/>
                          <a:ea typeface="BIZ UDPゴシック" panose="020B0400000000000000" pitchFamily="50" charset="-128"/>
                        </a:rPr>
                        <a:t>アニシジン	</a:t>
                      </a:r>
                      <a:endParaRPr lang="en-US" altLang="ja-JP" sz="1100" kern="0" dirty="0">
                        <a:effectLst/>
                        <a:latin typeface="BIZ UDPゴシック" panose="020B0400000000000000" pitchFamily="50" charset="-128"/>
                        <a:ea typeface="BIZ UDPゴシック" panose="020B0400000000000000" pitchFamily="50" charset="-128"/>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100" kern="0" dirty="0">
                          <a:effectLst/>
                          <a:latin typeface="BIZ UDPゴシック" panose="020B0400000000000000" pitchFamily="50" charset="-128"/>
                          <a:ea typeface="BIZ UDPゴシック" panose="020B0400000000000000" pitchFamily="50" charset="-128"/>
                        </a:rPr>
                        <a:t>アンチモン及びその化合物</a:t>
                      </a: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100" kern="0" dirty="0">
                          <a:effectLst/>
                          <a:latin typeface="BIZ UDPゴシック" panose="020B0400000000000000" pitchFamily="50" charset="-128"/>
                          <a:ea typeface="BIZ UDPゴシック" panose="020B0400000000000000" pitchFamily="50" charset="-128"/>
                        </a:rPr>
                        <a:t>Ｎ</a:t>
                      </a:r>
                      <a:r>
                        <a:rPr lang="en-US" altLang="ja-JP" sz="1100" kern="0" dirty="0">
                          <a:effectLst/>
                          <a:latin typeface="BIZ UDPゴシック" panose="020B0400000000000000" pitchFamily="50" charset="-128"/>
                          <a:ea typeface="BIZ UDPゴシック" panose="020B0400000000000000" pitchFamily="50" charset="-128"/>
                        </a:rPr>
                        <a:t>―</a:t>
                      </a:r>
                      <a:r>
                        <a:rPr lang="ja-JP" altLang="en-US" sz="1100" kern="0" dirty="0">
                          <a:effectLst/>
                          <a:latin typeface="BIZ UDPゴシック" panose="020B0400000000000000" pitchFamily="50" charset="-128"/>
                          <a:ea typeface="BIZ UDPゴシック" panose="020B0400000000000000" pitchFamily="50" charset="-128"/>
                        </a:rPr>
                        <a:t>エチルアニリン</a:t>
                      </a:r>
                      <a:endParaRPr lang="en-US" altLang="ja-JP" sz="1100" kern="0" dirty="0">
                        <a:effectLst/>
                        <a:latin typeface="BIZ UDPゴシック" panose="020B0400000000000000" pitchFamily="50" charset="-128"/>
                        <a:ea typeface="BIZ UDPゴシック" panose="020B0400000000000000" pitchFamily="50" charset="-128"/>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100" kern="0" dirty="0">
                          <a:effectLst/>
                          <a:latin typeface="BIZ UDPゴシック" panose="020B0400000000000000" pitchFamily="50" charset="-128"/>
                          <a:ea typeface="BIZ UDPゴシック" panose="020B0400000000000000" pitchFamily="50" charset="-128"/>
                        </a:rPr>
                        <a:t>塩化水素</a:t>
                      </a: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100" kern="0" dirty="0">
                          <a:effectLst/>
                          <a:latin typeface="BIZ UDPゴシック" panose="020B0400000000000000" pitchFamily="50" charset="-128"/>
                          <a:ea typeface="BIZ UDPゴシック" panose="020B0400000000000000" pitchFamily="50" charset="-128"/>
                        </a:rPr>
                        <a:t>塩素</a:t>
                      </a:r>
                      <a:endParaRPr lang="en-US" altLang="ja-JP" sz="1100" kern="0" dirty="0">
                        <a:effectLst/>
                        <a:latin typeface="BIZ UDPゴシック" panose="020B0400000000000000" pitchFamily="50" charset="-128"/>
                        <a:ea typeface="BIZ UDPゴシック" panose="020B0400000000000000" pitchFamily="50" charset="-128"/>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100" kern="0" dirty="0">
                          <a:effectLst/>
                          <a:latin typeface="BIZ UDPゴシック" panose="020B0400000000000000" pitchFamily="50" charset="-128"/>
                          <a:ea typeface="BIZ UDPゴシック" panose="020B0400000000000000" pitchFamily="50" charset="-128"/>
                        </a:rPr>
                        <a:t>カドミウム及びその化合物</a:t>
                      </a:r>
                      <a:endParaRPr lang="en-US" altLang="ja-JP" sz="1100" kern="0" dirty="0">
                        <a:effectLst/>
                        <a:latin typeface="BIZ UDPゴシック" panose="020B0400000000000000" pitchFamily="50" charset="-128"/>
                        <a:ea typeface="BIZ UDPゴシック" panose="020B0400000000000000" pitchFamily="50" charset="-128"/>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100" kern="0" dirty="0">
                          <a:effectLst/>
                          <a:latin typeface="BIZ UDPゴシック" panose="020B0400000000000000" pitchFamily="50" charset="-128"/>
                          <a:ea typeface="BIZ UDPゴシック" panose="020B0400000000000000" pitchFamily="50" charset="-128"/>
                        </a:rPr>
                        <a:t>クロロニトロベンゼン</a:t>
                      </a: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100" kern="0" dirty="0">
                          <a:effectLst/>
                          <a:latin typeface="BIZ UDPゴシック" panose="020B0400000000000000" pitchFamily="50" charset="-128"/>
                          <a:ea typeface="BIZ UDPゴシック" panose="020B0400000000000000" pitchFamily="50" charset="-128"/>
                        </a:rPr>
                        <a:t>臭素</a:t>
                      </a: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100" kern="0" dirty="0">
                          <a:effectLst/>
                          <a:latin typeface="BIZ UDPゴシック" panose="020B0400000000000000" pitchFamily="50" charset="-128"/>
                          <a:ea typeface="BIZ UDPゴシック" panose="020B0400000000000000" pitchFamily="50" charset="-128"/>
                        </a:rPr>
                        <a:t>水銀及びその化合物</a:t>
                      </a:r>
                      <a:endParaRPr lang="en-US" altLang="ja-JP" sz="1100" kern="0" dirty="0">
                        <a:effectLst/>
                        <a:latin typeface="BIZ UDPゴシック" panose="020B0400000000000000" pitchFamily="50" charset="-128"/>
                        <a:ea typeface="BIZ UDPゴシック" panose="020B0400000000000000" pitchFamily="50" charset="-128"/>
                      </a:endParaRPr>
                    </a:p>
                  </a:txBody>
                  <a:tcPr anchor="ctr">
                    <a:lnR w="12700" cap="flat" cmpd="sng" algn="ctr">
                      <a:solidFill>
                        <a:srgbClr val="FFFFFF">
                          <a:alpha val="0"/>
                        </a:srgbClr>
                      </a:solidFill>
                      <a:prstDash val="solid"/>
                      <a:round/>
                      <a:headEnd type="none" w="med" len="med"/>
                      <a:tailEnd type="none" w="med" len="med"/>
                    </a:lnR>
                  </a:tcP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100" kern="0" dirty="0">
                          <a:effectLst/>
                          <a:latin typeface="BIZ UDPゴシック" panose="020B0400000000000000" pitchFamily="50" charset="-128"/>
                          <a:ea typeface="BIZ UDPゴシック" panose="020B0400000000000000" pitchFamily="50" charset="-128"/>
                        </a:rPr>
                        <a:t>銅及びその化合物</a:t>
                      </a:r>
                      <a:endParaRPr lang="en-US" altLang="ja-JP" sz="1100" kern="0" dirty="0">
                        <a:effectLst/>
                        <a:latin typeface="BIZ UDPゴシック" panose="020B0400000000000000" pitchFamily="50" charset="-128"/>
                        <a:ea typeface="BIZ UDPゴシック" panose="020B0400000000000000" pitchFamily="50" charset="-128"/>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100" kern="0" dirty="0">
                          <a:effectLst/>
                          <a:latin typeface="BIZ UDPゴシック" panose="020B0400000000000000" pitchFamily="50" charset="-128"/>
                          <a:ea typeface="BIZ UDPゴシック" panose="020B0400000000000000" pitchFamily="50" charset="-128"/>
                        </a:rPr>
                        <a:t>鉛及びその化合物</a:t>
                      </a: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100" kern="0" dirty="0">
                          <a:effectLst/>
                          <a:latin typeface="BIZ UDPゴシック" panose="020B0400000000000000" pitchFamily="50" charset="-128"/>
                          <a:ea typeface="BIZ UDPゴシック" panose="020B0400000000000000" pitchFamily="50" charset="-128"/>
                        </a:rPr>
                        <a:t>バナジウム及びその化合物</a:t>
                      </a: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100" kern="0" dirty="0">
                          <a:effectLst/>
                          <a:latin typeface="BIZ UDPゴシック" panose="020B0400000000000000" pitchFamily="50" charset="-128"/>
                          <a:ea typeface="BIZ UDPゴシック" panose="020B0400000000000000" pitchFamily="50" charset="-128"/>
                        </a:rPr>
                        <a:t>ベリリウム及びその化合物</a:t>
                      </a: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100" kern="0" dirty="0">
                          <a:effectLst/>
                          <a:latin typeface="BIZ UDPゴシック" panose="020B0400000000000000" pitchFamily="50" charset="-128"/>
                          <a:ea typeface="BIZ UDPゴシック" panose="020B0400000000000000" pitchFamily="50" charset="-128"/>
                        </a:rPr>
                        <a:t>ホスゲン</a:t>
                      </a: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100" kern="0" dirty="0">
                          <a:effectLst/>
                          <a:latin typeface="BIZ UDPゴシック" panose="020B0400000000000000" pitchFamily="50" charset="-128"/>
                          <a:ea typeface="BIZ UDPゴシック" panose="020B0400000000000000" pitchFamily="50" charset="-128"/>
                        </a:rPr>
                        <a:t>ホルムアルデヒド</a:t>
                      </a: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100" kern="0" dirty="0">
                          <a:effectLst/>
                          <a:latin typeface="BIZ UDPゴシック" panose="020B0400000000000000" pitchFamily="50" charset="-128"/>
                          <a:ea typeface="BIZ UDPゴシック" panose="020B0400000000000000" pitchFamily="50" charset="-128"/>
                        </a:rPr>
                        <a:t>マンガン及びその化合物</a:t>
                      </a: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100" kern="0" dirty="0">
                          <a:effectLst/>
                          <a:latin typeface="BIZ UDPゴシック" panose="020B0400000000000000" pitchFamily="50" charset="-128"/>
                          <a:ea typeface="BIZ UDPゴシック" panose="020B0400000000000000" pitchFamily="50" charset="-128"/>
                        </a:rPr>
                        <a:t>Ｎ</a:t>
                      </a:r>
                      <a:r>
                        <a:rPr lang="en-US" altLang="ja-JP" sz="1100" kern="0" dirty="0">
                          <a:effectLst/>
                          <a:latin typeface="BIZ UDPゴシック" panose="020B0400000000000000" pitchFamily="50" charset="-128"/>
                          <a:ea typeface="BIZ UDPゴシック" panose="020B0400000000000000" pitchFamily="50" charset="-128"/>
                        </a:rPr>
                        <a:t>―</a:t>
                      </a:r>
                      <a:r>
                        <a:rPr lang="ja-JP" altLang="en-US" sz="1100" kern="0" dirty="0">
                          <a:effectLst/>
                          <a:latin typeface="BIZ UDPゴシック" panose="020B0400000000000000" pitchFamily="50" charset="-128"/>
                          <a:ea typeface="BIZ UDPゴシック" panose="020B0400000000000000" pitchFamily="50" charset="-128"/>
                        </a:rPr>
                        <a:t>メチルアニリン</a:t>
                      </a:r>
                    </a:p>
                  </a:txBody>
                  <a:tcPr anchor="ctr">
                    <a:lnL w="12700" cap="flat" cmpd="sng" algn="ctr">
                      <a:solidFill>
                        <a:srgbClr val="FFFFFF">
                          <a:alpha val="0"/>
                        </a:srgbClr>
                      </a:solidFill>
                      <a:prstDash val="solid"/>
                      <a:round/>
                      <a:headEnd type="none" w="med" len="med"/>
                      <a:tailEnd type="none" w="med" len="med"/>
                    </a:lnL>
                  </a:tcPr>
                </a:tc>
                <a:tc vMerge="1">
                  <a:txBody>
                    <a:bodyPr/>
                    <a:lstStyle/>
                    <a:p>
                      <a:endParaRPr kumimoji="1" lang="ja-JP" altLang="en-US"/>
                    </a:p>
                  </a:txBody>
                  <a:tcP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排出口濃度基準</a:t>
                      </a:r>
                      <a:r>
                        <a:rPr lang="ja-JP" altLang="en-US" sz="1100" dirty="0">
                          <a:solidFill>
                            <a:schemeClr val="tx1"/>
                          </a:solidFill>
                          <a:latin typeface="BIZ UDPゴシック" panose="020B0400000000000000" pitchFamily="50" charset="-128"/>
                          <a:ea typeface="BIZ UDPゴシック" panose="020B0400000000000000" pitchFamily="50" charset="-128"/>
                        </a:rPr>
                        <a:t>（</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３）</a:t>
                      </a:r>
                      <a:endParaRPr kumimoji="1" lang="en-US" altLang="ja-JP" sz="1100" dirty="0">
                        <a:latin typeface="BIZ UDPゴシック" panose="020B0400000000000000" pitchFamily="50" charset="-128"/>
                        <a:ea typeface="BIZ UDPゴシック" panose="020B0400000000000000" pitchFamily="50" charset="-128"/>
                      </a:endParaRPr>
                    </a:p>
                  </a:txBody>
                  <a:tcPr anchor="ct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濃度測定（</a:t>
                      </a:r>
                      <a:r>
                        <a:rPr kumimoji="1" lang="en-US" altLang="ja-JP" sz="1100" dirty="0">
                          <a:latin typeface="BIZ UDPゴシック" panose="020B0400000000000000" pitchFamily="50" charset="-128"/>
                          <a:ea typeface="BIZ UDPゴシック" panose="020B0400000000000000" pitchFamily="50" charset="-128"/>
                        </a:rPr>
                        <a:t>6</a:t>
                      </a:r>
                      <a:r>
                        <a:rPr kumimoji="1" lang="ja-JP" altLang="en-US" sz="1100" dirty="0">
                          <a:latin typeface="BIZ UDPゴシック" panose="020B0400000000000000" pitchFamily="50" charset="-128"/>
                          <a:ea typeface="BIZ UDPゴシック" panose="020B0400000000000000" pitchFamily="50" charset="-128"/>
                        </a:rPr>
                        <a:t>か月に１回）</a:t>
                      </a:r>
                      <a:endParaRPr kumimoji="1" lang="en-US" altLang="ja-JP" sz="11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457855314"/>
                  </a:ext>
                </a:extLst>
              </a:tr>
            </a:tbl>
          </a:graphicData>
        </a:graphic>
      </p:graphicFrame>
      <p:sp>
        <p:nvSpPr>
          <p:cNvPr id="18" name="テキスト ボックス 17">
            <a:extLst>
              <a:ext uri="{FF2B5EF4-FFF2-40B4-BE49-F238E27FC236}">
                <a16:creationId xmlns:a16="http://schemas.microsoft.com/office/drawing/2014/main" id="{8DA1B80A-B520-40D6-AEE2-25E19976F72B}"/>
              </a:ext>
            </a:extLst>
          </p:cNvPr>
          <p:cNvSpPr txBox="1"/>
          <p:nvPr/>
        </p:nvSpPr>
        <p:spPr>
          <a:xfrm>
            <a:off x="1083469" y="5752821"/>
            <a:ext cx="8267317" cy="738664"/>
          </a:xfrm>
          <a:prstGeom prst="rect">
            <a:avLst/>
          </a:prstGeom>
          <a:noFill/>
        </p:spPr>
        <p:txBody>
          <a:bodyPr wrap="square" rtlCol="0">
            <a:spAutoFit/>
          </a:bodyPr>
          <a:lstStyle/>
          <a:p>
            <a:r>
              <a:rPr lang="en-US" altLang="ja-JP" sz="1050" dirty="0">
                <a:latin typeface="BIZ UDPゴシック" panose="020B0400000000000000" pitchFamily="50" charset="-128"/>
                <a:ea typeface="BIZ UDPゴシック" panose="020B0400000000000000" pitchFamily="50" charset="-128"/>
              </a:rPr>
              <a:t>※</a:t>
            </a:r>
            <a:r>
              <a:rPr lang="ja-JP" altLang="en-US" sz="1050" dirty="0">
                <a:latin typeface="BIZ UDPゴシック" panose="020B0400000000000000" pitchFamily="50" charset="-128"/>
                <a:ea typeface="BIZ UDPゴシック" panose="020B0400000000000000" pitchFamily="50" charset="-128"/>
              </a:rPr>
              <a:t>１　窒素酸化物は多様な発生源から排出される広域的汚染物質であり、それ自身の有害性以外に光化学スモッグの原因物質であることから、他の物質とは性格が異なる。</a:t>
            </a:r>
            <a:endParaRPr lang="en-US" altLang="ja-JP" sz="1050" dirty="0">
              <a:latin typeface="BIZ UDPゴシック" panose="020B0400000000000000" pitchFamily="50" charset="-128"/>
              <a:ea typeface="BIZ UDPゴシック" panose="020B0400000000000000" pitchFamily="50" charset="-128"/>
            </a:endParaRPr>
          </a:p>
          <a:p>
            <a:r>
              <a:rPr lang="en-US" altLang="ja-JP" sz="1050" dirty="0">
                <a:latin typeface="BIZ UDPゴシック" panose="020B0400000000000000" pitchFamily="50" charset="-128"/>
                <a:ea typeface="BIZ UDPゴシック" panose="020B0400000000000000" pitchFamily="50" charset="-128"/>
              </a:rPr>
              <a:t>※</a:t>
            </a:r>
            <a:r>
              <a:rPr lang="ja-JP" altLang="en-US" sz="1050" dirty="0">
                <a:latin typeface="BIZ UDPゴシック" panose="020B0400000000000000" pitchFamily="50" charset="-128"/>
                <a:ea typeface="BIZ UDPゴシック" panose="020B0400000000000000" pitchFamily="50" charset="-128"/>
              </a:rPr>
              <a:t>２　条例制定時の知見</a:t>
            </a:r>
            <a:endParaRPr lang="en-US" altLang="ja-JP" sz="1050" dirty="0">
              <a:latin typeface="BIZ UDPゴシック" panose="020B0400000000000000" pitchFamily="50" charset="-128"/>
              <a:ea typeface="BIZ UDPゴシック" panose="020B0400000000000000" pitchFamily="50" charset="-128"/>
            </a:endParaRPr>
          </a:p>
          <a:p>
            <a:r>
              <a:rPr kumimoji="1" lang="en-US" altLang="ja-JP" sz="1050" dirty="0">
                <a:latin typeface="BIZ UDPゴシック" panose="020B0400000000000000" pitchFamily="50" charset="-128"/>
                <a:ea typeface="BIZ UDPゴシック" panose="020B0400000000000000" pitchFamily="50" charset="-128"/>
              </a:rPr>
              <a:t>※</a:t>
            </a:r>
            <a:r>
              <a:rPr kumimoji="1" lang="ja-JP" altLang="en-US" sz="1050" dirty="0">
                <a:latin typeface="BIZ UDPゴシック" panose="020B0400000000000000" pitchFamily="50" charset="-128"/>
                <a:ea typeface="BIZ UDPゴシック" panose="020B0400000000000000" pitchFamily="50" charset="-128"/>
              </a:rPr>
              <a:t>３　大阪府では法第</a:t>
            </a:r>
            <a:r>
              <a:rPr kumimoji="1" lang="en-US" altLang="ja-JP" sz="1050" dirty="0">
                <a:latin typeface="BIZ UDPゴシック" panose="020B0400000000000000" pitchFamily="50" charset="-128"/>
                <a:ea typeface="BIZ UDPゴシック" panose="020B0400000000000000" pitchFamily="50" charset="-128"/>
              </a:rPr>
              <a:t>4</a:t>
            </a:r>
            <a:r>
              <a:rPr kumimoji="1" lang="ja-JP" altLang="en-US" sz="1050" dirty="0">
                <a:latin typeface="BIZ UDPゴシック" panose="020B0400000000000000" pitchFamily="50" charset="-128"/>
                <a:ea typeface="BIZ UDPゴシック" panose="020B0400000000000000" pitchFamily="50" charset="-128"/>
              </a:rPr>
              <a:t>条に基づく上乗せ排出基準は設けていない。</a:t>
            </a:r>
          </a:p>
        </p:txBody>
      </p:sp>
      <p:sp>
        <p:nvSpPr>
          <p:cNvPr id="9" name="スライド番号プレースホルダー 3">
            <a:extLst>
              <a:ext uri="{FF2B5EF4-FFF2-40B4-BE49-F238E27FC236}">
                <a16:creationId xmlns:a16="http://schemas.microsoft.com/office/drawing/2014/main" id="{898DB128-64BF-47DB-B35E-84972873A566}"/>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5</a:t>
            </a:fld>
            <a:endParaRPr lang="en-US" dirty="0">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060524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5B71F80-1F92-4074-84D9-16A062B215B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820B56A1-652D-4D84-B428-A0F978B6E390}"/>
              </a:ext>
            </a:extLst>
          </p:cNvPr>
          <p:cNvSpPr>
            <a:spLocks noGrp="1"/>
          </p:cNvSpPr>
          <p:nvPr>
            <p:ph type="title"/>
          </p:nvPr>
        </p:nvSpPr>
        <p:spPr>
          <a:xfrm>
            <a:off x="1045633" y="609600"/>
            <a:ext cx="8285463" cy="1099457"/>
          </a:xfrm>
        </p:spPr>
        <p:txBody>
          <a:bodyPr>
            <a:normAutofit/>
          </a:bodyPr>
          <a:lstStyle/>
          <a:p>
            <a:pPr>
              <a:lnSpc>
                <a:spcPct val="90000"/>
              </a:lnSpc>
            </a:pPr>
            <a:r>
              <a:rPr kumimoji="1" lang="ja-JP" altLang="en-US" sz="3200" dirty="0">
                <a:latin typeface="BIZ UDPゴシック" panose="020B0400000000000000" pitchFamily="50" charset="-128"/>
                <a:ea typeface="BIZ UDPゴシック" panose="020B0400000000000000" pitchFamily="50" charset="-128"/>
              </a:rPr>
              <a:t>条例及び法における届出施設規制の概要①</a:t>
            </a:r>
          </a:p>
        </p:txBody>
      </p:sp>
      <p:sp>
        <p:nvSpPr>
          <p:cNvPr id="12" name="Isosceles Triangle 11">
            <a:extLst>
              <a:ext uri="{FF2B5EF4-FFF2-40B4-BE49-F238E27FC236}">
                <a16:creationId xmlns:a16="http://schemas.microsoft.com/office/drawing/2014/main" id="{7209C9DA-6E0D-46D9-8275-C52222D8CC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3EB57A4D-E0D0-46DA-B339-F24CA46FA70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テキスト ボックス 3">
            <a:extLst>
              <a:ext uri="{FF2B5EF4-FFF2-40B4-BE49-F238E27FC236}">
                <a16:creationId xmlns:a16="http://schemas.microsoft.com/office/drawing/2014/main" id="{83A99E50-4BF6-4587-93CF-DF828D5CAFDB}"/>
              </a:ext>
            </a:extLst>
          </p:cNvPr>
          <p:cNvSpPr txBox="1"/>
          <p:nvPr/>
        </p:nvSpPr>
        <p:spPr>
          <a:xfrm>
            <a:off x="574904" y="1213320"/>
            <a:ext cx="2031325" cy="369332"/>
          </a:xfrm>
          <a:prstGeom prst="rect">
            <a:avLst/>
          </a:prstGeom>
          <a:noFill/>
        </p:spPr>
        <p:txBody>
          <a:bodyPr wrap="none" rtlCol="0">
            <a:spAutoFit/>
          </a:bodyPr>
          <a:lstStyle/>
          <a:p>
            <a:r>
              <a:rPr kumimoji="1" lang="ja-JP" altLang="en-US" dirty="0">
                <a:latin typeface="BIZ UDPゴシック" panose="020B0400000000000000" pitchFamily="50" charset="-128"/>
                <a:ea typeface="BIZ UDPゴシック" panose="020B0400000000000000" pitchFamily="50" charset="-128"/>
              </a:rPr>
              <a:t>〇大気汚染防止法</a:t>
            </a:r>
          </a:p>
        </p:txBody>
      </p:sp>
      <p:graphicFrame>
        <p:nvGraphicFramePr>
          <p:cNvPr id="6" name="表 5">
            <a:extLst>
              <a:ext uri="{FF2B5EF4-FFF2-40B4-BE49-F238E27FC236}">
                <a16:creationId xmlns:a16="http://schemas.microsoft.com/office/drawing/2014/main" id="{7D9DB26D-102B-4B43-BF10-8B1B8DF37282}"/>
              </a:ext>
            </a:extLst>
          </p:cNvPr>
          <p:cNvGraphicFramePr>
            <a:graphicFrameLocks noGrp="1"/>
          </p:cNvGraphicFramePr>
          <p:nvPr>
            <p:extLst>
              <p:ext uri="{D42A27DB-BD31-4B8C-83A1-F6EECF244321}">
                <p14:modId xmlns:p14="http://schemas.microsoft.com/office/powerpoint/2010/main" val="2433007912"/>
              </p:ext>
            </p:extLst>
          </p:nvPr>
        </p:nvGraphicFramePr>
        <p:xfrm>
          <a:off x="805326" y="1575043"/>
          <a:ext cx="8525770" cy="5181106"/>
        </p:xfrm>
        <a:graphic>
          <a:graphicData uri="http://schemas.openxmlformats.org/drawingml/2006/table">
            <a:tbl>
              <a:tblPr firstRow="1" firstCol="1" bandRow="1">
                <a:tableStyleId>{5C22544A-7EE6-4342-B048-85BDC9FD1C3A}</a:tableStyleId>
              </a:tblPr>
              <a:tblGrid>
                <a:gridCol w="371264">
                  <a:extLst>
                    <a:ext uri="{9D8B030D-6E8A-4147-A177-3AD203B41FA5}">
                      <a16:colId xmlns:a16="http://schemas.microsoft.com/office/drawing/2014/main" val="2141399506"/>
                    </a:ext>
                  </a:extLst>
                </a:gridCol>
                <a:gridCol w="1800000">
                  <a:extLst>
                    <a:ext uri="{9D8B030D-6E8A-4147-A177-3AD203B41FA5}">
                      <a16:colId xmlns:a16="http://schemas.microsoft.com/office/drawing/2014/main" val="1844087120"/>
                    </a:ext>
                  </a:extLst>
                </a:gridCol>
                <a:gridCol w="1656000">
                  <a:extLst>
                    <a:ext uri="{9D8B030D-6E8A-4147-A177-3AD203B41FA5}">
                      <a16:colId xmlns:a16="http://schemas.microsoft.com/office/drawing/2014/main" val="3388974783"/>
                    </a:ext>
                  </a:extLst>
                </a:gridCol>
                <a:gridCol w="1965278">
                  <a:extLst>
                    <a:ext uri="{9D8B030D-6E8A-4147-A177-3AD203B41FA5}">
                      <a16:colId xmlns:a16="http://schemas.microsoft.com/office/drawing/2014/main" val="836012779"/>
                    </a:ext>
                  </a:extLst>
                </a:gridCol>
                <a:gridCol w="1728000">
                  <a:extLst>
                    <a:ext uri="{9D8B030D-6E8A-4147-A177-3AD203B41FA5}">
                      <a16:colId xmlns:a16="http://schemas.microsoft.com/office/drawing/2014/main" val="1108742911"/>
                    </a:ext>
                  </a:extLst>
                </a:gridCol>
                <a:gridCol w="1005228">
                  <a:extLst>
                    <a:ext uri="{9D8B030D-6E8A-4147-A177-3AD203B41FA5}">
                      <a16:colId xmlns:a16="http://schemas.microsoft.com/office/drawing/2014/main" val="2719296121"/>
                    </a:ext>
                  </a:extLst>
                </a:gridCol>
              </a:tblGrid>
              <a:tr h="396000">
                <a:tc>
                  <a:txBody>
                    <a:bodyPr/>
                    <a:lstStyle/>
                    <a:p>
                      <a:pPr algn="ctr">
                        <a:lnSpc>
                          <a:spcPts val="1300"/>
                        </a:lnSpc>
                        <a:spcAft>
                          <a:spcPts val="0"/>
                        </a:spcAft>
                      </a:pPr>
                      <a:r>
                        <a:rPr lang="ja-JP" sz="900" kern="0" dirty="0">
                          <a:effectLst/>
                          <a:latin typeface="BIZ UDPゴシック" panose="020B0400000000000000" pitchFamily="50" charset="-128"/>
                          <a:ea typeface="BIZ UDPゴシック" panose="020B0400000000000000" pitchFamily="50" charset="-128"/>
                        </a:rPr>
                        <a:t>項</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tc>
                  <a:txBody>
                    <a:bodyPr/>
                    <a:lstStyle/>
                    <a:p>
                      <a:pPr algn="ctr">
                        <a:lnSpc>
                          <a:spcPts val="1300"/>
                        </a:lnSpc>
                        <a:spcAft>
                          <a:spcPts val="0"/>
                        </a:spcAft>
                      </a:pPr>
                      <a:r>
                        <a:rPr lang="ja-JP" sz="900" kern="0" dirty="0">
                          <a:effectLst/>
                          <a:latin typeface="BIZ UDPゴシック" panose="020B0400000000000000" pitchFamily="50" charset="-128"/>
                          <a:ea typeface="BIZ UDPゴシック" panose="020B0400000000000000" pitchFamily="50" charset="-128"/>
                        </a:rPr>
                        <a:t>用途</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tc>
                  <a:txBody>
                    <a:bodyPr/>
                    <a:lstStyle/>
                    <a:p>
                      <a:pPr algn="ctr">
                        <a:lnSpc>
                          <a:spcPts val="1300"/>
                        </a:lnSpc>
                        <a:spcAft>
                          <a:spcPts val="0"/>
                        </a:spcAft>
                      </a:pPr>
                      <a:r>
                        <a:rPr lang="ja-JP" sz="900" kern="0" dirty="0">
                          <a:effectLst/>
                          <a:latin typeface="BIZ UDPゴシック" panose="020B0400000000000000" pitchFamily="50" charset="-128"/>
                          <a:ea typeface="BIZ UDPゴシック" panose="020B0400000000000000" pitchFamily="50" charset="-128"/>
                        </a:rPr>
                        <a:t>施設種類</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tc>
                  <a:txBody>
                    <a:bodyPr/>
                    <a:lstStyle/>
                    <a:p>
                      <a:pPr algn="ctr">
                        <a:lnSpc>
                          <a:spcPts val="1300"/>
                        </a:lnSpc>
                        <a:spcAft>
                          <a:spcPts val="0"/>
                        </a:spcAft>
                      </a:pPr>
                      <a:r>
                        <a:rPr lang="ja-JP" altLang="en-US" sz="900" kern="100" dirty="0">
                          <a:effectLst/>
                          <a:latin typeface="BIZ UDPゴシック" panose="020B0400000000000000" pitchFamily="50" charset="-128"/>
                          <a:ea typeface="BIZ UDPゴシック" panose="020B0400000000000000" pitchFamily="50" charset="-128"/>
                        </a:rPr>
                        <a:t>規模</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tc>
                  <a:txBody>
                    <a:bodyPr/>
                    <a:lstStyle/>
                    <a:p>
                      <a:pPr algn="ctr">
                        <a:lnSpc>
                          <a:spcPts val="1300"/>
                        </a:lnSpc>
                        <a:spcAft>
                          <a:spcPts val="0"/>
                        </a:spcAft>
                      </a:pPr>
                      <a:r>
                        <a:rPr lang="ja-JP" altLang="en-US" sz="900" kern="100" dirty="0">
                          <a:effectLst/>
                          <a:latin typeface="BIZ UDPゴシック" panose="020B0400000000000000" pitchFamily="50" charset="-128"/>
                          <a:ea typeface="BIZ UDPゴシック" panose="020B0400000000000000" pitchFamily="50" charset="-128"/>
                        </a:rPr>
                        <a:t>対象物質</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tc>
                  <a:txBody>
                    <a:bodyPr/>
                    <a:lstStyle/>
                    <a:p>
                      <a:pPr algn="ctr">
                        <a:lnSpc>
                          <a:spcPts val="1300"/>
                        </a:lnSpc>
                        <a:spcAft>
                          <a:spcPts val="0"/>
                        </a:spcAft>
                      </a:pPr>
                      <a:r>
                        <a:rPr lang="ja-JP" altLang="en-US" sz="900" kern="100" dirty="0">
                          <a:effectLst/>
                          <a:latin typeface="BIZ UDPゴシック" panose="020B0400000000000000" pitchFamily="50" charset="-128"/>
                          <a:ea typeface="BIZ UDPゴシック" panose="020B0400000000000000" pitchFamily="50" charset="-128"/>
                        </a:rPr>
                        <a:t>施設数（</a:t>
                      </a:r>
                      <a:r>
                        <a:rPr lang="en-US" altLang="ja-JP" sz="900" kern="100" dirty="0">
                          <a:effectLst/>
                          <a:latin typeface="BIZ UDPゴシック" panose="020B0400000000000000" pitchFamily="50" charset="-128"/>
                          <a:ea typeface="BIZ UDPゴシック" panose="020B0400000000000000" pitchFamily="50" charset="-128"/>
                        </a:rPr>
                        <a:t>H29</a:t>
                      </a:r>
                      <a:r>
                        <a:rPr lang="ja-JP" altLang="en-US" sz="900" kern="100" dirty="0">
                          <a:effectLst/>
                          <a:latin typeface="BIZ UDPゴシック" panose="020B0400000000000000" pitchFamily="50" charset="-128"/>
                          <a:ea typeface="BIZ UDPゴシック" panose="020B0400000000000000" pitchFamily="50" charset="-128"/>
                        </a:rPr>
                        <a:t>末）</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extLst>
                  <a:ext uri="{0D108BD9-81ED-4DB2-BD59-A6C34878D82A}">
                    <a16:rowId xmlns:a16="http://schemas.microsoft.com/office/drawing/2014/main" val="3032387058"/>
                  </a:ext>
                </a:extLst>
              </a:tr>
              <a:tr h="308104">
                <a:tc>
                  <a:txBody>
                    <a:bodyPr/>
                    <a:lstStyle/>
                    <a:p>
                      <a:pPr algn="ctr">
                        <a:lnSpc>
                          <a:spcPts val="1200"/>
                        </a:lnSpc>
                        <a:spcAft>
                          <a:spcPts val="0"/>
                        </a:spcAft>
                      </a:pPr>
                      <a:r>
                        <a:rPr lang="en-US" altLang="ja-JP" sz="900" kern="100" dirty="0">
                          <a:effectLst/>
                          <a:latin typeface="BIZ UDPゴシック" panose="020B0400000000000000" pitchFamily="50" charset="-128"/>
                          <a:ea typeface="BIZ UDPゴシック" panose="020B0400000000000000" pitchFamily="50" charset="-128"/>
                        </a:rPr>
                        <a:t>1</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すべて</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ボイラー</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tc>
                  <a:txBody>
                    <a:bodyPr/>
                    <a:lstStyle/>
                    <a:p>
                      <a:pPr algn="l">
                        <a:lnSpc>
                          <a:spcPts val="10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伝熱面積（</a:t>
                      </a:r>
                      <a:r>
                        <a:rPr lang="en-US" sz="900" kern="0" dirty="0">
                          <a:effectLst/>
                          <a:latin typeface="BIZ UDPゴシック" panose="020B0400000000000000" pitchFamily="50" charset="-128"/>
                          <a:ea typeface="BIZ UDPゴシック" panose="020B0400000000000000" pitchFamily="50" charset="-128"/>
                        </a:rPr>
                        <a:t>10</a:t>
                      </a:r>
                      <a:r>
                        <a:rPr lang="ja-JP" sz="900" kern="0" dirty="0">
                          <a:effectLst/>
                          <a:latin typeface="BIZ UDPゴシック" panose="020B0400000000000000" pitchFamily="50" charset="-128"/>
                          <a:ea typeface="BIZ UDPゴシック" panose="020B0400000000000000" pitchFamily="50" charset="-128"/>
                        </a:rPr>
                        <a:t>ｍ</a:t>
                      </a:r>
                      <a:r>
                        <a:rPr lang="en-US" sz="900" kern="0" baseline="30000" dirty="0">
                          <a:effectLst/>
                          <a:latin typeface="BIZ UDPゴシック" panose="020B0400000000000000" pitchFamily="50" charset="-128"/>
                          <a:ea typeface="BIZ UDPゴシック" panose="020B0400000000000000" pitchFamily="50" charset="-128"/>
                        </a:rPr>
                        <a:t>2</a:t>
                      </a:r>
                      <a:r>
                        <a:rPr lang="ja-JP" sz="900" kern="0" dirty="0">
                          <a:effectLst/>
                          <a:latin typeface="BIZ UDPゴシック" panose="020B0400000000000000" pitchFamily="50" charset="-128"/>
                          <a:ea typeface="BIZ UDPゴシック" panose="020B0400000000000000" pitchFamily="50" charset="-128"/>
                        </a:rPr>
                        <a:t>以上）</a:t>
                      </a:r>
                      <a:endParaRPr lang="ja-JP" sz="900" kern="100" dirty="0">
                        <a:effectLst/>
                        <a:latin typeface="BIZ UDPゴシック" panose="020B0400000000000000" pitchFamily="50" charset="-128"/>
                        <a:ea typeface="BIZ UDPゴシック" panose="020B0400000000000000" pitchFamily="50" charset="-128"/>
                      </a:endParaRPr>
                    </a:p>
                    <a:p>
                      <a:pPr algn="l">
                        <a:lnSpc>
                          <a:spcPts val="10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燃焼能力（</a:t>
                      </a:r>
                      <a:r>
                        <a:rPr lang="en-US" sz="900" kern="0" dirty="0">
                          <a:effectLst/>
                          <a:latin typeface="BIZ UDPゴシック" panose="020B0400000000000000" pitchFamily="50" charset="-128"/>
                          <a:ea typeface="BIZ UDPゴシック" panose="020B0400000000000000" pitchFamily="50" charset="-128"/>
                        </a:rPr>
                        <a:t>50L/</a:t>
                      </a:r>
                      <a:r>
                        <a:rPr lang="ja-JP" sz="900" kern="0" dirty="0">
                          <a:effectLst/>
                          <a:latin typeface="BIZ UDPゴシック" panose="020B0400000000000000" pitchFamily="50" charset="-128"/>
                          <a:ea typeface="BIZ UDPゴシック" panose="020B0400000000000000" pitchFamily="50" charset="-128"/>
                        </a:rPr>
                        <a:t>時以上）</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l">
                        <a:lnSpc>
                          <a:spcPts val="1100"/>
                        </a:lnSpc>
                        <a:spcBef>
                          <a:spcPts val="120"/>
                        </a:spcBef>
                        <a:spcAft>
                          <a:spcPts val="120"/>
                        </a:spcAft>
                      </a:pPr>
                      <a:r>
                        <a:rPr lang="ja-JP" altLang="en-US" sz="900" kern="100" dirty="0">
                          <a:effectLst/>
                          <a:latin typeface="BIZ UDPゴシック" panose="020B0400000000000000" pitchFamily="50" charset="-128"/>
                          <a:ea typeface="BIZ UDPゴシック" panose="020B0400000000000000" pitchFamily="50" charset="-128"/>
                        </a:rPr>
                        <a:t>窒素酸化物</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tc>
                  <a:txBody>
                    <a:bodyPr/>
                    <a:lstStyle/>
                    <a:p>
                      <a:pPr algn="ctr">
                        <a:lnSpc>
                          <a:spcPts val="1100"/>
                        </a:lnSpc>
                        <a:spcBef>
                          <a:spcPts val="120"/>
                        </a:spcBef>
                        <a:spcAft>
                          <a:spcPts val="120"/>
                        </a:spcAft>
                      </a:pPr>
                      <a:r>
                        <a:rPr lang="en-US" altLang="ja-JP" sz="900" kern="100" dirty="0">
                          <a:effectLst/>
                          <a:latin typeface="BIZ UDPゴシック" panose="020B0400000000000000" pitchFamily="50" charset="-128"/>
                          <a:ea typeface="BIZ UDPゴシック" panose="020B0400000000000000" pitchFamily="50" charset="-128"/>
                        </a:rPr>
                        <a:t>6,953</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extLst>
                  <a:ext uri="{0D108BD9-81ED-4DB2-BD59-A6C34878D82A}">
                    <a16:rowId xmlns:a16="http://schemas.microsoft.com/office/drawing/2014/main" val="1330034240"/>
                  </a:ext>
                </a:extLst>
              </a:tr>
              <a:tr h="469789">
                <a:tc>
                  <a:txBody>
                    <a:bodyPr/>
                    <a:lstStyle/>
                    <a:p>
                      <a:pPr algn="ctr">
                        <a:lnSpc>
                          <a:spcPts val="1200"/>
                        </a:lnSpc>
                        <a:spcAft>
                          <a:spcPts val="0"/>
                        </a:spcAft>
                      </a:pPr>
                      <a:r>
                        <a:rPr lang="en-US" altLang="ja-JP" sz="900" kern="100" dirty="0">
                          <a:effectLst/>
                          <a:latin typeface="BIZ UDPゴシック" panose="020B0400000000000000" pitchFamily="50" charset="-128"/>
                          <a:ea typeface="BIZ UDPゴシック" panose="020B0400000000000000" pitchFamily="50" charset="-128"/>
                        </a:rPr>
                        <a:t>2</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水性ガス、油ガスの発生</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ガス発生炉</a:t>
                      </a:r>
                      <a:r>
                        <a:rPr lang="ja-JP" altLang="en-US" sz="900" kern="0" dirty="0">
                          <a:effectLst/>
                          <a:latin typeface="BIZ UDPゴシック" panose="020B0400000000000000" pitchFamily="50" charset="-128"/>
                          <a:ea typeface="BIZ UDPゴシック" panose="020B0400000000000000" pitchFamily="50" charset="-128"/>
                        </a:rPr>
                        <a:t>、</a:t>
                      </a:r>
                      <a:r>
                        <a:rPr lang="ja-JP" sz="900" kern="0" dirty="0">
                          <a:effectLst/>
                          <a:latin typeface="BIZ UDPゴシック" panose="020B0400000000000000" pitchFamily="50" charset="-128"/>
                          <a:ea typeface="BIZ UDPゴシック" panose="020B0400000000000000" pitchFamily="50" charset="-128"/>
                        </a:rPr>
                        <a:t>加熱炉</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原料として使用する石炭・コ－クスの処理能力（</a:t>
                      </a:r>
                      <a:r>
                        <a:rPr lang="en-US" sz="900" kern="0" dirty="0">
                          <a:effectLst/>
                          <a:latin typeface="BIZ UDPゴシック" panose="020B0400000000000000" pitchFamily="50" charset="-128"/>
                          <a:ea typeface="BIZ UDPゴシック" panose="020B0400000000000000" pitchFamily="50" charset="-128"/>
                        </a:rPr>
                        <a:t>20</a:t>
                      </a:r>
                      <a:r>
                        <a:rPr lang="ja-JP" sz="900" kern="0" dirty="0">
                          <a:effectLst/>
                          <a:latin typeface="BIZ UDPゴシック" panose="020B0400000000000000" pitchFamily="50" charset="-128"/>
                          <a:ea typeface="BIZ UDPゴシック" panose="020B0400000000000000" pitchFamily="50" charset="-128"/>
                        </a:rPr>
                        <a:t>ｔ</a:t>
                      </a:r>
                      <a:r>
                        <a:rPr lang="en-US" sz="900" kern="0" dirty="0">
                          <a:effectLst/>
                          <a:latin typeface="BIZ UDPゴシック" panose="020B0400000000000000" pitchFamily="50" charset="-128"/>
                          <a:ea typeface="BIZ UDPゴシック" panose="020B0400000000000000" pitchFamily="50" charset="-128"/>
                        </a:rPr>
                        <a:t>/</a:t>
                      </a:r>
                      <a:r>
                        <a:rPr lang="ja-JP" sz="900" kern="0" dirty="0">
                          <a:effectLst/>
                          <a:latin typeface="BIZ UDPゴシック" panose="020B0400000000000000" pitchFamily="50" charset="-128"/>
                          <a:ea typeface="BIZ UDPゴシック" panose="020B0400000000000000" pitchFamily="50" charset="-128"/>
                        </a:rPr>
                        <a:t>日以上）</a:t>
                      </a:r>
                      <a:endParaRPr lang="ja-JP" sz="900" kern="100" dirty="0">
                        <a:effectLst/>
                        <a:latin typeface="BIZ UDPゴシック" panose="020B0400000000000000" pitchFamily="50" charset="-128"/>
                        <a:ea typeface="BIZ UDPゴシック" panose="020B0400000000000000" pitchFamily="50" charset="-128"/>
                      </a:endParaRPr>
                    </a:p>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燃焼能力（</a:t>
                      </a:r>
                      <a:r>
                        <a:rPr lang="en-US" sz="900" kern="0" dirty="0">
                          <a:effectLst/>
                          <a:latin typeface="BIZ UDPゴシック" panose="020B0400000000000000" pitchFamily="50" charset="-128"/>
                          <a:ea typeface="BIZ UDPゴシック" panose="020B0400000000000000" pitchFamily="50" charset="-128"/>
                        </a:rPr>
                        <a:t>50L/</a:t>
                      </a:r>
                      <a:r>
                        <a:rPr lang="ja-JP" sz="900" kern="0" dirty="0">
                          <a:effectLst/>
                          <a:latin typeface="BIZ UDPゴシック" panose="020B0400000000000000" pitchFamily="50" charset="-128"/>
                          <a:ea typeface="BIZ UDPゴシック" panose="020B0400000000000000" pitchFamily="50" charset="-128"/>
                        </a:rPr>
                        <a:t>時以上）</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l">
                        <a:lnSpc>
                          <a:spcPts val="1100"/>
                        </a:lnSpc>
                        <a:spcBef>
                          <a:spcPts val="120"/>
                        </a:spcBef>
                        <a:spcAft>
                          <a:spcPts val="120"/>
                        </a:spcAft>
                      </a:pPr>
                      <a:r>
                        <a:rPr lang="ja-JP" altLang="en-US" sz="900" kern="100" dirty="0">
                          <a:effectLst/>
                          <a:latin typeface="BIZ UDPゴシック" panose="020B0400000000000000" pitchFamily="50" charset="-128"/>
                          <a:ea typeface="BIZ UDPゴシック" panose="020B0400000000000000" pitchFamily="50" charset="-128"/>
                        </a:rPr>
                        <a:t>窒素酸化物</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tc>
                  <a:txBody>
                    <a:bodyPr/>
                    <a:lstStyle/>
                    <a:p>
                      <a:pPr algn="ctr">
                        <a:lnSpc>
                          <a:spcPts val="1100"/>
                        </a:lnSpc>
                        <a:spcBef>
                          <a:spcPts val="120"/>
                        </a:spcBef>
                        <a:spcAft>
                          <a:spcPts val="120"/>
                        </a:spcAft>
                      </a:pPr>
                      <a:r>
                        <a:rPr lang="en-US" altLang="ja-JP" sz="900" kern="100" dirty="0">
                          <a:effectLst/>
                          <a:latin typeface="BIZ UDPゴシック" panose="020B0400000000000000" pitchFamily="50" charset="-128"/>
                          <a:ea typeface="BIZ UDPゴシック" panose="020B0400000000000000" pitchFamily="50" charset="-128"/>
                        </a:rPr>
                        <a:t>12</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extLst>
                  <a:ext uri="{0D108BD9-81ED-4DB2-BD59-A6C34878D82A}">
                    <a16:rowId xmlns:a16="http://schemas.microsoft.com/office/drawing/2014/main" val="215023608"/>
                  </a:ext>
                </a:extLst>
              </a:tr>
              <a:tr h="202325">
                <a:tc>
                  <a:txBody>
                    <a:bodyPr/>
                    <a:lstStyle/>
                    <a:p>
                      <a:pPr algn="ctr">
                        <a:lnSpc>
                          <a:spcPts val="1200"/>
                        </a:lnSpc>
                        <a:spcAft>
                          <a:spcPts val="0"/>
                        </a:spcAft>
                      </a:pPr>
                      <a:r>
                        <a:rPr lang="en-US" altLang="ja-JP" sz="900" kern="100" dirty="0">
                          <a:effectLst/>
                          <a:latin typeface="BIZ UDPゴシック" panose="020B0400000000000000" pitchFamily="50" charset="-128"/>
                          <a:ea typeface="BIZ UDPゴシック" panose="020B0400000000000000" pitchFamily="50" charset="-128"/>
                        </a:rPr>
                        <a:t>3</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tc>
                  <a:txBody>
                    <a:bodyPr/>
                    <a:lstStyle/>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金属精錬、無機化学工業品の製造</a:t>
                      </a:r>
                      <a:endParaRPr lang="ja-JP" sz="900" kern="100">
                        <a:effectLst/>
                        <a:latin typeface="BIZ UDPゴシック" panose="020B0400000000000000" pitchFamily="50" charset="-128"/>
                        <a:ea typeface="BIZ UDPゴシック" panose="020B0400000000000000" pitchFamily="50" charset="-128"/>
                      </a:endParaRPr>
                    </a:p>
                  </a:txBody>
                  <a:tcPr marL="28506" marR="28506" marT="0" marB="0"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ばい焼炉</a:t>
                      </a:r>
                      <a:r>
                        <a:rPr lang="ja-JP" altLang="en-US" sz="900" kern="0" dirty="0">
                          <a:effectLst/>
                          <a:latin typeface="BIZ UDPゴシック" panose="020B0400000000000000" pitchFamily="50" charset="-128"/>
                          <a:ea typeface="BIZ UDPゴシック" panose="020B0400000000000000" pitchFamily="50" charset="-128"/>
                        </a:rPr>
                        <a:t>、</a:t>
                      </a:r>
                      <a:r>
                        <a:rPr lang="ja-JP" sz="900" kern="0" dirty="0">
                          <a:effectLst/>
                          <a:latin typeface="BIZ UDPゴシック" panose="020B0400000000000000" pitchFamily="50" charset="-128"/>
                          <a:ea typeface="BIZ UDPゴシック" panose="020B0400000000000000" pitchFamily="50" charset="-128"/>
                        </a:rPr>
                        <a:t>焼結炉</a:t>
                      </a:r>
                      <a:r>
                        <a:rPr lang="ja-JP" altLang="en-US" sz="900" kern="0" dirty="0">
                          <a:effectLst/>
                          <a:latin typeface="BIZ UDPゴシック" panose="020B0400000000000000" pitchFamily="50" charset="-128"/>
                          <a:ea typeface="BIZ UDPゴシック" panose="020B0400000000000000" pitchFamily="50" charset="-128"/>
                        </a:rPr>
                        <a:t>、</a:t>
                      </a:r>
                      <a:r>
                        <a:rPr lang="ja-JP" sz="900" kern="0" dirty="0">
                          <a:effectLst/>
                          <a:latin typeface="BIZ UDPゴシック" panose="020B0400000000000000" pitchFamily="50" charset="-128"/>
                          <a:ea typeface="BIZ UDPゴシック" panose="020B0400000000000000" pitchFamily="50" charset="-128"/>
                        </a:rPr>
                        <a:t>煆</a:t>
                      </a:r>
                      <a:r>
                        <a:rPr lang="en-US" sz="900" kern="0" dirty="0">
                          <a:effectLst/>
                          <a:latin typeface="BIZ UDPゴシック" panose="020B0400000000000000" pitchFamily="50" charset="-128"/>
                          <a:ea typeface="BIZ UDPゴシック" panose="020B0400000000000000" pitchFamily="50" charset="-128"/>
                        </a:rPr>
                        <a:t>(</a:t>
                      </a:r>
                      <a:r>
                        <a:rPr lang="ja-JP" sz="900" kern="0" dirty="0">
                          <a:effectLst/>
                          <a:latin typeface="BIZ UDPゴシック" panose="020B0400000000000000" pitchFamily="50" charset="-128"/>
                          <a:ea typeface="BIZ UDPゴシック" panose="020B0400000000000000" pitchFamily="50" charset="-128"/>
                        </a:rPr>
                        <a:t>か</a:t>
                      </a:r>
                      <a:r>
                        <a:rPr lang="en-US" sz="900" kern="0" dirty="0">
                          <a:effectLst/>
                          <a:latin typeface="BIZ UDPゴシック" panose="020B0400000000000000" pitchFamily="50" charset="-128"/>
                          <a:ea typeface="BIZ UDPゴシック" panose="020B0400000000000000" pitchFamily="50" charset="-128"/>
                        </a:rPr>
                        <a:t>)</a:t>
                      </a:r>
                      <a:r>
                        <a:rPr lang="ja-JP" sz="900" kern="0" dirty="0">
                          <a:effectLst/>
                          <a:latin typeface="BIZ UDPゴシック" panose="020B0400000000000000" pitchFamily="50" charset="-128"/>
                          <a:ea typeface="BIZ UDPゴシック" panose="020B0400000000000000" pitchFamily="50" charset="-128"/>
                        </a:rPr>
                        <a:t>焼炉</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tc rowSpan="2">
                  <a:txBody>
                    <a:bodyPr/>
                    <a:lstStyle/>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処理能力（</a:t>
                      </a:r>
                      <a:r>
                        <a:rPr lang="en-US" sz="900" kern="0">
                          <a:effectLst/>
                          <a:latin typeface="BIZ UDPゴシック" panose="020B0400000000000000" pitchFamily="50" charset="-128"/>
                          <a:ea typeface="BIZ UDPゴシック" panose="020B0400000000000000" pitchFamily="50" charset="-128"/>
                        </a:rPr>
                        <a:t>1</a:t>
                      </a:r>
                      <a:r>
                        <a:rPr lang="ja-JP" sz="900" kern="0">
                          <a:effectLst/>
                          <a:latin typeface="BIZ UDPゴシック" panose="020B0400000000000000" pitchFamily="50" charset="-128"/>
                          <a:ea typeface="BIZ UDPゴシック" panose="020B0400000000000000" pitchFamily="50" charset="-128"/>
                        </a:rPr>
                        <a:t>ｔ</a:t>
                      </a:r>
                      <a:r>
                        <a:rPr lang="en-US" sz="900" kern="0">
                          <a:effectLst/>
                          <a:latin typeface="BIZ UDPゴシック" panose="020B0400000000000000" pitchFamily="50" charset="-128"/>
                          <a:ea typeface="BIZ UDPゴシック" panose="020B0400000000000000" pitchFamily="50" charset="-128"/>
                        </a:rPr>
                        <a:t>/</a:t>
                      </a:r>
                      <a:r>
                        <a:rPr lang="ja-JP" sz="900" kern="0">
                          <a:effectLst/>
                          <a:latin typeface="BIZ UDPゴシック" panose="020B0400000000000000" pitchFamily="50" charset="-128"/>
                          <a:ea typeface="BIZ UDPゴシック" panose="020B0400000000000000" pitchFamily="50" charset="-128"/>
                        </a:rPr>
                        <a:t>時以上）</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l">
                        <a:lnSpc>
                          <a:spcPts val="1100"/>
                        </a:lnSpc>
                        <a:spcBef>
                          <a:spcPts val="120"/>
                        </a:spcBef>
                        <a:spcAft>
                          <a:spcPts val="120"/>
                        </a:spcAft>
                      </a:pPr>
                      <a:r>
                        <a:rPr lang="ja-JP" altLang="en-US" sz="900" kern="100" dirty="0">
                          <a:effectLst/>
                          <a:latin typeface="BIZ UDPゴシック" panose="020B0400000000000000" pitchFamily="50" charset="-128"/>
                          <a:ea typeface="BIZ UDPゴシック" panose="020B0400000000000000" pitchFamily="50" charset="-128"/>
                        </a:rPr>
                        <a:t>窒素酸化物</a:t>
                      </a:r>
                      <a:endParaRPr lang="en-US" alt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tc>
                  <a:txBody>
                    <a:bodyPr/>
                    <a:lstStyle/>
                    <a:p>
                      <a:pPr algn="ctr">
                        <a:lnSpc>
                          <a:spcPts val="1100"/>
                        </a:lnSpc>
                        <a:spcBef>
                          <a:spcPts val="120"/>
                        </a:spcBef>
                        <a:spcAft>
                          <a:spcPts val="120"/>
                        </a:spcAft>
                      </a:pPr>
                      <a:r>
                        <a:rPr lang="en-US" altLang="ja-JP" sz="900" kern="100" dirty="0">
                          <a:effectLst/>
                          <a:latin typeface="BIZ UDPゴシック" panose="020B0400000000000000" pitchFamily="50" charset="-128"/>
                          <a:ea typeface="BIZ UDPゴシック" panose="020B0400000000000000" pitchFamily="50" charset="-128"/>
                        </a:rPr>
                        <a:t>9</a:t>
                      </a:r>
                    </a:p>
                  </a:txBody>
                  <a:tcPr marL="28506" marR="28506" marT="0" marB="0" anchor="ctr"/>
                </a:tc>
                <a:extLst>
                  <a:ext uri="{0D108BD9-81ED-4DB2-BD59-A6C34878D82A}">
                    <a16:rowId xmlns:a16="http://schemas.microsoft.com/office/drawing/2014/main" val="4212232997"/>
                  </a:ext>
                </a:extLst>
              </a:tr>
              <a:tr h="202325">
                <a:tc>
                  <a:txBody>
                    <a:bodyPr/>
                    <a:lstStyle/>
                    <a:p>
                      <a:pPr algn="ctr">
                        <a:lnSpc>
                          <a:spcPts val="1200"/>
                        </a:lnSpc>
                        <a:spcAft>
                          <a:spcPts val="0"/>
                        </a:spcAft>
                      </a:pPr>
                      <a:r>
                        <a:rPr lang="en-US" altLang="ja-JP" sz="900" kern="100" dirty="0">
                          <a:effectLst/>
                          <a:latin typeface="BIZ UDPゴシック" panose="020B0400000000000000" pitchFamily="50" charset="-128"/>
                          <a:ea typeface="BIZ UDPゴシック" panose="020B0400000000000000" pitchFamily="50" charset="-128"/>
                        </a:rPr>
                        <a:t>4</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tc>
                  <a:txBody>
                    <a:bodyPr/>
                    <a:lstStyle/>
                    <a:p>
                      <a:pPr algn="l">
                        <a:lnSpc>
                          <a:spcPts val="1100"/>
                        </a:lnSpc>
                        <a:spcBef>
                          <a:spcPts val="50"/>
                        </a:spcBef>
                        <a:spcAft>
                          <a:spcPts val="50"/>
                        </a:spcAft>
                      </a:pPr>
                      <a:r>
                        <a:rPr lang="ja-JP" sz="900" kern="0">
                          <a:effectLst/>
                          <a:latin typeface="BIZ UDPゴシック" panose="020B0400000000000000" pitchFamily="50" charset="-128"/>
                          <a:ea typeface="BIZ UDPゴシック" panose="020B0400000000000000" pitchFamily="50" charset="-128"/>
                        </a:rPr>
                        <a:t>金属精錬</a:t>
                      </a:r>
                      <a:endParaRPr lang="ja-JP" sz="900" kern="100">
                        <a:effectLst/>
                        <a:latin typeface="BIZ UDPゴシック" panose="020B0400000000000000" pitchFamily="50" charset="-128"/>
                        <a:ea typeface="BIZ UDPゴシック" panose="020B0400000000000000" pitchFamily="50" charset="-128"/>
                      </a:endParaRPr>
                    </a:p>
                  </a:txBody>
                  <a:tcPr marL="28506" marR="28506" marT="0" marB="0"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溶鉱炉</a:t>
                      </a:r>
                      <a:r>
                        <a:rPr lang="ja-JP" altLang="en-US" sz="900" kern="0" dirty="0">
                          <a:effectLst/>
                          <a:latin typeface="BIZ UDPゴシック" panose="020B0400000000000000" pitchFamily="50" charset="-128"/>
                          <a:ea typeface="BIZ UDPゴシック" panose="020B0400000000000000" pitchFamily="50" charset="-128"/>
                        </a:rPr>
                        <a:t>、</a:t>
                      </a:r>
                      <a:r>
                        <a:rPr lang="ja-JP" sz="900" kern="0" dirty="0">
                          <a:effectLst/>
                          <a:latin typeface="BIZ UDPゴシック" panose="020B0400000000000000" pitchFamily="50" charset="-128"/>
                          <a:ea typeface="BIZ UDPゴシック" panose="020B0400000000000000" pitchFamily="50" charset="-128"/>
                        </a:rPr>
                        <a:t>転炉</a:t>
                      </a:r>
                      <a:r>
                        <a:rPr lang="ja-JP" altLang="en-US" sz="900" kern="0" dirty="0">
                          <a:effectLst/>
                          <a:latin typeface="BIZ UDPゴシック" panose="020B0400000000000000" pitchFamily="50" charset="-128"/>
                          <a:ea typeface="BIZ UDPゴシック" panose="020B0400000000000000" pitchFamily="50" charset="-128"/>
                        </a:rPr>
                        <a:t>、</a:t>
                      </a:r>
                      <a:r>
                        <a:rPr lang="ja-JP" sz="900" kern="0" dirty="0">
                          <a:effectLst/>
                          <a:latin typeface="BIZ UDPゴシック" panose="020B0400000000000000" pitchFamily="50" charset="-128"/>
                          <a:ea typeface="BIZ UDPゴシック" panose="020B0400000000000000" pitchFamily="50" charset="-128"/>
                        </a:rPr>
                        <a:t>平炉</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tc vMerge="1">
                  <a:txBody>
                    <a:bodyPr/>
                    <a:lstStyle/>
                    <a:p>
                      <a:endParaRPr kumimoji="1" lang="ja-JP" altLang="en-US"/>
                    </a:p>
                  </a:txBody>
                  <a:tcPr/>
                </a:tc>
                <a:tc>
                  <a:txBody>
                    <a:bodyPr/>
                    <a:lstStyle/>
                    <a:p>
                      <a:pPr algn="l">
                        <a:lnSpc>
                          <a:spcPts val="1100"/>
                        </a:lnSpc>
                        <a:spcBef>
                          <a:spcPts val="120"/>
                        </a:spcBef>
                        <a:spcAft>
                          <a:spcPts val="120"/>
                        </a:spcAft>
                      </a:pPr>
                      <a:r>
                        <a:rPr lang="ja-JP" altLang="en-US" sz="900" kern="100" dirty="0">
                          <a:effectLst/>
                          <a:latin typeface="BIZ UDPゴシック" panose="020B0400000000000000" pitchFamily="50" charset="-128"/>
                          <a:ea typeface="BIZ UDPゴシック" panose="020B0400000000000000" pitchFamily="50" charset="-128"/>
                        </a:rPr>
                        <a:t>窒素酸化物</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tc>
                  <a:txBody>
                    <a:bodyPr/>
                    <a:lstStyle/>
                    <a:p>
                      <a:pPr algn="ctr">
                        <a:lnSpc>
                          <a:spcPts val="1100"/>
                        </a:lnSpc>
                        <a:spcBef>
                          <a:spcPts val="120"/>
                        </a:spcBef>
                        <a:spcAft>
                          <a:spcPts val="120"/>
                        </a:spcAft>
                      </a:pPr>
                      <a:r>
                        <a:rPr lang="en-US" altLang="ja-JP" sz="900" kern="100" dirty="0">
                          <a:effectLst/>
                          <a:latin typeface="BIZ UDPゴシック" panose="020B0400000000000000" pitchFamily="50" charset="-128"/>
                          <a:ea typeface="BIZ UDPゴシック" panose="020B0400000000000000" pitchFamily="50" charset="-128"/>
                        </a:rPr>
                        <a:t>1</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extLst>
                  <a:ext uri="{0D108BD9-81ED-4DB2-BD59-A6C34878D82A}">
                    <a16:rowId xmlns:a16="http://schemas.microsoft.com/office/drawing/2014/main" val="1430841700"/>
                  </a:ext>
                </a:extLst>
              </a:tr>
              <a:tr h="144179">
                <a:tc>
                  <a:txBody>
                    <a:bodyPr/>
                    <a:lstStyle/>
                    <a:p>
                      <a:pPr algn="ctr">
                        <a:lnSpc>
                          <a:spcPts val="1200"/>
                        </a:lnSpc>
                        <a:spcAft>
                          <a:spcPts val="0"/>
                        </a:spcAft>
                      </a:pPr>
                      <a:r>
                        <a:rPr lang="en-US" altLang="ja-JP" sz="900" kern="100" dirty="0">
                          <a:effectLst/>
                          <a:latin typeface="BIZ UDPゴシック" panose="020B0400000000000000" pitchFamily="50" charset="-128"/>
                          <a:ea typeface="BIZ UDPゴシック" panose="020B0400000000000000" pitchFamily="50" charset="-128"/>
                        </a:rPr>
                        <a:t>5</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tc>
                  <a:txBody>
                    <a:bodyPr/>
                    <a:lstStyle/>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金属精製、鋳造</a:t>
                      </a:r>
                      <a:endParaRPr lang="ja-JP" sz="900" kern="100">
                        <a:effectLst/>
                        <a:latin typeface="BIZ UDPゴシック" panose="020B0400000000000000" pitchFamily="50" charset="-128"/>
                        <a:ea typeface="BIZ UDPゴシック" panose="020B0400000000000000" pitchFamily="50" charset="-128"/>
                      </a:endParaRPr>
                    </a:p>
                  </a:txBody>
                  <a:tcPr marL="28506" marR="28506" marT="0" marB="0"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溶解炉</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tc rowSpan="3">
                  <a:txBody>
                    <a:bodyPr/>
                    <a:lstStyle/>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火格子面積（</a:t>
                      </a:r>
                      <a:r>
                        <a:rPr lang="en-US" sz="900" kern="0">
                          <a:effectLst/>
                          <a:latin typeface="BIZ UDPゴシック" panose="020B0400000000000000" pitchFamily="50" charset="-128"/>
                          <a:ea typeface="BIZ UDPゴシック" panose="020B0400000000000000" pitchFamily="50" charset="-128"/>
                        </a:rPr>
                        <a:t>1</a:t>
                      </a:r>
                      <a:r>
                        <a:rPr lang="ja-JP" sz="900" kern="0">
                          <a:effectLst/>
                          <a:latin typeface="BIZ UDPゴシック" panose="020B0400000000000000" pitchFamily="50" charset="-128"/>
                          <a:ea typeface="BIZ UDPゴシック" panose="020B0400000000000000" pitchFamily="50" charset="-128"/>
                        </a:rPr>
                        <a:t>ｍ</a:t>
                      </a:r>
                      <a:r>
                        <a:rPr lang="en-US" sz="900" kern="0" baseline="30000">
                          <a:effectLst/>
                          <a:latin typeface="BIZ UDPゴシック" panose="020B0400000000000000" pitchFamily="50" charset="-128"/>
                          <a:ea typeface="BIZ UDPゴシック" panose="020B0400000000000000" pitchFamily="50" charset="-128"/>
                        </a:rPr>
                        <a:t>2</a:t>
                      </a:r>
                      <a:r>
                        <a:rPr lang="ja-JP" sz="900" kern="0">
                          <a:effectLst/>
                          <a:latin typeface="BIZ UDPゴシック" panose="020B0400000000000000" pitchFamily="50" charset="-128"/>
                          <a:ea typeface="BIZ UDPゴシック" panose="020B0400000000000000" pitchFamily="50" charset="-128"/>
                        </a:rPr>
                        <a:t>以上）</a:t>
                      </a:r>
                      <a:endParaRPr lang="ja-JP" sz="900" kern="100">
                        <a:effectLst/>
                        <a:latin typeface="BIZ UDPゴシック" panose="020B0400000000000000" pitchFamily="50" charset="-128"/>
                        <a:ea typeface="BIZ UDPゴシック" panose="020B0400000000000000" pitchFamily="50" charset="-128"/>
                      </a:endParaRPr>
                    </a:p>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羽口面断面積（</a:t>
                      </a:r>
                      <a:r>
                        <a:rPr lang="en-US" sz="900" kern="0">
                          <a:effectLst/>
                          <a:latin typeface="BIZ UDPゴシック" panose="020B0400000000000000" pitchFamily="50" charset="-128"/>
                          <a:ea typeface="BIZ UDPゴシック" panose="020B0400000000000000" pitchFamily="50" charset="-128"/>
                        </a:rPr>
                        <a:t>0.5</a:t>
                      </a:r>
                      <a:r>
                        <a:rPr lang="ja-JP" sz="900" kern="0">
                          <a:effectLst/>
                          <a:latin typeface="BIZ UDPゴシック" panose="020B0400000000000000" pitchFamily="50" charset="-128"/>
                          <a:ea typeface="BIZ UDPゴシック" panose="020B0400000000000000" pitchFamily="50" charset="-128"/>
                        </a:rPr>
                        <a:t>ｍ</a:t>
                      </a:r>
                      <a:r>
                        <a:rPr lang="en-US" sz="900" kern="0" baseline="30000">
                          <a:effectLst/>
                          <a:latin typeface="BIZ UDPゴシック" panose="020B0400000000000000" pitchFamily="50" charset="-128"/>
                          <a:ea typeface="BIZ UDPゴシック" panose="020B0400000000000000" pitchFamily="50" charset="-128"/>
                        </a:rPr>
                        <a:t>2</a:t>
                      </a:r>
                      <a:r>
                        <a:rPr lang="ja-JP" sz="900" kern="0">
                          <a:effectLst/>
                          <a:latin typeface="BIZ UDPゴシック" panose="020B0400000000000000" pitchFamily="50" charset="-128"/>
                          <a:ea typeface="BIZ UDPゴシック" panose="020B0400000000000000" pitchFamily="50" charset="-128"/>
                        </a:rPr>
                        <a:t>以上）</a:t>
                      </a:r>
                      <a:endParaRPr lang="ja-JP" sz="900" kern="100">
                        <a:effectLst/>
                        <a:latin typeface="BIZ UDPゴシック" panose="020B0400000000000000" pitchFamily="50" charset="-128"/>
                        <a:ea typeface="BIZ UDPゴシック" panose="020B0400000000000000" pitchFamily="50" charset="-128"/>
                      </a:endParaRPr>
                    </a:p>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燃焼能力（</a:t>
                      </a:r>
                      <a:r>
                        <a:rPr lang="en-US" sz="900" kern="0">
                          <a:effectLst/>
                          <a:latin typeface="BIZ UDPゴシック" panose="020B0400000000000000" pitchFamily="50" charset="-128"/>
                          <a:ea typeface="BIZ UDPゴシック" panose="020B0400000000000000" pitchFamily="50" charset="-128"/>
                        </a:rPr>
                        <a:t>50L/</a:t>
                      </a:r>
                      <a:r>
                        <a:rPr lang="ja-JP" sz="900" kern="0">
                          <a:effectLst/>
                          <a:latin typeface="BIZ UDPゴシック" panose="020B0400000000000000" pitchFamily="50" charset="-128"/>
                          <a:ea typeface="BIZ UDPゴシック" panose="020B0400000000000000" pitchFamily="50" charset="-128"/>
                        </a:rPr>
                        <a:t>時以上）</a:t>
                      </a:r>
                      <a:endParaRPr lang="ja-JP" sz="900" kern="100">
                        <a:effectLst/>
                        <a:latin typeface="BIZ UDPゴシック" panose="020B0400000000000000" pitchFamily="50" charset="-128"/>
                        <a:ea typeface="BIZ UDPゴシック" panose="020B0400000000000000" pitchFamily="50" charset="-128"/>
                      </a:endParaRPr>
                    </a:p>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変圧器容量（</a:t>
                      </a:r>
                      <a:r>
                        <a:rPr lang="en-US" sz="900" kern="0">
                          <a:effectLst/>
                          <a:latin typeface="BIZ UDPゴシック" panose="020B0400000000000000" pitchFamily="50" charset="-128"/>
                          <a:ea typeface="BIZ UDPゴシック" panose="020B0400000000000000" pitchFamily="50" charset="-128"/>
                        </a:rPr>
                        <a:t>200kVA</a:t>
                      </a:r>
                      <a:r>
                        <a:rPr lang="ja-JP" sz="900" kern="0">
                          <a:effectLst/>
                          <a:latin typeface="BIZ UDPゴシック" panose="020B0400000000000000" pitchFamily="50" charset="-128"/>
                          <a:ea typeface="BIZ UDPゴシック" panose="020B0400000000000000" pitchFamily="50" charset="-128"/>
                        </a:rPr>
                        <a:t>以上）</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l">
                        <a:lnSpc>
                          <a:spcPts val="1100"/>
                        </a:lnSpc>
                        <a:spcBef>
                          <a:spcPts val="120"/>
                        </a:spcBef>
                        <a:spcAft>
                          <a:spcPts val="120"/>
                        </a:spcAft>
                      </a:pPr>
                      <a:r>
                        <a:rPr lang="ja-JP" altLang="en-US" sz="900" kern="100" dirty="0">
                          <a:effectLst/>
                          <a:latin typeface="BIZ UDPゴシック" panose="020B0400000000000000" pitchFamily="50" charset="-128"/>
                          <a:ea typeface="BIZ UDPゴシック" panose="020B0400000000000000" pitchFamily="50" charset="-128"/>
                        </a:rPr>
                        <a:t>窒素酸化物</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tc>
                  <a:txBody>
                    <a:bodyPr/>
                    <a:lstStyle/>
                    <a:p>
                      <a:pPr algn="ctr">
                        <a:lnSpc>
                          <a:spcPts val="1100"/>
                        </a:lnSpc>
                        <a:spcBef>
                          <a:spcPts val="120"/>
                        </a:spcBef>
                        <a:spcAft>
                          <a:spcPts val="120"/>
                        </a:spcAft>
                      </a:pPr>
                      <a:r>
                        <a:rPr lang="en-US" altLang="ja-JP" sz="900" kern="100" dirty="0">
                          <a:effectLst/>
                          <a:latin typeface="BIZ UDPゴシック" panose="020B0400000000000000" pitchFamily="50" charset="-128"/>
                          <a:ea typeface="BIZ UDPゴシック" panose="020B0400000000000000" pitchFamily="50" charset="-128"/>
                        </a:rPr>
                        <a:t>212</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extLst>
                  <a:ext uri="{0D108BD9-81ED-4DB2-BD59-A6C34878D82A}">
                    <a16:rowId xmlns:a16="http://schemas.microsoft.com/office/drawing/2014/main" val="2049403000"/>
                  </a:ext>
                </a:extLst>
              </a:tr>
              <a:tr h="315737">
                <a:tc>
                  <a:txBody>
                    <a:bodyPr/>
                    <a:lstStyle/>
                    <a:p>
                      <a:pPr algn="ctr">
                        <a:lnSpc>
                          <a:spcPts val="1200"/>
                        </a:lnSpc>
                        <a:spcAft>
                          <a:spcPts val="0"/>
                        </a:spcAft>
                      </a:pPr>
                      <a:r>
                        <a:rPr lang="en-US" altLang="ja-JP" sz="900" kern="100" dirty="0">
                          <a:effectLst/>
                          <a:latin typeface="BIZ UDPゴシック" panose="020B0400000000000000" pitchFamily="50" charset="-128"/>
                          <a:ea typeface="BIZ UDPゴシック" panose="020B0400000000000000" pitchFamily="50" charset="-128"/>
                        </a:rPr>
                        <a:t>6</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金属の鍛造</a:t>
                      </a:r>
                      <a:r>
                        <a:rPr lang="ja-JP" altLang="en-US" sz="900" kern="0" dirty="0">
                          <a:effectLst/>
                          <a:latin typeface="BIZ UDPゴシック" panose="020B0400000000000000" pitchFamily="50" charset="-128"/>
                          <a:ea typeface="BIZ UDPゴシック" panose="020B0400000000000000" pitchFamily="50" charset="-128"/>
                        </a:rPr>
                        <a:t>、</a:t>
                      </a:r>
                      <a:r>
                        <a:rPr lang="ja-JP" sz="900" kern="0" dirty="0">
                          <a:effectLst/>
                          <a:latin typeface="BIZ UDPゴシック" panose="020B0400000000000000" pitchFamily="50" charset="-128"/>
                          <a:ea typeface="BIZ UDPゴシック" panose="020B0400000000000000" pitchFamily="50" charset="-128"/>
                        </a:rPr>
                        <a:t>圧延</a:t>
                      </a:r>
                      <a:endParaRPr lang="ja-JP" sz="900" kern="100" dirty="0">
                        <a:effectLst/>
                        <a:latin typeface="BIZ UDPゴシック" panose="020B0400000000000000" pitchFamily="50" charset="-128"/>
                        <a:ea typeface="BIZ UDPゴシック" panose="020B0400000000000000" pitchFamily="50" charset="-128"/>
                      </a:endParaRPr>
                    </a:p>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金属、金属製品の熱処理</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加熱炉</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tc vMerge="1">
                  <a:txBody>
                    <a:bodyPr/>
                    <a:lstStyle/>
                    <a:p>
                      <a:endParaRPr kumimoji="1" lang="ja-JP" altLang="en-US"/>
                    </a:p>
                  </a:txBody>
                  <a:tcPr/>
                </a:tc>
                <a:tc>
                  <a:txBody>
                    <a:bodyPr/>
                    <a:lstStyle/>
                    <a:p>
                      <a:pPr algn="l">
                        <a:lnSpc>
                          <a:spcPts val="1100"/>
                        </a:lnSpc>
                        <a:spcBef>
                          <a:spcPts val="120"/>
                        </a:spcBef>
                        <a:spcAft>
                          <a:spcPts val="120"/>
                        </a:spcAft>
                      </a:pPr>
                      <a:r>
                        <a:rPr lang="ja-JP" altLang="en-US" sz="900" kern="100" dirty="0">
                          <a:effectLst/>
                          <a:latin typeface="BIZ UDPゴシック" panose="020B0400000000000000" pitchFamily="50" charset="-128"/>
                          <a:ea typeface="BIZ UDPゴシック" panose="020B0400000000000000" pitchFamily="50" charset="-128"/>
                        </a:rPr>
                        <a:t>窒素酸化物</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tc>
                  <a:txBody>
                    <a:bodyPr/>
                    <a:lstStyle/>
                    <a:p>
                      <a:pPr algn="ctr">
                        <a:lnSpc>
                          <a:spcPts val="1100"/>
                        </a:lnSpc>
                        <a:spcBef>
                          <a:spcPts val="120"/>
                        </a:spcBef>
                        <a:spcAft>
                          <a:spcPts val="120"/>
                        </a:spcAft>
                      </a:pPr>
                      <a:r>
                        <a:rPr lang="en-US" altLang="ja-JP" sz="900" kern="100" dirty="0">
                          <a:effectLst/>
                          <a:latin typeface="BIZ UDPゴシック" panose="020B0400000000000000" pitchFamily="50" charset="-128"/>
                          <a:ea typeface="BIZ UDPゴシック" panose="020B0400000000000000" pitchFamily="50" charset="-128"/>
                        </a:rPr>
                        <a:t>845</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extLst>
                  <a:ext uri="{0D108BD9-81ED-4DB2-BD59-A6C34878D82A}">
                    <a16:rowId xmlns:a16="http://schemas.microsoft.com/office/drawing/2014/main" val="227578534"/>
                  </a:ext>
                </a:extLst>
              </a:tr>
              <a:tr h="287727">
                <a:tc>
                  <a:txBody>
                    <a:bodyPr/>
                    <a:lstStyle/>
                    <a:p>
                      <a:pPr algn="ctr">
                        <a:lnSpc>
                          <a:spcPts val="1200"/>
                        </a:lnSpc>
                        <a:spcAft>
                          <a:spcPts val="0"/>
                        </a:spcAft>
                      </a:pPr>
                      <a:r>
                        <a:rPr lang="en-US" altLang="ja-JP" sz="900" kern="100" dirty="0">
                          <a:effectLst/>
                          <a:latin typeface="BIZ UDPゴシック" panose="020B0400000000000000" pitchFamily="50" charset="-128"/>
                          <a:ea typeface="BIZ UDPゴシック" panose="020B0400000000000000" pitchFamily="50" charset="-128"/>
                        </a:rPr>
                        <a:t>7</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石油製品、石油化学製品の製造</a:t>
                      </a:r>
                      <a:r>
                        <a:rPr lang="ja-JP" altLang="en-US" sz="900" kern="0" dirty="0">
                          <a:effectLst/>
                          <a:latin typeface="BIZ UDPゴシック" panose="020B0400000000000000" pitchFamily="50" charset="-128"/>
                          <a:ea typeface="BIZ UDPゴシック" panose="020B0400000000000000" pitchFamily="50" charset="-128"/>
                        </a:rPr>
                        <a:t>、</a:t>
                      </a:r>
                      <a:r>
                        <a:rPr lang="ja-JP" sz="900" kern="0" dirty="0">
                          <a:effectLst/>
                          <a:latin typeface="BIZ UDPゴシック" panose="020B0400000000000000" pitchFamily="50" charset="-128"/>
                          <a:ea typeface="BIZ UDPゴシック" panose="020B0400000000000000" pitchFamily="50" charset="-128"/>
                        </a:rPr>
                        <a:t>コ－ルタ－ル製品の製造</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加熱炉</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tc vMerge="1">
                  <a:txBody>
                    <a:bodyPr/>
                    <a:lstStyle/>
                    <a:p>
                      <a:endParaRPr kumimoji="1" lang="ja-JP" altLang="en-US"/>
                    </a:p>
                  </a:txBody>
                  <a:tcPr/>
                </a:tc>
                <a:tc>
                  <a:txBody>
                    <a:bodyPr/>
                    <a:lstStyle/>
                    <a:p>
                      <a:pPr algn="l">
                        <a:lnSpc>
                          <a:spcPts val="1100"/>
                        </a:lnSpc>
                        <a:spcBef>
                          <a:spcPts val="120"/>
                        </a:spcBef>
                        <a:spcAft>
                          <a:spcPts val="120"/>
                        </a:spcAft>
                      </a:pPr>
                      <a:r>
                        <a:rPr lang="ja-JP" altLang="en-US" sz="900" kern="100" dirty="0">
                          <a:effectLst/>
                          <a:latin typeface="BIZ UDPゴシック" panose="020B0400000000000000" pitchFamily="50" charset="-128"/>
                          <a:ea typeface="BIZ UDPゴシック" panose="020B0400000000000000" pitchFamily="50" charset="-128"/>
                        </a:rPr>
                        <a:t>窒素酸化物</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tc>
                  <a:txBody>
                    <a:bodyPr/>
                    <a:lstStyle/>
                    <a:p>
                      <a:pPr algn="ctr">
                        <a:lnSpc>
                          <a:spcPts val="1100"/>
                        </a:lnSpc>
                        <a:spcBef>
                          <a:spcPts val="120"/>
                        </a:spcBef>
                        <a:spcAft>
                          <a:spcPts val="120"/>
                        </a:spcAft>
                      </a:pPr>
                      <a:r>
                        <a:rPr lang="en-US" altLang="ja-JP" sz="900" kern="100" dirty="0">
                          <a:effectLst/>
                          <a:latin typeface="BIZ UDPゴシック" panose="020B0400000000000000" pitchFamily="50" charset="-128"/>
                          <a:ea typeface="BIZ UDPゴシック" panose="020B0400000000000000" pitchFamily="50" charset="-128"/>
                        </a:rPr>
                        <a:t>79</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extLst>
                  <a:ext uri="{0D108BD9-81ED-4DB2-BD59-A6C34878D82A}">
                    <a16:rowId xmlns:a16="http://schemas.microsoft.com/office/drawing/2014/main" val="51725952"/>
                  </a:ext>
                </a:extLst>
              </a:tr>
              <a:tr h="287727">
                <a:tc>
                  <a:txBody>
                    <a:bodyPr/>
                    <a:lstStyle/>
                    <a:p>
                      <a:pPr algn="ctr">
                        <a:lnSpc>
                          <a:spcPts val="1200"/>
                        </a:lnSpc>
                        <a:spcAft>
                          <a:spcPts val="0"/>
                        </a:spcAft>
                      </a:pPr>
                      <a:r>
                        <a:rPr lang="en-US" altLang="ja-JP" sz="900" kern="100" dirty="0">
                          <a:effectLst/>
                          <a:latin typeface="BIZ UDPゴシック" panose="020B0400000000000000" pitchFamily="50" charset="-128"/>
                          <a:ea typeface="BIZ UDPゴシック" panose="020B0400000000000000" pitchFamily="50" charset="-128"/>
                        </a:rPr>
                        <a:t>8</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石油精製</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触媒再生塔</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tc>
                  <a:txBody>
                    <a:bodyPr/>
                    <a:lstStyle/>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触媒に付着する炭素の燃焼能力（</a:t>
                      </a:r>
                      <a:r>
                        <a:rPr lang="en-US" sz="900" kern="0">
                          <a:effectLst/>
                          <a:latin typeface="BIZ UDPゴシック" panose="020B0400000000000000" pitchFamily="50" charset="-128"/>
                          <a:ea typeface="BIZ UDPゴシック" panose="020B0400000000000000" pitchFamily="50" charset="-128"/>
                        </a:rPr>
                        <a:t>200kg/</a:t>
                      </a:r>
                      <a:r>
                        <a:rPr lang="ja-JP" sz="900" kern="0">
                          <a:effectLst/>
                          <a:latin typeface="BIZ UDPゴシック" panose="020B0400000000000000" pitchFamily="50" charset="-128"/>
                          <a:ea typeface="BIZ UDPゴシック" panose="020B0400000000000000" pitchFamily="50" charset="-128"/>
                        </a:rPr>
                        <a:t>時以上）</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l">
                        <a:lnSpc>
                          <a:spcPts val="1100"/>
                        </a:lnSpc>
                        <a:spcBef>
                          <a:spcPts val="120"/>
                        </a:spcBef>
                        <a:spcAft>
                          <a:spcPts val="120"/>
                        </a:spcAft>
                      </a:pPr>
                      <a:r>
                        <a:rPr lang="ja-JP" altLang="en-US" sz="900" kern="100" dirty="0">
                          <a:effectLst/>
                          <a:latin typeface="BIZ UDPゴシック" panose="020B0400000000000000" pitchFamily="50" charset="-128"/>
                          <a:ea typeface="BIZ UDPゴシック" panose="020B0400000000000000" pitchFamily="50" charset="-128"/>
                        </a:rPr>
                        <a:t>窒素酸化物</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tc rowSpan="2">
                  <a:txBody>
                    <a:bodyPr/>
                    <a:lstStyle/>
                    <a:p>
                      <a:pPr algn="ctr">
                        <a:lnSpc>
                          <a:spcPts val="1100"/>
                        </a:lnSpc>
                        <a:spcBef>
                          <a:spcPts val="120"/>
                        </a:spcBef>
                        <a:spcAft>
                          <a:spcPts val="120"/>
                        </a:spcAft>
                      </a:pPr>
                      <a:r>
                        <a:rPr lang="en-US" altLang="ja-JP" sz="900" kern="100" dirty="0">
                          <a:effectLst/>
                          <a:latin typeface="BIZ UDPゴシック" panose="020B0400000000000000" pitchFamily="50" charset="-128"/>
                          <a:ea typeface="BIZ UDPゴシック" panose="020B0400000000000000" pitchFamily="50" charset="-128"/>
                        </a:rPr>
                        <a:t>9</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extLst>
                  <a:ext uri="{0D108BD9-81ED-4DB2-BD59-A6C34878D82A}">
                    <a16:rowId xmlns:a16="http://schemas.microsoft.com/office/drawing/2014/main" val="994563642"/>
                  </a:ext>
                </a:extLst>
              </a:tr>
              <a:tr h="287727">
                <a:tc>
                  <a:txBody>
                    <a:bodyPr/>
                    <a:lstStyle/>
                    <a:p>
                      <a:pPr algn="ctr">
                        <a:lnSpc>
                          <a:spcPts val="1200"/>
                        </a:lnSpc>
                        <a:spcAft>
                          <a:spcPts val="0"/>
                        </a:spcAft>
                      </a:pPr>
                      <a:r>
                        <a:rPr lang="en-US" altLang="ja-JP" sz="900" kern="100" dirty="0">
                          <a:effectLst/>
                          <a:latin typeface="BIZ UDPゴシック" panose="020B0400000000000000" pitchFamily="50" charset="-128"/>
                          <a:ea typeface="BIZ UDPゴシック" panose="020B0400000000000000" pitchFamily="50" charset="-128"/>
                        </a:rPr>
                        <a:t>8</a:t>
                      </a:r>
                      <a:r>
                        <a:rPr lang="ja-JP" sz="900" kern="100" dirty="0">
                          <a:effectLst/>
                          <a:latin typeface="BIZ UDPゴシック" panose="020B0400000000000000" pitchFamily="50" charset="-128"/>
                          <a:ea typeface="BIZ UDPゴシック" panose="020B0400000000000000" pitchFamily="50" charset="-128"/>
                        </a:rPr>
                        <a:t>の</a:t>
                      </a:r>
                      <a:r>
                        <a:rPr lang="en-US" altLang="ja-JP" sz="900" kern="100" dirty="0">
                          <a:effectLst/>
                          <a:latin typeface="BIZ UDPゴシック" panose="020B0400000000000000" pitchFamily="50" charset="-128"/>
                          <a:ea typeface="BIZ UDPゴシック" panose="020B0400000000000000" pitchFamily="50" charset="-128"/>
                        </a:rPr>
                        <a:t>2</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すべて</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石油ガス洗浄装置に付属の硫黄回収装置のうち燃焼炉</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tc>
                  <a:txBody>
                    <a:bodyPr/>
                    <a:lstStyle/>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燃焼能力（</a:t>
                      </a:r>
                      <a:r>
                        <a:rPr lang="en-US" sz="900" kern="0">
                          <a:effectLst/>
                          <a:latin typeface="BIZ UDPゴシック" panose="020B0400000000000000" pitchFamily="50" charset="-128"/>
                          <a:ea typeface="BIZ UDPゴシック" panose="020B0400000000000000" pitchFamily="50" charset="-128"/>
                        </a:rPr>
                        <a:t>6L/</a:t>
                      </a:r>
                      <a:r>
                        <a:rPr lang="ja-JP" sz="900" kern="0">
                          <a:effectLst/>
                          <a:latin typeface="BIZ UDPゴシック" panose="020B0400000000000000" pitchFamily="50" charset="-128"/>
                          <a:ea typeface="BIZ UDPゴシック" panose="020B0400000000000000" pitchFamily="50" charset="-128"/>
                        </a:rPr>
                        <a:t>時以上）</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l">
                        <a:lnSpc>
                          <a:spcPts val="1100"/>
                        </a:lnSpc>
                        <a:spcBef>
                          <a:spcPts val="120"/>
                        </a:spcBef>
                        <a:spcAft>
                          <a:spcPts val="120"/>
                        </a:spcAft>
                      </a:pPr>
                      <a:r>
                        <a:rPr lang="ja-JP" altLang="en-US" sz="900" kern="100" dirty="0">
                          <a:effectLst/>
                          <a:latin typeface="BIZ UDPゴシック" panose="020B0400000000000000" pitchFamily="50" charset="-128"/>
                          <a:ea typeface="BIZ UDPゴシック" panose="020B0400000000000000" pitchFamily="50" charset="-128"/>
                        </a:rPr>
                        <a:t>窒素酸化物</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tc vMerge="1">
                  <a:txBody>
                    <a:bodyPr/>
                    <a:lstStyle/>
                    <a:p>
                      <a:pPr algn="l">
                        <a:lnSpc>
                          <a:spcPts val="1100"/>
                        </a:lnSpc>
                        <a:spcBef>
                          <a:spcPts val="120"/>
                        </a:spcBef>
                        <a:spcAft>
                          <a:spcPts val="120"/>
                        </a:spcAft>
                      </a:pPr>
                      <a:endParaRPr lang="ja-JP" sz="1000" kern="100" dirty="0">
                        <a:effectLst/>
                        <a:latin typeface="BIZ UDPゴシック" panose="020B0400000000000000" pitchFamily="50" charset="-128"/>
                        <a:ea typeface="BIZ UDPゴシック" panose="020B0400000000000000" pitchFamily="50" charset="-128"/>
                      </a:endParaRPr>
                    </a:p>
                  </a:txBody>
                  <a:tcPr marL="28506" marR="28506" marT="0" marB="0" anchor="ctr"/>
                </a:tc>
                <a:extLst>
                  <a:ext uri="{0D108BD9-81ED-4DB2-BD59-A6C34878D82A}">
                    <a16:rowId xmlns:a16="http://schemas.microsoft.com/office/drawing/2014/main" val="2639398508"/>
                  </a:ext>
                </a:extLst>
              </a:tr>
              <a:tr h="441779">
                <a:tc>
                  <a:txBody>
                    <a:bodyPr/>
                    <a:lstStyle/>
                    <a:p>
                      <a:pPr algn="ctr">
                        <a:lnSpc>
                          <a:spcPts val="1200"/>
                        </a:lnSpc>
                        <a:spcAft>
                          <a:spcPts val="0"/>
                        </a:spcAft>
                      </a:pPr>
                      <a:r>
                        <a:rPr lang="en-US" altLang="ja-JP" sz="900" kern="100" dirty="0">
                          <a:effectLst/>
                          <a:latin typeface="BIZ UDPゴシック" panose="020B0400000000000000" pitchFamily="50" charset="-128"/>
                          <a:ea typeface="BIZ UDPゴシック" panose="020B0400000000000000" pitchFamily="50" charset="-128"/>
                        </a:rPr>
                        <a:t>9</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窯業製品製造</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焼成炉</a:t>
                      </a:r>
                      <a:r>
                        <a:rPr lang="ja-JP" altLang="en-US" sz="900" kern="0" dirty="0">
                          <a:effectLst/>
                          <a:latin typeface="BIZ UDPゴシック" panose="020B0400000000000000" pitchFamily="50" charset="-128"/>
                          <a:ea typeface="BIZ UDPゴシック" panose="020B0400000000000000" pitchFamily="50" charset="-128"/>
                        </a:rPr>
                        <a:t>、</a:t>
                      </a:r>
                      <a:r>
                        <a:rPr lang="ja-JP" sz="900" kern="0" dirty="0">
                          <a:effectLst/>
                          <a:latin typeface="BIZ UDPゴシック" panose="020B0400000000000000" pitchFamily="50" charset="-128"/>
                          <a:ea typeface="BIZ UDPゴシック" panose="020B0400000000000000" pitchFamily="50" charset="-128"/>
                        </a:rPr>
                        <a:t>溶融炉</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tc rowSpan="3">
                  <a:txBody>
                    <a:bodyPr/>
                    <a:lstStyle/>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火格子面積（</a:t>
                      </a:r>
                      <a:r>
                        <a:rPr lang="en-US" sz="900" kern="0">
                          <a:effectLst/>
                          <a:latin typeface="BIZ UDPゴシック" panose="020B0400000000000000" pitchFamily="50" charset="-128"/>
                          <a:ea typeface="BIZ UDPゴシック" panose="020B0400000000000000" pitchFamily="50" charset="-128"/>
                        </a:rPr>
                        <a:t>1</a:t>
                      </a:r>
                      <a:r>
                        <a:rPr lang="ja-JP" sz="900" kern="0">
                          <a:effectLst/>
                          <a:latin typeface="BIZ UDPゴシック" panose="020B0400000000000000" pitchFamily="50" charset="-128"/>
                          <a:ea typeface="BIZ UDPゴシック" panose="020B0400000000000000" pitchFamily="50" charset="-128"/>
                        </a:rPr>
                        <a:t>ｍ</a:t>
                      </a:r>
                      <a:r>
                        <a:rPr lang="en-US" sz="900" kern="0" baseline="30000">
                          <a:effectLst/>
                          <a:latin typeface="BIZ UDPゴシック" panose="020B0400000000000000" pitchFamily="50" charset="-128"/>
                          <a:ea typeface="BIZ UDPゴシック" panose="020B0400000000000000" pitchFamily="50" charset="-128"/>
                        </a:rPr>
                        <a:t>2</a:t>
                      </a:r>
                      <a:r>
                        <a:rPr lang="ja-JP" sz="900" kern="0">
                          <a:effectLst/>
                          <a:latin typeface="BIZ UDPゴシック" panose="020B0400000000000000" pitchFamily="50" charset="-128"/>
                          <a:ea typeface="BIZ UDPゴシック" panose="020B0400000000000000" pitchFamily="50" charset="-128"/>
                        </a:rPr>
                        <a:t>以上）</a:t>
                      </a:r>
                      <a:endParaRPr lang="ja-JP" sz="900" kern="100">
                        <a:effectLst/>
                        <a:latin typeface="BIZ UDPゴシック" panose="020B0400000000000000" pitchFamily="50" charset="-128"/>
                        <a:ea typeface="BIZ UDPゴシック" panose="020B0400000000000000" pitchFamily="50" charset="-128"/>
                      </a:endParaRPr>
                    </a:p>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燃焼能力（</a:t>
                      </a:r>
                      <a:r>
                        <a:rPr lang="en-US" sz="900" kern="0">
                          <a:effectLst/>
                          <a:latin typeface="BIZ UDPゴシック" panose="020B0400000000000000" pitchFamily="50" charset="-128"/>
                          <a:ea typeface="BIZ UDPゴシック" panose="020B0400000000000000" pitchFamily="50" charset="-128"/>
                        </a:rPr>
                        <a:t>50L/</a:t>
                      </a:r>
                      <a:r>
                        <a:rPr lang="ja-JP" sz="900" kern="0">
                          <a:effectLst/>
                          <a:latin typeface="BIZ UDPゴシック" panose="020B0400000000000000" pitchFamily="50" charset="-128"/>
                          <a:ea typeface="BIZ UDPゴシック" panose="020B0400000000000000" pitchFamily="50" charset="-128"/>
                        </a:rPr>
                        <a:t>時以上）</a:t>
                      </a:r>
                      <a:endParaRPr lang="ja-JP" sz="900" kern="100">
                        <a:effectLst/>
                        <a:latin typeface="BIZ UDPゴシック" panose="020B0400000000000000" pitchFamily="50" charset="-128"/>
                        <a:ea typeface="BIZ UDPゴシック" panose="020B0400000000000000" pitchFamily="50" charset="-128"/>
                      </a:endParaRPr>
                    </a:p>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変圧器容量（</a:t>
                      </a:r>
                      <a:r>
                        <a:rPr lang="en-US" sz="900" kern="0">
                          <a:effectLst/>
                          <a:latin typeface="BIZ UDPゴシック" panose="020B0400000000000000" pitchFamily="50" charset="-128"/>
                          <a:ea typeface="BIZ UDPゴシック" panose="020B0400000000000000" pitchFamily="50" charset="-128"/>
                        </a:rPr>
                        <a:t>200kVA</a:t>
                      </a:r>
                      <a:r>
                        <a:rPr lang="ja-JP" sz="900" kern="0">
                          <a:effectLst/>
                          <a:latin typeface="BIZ UDPゴシック" panose="020B0400000000000000" pitchFamily="50" charset="-128"/>
                          <a:ea typeface="BIZ UDPゴシック" panose="020B0400000000000000" pitchFamily="50" charset="-128"/>
                        </a:rPr>
                        <a:t>以上）</a:t>
                      </a:r>
                      <a:endParaRPr lang="ja-JP" sz="900" kern="10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l">
                        <a:lnSpc>
                          <a:spcPts val="1100"/>
                        </a:lnSpc>
                        <a:spcBef>
                          <a:spcPts val="120"/>
                        </a:spcBef>
                        <a:spcAft>
                          <a:spcPts val="120"/>
                        </a:spcAft>
                      </a:pPr>
                      <a:r>
                        <a:rPr lang="ja-JP" altLang="en-US" sz="900" kern="100" dirty="0">
                          <a:effectLst/>
                          <a:latin typeface="BIZ UDPゴシック" panose="020B0400000000000000" pitchFamily="50" charset="-128"/>
                          <a:ea typeface="BIZ UDPゴシック" panose="020B0400000000000000" pitchFamily="50" charset="-128"/>
                        </a:rPr>
                        <a:t>カドミウム及びその化合物、フッ素、フッ化水素及びフッ化ケイ素、鉛及びその化合物、窒素酸化物</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tc>
                  <a:txBody>
                    <a:bodyPr/>
                    <a:lstStyle/>
                    <a:p>
                      <a:pPr algn="ctr">
                        <a:lnSpc>
                          <a:spcPts val="1100"/>
                        </a:lnSpc>
                        <a:spcBef>
                          <a:spcPts val="120"/>
                        </a:spcBef>
                        <a:spcAft>
                          <a:spcPts val="120"/>
                        </a:spcAft>
                      </a:pPr>
                      <a:r>
                        <a:rPr lang="en-US" altLang="ja-JP" sz="900" kern="100" dirty="0">
                          <a:effectLst/>
                          <a:latin typeface="BIZ UDPゴシック" panose="020B0400000000000000" pitchFamily="50" charset="-128"/>
                          <a:ea typeface="BIZ UDPゴシック" panose="020B0400000000000000" pitchFamily="50" charset="-128"/>
                        </a:rPr>
                        <a:t>102</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extLst>
                  <a:ext uri="{0D108BD9-81ED-4DB2-BD59-A6C34878D82A}">
                    <a16:rowId xmlns:a16="http://schemas.microsoft.com/office/drawing/2014/main" val="3178059089"/>
                  </a:ext>
                </a:extLst>
              </a:tr>
              <a:tr h="315737">
                <a:tc>
                  <a:txBody>
                    <a:bodyPr/>
                    <a:lstStyle/>
                    <a:p>
                      <a:pPr algn="ctr">
                        <a:lnSpc>
                          <a:spcPts val="1200"/>
                        </a:lnSpc>
                        <a:spcAft>
                          <a:spcPts val="0"/>
                        </a:spcAft>
                      </a:pPr>
                      <a:r>
                        <a:rPr lang="en-US" altLang="ja-JP" sz="900" kern="100" dirty="0">
                          <a:effectLst/>
                          <a:latin typeface="BIZ UDPゴシック" panose="020B0400000000000000" pitchFamily="50" charset="-128"/>
                          <a:ea typeface="BIZ UDPゴシック" panose="020B0400000000000000" pitchFamily="50" charset="-128"/>
                        </a:rPr>
                        <a:t>10</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tc>
                  <a:txBody>
                    <a:bodyPr/>
                    <a:lstStyle/>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無機化学工業品の製造</a:t>
                      </a:r>
                      <a:endParaRPr lang="ja-JP" sz="900" kern="100">
                        <a:effectLst/>
                        <a:latin typeface="BIZ UDPゴシック" panose="020B0400000000000000" pitchFamily="50" charset="-128"/>
                        <a:ea typeface="BIZ UDPゴシック" panose="020B0400000000000000" pitchFamily="50" charset="-128"/>
                      </a:endParaRPr>
                    </a:p>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食料品の製造</a:t>
                      </a:r>
                      <a:endParaRPr lang="ja-JP" sz="900" kern="100">
                        <a:effectLst/>
                        <a:latin typeface="BIZ UDPゴシック" panose="020B0400000000000000" pitchFamily="50" charset="-128"/>
                        <a:ea typeface="BIZ UDPゴシック" panose="020B0400000000000000" pitchFamily="50" charset="-128"/>
                      </a:endParaRPr>
                    </a:p>
                  </a:txBody>
                  <a:tcPr marL="28506" marR="28506" marT="0" marB="0"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反応炉</a:t>
                      </a:r>
                      <a:r>
                        <a:rPr lang="ja-JP" altLang="en-US" sz="900" kern="0" dirty="0">
                          <a:effectLst/>
                          <a:latin typeface="BIZ UDPゴシック" panose="020B0400000000000000" pitchFamily="50" charset="-128"/>
                          <a:ea typeface="BIZ UDPゴシック" panose="020B0400000000000000" pitchFamily="50" charset="-128"/>
                        </a:rPr>
                        <a:t>、</a:t>
                      </a:r>
                      <a:r>
                        <a:rPr lang="ja-JP" sz="900" kern="0" dirty="0">
                          <a:effectLst/>
                          <a:latin typeface="BIZ UDPゴシック" panose="020B0400000000000000" pitchFamily="50" charset="-128"/>
                          <a:ea typeface="BIZ UDPゴシック" panose="020B0400000000000000" pitchFamily="50" charset="-128"/>
                        </a:rPr>
                        <a:t>直火炉</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tc vMerge="1">
                  <a:txBody>
                    <a:bodyPr/>
                    <a:lstStyle/>
                    <a:p>
                      <a:endParaRPr kumimoji="1" lang="ja-JP" altLang="en-US"/>
                    </a:p>
                  </a:txBody>
                  <a:tcPr/>
                </a:tc>
                <a:tc>
                  <a:txBody>
                    <a:bodyPr/>
                    <a:lstStyle/>
                    <a:p>
                      <a:pPr algn="l">
                        <a:lnSpc>
                          <a:spcPts val="1100"/>
                        </a:lnSpc>
                        <a:spcBef>
                          <a:spcPts val="120"/>
                        </a:spcBef>
                        <a:spcAft>
                          <a:spcPts val="120"/>
                        </a:spcAft>
                      </a:pPr>
                      <a:r>
                        <a:rPr lang="ja-JP" altLang="en-US" sz="900" kern="100" dirty="0">
                          <a:effectLst/>
                          <a:latin typeface="BIZ UDPゴシック" panose="020B0400000000000000" pitchFamily="50" charset="-128"/>
                          <a:ea typeface="BIZ UDPゴシック" panose="020B0400000000000000" pitchFamily="50" charset="-128"/>
                        </a:rPr>
                        <a:t>窒素酸化物</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tc>
                  <a:txBody>
                    <a:bodyPr/>
                    <a:lstStyle/>
                    <a:p>
                      <a:pPr algn="ctr">
                        <a:lnSpc>
                          <a:spcPts val="1100"/>
                        </a:lnSpc>
                        <a:spcBef>
                          <a:spcPts val="120"/>
                        </a:spcBef>
                        <a:spcAft>
                          <a:spcPts val="120"/>
                        </a:spcAft>
                      </a:pPr>
                      <a:r>
                        <a:rPr lang="en-US" altLang="ja-JP" sz="900" kern="100" dirty="0">
                          <a:effectLst/>
                          <a:latin typeface="BIZ UDPゴシック" panose="020B0400000000000000" pitchFamily="50" charset="-128"/>
                          <a:ea typeface="BIZ UDPゴシック" panose="020B0400000000000000" pitchFamily="50" charset="-128"/>
                        </a:rPr>
                        <a:t>62</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extLst>
                  <a:ext uri="{0D108BD9-81ED-4DB2-BD59-A6C34878D82A}">
                    <a16:rowId xmlns:a16="http://schemas.microsoft.com/office/drawing/2014/main" val="2465224604"/>
                  </a:ext>
                </a:extLst>
              </a:tr>
              <a:tr h="144179">
                <a:tc>
                  <a:txBody>
                    <a:bodyPr/>
                    <a:lstStyle/>
                    <a:p>
                      <a:pPr algn="ctr">
                        <a:lnSpc>
                          <a:spcPts val="1200"/>
                        </a:lnSpc>
                        <a:spcAft>
                          <a:spcPts val="0"/>
                        </a:spcAft>
                      </a:pPr>
                      <a:r>
                        <a:rPr lang="en-US" altLang="ja-JP" sz="900" kern="100" dirty="0">
                          <a:effectLst/>
                          <a:latin typeface="BIZ UDPゴシック" panose="020B0400000000000000" pitchFamily="50" charset="-128"/>
                          <a:ea typeface="BIZ UDPゴシック" panose="020B0400000000000000" pitchFamily="50" charset="-128"/>
                        </a:rPr>
                        <a:t>11</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tc>
                  <a:txBody>
                    <a:bodyPr/>
                    <a:lstStyle/>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すべて</a:t>
                      </a:r>
                      <a:endParaRPr lang="ja-JP" sz="900" kern="100">
                        <a:effectLst/>
                        <a:latin typeface="BIZ UDPゴシック" panose="020B0400000000000000" pitchFamily="50" charset="-128"/>
                        <a:ea typeface="BIZ UDPゴシック" panose="020B0400000000000000" pitchFamily="50" charset="-128"/>
                      </a:endParaRPr>
                    </a:p>
                  </a:txBody>
                  <a:tcPr marL="28506" marR="28506" marT="0" marB="0"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乾燥炉</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tc vMerge="1">
                  <a:txBody>
                    <a:bodyPr/>
                    <a:lstStyle/>
                    <a:p>
                      <a:endParaRPr kumimoji="1" lang="ja-JP" altLang="en-US"/>
                    </a:p>
                  </a:txBody>
                  <a:tcPr/>
                </a:tc>
                <a:tc>
                  <a:txBody>
                    <a:bodyPr/>
                    <a:lstStyle/>
                    <a:p>
                      <a:pPr algn="l">
                        <a:lnSpc>
                          <a:spcPts val="1100"/>
                        </a:lnSpc>
                        <a:spcBef>
                          <a:spcPts val="120"/>
                        </a:spcBef>
                        <a:spcAft>
                          <a:spcPts val="120"/>
                        </a:spcAft>
                      </a:pPr>
                      <a:r>
                        <a:rPr lang="ja-JP" altLang="en-US" sz="900" kern="100" dirty="0">
                          <a:effectLst/>
                          <a:latin typeface="BIZ UDPゴシック" panose="020B0400000000000000" pitchFamily="50" charset="-128"/>
                          <a:ea typeface="BIZ UDPゴシック" panose="020B0400000000000000" pitchFamily="50" charset="-128"/>
                        </a:rPr>
                        <a:t>窒素酸化物</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tc>
                  <a:txBody>
                    <a:bodyPr/>
                    <a:lstStyle/>
                    <a:p>
                      <a:pPr algn="ctr">
                        <a:lnSpc>
                          <a:spcPts val="1100"/>
                        </a:lnSpc>
                        <a:spcBef>
                          <a:spcPts val="120"/>
                        </a:spcBef>
                        <a:spcAft>
                          <a:spcPts val="120"/>
                        </a:spcAft>
                      </a:pPr>
                      <a:r>
                        <a:rPr lang="en-US" altLang="ja-JP" sz="900" kern="100" dirty="0">
                          <a:effectLst/>
                          <a:latin typeface="BIZ UDPゴシック" panose="020B0400000000000000" pitchFamily="50" charset="-128"/>
                          <a:ea typeface="BIZ UDPゴシック" panose="020B0400000000000000" pitchFamily="50" charset="-128"/>
                        </a:rPr>
                        <a:t>473</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extLst>
                  <a:ext uri="{0D108BD9-81ED-4DB2-BD59-A6C34878D82A}">
                    <a16:rowId xmlns:a16="http://schemas.microsoft.com/office/drawing/2014/main" val="1157166074"/>
                  </a:ext>
                </a:extLst>
              </a:tr>
              <a:tr h="315737">
                <a:tc>
                  <a:txBody>
                    <a:bodyPr/>
                    <a:lstStyle/>
                    <a:p>
                      <a:pPr algn="ctr">
                        <a:lnSpc>
                          <a:spcPts val="1200"/>
                        </a:lnSpc>
                        <a:spcAft>
                          <a:spcPts val="0"/>
                        </a:spcAft>
                      </a:pPr>
                      <a:r>
                        <a:rPr lang="en-US" altLang="ja-JP" sz="900" kern="100" dirty="0">
                          <a:effectLst/>
                          <a:latin typeface="BIZ UDPゴシック" panose="020B0400000000000000" pitchFamily="50" charset="-128"/>
                          <a:ea typeface="BIZ UDPゴシック" panose="020B0400000000000000" pitchFamily="50" charset="-128"/>
                        </a:rPr>
                        <a:t>13</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tc>
                  <a:txBody>
                    <a:bodyPr/>
                    <a:lstStyle/>
                    <a:p>
                      <a:pPr algn="l">
                        <a:lnSpc>
                          <a:spcPts val="1100"/>
                        </a:lnSpc>
                        <a:spcBef>
                          <a:spcPts val="50"/>
                        </a:spcBef>
                        <a:spcAft>
                          <a:spcPts val="50"/>
                        </a:spcAft>
                      </a:pPr>
                      <a:r>
                        <a:rPr lang="ja-JP" sz="900" kern="0" dirty="0">
                          <a:effectLst/>
                          <a:latin typeface="BIZ UDPゴシック" panose="020B0400000000000000" pitchFamily="50" charset="-128"/>
                          <a:ea typeface="BIZ UDPゴシック" panose="020B0400000000000000" pitchFamily="50" charset="-128"/>
                        </a:rPr>
                        <a:t>すべて</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tc>
                  <a:txBody>
                    <a:bodyPr/>
                    <a:lstStyle/>
                    <a:p>
                      <a:pPr algn="l">
                        <a:lnSpc>
                          <a:spcPts val="1100"/>
                        </a:lnSpc>
                        <a:spcBef>
                          <a:spcPts val="50"/>
                        </a:spcBef>
                        <a:spcAft>
                          <a:spcPts val="50"/>
                        </a:spcAft>
                      </a:pPr>
                      <a:r>
                        <a:rPr lang="ja-JP" sz="900" kern="0">
                          <a:effectLst/>
                          <a:latin typeface="BIZ UDPゴシック" panose="020B0400000000000000" pitchFamily="50" charset="-128"/>
                          <a:ea typeface="BIZ UDPゴシック" panose="020B0400000000000000" pitchFamily="50" charset="-128"/>
                        </a:rPr>
                        <a:t>廃棄物焼却炉</a:t>
                      </a:r>
                      <a:endParaRPr lang="ja-JP" sz="900" kern="100">
                        <a:effectLst/>
                        <a:latin typeface="BIZ UDPゴシック" panose="020B0400000000000000" pitchFamily="50" charset="-128"/>
                        <a:ea typeface="BIZ UDPゴシック" panose="020B0400000000000000" pitchFamily="50" charset="-128"/>
                      </a:endParaRPr>
                    </a:p>
                  </a:txBody>
                  <a:tcPr marL="28506" marR="28506" marT="0" marB="0"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火格子面積（</a:t>
                      </a:r>
                      <a:r>
                        <a:rPr lang="en-US" sz="900" kern="0" dirty="0">
                          <a:effectLst/>
                          <a:latin typeface="BIZ UDPゴシック" panose="020B0400000000000000" pitchFamily="50" charset="-128"/>
                          <a:ea typeface="BIZ UDPゴシック" panose="020B0400000000000000" pitchFamily="50" charset="-128"/>
                        </a:rPr>
                        <a:t>2</a:t>
                      </a:r>
                      <a:r>
                        <a:rPr lang="ja-JP" sz="900" kern="0" dirty="0">
                          <a:effectLst/>
                          <a:latin typeface="BIZ UDPゴシック" panose="020B0400000000000000" pitchFamily="50" charset="-128"/>
                          <a:ea typeface="BIZ UDPゴシック" panose="020B0400000000000000" pitchFamily="50" charset="-128"/>
                        </a:rPr>
                        <a:t>ｍ</a:t>
                      </a:r>
                      <a:r>
                        <a:rPr lang="en-US" sz="900" kern="0" baseline="30000" dirty="0">
                          <a:effectLst/>
                          <a:latin typeface="BIZ UDPゴシック" panose="020B0400000000000000" pitchFamily="50" charset="-128"/>
                          <a:ea typeface="BIZ UDPゴシック" panose="020B0400000000000000" pitchFamily="50" charset="-128"/>
                        </a:rPr>
                        <a:t>2</a:t>
                      </a:r>
                      <a:r>
                        <a:rPr lang="ja-JP" sz="900" kern="0" dirty="0">
                          <a:effectLst/>
                          <a:latin typeface="BIZ UDPゴシック" panose="020B0400000000000000" pitchFamily="50" charset="-128"/>
                          <a:ea typeface="BIZ UDPゴシック" panose="020B0400000000000000" pitchFamily="50" charset="-128"/>
                        </a:rPr>
                        <a:t>以上）</a:t>
                      </a:r>
                      <a:endParaRPr lang="ja-JP" sz="900" kern="100" dirty="0">
                        <a:effectLst/>
                        <a:latin typeface="BIZ UDPゴシック" panose="020B0400000000000000" pitchFamily="50" charset="-128"/>
                        <a:ea typeface="BIZ UDPゴシック" panose="020B0400000000000000" pitchFamily="50" charset="-128"/>
                      </a:endParaRPr>
                    </a:p>
                    <a:p>
                      <a:pPr algn="l">
                        <a:lnSpc>
                          <a:spcPts val="1100"/>
                        </a:lnSpc>
                        <a:spcBef>
                          <a:spcPts val="50"/>
                        </a:spcBef>
                        <a:spcAft>
                          <a:spcPts val="50"/>
                        </a:spcAft>
                      </a:pPr>
                      <a:r>
                        <a:rPr lang="ja-JP" sz="900" kern="0" dirty="0">
                          <a:effectLst/>
                          <a:latin typeface="BIZ UDPゴシック" panose="020B0400000000000000" pitchFamily="50" charset="-128"/>
                          <a:ea typeface="BIZ UDPゴシック" panose="020B0400000000000000" pitchFamily="50" charset="-128"/>
                        </a:rPr>
                        <a:t>燃焼能力（</a:t>
                      </a:r>
                      <a:r>
                        <a:rPr lang="en-US" sz="900" kern="0" dirty="0">
                          <a:effectLst/>
                          <a:latin typeface="BIZ UDPゴシック" panose="020B0400000000000000" pitchFamily="50" charset="-128"/>
                          <a:ea typeface="BIZ UDPゴシック" panose="020B0400000000000000" pitchFamily="50" charset="-128"/>
                        </a:rPr>
                        <a:t>200kg/</a:t>
                      </a:r>
                      <a:r>
                        <a:rPr lang="ja-JP" sz="900" kern="0" dirty="0">
                          <a:effectLst/>
                          <a:latin typeface="BIZ UDPゴシック" panose="020B0400000000000000" pitchFamily="50" charset="-128"/>
                          <a:ea typeface="BIZ UDPゴシック" panose="020B0400000000000000" pitchFamily="50" charset="-128"/>
                        </a:rPr>
                        <a:t>時以上）</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l">
                        <a:lnSpc>
                          <a:spcPts val="1100"/>
                        </a:lnSpc>
                        <a:spcBef>
                          <a:spcPts val="50"/>
                        </a:spcBef>
                        <a:spcAft>
                          <a:spcPts val="50"/>
                        </a:spcAft>
                      </a:pPr>
                      <a:r>
                        <a:rPr lang="ja-JP" altLang="en-US" sz="900" kern="100" dirty="0">
                          <a:effectLst/>
                          <a:latin typeface="BIZ UDPゴシック" panose="020B0400000000000000" pitchFamily="50" charset="-128"/>
                          <a:ea typeface="BIZ UDPゴシック" panose="020B0400000000000000" pitchFamily="50" charset="-128"/>
                        </a:rPr>
                        <a:t>塩化水素、窒素酸化物</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tc>
                  <a:txBody>
                    <a:bodyPr/>
                    <a:lstStyle/>
                    <a:p>
                      <a:pPr algn="ctr">
                        <a:lnSpc>
                          <a:spcPts val="1100"/>
                        </a:lnSpc>
                        <a:spcBef>
                          <a:spcPts val="50"/>
                        </a:spcBef>
                        <a:spcAft>
                          <a:spcPts val="50"/>
                        </a:spcAft>
                      </a:pPr>
                      <a:r>
                        <a:rPr lang="en-US" altLang="ja-JP" sz="900" kern="100" dirty="0">
                          <a:effectLst/>
                          <a:latin typeface="BIZ UDPゴシック" panose="020B0400000000000000" pitchFamily="50" charset="-128"/>
                          <a:ea typeface="BIZ UDPゴシック" panose="020B0400000000000000" pitchFamily="50" charset="-128"/>
                        </a:rPr>
                        <a:t>190</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extLst>
                  <a:ext uri="{0D108BD9-81ED-4DB2-BD59-A6C34878D82A}">
                    <a16:rowId xmlns:a16="http://schemas.microsoft.com/office/drawing/2014/main" val="2989149434"/>
                  </a:ext>
                </a:extLst>
              </a:tr>
              <a:tr h="679860">
                <a:tc>
                  <a:txBody>
                    <a:bodyPr/>
                    <a:lstStyle/>
                    <a:p>
                      <a:pPr algn="ctr">
                        <a:lnSpc>
                          <a:spcPts val="1200"/>
                        </a:lnSpc>
                        <a:spcAft>
                          <a:spcPts val="0"/>
                        </a:spcAft>
                      </a:pPr>
                      <a:r>
                        <a:rPr lang="en-US" altLang="ja-JP" sz="900" kern="100" dirty="0">
                          <a:effectLst/>
                          <a:latin typeface="BIZ UDPゴシック" panose="020B0400000000000000" pitchFamily="50" charset="-128"/>
                          <a:ea typeface="BIZ UDPゴシック" panose="020B0400000000000000" pitchFamily="50" charset="-128"/>
                        </a:rPr>
                        <a:t>14</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銅、鉛、亜鉛の精錬</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ばい焼炉</a:t>
                      </a:r>
                      <a:r>
                        <a:rPr lang="ja-JP" altLang="en-US" sz="900" kern="0" dirty="0">
                          <a:effectLst/>
                          <a:latin typeface="BIZ UDPゴシック" panose="020B0400000000000000" pitchFamily="50" charset="-128"/>
                          <a:ea typeface="BIZ UDPゴシック" panose="020B0400000000000000" pitchFamily="50" charset="-128"/>
                        </a:rPr>
                        <a:t>、</a:t>
                      </a:r>
                      <a:r>
                        <a:rPr lang="ja-JP" sz="900" kern="0" dirty="0">
                          <a:effectLst/>
                          <a:latin typeface="BIZ UDPゴシック" panose="020B0400000000000000" pitchFamily="50" charset="-128"/>
                          <a:ea typeface="BIZ UDPゴシック" panose="020B0400000000000000" pitchFamily="50" charset="-128"/>
                        </a:rPr>
                        <a:t>焼結炉</a:t>
                      </a:r>
                      <a:r>
                        <a:rPr lang="ja-JP" altLang="en-US" sz="900" kern="0" dirty="0">
                          <a:effectLst/>
                          <a:latin typeface="BIZ UDPゴシック" panose="020B0400000000000000" pitchFamily="50" charset="-128"/>
                          <a:ea typeface="BIZ UDPゴシック" panose="020B0400000000000000" pitchFamily="50" charset="-128"/>
                        </a:rPr>
                        <a:t>、</a:t>
                      </a:r>
                      <a:r>
                        <a:rPr lang="ja-JP" sz="900" kern="0" dirty="0">
                          <a:effectLst/>
                          <a:latin typeface="BIZ UDPゴシック" panose="020B0400000000000000" pitchFamily="50" charset="-128"/>
                          <a:ea typeface="BIZ UDPゴシック" panose="020B0400000000000000" pitchFamily="50" charset="-128"/>
                        </a:rPr>
                        <a:t>溶鉱炉</a:t>
                      </a:r>
                      <a:r>
                        <a:rPr lang="ja-JP" altLang="en-US" sz="900" kern="0" dirty="0">
                          <a:effectLst/>
                          <a:latin typeface="BIZ UDPゴシック" panose="020B0400000000000000" pitchFamily="50" charset="-128"/>
                          <a:ea typeface="BIZ UDPゴシック" panose="020B0400000000000000" pitchFamily="50" charset="-128"/>
                        </a:rPr>
                        <a:t>、</a:t>
                      </a:r>
                      <a:r>
                        <a:rPr lang="ja-JP" sz="900" kern="0" dirty="0">
                          <a:effectLst/>
                          <a:latin typeface="BIZ UDPゴシック" panose="020B0400000000000000" pitchFamily="50" charset="-128"/>
                          <a:ea typeface="BIZ UDPゴシック" panose="020B0400000000000000" pitchFamily="50" charset="-128"/>
                        </a:rPr>
                        <a:t>転炉</a:t>
                      </a:r>
                      <a:r>
                        <a:rPr lang="ja-JP" altLang="en-US" sz="900" kern="0" dirty="0">
                          <a:effectLst/>
                          <a:latin typeface="BIZ UDPゴシック" panose="020B0400000000000000" pitchFamily="50" charset="-128"/>
                          <a:ea typeface="BIZ UDPゴシック" panose="020B0400000000000000" pitchFamily="50" charset="-128"/>
                        </a:rPr>
                        <a:t>、</a:t>
                      </a:r>
                      <a:r>
                        <a:rPr lang="ja-JP" sz="900" kern="0" dirty="0">
                          <a:effectLst/>
                          <a:latin typeface="BIZ UDPゴシック" panose="020B0400000000000000" pitchFamily="50" charset="-128"/>
                          <a:ea typeface="BIZ UDPゴシック" panose="020B0400000000000000" pitchFamily="50" charset="-128"/>
                        </a:rPr>
                        <a:t>溶解炉</a:t>
                      </a:r>
                      <a:r>
                        <a:rPr lang="ja-JP" altLang="en-US" sz="900" kern="0" dirty="0">
                          <a:effectLst/>
                          <a:latin typeface="BIZ UDPゴシック" panose="020B0400000000000000" pitchFamily="50" charset="-128"/>
                          <a:ea typeface="BIZ UDPゴシック" panose="020B0400000000000000" pitchFamily="50" charset="-128"/>
                        </a:rPr>
                        <a:t>、</a:t>
                      </a:r>
                      <a:r>
                        <a:rPr lang="ja-JP" sz="900" kern="0" dirty="0">
                          <a:effectLst/>
                          <a:latin typeface="BIZ UDPゴシック" panose="020B0400000000000000" pitchFamily="50" charset="-128"/>
                          <a:ea typeface="BIZ UDPゴシック" panose="020B0400000000000000" pitchFamily="50" charset="-128"/>
                        </a:rPr>
                        <a:t>乾燥炉</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処理能力（</a:t>
                      </a:r>
                      <a:r>
                        <a:rPr lang="en-US" sz="900" kern="0" dirty="0">
                          <a:effectLst/>
                          <a:latin typeface="BIZ UDPゴシック" panose="020B0400000000000000" pitchFamily="50" charset="-128"/>
                          <a:ea typeface="BIZ UDPゴシック" panose="020B0400000000000000" pitchFamily="50" charset="-128"/>
                        </a:rPr>
                        <a:t>0.5</a:t>
                      </a:r>
                      <a:r>
                        <a:rPr lang="ja-JP" sz="900" kern="0" dirty="0">
                          <a:effectLst/>
                          <a:latin typeface="BIZ UDPゴシック" panose="020B0400000000000000" pitchFamily="50" charset="-128"/>
                          <a:ea typeface="BIZ UDPゴシック" panose="020B0400000000000000" pitchFamily="50" charset="-128"/>
                        </a:rPr>
                        <a:t>ｔ</a:t>
                      </a:r>
                      <a:r>
                        <a:rPr lang="en-US" sz="900" kern="0" dirty="0">
                          <a:effectLst/>
                          <a:latin typeface="BIZ UDPゴシック" panose="020B0400000000000000" pitchFamily="50" charset="-128"/>
                          <a:ea typeface="BIZ UDPゴシック" panose="020B0400000000000000" pitchFamily="50" charset="-128"/>
                        </a:rPr>
                        <a:t>/</a:t>
                      </a:r>
                      <a:r>
                        <a:rPr lang="ja-JP" sz="900" kern="0" dirty="0">
                          <a:effectLst/>
                          <a:latin typeface="BIZ UDPゴシック" panose="020B0400000000000000" pitchFamily="50" charset="-128"/>
                          <a:ea typeface="BIZ UDPゴシック" panose="020B0400000000000000" pitchFamily="50" charset="-128"/>
                        </a:rPr>
                        <a:t>時以上）</a:t>
                      </a:r>
                      <a:endParaRPr lang="ja-JP" sz="900" kern="100" dirty="0">
                        <a:effectLst/>
                        <a:latin typeface="BIZ UDPゴシック" panose="020B0400000000000000" pitchFamily="50" charset="-128"/>
                        <a:ea typeface="BIZ UDPゴシック" panose="020B0400000000000000" pitchFamily="50" charset="-128"/>
                      </a:endParaRPr>
                    </a:p>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火格子面積（</a:t>
                      </a:r>
                      <a:r>
                        <a:rPr lang="en-US" sz="900" kern="0" dirty="0">
                          <a:effectLst/>
                          <a:latin typeface="BIZ UDPゴシック" panose="020B0400000000000000" pitchFamily="50" charset="-128"/>
                          <a:ea typeface="BIZ UDPゴシック" panose="020B0400000000000000" pitchFamily="50" charset="-128"/>
                        </a:rPr>
                        <a:t>0.5</a:t>
                      </a:r>
                      <a:r>
                        <a:rPr lang="ja-JP" sz="900" kern="0" dirty="0">
                          <a:effectLst/>
                          <a:latin typeface="BIZ UDPゴシック" panose="020B0400000000000000" pitchFamily="50" charset="-128"/>
                          <a:ea typeface="BIZ UDPゴシック" panose="020B0400000000000000" pitchFamily="50" charset="-128"/>
                        </a:rPr>
                        <a:t>ｍ</a:t>
                      </a:r>
                      <a:r>
                        <a:rPr lang="en-US" sz="900" kern="0" baseline="30000" dirty="0">
                          <a:effectLst/>
                          <a:latin typeface="BIZ UDPゴシック" panose="020B0400000000000000" pitchFamily="50" charset="-128"/>
                          <a:ea typeface="BIZ UDPゴシック" panose="020B0400000000000000" pitchFamily="50" charset="-128"/>
                        </a:rPr>
                        <a:t>2</a:t>
                      </a:r>
                      <a:r>
                        <a:rPr lang="ja-JP" sz="900" kern="0" dirty="0">
                          <a:effectLst/>
                          <a:latin typeface="BIZ UDPゴシック" panose="020B0400000000000000" pitchFamily="50" charset="-128"/>
                          <a:ea typeface="BIZ UDPゴシック" panose="020B0400000000000000" pitchFamily="50" charset="-128"/>
                        </a:rPr>
                        <a:t>以上）</a:t>
                      </a:r>
                      <a:endParaRPr lang="ja-JP" sz="900" kern="100" dirty="0">
                        <a:effectLst/>
                        <a:latin typeface="BIZ UDPゴシック" panose="020B0400000000000000" pitchFamily="50" charset="-128"/>
                        <a:ea typeface="BIZ UDPゴシック" panose="020B0400000000000000" pitchFamily="50" charset="-128"/>
                      </a:endParaRPr>
                    </a:p>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羽口面断面積（</a:t>
                      </a:r>
                      <a:r>
                        <a:rPr lang="en-US" sz="900" kern="0" dirty="0">
                          <a:effectLst/>
                          <a:latin typeface="BIZ UDPゴシック" panose="020B0400000000000000" pitchFamily="50" charset="-128"/>
                          <a:ea typeface="BIZ UDPゴシック" panose="020B0400000000000000" pitchFamily="50" charset="-128"/>
                        </a:rPr>
                        <a:t>0.2</a:t>
                      </a:r>
                      <a:r>
                        <a:rPr lang="ja-JP" sz="900" kern="0" dirty="0">
                          <a:effectLst/>
                          <a:latin typeface="BIZ UDPゴシック" panose="020B0400000000000000" pitchFamily="50" charset="-128"/>
                          <a:ea typeface="BIZ UDPゴシック" panose="020B0400000000000000" pitchFamily="50" charset="-128"/>
                        </a:rPr>
                        <a:t>ｍ</a:t>
                      </a:r>
                      <a:r>
                        <a:rPr lang="en-US" sz="900" kern="0" baseline="30000" dirty="0">
                          <a:effectLst/>
                          <a:latin typeface="BIZ UDPゴシック" panose="020B0400000000000000" pitchFamily="50" charset="-128"/>
                          <a:ea typeface="BIZ UDPゴシック" panose="020B0400000000000000" pitchFamily="50" charset="-128"/>
                        </a:rPr>
                        <a:t>2</a:t>
                      </a:r>
                      <a:r>
                        <a:rPr lang="ja-JP" sz="900" kern="0" dirty="0">
                          <a:effectLst/>
                          <a:latin typeface="BIZ UDPゴシック" panose="020B0400000000000000" pitchFamily="50" charset="-128"/>
                          <a:ea typeface="BIZ UDPゴシック" panose="020B0400000000000000" pitchFamily="50" charset="-128"/>
                        </a:rPr>
                        <a:t>以上）</a:t>
                      </a:r>
                      <a:endParaRPr lang="ja-JP" sz="900" kern="100" dirty="0">
                        <a:effectLst/>
                        <a:latin typeface="BIZ UDPゴシック" panose="020B0400000000000000" pitchFamily="50" charset="-128"/>
                        <a:ea typeface="BIZ UDPゴシック" panose="020B0400000000000000" pitchFamily="50" charset="-128"/>
                      </a:endParaRPr>
                    </a:p>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燃焼能力（</a:t>
                      </a:r>
                      <a:r>
                        <a:rPr lang="en-US" sz="900" kern="0" dirty="0">
                          <a:effectLst/>
                          <a:latin typeface="BIZ UDPゴシック" panose="020B0400000000000000" pitchFamily="50" charset="-128"/>
                          <a:ea typeface="BIZ UDPゴシック" panose="020B0400000000000000" pitchFamily="50" charset="-128"/>
                        </a:rPr>
                        <a:t>20L/</a:t>
                      </a:r>
                      <a:r>
                        <a:rPr lang="ja-JP" sz="900" kern="0" dirty="0">
                          <a:effectLst/>
                          <a:latin typeface="BIZ UDPゴシック" panose="020B0400000000000000" pitchFamily="50" charset="-128"/>
                          <a:ea typeface="BIZ UDPゴシック" panose="020B0400000000000000" pitchFamily="50" charset="-128"/>
                        </a:rPr>
                        <a:t>時以上）</a:t>
                      </a:r>
                      <a:endParaRPr lang="ja-JP" sz="900" kern="100" dirty="0">
                        <a:effectLst/>
                        <a:latin typeface="BIZ UDPゴシック" panose="020B0400000000000000" pitchFamily="50" charset="-128"/>
                        <a:ea typeface="BIZ UDPゴシック" panose="020B0400000000000000" pitchFamily="50" charset="-128"/>
                      </a:endParaRPr>
                    </a:p>
                  </a:txBody>
                  <a:tcPr marL="62865" marR="62865" marT="0" marB="0" anchor="ctr"/>
                </a:tc>
                <a:tc>
                  <a:txBody>
                    <a:bodyPr/>
                    <a:lstStyle/>
                    <a:p>
                      <a:pPr algn="l">
                        <a:lnSpc>
                          <a:spcPts val="1200"/>
                        </a:lnSpc>
                        <a:spcAft>
                          <a:spcPts val="0"/>
                        </a:spcAft>
                      </a:pPr>
                      <a:r>
                        <a:rPr lang="ja-JP" altLang="en-US" sz="900" kern="100" dirty="0">
                          <a:effectLst/>
                          <a:latin typeface="BIZ UDPゴシック" panose="020B0400000000000000" pitchFamily="50" charset="-128"/>
                          <a:ea typeface="BIZ UDPゴシック" panose="020B0400000000000000" pitchFamily="50" charset="-128"/>
                        </a:rPr>
                        <a:t>カドミウム及びその化合物、鉛及びその化合物、窒素酸化物</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tc>
                  <a:txBody>
                    <a:bodyPr/>
                    <a:lstStyle/>
                    <a:p>
                      <a:pPr algn="ctr">
                        <a:lnSpc>
                          <a:spcPts val="1200"/>
                        </a:lnSpc>
                        <a:spcAft>
                          <a:spcPts val="0"/>
                        </a:spcAft>
                      </a:pPr>
                      <a:r>
                        <a:rPr lang="en-US" altLang="ja-JP" sz="900" kern="100" dirty="0">
                          <a:effectLst/>
                          <a:latin typeface="BIZ UDPゴシック" panose="020B0400000000000000" pitchFamily="50" charset="-128"/>
                          <a:ea typeface="BIZ UDPゴシック" panose="020B0400000000000000" pitchFamily="50" charset="-128"/>
                        </a:rPr>
                        <a:t>1</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extLst>
                  <a:ext uri="{0D108BD9-81ED-4DB2-BD59-A6C34878D82A}">
                    <a16:rowId xmlns:a16="http://schemas.microsoft.com/office/drawing/2014/main" val="2144181019"/>
                  </a:ext>
                </a:extLst>
              </a:tr>
              <a:tr h="365732">
                <a:tc>
                  <a:txBody>
                    <a:bodyPr/>
                    <a:lstStyle/>
                    <a:p>
                      <a:pPr algn="ctr">
                        <a:lnSpc>
                          <a:spcPts val="1200"/>
                        </a:lnSpc>
                        <a:spcAft>
                          <a:spcPts val="0"/>
                        </a:spcAft>
                      </a:pPr>
                      <a:r>
                        <a:rPr lang="en-US" altLang="ja-JP" sz="900" kern="100" dirty="0">
                          <a:effectLst/>
                          <a:latin typeface="BIZ UDPゴシック" panose="020B0400000000000000" pitchFamily="50" charset="-128"/>
                          <a:ea typeface="BIZ UDPゴシック" panose="020B0400000000000000" pitchFamily="50" charset="-128"/>
                        </a:rPr>
                        <a:t>15</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カドミウム系顔料の製造</a:t>
                      </a:r>
                      <a:endParaRPr lang="ja-JP" sz="900" kern="100" dirty="0">
                        <a:effectLst/>
                        <a:latin typeface="BIZ UDPゴシック" panose="020B0400000000000000" pitchFamily="50" charset="-128"/>
                        <a:ea typeface="BIZ UDPゴシック" panose="020B0400000000000000" pitchFamily="50" charset="-128"/>
                      </a:endParaRPr>
                    </a:p>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炭酸カドミウムの製造</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乾燥施設</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容量（</a:t>
                      </a:r>
                      <a:r>
                        <a:rPr lang="en-US" sz="900" kern="0" dirty="0">
                          <a:effectLst/>
                          <a:latin typeface="BIZ UDPゴシック" panose="020B0400000000000000" pitchFamily="50" charset="-128"/>
                          <a:ea typeface="BIZ UDPゴシック" panose="020B0400000000000000" pitchFamily="50" charset="-128"/>
                        </a:rPr>
                        <a:t>0.1</a:t>
                      </a:r>
                      <a:r>
                        <a:rPr lang="ja-JP" sz="900" kern="0" dirty="0">
                          <a:effectLst/>
                          <a:latin typeface="BIZ UDPゴシック" panose="020B0400000000000000" pitchFamily="50" charset="-128"/>
                          <a:ea typeface="BIZ UDPゴシック" panose="020B0400000000000000" pitchFamily="50" charset="-128"/>
                        </a:rPr>
                        <a:t>ｍ</a:t>
                      </a:r>
                      <a:r>
                        <a:rPr lang="en-US" sz="900" kern="0" baseline="30000" dirty="0">
                          <a:effectLst/>
                          <a:latin typeface="BIZ UDPゴシック" panose="020B0400000000000000" pitchFamily="50" charset="-128"/>
                          <a:ea typeface="BIZ UDPゴシック" panose="020B0400000000000000" pitchFamily="50" charset="-128"/>
                        </a:rPr>
                        <a:t>3</a:t>
                      </a:r>
                      <a:r>
                        <a:rPr lang="ja-JP" sz="900" kern="0" dirty="0">
                          <a:effectLst/>
                          <a:latin typeface="BIZ UDPゴシック" panose="020B0400000000000000" pitchFamily="50" charset="-128"/>
                          <a:ea typeface="BIZ UDPゴシック" panose="020B0400000000000000" pitchFamily="50" charset="-128"/>
                        </a:rPr>
                        <a:t>以上）</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200"/>
                        </a:lnSpc>
                        <a:spcAft>
                          <a:spcPts val="0"/>
                        </a:spcAft>
                      </a:pPr>
                      <a:r>
                        <a:rPr lang="ja-JP" altLang="en-US" sz="900" kern="100" dirty="0">
                          <a:effectLst/>
                          <a:latin typeface="BIZ UDPゴシック" panose="020B0400000000000000" pitchFamily="50" charset="-128"/>
                          <a:ea typeface="BIZ UDPゴシック" panose="020B0400000000000000" pitchFamily="50" charset="-128"/>
                        </a:rPr>
                        <a:t>カドミウム及びその化合物</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tc>
                  <a:txBody>
                    <a:bodyPr/>
                    <a:lstStyle/>
                    <a:p>
                      <a:pPr algn="ctr">
                        <a:lnSpc>
                          <a:spcPts val="1200"/>
                        </a:lnSpc>
                        <a:spcAft>
                          <a:spcPts val="0"/>
                        </a:spcAft>
                      </a:pPr>
                      <a:r>
                        <a:rPr lang="en-US" altLang="ja-JP" sz="900" kern="100" dirty="0">
                          <a:effectLst/>
                          <a:latin typeface="BIZ UDPゴシック" panose="020B0400000000000000" pitchFamily="50" charset="-128"/>
                          <a:ea typeface="BIZ UDPゴシック" panose="020B0400000000000000" pitchFamily="50" charset="-128"/>
                        </a:rPr>
                        <a:t>0</a:t>
                      </a:r>
                      <a:endParaRPr lang="ja-JP" sz="900" kern="100" dirty="0">
                        <a:effectLst/>
                        <a:latin typeface="BIZ UDPゴシック" panose="020B0400000000000000" pitchFamily="50" charset="-128"/>
                        <a:ea typeface="BIZ UDPゴシック" panose="020B0400000000000000" pitchFamily="50" charset="-128"/>
                      </a:endParaRPr>
                    </a:p>
                  </a:txBody>
                  <a:tcPr marL="28506" marR="28506" marT="0" marB="0" anchor="ctr"/>
                </a:tc>
                <a:extLst>
                  <a:ext uri="{0D108BD9-81ED-4DB2-BD59-A6C34878D82A}">
                    <a16:rowId xmlns:a16="http://schemas.microsoft.com/office/drawing/2014/main" val="573655826"/>
                  </a:ext>
                </a:extLst>
              </a:tr>
            </a:tbl>
          </a:graphicData>
        </a:graphic>
      </p:graphicFrame>
      <p:sp>
        <p:nvSpPr>
          <p:cNvPr id="9" name="スライド番号プレースホルダー 3">
            <a:extLst>
              <a:ext uri="{FF2B5EF4-FFF2-40B4-BE49-F238E27FC236}">
                <a16:creationId xmlns:a16="http://schemas.microsoft.com/office/drawing/2014/main" id="{953F2FCB-0EDE-45ED-8BFC-9043E5EF6FFC}"/>
              </a:ext>
            </a:extLst>
          </p:cNvPr>
          <p:cNvSpPr>
            <a:spLocks noGrp="1"/>
          </p:cNvSpPr>
          <p:nvPr>
            <p:ph type="sldNum" sz="quarter" idx="12"/>
          </p:nvPr>
        </p:nvSpPr>
        <p:spPr>
          <a:xfrm>
            <a:off x="9350787" y="6477299"/>
            <a:ext cx="555213" cy="365125"/>
          </a:xfrm>
        </p:spPr>
        <p:txBody>
          <a:bodyPr>
            <a:normAutofit/>
          </a:body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6</a:t>
            </a:fld>
            <a:endParaRPr lang="en-US" dirty="0">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337520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5B71F80-1F92-4074-84D9-16A062B215B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1DF35226-BC7C-423C-B527-540B2FE6550F}"/>
              </a:ext>
            </a:extLst>
          </p:cNvPr>
          <p:cNvSpPr>
            <a:spLocks noGrp="1"/>
          </p:cNvSpPr>
          <p:nvPr>
            <p:ph type="title"/>
          </p:nvPr>
        </p:nvSpPr>
        <p:spPr>
          <a:xfrm>
            <a:off x="1045633" y="609600"/>
            <a:ext cx="8285463" cy="1099457"/>
          </a:xfrm>
        </p:spPr>
        <p:txBody>
          <a:bodyPr>
            <a:normAutofit fontScale="90000"/>
          </a:bodyPr>
          <a:lstStyle/>
          <a:p>
            <a:r>
              <a:rPr lang="ja-JP" altLang="en-US" dirty="0">
                <a:latin typeface="BIZ UDPゴシック" panose="020B0400000000000000" pitchFamily="50" charset="-128"/>
                <a:ea typeface="BIZ UDPゴシック" panose="020B0400000000000000" pitchFamily="50" charset="-128"/>
              </a:rPr>
              <a:t>条例及び法における届出施設規制の概要②</a:t>
            </a:r>
            <a:endParaRPr kumimoji="1" lang="ja-JP" altLang="en-US" dirty="0"/>
          </a:p>
        </p:txBody>
      </p:sp>
      <p:sp>
        <p:nvSpPr>
          <p:cNvPr id="12" name="Isosceles Triangle 11">
            <a:extLst>
              <a:ext uri="{FF2B5EF4-FFF2-40B4-BE49-F238E27FC236}">
                <a16:creationId xmlns:a16="http://schemas.microsoft.com/office/drawing/2014/main" id="{7209C9DA-6E0D-46D9-8275-C52222D8CC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3EB57A4D-E0D0-46DA-B339-F24CA46FA70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8" name="表 7">
            <a:extLst>
              <a:ext uri="{FF2B5EF4-FFF2-40B4-BE49-F238E27FC236}">
                <a16:creationId xmlns:a16="http://schemas.microsoft.com/office/drawing/2014/main" id="{4ABDD782-D2D6-4786-98B9-6103C9867DCC}"/>
              </a:ext>
            </a:extLst>
          </p:cNvPr>
          <p:cNvGraphicFramePr>
            <a:graphicFrameLocks noGrp="1"/>
          </p:cNvGraphicFramePr>
          <p:nvPr>
            <p:extLst>
              <p:ext uri="{D42A27DB-BD31-4B8C-83A1-F6EECF244321}">
                <p14:modId xmlns:p14="http://schemas.microsoft.com/office/powerpoint/2010/main" val="3443701910"/>
              </p:ext>
            </p:extLst>
          </p:nvPr>
        </p:nvGraphicFramePr>
        <p:xfrm>
          <a:off x="761322" y="1403662"/>
          <a:ext cx="8426440" cy="5388019"/>
        </p:xfrm>
        <a:graphic>
          <a:graphicData uri="http://schemas.openxmlformats.org/drawingml/2006/table">
            <a:tbl>
              <a:tblPr firstRow="1" firstCol="1" bandRow="1">
                <a:tableStyleId>{5C22544A-7EE6-4342-B048-85BDC9FD1C3A}</a:tableStyleId>
              </a:tblPr>
              <a:tblGrid>
                <a:gridCol w="379554">
                  <a:extLst>
                    <a:ext uri="{9D8B030D-6E8A-4147-A177-3AD203B41FA5}">
                      <a16:colId xmlns:a16="http://schemas.microsoft.com/office/drawing/2014/main" val="637513424"/>
                    </a:ext>
                  </a:extLst>
                </a:gridCol>
                <a:gridCol w="1548000">
                  <a:extLst>
                    <a:ext uri="{9D8B030D-6E8A-4147-A177-3AD203B41FA5}">
                      <a16:colId xmlns:a16="http://schemas.microsoft.com/office/drawing/2014/main" val="3684347365"/>
                    </a:ext>
                  </a:extLst>
                </a:gridCol>
                <a:gridCol w="1656000">
                  <a:extLst>
                    <a:ext uri="{9D8B030D-6E8A-4147-A177-3AD203B41FA5}">
                      <a16:colId xmlns:a16="http://schemas.microsoft.com/office/drawing/2014/main" val="148466699"/>
                    </a:ext>
                  </a:extLst>
                </a:gridCol>
                <a:gridCol w="2142886">
                  <a:extLst>
                    <a:ext uri="{9D8B030D-6E8A-4147-A177-3AD203B41FA5}">
                      <a16:colId xmlns:a16="http://schemas.microsoft.com/office/drawing/2014/main" val="1830724767"/>
                    </a:ext>
                  </a:extLst>
                </a:gridCol>
                <a:gridCol w="1620000">
                  <a:extLst>
                    <a:ext uri="{9D8B030D-6E8A-4147-A177-3AD203B41FA5}">
                      <a16:colId xmlns:a16="http://schemas.microsoft.com/office/drawing/2014/main" val="2034091166"/>
                    </a:ext>
                  </a:extLst>
                </a:gridCol>
                <a:gridCol w="1080000">
                  <a:extLst>
                    <a:ext uri="{9D8B030D-6E8A-4147-A177-3AD203B41FA5}">
                      <a16:colId xmlns:a16="http://schemas.microsoft.com/office/drawing/2014/main" val="1248980147"/>
                    </a:ext>
                  </a:extLst>
                </a:gridCol>
              </a:tblGrid>
              <a:tr h="414766">
                <a:tc>
                  <a:txBody>
                    <a:bodyPr/>
                    <a:lstStyle/>
                    <a:p>
                      <a:pPr algn="ctr">
                        <a:lnSpc>
                          <a:spcPts val="1200"/>
                        </a:lnSpc>
                        <a:spcAft>
                          <a:spcPts val="0"/>
                        </a:spcAft>
                      </a:pPr>
                      <a:r>
                        <a:rPr lang="ja-JP" altLang="en-US" sz="900" kern="100" dirty="0">
                          <a:effectLst/>
                          <a:latin typeface="BIZ UDPゴシック" panose="020B0400000000000000" pitchFamily="50" charset="-128"/>
                          <a:ea typeface="BIZ UDPゴシック" panose="020B0400000000000000" pitchFamily="50" charset="-128"/>
                        </a:rPr>
                        <a:t>項</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ctr">
                        <a:lnSpc>
                          <a:spcPts val="1100"/>
                        </a:lnSpc>
                        <a:spcBef>
                          <a:spcPts val="120"/>
                        </a:spcBef>
                        <a:spcAft>
                          <a:spcPts val="120"/>
                        </a:spcAft>
                      </a:pPr>
                      <a:r>
                        <a:rPr lang="ja-JP" altLang="en-US" sz="900" kern="100" dirty="0">
                          <a:effectLst/>
                          <a:latin typeface="BIZ UDPゴシック" panose="020B0400000000000000" pitchFamily="50" charset="-128"/>
                          <a:ea typeface="BIZ UDPゴシック" panose="020B0400000000000000" pitchFamily="50" charset="-128"/>
                        </a:rPr>
                        <a:t>用途</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ctr">
                        <a:lnSpc>
                          <a:spcPts val="1100"/>
                        </a:lnSpc>
                        <a:spcBef>
                          <a:spcPts val="120"/>
                        </a:spcBef>
                        <a:spcAft>
                          <a:spcPts val="120"/>
                        </a:spcAft>
                      </a:pPr>
                      <a:r>
                        <a:rPr lang="ja-JP" altLang="en-US" sz="900" kern="100" dirty="0">
                          <a:effectLst/>
                          <a:latin typeface="BIZ UDPゴシック" panose="020B0400000000000000" pitchFamily="50" charset="-128"/>
                          <a:ea typeface="BIZ UDPゴシック" panose="020B0400000000000000" pitchFamily="50" charset="-128"/>
                        </a:rPr>
                        <a:t>施設種類</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ctr">
                        <a:lnSpc>
                          <a:spcPts val="1100"/>
                        </a:lnSpc>
                        <a:spcBef>
                          <a:spcPts val="120"/>
                        </a:spcBef>
                        <a:spcAft>
                          <a:spcPts val="120"/>
                        </a:spcAft>
                      </a:pPr>
                      <a:r>
                        <a:rPr lang="ja-JP" altLang="en-US" sz="900" kern="100" dirty="0">
                          <a:effectLst/>
                          <a:latin typeface="BIZ UDPゴシック" panose="020B0400000000000000" pitchFamily="50" charset="-128"/>
                          <a:ea typeface="BIZ UDPゴシック" panose="020B0400000000000000" pitchFamily="50" charset="-128"/>
                        </a:rPr>
                        <a:t>規模</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ctr">
                        <a:lnSpc>
                          <a:spcPts val="1100"/>
                        </a:lnSpc>
                        <a:spcBef>
                          <a:spcPts val="120"/>
                        </a:spcBef>
                        <a:spcAft>
                          <a:spcPts val="120"/>
                        </a:spcAft>
                      </a:pPr>
                      <a:r>
                        <a:rPr lang="ja-JP" altLang="en-US" sz="900" kern="100" dirty="0">
                          <a:effectLst/>
                          <a:latin typeface="BIZ UDPゴシック" panose="020B0400000000000000" pitchFamily="50" charset="-128"/>
                          <a:ea typeface="BIZ UDPゴシック" panose="020B0400000000000000" pitchFamily="50" charset="-128"/>
                        </a:rPr>
                        <a:t>対象物質</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ctr">
                        <a:lnSpc>
                          <a:spcPts val="1100"/>
                        </a:lnSpc>
                        <a:spcBef>
                          <a:spcPts val="120"/>
                        </a:spcBef>
                        <a:spcAft>
                          <a:spcPts val="120"/>
                        </a:spcAft>
                      </a:pPr>
                      <a:r>
                        <a:rPr lang="ja-JP" altLang="en-US" sz="900" kern="100" dirty="0">
                          <a:effectLst/>
                          <a:latin typeface="BIZ UDPゴシック" panose="020B0400000000000000" pitchFamily="50" charset="-128"/>
                          <a:ea typeface="BIZ UDPゴシック" panose="020B0400000000000000" pitchFamily="50" charset="-128"/>
                        </a:rPr>
                        <a:t>施設数（</a:t>
                      </a:r>
                      <a:r>
                        <a:rPr lang="en-US" altLang="ja-JP" sz="900" kern="100" dirty="0">
                          <a:effectLst/>
                          <a:latin typeface="BIZ UDPゴシック" panose="020B0400000000000000" pitchFamily="50" charset="-128"/>
                          <a:ea typeface="BIZ UDPゴシック" panose="020B0400000000000000" pitchFamily="50" charset="-128"/>
                        </a:rPr>
                        <a:t>H29</a:t>
                      </a:r>
                      <a:r>
                        <a:rPr lang="ja-JP" altLang="en-US" sz="900" kern="100" dirty="0">
                          <a:effectLst/>
                          <a:latin typeface="BIZ UDPゴシック" panose="020B0400000000000000" pitchFamily="50" charset="-128"/>
                          <a:ea typeface="BIZ UDPゴシック" panose="020B0400000000000000" pitchFamily="50" charset="-128"/>
                        </a:rPr>
                        <a:t>末）</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extLst>
                  <a:ext uri="{0D108BD9-81ED-4DB2-BD59-A6C34878D82A}">
                    <a16:rowId xmlns:a16="http://schemas.microsoft.com/office/drawing/2014/main" val="3349360499"/>
                  </a:ext>
                </a:extLst>
              </a:tr>
              <a:tr h="195681">
                <a:tc>
                  <a:txBody>
                    <a:bodyPr/>
                    <a:lstStyle/>
                    <a:p>
                      <a:pPr algn="ctr">
                        <a:lnSpc>
                          <a:spcPts val="1200"/>
                        </a:lnSpc>
                        <a:spcAft>
                          <a:spcPts val="0"/>
                        </a:spcAft>
                      </a:pPr>
                      <a:r>
                        <a:rPr lang="en-US" altLang="ja-JP" sz="900" kern="100" dirty="0">
                          <a:effectLst/>
                          <a:latin typeface="BIZ UDPゴシック" panose="020B0400000000000000" pitchFamily="50" charset="-128"/>
                          <a:ea typeface="BIZ UDPゴシック" panose="020B0400000000000000" pitchFamily="50" charset="-128"/>
                        </a:rPr>
                        <a:t>16</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塩素化エチレンの製造</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塩素急速冷却施設</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rowSpan="2">
                  <a:txBody>
                    <a:bodyPr/>
                    <a:lstStyle/>
                    <a:p>
                      <a:pPr algn="l">
                        <a:lnSpc>
                          <a:spcPts val="10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原料として使用する塩素（塩化水素は塩素換算量）の処理能力（</a:t>
                      </a:r>
                      <a:r>
                        <a:rPr lang="en-US" sz="900" kern="0" dirty="0">
                          <a:effectLst/>
                          <a:latin typeface="BIZ UDPゴシック" panose="020B0400000000000000" pitchFamily="50" charset="-128"/>
                          <a:ea typeface="BIZ UDPゴシック" panose="020B0400000000000000" pitchFamily="50" charset="-128"/>
                        </a:rPr>
                        <a:t>50kg/</a:t>
                      </a:r>
                      <a:r>
                        <a:rPr lang="ja-JP" sz="900" kern="0" dirty="0">
                          <a:effectLst/>
                          <a:latin typeface="BIZ UDPゴシック" panose="020B0400000000000000" pitchFamily="50" charset="-128"/>
                          <a:ea typeface="BIZ UDPゴシック" panose="020B0400000000000000" pitchFamily="50" charset="-128"/>
                        </a:rPr>
                        <a:t>時以上）</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000"/>
                        </a:lnSpc>
                        <a:spcBef>
                          <a:spcPts val="120"/>
                        </a:spcBef>
                        <a:spcAft>
                          <a:spcPts val="120"/>
                        </a:spcAft>
                      </a:pPr>
                      <a:r>
                        <a:rPr lang="ja-JP" altLang="en-US" sz="900" kern="100" dirty="0">
                          <a:effectLst/>
                          <a:latin typeface="BIZ UDPゴシック" panose="020B0400000000000000" pitchFamily="50" charset="-128"/>
                          <a:ea typeface="BIZ UDPゴシック" panose="020B0400000000000000" pitchFamily="50" charset="-128"/>
                        </a:rPr>
                        <a:t>塩素、塩化水素</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ctr">
                        <a:lnSpc>
                          <a:spcPts val="1000"/>
                        </a:lnSpc>
                        <a:spcBef>
                          <a:spcPts val="120"/>
                        </a:spcBef>
                        <a:spcAft>
                          <a:spcPts val="120"/>
                        </a:spcAft>
                      </a:pPr>
                      <a:r>
                        <a:rPr lang="en-US" altLang="ja-JP" sz="900" kern="100" dirty="0">
                          <a:effectLst/>
                          <a:latin typeface="BIZ UDPゴシック" panose="020B0400000000000000" pitchFamily="50" charset="-128"/>
                          <a:ea typeface="BIZ UDPゴシック" panose="020B0400000000000000" pitchFamily="50" charset="-128"/>
                        </a:rPr>
                        <a:t>0</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extLst>
                  <a:ext uri="{0D108BD9-81ED-4DB2-BD59-A6C34878D82A}">
                    <a16:rowId xmlns:a16="http://schemas.microsoft.com/office/drawing/2014/main" val="2886060594"/>
                  </a:ext>
                </a:extLst>
              </a:tr>
              <a:tr h="214417">
                <a:tc>
                  <a:txBody>
                    <a:bodyPr/>
                    <a:lstStyle/>
                    <a:p>
                      <a:pPr algn="ctr">
                        <a:lnSpc>
                          <a:spcPts val="1200"/>
                        </a:lnSpc>
                        <a:spcAft>
                          <a:spcPts val="0"/>
                        </a:spcAft>
                      </a:pPr>
                      <a:r>
                        <a:rPr lang="en-US" altLang="ja-JP" sz="900" kern="100" dirty="0">
                          <a:effectLst/>
                          <a:latin typeface="BIZ UDPゴシック" panose="020B0400000000000000" pitchFamily="50" charset="-128"/>
                          <a:ea typeface="BIZ UDPゴシック" panose="020B0400000000000000" pitchFamily="50" charset="-128"/>
                        </a:rPr>
                        <a:t>17</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塩化第二鉄の製造</a:t>
                      </a:r>
                      <a:endParaRPr lang="ja-JP" sz="900" kern="10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溶解槽</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vMerge="1">
                  <a:txBody>
                    <a:bodyPr/>
                    <a:lstStyle/>
                    <a:p>
                      <a:endParaRPr kumimoji="1" lang="ja-JP" altLang="en-US"/>
                    </a:p>
                  </a:txBody>
                  <a:tcPr/>
                </a:tc>
                <a:tc>
                  <a:txBody>
                    <a:bodyPr/>
                    <a:lstStyle/>
                    <a:p>
                      <a:pPr marL="0" marR="0" lvl="0" indent="0" algn="l" defTabSz="457200" rtl="0" eaLnBrk="1" fontAlgn="auto" latinLnBrk="0" hangingPunct="1">
                        <a:lnSpc>
                          <a:spcPts val="1000"/>
                        </a:lnSpc>
                        <a:spcBef>
                          <a:spcPts val="120"/>
                        </a:spcBef>
                        <a:spcAft>
                          <a:spcPts val="120"/>
                        </a:spcAft>
                        <a:buClrTx/>
                        <a:buSzTx/>
                        <a:buFontTx/>
                        <a:buNone/>
                        <a:tabLst/>
                        <a:defRPr/>
                      </a:pPr>
                      <a:r>
                        <a:rPr lang="ja-JP" altLang="en-US" sz="900" kern="100" dirty="0">
                          <a:effectLst/>
                          <a:latin typeface="BIZ UDPゴシック" panose="020B0400000000000000" pitchFamily="50" charset="-128"/>
                          <a:ea typeface="BIZ UDPゴシック" panose="020B0400000000000000" pitchFamily="50" charset="-128"/>
                        </a:rPr>
                        <a:t>塩素、塩化水素</a:t>
                      </a:r>
                      <a:endParaRPr lang="ja-JP" alt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ctr">
                        <a:lnSpc>
                          <a:spcPts val="1000"/>
                        </a:lnSpc>
                        <a:spcBef>
                          <a:spcPts val="120"/>
                        </a:spcBef>
                        <a:spcAft>
                          <a:spcPts val="120"/>
                        </a:spcAft>
                      </a:pPr>
                      <a:r>
                        <a:rPr lang="en-US" altLang="ja-JP" sz="900" kern="100" dirty="0">
                          <a:effectLst/>
                          <a:latin typeface="BIZ UDPゴシック" panose="020B0400000000000000" pitchFamily="50" charset="-128"/>
                          <a:ea typeface="BIZ UDPゴシック" panose="020B0400000000000000" pitchFamily="50" charset="-128"/>
                        </a:rPr>
                        <a:t>6</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extLst>
                  <a:ext uri="{0D108BD9-81ED-4DB2-BD59-A6C34878D82A}">
                    <a16:rowId xmlns:a16="http://schemas.microsoft.com/office/drawing/2014/main" val="2021336588"/>
                  </a:ext>
                </a:extLst>
              </a:tr>
              <a:tr h="222499">
                <a:tc>
                  <a:txBody>
                    <a:bodyPr/>
                    <a:lstStyle/>
                    <a:p>
                      <a:pPr algn="ctr">
                        <a:lnSpc>
                          <a:spcPts val="1200"/>
                        </a:lnSpc>
                        <a:spcAft>
                          <a:spcPts val="0"/>
                        </a:spcAft>
                      </a:pPr>
                      <a:r>
                        <a:rPr lang="en-US" altLang="ja-JP" sz="900" kern="100" dirty="0">
                          <a:effectLst/>
                          <a:latin typeface="BIZ UDPゴシック" panose="020B0400000000000000" pitchFamily="50" charset="-128"/>
                          <a:ea typeface="BIZ UDPゴシック" panose="020B0400000000000000" pitchFamily="50" charset="-128"/>
                        </a:rPr>
                        <a:t>18</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活性炭製造</a:t>
                      </a:r>
                      <a:endParaRPr lang="ja-JP" sz="900" kern="10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反応炉</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燃焼能力（</a:t>
                      </a:r>
                      <a:r>
                        <a:rPr lang="en-US" sz="900" kern="0">
                          <a:effectLst/>
                          <a:latin typeface="BIZ UDPゴシック" panose="020B0400000000000000" pitchFamily="50" charset="-128"/>
                          <a:ea typeface="BIZ UDPゴシック" panose="020B0400000000000000" pitchFamily="50" charset="-128"/>
                        </a:rPr>
                        <a:t>3L/</a:t>
                      </a:r>
                      <a:r>
                        <a:rPr lang="ja-JP" sz="900" kern="0">
                          <a:effectLst/>
                          <a:latin typeface="BIZ UDPゴシック" panose="020B0400000000000000" pitchFamily="50" charset="-128"/>
                          <a:ea typeface="BIZ UDPゴシック" panose="020B0400000000000000" pitchFamily="50" charset="-128"/>
                        </a:rPr>
                        <a:t>時以上）</a:t>
                      </a:r>
                      <a:endParaRPr lang="ja-JP" sz="900" kern="10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100"/>
                        </a:lnSpc>
                        <a:spcBef>
                          <a:spcPts val="120"/>
                        </a:spcBef>
                        <a:spcAft>
                          <a:spcPts val="120"/>
                        </a:spcAft>
                      </a:pPr>
                      <a:r>
                        <a:rPr lang="ja-JP" altLang="en-US" sz="900" kern="100" dirty="0">
                          <a:effectLst/>
                          <a:latin typeface="BIZ UDPゴシック" panose="020B0400000000000000" pitchFamily="50" charset="-128"/>
                          <a:ea typeface="BIZ UDPゴシック" panose="020B0400000000000000" pitchFamily="50" charset="-128"/>
                        </a:rPr>
                        <a:t>塩素、塩化水素、窒素酸化物</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ctr">
                        <a:lnSpc>
                          <a:spcPts val="1100"/>
                        </a:lnSpc>
                        <a:spcBef>
                          <a:spcPts val="120"/>
                        </a:spcBef>
                        <a:spcAft>
                          <a:spcPts val="120"/>
                        </a:spcAft>
                      </a:pPr>
                      <a:r>
                        <a:rPr lang="en-US" altLang="ja-JP" sz="900" kern="100" dirty="0">
                          <a:effectLst/>
                          <a:latin typeface="BIZ UDPゴシック" panose="020B0400000000000000" pitchFamily="50" charset="-128"/>
                          <a:ea typeface="BIZ UDPゴシック" panose="020B0400000000000000" pitchFamily="50" charset="-128"/>
                        </a:rPr>
                        <a:t>0</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extLst>
                  <a:ext uri="{0D108BD9-81ED-4DB2-BD59-A6C34878D82A}">
                    <a16:rowId xmlns:a16="http://schemas.microsoft.com/office/drawing/2014/main" val="2838677059"/>
                  </a:ext>
                </a:extLst>
              </a:tr>
              <a:tr h="527639">
                <a:tc>
                  <a:txBody>
                    <a:bodyPr/>
                    <a:lstStyle/>
                    <a:p>
                      <a:pPr algn="ctr">
                        <a:lnSpc>
                          <a:spcPts val="1200"/>
                        </a:lnSpc>
                        <a:spcAft>
                          <a:spcPts val="0"/>
                        </a:spcAft>
                      </a:pPr>
                      <a:r>
                        <a:rPr lang="en-US" altLang="ja-JP" sz="900" kern="100" dirty="0">
                          <a:effectLst/>
                          <a:latin typeface="BIZ UDPゴシック" panose="020B0400000000000000" pitchFamily="50" charset="-128"/>
                          <a:ea typeface="BIZ UDPゴシック" panose="020B0400000000000000" pitchFamily="50" charset="-128"/>
                        </a:rPr>
                        <a:t>19</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化学製品製造</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塩素反応施設</a:t>
                      </a:r>
                      <a:r>
                        <a:rPr lang="ja-JP" altLang="en-US" sz="900" kern="0" dirty="0">
                          <a:effectLst/>
                          <a:latin typeface="BIZ UDPゴシック" panose="020B0400000000000000" pitchFamily="50" charset="-128"/>
                          <a:ea typeface="BIZ UDPゴシック" panose="020B0400000000000000" pitchFamily="50" charset="-128"/>
                        </a:rPr>
                        <a:t>、</a:t>
                      </a:r>
                      <a:r>
                        <a:rPr lang="ja-JP" sz="900" kern="0" dirty="0">
                          <a:effectLst/>
                          <a:latin typeface="BIZ UDPゴシック" panose="020B0400000000000000" pitchFamily="50" charset="-128"/>
                          <a:ea typeface="BIZ UDPゴシック" panose="020B0400000000000000" pitchFamily="50" charset="-128"/>
                        </a:rPr>
                        <a:t>塩化水素反応施設</a:t>
                      </a:r>
                      <a:r>
                        <a:rPr lang="ja-JP" altLang="en-US" sz="900" kern="0" dirty="0">
                          <a:effectLst/>
                          <a:latin typeface="BIZ UDPゴシック" panose="020B0400000000000000" pitchFamily="50" charset="-128"/>
                          <a:ea typeface="BIZ UDPゴシック" panose="020B0400000000000000" pitchFamily="50" charset="-128"/>
                        </a:rPr>
                        <a:t>、</a:t>
                      </a:r>
                      <a:r>
                        <a:rPr lang="ja-JP" sz="900" kern="0" dirty="0">
                          <a:effectLst/>
                          <a:latin typeface="BIZ UDPゴシック" panose="020B0400000000000000" pitchFamily="50" charset="-128"/>
                          <a:ea typeface="BIZ UDPゴシック" panose="020B0400000000000000" pitchFamily="50" charset="-128"/>
                        </a:rPr>
                        <a:t>塩化水素吸収施設</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原料として使用する塩素（塩化水素は塩素換算量）の処理能力（</a:t>
                      </a:r>
                      <a:r>
                        <a:rPr lang="en-US" sz="900" kern="0" dirty="0">
                          <a:effectLst/>
                          <a:latin typeface="BIZ UDPゴシック" panose="020B0400000000000000" pitchFamily="50" charset="-128"/>
                          <a:ea typeface="BIZ UDPゴシック" panose="020B0400000000000000" pitchFamily="50" charset="-128"/>
                        </a:rPr>
                        <a:t>50kg/</a:t>
                      </a:r>
                      <a:r>
                        <a:rPr lang="ja-JP" sz="900" kern="0" dirty="0">
                          <a:effectLst/>
                          <a:latin typeface="BIZ UDPゴシック" panose="020B0400000000000000" pitchFamily="50" charset="-128"/>
                          <a:ea typeface="BIZ UDPゴシック" panose="020B0400000000000000" pitchFamily="50" charset="-128"/>
                        </a:rPr>
                        <a:t>時以上）</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100"/>
                        </a:lnSpc>
                        <a:spcBef>
                          <a:spcPts val="120"/>
                        </a:spcBef>
                        <a:spcAft>
                          <a:spcPts val="120"/>
                        </a:spcAft>
                      </a:pPr>
                      <a:r>
                        <a:rPr lang="ja-JP" altLang="en-US" sz="900" kern="100" dirty="0">
                          <a:effectLst/>
                          <a:latin typeface="BIZ UDPゴシック" panose="020B0400000000000000" pitchFamily="50" charset="-128"/>
                          <a:ea typeface="BIZ UDPゴシック" panose="020B0400000000000000" pitchFamily="50" charset="-128"/>
                        </a:rPr>
                        <a:t>塩素、塩化水素</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ctr">
                        <a:lnSpc>
                          <a:spcPts val="1100"/>
                        </a:lnSpc>
                        <a:spcBef>
                          <a:spcPts val="120"/>
                        </a:spcBef>
                        <a:spcAft>
                          <a:spcPts val="120"/>
                        </a:spcAft>
                      </a:pPr>
                      <a:r>
                        <a:rPr lang="en-US" altLang="ja-JP" sz="900" kern="100" dirty="0">
                          <a:effectLst/>
                          <a:latin typeface="BIZ UDPゴシック" panose="020B0400000000000000" pitchFamily="50" charset="-128"/>
                          <a:ea typeface="BIZ UDPゴシック" panose="020B0400000000000000" pitchFamily="50" charset="-128"/>
                        </a:rPr>
                        <a:t>12</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extLst>
                  <a:ext uri="{0D108BD9-81ED-4DB2-BD59-A6C34878D82A}">
                    <a16:rowId xmlns:a16="http://schemas.microsoft.com/office/drawing/2014/main" val="2090434873"/>
                  </a:ext>
                </a:extLst>
              </a:tr>
              <a:tr h="273287">
                <a:tc>
                  <a:txBody>
                    <a:bodyPr/>
                    <a:lstStyle/>
                    <a:p>
                      <a:pPr algn="ctr">
                        <a:lnSpc>
                          <a:spcPts val="1200"/>
                        </a:lnSpc>
                        <a:spcAft>
                          <a:spcPts val="0"/>
                        </a:spcAft>
                      </a:pPr>
                      <a:r>
                        <a:rPr lang="en-US" altLang="ja-JP" sz="900" kern="100" dirty="0">
                          <a:effectLst/>
                          <a:latin typeface="BIZ UDPゴシック" panose="020B0400000000000000" pitchFamily="50" charset="-128"/>
                          <a:ea typeface="BIZ UDPゴシック" panose="020B0400000000000000" pitchFamily="50" charset="-128"/>
                        </a:rPr>
                        <a:t>20</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アルミニウムの精錬</a:t>
                      </a:r>
                      <a:endParaRPr lang="ja-JP" sz="900" kern="10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just">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電解炉</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just">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電流容量（</a:t>
                      </a:r>
                      <a:r>
                        <a:rPr lang="en-US" sz="900" kern="0">
                          <a:effectLst/>
                          <a:latin typeface="BIZ UDPゴシック" panose="020B0400000000000000" pitchFamily="50" charset="-128"/>
                          <a:ea typeface="BIZ UDPゴシック" panose="020B0400000000000000" pitchFamily="50" charset="-128"/>
                        </a:rPr>
                        <a:t>30kA</a:t>
                      </a:r>
                      <a:r>
                        <a:rPr lang="ja-JP" sz="900" kern="0">
                          <a:effectLst/>
                          <a:latin typeface="BIZ UDPゴシック" panose="020B0400000000000000" pitchFamily="50" charset="-128"/>
                          <a:ea typeface="BIZ UDPゴシック" panose="020B0400000000000000" pitchFamily="50" charset="-128"/>
                        </a:rPr>
                        <a:t>以上）</a:t>
                      </a:r>
                      <a:endParaRPr lang="ja-JP" sz="900" kern="10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just">
                        <a:lnSpc>
                          <a:spcPts val="1100"/>
                        </a:lnSpc>
                        <a:spcBef>
                          <a:spcPts val="120"/>
                        </a:spcBef>
                        <a:spcAft>
                          <a:spcPts val="120"/>
                        </a:spcAft>
                      </a:pPr>
                      <a:r>
                        <a:rPr lang="ja-JP" altLang="en-US" sz="900" kern="100" dirty="0">
                          <a:effectLst/>
                          <a:latin typeface="BIZ UDPゴシック" panose="020B0400000000000000" pitchFamily="50" charset="-128"/>
                          <a:ea typeface="BIZ UDPゴシック" panose="020B0400000000000000" pitchFamily="50" charset="-128"/>
                        </a:rPr>
                        <a:t>フッ素、フッ化水素及びフッ化ケイ素</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ctr">
                        <a:lnSpc>
                          <a:spcPts val="1100"/>
                        </a:lnSpc>
                        <a:spcBef>
                          <a:spcPts val="120"/>
                        </a:spcBef>
                        <a:spcAft>
                          <a:spcPts val="120"/>
                        </a:spcAft>
                      </a:pPr>
                      <a:r>
                        <a:rPr lang="en-US" altLang="ja-JP" sz="900" kern="100" dirty="0">
                          <a:effectLst/>
                          <a:latin typeface="BIZ UDPゴシック" panose="020B0400000000000000" pitchFamily="50" charset="-128"/>
                          <a:ea typeface="BIZ UDPゴシック" panose="020B0400000000000000" pitchFamily="50" charset="-128"/>
                        </a:rPr>
                        <a:t>0</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extLst>
                  <a:ext uri="{0D108BD9-81ED-4DB2-BD59-A6C34878D82A}">
                    <a16:rowId xmlns:a16="http://schemas.microsoft.com/office/drawing/2014/main" val="4009576242"/>
                  </a:ext>
                </a:extLst>
              </a:tr>
              <a:tr h="619134">
                <a:tc>
                  <a:txBody>
                    <a:bodyPr/>
                    <a:lstStyle/>
                    <a:p>
                      <a:pPr algn="ctr">
                        <a:lnSpc>
                          <a:spcPts val="1200"/>
                        </a:lnSpc>
                        <a:spcAft>
                          <a:spcPts val="0"/>
                        </a:spcAft>
                      </a:pPr>
                      <a:r>
                        <a:rPr lang="en-US" altLang="ja-JP" sz="900" kern="100" dirty="0">
                          <a:effectLst/>
                          <a:latin typeface="BIZ UDPゴシック" panose="020B0400000000000000" pitchFamily="50" charset="-128"/>
                          <a:ea typeface="BIZ UDPゴシック" panose="020B0400000000000000" pitchFamily="50" charset="-128"/>
                        </a:rPr>
                        <a:t>21</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燐、燐酸の製造</a:t>
                      </a:r>
                      <a:endParaRPr lang="ja-JP" sz="900" kern="100">
                        <a:effectLst/>
                        <a:latin typeface="BIZ UDPゴシック" panose="020B0400000000000000" pitchFamily="50" charset="-128"/>
                        <a:ea typeface="BIZ UDPゴシック" panose="020B0400000000000000" pitchFamily="50" charset="-128"/>
                      </a:endParaRPr>
                    </a:p>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燐酸質肥料の製造</a:t>
                      </a:r>
                      <a:endParaRPr lang="ja-JP" sz="900" kern="100">
                        <a:effectLst/>
                        <a:latin typeface="BIZ UDPゴシック" panose="020B0400000000000000" pitchFamily="50" charset="-128"/>
                        <a:ea typeface="BIZ UDPゴシック" panose="020B0400000000000000" pitchFamily="50" charset="-128"/>
                      </a:endParaRPr>
                    </a:p>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複合肥料の製造</a:t>
                      </a:r>
                      <a:endParaRPr lang="ja-JP" sz="900" kern="10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反応施設</a:t>
                      </a:r>
                      <a:r>
                        <a:rPr lang="ja-JP" altLang="en-US" sz="900" kern="0" dirty="0">
                          <a:effectLst/>
                          <a:latin typeface="BIZ UDPゴシック" panose="020B0400000000000000" pitchFamily="50" charset="-128"/>
                          <a:ea typeface="BIZ UDPゴシック" panose="020B0400000000000000" pitchFamily="50" charset="-128"/>
                        </a:rPr>
                        <a:t>、</a:t>
                      </a:r>
                      <a:r>
                        <a:rPr lang="ja-JP" sz="900" kern="0" dirty="0">
                          <a:effectLst/>
                          <a:latin typeface="BIZ UDPゴシック" panose="020B0400000000000000" pitchFamily="50" charset="-128"/>
                          <a:ea typeface="BIZ UDPゴシック" panose="020B0400000000000000" pitchFamily="50" charset="-128"/>
                        </a:rPr>
                        <a:t>濃縮施設</a:t>
                      </a:r>
                      <a:r>
                        <a:rPr lang="ja-JP" altLang="en-US" sz="900" kern="0" dirty="0">
                          <a:effectLst/>
                          <a:latin typeface="BIZ UDPゴシック" panose="020B0400000000000000" pitchFamily="50" charset="-128"/>
                          <a:ea typeface="BIZ UDPゴシック" panose="020B0400000000000000" pitchFamily="50" charset="-128"/>
                        </a:rPr>
                        <a:t>、</a:t>
                      </a:r>
                      <a:r>
                        <a:rPr lang="ja-JP" sz="900" kern="0" dirty="0">
                          <a:effectLst/>
                          <a:latin typeface="BIZ UDPゴシック" panose="020B0400000000000000" pitchFamily="50" charset="-128"/>
                          <a:ea typeface="BIZ UDPゴシック" panose="020B0400000000000000" pitchFamily="50" charset="-128"/>
                        </a:rPr>
                        <a:t>焼成炉</a:t>
                      </a:r>
                      <a:r>
                        <a:rPr lang="ja-JP" altLang="en-US" sz="900" kern="0" dirty="0">
                          <a:effectLst/>
                          <a:latin typeface="BIZ UDPゴシック" panose="020B0400000000000000" pitchFamily="50" charset="-128"/>
                          <a:ea typeface="BIZ UDPゴシック" panose="020B0400000000000000" pitchFamily="50" charset="-128"/>
                        </a:rPr>
                        <a:t>、</a:t>
                      </a:r>
                      <a:r>
                        <a:rPr lang="ja-JP" sz="900" kern="0" dirty="0">
                          <a:effectLst/>
                          <a:latin typeface="BIZ UDPゴシック" panose="020B0400000000000000" pitchFamily="50" charset="-128"/>
                          <a:ea typeface="BIZ UDPゴシック" panose="020B0400000000000000" pitchFamily="50" charset="-128"/>
                        </a:rPr>
                        <a:t>溶解炉</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原料として使用する燐鉱石の処理能力（</a:t>
                      </a:r>
                      <a:r>
                        <a:rPr lang="en-US" sz="900" kern="0">
                          <a:effectLst/>
                          <a:latin typeface="BIZ UDPゴシック" panose="020B0400000000000000" pitchFamily="50" charset="-128"/>
                          <a:ea typeface="BIZ UDPゴシック" panose="020B0400000000000000" pitchFamily="50" charset="-128"/>
                        </a:rPr>
                        <a:t>80kg/</a:t>
                      </a:r>
                      <a:r>
                        <a:rPr lang="ja-JP" sz="900" kern="0">
                          <a:effectLst/>
                          <a:latin typeface="BIZ UDPゴシック" panose="020B0400000000000000" pitchFamily="50" charset="-128"/>
                          <a:ea typeface="BIZ UDPゴシック" panose="020B0400000000000000" pitchFamily="50" charset="-128"/>
                        </a:rPr>
                        <a:t>時以上）</a:t>
                      </a:r>
                      <a:endParaRPr lang="ja-JP" sz="900" kern="100">
                        <a:effectLst/>
                        <a:latin typeface="BIZ UDPゴシック" panose="020B0400000000000000" pitchFamily="50" charset="-128"/>
                        <a:ea typeface="BIZ UDPゴシック" panose="020B0400000000000000" pitchFamily="50" charset="-128"/>
                      </a:endParaRPr>
                    </a:p>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燃焼能力（</a:t>
                      </a:r>
                      <a:r>
                        <a:rPr lang="en-US" sz="900" kern="0">
                          <a:effectLst/>
                          <a:latin typeface="BIZ UDPゴシック" panose="020B0400000000000000" pitchFamily="50" charset="-128"/>
                          <a:ea typeface="BIZ UDPゴシック" panose="020B0400000000000000" pitchFamily="50" charset="-128"/>
                        </a:rPr>
                        <a:t>50L/</a:t>
                      </a:r>
                      <a:r>
                        <a:rPr lang="ja-JP" sz="900" kern="0">
                          <a:effectLst/>
                          <a:latin typeface="BIZ UDPゴシック" panose="020B0400000000000000" pitchFamily="50" charset="-128"/>
                          <a:ea typeface="BIZ UDPゴシック" panose="020B0400000000000000" pitchFamily="50" charset="-128"/>
                        </a:rPr>
                        <a:t>時以上）</a:t>
                      </a:r>
                      <a:endParaRPr lang="ja-JP" sz="900" kern="100">
                        <a:effectLst/>
                        <a:latin typeface="BIZ UDPゴシック" panose="020B0400000000000000" pitchFamily="50" charset="-128"/>
                        <a:ea typeface="BIZ UDPゴシック" panose="020B0400000000000000" pitchFamily="50" charset="-128"/>
                      </a:endParaRPr>
                    </a:p>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変圧器容量（</a:t>
                      </a:r>
                      <a:r>
                        <a:rPr lang="en-US" sz="900" kern="0">
                          <a:effectLst/>
                          <a:latin typeface="BIZ UDPゴシック" panose="020B0400000000000000" pitchFamily="50" charset="-128"/>
                          <a:ea typeface="BIZ UDPゴシック" panose="020B0400000000000000" pitchFamily="50" charset="-128"/>
                        </a:rPr>
                        <a:t>200kVA</a:t>
                      </a:r>
                      <a:r>
                        <a:rPr lang="ja-JP" sz="900" kern="0">
                          <a:effectLst/>
                          <a:latin typeface="BIZ UDPゴシック" panose="020B0400000000000000" pitchFamily="50" charset="-128"/>
                          <a:ea typeface="BIZ UDPゴシック" panose="020B0400000000000000" pitchFamily="50" charset="-128"/>
                        </a:rPr>
                        <a:t>以上）</a:t>
                      </a:r>
                      <a:endParaRPr lang="ja-JP" sz="900" kern="10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100"/>
                        </a:lnSpc>
                        <a:spcBef>
                          <a:spcPts val="120"/>
                        </a:spcBef>
                        <a:spcAft>
                          <a:spcPts val="120"/>
                        </a:spcAft>
                      </a:pPr>
                      <a:r>
                        <a:rPr lang="ja-JP" altLang="en-US" sz="900" kern="100" dirty="0">
                          <a:effectLst/>
                          <a:latin typeface="BIZ UDPゴシック" panose="020B0400000000000000" pitchFamily="50" charset="-128"/>
                          <a:ea typeface="BIZ UDPゴシック" panose="020B0400000000000000" pitchFamily="50" charset="-128"/>
                        </a:rPr>
                        <a:t>フッ素、フッ化水素及びフッ化ケイ素、窒素酸化物</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ctr">
                        <a:lnSpc>
                          <a:spcPts val="1100"/>
                        </a:lnSpc>
                        <a:spcBef>
                          <a:spcPts val="120"/>
                        </a:spcBef>
                        <a:spcAft>
                          <a:spcPts val="120"/>
                        </a:spcAft>
                      </a:pPr>
                      <a:r>
                        <a:rPr lang="en-US" altLang="ja-JP" sz="900" kern="100" dirty="0">
                          <a:effectLst/>
                          <a:latin typeface="BIZ UDPゴシック" panose="020B0400000000000000" pitchFamily="50" charset="-128"/>
                          <a:ea typeface="BIZ UDPゴシック" panose="020B0400000000000000" pitchFamily="50" charset="-128"/>
                        </a:rPr>
                        <a:t>0</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extLst>
                  <a:ext uri="{0D108BD9-81ED-4DB2-BD59-A6C34878D82A}">
                    <a16:rowId xmlns:a16="http://schemas.microsoft.com/office/drawing/2014/main" val="2345019375"/>
                  </a:ext>
                </a:extLst>
              </a:tr>
              <a:tr h="317855">
                <a:tc>
                  <a:txBody>
                    <a:bodyPr/>
                    <a:lstStyle/>
                    <a:p>
                      <a:pPr algn="ctr">
                        <a:lnSpc>
                          <a:spcPts val="1200"/>
                        </a:lnSpc>
                        <a:spcAft>
                          <a:spcPts val="0"/>
                        </a:spcAft>
                      </a:pPr>
                      <a:r>
                        <a:rPr lang="en-US" altLang="ja-JP" sz="900" kern="100" dirty="0">
                          <a:effectLst/>
                          <a:latin typeface="BIZ UDPゴシック" panose="020B0400000000000000" pitchFamily="50" charset="-128"/>
                          <a:ea typeface="BIZ UDPゴシック" panose="020B0400000000000000" pitchFamily="50" charset="-128"/>
                        </a:rPr>
                        <a:t>22</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フッ酸の製造</a:t>
                      </a:r>
                      <a:endParaRPr lang="ja-JP" sz="900" kern="10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凝縮施設</a:t>
                      </a:r>
                      <a:r>
                        <a:rPr lang="ja-JP" altLang="en-US" sz="900" kern="0" dirty="0">
                          <a:effectLst/>
                          <a:latin typeface="BIZ UDPゴシック" panose="020B0400000000000000" pitchFamily="50" charset="-128"/>
                          <a:ea typeface="BIZ UDPゴシック" panose="020B0400000000000000" pitchFamily="50" charset="-128"/>
                        </a:rPr>
                        <a:t>、</a:t>
                      </a:r>
                      <a:r>
                        <a:rPr lang="ja-JP" sz="900" kern="0" dirty="0">
                          <a:effectLst/>
                          <a:latin typeface="BIZ UDPゴシック" panose="020B0400000000000000" pitchFamily="50" charset="-128"/>
                          <a:ea typeface="BIZ UDPゴシック" panose="020B0400000000000000" pitchFamily="50" charset="-128"/>
                        </a:rPr>
                        <a:t>吸収施設</a:t>
                      </a:r>
                      <a:r>
                        <a:rPr lang="ja-JP" altLang="en-US" sz="900" kern="0" dirty="0">
                          <a:effectLst/>
                          <a:latin typeface="BIZ UDPゴシック" panose="020B0400000000000000" pitchFamily="50" charset="-128"/>
                          <a:ea typeface="BIZ UDPゴシック" panose="020B0400000000000000" pitchFamily="50" charset="-128"/>
                        </a:rPr>
                        <a:t>、</a:t>
                      </a:r>
                      <a:r>
                        <a:rPr lang="ja-JP" sz="900" kern="0" dirty="0">
                          <a:effectLst/>
                          <a:latin typeface="BIZ UDPゴシック" panose="020B0400000000000000" pitchFamily="50" charset="-128"/>
                          <a:ea typeface="BIZ UDPゴシック" panose="020B0400000000000000" pitchFamily="50" charset="-128"/>
                        </a:rPr>
                        <a:t>蒸留施設</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伝熱面積（</a:t>
                      </a:r>
                      <a:r>
                        <a:rPr lang="en-US" sz="900" kern="0">
                          <a:effectLst/>
                          <a:latin typeface="BIZ UDPゴシック" panose="020B0400000000000000" pitchFamily="50" charset="-128"/>
                          <a:ea typeface="BIZ UDPゴシック" panose="020B0400000000000000" pitchFamily="50" charset="-128"/>
                        </a:rPr>
                        <a:t>10</a:t>
                      </a:r>
                      <a:r>
                        <a:rPr lang="ja-JP" sz="900" kern="0">
                          <a:effectLst/>
                          <a:latin typeface="BIZ UDPゴシック" panose="020B0400000000000000" pitchFamily="50" charset="-128"/>
                          <a:ea typeface="BIZ UDPゴシック" panose="020B0400000000000000" pitchFamily="50" charset="-128"/>
                        </a:rPr>
                        <a:t>ｍ</a:t>
                      </a:r>
                      <a:r>
                        <a:rPr lang="en-US" sz="900" kern="0" baseline="30000">
                          <a:effectLst/>
                          <a:latin typeface="BIZ UDPゴシック" panose="020B0400000000000000" pitchFamily="50" charset="-128"/>
                          <a:ea typeface="BIZ UDPゴシック" panose="020B0400000000000000" pitchFamily="50" charset="-128"/>
                        </a:rPr>
                        <a:t>2</a:t>
                      </a:r>
                      <a:r>
                        <a:rPr lang="ja-JP" sz="900" kern="0">
                          <a:effectLst/>
                          <a:latin typeface="BIZ UDPゴシック" panose="020B0400000000000000" pitchFamily="50" charset="-128"/>
                          <a:ea typeface="BIZ UDPゴシック" panose="020B0400000000000000" pitchFamily="50" charset="-128"/>
                        </a:rPr>
                        <a:t>以上）</a:t>
                      </a:r>
                      <a:endParaRPr lang="ja-JP" sz="900" kern="100">
                        <a:effectLst/>
                        <a:latin typeface="BIZ UDPゴシック" panose="020B0400000000000000" pitchFamily="50" charset="-128"/>
                        <a:ea typeface="BIZ UDPゴシック" panose="020B0400000000000000" pitchFamily="50" charset="-128"/>
                      </a:endParaRPr>
                    </a:p>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ポンプ動力（</a:t>
                      </a:r>
                      <a:r>
                        <a:rPr lang="en-US" sz="900" kern="0">
                          <a:effectLst/>
                          <a:latin typeface="BIZ UDPゴシック" panose="020B0400000000000000" pitchFamily="50" charset="-128"/>
                          <a:ea typeface="BIZ UDPゴシック" panose="020B0400000000000000" pitchFamily="50" charset="-128"/>
                        </a:rPr>
                        <a:t>1kW</a:t>
                      </a:r>
                      <a:r>
                        <a:rPr lang="ja-JP" sz="900" kern="0">
                          <a:effectLst/>
                          <a:latin typeface="BIZ UDPゴシック" panose="020B0400000000000000" pitchFamily="50" charset="-128"/>
                          <a:ea typeface="BIZ UDPゴシック" panose="020B0400000000000000" pitchFamily="50" charset="-128"/>
                        </a:rPr>
                        <a:t>以上）</a:t>
                      </a:r>
                      <a:endParaRPr lang="ja-JP" sz="900" kern="10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100"/>
                        </a:lnSpc>
                        <a:spcBef>
                          <a:spcPts val="120"/>
                        </a:spcBef>
                        <a:spcAft>
                          <a:spcPts val="120"/>
                        </a:spcAft>
                      </a:pPr>
                      <a:r>
                        <a:rPr lang="ja-JP" altLang="en-US" sz="900" kern="100" dirty="0">
                          <a:effectLst/>
                          <a:latin typeface="BIZ UDPゴシック" panose="020B0400000000000000" pitchFamily="50" charset="-128"/>
                          <a:ea typeface="BIZ UDPゴシック" panose="020B0400000000000000" pitchFamily="50" charset="-128"/>
                        </a:rPr>
                        <a:t>フッ素、フッ化水素及びフッ化ケイ素</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ctr">
                        <a:lnSpc>
                          <a:spcPts val="1100"/>
                        </a:lnSpc>
                        <a:spcBef>
                          <a:spcPts val="120"/>
                        </a:spcBef>
                        <a:spcAft>
                          <a:spcPts val="120"/>
                        </a:spcAft>
                      </a:pPr>
                      <a:r>
                        <a:rPr lang="en-US" altLang="ja-JP" sz="900" kern="100" dirty="0">
                          <a:effectLst/>
                          <a:latin typeface="BIZ UDPゴシック" panose="020B0400000000000000" pitchFamily="50" charset="-128"/>
                          <a:ea typeface="BIZ UDPゴシック" panose="020B0400000000000000" pitchFamily="50" charset="-128"/>
                        </a:rPr>
                        <a:t>18</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extLst>
                  <a:ext uri="{0D108BD9-81ED-4DB2-BD59-A6C34878D82A}">
                    <a16:rowId xmlns:a16="http://schemas.microsoft.com/office/drawing/2014/main" val="2262339905"/>
                  </a:ext>
                </a:extLst>
              </a:tr>
              <a:tr h="472814">
                <a:tc>
                  <a:txBody>
                    <a:bodyPr/>
                    <a:lstStyle/>
                    <a:p>
                      <a:pPr algn="ctr">
                        <a:lnSpc>
                          <a:spcPts val="1200"/>
                        </a:lnSpc>
                        <a:spcAft>
                          <a:spcPts val="0"/>
                        </a:spcAft>
                      </a:pPr>
                      <a:r>
                        <a:rPr lang="en-US" altLang="ja-JP" sz="900" kern="100" dirty="0">
                          <a:effectLst/>
                          <a:latin typeface="BIZ UDPゴシック" panose="020B0400000000000000" pitchFamily="50" charset="-128"/>
                          <a:ea typeface="BIZ UDPゴシック" panose="020B0400000000000000" pitchFamily="50" charset="-128"/>
                        </a:rPr>
                        <a:t>23</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トリポリ燐酸ナトリウムの製造</a:t>
                      </a:r>
                      <a:endParaRPr lang="ja-JP" sz="900" kern="10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反応施設</a:t>
                      </a:r>
                      <a:r>
                        <a:rPr lang="ja-JP" altLang="en-US" sz="900" kern="0" dirty="0">
                          <a:effectLst/>
                          <a:latin typeface="BIZ UDPゴシック" panose="020B0400000000000000" pitchFamily="50" charset="-128"/>
                          <a:ea typeface="BIZ UDPゴシック" panose="020B0400000000000000" pitchFamily="50" charset="-128"/>
                        </a:rPr>
                        <a:t>、</a:t>
                      </a:r>
                      <a:r>
                        <a:rPr lang="ja-JP" sz="900" kern="0" dirty="0">
                          <a:effectLst/>
                          <a:latin typeface="BIZ UDPゴシック" panose="020B0400000000000000" pitchFamily="50" charset="-128"/>
                          <a:ea typeface="BIZ UDPゴシック" panose="020B0400000000000000" pitchFamily="50" charset="-128"/>
                        </a:rPr>
                        <a:t>乾燥炉</a:t>
                      </a:r>
                      <a:r>
                        <a:rPr lang="ja-JP" altLang="en-US" sz="900" kern="0" dirty="0">
                          <a:effectLst/>
                          <a:latin typeface="BIZ UDPゴシック" panose="020B0400000000000000" pitchFamily="50" charset="-128"/>
                          <a:ea typeface="BIZ UDPゴシック" panose="020B0400000000000000" pitchFamily="50" charset="-128"/>
                        </a:rPr>
                        <a:t>、</a:t>
                      </a:r>
                      <a:r>
                        <a:rPr lang="ja-JP" sz="900" kern="0" dirty="0">
                          <a:effectLst/>
                          <a:latin typeface="BIZ UDPゴシック" panose="020B0400000000000000" pitchFamily="50" charset="-128"/>
                          <a:ea typeface="BIZ UDPゴシック" panose="020B0400000000000000" pitchFamily="50" charset="-128"/>
                        </a:rPr>
                        <a:t>焼成炉</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処理能力（</a:t>
                      </a:r>
                      <a:r>
                        <a:rPr lang="en-US" sz="900" kern="0" dirty="0">
                          <a:effectLst/>
                          <a:latin typeface="BIZ UDPゴシック" panose="020B0400000000000000" pitchFamily="50" charset="-128"/>
                          <a:ea typeface="BIZ UDPゴシック" panose="020B0400000000000000" pitchFamily="50" charset="-128"/>
                        </a:rPr>
                        <a:t>80kg/</a:t>
                      </a:r>
                      <a:r>
                        <a:rPr lang="ja-JP" sz="900" kern="0" dirty="0">
                          <a:effectLst/>
                          <a:latin typeface="BIZ UDPゴシック" panose="020B0400000000000000" pitchFamily="50" charset="-128"/>
                          <a:ea typeface="BIZ UDPゴシック" panose="020B0400000000000000" pitchFamily="50" charset="-128"/>
                        </a:rPr>
                        <a:t>時以上）</a:t>
                      </a:r>
                      <a:endParaRPr lang="ja-JP" sz="900" kern="100" dirty="0">
                        <a:effectLst/>
                        <a:latin typeface="BIZ UDPゴシック" panose="020B0400000000000000" pitchFamily="50" charset="-128"/>
                        <a:ea typeface="BIZ UDPゴシック" panose="020B0400000000000000" pitchFamily="50" charset="-128"/>
                      </a:endParaRPr>
                    </a:p>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火格子面積（</a:t>
                      </a:r>
                      <a:r>
                        <a:rPr lang="en-US" sz="900" kern="0" dirty="0">
                          <a:effectLst/>
                          <a:latin typeface="BIZ UDPゴシック" panose="020B0400000000000000" pitchFamily="50" charset="-128"/>
                          <a:ea typeface="BIZ UDPゴシック" panose="020B0400000000000000" pitchFamily="50" charset="-128"/>
                        </a:rPr>
                        <a:t>1</a:t>
                      </a:r>
                      <a:r>
                        <a:rPr lang="ja-JP" sz="900" kern="0" dirty="0">
                          <a:effectLst/>
                          <a:latin typeface="BIZ UDPゴシック" panose="020B0400000000000000" pitchFamily="50" charset="-128"/>
                          <a:ea typeface="BIZ UDPゴシック" panose="020B0400000000000000" pitchFamily="50" charset="-128"/>
                        </a:rPr>
                        <a:t>ｍ</a:t>
                      </a:r>
                      <a:r>
                        <a:rPr lang="en-US" sz="900" kern="0" baseline="30000" dirty="0">
                          <a:effectLst/>
                          <a:latin typeface="BIZ UDPゴシック" panose="020B0400000000000000" pitchFamily="50" charset="-128"/>
                          <a:ea typeface="BIZ UDPゴシック" panose="020B0400000000000000" pitchFamily="50" charset="-128"/>
                        </a:rPr>
                        <a:t>2</a:t>
                      </a:r>
                      <a:r>
                        <a:rPr lang="ja-JP" sz="900" kern="0" dirty="0">
                          <a:effectLst/>
                          <a:latin typeface="BIZ UDPゴシック" panose="020B0400000000000000" pitchFamily="50" charset="-128"/>
                          <a:ea typeface="BIZ UDPゴシック" panose="020B0400000000000000" pitchFamily="50" charset="-128"/>
                        </a:rPr>
                        <a:t>以上）</a:t>
                      </a:r>
                      <a:endParaRPr lang="ja-JP" sz="900" kern="100" dirty="0">
                        <a:effectLst/>
                        <a:latin typeface="BIZ UDPゴシック" panose="020B0400000000000000" pitchFamily="50" charset="-128"/>
                        <a:ea typeface="BIZ UDPゴシック" panose="020B0400000000000000" pitchFamily="50" charset="-128"/>
                      </a:endParaRPr>
                    </a:p>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燃焼能力（</a:t>
                      </a:r>
                      <a:r>
                        <a:rPr lang="en-US" sz="900" kern="0" dirty="0">
                          <a:effectLst/>
                          <a:latin typeface="BIZ UDPゴシック" panose="020B0400000000000000" pitchFamily="50" charset="-128"/>
                          <a:ea typeface="BIZ UDPゴシック" panose="020B0400000000000000" pitchFamily="50" charset="-128"/>
                        </a:rPr>
                        <a:t>50L/</a:t>
                      </a:r>
                      <a:r>
                        <a:rPr lang="ja-JP" sz="900" kern="0" dirty="0">
                          <a:effectLst/>
                          <a:latin typeface="BIZ UDPゴシック" panose="020B0400000000000000" pitchFamily="50" charset="-128"/>
                          <a:ea typeface="BIZ UDPゴシック" panose="020B0400000000000000" pitchFamily="50" charset="-128"/>
                        </a:rPr>
                        <a:t>時以上）</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100"/>
                        </a:lnSpc>
                        <a:spcBef>
                          <a:spcPts val="120"/>
                        </a:spcBef>
                        <a:spcAft>
                          <a:spcPts val="120"/>
                        </a:spcAft>
                      </a:pPr>
                      <a:r>
                        <a:rPr lang="ja-JP" altLang="en-US" sz="900" kern="100" dirty="0">
                          <a:effectLst/>
                          <a:latin typeface="BIZ UDPゴシック" panose="020B0400000000000000" pitchFamily="50" charset="-128"/>
                          <a:ea typeface="BIZ UDPゴシック" panose="020B0400000000000000" pitchFamily="50" charset="-128"/>
                        </a:rPr>
                        <a:t>フッ素、フッ化水素及びフッ化ケイ素、窒素酸化物</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ctr">
                        <a:lnSpc>
                          <a:spcPts val="1100"/>
                        </a:lnSpc>
                        <a:spcBef>
                          <a:spcPts val="120"/>
                        </a:spcBef>
                        <a:spcAft>
                          <a:spcPts val="120"/>
                        </a:spcAft>
                      </a:pPr>
                      <a:r>
                        <a:rPr lang="en-US" altLang="ja-JP" sz="900" kern="100" dirty="0">
                          <a:effectLst/>
                          <a:latin typeface="BIZ UDPゴシック" panose="020B0400000000000000" pitchFamily="50" charset="-128"/>
                          <a:ea typeface="BIZ UDPゴシック" panose="020B0400000000000000" pitchFamily="50" charset="-128"/>
                        </a:rPr>
                        <a:t>0</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extLst>
                  <a:ext uri="{0D108BD9-81ED-4DB2-BD59-A6C34878D82A}">
                    <a16:rowId xmlns:a16="http://schemas.microsoft.com/office/drawing/2014/main" val="4177959806"/>
                  </a:ext>
                </a:extLst>
              </a:tr>
              <a:tr h="299890">
                <a:tc>
                  <a:txBody>
                    <a:bodyPr/>
                    <a:lstStyle/>
                    <a:p>
                      <a:pPr algn="ctr">
                        <a:lnSpc>
                          <a:spcPts val="1200"/>
                        </a:lnSpc>
                        <a:spcAft>
                          <a:spcPts val="0"/>
                        </a:spcAft>
                      </a:pPr>
                      <a:r>
                        <a:rPr lang="en-US" altLang="ja-JP" sz="900" kern="100" dirty="0">
                          <a:effectLst/>
                          <a:latin typeface="BIZ UDPゴシック" panose="020B0400000000000000" pitchFamily="50" charset="-128"/>
                          <a:ea typeface="BIZ UDPゴシック" panose="020B0400000000000000" pitchFamily="50" charset="-128"/>
                        </a:rPr>
                        <a:t>24</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鉛合金の製造を含む鉛の二次精錬</a:t>
                      </a:r>
                      <a:r>
                        <a:rPr lang="ja-JP" altLang="en-US" sz="900" kern="0" dirty="0">
                          <a:effectLst/>
                          <a:latin typeface="BIZ UDPゴシック" panose="020B0400000000000000" pitchFamily="50" charset="-128"/>
                          <a:ea typeface="BIZ UDPゴシック" panose="020B0400000000000000" pitchFamily="50" charset="-128"/>
                        </a:rPr>
                        <a:t>、</a:t>
                      </a:r>
                      <a:r>
                        <a:rPr lang="ja-JP" sz="900" kern="0" dirty="0">
                          <a:effectLst/>
                          <a:latin typeface="BIZ UDPゴシック" panose="020B0400000000000000" pitchFamily="50" charset="-128"/>
                          <a:ea typeface="BIZ UDPゴシック" panose="020B0400000000000000" pitchFamily="50" charset="-128"/>
                        </a:rPr>
                        <a:t>鉛の管、板、線の製造</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溶解炉</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燃焼能力（</a:t>
                      </a:r>
                      <a:r>
                        <a:rPr lang="en-US" sz="900" kern="0">
                          <a:effectLst/>
                          <a:latin typeface="BIZ UDPゴシック" panose="020B0400000000000000" pitchFamily="50" charset="-128"/>
                          <a:ea typeface="BIZ UDPゴシック" panose="020B0400000000000000" pitchFamily="50" charset="-128"/>
                        </a:rPr>
                        <a:t>10L/</a:t>
                      </a:r>
                      <a:r>
                        <a:rPr lang="ja-JP" sz="900" kern="0">
                          <a:effectLst/>
                          <a:latin typeface="BIZ UDPゴシック" panose="020B0400000000000000" pitchFamily="50" charset="-128"/>
                          <a:ea typeface="BIZ UDPゴシック" panose="020B0400000000000000" pitchFamily="50" charset="-128"/>
                        </a:rPr>
                        <a:t>時以上）</a:t>
                      </a:r>
                      <a:endParaRPr lang="ja-JP" sz="900" kern="100">
                        <a:effectLst/>
                        <a:latin typeface="BIZ UDPゴシック" panose="020B0400000000000000" pitchFamily="50" charset="-128"/>
                        <a:ea typeface="BIZ UDPゴシック" panose="020B0400000000000000" pitchFamily="50" charset="-128"/>
                      </a:endParaRPr>
                    </a:p>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変圧器容量（</a:t>
                      </a:r>
                      <a:r>
                        <a:rPr lang="en-US" sz="900" kern="0">
                          <a:effectLst/>
                          <a:latin typeface="BIZ UDPゴシック" panose="020B0400000000000000" pitchFamily="50" charset="-128"/>
                          <a:ea typeface="BIZ UDPゴシック" panose="020B0400000000000000" pitchFamily="50" charset="-128"/>
                        </a:rPr>
                        <a:t>40kVA</a:t>
                      </a:r>
                      <a:r>
                        <a:rPr lang="ja-JP" sz="900" kern="0">
                          <a:effectLst/>
                          <a:latin typeface="BIZ UDPゴシック" panose="020B0400000000000000" pitchFamily="50" charset="-128"/>
                          <a:ea typeface="BIZ UDPゴシック" panose="020B0400000000000000" pitchFamily="50" charset="-128"/>
                        </a:rPr>
                        <a:t>以上）</a:t>
                      </a:r>
                      <a:endParaRPr lang="ja-JP" sz="900" kern="10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100"/>
                        </a:lnSpc>
                        <a:spcBef>
                          <a:spcPts val="120"/>
                        </a:spcBef>
                        <a:spcAft>
                          <a:spcPts val="120"/>
                        </a:spcAft>
                      </a:pPr>
                      <a:r>
                        <a:rPr lang="ja-JP" altLang="en-US" sz="900" kern="100" dirty="0">
                          <a:effectLst/>
                          <a:latin typeface="BIZ UDPゴシック" panose="020B0400000000000000" pitchFamily="50" charset="-128"/>
                          <a:ea typeface="BIZ UDPゴシック" panose="020B0400000000000000" pitchFamily="50" charset="-128"/>
                        </a:rPr>
                        <a:t>鉛及びその化合物、窒素酸化物</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ctr">
                        <a:lnSpc>
                          <a:spcPts val="1100"/>
                        </a:lnSpc>
                        <a:spcBef>
                          <a:spcPts val="120"/>
                        </a:spcBef>
                        <a:spcAft>
                          <a:spcPts val="120"/>
                        </a:spcAft>
                      </a:pPr>
                      <a:r>
                        <a:rPr lang="en-US" altLang="ja-JP" sz="900" kern="100" dirty="0">
                          <a:effectLst/>
                          <a:latin typeface="BIZ UDPゴシック" panose="020B0400000000000000" pitchFamily="50" charset="-128"/>
                          <a:ea typeface="BIZ UDPゴシック" panose="020B0400000000000000" pitchFamily="50" charset="-128"/>
                        </a:rPr>
                        <a:t>40</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extLst>
                  <a:ext uri="{0D108BD9-81ED-4DB2-BD59-A6C34878D82A}">
                    <a16:rowId xmlns:a16="http://schemas.microsoft.com/office/drawing/2014/main" val="2102902764"/>
                  </a:ext>
                </a:extLst>
              </a:tr>
              <a:tr h="299890">
                <a:tc>
                  <a:txBody>
                    <a:bodyPr/>
                    <a:lstStyle/>
                    <a:p>
                      <a:pPr algn="ctr">
                        <a:lnSpc>
                          <a:spcPts val="1200"/>
                        </a:lnSpc>
                        <a:spcAft>
                          <a:spcPts val="0"/>
                        </a:spcAft>
                      </a:pPr>
                      <a:r>
                        <a:rPr lang="en-US" altLang="ja-JP" sz="900" kern="100" dirty="0">
                          <a:effectLst/>
                          <a:latin typeface="BIZ UDPゴシック" panose="020B0400000000000000" pitchFamily="50" charset="-128"/>
                          <a:ea typeface="BIZ UDPゴシック" panose="020B0400000000000000" pitchFamily="50" charset="-128"/>
                        </a:rPr>
                        <a:t>25</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鉛蓄電池製造</a:t>
                      </a:r>
                      <a:endParaRPr lang="ja-JP" sz="900" kern="10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溶解炉</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燃焼能力（</a:t>
                      </a:r>
                      <a:r>
                        <a:rPr lang="en-US" sz="900" kern="0">
                          <a:effectLst/>
                          <a:latin typeface="BIZ UDPゴシック" panose="020B0400000000000000" pitchFamily="50" charset="-128"/>
                          <a:ea typeface="BIZ UDPゴシック" panose="020B0400000000000000" pitchFamily="50" charset="-128"/>
                        </a:rPr>
                        <a:t>4L/</a:t>
                      </a:r>
                      <a:r>
                        <a:rPr lang="ja-JP" sz="900" kern="0">
                          <a:effectLst/>
                          <a:latin typeface="BIZ UDPゴシック" panose="020B0400000000000000" pitchFamily="50" charset="-128"/>
                          <a:ea typeface="BIZ UDPゴシック" panose="020B0400000000000000" pitchFamily="50" charset="-128"/>
                        </a:rPr>
                        <a:t>時以上）</a:t>
                      </a:r>
                      <a:endParaRPr lang="ja-JP" sz="900" kern="100">
                        <a:effectLst/>
                        <a:latin typeface="BIZ UDPゴシック" panose="020B0400000000000000" pitchFamily="50" charset="-128"/>
                        <a:ea typeface="BIZ UDPゴシック" panose="020B0400000000000000" pitchFamily="50" charset="-128"/>
                      </a:endParaRPr>
                    </a:p>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変圧器容量（</a:t>
                      </a:r>
                      <a:r>
                        <a:rPr lang="en-US" sz="900" kern="0">
                          <a:effectLst/>
                          <a:latin typeface="BIZ UDPゴシック" panose="020B0400000000000000" pitchFamily="50" charset="-128"/>
                          <a:ea typeface="BIZ UDPゴシック" panose="020B0400000000000000" pitchFamily="50" charset="-128"/>
                        </a:rPr>
                        <a:t>20kVA</a:t>
                      </a:r>
                      <a:r>
                        <a:rPr lang="ja-JP" sz="900" kern="0">
                          <a:effectLst/>
                          <a:latin typeface="BIZ UDPゴシック" panose="020B0400000000000000" pitchFamily="50" charset="-128"/>
                          <a:ea typeface="BIZ UDPゴシック" panose="020B0400000000000000" pitchFamily="50" charset="-128"/>
                        </a:rPr>
                        <a:t>以上）</a:t>
                      </a:r>
                      <a:endParaRPr lang="ja-JP" sz="900" kern="10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100"/>
                        </a:lnSpc>
                        <a:spcBef>
                          <a:spcPts val="120"/>
                        </a:spcBef>
                        <a:spcAft>
                          <a:spcPts val="120"/>
                        </a:spcAft>
                      </a:pPr>
                      <a:r>
                        <a:rPr lang="ja-JP" altLang="en-US" sz="900" kern="100" dirty="0">
                          <a:effectLst/>
                          <a:latin typeface="BIZ UDPゴシック" panose="020B0400000000000000" pitchFamily="50" charset="-128"/>
                          <a:ea typeface="BIZ UDPゴシック" panose="020B0400000000000000" pitchFamily="50" charset="-128"/>
                        </a:rPr>
                        <a:t>鉛及びその化合物、窒素酸化物</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ctr">
                        <a:lnSpc>
                          <a:spcPts val="1100"/>
                        </a:lnSpc>
                        <a:spcBef>
                          <a:spcPts val="120"/>
                        </a:spcBef>
                        <a:spcAft>
                          <a:spcPts val="120"/>
                        </a:spcAft>
                      </a:pPr>
                      <a:r>
                        <a:rPr lang="en-US" altLang="ja-JP" sz="900" kern="100" dirty="0">
                          <a:effectLst/>
                          <a:latin typeface="BIZ UDPゴシック" panose="020B0400000000000000" pitchFamily="50" charset="-128"/>
                          <a:ea typeface="BIZ UDPゴシック" panose="020B0400000000000000" pitchFamily="50" charset="-128"/>
                        </a:rPr>
                        <a:t>0</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extLst>
                  <a:ext uri="{0D108BD9-81ED-4DB2-BD59-A6C34878D82A}">
                    <a16:rowId xmlns:a16="http://schemas.microsoft.com/office/drawing/2014/main" val="3504460322"/>
                  </a:ext>
                </a:extLst>
              </a:tr>
              <a:tr h="472814">
                <a:tc>
                  <a:txBody>
                    <a:bodyPr/>
                    <a:lstStyle/>
                    <a:p>
                      <a:pPr algn="ctr">
                        <a:lnSpc>
                          <a:spcPts val="1200"/>
                        </a:lnSpc>
                        <a:spcAft>
                          <a:spcPts val="0"/>
                        </a:spcAft>
                      </a:pPr>
                      <a:r>
                        <a:rPr lang="en-US" altLang="ja-JP" sz="900" kern="100" dirty="0">
                          <a:effectLst/>
                          <a:latin typeface="BIZ UDPゴシック" panose="020B0400000000000000" pitchFamily="50" charset="-128"/>
                          <a:ea typeface="BIZ UDPゴシック" panose="020B0400000000000000" pitchFamily="50" charset="-128"/>
                        </a:rPr>
                        <a:t>26</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鉛系顔料の製造</a:t>
                      </a:r>
                      <a:endParaRPr lang="ja-JP" sz="900" kern="10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溶解炉</a:t>
                      </a:r>
                      <a:r>
                        <a:rPr lang="ja-JP" altLang="en-US" sz="900" kern="0" dirty="0">
                          <a:effectLst/>
                          <a:latin typeface="BIZ UDPゴシック" panose="020B0400000000000000" pitchFamily="50" charset="-128"/>
                          <a:ea typeface="BIZ UDPゴシック" panose="020B0400000000000000" pitchFamily="50" charset="-128"/>
                        </a:rPr>
                        <a:t>、</a:t>
                      </a:r>
                      <a:r>
                        <a:rPr lang="ja-JP" sz="900" kern="0" dirty="0">
                          <a:effectLst/>
                          <a:latin typeface="BIZ UDPゴシック" panose="020B0400000000000000" pitchFamily="50" charset="-128"/>
                          <a:ea typeface="BIZ UDPゴシック" panose="020B0400000000000000" pitchFamily="50" charset="-128"/>
                        </a:rPr>
                        <a:t>反射炉</a:t>
                      </a:r>
                      <a:r>
                        <a:rPr lang="ja-JP" altLang="en-US" sz="900" kern="0" dirty="0">
                          <a:effectLst/>
                          <a:latin typeface="BIZ UDPゴシック" panose="020B0400000000000000" pitchFamily="50" charset="-128"/>
                          <a:ea typeface="BIZ UDPゴシック" panose="020B0400000000000000" pitchFamily="50" charset="-128"/>
                        </a:rPr>
                        <a:t>、</a:t>
                      </a:r>
                      <a:r>
                        <a:rPr lang="ja-JP" sz="900" kern="0" dirty="0">
                          <a:effectLst/>
                          <a:latin typeface="BIZ UDPゴシック" panose="020B0400000000000000" pitchFamily="50" charset="-128"/>
                          <a:ea typeface="BIZ UDPゴシック" panose="020B0400000000000000" pitchFamily="50" charset="-128"/>
                        </a:rPr>
                        <a:t>反応炉</a:t>
                      </a:r>
                      <a:r>
                        <a:rPr lang="ja-JP" altLang="en-US" sz="900" kern="0" dirty="0">
                          <a:effectLst/>
                          <a:latin typeface="BIZ UDPゴシック" panose="020B0400000000000000" pitchFamily="50" charset="-128"/>
                          <a:ea typeface="BIZ UDPゴシック" panose="020B0400000000000000" pitchFamily="50" charset="-128"/>
                        </a:rPr>
                        <a:t>、</a:t>
                      </a:r>
                      <a:r>
                        <a:rPr lang="ja-JP" sz="900" kern="0" dirty="0">
                          <a:effectLst/>
                          <a:latin typeface="BIZ UDPゴシック" panose="020B0400000000000000" pitchFamily="50" charset="-128"/>
                          <a:ea typeface="BIZ UDPゴシック" panose="020B0400000000000000" pitchFamily="50" charset="-128"/>
                        </a:rPr>
                        <a:t>乾燥施設</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容量（</a:t>
                      </a:r>
                      <a:r>
                        <a:rPr lang="en-US" sz="900" kern="0" dirty="0">
                          <a:effectLst/>
                          <a:latin typeface="BIZ UDPゴシック" panose="020B0400000000000000" pitchFamily="50" charset="-128"/>
                          <a:ea typeface="BIZ UDPゴシック" panose="020B0400000000000000" pitchFamily="50" charset="-128"/>
                        </a:rPr>
                        <a:t>0.1</a:t>
                      </a:r>
                      <a:r>
                        <a:rPr lang="ja-JP" sz="900" kern="0" dirty="0">
                          <a:effectLst/>
                          <a:latin typeface="BIZ UDPゴシック" panose="020B0400000000000000" pitchFamily="50" charset="-128"/>
                          <a:ea typeface="BIZ UDPゴシック" panose="020B0400000000000000" pitchFamily="50" charset="-128"/>
                        </a:rPr>
                        <a:t>ｍ</a:t>
                      </a:r>
                      <a:r>
                        <a:rPr lang="en-US" sz="900" kern="0" baseline="30000" dirty="0">
                          <a:effectLst/>
                          <a:latin typeface="BIZ UDPゴシック" panose="020B0400000000000000" pitchFamily="50" charset="-128"/>
                          <a:ea typeface="BIZ UDPゴシック" panose="020B0400000000000000" pitchFamily="50" charset="-128"/>
                        </a:rPr>
                        <a:t>3</a:t>
                      </a:r>
                      <a:r>
                        <a:rPr lang="ja-JP" sz="900" kern="0" dirty="0">
                          <a:effectLst/>
                          <a:latin typeface="BIZ UDPゴシック" panose="020B0400000000000000" pitchFamily="50" charset="-128"/>
                          <a:ea typeface="BIZ UDPゴシック" panose="020B0400000000000000" pitchFamily="50" charset="-128"/>
                        </a:rPr>
                        <a:t>以上）</a:t>
                      </a:r>
                      <a:endParaRPr lang="ja-JP" sz="900" kern="100" dirty="0">
                        <a:effectLst/>
                        <a:latin typeface="BIZ UDPゴシック" panose="020B0400000000000000" pitchFamily="50" charset="-128"/>
                        <a:ea typeface="BIZ UDPゴシック" panose="020B0400000000000000" pitchFamily="50" charset="-128"/>
                      </a:endParaRPr>
                    </a:p>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燃焼能力（</a:t>
                      </a:r>
                      <a:r>
                        <a:rPr lang="en-US" sz="900" kern="0" dirty="0">
                          <a:effectLst/>
                          <a:latin typeface="BIZ UDPゴシック" panose="020B0400000000000000" pitchFamily="50" charset="-128"/>
                          <a:ea typeface="BIZ UDPゴシック" panose="020B0400000000000000" pitchFamily="50" charset="-128"/>
                        </a:rPr>
                        <a:t>4L/</a:t>
                      </a:r>
                      <a:r>
                        <a:rPr lang="ja-JP" sz="900" kern="0" dirty="0">
                          <a:effectLst/>
                          <a:latin typeface="BIZ UDPゴシック" panose="020B0400000000000000" pitchFamily="50" charset="-128"/>
                          <a:ea typeface="BIZ UDPゴシック" panose="020B0400000000000000" pitchFamily="50" charset="-128"/>
                        </a:rPr>
                        <a:t>時以上）</a:t>
                      </a:r>
                      <a:endParaRPr lang="ja-JP" sz="900" kern="100" dirty="0">
                        <a:effectLst/>
                        <a:latin typeface="BIZ UDPゴシック" panose="020B0400000000000000" pitchFamily="50" charset="-128"/>
                        <a:ea typeface="BIZ UDPゴシック" panose="020B0400000000000000" pitchFamily="50" charset="-128"/>
                      </a:endParaRPr>
                    </a:p>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変圧器容量（</a:t>
                      </a:r>
                      <a:r>
                        <a:rPr lang="en-US" sz="900" kern="0" dirty="0">
                          <a:effectLst/>
                          <a:latin typeface="BIZ UDPゴシック" panose="020B0400000000000000" pitchFamily="50" charset="-128"/>
                          <a:ea typeface="BIZ UDPゴシック" panose="020B0400000000000000" pitchFamily="50" charset="-128"/>
                        </a:rPr>
                        <a:t>20kVA</a:t>
                      </a:r>
                      <a:r>
                        <a:rPr lang="ja-JP" sz="900" kern="0" dirty="0">
                          <a:effectLst/>
                          <a:latin typeface="BIZ UDPゴシック" panose="020B0400000000000000" pitchFamily="50" charset="-128"/>
                          <a:ea typeface="BIZ UDPゴシック" panose="020B0400000000000000" pitchFamily="50" charset="-128"/>
                        </a:rPr>
                        <a:t>以上）</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100"/>
                        </a:lnSpc>
                        <a:spcBef>
                          <a:spcPts val="120"/>
                        </a:spcBef>
                        <a:spcAft>
                          <a:spcPts val="120"/>
                        </a:spcAft>
                      </a:pPr>
                      <a:r>
                        <a:rPr lang="ja-JP" altLang="en-US" sz="900" kern="100" dirty="0">
                          <a:effectLst/>
                          <a:latin typeface="BIZ UDPゴシック" panose="020B0400000000000000" pitchFamily="50" charset="-128"/>
                          <a:ea typeface="BIZ UDPゴシック" panose="020B0400000000000000" pitchFamily="50" charset="-128"/>
                        </a:rPr>
                        <a:t>鉛及びその化合物、窒素酸化物</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ctr">
                        <a:lnSpc>
                          <a:spcPts val="1100"/>
                        </a:lnSpc>
                        <a:spcBef>
                          <a:spcPts val="120"/>
                        </a:spcBef>
                        <a:spcAft>
                          <a:spcPts val="120"/>
                        </a:spcAft>
                      </a:pPr>
                      <a:r>
                        <a:rPr lang="en-US" altLang="ja-JP" sz="900" kern="100" dirty="0">
                          <a:effectLst/>
                          <a:latin typeface="BIZ UDPゴシック" panose="020B0400000000000000" pitchFamily="50" charset="-128"/>
                          <a:ea typeface="BIZ UDPゴシック" panose="020B0400000000000000" pitchFamily="50" charset="-128"/>
                        </a:rPr>
                        <a:t>6</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extLst>
                  <a:ext uri="{0D108BD9-81ED-4DB2-BD59-A6C34878D82A}">
                    <a16:rowId xmlns:a16="http://schemas.microsoft.com/office/drawing/2014/main" val="2933041757"/>
                  </a:ext>
                </a:extLst>
              </a:tr>
              <a:tr h="273287">
                <a:tc>
                  <a:txBody>
                    <a:bodyPr/>
                    <a:lstStyle/>
                    <a:p>
                      <a:pPr algn="ctr">
                        <a:lnSpc>
                          <a:spcPts val="1200"/>
                        </a:lnSpc>
                        <a:spcAft>
                          <a:spcPts val="0"/>
                        </a:spcAft>
                      </a:pPr>
                      <a:r>
                        <a:rPr lang="en-US" altLang="ja-JP" sz="900" kern="100" dirty="0">
                          <a:effectLst/>
                          <a:latin typeface="BIZ UDPゴシック" panose="020B0400000000000000" pitchFamily="50" charset="-128"/>
                          <a:ea typeface="BIZ UDPゴシック" panose="020B0400000000000000" pitchFamily="50" charset="-128"/>
                        </a:rPr>
                        <a:t>27</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硝酸の製造</a:t>
                      </a:r>
                      <a:endParaRPr lang="ja-JP" sz="900" kern="10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吸収施設</a:t>
                      </a:r>
                      <a:r>
                        <a:rPr lang="ja-JP" altLang="en-US" sz="900" kern="0" dirty="0">
                          <a:effectLst/>
                          <a:latin typeface="BIZ UDPゴシック" panose="020B0400000000000000" pitchFamily="50" charset="-128"/>
                          <a:ea typeface="BIZ UDPゴシック" panose="020B0400000000000000" pitchFamily="50" charset="-128"/>
                        </a:rPr>
                        <a:t>、</a:t>
                      </a:r>
                      <a:r>
                        <a:rPr lang="ja-JP" sz="900" kern="0" dirty="0">
                          <a:effectLst/>
                          <a:latin typeface="BIZ UDPゴシック" panose="020B0400000000000000" pitchFamily="50" charset="-128"/>
                          <a:ea typeface="BIZ UDPゴシック" panose="020B0400000000000000" pitchFamily="50" charset="-128"/>
                        </a:rPr>
                        <a:t>漂白施設</a:t>
                      </a:r>
                      <a:r>
                        <a:rPr lang="ja-JP" altLang="en-US" sz="900" kern="0" dirty="0">
                          <a:effectLst/>
                          <a:latin typeface="BIZ UDPゴシック" panose="020B0400000000000000" pitchFamily="50" charset="-128"/>
                          <a:ea typeface="BIZ UDPゴシック" panose="020B0400000000000000" pitchFamily="50" charset="-128"/>
                        </a:rPr>
                        <a:t>、</a:t>
                      </a:r>
                      <a:r>
                        <a:rPr lang="ja-JP" sz="900" kern="0" dirty="0">
                          <a:effectLst/>
                          <a:latin typeface="BIZ UDPゴシック" panose="020B0400000000000000" pitchFamily="50" charset="-128"/>
                          <a:ea typeface="BIZ UDPゴシック" panose="020B0400000000000000" pitchFamily="50" charset="-128"/>
                        </a:rPr>
                        <a:t>濃縮施設</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just">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硝酸の合成、漂白、濃縮能力（</a:t>
                      </a:r>
                      <a:r>
                        <a:rPr lang="en-US" sz="900" kern="0">
                          <a:effectLst/>
                          <a:latin typeface="BIZ UDPゴシック" panose="020B0400000000000000" pitchFamily="50" charset="-128"/>
                          <a:ea typeface="BIZ UDPゴシック" panose="020B0400000000000000" pitchFamily="50" charset="-128"/>
                        </a:rPr>
                        <a:t>100kg/</a:t>
                      </a:r>
                      <a:r>
                        <a:rPr lang="ja-JP" sz="900" kern="0">
                          <a:effectLst/>
                          <a:latin typeface="BIZ UDPゴシック" panose="020B0400000000000000" pitchFamily="50" charset="-128"/>
                          <a:ea typeface="BIZ UDPゴシック" panose="020B0400000000000000" pitchFamily="50" charset="-128"/>
                        </a:rPr>
                        <a:t>時以上）</a:t>
                      </a:r>
                      <a:endParaRPr lang="ja-JP" sz="900" kern="10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just">
                        <a:lnSpc>
                          <a:spcPts val="1100"/>
                        </a:lnSpc>
                        <a:spcBef>
                          <a:spcPts val="120"/>
                        </a:spcBef>
                        <a:spcAft>
                          <a:spcPts val="120"/>
                        </a:spcAft>
                      </a:pPr>
                      <a:r>
                        <a:rPr lang="ja-JP" altLang="en-US" sz="900" kern="100" dirty="0">
                          <a:effectLst/>
                          <a:latin typeface="BIZ UDPゴシック" panose="020B0400000000000000" pitchFamily="50" charset="-128"/>
                          <a:ea typeface="BIZ UDPゴシック" panose="020B0400000000000000" pitchFamily="50" charset="-128"/>
                        </a:rPr>
                        <a:t>窒素酸化物</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ctr">
                        <a:lnSpc>
                          <a:spcPts val="1100"/>
                        </a:lnSpc>
                        <a:spcBef>
                          <a:spcPts val="120"/>
                        </a:spcBef>
                        <a:spcAft>
                          <a:spcPts val="120"/>
                        </a:spcAft>
                      </a:pPr>
                      <a:r>
                        <a:rPr lang="en-US" altLang="ja-JP" sz="900" kern="100" dirty="0">
                          <a:effectLst/>
                          <a:latin typeface="BIZ UDPゴシック" panose="020B0400000000000000" pitchFamily="50" charset="-128"/>
                          <a:ea typeface="BIZ UDPゴシック" panose="020B0400000000000000" pitchFamily="50" charset="-128"/>
                        </a:rPr>
                        <a:t>0</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extLst>
                  <a:ext uri="{0D108BD9-81ED-4DB2-BD59-A6C34878D82A}">
                    <a16:rowId xmlns:a16="http://schemas.microsoft.com/office/drawing/2014/main" val="1410701922"/>
                  </a:ext>
                </a:extLst>
              </a:tr>
              <a:tr h="136943">
                <a:tc>
                  <a:txBody>
                    <a:bodyPr/>
                    <a:lstStyle/>
                    <a:p>
                      <a:pPr algn="ctr">
                        <a:lnSpc>
                          <a:spcPts val="1200"/>
                        </a:lnSpc>
                        <a:spcAft>
                          <a:spcPts val="0"/>
                        </a:spcAft>
                      </a:pPr>
                      <a:r>
                        <a:rPr lang="en-US" altLang="ja-JP" sz="900" kern="100" dirty="0">
                          <a:effectLst/>
                          <a:latin typeface="BIZ UDPゴシック" panose="020B0400000000000000" pitchFamily="50" charset="-128"/>
                          <a:ea typeface="BIZ UDPゴシック" panose="020B0400000000000000" pitchFamily="50" charset="-128"/>
                        </a:rPr>
                        <a:t>28</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すべて</a:t>
                      </a:r>
                      <a:endParaRPr lang="ja-JP" sz="900" kern="10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コ－クス炉</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処理能力（</a:t>
                      </a:r>
                      <a:r>
                        <a:rPr lang="en-US" sz="900" kern="0">
                          <a:effectLst/>
                          <a:latin typeface="BIZ UDPゴシック" panose="020B0400000000000000" pitchFamily="50" charset="-128"/>
                          <a:ea typeface="BIZ UDPゴシック" panose="020B0400000000000000" pitchFamily="50" charset="-128"/>
                        </a:rPr>
                        <a:t>20</a:t>
                      </a:r>
                      <a:r>
                        <a:rPr lang="ja-JP" sz="900" kern="0">
                          <a:effectLst/>
                          <a:latin typeface="BIZ UDPゴシック" panose="020B0400000000000000" pitchFamily="50" charset="-128"/>
                          <a:ea typeface="BIZ UDPゴシック" panose="020B0400000000000000" pitchFamily="50" charset="-128"/>
                        </a:rPr>
                        <a:t>ｔ</a:t>
                      </a:r>
                      <a:r>
                        <a:rPr lang="en-US" sz="900" kern="0">
                          <a:effectLst/>
                          <a:latin typeface="BIZ UDPゴシック" panose="020B0400000000000000" pitchFamily="50" charset="-128"/>
                          <a:ea typeface="BIZ UDPゴシック" panose="020B0400000000000000" pitchFamily="50" charset="-128"/>
                        </a:rPr>
                        <a:t>/</a:t>
                      </a:r>
                      <a:r>
                        <a:rPr lang="ja-JP" sz="900" kern="0">
                          <a:effectLst/>
                          <a:latin typeface="BIZ UDPゴシック" panose="020B0400000000000000" pitchFamily="50" charset="-128"/>
                          <a:ea typeface="BIZ UDPゴシック" panose="020B0400000000000000" pitchFamily="50" charset="-128"/>
                        </a:rPr>
                        <a:t>日以上）</a:t>
                      </a:r>
                      <a:endParaRPr lang="ja-JP" sz="900" kern="10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100"/>
                        </a:lnSpc>
                        <a:spcBef>
                          <a:spcPts val="120"/>
                        </a:spcBef>
                        <a:spcAft>
                          <a:spcPts val="120"/>
                        </a:spcAft>
                      </a:pPr>
                      <a:r>
                        <a:rPr lang="ja-JP" altLang="en-US" sz="900" kern="100" dirty="0">
                          <a:effectLst/>
                          <a:latin typeface="BIZ UDPゴシック" panose="020B0400000000000000" pitchFamily="50" charset="-128"/>
                          <a:ea typeface="BIZ UDPゴシック" panose="020B0400000000000000" pitchFamily="50" charset="-128"/>
                        </a:rPr>
                        <a:t>窒素酸化物</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ctr">
                        <a:lnSpc>
                          <a:spcPts val="1100"/>
                        </a:lnSpc>
                        <a:spcBef>
                          <a:spcPts val="120"/>
                        </a:spcBef>
                        <a:spcAft>
                          <a:spcPts val="120"/>
                        </a:spcAft>
                      </a:pPr>
                      <a:r>
                        <a:rPr lang="en-US" altLang="ja-JP" sz="900" kern="100" dirty="0">
                          <a:effectLst/>
                          <a:latin typeface="BIZ UDPゴシック" panose="020B0400000000000000" pitchFamily="50" charset="-128"/>
                          <a:ea typeface="BIZ UDPゴシック" panose="020B0400000000000000" pitchFamily="50" charset="-128"/>
                        </a:rPr>
                        <a:t>2</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extLst>
                  <a:ext uri="{0D108BD9-81ED-4DB2-BD59-A6C34878D82A}">
                    <a16:rowId xmlns:a16="http://schemas.microsoft.com/office/drawing/2014/main" val="1560107907"/>
                  </a:ext>
                </a:extLst>
              </a:tr>
              <a:tr h="136943">
                <a:tc>
                  <a:txBody>
                    <a:bodyPr/>
                    <a:lstStyle/>
                    <a:p>
                      <a:pPr algn="ctr">
                        <a:lnSpc>
                          <a:spcPts val="1200"/>
                        </a:lnSpc>
                        <a:spcAft>
                          <a:spcPts val="0"/>
                        </a:spcAft>
                      </a:pPr>
                      <a:r>
                        <a:rPr lang="en-US" altLang="ja-JP" sz="900" kern="100" dirty="0">
                          <a:effectLst/>
                          <a:latin typeface="BIZ UDPゴシック" panose="020B0400000000000000" pitchFamily="50" charset="-128"/>
                          <a:ea typeface="BIZ UDPゴシック" panose="020B0400000000000000" pitchFamily="50" charset="-128"/>
                        </a:rPr>
                        <a:t>29</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すべて</a:t>
                      </a:r>
                      <a:endParaRPr lang="ja-JP" sz="900" kern="10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ガスタ－ビン</a:t>
                      </a:r>
                      <a:endParaRPr lang="ja-JP" sz="900" kern="100">
                        <a:effectLst/>
                        <a:latin typeface="BIZ UDPゴシック" panose="020B0400000000000000" pitchFamily="50" charset="-128"/>
                        <a:ea typeface="BIZ UDPゴシック" panose="020B0400000000000000" pitchFamily="50" charset="-128"/>
                      </a:endParaRPr>
                    </a:p>
                  </a:txBody>
                  <a:tcPr marL="30044" marR="30044" marT="0" marB="0" anchor="ctr"/>
                </a:tc>
                <a:tc rowSpan="2">
                  <a:txBody>
                    <a:bodyPr/>
                    <a:lstStyle/>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燃焼能力（</a:t>
                      </a:r>
                      <a:r>
                        <a:rPr lang="en-US" sz="900" kern="0">
                          <a:effectLst/>
                          <a:latin typeface="BIZ UDPゴシック" panose="020B0400000000000000" pitchFamily="50" charset="-128"/>
                          <a:ea typeface="BIZ UDPゴシック" panose="020B0400000000000000" pitchFamily="50" charset="-128"/>
                        </a:rPr>
                        <a:t>50L/</a:t>
                      </a:r>
                      <a:r>
                        <a:rPr lang="ja-JP" sz="900" kern="0">
                          <a:effectLst/>
                          <a:latin typeface="BIZ UDPゴシック" panose="020B0400000000000000" pitchFamily="50" charset="-128"/>
                          <a:ea typeface="BIZ UDPゴシック" panose="020B0400000000000000" pitchFamily="50" charset="-128"/>
                        </a:rPr>
                        <a:t>時以上）</a:t>
                      </a:r>
                      <a:endParaRPr lang="ja-JP" sz="900" kern="10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100"/>
                        </a:lnSpc>
                        <a:spcBef>
                          <a:spcPts val="120"/>
                        </a:spcBef>
                        <a:spcAft>
                          <a:spcPts val="120"/>
                        </a:spcAft>
                      </a:pPr>
                      <a:r>
                        <a:rPr lang="ja-JP" altLang="en-US" sz="900" kern="100" dirty="0">
                          <a:effectLst/>
                          <a:latin typeface="BIZ UDPゴシック" panose="020B0400000000000000" pitchFamily="50" charset="-128"/>
                          <a:ea typeface="BIZ UDPゴシック" panose="020B0400000000000000" pitchFamily="50" charset="-128"/>
                        </a:rPr>
                        <a:t>窒素酸化物</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ctr">
                        <a:lnSpc>
                          <a:spcPts val="1100"/>
                        </a:lnSpc>
                        <a:spcBef>
                          <a:spcPts val="120"/>
                        </a:spcBef>
                        <a:spcAft>
                          <a:spcPts val="120"/>
                        </a:spcAft>
                      </a:pPr>
                      <a:r>
                        <a:rPr lang="en-US" altLang="ja-JP" sz="900" kern="100" dirty="0">
                          <a:effectLst/>
                          <a:latin typeface="BIZ UDPゴシック" panose="020B0400000000000000" pitchFamily="50" charset="-128"/>
                          <a:ea typeface="BIZ UDPゴシック" panose="020B0400000000000000" pitchFamily="50" charset="-128"/>
                        </a:rPr>
                        <a:t>723</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extLst>
                  <a:ext uri="{0D108BD9-81ED-4DB2-BD59-A6C34878D82A}">
                    <a16:rowId xmlns:a16="http://schemas.microsoft.com/office/drawing/2014/main" val="80454011"/>
                  </a:ext>
                </a:extLst>
              </a:tr>
              <a:tr h="136943">
                <a:tc>
                  <a:txBody>
                    <a:bodyPr/>
                    <a:lstStyle/>
                    <a:p>
                      <a:pPr algn="ctr">
                        <a:lnSpc>
                          <a:spcPts val="1200"/>
                        </a:lnSpc>
                        <a:spcAft>
                          <a:spcPts val="0"/>
                        </a:spcAft>
                      </a:pPr>
                      <a:r>
                        <a:rPr lang="en-US" altLang="ja-JP" sz="900" kern="100" dirty="0">
                          <a:effectLst/>
                          <a:latin typeface="BIZ UDPゴシック" panose="020B0400000000000000" pitchFamily="50" charset="-128"/>
                          <a:ea typeface="BIZ UDPゴシック" panose="020B0400000000000000" pitchFamily="50" charset="-128"/>
                        </a:rPr>
                        <a:t>30</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すべて</a:t>
                      </a:r>
                      <a:endParaRPr lang="ja-JP" sz="900" kern="10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ディ－ゼル機関</a:t>
                      </a:r>
                      <a:endParaRPr lang="ja-JP" sz="900" kern="100">
                        <a:effectLst/>
                        <a:latin typeface="BIZ UDPゴシック" panose="020B0400000000000000" pitchFamily="50" charset="-128"/>
                        <a:ea typeface="BIZ UDPゴシック" panose="020B0400000000000000" pitchFamily="50" charset="-128"/>
                      </a:endParaRPr>
                    </a:p>
                  </a:txBody>
                  <a:tcPr marL="30044" marR="30044" marT="0" marB="0" anchor="ctr"/>
                </a:tc>
                <a:tc vMerge="1">
                  <a:txBody>
                    <a:bodyPr/>
                    <a:lstStyle/>
                    <a:p>
                      <a:endParaRPr kumimoji="1" lang="ja-JP" altLang="en-US"/>
                    </a:p>
                  </a:txBody>
                  <a:tcPr/>
                </a:tc>
                <a:tc>
                  <a:txBody>
                    <a:bodyPr/>
                    <a:lstStyle/>
                    <a:p>
                      <a:pPr algn="l">
                        <a:lnSpc>
                          <a:spcPts val="1100"/>
                        </a:lnSpc>
                        <a:spcBef>
                          <a:spcPts val="120"/>
                        </a:spcBef>
                        <a:spcAft>
                          <a:spcPts val="120"/>
                        </a:spcAft>
                      </a:pPr>
                      <a:r>
                        <a:rPr lang="ja-JP" altLang="en-US" sz="900" kern="100" dirty="0">
                          <a:effectLst/>
                          <a:latin typeface="BIZ UDPゴシック" panose="020B0400000000000000" pitchFamily="50" charset="-128"/>
                          <a:ea typeface="BIZ UDPゴシック" panose="020B0400000000000000" pitchFamily="50" charset="-128"/>
                        </a:rPr>
                        <a:t>窒素酸化物</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ctr">
                        <a:lnSpc>
                          <a:spcPts val="1100"/>
                        </a:lnSpc>
                        <a:spcBef>
                          <a:spcPts val="120"/>
                        </a:spcBef>
                        <a:spcAft>
                          <a:spcPts val="120"/>
                        </a:spcAft>
                      </a:pPr>
                      <a:r>
                        <a:rPr lang="en-US" altLang="ja-JP" sz="900" kern="100" dirty="0">
                          <a:effectLst/>
                          <a:latin typeface="BIZ UDPゴシック" panose="020B0400000000000000" pitchFamily="50" charset="-128"/>
                          <a:ea typeface="BIZ UDPゴシック" panose="020B0400000000000000" pitchFamily="50" charset="-128"/>
                        </a:rPr>
                        <a:t>2,918</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extLst>
                  <a:ext uri="{0D108BD9-81ED-4DB2-BD59-A6C34878D82A}">
                    <a16:rowId xmlns:a16="http://schemas.microsoft.com/office/drawing/2014/main" val="3982428934"/>
                  </a:ext>
                </a:extLst>
              </a:tr>
              <a:tr h="136943">
                <a:tc>
                  <a:txBody>
                    <a:bodyPr/>
                    <a:lstStyle/>
                    <a:p>
                      <a:pPr algn="ctr">
                        <a:lnSpc>
                          <a:spcPts val="1200"/>
                        </a:lnSpc>
                        <a:spcAft>
                          <a:spcPts val="0"/>
                        </a:spcAft>
                      </a:pPr>
                      <a:r>
                        <a:rPr lang="en-US" altLang="ja-JP" sz="900" kern="100" dirty="0">
                          <a:effectLst/>
                          <a:latin typeface="BIZ UDPゴシック" panose="020B0400000000000000" pitchFamily="50" charset="-128"/>
                          <a:ea typeface="BIZ UDPゴシック" panose="020B0400000000000000" pitchFamily="50" charset="-128"/>
                        </a:rPr>
                        <a:t>31</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すべて</a:t>
                      </a:r>
                      <a:endParaRPr lang="ja-JP" sz="900" kern="10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ガス機関</a:t>
                      </a:r>
                      <a:endParaRPr lang="ja-JP" sz="900" kern="100">
                        <a:effectLst/>
                        <a:latin typeface="BIZ UDPゴシック" panose="020B0400000000000000" pitchFamily="50" charset="-128"/>
                        <a:ea typeface="BIZ UDPゴシック" panose="020B0400000000000000" pitchFamily="50" charset="-128"/>
                      </a:endParaRPr>
                    </a:p>
                  </a:txBody>
                  <a:tcPr marL="30044" marR="30044" marT="0" marB="0" anchor="ctr"/>
                </a:tc>
                <a:tc rowSpan="2">
                  <a:txBody>
                    <a:bodyPr/>
                    <a:lstStyle/>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燃焼能力（</a:t>
                      </a:r>
                      <a:r>
                        <a:rPr lang="en-US" sz="900" kern="0">
                          <a:effectLst/>
                          <a:latin typeface="BIZ UDPゴシック" panose="020B0400000000000000" pitchFamily="50" charset="-128"/>
                          <a:ea typeface="BIZ UDPゴシック" panose="020B0400000000000000" pitchFamily="50" charset="-128"/>
                        </a:rPr>
                        <a:t>35L/</a:t>
                      </a:r>
                      <a:r>
                        <a:rPr lang="ja-JP" sz="900" kern="0">
                          <a:effectLst/>
                          <a:latin typeface="BIZ UDPゴシック" panose="020B0400000000000000" pitchFamily="50" charset="-128"/>
                          <a:ea typeface="BIZ UDPゴシック" panose="020B0400000000000000" pitchFamily="50" charset="-128"/>
                        </a:rPr>
                        <a:t>時以上）</a:t>
                      </a:r>
                      <a:endParaRPr lang="ja-JP" sz="900" kern="10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100"/>
                        </a:lnSpc>
                        <a:spcBef>
                          <a:spcPts val="120"/>
                        </a:spcBef>
                        <a:spcAft>
                          <a:spcPts val="120"/>
                        </a:spcAft>
                      </a:pPr>
                      <a:r>
                        <a:rPr lang="ja-JP" altLang="en-US" sz="900" kern="100" dirty="0">
                          <a:effectLst/>
                          <a:latin typeface="BIZ UDPゴシック" panose="020B0400000000000000" pitchFamily="50" charset="-128"/>
                          <a:ea typeface="BIZ UDPゴシック" panose="020B0400000000000000" pitchFamily="50" charset="-128"/>
                        </a:rPr>
                        <a:t>窒素酸化物</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ctr">
                        <a:lnSpc>
                          <a:spcPts val="1100"/>
                        </a:lnSpc>
                        <a:spcBef>
                          <a:spcPts val="120"/>
                        </a:spcBef>
                        <a:spcAft>
                          <a:spcPts val="120"/>
                        </a:spcAft>
                      </a:pPr>
                      <a:r>
                        <a:rPr lang="en-US" altLang="ja-JP" sz="900" kern="100" dirty="0">
                          <a:effectLst/>
                          <a:latin typeface="BIZ UDPゴシック" panose="020B0400000000000000" pitchFamily="50" charset="-128"/>
                          <a:ea typeface="BIZ UDPゴシック" panose="020B0400000000000000" pitchFamily="50" charset="-128"/>
                        </a:rPr>
                        <a:t>389</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extLst>
                  <a:ext uri="{0D108BD9-81ED-4DB2-BD59-A6C34878D82A}">
                    <a16:rowId xmlns:a16="http://schemas.microsoft.com/office/drawing/2014/main" val="160515743"/>
                  </a:ext>
                </a:extLst>
              </a:tr>
              <a:tr h="136943">
                <a:tc>
                  <a:txBody>
                    <a:bodyPr/>
                    <a:lstStyle/>
                    <a:p>
                      <a:pPr algn="ctr">
                        <a:lnSpc>
                          <a:spcPts val="1200"/>
                        </a:lnSpc>
                        <a:spcAft>
                          <a:spcPts val="0"/>
                        </a:spcAft>
                      </a:pPr>
                      <a:r>
                        <a:rPr lang="en-US" altLang="ja-JP" sz="900" kern="100" dirty="0">
                          <a:effectLst/>
                          <a:latin typeface="BIZ UDPゴシック" panose="020B0400000000000000" pitchFamily="50" charset="-128"/>
                          <a:ea typeface="BIZ UDPゴシック" panose="020B0400000000000000" pitchFamily="50" charset="-128"/>
                        </a:rPr>
                        <a:t>32</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100"/>
                        </a:lnSpc>
                        <a:spcBef>
                          <a:spcPts val="120"/>
                        </a:spcBef>
                        <a:spcAft>
                          <a:spcPts val="120"/>
                        </a:spcAft>
                      </a:pPr>
                      <a:r>
                        <a:rPr lang="ja-JP" sz="900" kern="0">
                          <a:effectLst/>
                          <a:latin typeface="BIZ UDPゴシック" panose="020B0400000000000000" pitchFamily="50" charset="-128"/>
                          <a:ea typeface="BIZ UDPゴシック" panose="020B0400000000000000" pitchFamily="50" charset="-128"/>
                        </a:rPr>
                        <a:t>すべて</a:t>
                      </a:r>
                      <a:endParaRPr lang="ja-JP" sz="900" kern="10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l">
                        <a:lnSpc>
                          <a:spcPts val="1100"/>
                        </a:lnSpc>
                        <a:spcBef>
                          <a:spcPts val="120"/>
                        </a:spcBef>
                        <a:spcAft>
                          <a:spcPts val="120"/>
                        </a:spcAft>
                      </a:pPr>
                      <a:r>
                        <a:rPr lang="ja-JP" sz="900" kern="0" dirty="0">
                          <a:effectLst/>
                          <a:latin typeface="BIZ UDPゴシック" panose="020B0400000000000000" pitchFamily="50" charset="-128"/>
                          <a:ea typeface="BIZ UDPゴシック" panose="020B0400000000000000" pitchFamily="50" charset="-128"/>
                        </a:rPr>
                        <a:t>ガソリン機関</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vMerge="1">
                  <a:txBody>
                    <a:bodyPr/>
                    <a:lstStyle/>
                    <a:p>
                      <a:endParaRPr kumimoji="1" lang="ja-JP" altLang="en-US"/>
                    </a:p>
                  </a:txBody>
                  <a:tcPr/>
                </a:tc>
                <a:tc>
                  <a:txBody>
                    <a:bodyPr/>
                    <a:lstStyle/>
                    <a:p>
                      <a:pPr algn="l">
                        <a:lnSpc>
                          <a:spcPts val="1100"/>
                        </a:lnSpc>
                        <a:spcBef>
                          <a:spcPts val="120"/>
                        </a:spcBef>
                        <a:spcAft>
                          <a:spcPts val="120"/>
                        </a:spcAft>
                      </a:pPr>
                      <a:r>
                        <a:rPr lang="ja-JP" altLang="en-US" sz="900" kern="100" dirty="0">
                          <a:effectLst/>
                          <a:latin typeface="BIZ UDPゴシック" panose="020B0400000000000000" pitchFamily="50" charset="-128"/>
                          <a:ea typeface="BIZ UDPゴシック" panose="020B0400000000000000" pitchFamily="50" charset="-128"/>
                        </a:rPr>
                        <a:t>窒素酸化物</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tc>
                  <a:txBody>
                    <a:bodyPr/>
                    <a:lstStyle/>
                    <a:p>
                      <a:pPr algn="ctr">
                        <a:lnSpc>
                          <a:spcPts val="1100"/>
                        </a:lnSpc>
                        <a:spcBef>
                          <a:spcPts val="120"/>
                        </a:spcBef>
                        <a:spcAft>
                          <a:spcPts val="120"/>
                        </a:spcAft>
                      </a:pPr>
                      <a:r>
                        <a:rPr lang="en-US" altLang="ja-JP" sz="900" kern="100" dirty="0">
                          <a:effectLst/>
                          <a:latin typeface="BIZ UDPゴシック" panose="020B0400000000000000" pitchFamily="50" charset="-128"/>
                          <a:ea typeface="BIZ UDPゴシック" panose="020B0400000000000000" pitchFamily="50" charset="-128"/>
                        </a:rPr>
                        <a:t>0</a:t>
                      </a:r>
                      <a:endParaRPr lang="ja-JP" sz="900" kern="100" dirty="0">
                        <a:effectLst/>
                        <a:latin typeface="BIZ UDPゴシック" panose="020B0400000000000000" pitchFamily="50" charset="-128"/>
                        <a:ea typeface="BIZ UDPゴシック" panose="020B0400000000000000" pitchFamily="50" charset="-128"/>
                      </a:endParaRPr>
                    </a:p>
                  </a:txBody>
                  <a:tcPr marL="30044" marR="30044" marT="0" marB="0" anchor="ctr"/>
                </a:tc>
                <a:extLst>
                  <a:ext uri="{0D108BD9-81ED-4DB2-BD59-A6C34878D82A}">
                    <a16:rowId xmlns:a16="http://schemas.microsoft.com/office/drawing/2014/main" val="2131292447"/>
                  </a:ext>
                </a:extLst>
              </a:tr>
            </a:tbl>
          </a:graphicData>
        </a:graphic>
      </p:graphicFrame>
      <p:sp>
        <p:nvSpPr>
          <p:cNvPr id="9" name="スライド番号プレースホルダー 3">
            <a:extLst>
              <a:ext uri="{FF2B5EF4-FFF2-40B4-BE49-F238E27FC236}">
                <a16:creationId xmlns:a16="http://schemas.microsoft.com/office/drawing/2014/main" id="{3B9466A8-75B7-41D8-924E-5646172AA326}"/>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7</a:t>
            </a:fld>
            <a:endParaRPr lang="en-US" dirty="0">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609277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3A44E4E6-094D-4E93-BED2-89A06FB4A301}"/>
              </a:ext>
            </a:extLst>
          </p:cNvPr>
          <p:cNvSpPr>
            <a:spLocks noGrp="1"/>
          </p:cNvSpPr>
          <p:nvPr>
            <p:ph type="title"/>
          </p:nvPr>
        </p:nvSpPr>
        <p:spPr>
          <a:xfrm>
            <a:off x="1083470" y="609600"/>
            <a:ext cx="8822530" cy="1320800"/>
          </a:xfrm>
        </p:spPr>
        <p:txBody>
          <a:bodyPr>
            <a:normAutofit/>
          </a:bodyPr>
          <a:lstStyle/>
          <a:p>
            <a:r>
              <a:rPr lang="ja-JP" altLang="en-US" dirty="0">
                <a:latin typeface="BIZ UDPゴシック" panose="020B0400000000000000" pitchFamily="50" charset="-128"/>
                <a:ea typeface="BIZ UDPゴシック" panose="020B0400000000000000" pitchFamily="50" charset="-128"/>
              </a:rPr>
              <a:t>条例及び法における届出施設規制の概要③</a:t>
            </a:r>
            <a:endParaRPr kumimoji="1" lang="ja-JP" altLang="en-US" dirty="0"/>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表 4">
            <a:extLst>
              <a:ext uri="{FF2B5EF4-FFF2-40B4-BE49-F238E27FC236}">
                <a16:creationId xmlns:a16="http://schemas.microsoft.com/office/drawing/2014/main" id="{4B4C0F62-30D5-4DE5-A088-599442050BE1}"/>
              </a:ext>
            </a:extLst>
          </p:cNvPr>
          <p:cNvGraphicFramePr>
            <a:graphicFrameLocks noGrp="1"/>
          </p:cNvGraphicFramePr>
          <p:nvPr>
            <p:extLst>
              <p:ext uri="{D42A27DB-BD31-4B8C-83A1-F6EECF244321}">
                <p14:modId xmlns:p14="http://schemas.microsoft.com/office/powerpoint/2010/main" val="3061256218"/>
              </p:ext>
            </p:extLst>
          </p:nvPr>
        </p:nvGraphicFramePr>
        <p:xfrm>
          <a:off x="510953" y="1574801"/>
          <a:ext cx="4623228" cy="4884375"/>
        </p:xfrm>
        <a:graphic>
          <a:graphicData uri="http://schemas.openxmlformats.org/drawingml/2006/table">
            <a:tbl>
              <a:tblPr firstRow="1" firstCol="1" bandRow="1">
                <a:tableStyleId>{5C22544A-7EE6-4342-B048-85BDC9FD1C3A}</a:tableStyleId>
              </a:tblPr>
              <a:tblGrid>
                <a:gridCol w="180000">
                  <a:extLst>
                    <a:ext uri="{9D8B030D-6E8A-4147-A177-3AD203B41FA5}">
                      <a16:colId xmlns:a16="http://schemas.microsoft.com/office/drawing/2014/main" val="1879744770"/>
                    </a:ext>
                  </a:extLst>
                </a:gridCol>
                <a:gridCol w="620098">
                  <a:extLst>
                    <a:ext uri="{9D8B030D-6E8A-4147-A177-3AD203B41FA5}">
                      <a16:colId xmlns:a16="http://schemas.microsoft.com/office/drawing/2014/main" val="2867043341"/>
                    </a:ext>
                  </a:extLst>
                </a:gridCol>
                <a:gridCol w="151130">
                  <a:extLst>
                    <a:ext uri="{9D8B030D-6E8A-4147-A177-3AD203B41FA5}">
                      <a16:colId xmlns:a16="http://schemas.microsoft.com/office/drawing/2014/main" val="1273024589"/>
                    </a:ext>
                  </a:extLst>
                </a:gridCol>
                <a:gridCol w="1044000">
                  <a:extLst>
                    <a:ext uri="{9D8B030D-6E8A-4147-A177-3AD203B41FA5}">
                      <a16:colId xmlns:a16="http://schemas.microsoft.com/office/drawing/2014/main" val="3837837326"/>
                    </a:ext>
                  </a:extLst>
                </a:gridCol>
                <a:gridCol w="2124000">
                  <a:extLst>
                    <a:ext uri="{9D8B030D-6E8A-4147-A177-3AD203B41FA5}">
                      <a16:colId xmlns:a16="http://schemas.microsoft.com/office/drawing/2014/main" val="2116176162"/>
                    </a:ext>
                  </a:extLst>
                </a:gridCol>
                <a:gridCol w="504000">
                  <a:extLst>
                    <a:ext uri="{9D8B030D-6E8A-4147-A177-3AD203B41FA5}">
                      <a16:colId xmlns:a16="http://schemas.microsoft.com/office/drawing/2014/main" val="3082165267"/>
                    </a:ext>
                  </a:extLst>
                </a:gridCol>
              </a:tblGrid>
              <a:tr h="407883">
                <a:tc gridSpan="3">
                  <a:txBody>
                    <a:bodyPr/>
                    <a:lstStyle/>
                    <a:p>
                      <a:pPr algn="ctr">
                        <a:lnSpc>
                          <a:spcPct val="100000"/>
                        </a:lnSpc>
                        <a:spcAft>
                          <a:spcPts val="0"/>
                        </a:spcAft>
                      </a:pPr>
                      <a:r>
                        <a:rPr lang="ja-JP" alt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項・用途</a:t>
                      </a:r>
                      <a:endPar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hMerge="1">
                  <a:txBody>
                    <a:bodyPr/>
                    <a:lstStyle/>
                    <a:p>
                      <a:pPr algn="l">
                        <a:lnSpc>
                          <a:spcPts val="1200"/>
                        </a:lnSpc>
                        <a:spcAft>
                          <a:spcPts val="0"/>
                        </a:spcAft>
                      </a:pP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hMerge="1">
                  <a:txBody>
                    <a:bodyPr/>
                    <a:lstStyle/>
                    <a:p>
                      <a:pPr algn="ctr">
                        <a:lnSpc>
                          <a:spcPts val="1200"/>
                        </a:lnSpc>
                        <a:spcAft>
                          <a:spcPts val="0"/>
                        </a:spcAft>
                      </a:pP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ctr">
                        <a:lnSpc>
                          <a:spcPct val="100000"/>
                        </a:lnSpc>
                        <a:spcAft>
                          <a:spcPts val="0"/>
                        </a:spcAft>
                      </a:pPr>
                      <a:r>
                        <a:rPr lang="ja-JP" alt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施設種類</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ctr">
                        <a:lnSpc>
                          <a:spcPct val="100000"/>
                        </a:lnSpc>
                        <a:spcAft>
                          <a:spcPts val="0"/>
                        </a:spcAft>
                      </a:pPr>
                      <a:r>
                        <a:rPr lang="ja-JP" alt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規模</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ctr">
                        <a:lnSpc>
                          <a:spcPct val="100000"/>
                        </a:lnSpc>
                        <a:spcAft>
                          <a:spcPts val="0"/>
                        </a:spcAft>
                      </a:pPr>
                      <a:r>
                        <a:rPr lang="ja-JP" alt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施設数</a:t>
                      </a:r>
                      <a:r>
                        <a:rPr lang="ja-JP" alt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altLang="ja-JP"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H29</a:t>
                      </a:r>
                      <a:r>
                        <a:rPr lang="ja-JP" alt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末）</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extLst>
                  <a:ext uri="{0D108BD9-81ED-4DB2-BD59-A6C34878D82A}">
                    <a16:rowId xmlns:a16="http://schemas.microsoft.com/office/drawing/2014/main" val="2202742494"/>
                  </a:ext>
                </a:extLst>
              </a:tr>
              <a:tr h="382928">
                <a:tc rowSpan="8">
                  <a:txBody>
                    <a:bodyPr/>
                    <a:lstStyle/>
                    <a:p>
                      <a:pPr algn="l">
                        <a:lnSpc>
                          <a:spcPct val="100000"/>
                        </a:lnSpc>
                        <a:spcAft>
                          <a:spcPts val="0"/>
                        </a:spcAft>
                      </a:pPr>
                      <a:r>
                        <a:rPr lang="ja-JP" alt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１</a:t>
                      </a:r>
                      <a:endPar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rowSpan="8">
                  <a:txBody>
                    <a:bodyPr/>
                    <a:lstStyle/>
                    <a:p>
                      <a:pPr algn="l">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繊維製品の製造</a:t>
                      </a:r>
                      <a:endParaRPr lang="ja-JP" sz="900" kern="100" dirty="0">
                        <a:effectLst/>
                        <a:latin typeface="BIZ UDPゴシック" panose="020B0400000000000000" pitchFamily="50" charset="-128"/>
                        <a:ea typeface="BIZ UDPゴシック" panose="020B0400000000000000" pitchFamily="50" charset="-128"/>
                      </a:endParaRPr>
                    </a:p>
                    <a:p>
                      <a:pPr algn="l">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（衣服その他の繊維製品に係るものを除く）</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ctr">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イ</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l">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法に掲げる乾燥炉</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火格子面積（</a:t>
                      </a:r>
                      <a:r>
                        <a:rPr lang="en-US" sz="800" kern="0" dirty="0">
                          <a:effectLst/>
                          <a:latin typeface="BIZ UDPゴシック" panose="020B0400000000000000" pitchFamily="50" charset="-128"/>
                          <a:ea typeface="BIZ UDPゴシック" panose="020B0400000000000000" pitchFamily="50" charset="-128"/>
                        </a:rPr>
                        <a:t>1m</a:t>
                      </a:r>
                      <a:r>
                        <a:rPr lang="en-US" sz="800" kern="0" baseline="30000" dirty="0">
                          <a:effectLst/>
                          <a:latin typeface="BIZ UDPゴシック" panose="020B0400000000000000" pitchFamily="50" charset="-128"/>
                          <a:ea typeface="BIZ UDPゴシック" panose="020B0400000000000000" pitchFamily="50" charset="-128"/>
                        </a:rPr>
                        <a:t>2</a:t>
                      </a:r>
                      <a:r>
                        <a:rPr lang="ja-JP" sz="800" kern="0" dirty="0">
                          <a:effectLst/>
                          <a:latin typeface="BIZ UDPゴシック" panose="020B0400000000000000" pitchFamily="50" charset="-128"/>
                          <a:ea typeface="BIZ UDPゴシック" panose="020B0400000000000000" pitchFamily="50" charset="-128"/>
                        </a:rPr>
                        <a:t>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l">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燃焼能力（重油換算</a:t>
                      </a:r>
                      <a:r>
                        <a:rPr lang="en-US" sz="800" kern="0" dirty="0">
                          <a:effectLst/>
                          <a:latin typeface="BIZ UDPゴシック" panose="020B0400000000000000" pitchFamily="50" charset="-128"/>
                          <a:ea typeface="BIZ UDPゴシック" panose="020B0400000000000000" pitchFamily="50" charset="-128"/>
                        </a:rPr>
                        <a:t>50L/</a:t>
                      </a:r>
                      <a:r>
                        <a:rPr lang="ja-JP" sz="800" kern="0" dirty="0">
                          <a:effectLst/>
                          <a:latin typeface="BIZ UDPゴシック" panose="020B0400000000000000" pitchFamily="50" charset="-128"/>
                          <a:ea typeface="BIZ UDPゴシック" panose="020B0400000000000000" pitchFamily="50" charset="-128"/>
                        </a:rPr>
                        <a:t>時以上）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l">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変圧器の定格容量（</a:t>
                      </a:r>
                      <a:r>
                        <a:rPr lang="en-US" sz="800" kern="0" dirty="0">
                          <a:effectLst/>
                          <a:latin typeface="BIZ UDPゴシック" panose="020B0400000000000000" pitchFamily="50" charset="-128"/>
                          <a:ea typeface="BIZ UDPゴシック" panose="020B0400000000000000" pitchFamily="50" charset="-128"/>
                        </a:rPr>
                        <a:t>200kVA</a:t>
                      </a:r>
                      <a:r>
                        <a:rPr lang="ja-JP" sz="800" kern="0" dirty="0">
                          <a:effectLst/>
                          <a:latin typeface="BIZ UDPゴシック" panose="020B0400000000000000" pitchFamily="50" charset="-128"/>
                          <a:ea typeface="BIZ UDPゴシック" panose="020B0400000000000000" pitchFamily="50" charset="-128"/>
                        </a:rPr>
                        <a:t>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5</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extLst>
                  <a:ext uri="{0D108BD9-81ED-4DB2-BD59-A6C34878D82A}">
                    <a16:rowId xmlns:a16="http://schemas.microsoft.com/office/drawing/2014/main" val="2621747101"/>
                  </a:ext>
                </a:extLst>
              </a:tr>
              <a:tr h="382928">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ロ</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l">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条例に掲げる乾燥炉</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火格子面積（</a:t>
                      </a:r>
                      <a:r>
                        <a:rPr lang="en-US" sz="800" kern="0" dirty="0">
                          <a:effectLst/>
                          <a:latin typeface="BIZ UDPゴシック" panose="020B0400000000000000" pitchFamily="50" charset="-128"/>
                          <a:ea typeface="BIZ UDPゴシック" panose="020B0400000000000000" pitchFamily="50" charset="-128"/>
                        </a:rPr>
                        <a:t>0.5</a:t>
                      </a:r>
                      <a:r>
                        <a:rPr lang="ja-JP" sz="800" kern="0" dirty="0">
                          <a:effectLst/>
                          <a:latin typeface="BIZ UDPゴシック" panose="020B0400000000000000" pitchFamily="50" charset="-128"/>
                          <a:ea typeface="BIZ UDPゴシック" panose="020B0400000000000000" pitchFamily="50" charset="-128"/>
                        </a:rPr>
                        <a:t>以上</a:t>
                      </a:r>
                      <a:r>
                        <a:rPr lang="en-US" sz="800" kern="0" dirty="0">
                          <a:effectLst/>
                          <a:latin typeface="BIZ UDPゴシック" panose="020B0400000000000000" pitchFamily="50" charset="-128"/>
                          <a:ea typeface="BIZ UDPゴシック" panose="020B0400000000000000" pitchFamily="50" charset="-128"/>
                        </a:rPr>
                        <a:t>1m</a:t>
                      </a:r>
                      <a:r>
                        <a:rPr lang="en-US" sz="800" kern="0" baseline="30000" dirty="0">
                          <a:effectLst/>
                          <a:latin typeface="BIZ UDPゴシック" panose="020B0400000000000000" pitchFamily="50" charset="-128"/>
                          <a:ea typeface="BIZ UDPゴシック" panose="020B0400000000000000" pitchFamily="50" charset="-128"/>
                        </a:rPr>
                        <a:t>2</a:t>
                      </a:r>
                      <a:r>
                        <a:rPr lang="ja-JP" sz="800" kern="0" dirty="0">
                          <a:effectLst/>
                          <a:latin typeface="BIZ UDPゴシック" panose="020B0400000000000000" pitchFamily="50" charset="-128"/>
                          <a:ea typeface="BIZ UDPゴシック" panose="020B0400000000000000" pitchFamily="50" charset="-128"/>
                        </a:rPr>
                        <a:t>未満）</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燃焼能力（重油換算</a:t>
                      </a:r>
                      <a:r>
                        <a:rPr lang="en-US" sz="800" kern="0" dirty="0">
                          <a:effectLst/>
                          <a:latin typeface="BIZ UDPゴシック" panose="020B0400000000000000" pitchFamily="50" charset="-128"/>
                          <a:ea typeface="BIZ UDPゴシック" panose="020B0400000000000000" pitchFamily="50" charset="-128"/>
                        </a:rPr>
                        <a:t>30</a:t>
                      </a:r>
                      <a:r>
                        <a:rPr lang="ja-JP" sz="800" kern="0" dirty="0">
                          <a:effectLst/>
                          <a:latin typeface="BIZ UDPゴシック" panose="020B0400000000000000" pitchFamily="50" charset="-128"/>
                          <a:ea typeface="BIZ UDPゴシック" panose="020B0400000000000000" pitchFamily="50" charset="-128"/>
                        </a:rPr>
                        <a:t>以上</a:t>
                      </a:r>
                      <a:r>
                        <a:rPr lang="en-US" sz="800" kern="0" dirty="0">
                          <a:effectLst/>
                          <a:latin typeface="BIZ UDPゴシック" panose="020B0400000000000000" pitchFamily="50" charset="-128"/>
                          <a:ea typeface="BIZ UDPゴシック" panose="020B0400000000000000" pitchFamily="50" charset="-128"/>
                        </a:rPr>
                        <a:t>50L/</a:t>
                      </a:r>
                      <a:r>
                        <a:rPr lang="ja-JP" sz="800" kern="0" dirty="0">
                          <a:effectLst/>
                          <a:latin typeface="BIZ UDPゴシック" panose="020B0400000000000000" pitchFamily="50" charset="-128"/>
                          <a:ea typeface="BIZ UDPゴシック" panose="020B0400000000000000" pitchFamily="50" charset="-128"/>
                        </a:rPr>
                        <a:t>時未満）</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変圧器の定格容量（</a:t>
                      </a:r>
                      <a:r>
                        <a:rPr lang="en-US" sz="800" kern="0" dirty="0">
                          <a:effectLst/>
                          <a:latin typeface="BIZ UDPゴシック" panose="020B0400000000000000" pitchFamily="50" charset="-128"/>
                          <a:ea typeface="BIZ UDPゴシック" panose="020B0400000000000000" pitchFamily="50" charset="-128"/>
                        </a:rPr>
                        <a:t>100</a:t>
                      </a:r>
                      <a:r>
                        <a:rPr lang="ja-JP" sz="800" kern="0" dirty="0">
                          <a:effectLst/>
                          <a:latin typeface="BIZ UDPゴシック" panose="020B0400000000000000" pitchFamily="50" charset="-128"/>
                          <a:ea typeface="BIZ UDPゴシック" panose="020B0400000000000000" pitchFamily="50" charset="-128"/>
                        </a:rPr>
                        <a:t>以上</a:t>
                      </a:r>
                      <a:r>
                        <a:rPr lang="en-US" sz="800" kern="0" dirty="0">
                          <a:effectLst/>
                          <a:latin typeface="BIZ UDPゴシック" panose="020B0400000000000000" pitchFamily="50" charset="-128"/>
                          <a:ea typeface="BIZ UDPゴシック" panose="020B0400000000000000" pitchFamily="50" charset="-128"/>
                        </a:rPr>
                        <a:t>200kVA</a:t>
                      </a:r>
                      <a:r>
                        <a:rPr lang="ja-JP" sz="800" kern="0" dirty="0">
                          <a:effectLst/>
                          <a:latin typeface="BIZ UDPゴシック" panose="020B0400000000000000" pitchFamily="50" charset="-128"/>
                          <a:ea typeface="BIZ UDPゴシック" panose="020B0400000000000000" pitchFamily="50" charset="-128"/>
                        </a:rPr>
                        <a:t>未満）</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3</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extLst>
                  <a:ext uri="{0D108BD9-81ED-4DB2-BD59-A6C34878D82A}">
                    <a16:rowId xmlns:a16="http://schemas.microsoft.com/office/drawing/2014/main" val="2139189444"/>
                  </a:ext>
                </a:extLst>
              </a:tr>
              <a:tr h="143598">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0">
                          <a:effectLst/>
                          <a:latin typeface="BIZ UDPゴシック" panose="020B0400000000000000" pitchFamily="50" charset="-128"/>
                          <a:ea typeface="BIZ UDPゴシック" panose="020B0400000000000000" pitchFamily="50" charset="-128"/>
                        </a:rPr>
                        <a:t>ハ</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just">
                        <a:lnSpc>
                          <a:spcPct val="100000"/>
                        </a:lnSpc>
                        <a:spcAft>
                          <a:spcPts val="0"/>
                        </a:spcAft>
                      </a:pPr>
                      <a:r>
                        <a:rPr lang="ja-JP" sz="900" kern="0">
                          <a:effectLst/>
                          <a:latin typeface="BIZ UDPゴシック" panose="020B0400000000000000" pitchFamily="50" charset="-128"/>
                          <a:ea typeface="BIZ UDPゴシック" panose="020B0400000000000000" pitchFamily="50" charset="-128"/>
                        </a:rPr>
                        <a:t>乾燥・焼付施設</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11</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extLst>
                  <a:ext uri="{0D108BD9-81ED-4DB2-BD59-A6C34878D82A}">
                    <a16:rowId xmlns:a16="http://schemas.microsoft.com/office/drawing/2014/main" val="2051617016"/>
                  </a:ext>
                </a:extLst>
              </a:tr>
              <a:tr h="143598">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0">
                          <a:effectLst/>
                          <a:latin typeface="BIZ UDPゴシック" panose="020B0400000000000000" pitchFamily="50" charset="-128"/>
                          <a:ea typeface="BIZ UDPゴシック" panose="020B0400000000000000" pitchFamily="50" charset="-128"/>
                        </a:rPr>
                        <a:t>ニ</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just">
                        <a:lnSpc>
                          <a:spcPct val="100000"/>
                        </a:lnSpc>
                        <a:spcAft>
                          <a:spcPts val="0"/>
                        </a:spcAft>
                      </a:pPr>
                      <a:r>
                        <a:rPr lang="ja-JP" sz="900" kern="0">
                          <a:effectLst/>
                          <a:latin typeface="BIZ UDPゴシック" panose="020B0400000000000000" pitchFamily="50" charset="-128"/>
                          <a:ea typeface="BIZ UDPゴシック" panose="020B0400000000000000" pitchFamily="50" charset="-128"/>
                        </a:rPr>
                        <a:t>漂白施設</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5</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extLst>
                  <a:ext uri="{0D108BD9-81ED-4DB2-BD59-A6C34878D82A}">
                    <a16:rowId xmlns:a16="http://schemas.microsoft.com/office/drawing/2014/main" val="3614281982"/>
                  </a:ext>
                </a:extLst>
              </a:tr>
              <a:tr h="143598">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0">
                          <a:effectLst/>
                          <a:latin typeface="BIZ UDPゴシック" panose="020B0400000000000000" pitchFamily="50" charset="-128"/>
                          <a:ea typeface="BIZ UDPゴシック" panose="020B0400000000000000" pitchFamily="50" charset="-128"/>
                        </a:rPr>
                        <a:t>ホ</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just">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樹脂加工施設</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3</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extLst>
                  <a:ext uri="{0D108BD9-81ED-4DB2-BD59-A6C34878D82A}">
                    <a16:rowId xmlns:a16="http://schemas.microsoft.com/office/drawing/2014/main" val="2283658854"/>
                  </a:ext>
                </a:extLst>
              </a:tr>
              <a:tr h="143598">
                <a:tc vMerge="1">
                  <a:txBody>
                    <a:bodyPr/>
                    <a:lstStyle/>
                    <a:p>
                      <a:endParaRPr kumimoji="1" lang="ja-JP" altLang="en-US" dirty="0"/>
                    </a:p>
                  </a:txBody>
                  <a:tcPr/>
                </a:tc>
                <a:tc vMerge="1">
                  <a:txBody>
                    <a:bodyPr/>
                    <a:lstStyle/>
                    <a:p>
                      <a:endParaRPr kumimoji="1" lang="ja-JP" altLang="en-US"/>
                    </a:p>
                  </a:txBody>
                  <a:tcPr/>
                </a:tc>
                <a:tc>
                  <a:txBody>
                    <a:bodyPr/>
                    <a:lstStyle/>
                    <a:p>
                      <a:pPr algn="ctr">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ヘ</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just">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混合施設</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0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extLst>
                  <a:ext uri="{0D108BD9-81ED-4DB2-BD59-A6C34878D82A}">
                    <a16:rowId xmlns:a16="http://schemas.microsoft.com/office/drawing/2014/main" val="3130442355"/>
                  </a:ext>
                </a:extLst>
              </a:tr>
              <a:tr h="143598">
                <a:tc vMerge="1">
                  <a:txBody>
                    <a:bodyPr/>
                    <a:lstStyle/>
                    <a:p>
                      <a:endParaRPr kumimoji="1" lang="ja-JP" altLang="en-US" dirty="0"/>
                    </a:p>
                  </a:txBody>
                  <a:tcPr/>
                </a:tc>
                <a:tc vMerge="1">
                  <a:txBody>
                    <a:bodyPr/>
                    <a:lstStyle/>
                    <a:p>
                      <a:endParaRPr kumimoji="1" lang="ja-JP" altLang="en-US"/>
                    </a:p>
                  </a:txBody>
                  <a:tcPr/>
                </a:tc>
                <a:tc>
                  <a:txBody>
                    <a:bodyPr/>
                    <a:lstStyle/>
                    <a:p>
                      <a:pPr algn="ctr">
                        <a:lnSpc>
                          <a:spcPct val="100000"/>
                        </a:lnSpc>
                        <a:spcAft>
                          <a:spcPts val="0"/>
                        </a:spcAft>
                      </a:pPr>
                      <a:r>
                        <a:rPr lang="ja-JP" sz="900" kern="0">
                          <a:effectLst/>
                          <a:latin typeface="BIZ UDPゴシック" panose="020B0400000000000000" pitchFamily="50" charset="-128"/>
                          <a:ea typeface="BIZ UDPゴシック" panose="020B0400000000000000" pitchFamily="50" charset="-128"/>
                        </a:rPr>
                        <a:t>ト</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just">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滅菌施設</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7</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extLst>
                  <a:ext uri="{0D108BD9-81ED-4DB2-BD59-A6C34878D82A}">
                    <a16:rowId xmlns:a16="http://schemas.microsoft.com/office/drawing/2014/main" val="1232496566"/>
                  </a:ext>
                </a:extLst>
              </a:tr>
              <a:tr h="143598">
                <a:tc vMerge="1">
                  <a:txBody>
                    <a:bodyPr/>
                    <a:lstStyle/>
                    <a:p>
                      <a:endParaRPr kumimoji="1" lang="ja-JP" altLang="en-US" dirty="0"/>
                    </a:p>
                  </a:txBody>
                  <a:tcPr/>
                </a:tc>
                <a:tc vMerge="1">
                  <a:txBody>
                    <a:bodyPr/>
                    <a:lstStyle/>
                    <a:p>
                      <a:endParaRPr kumimoji="1" lang="ja-JP" altLang="en-US"/>
                    </a:p>
                  </a:txBody>
                  <a:tcPr/>
                </a:tc>
                <a:tc>
                  <a:txBody>
                    <a:bodyPr/>
                    <a:lstStyle/>
                    <a:p>
                      <a:pPr algn="ctr">
                        <a:lnSpc>
                          <a:spcPct val="100000"/>
                        </a:lnSpc>
                        <a:spcAft>
                          <a:spcPts val="0"/>
                        </a:spcAft>
                      </a:pPr>
                      <a:r>
                        <a:rPr lang="ja-JP" sz="900" kern="0">
                          <a:effectLst/>
                          <a:latin typeface="BIZ UDPゴシック" panose="020B0400000000000000" pitchFamily="50" charset="-128"/>
                          <a:ea typeface="BIZ UDPゴシック" panose="020B0400000000000000" pitchFamily="50" charset="-128"/>
                        </a:rPr>
                        <a:t>チ</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just">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消毒施設</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0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extLst>
                  <a:ext uri="{0D108BD9-81ED-4DB2-BD59-A6C34878D82A}">
                    <a16:rowId xmlns:a16="http://schemas.microsoft.com/office/drawing/2014/main" val="1687211983"/>
                  </a:ext>
                </a:extLst>
              </a:tr>
              <a:tr h="382928">
                <a:tc rowSpan="7">
                  <a:txBody>
                    <a:bodyPr/>
                    <a:lstStyle/>
                    <a:p>
                      <a:pPr algn="just">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rowSpan="7">
                  <a:txBody>
                    <a:bodyPr/>
                    <a:lstStyle/>
                    <a:p>
                      <a:pPr algn="just">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木材若しくは木製品の製造（家具に係るものを除く）又はパルプ、紙若しくは紙加工品の製造</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ctr">
                        <a:lnSpc>
                          <a:spcPct val="100000"/>
                        </a:lnSpc>
                        <a:spcAft>
                          <a:spcPts val="0"/>
                        </a:spcAft>
                      </a:pPr>
                      <a:r>
                        <a:rPr lang="ja-JP" sz="900" kern="0">
                          <a:effectLst/>
                          <a:latin typeface="BIZ UDPゴシック" panose="020B0400000000000000" pitchFamily="50" charset="-128"/>
                          <a:ea typeface="BIZ UDPゴシック" panose="020B0400000000000000" pitchFamily="50" charset="-128"/>
                        </a:rPr>
                        <a:t>イ</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l">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法に掲げる乾燥炉</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火格子面積（</a:t>
                      </a:r>
                      <a:r>
                        <a:rPr lang="en-US" sz="800" kern="0" dirty="0">
                          <a:effectLst/>
                          <a:latin typeface="BIZ UDPゴシック" panose="020B0400000000000000" pitchFamily="50" charset="-128"/>
                          <a:ea typeface="BIZ UDPゴシック" panose="020B0400000000000000" pitchFamily="50" charset="-128"/>
                        </a:rPr>
                        <a:t>1m</a:t>
                      </a:r>
                      <a:r>
                        <a:rPr lang="en-US" sz="800" kern="0" baseline="30000" dirty="0">
                          <a:effectLst/>
                          <a:latin typeface="BIZ UDPゴシック" panose="020B0400000000000000" pitchFamily="50" charset="-128"/>
                          <a:ea typeface="BIZ UDPゴシック" panose="020B0400000000000000" pitchFamily="50" charset="-128"/>
                        </a:rPr>
                        <a:t>2</a:t>
                      </a:r>
                      <a:r>
                        <a:rPr lang="ja-JP" sz="800" kern="0" dirty="0">
                          <a:effectLst/>
                          <a:latin typeface="BIZ UDPゴシック" panose="020B0400000000000000" pitchFamily="50" charset="-128"/>
                          <a:ea typeface="BIZ UDPゴシック" panose="020B0400000000000000" pitchFamily="50" charset="-128"/>
                        </a:rPr>
                        <a:t>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燃焼能力（重油換算</a:t>
                      </a:r>
                      <a:r>
                        <a:rPr lang="en-US" sz="800" kern="0" dirty="0">
                          <a:effectLst/>
                          <a:latin typeface="BIZ UDPゴシック" panose="020B0400000000000000" pitchFamily="50" charset="-128"/>
                          <a:ea typeface="BIZ UDPゴシック" panose="020B0400000000000000" pitchFamily="50" charset="-128"/>
                        </a:rPr>
                        <a:t>50L/</a:t>
                      </a:r>
                      <a:r>
                        <a:rPr lang="ja-JP" sz="800" kern="0" dirty="0">
                          <a:effectLst/>
                          <a:latin typeface="BIZ UDPゴシック" panose="020B0400000000000000" pitchFamily="50" charset="-128"/>
                          <a:ea typeface="BIZ UDPゴシック" panose="020B0400000000000000" pitchFamily="50" charset="-128"/>
                        </a:rPr>
                        <a:t>時以上）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変圧器の定格容量（</a:t>
                      </a:r>
                      <a:r>
                        <a:rPr lang="en-US" sz="800" kern="0" dirty="0">
                          <a:effectLst/>
                          <a:latin typeface="BIZ UDPゴシック" panose="020B0400000000000000" pitchFamily="50" charset="-128"/>
                          <a:ea typeface="BIZ UDPゴシック" panose="020B0400000000000000" pitchFamily="50" charset="-128"/>
                        </a:rPr>
                        <a:t>200kVA</a:t>
                      </a:r>
                      <a:r>
                        <a:rPr lang="ja-JP" sz="800" kern="0" dirty="0">
                          <a:effectLst/>
                          <a:latin typeface="BIZ UDPゴシック" panose="020B0400000000000000" pitchFamily="50" charset="-128"/>
                          <a:ea typeface="BIZ UDPゴシック" panose="020B0400000000000000" pitchFamily="50" charset="-128"/>
                        </a:rPr>
                        <a:t>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extLst>
                  <a:ext uri="{0D108BD9-81ED-4DB2-BD59-A6C34878D82A}">
                    <a16:rowId xmlns:a16="http://schemas.microsoft.com/office/drawing/2014/main" val="1259287467"/>
                  </a:ext>
                </a:extLst>
              </a:tr>
              <a:tr h="382928">
                <a:tc vMerge="1">
                  <a:txBody>
                    <a:bodyPr/>
                    <a:lstStyle/>
                    <a:p>
                      <a:endParaRPr kumimoji="1" lang="ja-JP" altLang="en-US" dirty="0"/>
                    </a:p>
                  </a:txBody>
                  <a:tcPr/>
                </a:tc>
                <a:tc vMerge="1">
                  <a:txBody>
                    <a:bodyPr/>
                    <a:lstStyle/>
                    <a:p>
                      <a:endParaRPr kumimoji="1" lang="ja-JP" altLang="en-US"/>
                    </a:p>
                  </a:txBody>
                  <a:tcPr/>
                </a:tc>
                <a:tc>
                  <a:txBody>
                    <a:bodyPr/>
                    <a:lstStyle/>
                    <a:p>
                      <a:pPr algn="ctr">
                        <a:lnSpc>
                          <a:spcPct val="100000"/>
                        </a:lnSpc>
                        <a:spcAft>
                          <a:spcPts val="0"/>
                        </a:spcAft>
                      </a:pPr>
                      <a:r>
                        <a:rPr lang="ja-JP" sz="900" kern="0">
                          <a:effectLst/>
                          <a:latin typeface="BIZ UDPゴシック" panose="020B0400000000000000" pitchFamily="50" charset="-128"/>
                          <a:ea typeface="BIZ UDPゴシック" panose="020B0400000000000000" pitchFamily="50" charset="-128"/>
                        </a:rPr>
                        <a:t>ロ</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l">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条例に掲げる乾燥炉</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火格子面積（</a:t>
                      </a:r>
                      <a:r>
                        <a:rPr lang="en-US" sz="800" kern="0" dirty="0">
                          <a:effectLst/>
                          <a:latin typeface="BIZ UDPゴシック" panose="020B0400000000000000" pitchFamily="50" charset="-128"/>
                          <a:ea typeface="BIZ UDPゴシック" panose="020B0400000000000000" pitchFamily="50" charset="-128"/>
                        </a:rPr>
                        <a:t>0.5</a:t>
                      </a:r>
                      <a:r>
                        <a:rPr lang="ja-JP" sz="800" kern="0" dirty="0">
                          <a:effectLst/>
                          <a:latin typeface="BIZ UDPゴシック" panose="020B0400000000000000" pitchFamily="50" charset="-128"/>
                          <a:ea typeface="BIZ UDPゴシック" panose="020B0400000000000000" pitchFamily="50" charset="-128"/>
                        </a:rPr>
                        <a:t>以上</a:t>
                      </a:r>
                      <a:r>
                        <a:rPr lang="en-US" sz="800" kern="0" dirty="0">
                          <a:effectLst/>
                          <a:latin typeface="BIZ UDPゴシック" panose="020B0400000000000000" pitchFamily="50" charset="-128"/>
                          <a:ea typeface="BIZ UDPゴシック" panose="020B0400000000000000" pitchFamily="50" charset="-128"/>
                        </a:rPr>
                        <a:t>1m</a:t>
                      </a:r>
                      <a:r>
                        <a:rPr lang="en-US" sz="800" kern="0" baseline="30000" dirty="0">
                          <a:effectLst/>
                          <a:latin typeface="BIZ UDPゴシック" panose="020B0400000000000000" pitchFamily="50" charset="-128"/>
                          <a:ea typeface="BIZ UDPゴシック" panose="020B0400000000000000" pitchFamily="50" charset="-128"/>
                        </a:rPr>
                        <a:t>2</a:t>
                      </a:r>
                      <a:r>
                        <a:rPr lang="ja-JP" sz="800" kern="0" dirty="0">
                          <a:effectLst/>
                          <a:latin typeface="BIZ UDPゴシック" panose="020B0400000000000000" pitchFamily="50" charset="-128"/>
                          <a:ea typeface="BIZ UDPゴシック" panose="020B0400000000000000" pitchFamily="50" charset="-128"/>
                        </a:rPr>
                        <a:t>未満）</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燃焼能力（重油換算</a:t>
                      </a:r>
                      <a:r>
                        <a:rPr lang="en-US" sz="800" kern="0" dirty="0">
                          <a:effectLst/>
                          <a:latin typeface="BIZ UDPゴシック" panose="020B0400000000000000" pitchFamily="50" charset="-128"/>
                          <a:ea typeface="BIZ UDPゴシック" panose="020B0400000000000000" pitchFamily="50" charset="-128"/>
                        </a:rPr>
                        <a:t>30</a:t>
                      </a:r>
                      <a:r>
                        <a:rPr lang="ja-JP" sz="800" kern="0" dirty="0">
                          <a:effectLst/>
                          <a:latin typeface="BIZ UDPゴシック" panose="020B0400000000000000" pitchFamily="50" charset="-128"/>
                          <a:ea typeface="BIZ UDPゴシック" panose="020B0400000000000000" pitchFamily="50" charset="-128"/>
                        </a:rPr>
                        <a:t>以上</a:t>
                      </a:r>
                      <a:r>
                        <a:rPr lang="en-US" sz="800" kern="0" dirty="0">
                          <a:effectLst/>
                          <a:latin typeface="BIZ UDPゴシック" panose="020B0400000000000000" pitchFamily="50" charset="-128"/>
                          <a:ea typeface="BIZ UDPゴシック" panose="020B0400000000000000" pitchFamily="50" charset="-128"/>
                        </a:rPr>
                        <a:t>50L/</a:t>
                      </a:r>
                      <a:r>
                        <a:rPr lang="ja-JP" sz="800" kern="0" dirty="0">
                          <a:effectLst/>
                          <a:latin typeface="BIZ UDPゴシック" panose="020B0400000000000000" pitchFamily="50" charset="-128"/>
                          <a:ea typeface="BIZ UDPゴシック" panose="020B0400000000000000" pitchFamily="50" charset="-128"/>
                        </a:rPr>
                        <a:t>時未満）</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変圧器の定格容量（</a:t>
                      </a:r>
                      <a:r>
                        <a:rPr lang="en-US" sz="800" kern="0" dirty="0">
                          <a:effectLst/>
                          <a:latin typeface="BIZ UDPゴシック" panose="020B0400000000000000" pitchFamily="50" charset="-128"/>
                          <a:ea typeface="BIZ UDPゴシック" panose="020B0400000000000000" pitchFamily="50" charset="-128"/>
                        </a:rPr>
                        <a:t>100</a:t>
                      </a:r>
                      <a:r>
                        <a:rPr lang="ja-JP" sz="800" kern="0" dirty="0">
                          <a:effectLst/>
                          <a:latin typeface="BIZ UDPゴシック" panose="020B0400000000000000" pitchFamily="50" charset="-128"/>
                          <a:ea typeface="BIZ UDPゴシック" panose="020B0400000000000000" pitchFamily="50" charset="-128"/>
                        </a:rPr>
                        <a:t>以上</a:t>
                      </a:r>
                      <a:r>
                        <a:rPr lang="en-US" sz="800" kern="0" dirty="0">
                          <a:effectLst/>
                          <a:latin typeface="BIZ UDPゴシック" panose="020B0400000000000000" pitchFamily="50" charset="-128"/>
                          <a:ea typeface="BIZ UDPゴシック" panose="020B0400000000000000" pitchFamily="50" charset="-128"/>
                        </a:rPr>
                        <a:t>200kVA</a:t>
                      </a:r>
                      <a:r>
                        <a:rPr lang="ja-JP" sz="800" kern="0" dirty="0">
                          <a:effectLst/>
                          <a:latin typeface="BIZ UDPゴシック" panose="020B0400000000000000" pitchFamily="50" charset="-128"/>
                          <a:ea typeface="BIZ UDPゴシック" panose="020B0400000000000000" pitchFamily="50" charset="-128"/>
                        </a:rPr>
                        <a:t>未満）</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0</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extLst>
                  <a:ext uri="{0D108BD9-81ED-4DB2-BD59-A6C34878D82A}">
                    <a16:rowId xmlns:a16="http://schemas.microsoft.com/office/drawing/2014/main" val="3768102743"/>
                  </a:ext>
                </a:extLst>
              </a:tr>
              <a:tr h="143598">
                <a:tc vMerge="1">
                  <a:txBody>
                    <a:bodyPr/>
                    <a:lstStyle/>
                    <a:p>
                      <a:endParaRPr kumimoji="1" lang="ja-JP" altLang="en-US" dirty="0"/>
                    </a:p>
                  </a:txBody>
                  <a:tcPr/>
                </a:tc>
                <a:tc vMerge="1">
                  <a:txBody>
                    <a:bodyPr/>
                    <a:lstStyle/>
                    <a:p>
                      <a:endParaRPr kumimoji="1" lang="ja-JP" altLang="en-US"/>
                    </a:p>
                  </a:txBody>
                  <a:tcPr/>
                </a:tc>
                <a:tc>
                  <a:txBody>
                    <a:bodyPr/>
                    <a:lstStyle/>
                    <a:p>
                      <a:pPr algn="ctr">
                        <a:lnSpc>
                          <a:spcPct val="100000"/>
                        </a:lnSpc>
                        <a:spcAft>
                          <a:spcPts val="0"/>
                        </a:spcAft>
                      </a:pPr>
                      <a:r>
                        <a:rPr lang="ja-JP" sz="900" kern="0">
                          <a:effectLst/>
                          <a:latin typeface="BIZ UDPゴシック" panose="020B0400000000000000" pitchFamily="50" charset="-128"/>
                          <a:ea typeface="BIZ UDPゴシック" panose="020B0400000000000000" pitchFamily="50" charset="-128"/>
                        </a:rPr>
                        <a:t>ハ</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just">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乾燥・焼付施設</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14</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extLst>
                  <a:ext uri="{0D108BD9-81ED-4DB2-BD59-A6C34878D82A}">
                    <a16:rowId xmlns:a16="http://schemas.microsoft.com/office/drawing/2014/main" val="70198992"/>
                  </a:ext>
                </a:extLst>
              </a:tr>
              <a:tr h="143598">
                <a:tc vMerge="1">
                  <a:txBody>
                    <a:bodyPr/>
                    <a:lstStyle/>
                    <a:p>
                      <a:endParaRPr kumimoji="1" lang="ja-JP" altLang="en-US" dirty="0"/>
                    </a:p>
                  </a:txBody>
                  <a:tcPr/>
                </a:tc>
                <a:tc vMerge="1">
                  <a:txBody>
                    <a:bodyPr/>
                    <a:lstStyle/>
                    <a:p>
                      <a:endParaRPr kumimoji="1" lang="ja-JP" altLang="en-US"/>
                    </a:p>
                  </a:txBody>
                  <a:tcPr/>
                </a:tc>
                <a:tc>
                  <a:txBody>
                    <a:bodyPr/>
                    <a:lstStyle/>
                    <a:p>
                      <a:pPr algn="ctr">
                        <a:lnSpc>
                          <a:spcPct val="100000"/>
                        </a:lnSpc>
                        <a:spcAft>
                          <a:spcPts val="0"/>
                        </a:spcAft>
                      </a:pPr>
                      <a:r>
                        <a:rPr lang="ja-JP" sz="900" kern="0">
                          <a:effectLst/>
                          <a:latin typeface="BIZ UDPゴシック" panose="020B0400000000000000" pitchFamily="50" charset="-128"/>
                          <a:ea typeface="BIZ UDPゴシック" panose="020B0400000000000000" pitchFamily="50" charset="-128"/>
                        </a:rPr>
                        <a:t>ニ</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just">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張合せ施設</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45</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extLst>
                  <a:ext uri="{0D108BD9-81ED-4DB2-BD59-A6C34878D82A}">
                    <a16:rowId xmlns:a16="http://schemas.microsoft.com/office/drawing/2014/main" val="2176558274"/>
                  </a:ext>
                </a:extLst>
              </a:tr>
              <a:tr h="143598">
                <a:tc vMerge="1">
                  <a:txBody>
                    <a:bodyPr/>
                    <a:lstStyle/>
                    <a:p>
                      <a:endParaRPr kumimoji="1" lang="ja-JP" altLang="en-US" dirty="0"/>
                    </a:p>
                  </a:txBody>
                  <a:tcPr/>
                </a:tc>
                <a:tc vMerge="1">
                  <a:txBody>
                    <a:bodyPr/>
                    <a:lstStyle/>
                    <a:p>
                      <a:endParaRPr kumimoji="1" lang="ja-JP" altLang="en-US"/>
                    </a:p>
                  </a:txBody>
                  <a:tcPr/>
                </a:tc>
                <a:tc>
                  <a:txBody>
                    <a:bodyPr/>
                    <a:lstStyle/>
                    <a:p>
                      <a:pPr algn="ctr">
                        <a:lnSpc>
                          <a:spcPct val="100000"/>
                        </a:lnSpc>
                        <a:spcAft>
                          <a:spcPts val="0"/>
                        </a:spcAft>
                      </a:pPr>
                      <a:r>
                        <a:rPr lang="ja-JP" sz="900" kern="0">
                          <a:effectLst/>
                          <a:latin typeface="BIZ UDPゴシック" panose="020B0400000000000000" pitchFamily="50" charset="-128"/>
                          <a:ea typeface="BIZ UDPゴシック" panose="020B0400000000000000" pitchFamily="50" charset="-128"/>
                        </a:rPr>
                        <a:t>ホ</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just">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樹脂加工施設</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13</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extLst>
                  <a:ext uri="{0D108BD9-81ED-4DB2-BD59-A6C34878D82A}">
                    <a16:rowId xmlns:a16="http://schemas.microsoft.com/office/drawing/2014/main" val="2781794579"/>
                  </a:ext>
                </a:extLst>
              </a:tr>
              <a:tr h="143598">
                <a:tc vMerge="1">
                  <a:txBody>
                    <a:bodyPr/>
                    <a:lstStyle/>
                    <a:p>
                      <a:endParaRPr kumimoji="1" lang="ja-JP" altLang="en-US" dirty="0"/>
                    </a:p>
                  </a:txBody>
                  <a:tcPr/>
                </a:tc>
                <a:tc vMerge="1">
                  <a:txBody>
                    <a:bodyPr/>
                    <a:lstStyle/>
                    <a:p>
                      <a:endParaRPr kumimoji="1" lang="ja-JP" altLang="en-US"/>
                    </a:p>
                  </a:txBody>
                  <a:tcPr/>
                </a:tc>
                <a:tc>
                  <a:txBody>
                    <a:bodyPr/>
                    <a:lstStyle/>
                    <a:p>
                      <a:pPr algn="ctr">
                        <a:lnSpc>
                          <a:spcPct val="100000"/>
                        </a:lnSpc>
                        <a:spcAft>
                          <a:spcPts val="0"/>
                        </a:spcAft>
                      </a:pPr>
                      <a:r>
                        <a:rPr lang="ja-JP" sz="900" kern="0">
                          <a:effectLst/>
                          <a:latin typeface="BIZ UDPゴシック" panose="020B0400000000000000" pitchFamily="50" charset="-128"/>
                          <a:ea typeface="BIZ UDPゴシック" panose="020B0400000000000000" pitchFamily="50" charset="-128"/>
                        </a:rPr>
                        <a:t>ヘ</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just">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滅菌施設</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0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extLst>
                  <a:ext uri="{0D108BD9-81ED-4DB2-BD59-A6C34878D82A}">
                    <a16:rowId xmlns:a16="http://schemas.microsoft.com/office/drawing/2014/main" val="675015492"/>
                  </a:ext>
                </a:extLst>
              </a:tr>
              <a:tr h="143598">
                <a:tc vMerge="1">
                  <a:txBody>
                    <a:bodyPr/>
                    <a:lstStyle/>
                    <a:p>
                      <a:endParaRPr kumimoji="1" lang="ja-JP" altLang="en-US" dirty="0"/>
                    </a:p>
                  </a:txBody>
                  <a:tcPr/>
                </a:tc>
                <a:tc vMerge="1">
                  <a:txBody>
                    <a:bodyPr/>
                    <a:lstStyle/>
                    <a:p>
                      <a:endParaRPr kumimoji="1" lang="ja-JP" altLang="en-US"/>
                    </a:p>
                  </a:txBody>
                  <a:tcPr/>
                </a:tc>
                <a:tc>
                  <a:txBody>
                    <a:bodyPr/>
                    <a:lstStyle/>
                    <a:p>
                      <a:pPr algn="ctr">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ト</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just">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消毒施設</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0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extLst>
                  <a:ext uri="{0D108BD9-81ED-4DB2-BD59-A6C34878D82A}">
                    <a16:rowId xmlns:a16="http://schemas.microsoft.com/office/drawing/2014/main" val="1273855450"/>
                  </a:ext>
                </a:extLst>
              </a:tr>
              <a:tr h="382928">
                <a:tc rowSpan="6">
                  <a:txBody>
                    <a:bodyPr/>
                    <a:lstStyle/>
                    <a:p>
                      <a:pPr algn="just">
                        <a:lnSpc>
                          <a:spcPct val="100000"/>
                        </a:lnSpc>
                        <a:spcAft>
                          <a:spcPts val="0"/>
                        </a:spcAft>
                      </a:pPr>
                      <a:r>
                        <a:rPr lang="ja-JP" alt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３</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rowSpan="6">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ja-JP" sz="9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出版若しくは印刷又はこれらの関連品の製造</a:t>
                      </a:r>
                      <a:endParaRPr lang="ja-JP"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イ</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法に掲げる</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l">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乾燥炉</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火格子面積（</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1m</a:t>
                      </a:r>
                      <a:r>
                        <a:rPr lang="en-US" sz="800" kern="0" baseline="300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2</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燃焼能力（重油換算</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50L/</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時以上）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変圧器の定格容量（</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200kVA</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90</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extLst>
                  <a:ext uri="{0D108BD9-81ED-4DB2-BD59-A6C34878D82A}">
                    <a16:rowId xmlns:a16="http://schemas.microsoft.com/office/drawing/2014/main" val="3817356995"/>
                  </a:ext>
                </a:extLst>
              </a:tr>
              <a:tr h="407882">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ロ</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条例に掲げる</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l">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乾燥炉</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火格子面積（</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0.5</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1m</a:t>
                      </a:r>
                      <a:r>
                        <a:rPr lang="en-US" sz="800" kern="0" baseline="300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2</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未満）</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燃焼能力（重油換算</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30</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50L/</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時未満）</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変圧器の定格容量（</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100</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200kVA</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未満）</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23</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extLst>
                  <a:ext uri="{0D108BD9-81ED-4DB2-BD59-A6C34878D82A}">
                    <a16:rowId xmlns:a16="http://schemas.microsoft.com/office/drawing/2014/main" val="1141539161"/>
                  </a:ext>
                </a:extLst>
              </a:tr>
              <a:tr h="143598">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ハ</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乾燥・焼付施設</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42</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extLst>
                  <a:ext uri="{0D108BD9-81ED-4DB2-BD59-A6C34878D82A}">
                    <a16:rowId xmlns:a16="http://schemas.microsoft.com/office/drawing/2014/main" val="1555196890"/>
                  </a:ext>
                </a:extLst>
              </a:tr>
              <a:tr h="143598">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ニ</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グラビア印刷施設</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47</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extLst>
                  <a:ext uri="{0D108BD9-81ED-4DB2-BD59-A6C34878D82A}">
                    <a16:rowId xmlns:a16="http://schemas.microsoft.com/office/drawing/2014/main" val="3096824562"/>
                  </a:ext>
                </a:extLst>
              </a:tr>
              <a:tr h="143598">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ホ</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金属板印刷施設</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28</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extLst>
                  <a:ext uri="{0D108BD9-81ED-4DB2-BD59-A6C34878D82A}">
                    <a16:rowId xmlns:a16="http://schemas.microsoft.com/office/drawing/2014/main" val="437847688"/>
                  </a:ext>
                </a:extLst>
              </a:tr>
              <a:tr h="143598">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ヘ</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エッチング施設</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extLst>
                  <a:ext uri="{0D108BD9-81ED-4DB2-BD59-A6C34878D82A}">
                    <a16:rowId xmlns:a16="http://schemas.microsoft.com/office/drawing/2014/main" val="4011236267"/>
                  </a:ext>
                </a:extLst>
              </a:tr>
            </a:tbl>
          </a:graphicData>
        </a:graphic>
      </p:graphicFrame>
      <p:sp>
        <p:nvSpPr>
          <p:cNvPr id="12" name="テキスト ボックス 11">
            <a:extLst>
              <a:ext uri="{FF2B5EF4-FFF2-40B4-BE49-F238E27FC236}">
                <a16:creationId xmlns:a16="http://schemas.microsoft.com/office/drawing/2014/main" id="{28341D5F-1243-4E2A-8D4D-FB6191675E08}"/>
              </a:ext>
            </a:extLst>
          </p:cNvPr>
          <p:cNvSpPr txBox="1"/>
          <p:nvPr/>
        </p:nvSpPr>
        <p:spPr>
          <a:xfrm>
            <a:off x="574904" y="1213320"/>
            <a:ext cx="4339650" cy="369332"/>
          </a:xfrm>
          <a:prstGeom prst="rect">
            <a:avLst/>
          </a:prstGeom>
          <a:noFill/>
        </p:spPr>
        <p:txBody>
          <a:bodyPr wrap="none" rtlCol="0">
            <a:spAutoFit/>
          </a:bodyPr>
          <a:lstStyle/>
          <a:p>
            <a:r>
              <a:rPr kumimoji="1" lang="ja-JP" altLang="en-US" dirty="0">
                <a:latin typeface="BIZ UDPゴシック" panose="020B0400000000000000" pitchFamily="50" charset="-128"/>
                <a:ea typeface="BIZ UDPゴシック" panose="020B0400000000000000" pitchFamily="50" charset="-128"/>
              </a:rPr>
              <a:t>〇大阪府生活環境の保全等に関する条例</a:t>
            </a:r>
          </a:p>
        </p:txBody>
      </p:sp>
      <p:graphicFrame>
        <p:nvGraphicFramePr>
          <p:cNvPr id="14" name="表 13">
            <a:extLst>
              <a:ext uri="{FF2B5EF4-FFF2-40B4-BE49-F238E27FC236}">
                <a16:creationId xmlns:a16="http://schemas.microsoft.com/office/drawing/2014/main" id="{80433ACD-EE20-45EA-BCBC-78E82308DE58}"/>
              </a:ext>
            </a:extLst>
          </p:cNvPr>
          <p:cNvGraphicFramePr>
            <a:graphicFrameLocks noGrp="1"/>
          </p:cNvGraphicFramePr>
          <p:nvPr>
            <p:extLst>
              <p:ext uri="{D42A27DB-BD31-4B8C-83A1-F6EECF244321}">
                <p14:modId xmlns:p14="http://schemas.microsoft.com/office/powerpoint/2010/main" val="1110706147"/>
              </p:ext>
            </p:extLst>
          </p:nvPr>
        </p:nvGraphicFramePr>
        <p:xfrm>
          <a:off x="5198132" y="1563168"/>
          <a:ext cx="4643917" cy="5028135"/>
        </p:xfrm>
        <a:graphic>
          <a:graphicData uri="http://schemas.openxmlformats.org/drawingml/2006/table">
            <a:tbl>
              <a:tblPr firstRow="1" firstCol="1" bandRow="1">
                <a:tableStyleId>{5C22544A-7EE6-4342-B048-85BDC9FD1C3A}</a:tableStyleId>
              </a:tblPr>
              <a:tblGrid>
                <a:gridCol w="173935">
                  <a:extLst>
                    <a:ext uri="{9D8B030D-6E8A-4147-A177-3AD203B41FA5}">
                      <a16:colId xmlns:a16="http://schemas.microsoft.com/office/drawing/2014/main" val="1879744770"/>
                    </a:ext>
                  </a:extLst>
                </a:gridCol>
                <a:gridCol w="561947">
                  <a:extLst>
                    <a:ext uri="{9D8B030D-6E8A-4147-A177-3AD203B41FA5}">
                      <a16:colId xmlns:a16="http://schemas.microsoft.com/office/drawing/2014/main" val="2867043341"/>
                    </a:ext>
                  </a:extLst>
                </a:gridCol>
                <a:gridCol w="144000">
                  <a:extLst>
                    <a:ext uri="{9D8B030D-6E8A-4147-A177-3AD203B41FA5}">
                      <a16:colId xmlns:a16="http://schemas.microsoft.com/office/drawing/2014/main" val="1273024589"/>
                    </a:ext>
                  </a:extLst>
                </a:gridCol>
                <a:gridCol w="1139687">
                  <a:extLst>
                    <a:ext uri="{9D8B030D-6E8A-4147-A177-3AD203B41FA5}">
                      <a16:colId xmlns:a16="http://schemas.microsoft.com/office/drawing/2014/main" val="3837837326"/>
                    </a:ext>
                  </a:extLst>
                </a:gridCol>
                <a:gridCol w="2120348">
                  <a:extLst>
                    <a:ext uri="{9D8B030D-6E8A-4147-A177-3AD203B41FA5}">
                      <a16:colId xmlns:a16="http://schemas.microsoft.com/office/drawing/2014/main" val="2116176162"/>
                    </a:ext>
                  </a:extLst>
                </a:gridCol>
                <a:gridCol w="504000">
                  <a:extLst>
                    <a:ext uri="{9D8B030D-6E8A-4147-A177-3AD203B41FA5}">
                      <a16:colId xmlns:a16="http://schemas.microsoft.com/office/drawing/2014/main" val="3082165267"/>
                    </a:ext>
                  </a:extLst>
                </a:gridCol>
              </a:tblGrid>
              <a:tr h="332744">
                <a:tc gridSpan="3">
                  <a:txBody>
                    <a:bodyPr/>
                    <a:lstStyle/>
                    <a:p>
                      <a:pPr algn="ctr">
                        <a:lnSpc>
                          <a:spcPct val="100000"/>
                        </a:lnSpc>
                        <a:spcAft>
                          <a:spcPts val="0"/>
                        </a:spcAft>
                      </a:pPr>
                      <a:r>
                        <a:rPr lang="ja-JP" alt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項・用途</a:t>
                      </a:r>
                      <a:endPar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hMerge="1">
                  <a:txBody>
                    <a:bodyPr/>
                    <a:lstStyle/>
                    <a:p>
                      <a:pPr algn="l">
                        <a:lnSpc>
                          <a:spcPts val="1200"/>
                        </a:lnSpc>
                        <a:spcAft>
                          <a:spcPts val="0"/>
                        </a:spcAft>
                      </a:pP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hMerge="1">
                  <a:txBody>
                    <a:bodyPr/>
                    <a:lstStyle/>
                    <a:p>
                      <a:pPr algn="ctr">
                        <a:lnSpc>
                          <a:spcPts val="1200"/>
                        </a:lnSpc>
                        <a:spcAft>
                          <a:spcPts val="0"/>
                        </a:spcAft>
                      </a:pP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ctr">
                        <a:lnSpc>
                          <a:spcPct val="100000"/>
                        </a:lnSpc>
                        <a:spcAft>
                          <a:spcPts val="0"/>
                        </a:spcAft>
                      </a:pPr>
                      <a:r>
                        <a:rPr lang="ja-JP" alt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施設種類</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ctr">
                        <a:lnSpc>
                          <a:spcPct val="100000"/>
                        </a:lnSpc>
                        <a:spcAft>
                          <a:spcPts val="0"/>
                        </a:spcAft>
                      </a:pPr>
                      <a:r>
                        <a:rPr lang="ja-JP" alt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規模</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ctr">
                        <a:lnSpc>
                          <a:spcPct val="100000"/>
                        </a:lnSpc>
                        <a:spcAft>
                          <a:spcPts val="0"/>
                        </a:spcAft>
                      </a:pPr>
                      <a:r>
                        <a:rPr lang="ja-JP" altLang="en-US"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施設数</a:t>
                      </a:r>
                      <a:r>
                        <a:rPr lang="ja-JP" alt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altLang="ja-JP"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H29</a:t>
                      </a:r>
                      <a:r>
                        <a:rPr lang="ja-JP" alt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末）</a:t>
                      </a:r>
                      <a:endParaRPr lang="ja-JP" alt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extLst>
                  <a:ext uri="{0D108BD9-81ED-4DB2-BD59-A6C34878D82A}">
                    <a16:rowId xmlns:a16="http://schemas.microsoft.com/office/drawing/2014/main" val="2202742494"/>
                  </a:ext>
                </a:extLst>
              </a:tr>
              <a:tr h="375631">
                <a:tc rowSpan="19">
                  <a:txBody>
                    <a:bodyPr/>
                    <a:lstStyle/>
                    <a:p>
                      <a:pPr algn="l">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4</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rowSpan="19">
                  <a:txBody>
                    <a:bodyPr/>
                    <a:lstStyle/>
                    <a:p>
                      <a:pPr algn="l">
                        <a:lnSpc>
                          <a:spcPct val="100000"/>
                        </a:lnSpc>
                        <a:spcAft>
                          <a:spcPts val="0"/>
                        </a:spcAft>
                      </a:pPr>
                      <a:r>
                        <a:rPr lang="ja-JP" altLang="ja-JP" sz="900" kern="0" dirty="0">
                          <a:effectLst/>
                          <a:latin typeface="BIZ UDPゴシック" panose="020B0400000000000000" pitchFamily="50" charset="-128"/>
                          <a:ea typeface="BIZ UDPゴシック" panose="020B0400000000000000" pitchFamily="50" charset="-128"/>
                        </a:rPr>
                        <a:t>化学工業品、石油製品又は石炭製品の製造</a:t>
                      </a:r>
                      <a:endParaRPr lang="ja-JP"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イ</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l">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法に掲げる反応炉</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火格子面積（</a:t>
                      </a:r>
                      <a:r>
                        <a:rPr lang="en-US" sz="800" kern="0" dirty="0">
                          <a:effectLst/>
                          <a:latin typeface="BIZ UDPゴシック" panose="020B0400000000000000" pitchFamily="50" charset="-128"/>
                          <a:ea typeface="BIZ UDPゴシック" panose="020B0400000000000000" pitchFamily="50" charset="-128"/>
                        </a:rPr>
                        <a:t>1m</a:t>
                      </a:r>
                      <a:r>
                        <a:rPr lang="en-US" sz="800" kern="0" baseline="30000" dirty="0">
                          <a:effectLst/>
                          <a:latin typeface="BIZ UDPゴシック" panose="020B0400000000000000" pitchFamily="50" charset="-128"/>
                          <a:ea typeface="BIZ UDPゴシック" panose="020B0400000000000000" pitchFamily="50" charset="-128"/>
                        </a:rPr>
                        <a:t>2</a:t>
                      </a:r>
                      <a:r>
                        <a:rPr lang="ja-JP" sz="800" kern="0" dirty="0">
                          <a:effectLst/>
                          <a:latin typeface="BIZ UDPゴシック" panose="020B0400000000000000" pitchFamily="50" charset="-128"/>
                          <a:ea typeface="BIZ UDPゴシック" panose="020B0400000000000000" pitchFamily="50" charset="-128"/>
                        </a:rPr>
                        <a:t>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燃焼能力（重油換算</a:t>
                      </a:r>
                      <a:r>
                        <a:rPr lang="en-US" sz="800" kern="0" dirty="0">
                          <a:effectLst/>
                          <a:latin typeface="BIZ UDPゴシック" panose="020B0400000000000000" pitchFamily="50" charset="-128"/>
                          <a:ea typeface="BIZ UDPゴシック" panose="020B0400000000000000" pitchFamily="50" charset="-128"/>
                        </a:rPr>
                        <a:t>50L/</a:t>
                      </a:r>
                      <a:r>
                        <a:rPr lang="ja-JP" sz="800" kern="0" dirty="0">
                          <a:effectLst/>
                          <a:latin typeface="BIZ UDPゴシック" panose="020B0400000000000000" pitchFamily="50" charset="-128"/>
                          <a:ea typeface="BIZ UDPゴシック" panose="020B0400000000000000" pitchFamily="50" charset="-128"/>
                        </a:rPr>
                        <a:t>時以上）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変圧器の定格容量（</a:t>
                      </a:r>
                      <a:r>
                        <a:rPr lang="en-US" sz="800" kern="0" dirty="0">
                          <a:effectLst/>
                          <a:latin typeface="BIZ UDPゴシック" panose="020B0400000000000000" pitchFamily="50" charset="-128"/>
                          <a:ea typeface="BIZ UDPゴシック" panose="020B0400000000000000" pitchFamily="50" charset="-128"/>
                        </a:rPr>
                        <a:t>200kVA</a:t>
                      </a:r>
                      <a:r>
                        <a:rPr lang="ja-JP" sz="800" kern="0" dirty="0">
                          <a:effectLst/>
                          <a:latin typeface="BIZ UDPゴシック" panose="020B0400000000000000" pitchFamily="50" charset="-128"/>
                          <a:ea typeface="BIZ UDPゴシック" panose="020B0400000000000000" pitchFamily="50" charset="-128"/>
                        </a:rPr>
                        <a:t>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extLst>
                  <a:ext uri="{0D108BD9-81ED-4DB2-BD59-A6C34878D82A}">
                    <a16:rowId xmlns:a16="http://schemas.microsoft.com/office/drawing/2014/main" val="2199516840"/>
                  </a:ext>
                </a:extLst>
              </a:tr>
              <a:tr h="140862">
                <a:tc vMerge="1">
                  <a:txBody>
                    <a:bodyPr/>
                    <a:lstStyle/>
                    <a:p>
                      <a:pPr algn="just">
                        <a:lnSpc>
                          <a:spcPts val="1200"/>
                        </a:lnSpc>
                        <a:spcAft>
                          <a:spcPts val="0"/>
                        </a:spcAft>
                      </a:pP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pPr algn="l">
                        <a:lnSpc>
                          <a:spcPts val="1200"/>
                        </a:lnSpc>
                        <a:spcAft>
                          <a:spcPts val="0"/>
                        </a:spcAft>
                      </a:pP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a:effectLst/>
                          <a:latin typeface="BIZ UDPゴシック" panose="020B0400000000000000" pitchFamily="50" charset="-128"/>
                          <a:ea typeface="BIZ UDPゴシック" panose="020B0400000000000000" pitchFamily="50" charset="-128"/>
                        </a:rPr>
                        <a:t>ロ</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法に掲げる溶解槽</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800" kern="0">
                          <a:effectLst/>
                          <a:latin typeface="BIZ UDPゴシック" panose="020B0400000000000000" pitchFamily="50" charset="-128"/>
                          <a:ea typeface="BIZ UDPゴシック" panose="020B0400000000000000" pitchFamily="50" charset="-128"/>
                        </a:rPr>
                        <a:t>処理能力（</a:t>
                      </a:r>
                      <a:r>
                        <a:rPr lang="en-US" sz="800" kern="0">
                          <a:effectLst/>
                          <a:latin typeface="BIZ UDPゴシック" panose="020B0400000000000000" pitchFamily="50" charset="-128"/>
                          <a:ea typeface="BIZ UDPゴシック" panose="020B0400000000000000" pitchFamily="50" charset="-128"/>
                        </a:rPr>
                        <a:t>50kg/</a:t>
                      </a:r>
                      <a:r>
                        <a:rPr lang="ja-JP" sz="800" kern="0">
                          <a:effectLst/>
                          <a:latin typeface="BIZ UDPゴシック" panose="020B0400000000000000" pitchFamily="50" charset="-128"/>
                          <a:ea typeface="BIZ UDPゴシック" panose="020B0400000000000000" pitchFamily="50" charset="-128"/>
                        </a:rPr>
                        <a:t>時以上）</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0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extLst>
                  <a:ext uri="{0D108BD9-81ED-4DB2-BD59-A6C34878D82A}">
                    <a16:rowId xmlns:a16="http://schemas.microsoft.com/office/drawing/2014/main" val="609508355"/>
                  </a:ext>
                </a:extLst>
              </a:tr>
              <a:tr h="140862">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0">
                          <a:effectLst/>
                          <a:latin typeface="BIZ UDPゴシック" panose="020B0400000000000000" pitchFamily="50" charset="-128"/>
                          <a:ea typeface="BIZ UDPゴシック" panose="020B0400000000000000" pitchFamily="50" charset="-128"/>
                        </a:rPr>
                        <a:t>ハ</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法に掲げる反応炉</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800" kern="0">
                          <a:effectLst/>
                          <a:latin typeface="BIZ UDPゴシック" panose="020B0400000000000000" pitchFamily="50" charset="-128"/>
                          <a:ea typeface="BIZ UDPゴシック" panose="020B0400000000000000" pitchFamily="50" charset="-128"/>
                        </a:rPr>
                        <a:t>燃焼能力（重油換算</a:t>
                      </a:r>
                      <a:r>
                        <a:rPr lang="en-US" sz="800" kern="0">
                          <a:effectLst/>
                          <a:latin typeface="BIZ UDPゴシック" panose="020B0400000000000000" pitchFamily="50" charset="-128"/>
                          <a:ea typeface="BIZ UDPゴシック" panose="020B0400000000000000" pitchFamily="50" charset="-128"/>
                        </a:rPr>
                        <a:t>3L/</a:t>
                      </a:r>
                      <a:r>
                        <a:rPr lang="ja-JP" sz="800" kern="0">
                          <a:effectLst/>
                          <a:latin typeface="BIZ UDPゴシック" panose="020B0400000000000000" pitchFamily="50" charset="-128"/>
                          <a:ea typeface="BIZ UDPゴシック" panose="020B0400000000000000" pitchFamily="50" charset="-128"/>
                        </a:rPr>
                        <a:t>時以上）</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0</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extLst>
                  <a:ext uri="{0D108BD9-81ED-4DB2-BD59-A6C34878D82A}">
                    <a16:rowId xmlns:a16="http://schemas.microsoft.com/office/drawing/2014/main" val="4118788525"/>
                  </a:ext>
                </a:extLst>
              </a:tr>
              <a:tr h="375631">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0">
                          <a:effectLst/>
                          <a:latin typeface="BIZ UDPゴシック" panose="020B0400000000000000" pitchFamily="50" charset="-128"/>
                          <a:ea typeface="BIZ UDPゴシック" panose="020B0400000000000000" pitchFamily="50" charset="-128"/>
                        </a:rPr>
                        <a:t>ニ</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l">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法に掲げる反射炉</a:t>
                      </a:r>
                      <a:r>
                        <a:rPr lang="ja-JP" altLang="en-US" sz="900" kern="0" dirty="0">
                          <a:effectLst/>
                          <a:latin typeface="BIZ UDPゴシック" panose="020B0400000000000000" pitchFamily="50" charset="-128"/>
                          <a:ea typeface="BIZ UDPゴシック" panose="020B0400000000000000" pitchFamily="50" charset="-128"/>
                        </a:rPr>
                        <a:t>、</a:t>
                      </a:r>
                      <a:r>
                        <a:rPr lang="ja-JP" sz="900" kern="0" dirty="0">
                          <a:effectLst/>
                          <a:latin typeface="BIZ UDPゴシック" panose="020B0400000000000000" pitchFamily="50" charset="-128"/>
                          <a:ea typeface="BIZ UDPゴシック" panose="020B0400000000000000" pitchFamily="50" charset="-128"/>
                        </a:rPr>
                        <a:t>反応炉</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容量（</a:t>
                      </a:r>
                      <a:r>
                        <a:rPr lang="en-US" sz="800" kern="0" dirty="0">
                          <a:effectLst/>
                          <a:latin typeface="BIZ UDPゴシック" panose="020B0400000000000000" pitchFamily="50" charset="-128"/>
                          <a:ea typeface="BIZ UDPゴシック" panose="020B0400000000000000" pitchFamily="50" charset="-128"/>
                        </a:rPr>
                        <a:t>0.1m</a:t>
                      </a:r>
                      <a:r>
                        <a:rPr lang="en-US" sz="800" kern="0" baseline="30000" dirty="0">
                          <a:effectLst/>
                          <a:latin typeface="BIZ UDPゴシック" panose="020B0400000000000000" pitchFamily="50" charset="-128"/>
                          <a:ea typeface="BIZ UDPゴシック" panose="020B0400000000000000" pitchFamily="50" charset="-128"/>
                        </a:rPr>
                        <a:t>3</a:t>
                      </a:r>
                      <a:r>
                        <a:rPr lang="ja-JP" sz="800" kern="0" dirty="0">
                          <a:effectLst/>
                          <a:latin typeface="BIZ UDPゴシック" panose="020B0400000000000000" pitchFamily="50" charset="-128"/>
                          <a:ea typeface="BIZ UDPゴシック" panose="020B0400000000000000" pitchFamily="50" charset="-128"/>
                        </a:rPr>
                        <a:t>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燃焼能力（重油換算</a:t>
                      </a:r>
                      <a:r>
                        <a:rPr lang="en-US" sz="800" kern="0" dirty="0">
                          <a:effectLst/>
                          <a:latin typeface="BIZ UDPゴシック" panose="020B0400000000000000" pitchFamily="50" charset="-128"/>
                          <a:ea typeface="BIZ UDPゴシック" panose="020B0400000000000000" pitchFamily="50" charset="-128"/>
                        </a:rPr>
                        <a:t>4L/</a:t>
                      </a:r>
                      <a:r>
                        <a:rPr lang="ja-JP" sz="800" kern="0" dirty="0">
                          <a:effectLst/>
                          <a:latin typeface="BIZ UDPゴシック" panose="020B0400000000000000" pitchFamily="50" charset="-128"/>
                          <a:ea typeface="BIZ UDPゴシック" panose="020B0400000000000000" pitchFamily="50" charset="-128"/>
                        </a:rPr>
                        <a:t>時以上）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変圧器の定格容量（</a:t>
                      </a:r>
                      <a:r>
                        <a:rPr lang="en-US" sz="800" kern="0" dirty="0">
                          <a:effectLst/>
                          <a:latin typeface="BIZ UDPゴシック" panose="020B0400000000000000" pitchFamily="50" charset="-128"/>
                          <a:ea typeface="BIZ UDPゴシック" panose="020B0400000000000000" pitchFamily="50" charset="-128"/>
                        </a:rPr>
                        <a:t>20kVA</a:t>
                      </a:r>
                      <a:r>
                        <a:rPr lang="ja-JP" sz="800" kern="0" dirty="0">
                          <a:effectLst/>
                          <a:latin typeface="BIZ UDPゴシック" panose="020B0400000000000000" pitchFamily="50" charset="-128"/>
                          <a:ea typeface="BIZ UDPゴシック" panose="020B0400000000000000" pitchFamily="50" charset="-128"/>
                        </a:rPr>
                        <a:t>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0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extLst>
                  <a:ext uri="{0D108BD9-81ED-4DB2-BD59-A6C34878D82A}">
                    <a16:rowId xmlns:a16="http://schemas.microsoft.com/office/drawing/2014/main" val="3520302368"/>
                  </a:ext>
                </a:extLst>
              </a:tr>
              <a:tr h="375631">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0">
                          <a:effectLst/>
                          <a:latin typeface="BIZ UDPゴシック" panose="020B0400000000000000" pitchFamily="50" charset="-128"/>
                          <a:ea typeface="BIZ UDPゴシック" panose="020B0400000000000000" pitchFamily="50" charset="-128"/>
                        </a:rPr>
                        <a:t>ホ</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l">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条例に掲げる反応炉</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火格子面積（</a:t>
                      </a:r>
                      <a:r>
                        <a:rPr lang="en-US" sz="800" kern="0" dirty="0">
                          <a:effectLst/>
                          <a:latin typeface="BIZ UDPゴシック" panose="020B0400000000000000" pitchFamily="50" charset="-128"/>
                          <a:ea typeface="BIZ UDPゴシック" panose="020B0400000000000000" pitchFamily="50" charset="-128"/>
                        </a:rPr>
                        <a:t>0.5</a:t>
                      </a:r>
                      <a:r>
                        <a:rPr lang="ja-JP" sz="800" kern="0" dirty="0">
                          <a:effectLst/>
                          <a:latin typeface="BIZ UDPゴシック" panose="020B0400000000000000" pitchFamily="50" charset="-128"/>
                          <a:ea typeface="BIZ UDPゴシック" panose="020B0400000000000000" pitchFamily="50" charset="-128"/>
                        </a:rPr>
                        <a:t>以上</a:t>
                      </a:r>
                      <a:r>
                        <a:rPr lang="en-US" sz="800" kern="0" dirty="0">
                          <a:effectLst/>
                          <a:latin typeface="BIZ UDPゴシック" panose="020B0400000000000000" pitchFamily="50" charset="-128"/>
                          <a:ea typeface="BIZ UDPゴシック" panose="020B0400000000000000" pitchFamily="50" charset="-128"/>
                        </a:rPr>
                        <a:t>1m</a:t>
                      </a:r>
                      <a:r>
                        <a:rPr lang="en-US" sz="800" kern="0" baseline="30000" dirty="0">
                          <a:effectLst/>
                          <a:latin typeface="BIZ UDPゴシック" panose="020B0400000000000000" pitchFamily="50" charset="-128"/>
                          <a:ea typeface="BIZ UDPゴシック" panose="020B0400000000000000" pitchFamily="50" charset="-128"/>
                        </a:rPr>
                        <a:t>2</a:t>
                      </a:r>
                      <a:r>
                        <a:rPr lang="ja-JP" sz="800" kern="0" dirty="0">
                          <a:effectLst/>
                          <a:latin typeface="BIZ UDPゴシック" panose="020B0400000000000000" pitchFamily="50" charset="-128"/>
                          <a:ea typeface="BIZ UDPゴシック" panose="020B0400000000000000" pitchFamily="50" charset="-128"/>
                        </a:rPr>
                        <a:t>未満）</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燃焼能力（重油換算</a:t>
                      </a:r>
                      <a:r>
                        <a:rPr lang="en-US" sz="800" kern="0" dirty="0">
                          <a:effectLst/>
                          <a:latin typeface="BIZ UDPゴシック" panose="020B0400000000000000" pitchFamily="50" charset="-128"/>
                          <a:ea typeface="BIZ UDPゴシック" panose="020B0400000000000000" pitchFamily="50" charset="-128"/>
                        </a:rPr>
                        <a:t>30</a:t>
                      </a:r>
                      <a:r>
                        <a:rPr lang="ja-JP" sz="800" kern="0" dirty="0">
                          <a:effectLst/>
                          <a:latin typeface="BIZ UDPゴシック" panose="020B0400000000000000" pitchFamily="50" charset="-128"/>
                          <a:ea typeface="BIZ UDPゴシック" panose="020B0400000000000000" pitchFamily="50" charset="-128"/>
                        </a:rPr>
                        <a:t>以上</a:t>
                      </a:r>
                      <a:r>
                        <a:rPr lang="en-US" sz="800" kern="0" dirty="0">
                          <a:effectLst/>
                          <a:latin typeface="BIZ UDPゴシック" panose="020B0400000000000000" pitchFamily="50" charset="-128"/>
                          <a:ea typeface="BIZ UDPゴシック" panose="020B0400000000000000" pitchFamily="50" charset="-128"/>
                        </a:rPr>
                        <a:t>50L/</a:t>
                      </a:r>
                      <a:r>
                        <a:rPr lang="ja-JP" sz="800" kern="0" dirty="0">
                          <a:effectLst/>
                          <a:latin typeface="BIZ UDPゴシック" panose="020B0400000000000000" pitchFamily="50" charset="-128"/>
                          <a:ea typeface="BIZ UDPゴシック" panose="020B0400000000000000" pitchFamily="50" charset="-128"/>
                        </a:rPr>
                        <a:t>時未満）</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変圧器の定格容量（</a:t>
                      </a:r>
                      <a:r>
                        <a:rPr lang="en-US" sz="800" kern="0" dirty="0">
                          <a:effectLst/>
                          <a:latin typeface="BIZ UDPゴシック" panose="020B0400000000000000" pitchFamily="50" charset="-128"/>
                          <a:ea typeface="BIZ UDPゴシック" panose="020B0400000000000000" pitchFamily="50" charset="-128"/>
                        </a:rPr>
                        <a:t>100</a:t>
                      </a:r>
                      <a:r>
                        <a:rPr lang="ja-JP" sz="800" kern="0" dirty="0">
                          <a:effectLst/>
                          <a:latin typeface="BIZ UDPゴシック" panose="020B0400000000000000" pitchFamily="50" charset="-128"/>
                          <a:ea typeface="BIZ UDPゴシック" panose="020B0400000000000000" pitchFamily="50" charset="-128"/>
                        </a:rPr>
                        <a:t>以上</a:t>
                      </a:r>
                      <a:r>
                        <a:rPr lang="en-US" sz="800" kern="0" dirty="0">
                          <a:effectLst/>
                          <a:latin typeface="BIZ UDPゴシック" panose="020B0400000000000000" pitchFamily="50" charset="-128"/>
                          <a:ea typeface="BIZ UDPゴシック" panose="020B0400000000000000" pitchFamily="50" charset="-128"/>
                        </a:rPr>
                        <a:t>200kVA</a:t>
                      </a:r>
                      <a:r>
                        <a:rPr lang="ja-JP" sz="800" kern="0" dirty="0">
                          <a:effectLst/>
                          <a:latin typeface="BIZ UDPゴシック" panose="020B0400000000000000" pitchFamily="50" charset="-128"/>
                          <a:ea typeface="BIZ UDPゴシック" panose="020B0400000000000000" pitchFamily="50" charset="-128"/>
                        </a:rPr>
                        <a:t>未満）</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extLst>
                  <a:ext uri="{0D108BD9-81ED-4DB2-BD59-A6C34878D82A}">
                    <a16:rowId xmlns:a16="http://schemas.microsoft.com/office/drawing/2014/main" val="1665633826"/>
                  </a:ext>
                </a:extLst>
              </a:tr>
              <a:tr h="140862">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0">
                          <a:effectLst/>
                          <a:latin typeface="BIZ UDPゴシック" panose="020B0400000000000000" pitchFamily="50" charset="-128"/>
                          <a:ea typeface="BIZ UDPゴシック" panose="020B0400000000000000" pitchFamily="50" charset="-128"/>
                        </a:rPr>
                        <a:t>ヘ</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反応施設</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800" kern="0">
                          <a:effectLst/>
                          <a:latin typeface="BIZ UDPゴシック" panose="020B0400000000000000" pitchFamily="50" charset="-128"/>
                          <a:ea typeface="BIZ UDPゴシック" panose="020B0400000000000000"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190</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extLst>
                  <a:ext uri="{0D108BD9-81ED-4DB2-BD59-A6C34878D82A}">
                    <a16:rowId xmlns:a16="http://schemas.microsoft.com/office/drawing/2014/main" val="1469753095"/>
                  </a:ext>
                </a:extLst>
              </a:tr>
              <a:tr h="375631">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0">
                          <a:effectLst/>
                          <a:latin typeface="BIZ UDPゴシック" panose="020B0400000000000000" pitchFamily="50" charset="-128"/>
                          <a:ea typeface="BIZ UDPゴシック" panose="020B0400000000000000" pitchFamily="50" charset="-128"/>
                        </a:rPr>
                        <a:t>ト</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l">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法に掲げる直火炉</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火格子面積（</a:t>
                      </a:r>
                      <a:r>
                        <a:rPr lang="en-US" sz="800" kern="0" dirty="0">
                          <a:effectLst/>
                          <a:latin typeface="BIZ UDPゴシック" panose="020B0400000000000000" pitchFamily="50" charset="-128"/>
                          <a:ea typeface="BIZ UDPゴシック" panose="020B0400000000000000" pitchFamily="50" charset="-128"/>
                        </a:rPr>
                        <a:t>1m</a:t>
                      </a:r>
                      <a:r>
                        <a:rPr lang="en-US" sz="800" kern="0" baseline="30000" dirty="0">
                          <a:effectLst/>
                          <a:latin typeface="BIZ UDPゴシック" panose="020B0400000000000000" pitchFamily="50" charset="-128"/>
                          <a:ea typeface="BIZ UDPゴシック" panose="020B0400000000000000" pitchFamily="50" charset="-128"/>
                        </a:rPr>
                        <a:t>2</a:t>
                      </a:r>
                      <a:r>
                        <a:rPr lang="ja-JP" sz="800" kern="0" dirty="0">
                          <a:effectLst/>
                          <a:latin typeface="BIZ UDPゴシック" panose="020B0400000000000000" pitchFamily="50" charset="-128"/>
                          <a:ea typeface="BIZ UDPゴシック" panose="020B0400000000000000" pitchFamily="50" charset="-128"/>
                        </a:rPr>
                        <a:t>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燃焼能力（重油換算</a:t>
                      </a:r>
                      <a:r>
                        <a:rPr lang="en-US" sz="800" kern="0" dirty="0">
                          <a:effectLst/>
                          <a:latin typeface="BIZ UDPゴシック" panose="020B0400000000000000" pitchFamily="50" charset="-128"/>
                          <a:ea typeface="BIZ UDPゴシック" panose="020B0400000000000000" pitchFamily="50" charset="-128"/>
                        </a:rPr>
                        <a:t>50L/</a:t>
                      </a:r>
                      <a:r>
                        <a:rPr lang="ja-JP" sz="800" kern="0" dirty="0">
                          <a:effectLst/>
                          <a:latin typeface="BIZ UDPゴシック" panose="020B0400000000000000" pitchFamily="50" charset="-128"/>
                          <a:ea typeface="BIZ UDPゴシック" panose="020B0400000000000000" pitchFamily="50" charset="-128"/>
                        </a:rPr>
                        <a:t>時以上）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変圧器の定格容量（</a:t>
                      </a:r>
                      <a:r>
                        <a:rPr lang="en-US" sz="800" kern="0" dirty="0">
                          <a:effectLst/>
                          <a:latin typeface="BIZ UDPゴシック" panose="020B0400000000000000" pitchFamily="50" charset="-128"/>
                          <a:ea typeface="BIZ UDPゴシック" panose="020B0400000000000000" pitchFamily="50" charset="-128"/>
                        </a:rPr>
                        <a:t>200kVA</a:t>
                      </a:r>
                      <a:r>
                        <a:rPr lang="ja-JP" sz="800" kern="0" dirty="0">
                          <a:effectLst/>
                          <a:latin typeface="BIZ UDPゴシック" panose="020B0400000000000000" pitchFamily="50" charset="-128"/>
                          <a:ea typeface="BIZ UDPゴシック" panose="020B0400000000000000" pitchFamily="50" charset="-128"/>
                        </a:rPr>
                        <a:t>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extLst>
                  <a:ext uri="{0D108BD9-81ED-4DB2-BD59-A6C34878D82A}">
                    <a16:rowId xmlns:a16="http://schemas.microsoft.com/office/drawing/2014/main" val="3259945184"/>
                  </a:ext>
                </a:extLst>
              </a:tr>
              <a:tr h="375631">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0">
                          <a:effectLst/>
                          <a:latin typeface="BIZ UDPゴシック" panose="020B0400000000000000" pitchFamily="50" charset="-128"/>
                          <a:ea typeface="BIZ UDPゴシック" panose="020B0400000000000000" pitchFamily="50" charset="-128"/>
                        </a:rPr>
                        <a:t>チ</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l">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条例に掲げる直火炉</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火格子面積（</a:t>
                      </a:r>
                      <a:r>
                        <a:rPr lang="en-US" sz="800" kern="0" dirty="0">
                          <a:effectLst/>
                          <a:latin typeface="BIZ UDPゴシック" panose="020B0400000000000000" pitchFamily="50" charset="-128"/>
                          <a:ea typeface="BIZ UDPゴシック" panose="020B0400000000000000" pitchFamily="50" charset="-128"/>
                        </a:rPr>
                        <a:t>0.5</a:t>
                      </a:r>
                      <a:r>
                        <a:rPr lang="ja-JP" sz="800" kern="0" dirty="0">
                          <a:effectLst/>
                          <a:latin typeface="BIZ UDPゴシック" panose="020B0400000000000000" pitchFamily="50" charset="-128"/>
                          <a:ea typeface="BIZ UDPゴシック" panose="020B0400000000000000" pitchFamily="50" charset="-128"/>
                        </a:rPr>
                        <a:t>以上</a:t>
                      </a:r>
                      <a:r>
                        <a:rPr lang="en-US" sz="800" kern="0" dirty="0">
                          <a:effectLst/>
                          <a:latin typeface="BIZ UDPゴシック" panose="020B0400000000000000" pitchFamily="50" charset="-128"/>
                          <a:ea typeface="BIZ UDPゴシック" panose="020B0400000000000000" pitchFamily="50" charset="-128"/>
                        </a:rPr>
                        <a:t>1m</a:t>
                      </a:r>
                      <a:r>
                        <a:rPr lang="en-US" sz="800" kern="0" baseline="30000" dirty="0">
                          <a:effectLst/>
                          <a:latin typeface="BIZ UDPゴシック" panose="020B0400000000000000" pitchFamily="50" charset="-128"/>
                          <a:ea typeface="BIZ UDPゴシック" panose="020B0400000000000000" pitchFamily="50" charset="-128"/>
                        </a:rPr>
                        <a:t>2</a:t>
                      </a:r>
                      <a:r>
                        <a:rPr lang="ja-JP" sz="800" kern="0" dirty="0">
                          <a:effectLst/>
                          <a:latin typeface="BIZ UDPゴシック" panose="020B0400000000000000" pitchFamily="50" charset="-128"/>
                          <a:ea typeface="BIZ UDPゴシック" panose="020B0400000000000000" pitchFamily="50" charset="-128"/>
                        </a:rPr>
                        <a:t>未満）</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燃焼能力（重油換算</a:t>
                      </a:r>
                      <a:r>
                        <a:rPr lang="en-US" sz="800" kern="0" dirty="0">
                          <a:effectLst/>
                          <a:latin typeface="BIZ UDPゴシック" panose="020B0400000000000000" pitchFamily="50" charset="-128"/>
                          <a:ea typeface="BIZ UDPゴシック" panose="020B0400000000000000" pitchFamily="50" charset="-128"/>
                        </a:rPr>
                        <a:t>30</a:t>
                      </a:r>
                      <a:r>
                        <a:rPr lang="ja-JP" sz="800" kern="0" dirty="0">
                          <a:effectLst/>
                          <a:latin typeface="BIZ UDPゴシック" panose="020B0400000000000000" pitchFamily="50" charset="-128"/>
                          <a:ea typeface="BIZ UDPゴシック" panose="020B0400000000000000" pitchFamily="50" charset="-128"/>
                        </a:rPr>
                        <a:t>以上</a:t>
                      </a:r>
                      <a:r>
                        <a:rPr lang="en-US" sz="800" kern="0" dirty="0">
                          <a:effectLst/>
                          <a:latin typeface="BIZ UDPゴシック" panose="020B0400000000000000" pitchFamily="50" charset="-128"/>
                          <a:ea typeface="BIZ UDPゴシック" panose="020B0400000000000000" pitchFamily="50" charset="-128"/>
                        </a:rPr>
                        <a:t>50L/</a:t>
                      </a:r>
                      <a:r>
                        <a:rPr lang="ja-JP" sz="800" kern="0" dirty="0">
                          <a:effectLst/>
                          <a:latin typeface="BIZ UDPゴシック" panose="020B0400000000000000" pitchFamily="50" charset="-128"/>
                          <a:ea typeface="BIZ UDPゴシック" panose="020B0400000000000000" pitchFamily="50" charset="-128"/>
                        </a:rPr>
                        <a:t>時未満）</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変圧器の定格容量（</a:t>
                      </a:r>
                      <a:r>
                        <a:rPr lang="en-US" sz="800" kern="0" dirty="0">
                          <a:effectLst/>
                          <a:latin typeface="BIZ UDPゴシック" panose="020B0400000000000000" pitchFamily="50" charset="-128"/>
                          <a:ea typeface="BIZ UDPゴシック" panose="020B0400000000000000" pitchFamily="50" charset="-128"/>
                        </a:rPr>
                        <a:t>100</a:t>
                      </a:r>
                      <a:r>
                        <a:rPr lang="ja-JP" sz="800" kern="0" dirty="0">
                          <a:effectLst/>
                          <a:latin typeface="BIZ UDPゴシック" panose="020B0400000000000000" pitchFamily="50" charset="-128"/>
                          <a:ea typeface="BIZ UDPゴシック" panose="020B0400000000000000" pitchFamily="50" charset="-128"/>
                        </a:rPr>
                        <a:t>以上</a:t>
                      </a:r>
                      <a:r>
                        <a:rPr lang="en-US" sz="800" kern="0" dirty="0">
                          <a:effectLst/>
                          <a:latin typeface="BIZ UDPゴシック" panose="020B0400000000000000" pitchFamily="50" charset="-128"/>
                          <a:ea typeface="BIZ UDPゴシック" panose="020B0400000000000000" pitchFamily="50" charset="-128"/>
                        </a:rPr>
                        <a:t>200kVA</a:t>
                      </a:r>
                      <a:r>
                        <a:rPr lang="ja-JP" sz="800" kern="0" dirty="0">
                          <a:effectLst/>
                          <a:latin typeface="BIZ UDPゴシック" panose="020B0400000000000000" pitchFamily="50" charset="-128"/>
                          <a:ea typeface="BIZ UDPゴシック" panose="020B0400000000000000" pitchFamily="50" charset="-128"/>
                        </a:rPr>
                        <a:t>未満）</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0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extLst>
                  <a:ext uri="{0D108BD9-81ED-4DB2-BD59-A6C34878D82A}">
                    <a16:rowId xmlns:a16="http://schemas.microsoft.com/office/drawing/2014/main" val="1098769101"/>
                  </a:ext>
                </a:extLst>
              </a:tr>
              <a:tr h="140862">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0">
                          <a:effectLst/>
                          <a:latin typeface="BIZ UDPゴシック" panose="020B0400000000000000" pitchFamily="50" charset="-128"/>
                          <a:ea typeface="BIZ UDPゴシック" panose="020B0400000000000000" pitchFamily="50" charset="-128"/>
                        </a:rPr>
                        <a:t>リ</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直火炉</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800" kern="0">
                          <a:effectLst/>
                          <a:latin typeface="BIZ UDPゴシック" panose="020B0400000000000000" pitchFamily="50" charset="-128"/>
                          <a:ea typeface="BIZ UDPゴシック" panose="020B0400000000000000"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0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extLst>
                  <a:ext uri="{0D108BD9-81ED-4DB2-BD59-A6C34878D82A}">
                    <a16:rowId xmlns:a16="http://schemas.microsoft.com/office/drawing/2014/main" val="2078426444"/>
                  </a:ext>
                </a:extLst>
              </a:tr>
              <a:tr h="375631">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0">
                          <a:effectLst/>
                          <a:latin typeface="BIZ UDPゴシック" panose="020B0400000000000000" pitchFamily="50" charset="-128"/>
                          <a:ea typeface="BIZ UDPゴシック" panose="020B0400000000000000" pitchFamily="50" charset="-128"/>
                        </a:rPr>
                        <a:t>ヌ</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l">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法に掲げる乾燥炉</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火格子面積（</a:t>
                      </a:r>
                      <a:r>
                        <a:rPr lang="en-US" sz="800" kern="0" dirty="0">
                          <a:effectLst/>
                          <a:latin typeface="BIZ UDPゴシック" panose="020B0400000000000000" pitchFamily="50" charset="-128"/>
                          <a:ea typeface="BIZ UDPゴシック" panose="020B0400000000000000" pitchFamily="50" charset="-128"/>
                        </a:rPr>
                        <a:t>1m</a:t>
                      </a:r>
                      <a:r>
                        <a:rPr lang="en-US" sz="800" kern="0" baseline="30000" dirty="0">
                          <a:effectLst/>
                          <a:latin typeface="BIZ UDPゴシック" panose="020B0400000000000000" pitchFamily="50" charset="-128"/>
                          <a:ea typeface="BIZ UDPゴシック" panose="020B0400000000000000" pitchFamily="50" charset="-128"/>
                        </a:rPr>
                        <a:t>2</a:t>
                      </a:r>
                      <a:r>
                        <a:rPr lang="ja-JP" sz="800" kern="0" dirty="0">
                          <a:effectLst/>
                          <a:latin typeface="BIZ UDPゴシック" panose="020B0400000000000000" pitchFamily="50" charset="-128"/>
                          <a:ea typeface="BIZ UDPゴシック" panose="020B0400000000000000" pitchFamily="50" charset="-128"/>
                        </a:rPr>
                        <a:t>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燃焼能力（重油換算</a:t>
                      </a:r>
                      <a:r>
                        <a:rPr lang="en-US" sz="800" kern="0" dirty="0">
                          <a:effectLst/>
                          <a:latin typeface="BIZ UDPゴシック" panose="020B0400000000000000" pitchFamily="50" charset="-128"/>
                          <a:ea typeface="BIZ UDPゴシック" panose="020B0400000000000000" pitchFamily="50" charset="-128"/>
                        </a:rPr>
                        <a:t>50L/</a:t>
                      </a:r>
                      <a:r>
                        <a:rPr lang="ja-JP" sz="800" kern="0" dirty="0">
                          <a:effectLst/>
                          <a:latin typeface="BIZ UDPゴシック" panose="020B0400000000000000" pitchFamily="50" charset="-128"/>
                          <a:ea typeface="BIZ UDPゴシック" panose="020B0400000000000000" pitchFamily="50" charset="-128"/>
                        </a:rPr>
                        <a:t>時以上）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変圧器の定格容量（</a:t>
                      </a:r>
                      <a:r>
                        <a:rPr lang="en-US" sz="800" kern="0" dirty="0">
                          <a:effectLst/>
                          <a:latin typeface="BIZ UDPゴシック" panose="020B0400000000000000" pitchFamily="50" charset="-128"/>
                          <a:ea typeface="BIZ UDPゴシック" panose="020B0400000000000000" pitchFamily="50" charset="-128"/>
                        </a:rPr>
                        <a:t>200kVA</a:t>
                      </a:r>
                      <a:r>
                        <a:rPr lang="ja-JP" sz="800" kern="0" dirty="0">
                          <a:effectLst/>
                          <a:latin typeface="BIZ UDPゴシック" panose="020B0400000000000000" pitchFamily="50" charset="-128"/>
                          <a:ea typeface="BIZ UDPゴシック" panose="020B0400000000000000" pitchFamily="50" charset="-128"/>
                        </a:rPr>
                        <a:t>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extLst>
                  <a:ext uri="{0D108BD9-81ED-4DB2-BD59-A6C34878D82A}">
                    <a16:rowId xmlns:a16="http://schemas.microsoft.com/office/drawing/2014/main" val="2269513021"/>
                  </a:ext>
                </a:extLst>
              </a:tr>
              <a:tr h="140862">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0">
                          <a:effectLst/>
                          <a:latin typeface="BIZ UDPゴシック" panose="020B0400000000000000" pitchFamily="50" charset="-128"/>
                          <a:ea typeface="BIZ UDPゴシック" panose="020B0400000000000000" pitchFamily="50" charset="-128"/>
                        </a:rPr>
                        <a:t>ル</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法に掲げる乾燥施設</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l">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容量（</a:t>
                      </a:r>
                      <a:r>
                        <a:rPr lang="en-US" sz="800" kern="0" dirty="0">
                          <a:effectLst/>
                          <a:latin typeface="BIZ UDPゴシック" panose="020B0400000000000000" pitchFamily="50" charset="-128"/>
                          <a:ea typeface="BIZ UDPゴシック" panose="020B0400000000000000" pitchFamily="50" charset="-128"/>
                        </a:rPr>
                        <a:t>0.1m</a:t>
                      </a:r>
                      <a:r>
                        <a:rPr lang="en-US" sz="800" kern="0" baseline="30000" dirty="0">
                          <a:effectLst/>
                          <a:latin typeface="BIZ UDPゴシック" panose="020B0400000000000000" pitchFamily="50" charset="-128"/>
                          <a:ea typeface="BIZ UDPゴシック" panose="020B0400000000000000" pitchFamily="50" charset="-128"/>
                        </a:rPr>
                        <a:t>3</a:t>
                      </a:r>
                      <a:r>
                        <a:rPr lang="ja-JP" sz="800" kern="0" dirty="0">
                          <a:effectLst/>
                          <a:latin typeface="BIZ UDPゴシック" panose="020B0400000000000000" pitchFamily="50" charset="-128"/>
                          <a:ea typeface="BIZ UDPゴシック" panose="020B0400000000000000" pitchFamily="50" charset="-128"/>
                        </a:rPr>
                        <a:t>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0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extLst>
                  <a:ext uri="{0D108BD9-81ED-4DB2-BD59-A6C34878D82A}">
                    <a16:rowId xmlns:a16="http://schemas.microsoft.com/office/drawing/2014/main" val="2668628942"/>
                  </a:ext>
                </a:extLst>
              </a:tr>
              <a:tr h="375631">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0">
                          <a:effectLst/>
                          <a:latin typeface="BIZ UDPゴシック" panose="020B0400000000000000" pitchFamily="50" charset="-128"/>
                          <a:ea typeface="BIZ UDPゴシック" panose="020B0400000000000000" pitchFamily="50" charset="-128"/>
                        </a:rPr>
                        <a:t>ヲ</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l">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法に掲げる乾燥施設</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容量（</a:t>
                      </a:r>
                      <a:r>
                        <a:rPr lang="en-US" sz="800" kern="0" dirty="0">
                          <a:effectLst/>
                          <a:latin typeface="BIZ UDPゴシック" panose="020B0400000000000000" pitchFamily="50" charset="-128"/>
                          <a:ea typeface="BIZ UDPゴシック" panose="020B0400000000000000" pitchFamily="50" charset="-128"/>
                        </a:rPr>
                        <a:t>0.1m</a:t>
                      </a:r>
                      <a:r>
                        <a:rPr lang="en-US" sz="800" kern="0" baseline="30000" dirty="0">
                          <a:effectLst/>
                          <a:latin typeface="BIZ UDPゴシック" panose="020B0400000000000000" pitchFamily="50" charset="-128"/>
                          <a:ea typeface="BIZ UDPゴシック" panose="020B0400000000000000" pitchFamily="50" charset="-128"/>
                        </a:rPr>
                        <a:t>3</a:t>
                      </a:r>
                      <a:r>
                        <a:rPr lang="ja-JP" sz="800" kern="0" dirty="0">
                          <a:effectLst/>
                          <a:latin typeface="BIZ UDPゴシック" panose="020B0400000000000000" pitchFamily="50" charset="-128"/>
                          <a:ea typeface="BIZ UDPゴシック" panose="020B0400000000000000" pitchFamily="50" charset="-128"/>
                        </a:rPr>
                        <a:t>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燃焼能力（重油換算</a:t>
                      </a:r>
                      <a:r>
                        <a:rPr lang="en-US" sz="800" kern="0" dirty="0">
                          <a:effectLst/>
                          <a:latin typeface="BIZ UDPゴシック" panose="020B0400000000000000" pitchFamily="50" charset="-128"/>
                          <a:ea typeface="BIZ UDPゴシック" panose="020B0400000000000000" pitchFamily="50" charset="-128"/>
                        </a:rPr>
                        <a:t>4L/</a:t>
                      </a:r>
                      <a:r>
                        <a:rPr lang="ja-JP" sz="800" kern="0" dirty="0">
                          <a:effectLst/>
                          <a:latin typeface="BIZ UDPゴシック" panose="020B0400000000000000" pitchFamily="50" charset="-128"/>
                          <a:ea typeface="BIZ UDPゴシック" panose="020B0400000000000000" pitchFamily="50" charset="-128"/>
                        </a:rPr>
                        <a:t>時以上）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変圧器の定格容量（</a:t>
                      </a:r>
                      <a:r>
                        <a:rPr lang="en-US" sz="800" kern="0" dirty="0">
                          <a:effectLst/>
                          <a:latin typeface="BIZ UDPゴシック" panose="020B0400000000000000" pitchFamily="50" charset="-128"/>
                          <a:ea typeface="BIZ UDPゴシック" panose="020B0400000000000000" pitchFamily="50" charset="-128"/>
                        </a:rPr>
                        <a:t>20kVA</a:t>
                      </a:r>
                      <a:r>
                        <a:rPr lang="ja-JP" sz="800" kern="0" dirty="0">
                          <a:effectLst/>
                          <a:latin typeface="BIZ UDPゴシック" panose="020B0400000000000000" pitchFamily="50" charset="-128"/>
                          <a:ea typeface="BIZ UDPゴシック" panose="020B0400000000000000" pitchFamily="50" charset="-128"/>
                        </a:rPr>
                        <a:t>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0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extLst>
                  <a:ext uri="{0D108BD9-81ED-4DB2-BD59-A6C34878D82A}">
                    <a16:rowId xmlns:a16="http://schemas.microsoft.com/office/drawing/2014/main" val="1393394594"/>
                  </a:ext>
                </a:extLst>
              </a:tr>
              <a:tr h="375631">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0">
                          <a:effectLst/>
                          <a:latin typeface="BIZ UDPゴシック" panose="020B0400000000000000" pitchFamily="50" charset="-128"/>
                          <a:ea typeface="BIZ UDPゴシック" panose="020B0400000000000000" pitchFamily="50" charset="-128"/>
                        </a:rPr>
                        <a:t>ワ</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l">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条例に掲げる乾燥炉</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火格子面積（</a:t>
                      </a:r>
                      <a:r>
                        <a:rPr lang="en-US" sz="800" kern="0" dirty="0">
                          <a:effectLst/>
                          <a:latin typeface="BIZ UDPゴシック" panose="020B0400000000000000" pitchFamily="50" charset="-128"/>
                          <a:ea typeface="BIZ UDPゴシック" panose="020B0400000000000000" pitchFamily="50" charset="-128"/>
                        </a:rPr>
                        <a:t>0.5</a:t>
                      </a:r>
                      <a:r>
                        <a:rPr lang="ja-JP" sz="800" kern="0" dirty="0">
                          <a:effectLst/>
                          <a:latin typeface="BIZ UDPゴシック" panose="020B0400000000000000" pitchFamily="50" charset="-128"/>
                          <a:ea typeface="BIZ UDPゴシック" panose="020B0400000000000000" pitchFamily="50" charset="-128"/>
                        </a:rPr>
                        <a:t>以上</a:t>
                      </a:r>
                      <a:r>
                        <a:rPr lang="en-US" sz="800" kern="0" dirty="0">
                          <a:effectLst/>
                          <a:latin typeface="BIZ UDPゴシック" panose="020B0400000000000000" pitchFamily="50" charset="-128"/>
                          <a:ea typeface="BIZ UDPゴシック" panose="020B0400000000000000" pitchFamily="50" charset="-128"/>
                        </a:rPr>
                        <a:t>1m</a:t>
                      </a:r>
                      <a:r>
                        <a:rPr lang="en-US" sz="800" kern="0" baseline="30000" dirty="0">
                          <a:effectLst/>
                          <a:latin typeface="BIZ UDPゴシック" panose="020B0400000000000000" pitchFamily="50" charset="-128"/>
                          <a:ea typeface="BIZ UDPゴシック" panose="020B0400000000000000" pitchFamily="50" charset="-128"/>
                        </a:rPr>
                        <a:t>2</a:t>
                      </a:r>
                      <a:r>
                        <a:rPr lang="ja-JP" sz="800" kern="0" dirty="0">
                          <a:effectLst/>
                          <a:latin typeface="BIZ UDPゴシック" panose="020B0400000000000000" pitchFamily="50" charset="-128"/>
                          <a:ea typeface="BIZ UDPゴシック" panose="020B0400000000000000" pitchFamily="50" charset="-128"/>
                        </a:rPr>
                        <a:t>未満）</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燃焼能力（重油換算</a:t>
                      </a:r>
                      <a:r>
                        <a:rPr lang="en-US" sz="800" kern="0" dirty="0">
                          <a:effectLst/>
                          <a:latin typeface="BIZ UDPゴシック" panose="020B0400000000000000" pitchFamily="50" charset="-128"/>
                          <a:ea typeface="BIZ UDPゴシック" panose="020B0400000000000000" pitchFamily="50" charset="-128"/>
                        </a:rPr>
                        <a:t>30</a:t>
                      </a:r>
                      <a:r>
                        <a:rPr lang="ja-JP" sz="800" kern="0" dirty="0">
                          <a:effectLst/>
                          <a:latin typeface="BIZ UDPゴシック" panose="020B0400000000000000" pitchFamily="50" charset="-128"/>
                          <a:ea typeface="BIZ UDPゴシック" panose="020B0400000000000000" pitchFamily="50" charset="-128"/>
                        </a:rPr>
                        <a:t>以上</a:t>
                      </a:r>
                      <a:r>
                        <a:rPr lang="en-US" sz="800" kern="0" dirty="0">
                          <a:effectLst/>
                          <a:latin typeface="BIZ UDPゴシック" panose="020B0400000000000000" pitchFamily="50" charset="-128"/>
                          <a:ea typeface="BIZ UDPゴシック" panose="020B0400000000000000" pitchFamily="50" charset="-128"/>
                        </a:rPr>
                        <a:t>50L/</a:t>
                      </a:r>
                      <a:r>
                        <a:rPr lang="ja-JP" sz="800" kern="0" dirty="0">
                          <a:effectLst/>
                          <a:latin typeface="BIZ UDPゴシック" panose="020B0400000000000000" pitchFamily="50" charset="-128"/>
                          <a:ea typeface="BIZ UDPゴシック" panose="020B0400000000000000" pitchFamily="50" charset="-128"/>
                        </a:rPr>
                        <a:t>時未満）</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l">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変圧器の定格容量（</a:t>
                      </a:r>
                      <a:r>
                        <a:rPr lang="en-US" sz="800" kern="0" dirty="0">
                          <a:effectLst/>
                          <a:latin typeface="BIZ UDPゴシック" panose="020B0400000000000000" pitchFamily="50" charset="-128"/>
                          <a:ea typeface="BIZ UDPゴシック" panose="020B0400000000000000" pitchFamily="50" charset="-128"/>
                        </a:rPr>
                        <a:t>100</a:t>
                      </a:r>
                      <a:r>
                        <a:rPr lang="ja-JP" sz="800" kern="0" dirty="0">
                          <a:effectLst/>
                          <a:latin typeface="BIZ UDPゴシック" panose="020B0400000000000000" pitchFamily="50" charset="-128"/>
                          <a:ea typeface="BIZ UDPゴシック" panose="020B0400000000000000" pitchFamily="50" charset="-128"/>
                        </a:rPr>
                        <a:t>以上</a:t>
                      </a:r>
                      <a:r>
                        <a:rPr lang="en-US" sz="800" kern="0" dirty="0">
                          <a:effectLst/>
                          <a:latin typeface="BIZ UDPゴシック" panose="020B0400000000000000" pitchFamily="50" charset="-128"/>
                          <a:ea typeface="BIZ UDPゴシック" panose="020B0400000000000000" pitchFamily="50" charset="-128"/>
                        </a:rPr>
                        <a:t>200kVA</a:t>
                      </a:r>
                      <a:r>
                        <a:rPr lang="ja-JP" sz="800" kern="0" dirty="0">
                          <a:effectLst/>
                          <a:latin typeface="BIZ UDPゴシック" panose="020B0400000000000000" pitchFamily="50" charset="-128"/>
                          <a:ea typeface="BIZ UDPゴシック" panose="020B0400000000000000" pitchFamily="50" charset="-128"/>
                        </a:rPr>
                        <a:t>未満）</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0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extLst>
                  <a:ext uri="{0D108BD9-81ED-4DB2-BD59-A6C34878D82A}">
                    <a16:rowId xmlns:a16="http://schemas.microsoft.com/office/drawing/2014/main" val="493095845"/>
                  </a:ext>
                </a:extLst>
              </a:tr>
              <a:tr h="140862">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0">
                          <a:effectLst/>
                          <a:latin typeface="BIZ UDPゴシック" panose="020B0400000000000000" pitchFamily="50" charset="-128"/>
                          <a:ea typeface="BIZ UDPゴシック" panose="020B0400000000000000" pitchFamily="50" charset="-128"/>
                        </a:rPr>
                        <a:t>カ</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乾燥・焼付施設</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800" kern="0">
                          <a:effectLst/>
                          <a:latin typeface="BIZ UDPゴシック" panose="020B0400000000000000" pitchFamily="50" charset="-128"/>
                          <a:ea typeface="BIZ UDPゴシック" panose="020B0400000000000000"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61</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extLst>
                  <a:ext uri="{0D108BD9-81ED-4DB2-BD59-A6C34878D82A}">
                    <a16:rowId xmlns:a16="http://schemas.microsoft.com/office/drawing/2014/main" val="3459878524"/>
                  </a:ext>
                </a:extLst>
              </a:tr>
              <a:tr h="281723">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0">
                          <a:effectLst/>
                          <a:latin typeface="BIZ UDPゴシック" panose="020B0400000000000000" pitchFamily="50" charset="-128"/>
                          <a:ea typeface="BIZ UDPゴシック" panose="020B0400000000000000" pitchFamily="50" charset="-128"/>
                        </a:rPr>
                        <a:t>ヨ</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法に掲げる焙焼炉</a:t>
                      </a:r>
                      <a:r>
                        <a:rPr lang="ja-JP" altLang="en-US" sz="900" kern="0" dirty="0">
                          <a:effectLst/>
                          <a:latin typeface="BIZ UDPゴシック" panose="020B0400000000000000" pitchFamily="50" charset="-128"/>
                          <a:ea typeface="BIZ UDPゴシック" panose="020B0400000000000000" pitchFamily="50" charset="-128"/>
                        </a:rPr>
                        <a:t>、</a:t>
                      </a:r>
                      <a:r>
                        <a:rPr lang="ja-JP" sz="900" kern="0" dirty="0">
                          <a:effectLst/>
                          <a:latin typeface="BIZ UDPゴシック" panose="020B0400000000000000" pitchFamily="50" charset="-128"/>
                          <a:ea typeface="BIZ UDPゴシック" panose="020B0400000000000000" pitchFamily="50" charset="-128"/>
                        </a:rPr>
                        <a:t>焼結炉</a:t>
                      </a:r>
                      <a:r>
                        <a:rPr lang="ja-JP" altLang="en-US" sz="900" kern="0" dirty="0">
                          <a:effectLst/>
                          <a:latin typeface="BIZ UDPゴシック" panose="020B0400000000000000" pitchFamily="50" charset="-128"/>
                          <a:ea typeface="BIZ UDPゴシック" panose="020B0400000000000000" pitchFamily="50" charset="-128"/>
                        </a:rPr>
                        <a:t>、</a:t>
                      </a:r>
                      <a:r>
                        <a:rPr lang="ja-JP" sz="900" kern="0" dirty="0">
                          <a:effectLst/>
                          <a:latin typeface="BIZ UDPゴシック" panose="020B0400000000000000" pitchFamily="50" charset="-128"/>
                          <a:ea typeface="BIZ UDPゴシック" panose="020B0400000000000000" pitchFamily="50" charset="-128"/>
                        </a:rPr>
                        <a:t>煆焼炉</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処理能力（</a:t>
                      </a:r>
                      <a:r>
                        <a:rPr lang="en-US" sz="800" kern="0" dirty="0">
                          <a:effectLst/>
                          <a:latin typeface="BIZ UDPゴシック" panose="020B0400000000000000" pitchFamily="50" charset="-128"/>
                          <a:ea typeface="BIZ UDPゴシック" panose="020B0400000000000000" pitchFamily="50" charset="-128"/>
                        </a:rPr>
                        <a:t>1t/</a:t>
                      </a:r>
                      <a:r>
                        <a:rPr lang="ja-JP" sz="800" kern="0" dirty="0">
                          <a:effectLst/>
                          <a:latin typeface="BIZ UDPゴシック" panose="020B0400000000000000" pitchFamily="50" charset="-128"/>
                          <a:ea typeface="BIZ UDPゴシック" panose="020B0400000000000000" pitchFamily="50" charset="-128"/>
                        </a:rPr>
                        <a:t>時以上）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3</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extLst>
                  <a:ext uri="{0D108BD9-81ED-4DB2-BD59-A6C34878D82A}">
                    <a16:rowId xmlns:a16="http://schemas.microsoft.com/office/drawing/2014/main" val="1648475296"/>
                  </a:ext>
                </a:extLst>
              </a:tr>
              <a:tr h="140862">
                <a:tc vMerge="1">
                  <a:txBody>
                    <a:bodyPr/>
                    <a:lstStyle/>
                    <a:p>
                      <a:pPr algn="l">
                        <a:lnSpc>
                          <a:spcPct val="100000"/>
                        </a:lnSpc>
                        <a:spcAft>
                          <a:spcPts val="0"/>
                        </a:spcAft>
                      </a:pP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pPr algn="l">
                        <a:lnSpc>
                          <a:spcPct val="100000"/>
                        </a:lnSpc>
                        <a:spcAft>
                          <a:spcPts val="0"/>
                        </a:spcAft>
                      </a:pPr>
                      <a:endParaRPr lang="ja-JP"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タ</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条例に掲げる焙焼炉</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rowSpan="3">
                  <a:txBody>
                    <a:bodyPr/>
                    <a:lstStyle/>
                    <a:p>
                      <a:pPr algn="l">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処理能力（</a:t>
                      </a:r>
                      <a:r>
                        <a:rPr lang="en-US" sz="800" kern="0" dirty="0">
                          <a:effectLst/>
                          <a:latin typeface="BIZ UDPゴシック" panose="020B0400000000000000" pitchFamily="50" charset="-128"/>
                          <a:ea typeface="BIZ UDPゴシック" panose="020B0400000000000000" pitchFamily="50" charset="-128"/>
                        </a:rPr>
                        <a:t>1t/</a:t>
                      </a:r>
                      <a:r>
                        <a:rPr lang="ja-JP" sz="800" kern="0" dirty="0">
                          <a:effectLst/>
                          <a:latin typeface="BIZ UDPゴシック" panose="020B0400000000000000" pitchFamily="50" charset="-128"/>
                          <a:ea typeface="BIZ UDPゴシック" panose="020B0400000000000000" pitchFamily="50" charset="-128"/>
                        </a:rPr>
                        <a:t>時未満）</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0</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extLst>
                  <a:ext uri="{0D108BD9-81ED-4DB2-BD59-A6C34878D82A}">
                    <a16:rowId xmlns:a16="http://schemas.microsoft.com/office/drawing/2014/main" val="2110536945"/>
                  </a:ext>
                </a:extLst>
              </a:tr>
              <a:tr h="140862">
                <a:tc vMerge="1">
                  <a:txBody>
                    <a:bodyPr/>
                    <a:lstStyle/>
                    <a:p>
                      <a:pPr algn="l">
                        <a:lnSpc>
                          <a:spcPct val="100000"/>
                        </a:lnSpc>
                        <a:spcAft>
                          <a:spcPts val="0"/>
                        </a:spcAft>
                      </a:pP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pPr algn="l">
                        <a:lnSpc>
                          <a:spcPct val="100000"/>
                        </a:lnSpc>
                        <a:spcAft>
                          <a:spcPts val="0"/>
                        </a:spcAft>
                      </a:pPr>
                      <a:endParaRPr lang="ja-JP"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レ</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条例に掲げる焼結炉</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endParaRPr kumimoji="1" lang="ja-JP" altLang="en-US"/>
                    </a:p>
                  </a:txBody>
                  <a:tcP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0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extLst>
                  <a:ext uri="{0D108BD9-81ED-4DB2-BD59-A6C34878D82A}">
                    <a16:rowId xmlns:a16="http://schemas.microsoft.com/office/drawing/2014/main" val="2501986008"/>
                  </a:ext>
                </a:extLst>
              </a:tr>
              <a:tr h="140862">
                <a:tc vMerge="1">
                  <a:txBody>
                    <a:bodyPr/>
                    <a:lstStyle/>
                    <a:p>
                      <a:pPr algn="l">
                        <a:lnSpc>
                          <a:spcPct val="100000"/>
                        </a:lnSpc>
                        <a:spcAft>
                          <a:spcPts val="0"/>
                        </a:spcAft>
                      </a:pP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pPr algn="l">
                        <a:lnSpc>
                          <a:spcPct val="100000"/>
                        </a:lnSpc>
                        <a:spcAft>
                          <a:spcPts val="0"/>
                        </a:spcAft>
                      </a:pPr>
                      <a:endParaRPr lang="ja-JP"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a:effectLst/>
                          <a:latin typeface="BIZ UDPゴシック" panose="020B0400000000000000" pitchFamily="50" charset="-128"/>
                          <a:ea typeface="BIZ UDPゴシック" panose="020B0400000000000000" pitchFamily="50" charset="-128"/>
                        </a:rPr>
                        <a:t>ソ</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条例に掲げる煆焼炉</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endParaRPr kumimoji="1" lang="ja-JP" altLang="en-US"/>
                    </a:p>
                  </a:txBody>
                  <a:tcP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4</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extLst>
                  <a:ext uri="{0D108BD9-81ED-4DB2-BD59-A6C34878D82A}">
                    <a16:rowId xmlns:a16="http://schemas.microsoft.com/office/drawing/2014/main" val="3143779383"/>
                  </a:ext>
                </a:extLst>
              </a:tr>
              <a:tr h="140862">
                <a:tc vMerge="1">
                  <a:txBody>
                    <a:bodyPr/>
                    <a:lstStyle/>
                    <a:p>
                      <a:pPr algn="l">
                        <a:lnSpc>
                          <a:spcPct val="100000"/>
                        </a:lnSpc>
                        <a:spcAft>
                          <a:spcPts val="0"/>
                        </a:spcAft>
                      </a:pP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pPr algn="l">
                        <a:lnSpc>
                          <a:spcPct val="100000"/>
                        </a:lnSpc>
                        <a:spcAft>
                          <a:spcPts val="0"/>
                        </a:spcAft>
                      </a:pPr>
                      <a:endParaRPr lang="ja-JP"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a:effectLst/>
                          <a:latin typeface="BIZ UDPゴシック" panose="020B0400000000000000" pitchFamily="50" charset="-128"/>
                          <a:ea typeface="BIZ UDPゴシック" panose="020B0400000000000000" pitchFamily="50" charset="-128"/>
                        </a:rPr>
                        <a:t>ツ</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法に掲げる電気炉</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変圧器の定格容量（</a:t>
                      </a:r>
                      <a:r>
                        <a:rPr lang="en-US" sz="800" kern="0" dirty="0">
                          <a:effectLst/>
                          <a:latin typeface="BIZ UDPゴシック" panose="020B0400000000000000" pitchFamily="50" charset="-128"/>
                          <a:ea typeface="BIZ UDPゴシック" panose="020B0400000000000000" pitchFamily="50" charset="-128"/>
                        </a:rPr>
                        <a:t>1000kVA</a:t>
                      </a:r>
                      <a:r>
                        <a:rPr lang="ja-JP" sz="800" kern="0" dirty="0">
                          <a:effectLst/>
                          <a:latin typeface="BIZ UDPゴシック" panose="020B0400000000000000" pitchFamily="50" charset="-128"/>
                          <a:ea typeface="BIZ UDPゴシック" panose="020B0400000000000000" pitchFamily="50" charset="-128"/>
                        </a:rPr>
                        <a:t>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0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extLst>
                  <a:ext uri="{0D108BD9-81ED-4DB2-BD59-A6C34878D82A}">
                    <a16:rowId xmlns:a16="http://schemas.microsoft.com/office/drawing/2014/main" val="2230380594"/>
                  </a:ext>
                </a:extLst>
              </a:tr>
            </a:tbl>
          </a:graphicData>
        </a:graphic>
      </p:graphicFrame>
      <p:sp>
        <p:nvSpPr>
          <p:cNvPr id="10" name="スライド番号プレースホルダー 3">
            <a:extLst>
              <a:ext uri="{FF2B5EF4-FFF2-40B4-BE49-F238E27FC236}">
                <a16:creationId xmlns:a16="http://schemas.microsoft.com/office/drawing/2014/main" id="{C8FF8E26-E5DC-41A8-9EFF-363DAF81F070}"/>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8</a:t>
            </a:fld>
            <a:endParaRPr lang="en-US" dirty="0">
              <a:solidFill>
                <a:srgbClr val="000000"/>
              </a:solidFill>
              <a:latin typeface="BIZ UDPゴシック" panose="020B0400000000000000" pitchFamily="50" charset="-128"/>
              <a:ea typeface="BIZ UDPゴシック" panose="020B0400000000000000" pitchFamily="50" charset="-128"/>
            </a:endParaRPr>
          </a:p>
        </p:txBody>
      </p:sp>
      <p:sp>
        <p:nvSpPr>
          <p:cNvPr id="15" name="テキスト ボックス 14">
            <a:extLst>
              <a:ext uri="{FF2B5EF4-FFF2-40B4-BE49-F238E27FC236}">
                <a16:creationId xmlns:a16="http://schemas.microsoft.com/office/drawing/2014/main" id="{BE15430D-40E3-4D23-8E19-89F02A32011B}"/>
              </a:ext>
            </a:extLst>
          </p:cNvPr>
          <p:cNvSpPr txBox="1"/>
          <p:nvPr/>
        </p:nvSpPr>
        <p:spPr>
          <a:xfrm>
            <a:off x="574904" y="6423606"/>
            <a:ext cx="3924472" cy="415498"/>
          </a:xfrm>
          <a:prstGeom prst="rect">
            <a:avLst/>
          </a:prstGeom>
          <a:noFill/>
        </p:spPr>
        <p:txBody>
          <a:bodyPr wrap="none" rtlCol="0">
            <a:spAutoFit/>
          </a:bodyPr>
          <a:lstStyle/>
          <a:p>
            <a:r>
              <a:rPr kumimoji="1" lang="en-US" altLang="ja-JP" sz="1050" dirty="0">
                <a:latin typeface="BIZ UDPゴシック" panose="020B0400000000000000" pitchFamily="50" charset="-128"/>
                <a:ea typeface="BIZ UDPゴシック" panose="020B0400000000000000" pitchFamily="50" charset="-128"/>
              </a:rPr>
              <a:t>※</a:t>
            </a:r>
            <a:r>
              <a:rPr kumimoji="1" lang="ja-JP" altLang="en-US" sz="1050" dirty="0">
                <a:latin typeface="BIZ UDPゴシック" panose="020B0400000000000000" pitchFamily="50" charset="-128"/>
                <a:ea typeface="BIZ UDPゴシック" panose="020B0400000000000000" pitchFamily="50" charset="-128"/>
              </a:rPr>
              <a:t>　施設数は有害物質毎の延べ数</a:t>
            </a:r>
            <a:endParaRPr kumimoji="1" lang="en-US" altLang="ja-JP" sz="1050" dirty="0">
              <a:latin typeface="BIZ UDPゴシック" panose="020B0400000000000000" pitchFamily="50" charset="-128"/>
              <a:ea typeface="BIZ UDPゴシック" panose="020B0400000000000000" pitchFamily="50" charset="-128"/>
            </a:endParaRPr>
          </a:p>
          <a:p>
            <a:r>
              <a:rPr kumimoji="1" lang="en-US" altLang="ja-JP" sz="1050" dirty="0">
                <a:latin typeface="BIZ UDPゴシック" panose="020B0400000000000000" pitchFamily="50" charset="-128"/>
                <a:ea typeface="BIZ UDPゴシック" panose="020B0400000000000000" pitchFamily="50" charset="-128"/>
              </a:rPr>
              <a:t>※</a:t>
            </a:r>
            <a:r>
              <a:rPr kumimoji="1" lang="ja-JP" altLang="en-US" sz="1050" dirty="0">
                <a:latin typeface="BIZ UDPゴシック" panose="020B0400000000000000" pitchFamily="50" charset="-128"/>
                <a:ea typeface="BIZ UDPゴシック" panose="020B0400000000000000" pitchFamily="50" charset="-128"/>
              </a:rPr>
              <a:t>　</a:t>
            </a:r>
            <a:r>
              <a:rPr kumimoji="1" lang="en-US" altLang="ja-JP" sz="1050" dirty="0">
                <a:latin typeface="BIZ UDPゴシック" panose="020B0400000000000000" pitchFamily="50" charset="-128"/>
                <a:ea typeface="BIZ UDPゴシック" panose="020B0400000000000000" pitchFamily="50" charset="-128"/>
              </a:rPr>
              <a:t>*</a:t>
            </a:r>
            <a:r>
              <a:rPr kumimoji="1" lang="ja-JP" altLang="en-US" sz="1050" dirty="0">
                <a:latin typeface="BIZ UDPゴシック" panose="020B0400000000000000" pitchFamily="50" charset="-128"/>
                <a:ea typeface="BIZ UDPゴシック" panose="020B0400000000000000" pitchFamily="50" charset="-128"/>
              </a:rPr>
              <a:t>は府域全域において過去一度も届出の無い施設（</a:t>
            </a:r>
            <a:r>
              <a:rPr kumimoji="1" lang="en-US" altLang="ja-JP" sz="1050" dirty="0">
                <a:latin typeface="BIZ UDPゴシック" panose="020B0400000000000000" pitchFamily="50" charset="-128"/>
                <a:ea typeface="BIZ UDPゴシック" panose="020B0400000000000000" pitchFamily="50" charset="-128"/>
              </a:rPr>
              <a:t>H29</a:t>
            </a:r>
            <a:r>
              <a:rPr kumimoji="1" lang="ja-JP" altLang="en-US" sz="1050" dirty="0">
                <a:latin typeface="BIZ UDPゴシック" panose="020B0400000000000000" pitchFamily="50" charset="-128"/>
                <a:ea typeface="BIZ UDPゴシック" panose="020B0400000000000000" pitchFamily="50" charset="-128"/>
              </a:rPr>
              <a:t>末）</a:t>
            </a:r>
          </a:p>
        </p:txBody>
      </p:sp>
    </p:spTree>
    <p:extLst>
      <p:ext uri="{BB962C8B-B14F-4D97-AF65-F5344CB8AC3E}">
        <p14:creationId xmlns:p14="http://schemas.microsoft.com/office/powerpoint/2010/main" val="17198019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5B71F80-1F92-4074-84D9-16A062B215B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820B56A1-652D-4D84-B428-A0F978B6E390}"/>
              </a:ext>
            </a:extLst>
          </p:cNvPr>
          <p:cNvSpPr>
            <a:spLocks noGrp="1"/>
          </p:cNvSpPr>
          <p:nvPr>
            <p:ph type="title"/>
          </p:nvPr>
        </p:nvSpPr>
        <p:spPr>
          <a:xfrm>
            <a:off x="1045633" y="609600"/>
            <a:ext cx="8285463" cy="1099457"/>
          </a:xfrm>
        </p:spPr>
        <p:txBody>
          <a:bodyPr>
            <a:normAutofit/>
          </a:bodyPr>
          <a:lstStyle/>
          <a:p>
            <a:pPr>
              <a:lnSpc>
                <a:spcPct val="90000"/>
              </a:lnSpc>
            </a:pPr>
            <a:r>
              <a:rPr kumimoji="1" lang="ja-JP" altLang="en-US" sz="3200" dirty="0">
                <a:latin typeface="BIZ UDPゴシック" panose="020B0400000000000000" pitchFamily="50" charset="-128"/>
                <a:ea typeface="BIZ UDPゴシック" panose="020B0400000000000000" pitchFamily="50" charset="-128"/>
              </a:rPr>
              <a:t>条例及び法における届出施設規制の概要④</a:t>
            </a:r>
          </a:p>
        </p:txBody>
      </p:sp>
      <p:sp>
        <p:nvSpPr>
          <p:cNvPr id="12" name="Isosceles Triangle 11">
            <a:extLst>
              <a:ext uri="{FF2B5EF4-FFF2-40B4-BE49-F238E27FC236}">
                <a16:creationId xmlns:a16="http://schemas.microsoft.com/office/drawing/2014/main" id="{7209C9DA-6E0D-46D9-8275-C52222D8CC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3EB57A4D-E0D0-46DA-B339-F24CA46FA70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9" name="表 8">
            <a:extLst>
              <a:ext uri="{FF2B5EF4-FFF2-40B4-BE49-F238E27FC236}">
                <a16:creationId xmlns:a16="http://schemas.microsoft.com/office/drawing/2014/main" id="{94B0D0FA-4C64-4B94-AEC4-C530121006EC}"/>
              </a:ext>
            </a:extLst>
          </p:cNvPr>
          <p:cNvGraphicFramePr>
            <a:graphicFrameLocks noGrp="1"/>
          </p:cNvGraphicFramePr>
          <p:nvPr>
            <p:extLst>
              <p:ext uri="{D42A27DB-BD31-4B8C-83A1-F6EECF244321}">
                <p14:modId xmlns:p14="http://schemas.microsoft.com/office/powerpoint/2010/main" val="3430028299"/>
              </p:ext>
            </p:extLst>
          </p:nvPr>
        </p:nvGraphicFramePr>
        <p:xfrm>
          <a:off x="574904" y="1208875"/>
          <a:ext cx="4565077" cy="5144330"/>
        </p:xfrm>
        <a:graphic>
          <a:graphicData uri="http://schemas.openxmlformats.org/drawingml/2006/table">
            <a:tbl>
              <a:tblPr firstRow="1" firstCol="1" bandRow="1">
                <a:tableStyleId>{5C22544A-7EE6-4342-B048-85BDC9FD1C3A}</a:tableStyleId>
              </a:tblPr>
              <a:tblGrid>
                <a:gridCol w="144000">
                  <a:extLst>
                    <a:ext uri="{9D8B030D-6E8A-4147-A177-3AD203B41FA5}">
                      <a16:colId xmlns:a16="http://schemas.microsoft.com/office/drawing/2014/main" val="1879744770"/>
                    </a:ext>
                  </a:extLst>
                </a:gridCol>
                <a:gridCol w="561947">
                  <a:extLst>
                    <a:ext uri="{9D8B030D-6E8A-4147-A177-3AD203B41FA5}">
                      <a16:colId xmlns:a16="http://schemas.microsoft.com/office/drawing/2014/main" val="2867043341"/>
                    </a:ext>
                  </a:extLst>
                </a:gridCol>
                <a:gridCol w="151130">
                  <a:extLst>
                    <a:ext uri="{9D8B030D-6E8A-4147-A177-3AD203B41FA5}">
                      <a16:colId xmlns:a16="http://schemas.microsoft.com/office/drawing/2014/main" val="1273024589"/>
                    </a:ext>
                  </a:extLst>
                </a:gridCol>
                <a:gridCol w="1080000">
                  <a:extLst>
                    <a:ext uri="{9D8B030D-6E8A-4147-A177-3AD203B41FA5}">
                      <a16:colId xmlns:a16="http://schemas.microsoft.com/office/drawing/2014/main" val="3837837326"/>
                    </a:ext>
                  </a:extLst>
                </a:gridCol>
                <a:gridCol w="2124000">
                  <a:extLst>
                    <a:ext uri="{9D8B030D-6E8A-4147-A177-3AD203B41FA5}">
                      <a16:colId xmlns:a16="http://schemas.microsoft.com/office/drawing/2014/main" val="2116176162"/>
                    </a:ext>
                  </a:extLst>
                </a:gridCol>
                <a:gridCol w="504000">
                  <a:extLst>
                    <a:ext uri="{9D8B030D-6E8A-4147-A177-3AD203B41FA5}">
                      <a16:colId xmlns:a16="http://schemas.microsoft.com/office/drawing/2014/main" val="3082165267"/>
                    </a:ext>
                  </a:extLst>
                </a:gridCol>
              </a:tblGrid>
              <a:tr h="380810">
                <a:tc gridSpan="3">
                  <a:txBody>
                    <a:bodyPr/>
                    <a:lstStyle/>
                    <a:p>
                      <a:pPr algn="ctr">
                        <a:lnSpc>
                          <a:spcPct val="100000"/>
                        </a:lnSpc>
                        <a:spcAft>
                          <a:spcPts val="0"/>
                        </a:spcAft>
                      </a:pPr>
                      <a:r>
                        <a:rPr lang="ja-JP" alt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項・用途</a:t>
                      </a:r>
                      <a:endPar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hMerge="1">
                  <a:txBody>
                    <a:bodyPr/>
                    <a:lstStyle/>
                    <a:p>
                      <a:pPr algn="l">
                        <a:lnSpc>
                          <a:spcPts val="1200"/>
                        </a:lnSpc>
                        <a:spcAft>
                          <a:spcPts val="0"/>
                        </a:spcAft>
                      </a:pP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hMerge="1">
                  <a:txBody>
                    <a:bodyPr/>
                    <a:lstStyle/>
                    <a:p>
                      <a:pPr algn="ctr">
                        <a:lnSpc>
                          <a:spcPts val="1200"/>
                        </a:lnSpc>
                        <a:spcAft>
                          <a:spcPts val="0"/>
                        </a:spcAft>
                      </a:pP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ctr">
                        <a:lnSpc>
                          <a:spcPct val="100000"/>
                        </a:lnSpc>
                        <a:spcAft>
                          <a:spcPts val="0"/>
                        </a:spcAft>
                      </a:pPr>
                      <a:r>
                        <a:rPr lang="ja-JP" alt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施設種類</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ctr">
                        <a:lnSpc>
                          <a:spcPct val="100000"/>
                        </a:lnSpc>
                        <a:spcAft>
                          <a:spcPts val="0"/>
                        </a:spcAft>
                      </a:pPr>
                      <a:r>
                        <a:rPr lang="ja-JP" alt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規模</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ctr">
                        <a:lnSpc>
                          <a:spcPct val="100000"/>
                        </a:lnSpc>
                        <a:spcAft>
                          <a:spcPts val="0"/>
                        </a:spcAft>
                      </a:pPr>
                      <a:r>
                        <a:rPr lang="ja-JP" alt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施設数</a:t>
                      </a:r>
                      <a:r>
                        <a:rPr lang="ja-JP" alt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altLang="ja-JP"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H29</a:t>
                      </a:r>
                      <a:r>
                        <a:rPr lang="ja-JP" alt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末）</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extLst>
                  <a:ext uri="{0D108BD9-81ED-4DB2-BD59-A6C34878D82A}">
                    <a16:rowId xmlns:a16="http://schemas.microsoft.com/office/drawing/2014/main" val="2202742494"/>
                  </a:ext>
                </a:extLst>
              </a:tr>
              <a:tr h="144000">
                <a:tc rowSpan="17">
                  <a:txBody>
                    <a:bodyPr/>
                    <a:lstStyle/>
                    <a:p>
                      <a:pPr algn="l">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4</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rowSpan="17">
                  <a:txBody>
                    <a:bodyPr/>
                    <a:lstStyle/>
                    <a:p>
                      <a:pPr algn="l">
                        <a:lnSpc>
                          <a:spcPct val="100000"/>
                        </a:lnSpc>
                        <a:spcAft>
                          <a:spcPts val="0"/>
                        </a:spcAft>
                      </a:pPr>
                      <a:r>
                        <a:rPr lang="ja-JP" altLang="ja-JP" sz="900" kern="0" dirty="0">
                          <a:effectLst/>
                          <a:latin typeface="BIZ UDPゴシック" panose="020B0400000000000000" pitchFamily="50" charset="-128"/>
                          <a:ea typeface="BIZ UDPゴシック" panose="020B0400000000000000" pitchFamily="50" charset="-128"/>
                        </a:rPr>
                        <a:t>化学工業品、石油製品又は石炭製品の製造</a:t>
                      </a:r>
                      <a:endParaRPr lang="ja-JP"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a:effectLst/>
                          <a:latin typeface="BIZ UDPゴシック" panose="020B0400000000000000" pitchFamily="50" charset="-128"/>
                          <a:ea typeface="BIZ UDPゴシック" panose="020B0400000000000000" pitchFamily="50" charset="-128"/>
                        </a:rPr>
                        <a:t>ネ</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条例に掲げる電気炉</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変圧器の定格容量（</a:t>
                      </a:r>
                      <a:r>
                        <a:rPr lang="en-US" sz="800" kern="0" dirty="0">
                          <a:effectLst/>
                          <a:latin typeface="BIZ UDPゴシック" panose="020B0400000000000000" pitchFamily="50" charset="-128"/>
                          <a:ea typeface="BIZ UDPゴシック" panose="020B0400000000000000" pitchFamily="50" charset="-128"/>
                        </a:rPr>
                        <a:t>1000kVA</a:t>
                      </a:r>
                      <a:r>
                        <a:rPr lang="ja-JP" sz="800" kern="0" dirty="0">
                          <a:effectLst/>
                          <a:latin typeface="BIZ UDPゴシック" panose="020B0400000000000000" pitchFamily="50" charset="-128"/>
                          <a:ea typeface="BIZ UDPゴシック" panose="020B0400000000000000" pitchFamily="50" charset="-128"/>
                        </a:rPr>
                        <a:t>未満）</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0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extLst>
                  <a:ext uri="{0D108BD9-81ED-4DB2-BD59-A6C34878D82A}">
                    <a16:rowId xmlns:a16="http://schemas.microsoft.com/office/drawing/2014/main" val="1665633826"/>
                  </a:ext>
                </a:extLst>
              </a:tr>
              <a:tr h="144000">
                <a:tc vMerge="1">
                  <a:txBody>
                    <a:bodyPr/>
                    <a:lstStyle/>
                    <a:p>
                      <a:pPr algn="just">
                        <a:lnSpc>
                          <a:spcPts val="1200"/>
                        </a:lnSpc>
                        <a:spcAft>
                          <a:spcPts val="0"/>
                        </a:spcAft>
                      </a:pP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pPr algn="l">
                        <a:lnSpc>
                          <a:spcPts val="1200"/>
                        </a:lnSpc>
                        <a:spcAft>
                          <a:spcPts val="0"/>
                        </a:spcAft>
                      </a:pP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ナ</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合成施設</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9</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extLst>
                  <a:ext uri="{0D108BD9-81ED-4DB2-BD59-A6C34878D82A}">
                    <a16:rowId xmlns:a16="http://schemas.microsoft.com/office/drawing/2014/main" val="1469753095"/>
                  </a:ext>
                </a:extLst>
              </a:tr>
              <a:tr h="144000">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0">
                          <a:effectLst/>
                          <a:latin typeface="BIZ UDPゴシック" panose="020B0400000000000000" pitchFamily="50" charset="-128"/>
                          <a:ea typeface="BIZ UDPゴシック" panose="020B0400000000000000" pitchFamily="50" charset="-128"/>
                        </a:rPr>
                        <a:t>ラ</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重合施設</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24</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extLst>
                  <a:ext uri="{0D108BD9-81ED-4DB2-BD59-A6C34878D82A}">
                    <a16:rowId xmlns:a16="http://schemas.microsoft.com/office/drawing/2014/main" val="3259945184"/>
                  </a:ext>
                </a:extLst>
              </a:tr>
              <a:tr h="144000">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0">
                          <a:effectLst/>
                          <a:latin typeface="BIZ UDPゴシック" panose="020B0400000000000000" pitchFamily="50" charset="-128"/>
                          <a:ea typeface="BIZ UDPゴシック" panose="020B0400000000000000" pitchFamily="50" charset="-128"/>
                        </a:rPr>
                        <a:t>ム</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分解施設</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extLst>
                  <a:ext uri="{0D108BD9-81ED-4DB2-BD59-A6C34878D82A}">
                    <a16:rowId xmlns:a16="http://schemas.microsoft.com/office/drawing/2014/main" val="1098769101"/>
                  </a:ext>
                </a:extLst>
              </a:tr>
              <a:tr h="144000">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0">
                          <a:effectLst/>
                          <a:latin typeface="BIZ UDPゴシック" panose="020B0400000000000000" pitchFamily="50" charset="-128"/>
                          <a:ea typeface="BIZ UDPゴシック" panose="020B0400000000000000" pitchFamily="50" charset="-128"/>
                        </a:rPr>
                        <a:t>ウ</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精製施設</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25</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extLst>
                  <a:ext uri="{0D108BD9-81ED-4DB2-BD59-A6C34878D82A}">
                    <a16:rowId xmlns:a16="http://schemas.microsoft.com/office/drawing/2014/main" val="2078426444"/>
                  </a:ext>
                </a:extLst>
              </a:tr>
              <a:tr h="144000">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0">
                          <a:effectLst/>
                          <a:latin typeface="BIZ UDPゴシック" panose="020B0400000000000000" pitchFamily="50" charset="-128"/>
                          <a:ea typeface="BIZ UDPゴシック" panose="020B0400000000000000" pitchFamily="50" charset="-128"/>
                        </a:rPr>
                        <a:t>ヰ</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抽出施設</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11</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extLst>
                  <a:ext uri="{0D108BD9-81ED-4DB2-BD59-A6C34878D82A}">
                    <a16:rowId xmlns:a16="http://schemas.microsoft.com/office/drawing/2014/main" val="2269513021"/>
                  </a:ext>
                </a:extLst>
              </a:tr>
              <a:tr h="144000">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0">
                          <a:effectLst/>
                          <a:latin typeface="BIZ UDPゴシック" panose="020B0400000000000000" pitchFamily="50" charset="-128"/>
                          <a:ea typeface="BIZ UDPゴシック" panose="020B0400000000000000" pitchFamily="50" charset="-128"/>
                        </a:rPr>
                        <a:t>ノ</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晶出施設</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13</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extLst>
                  <a:ext uri="{0D108BD9-81ED-4DB2-BD59-A6C34878D82A}">
                    <a16:rowId xmlns:a16="http://schemas.microsoft.com/office/drawing/2014/main" val="2668628942"/>
                  </a:ext>
                </a:extLst>
              </a:tr>
              <a:tr h="144000">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0">
                          <a:effectLst/>
                          <a:latin typeface="BIZ UDPゴシック" panose="020B0400000000000000" pitchFamily="50" charset="-128"/>
                          <a:ea typeface="BIZ UDPゴシック" panose="020B0400000000000000" pitchFamily="50" charset="-128"/>
                        </a:rPr>
                        <a:t>オ</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蒸留施設</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18</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extLst>
                  <a:ext uri="{0D108BD9-81ED-4DB2-BD59-A6C34878D82A}">
                    <a16:rowId xmlns:a16="http://schemas.microsoft.com/office/drawing/2014/main" val="1393394594"/>
                  </a:ext>
                </a:extLst>
              </a:tr>
              <a:tr h="144000">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0">
                          <a:effectLst/>
                          <a:latin typeface="BIZ UDPゴシック" panose="020B0400000000000000" pitchFamily="50" charset="-128"/>
                          <a:ea typeface="BIZ UDPゴシック" panose="020B0400000000000000" pitchFamily="50" charset="-128"/>
                        </a:rPr>
                        <a:t>ク</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蒸発施設</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extLst>
                  <a:ext uri="{0D108BD9-81ED-4DB2-BD59-A6C34878D82A}">
                    <a16:rowId xmlns:a16="http://schemas.microsoft.com/office/drawing/2014/main" val="493095845"/>
                  </a:ext>
                </a:extLst>
              </a:tr>
              <a:tr h="144000">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0">
                          <a:effectLst/>
                          <a:latin typeface="BIZ UDPゴシック" panose="020B0400000000000000" pitchFamily="50" charset="-128"/>
                          <a:ea typeface="BIZ UDPゴシック" panose="020B0400000000000000" pitchFamily="50" charset="-128"/>
                        </a:rPr>
                        <a:t>ヤ</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濃縮施設</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7</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extLst>
                  <a:ext uri="{0D108BD9-81ED-4DB2-BD59-A6C34878D82A}">
                    <a16:rowId xmlns:a16="http://schemas.microsoft.com/office/drawing/2014/main" val="3459878524"/>
                  </a:ext>
                </a:extLst>
              </a:tr>
              <a:tr h="144000">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フ</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電気めっき施設</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1648475296"/>
                  </a:ext>
                </a:extLst>
              </a:tr>
              <a:tr h="144000">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0">
                          <a:effectLst/>
                          <a:latin typeface="BIZ UDPゴシック" panose="020B0400000000000000" pitchFamily="50" charset="-128"/>
                          <a:ea typeface="BIZ UDPゴシック" panose="020B0400000000000000" pitchFamily="50" charset="-128"/>
                        </a:rPr>
                        <a:t>コ</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混合施設</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5</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1183574844"/>
                  </a:ext>
                </a:extLst>
              </a:tr>
              <a:tr h="144000">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0">
                          <a:effectLst/>
                          <a:latin typeface="BIZ UDPゴシック" panose="020B0400000000000000" pitchFamily="50" charset="-128"/>
                          <a:ea typeface="BIZ UDPゴシック" panose="020B0400000000000000" pitchFamily="50" charset="-128"/>
                        </a:rPr>
                        <a:t>エ</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配合施設</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7</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1497456311"/>
                  </a:ext>
                </a:extLst>
              </a:tr>
              <a:tr h="144000">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0">
                          <a:effectLst/>
                          <a:latin typeface="BIZ UDPゴシック" panose="020B0400000000000000" pitchFamily="50" charset="-128"/>
                          <a:ea typeface="BIZ UDPゴシック" panose="020B0400000000000000" pitchFamily="50" charset="-128"/>
                        </a:rPr>
                        <a:t>テ</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混練施設</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50</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1597815263"/>
                  </a:ext>
                </a:extLst>
              </a:tr>
              <a:tr h="144000">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ア</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造粒施設</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0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3268726266"/>
                  </a:ext>
                </a:extLst>
              </a:tr>
              <a:tr h="144000">
                <a:tc vMerge="1">
                  <a:txBody>
                    <a:bodyPr/>
                    <a:lstStyle/>
                    <a:p>
                      <a:pPr algn="l">
                        <a:lnSpc>
                          <a:spcPct val="100000"/>
                        </a:lnSpc>
                        <a:spcAft>
                          <a:spcPts val="0"/>
                        </a:spcAft>
                      </a:pP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pPr algn="l">
                        <a:lnSpc>
                          <a:spcPct val="100000"/>
                        </a:lnSpc>
                        <a:spcAft>
                          <a:spcPts val="0"/>
                        </a:spcAft>
                      </a:pPr>
                      <a:endParaRPr lang="ja-JP"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サ</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滅菌施設</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0</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2592073880"/>
                  </a:ext>
                </a:extLst>
              </a:tr>
              <a:tr h="144000">
                <a:tc vMerge="1">
                  <a:txBody>
                    <a:bodyPr/>
                    <a:lstStyle/>
                    <a:p>
                      <a:pPr algn="l">
                        <a:lnSpc>
                          <a:spcPct val="100000"/>
                        </a:lnSpc>
                        <a:spcAft>
                          <a:spcPts val="0"/>
                        </a:spcAft>
                      </a:pP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pPr algn="l">
                        <a:lnSpc>
                          <a:spcPct val="100000"/>
                        </a:lnSpc>
                        <a:spcAft>
                          <a:spcPts val="0"/>
                        </a:spcAft>
                      </a:pPr>
                      <a:endParaRPr lang="ja-JP"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キ</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rPr>
                        <a:t>消毒施設</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just">
                        <a:lnSpc>
                          <a:spcPct val="100000"/>
                        </a:lnSpc>
                        <a:spcAft>
                          <a:spcPts val="0"/>
                        </a:spcAft>
                      </a:pPr>
                      <a:r>
                        <a:rPr lang="ja-JP" sz="800" kern="0" dirty="0">
                          <a:effectLst/>
                          <a:latin typeface="BIZ UDPゴシック" panose="020B0400000000000000" pitchFamily="50" charset="-128"/>
                          <a:ea typeface="BIZ UDPゴシック" panose="020B0400000000000000"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0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3337173504"/>
                  </a:ext>
                </a:extLst>
              </a:tr>
              <a:tr h="348179">
                <a:tc rowSpan="9">
                  <a:txBody>
                    <a:bodyPr/>
                    <a:lstStyle/>
                    <a:p>
                      <a:pPr algn="l">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5</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rowSpan="9">
                  <a:txBody>
                    <a:bodyPr/>
                    <a:lstStyle/>
                    <a:p>
                      <a:pPr algn="l">
                        <a:lnSpc>
                          <a:spcPct val="100000"/>
                        </a:lnSpc>
                        <a:spcAft>
                          <a:spcPts val="0"/>
                        </a:spcAft>
                      </a:pPr>
                      <a:r>
                        <a:rPr lang="ja-JP" alt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プラスチック製品の製造</a:t>
                      </a:r>
                      <a:endParaRPr lang="ja-JP"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イ</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法に掲げる乾燥炉</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火格子面積（</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1m</a:t>
                      </a:r>
                      <a:r>
                        <a:rPr lang="en-US" sz="800" kern="0" baseline="300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2</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燃焼能力（重油換算</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50L/</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時以上）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変圧器の定格容量（</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200kVA</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0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333716907"/>
                  </a:ext>
                </a:extLst>
              </a:tr>
              <a:tr h="348179">
                <a:tc vMerge="1">
                  <a:txBody>
                    <a:bodyPr/>
                    <a:lstStyle/>
                    <a:p>
                      <a:pPr algn="l">
                        <a:lnSpc>
                          <a:spcPts val="1200"/>
                        </a:lnSpc>
                        <a:spcAft>
                          <a:spcPts val="0"/>
                        </a:spcAft>
                      </a:pP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pPr algn="l">
                        <a:lnSpc>
                          <a:spcPts val="1200"/>
                        </a:lnSpc>
                        <a:spcAft>
                          <a:spcPts val="0"/>
                        </a:spcAft>
                      </a:pPr>
                      <a:endParaRPr lang="ja-JP"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ロ</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条例に掲げる乾燥炉</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火格子面積（</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0.5</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1m</a:t>
                      </a:r>
                      <a:r>
                        <a:rPr lang="en-US" sz="800" kern="0" baseline="300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2</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未満）</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燃焼能力（重油換算</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30</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50L/</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時未満）</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変圧器の定格容量（</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100</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200kVA</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未満）</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706310169"/>
                  </a:ext>
                </a:extLst>
              </a:tr>
              <a:tr h="144000">
                <a:tc vMerge="1">
                  <a:txBody>
                    <a:bodyPr/>
                    <a:lstStyle/>
                    <a:p>
                      <a:pPr algn="l">
                        <a:lnSpc>
                          <a:spcPts val="1200"/>
                        </a:lnSpc>
                        <a:spcAft>
                          <a:spcPts val="0"/>
                        </a:spcAft>
                      </a:pP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pPr algn="l">
                        <a:lnSpc>
                          <a:spcPts val="1200"/>
                        </a:lnSpc>
                        <a:spcAft>
                          <a:spcPts val="0"/>
                        </a:spcAft>
                      </a:pPr>
                      <a:endParaRPr lang="ja-JP"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ハ</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乾燥・焼付施設</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45</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2572852459"/>
                  </a:ext>
                </a:extLst>
              </a:tr>
              <a:tr h="144000">
                <a:tc vMerge="1">
                  <a:txBody>
                    <a:bodyPr/>
                    <a:lstStyle/>
                    <a:p>
                      <a:pPr algn="l">
                        <a:lnSpc>
                          <a:spcPts val="1200"/>
                        </a:lnSpc>
                        <a:spcAft>
                          <a:spcPts val="0"/>
                        </a:spcAft>
                      </a:pP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pPr algn="l">
                        <a:lnSpc>
                          <a:spcPts val="1200"/>
                        </a:lnSpc>
                        <a:spcAft>
                          <a:spcPts val="0"/>
                        </a:spcAft>
                      </a:pPr>
                      <a:endParaRPr lang="ja-JP"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ニ</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電気めっき施設</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28</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3017764221"/>
                  </a:ext>
                </a:extLst>
              </a:tr>
              <a:tr h="144000">
                <a:tc vMerge="1">
                  <a:txBody>
                    <a:bodyPr/>
                    <a:lstStyle/>
                    <a:p>
                      <a:pPr algn="l">
                        <a:lnSpc>
                          <a:spcPts val="1200"/>
                        </a:lnSpc>
                        <a:spcAft>
                          <a:spcPts val="0"/>
                        </a:spcAft>
                      </a:pP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pPr algn="l">
                        <a:lnSpc>
                          <a:spcPts val="1200"/>
                        </a:lnSpc>
                        <a:spcAft>
                          <a:spcPts val="0"/>
                        </a:spcAft>
                      </a:pPr>
                      <a:endParaRPr lang="ja-JP"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ホ</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エッチング施設</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10</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1758736429"/>
                  </a:ext>
                </a:extLst>
              </a:tr>
              <a:tr h="144000">
                <a:tc vMerge="1">
                  <a:txBody>
                    <a:bodyPr/>
                    <a:lstStyle/>
                    <a:p>
                      <a:pPr algn="l">
                        <a:lnSpc>
                          <a:spcPts val="1200"/>
                        </a:lnSpc>
                        <a:spcAft>
                          <a:spcPts val="0"/>
                        </a:spcAft>
                      </a:pP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pPr algn="l">
                        <a:lnSpc>
                          <a:spcPts val="1200"/>
                        </a:lnSpc>
                        <a:spcAft>
                          <a:spcPts val="0"/>
                        </a:spcAft>
                      </a:pPr>
                      <a:endParaRPr lang="ja-JP"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ヘ</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配合施設</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46</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1816228365"/>
                  </a:ext>
                </a:extLst>
              </a:tr>
              <a:tr h="144000">
                <a:tc vMerge="1">
                  <a:txBody>
                    <a:bodyPr/>
                    <a:lstStyle/>
                    <a:p>
                      <a:pPr algn="l">
                        <a:lnSpc>
                          <a:spcPts val="1200"/>
                        </a:lnSpc>
                        <a:spcAft>
                          <a:spcPts val="0"/>
                        </a:spcAft>
                      </a:pP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pPr algn="l">
                        <a:lnSpc>
                          <a:spcPts val="1200"/>
                        </a:lnSpc>
                        <a:spcAft>
                          <a:spcPts val="0"/>
                        </a:spcAft>
                      </a:pPr>
                      <a:endParaRPr lang="ja-JP"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ト</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混練施設</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235</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1213986603"/>
                  </a:ext>
                </a:extLst>
              </a:tr>
              <a:tr h="144000">
                <a:tc vMerge="1">
                  <a:txBody>
                    <a:bodyPr/>
                    <a:lstStyle/>
                    <a:p>
                      <a:pPr algn="l">
                        <a:lnSpc>
                          <a:spcPts val="1200"/>
                        </a:lnSpc>
                        <a:spcAft>
                          <a:spcPts val="0"/>
                        </a:spcAft>
                      </a:pP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pPr algn="l">
                        <a:lnSpc>
                          <a:spcPts val="1200"/>
                        </a:lnSpc>
                        <a:spcAft>
                          <a:spcPts val="0"/>
                        </a:spcAft>
                      </a:pPr>
                      <a:endParaRPr lang="ja-JP"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チ</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滅菌施設</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10</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1109306912"/>
                  </a:ext>
                </a:extLst>
              </a:tr>
              <a:tr h="144000">
                <a:tc vMerge="1">
                  <a:txBody>
                    <a:bodyPr/>
                    <a:lstStyle/>
                    <a:p>
                      <a:pPr algn="l">
                        <a:lnSpc>
                          <a:spcPts val="1200"/>
                        </a:lnSpc>
                        <a:spcAft>
                          <a:spcPts val="0"/>
                        </a:spcAft>
                      </a:pP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pPr algn="l">
                        <a:lnSpc>
                          <a:spcPts val="1200"/>
                        </a:lnSpc>
                        <a:spcAft>
                          <a:spcPts val="0"/>
                        </a:spcAft>
                      </a:pPr>
                      <a:endParaRPr lang="ja-JP"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リ</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消毒施設</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0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2606715201"/>
                  </a:ext>
                </a:extLst>
              </a:tr>
              <a:tr h="144000">
                <a:tc rowSpan="4">
                  <a:txBody>
                    <a:bodyPr/>
                    <a:lstStyle/>
                    <a:p>
                      <a:pPr algn="l">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6</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rowSpan="4">
                  <a:txBody>
                    <a:bodyPr/>
                    <a:lstStyle/>
                    <a:p>
                      <a:pPr algn="l">
                        <a:lnSpc>
                          <a:spcPct val="100000"/>
                        </a:lnSpc>
                        <a:spcAft>
                          <a:spcPts val="0"/>
                        </a:spcAft>
                      </a:pPr>
                      <a:r>
                        <a:rPr lang="ja-JP" alt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ゴム製品の製造</a:t>
                      </a:r>
                      <a:endParaRPr lang="ja-JP"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a:effectLst/>
                          <a:latin typeface="BIZ UDPゴシック" panose="020B0400000000000000" pitchFamily="50" charset="-128"/>
                          <a:ea typeface="BIZ UDPゴシック" panose="020B0400000000000000" pitchFamily="50" charset="-128"/>
                          <a:cs typeface="ＭＳ Ｐゴシック" panose="020B0600070205080204" pitchFamily="50" charset="-128"/>
                        </a:rPr>
                        <a:t>イ</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加硫施設</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358</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2045720717"/>
                  </a:ext>
                </a:extLst>
              </a:tr>
              <a:tr h="144000">
                <a:tc vMerge="1">
                  <a:txBody>
                    <a:bodyPr/>
                    <a:lstStyle/>
                    <a:p>
                      <a:pPr algn="just">
                        <a:lnSpc>
                          <a:spcPts val="1200"/>
                        </a:lnSpc>
                        <a:spcAft>
                          <a:spcPts val="0"/>
                        </a:spcAft>
                      </a:pP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pPr algn="l">
                        <a:lnSpc>
                          <a:spcPts val="1200"/>
                        </a:lnSpc>
                        <a:spcAft>
                          <a:spcPts val="0"/>
                        </a:spcAft>
                      </a:pP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ロ</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混練施設</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48</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1325000827"/>
                  </a:ext>
                </a:extLst>
              </a:tr>
              <a:tr h="144000">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ハ</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滅菌施設</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0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1361650968"/>
                  </a:ext>
                </a:extLst>
              </a:tr>
              <a:tr h="144000">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ニ</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消毒施設</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0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2313470937"/>
                  </a:ext>
                </a:extLst>
              </a:tr>
            </a:tbl>
          </a:graphicData>
        </a:graphic>
      </p:graphicFrame>
      <p:graphicFrame>
        <p:nvGraphicFramePr>
          <p:cNvPr id="11" name="表 10">
            <a:extLst>
              <a:ext uri="{FF2B5EF4-FFF2-40B4-BE49-F238E27FC236}">
                <a16:creationId xmlns:a16="http://schemas.microsoft.com/office/drawing/2014/main" id="{01C040B3-19C0-4D6C-9E5D-439D77E53029}"/>
              </a:ext>
            </a:extLst>
          </p:cNvPr>
          <p:cNvGraphicFramePr>
            <a:graphicFrameLocks noGrp="1"/>
          </p:cNvGraphicFramePr>
          <p:nvPr>
            <p:extLst>
              <p:ext uri="{D42A27DB-BD31-4B8C-83A1-F6EECF244321}">
                <p14:modId xmlns:p14="http://schemas.microsoft.com/office/powerpoint/2010/main" val="2320623182"/>
              </p:ext>
            </p:extLst>
          </p:nvPr>
        </p:nvGraphicFramePr>
        <p:xfrm>
          <a:off x="5194625" y="1196094"/>
          <a:ext cx="4529077" cy="5408082"/>
        </p:xfrm>
        <a:graphic>
          <a:graphicData uri="http://schemas.openxmlformats.org/drawingml/2006/table">
            <a:tbl>
              <a:tblPr firstRow="1" firstCol="1" bandRow="1">
                <a:tableStyleId>{5C22544A-7EE6-4342-B048-85BDC9FD1C3A}</a:tableStyleId>
              </a:tblPr>
              <a:tblGrid>
                <a:gridCol w="144000">
                  <a:extLst>
                    <a:ext uri="{9D8B030D-6E8A-4147-A177-3AD203B41FA5}">
                      <a16:colId xmlns:a16="http://schemas.microsoft.com/office/drawing/2014/main" val="1879744770"/>
                    </a:ext>
                  </a:extLst>
                </a:gridCol>
                <a:gridCol w="561947">
                  <a:extLst>
                    <a:ext uri="{9D8B030D-6E8A-4147-A177-3AD203B41FA5}">
                      <a16:colId xmlns:a16="http://schemas.microsoft.com/office/drawing/2014/main" val="2867043341"/>
                    </a:ext>
                  </a:extLst>
                </a:gridCol>
                <a:gridCol w="151130">
                  <a:extLst>
                    <a:ext uri="{9D8B030D-6E8A-4147-A177-3AD203B41FA5}">
                      <a16:colId xmlns:a16="http://schemas.microsoft.com/office/drawing/2014/main" val="1273024589"/>
                    </a:ext>
                  </a:extLst>
                </a:gridCol>
                <a:gridCol w="1044000">
                  <a:extLst>
                    <a:ext uri="{9D8B030D-6E8A-4147-A177-3AD203B41FA5}">
                      <a16:colId xmlns:a16="http://schemas.microsoft.com/office/drawing/2014/main" val="3837837326"/>
                    </a:ext>
                  </a:extLst>
                </a:gridCol>
                <a:gridCol w="2124000">
                  <a:extLst>
                    <a:ext uri="{9D8B030D-6E8A-4147-A177-3AD203B41FA5}">
                      <a16:colId xmlns:a16="http://schemas.microsoft.com/office/drawing/2014/main" val="2116176162"/>
                    </a:ext>
                  </a:extLst>
                </a:gridCol>
                <a:gridCol w="504000">
                  <a:extLst>
                    <a:ext uri="{9D8B030D-6E8A-4147-A177-3AD203B41FA5}">
                      <a16:colId xmlns:a16="http://schemas.microsoft.com/office/drawing/2014/main" val="3082165267"/>
                    </a:ext>
                  </a:extLst>
                </a:gridCol>
              </a:tblGrid>
              <a:tr h="378882">
                <a:tc gridSpan="3">
                  <a:txBody>
                    <a:bodyPr/>
                    <a:lstStyle/>
                    <a:p>
                      <a:pPr algn="ctr">
                        <a:lnSpc>
                          <a:spcPct val="100000"/>
                        </a:lnSpc>
                        <a:spcAft>
                          <a:spcPts val="0"/>
                        </a:spcAft>
                      </a:pPr>
                      <a:r>
                        <a:rPr lang="ja-JP" alt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項・用途</a:t>
                      </a:r>
                      <a:endPar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hMerge="1">
                  <a:txBody>
                    <a:bodyPr/>
                    <a:lstStyle/>
                    <a:p>
                      <a:pPr algn="l">
                        <a:lnSpc>
                          <a:spcPts val="1200"/>
                        </a:lnSpc>
                        <a:spcAft>
                          <a:spcPts val="0"/>
                        </a:spcAft>
                      </a:pP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hMerge="1">
                  <a:txBody>
                    <a:bodyPr/>
                    <a:lstStyle/>
                    <a:p>
                      <a:pPr algn="ctr">
                        <a:lnSpc>
                          <a:spcPts val="1200"/>
                        </a:lnSpc>
                        <a:spcAft>
                          <a:spcPts val="0"/>
                        </a:spcAft>
                      </a:pP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ctr">
                        <a:lnSpc>
                          <a:spcPct val="100000"/>
                        </a:lnSpc>
                        <a:spcAft>
                          <a:spcPts val="0"/>
                        </a:spcAft>
                      </a:pPr>
                      <a:r>
                        <a:rPr lang="ja-JP" alt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施設種類</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ctr">
                        <a:lnSpc>
                          <a:spcPct val="100000"/>
                        </a:lnSpc>
                        <a:spcAft>
                          <a:spcPts val="0"/>
                        </a:spcAft>
                      </a:pPr>
                      <a:r>
                        <a:rPr lang="ja-JP" alt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規模</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tc>
                  <a:txBody>
                    <a:bodyPr/>
                    <a:lstStyle/>
                    <a:p>
                      <a:pPr algn="ctr">
                        <a:lnSpc>
                          <a:spcPct val="100000"/>
                        </a:lnSpc>
                        <a:spcAft>
                          <a:spcPts val="0"/>
                        </a:spcAft>
                      </a:pPr>
                      <a:r>
                        <a:rPr lang="ja-JP" alt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施設数</a:t>
                      </a:r>
                      <a:r>
                        <a:rPr lang="ja-JP" alt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altLang="ja-JP"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H29</a:t>
                      </a:r>
                      <a:r>
                        <a:rPr lang="ja-JP" altLang="en-US" sz="7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末）</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3224" marR="43224" marT="0" marB="0" anchor="ctr"/>
                </a:tc>
                <a:extLst>
                  <a:ext uri="{0D108BD9-81ED-4DB2-BD59-A6C34878D82A}">
                    <a16:rowId xmlns:a16="http://schemas.microsoft.com/office/drawing/2014/main" val="2202742494"/>
                  </a:ext>
                </a:extLst>
              </a:tr>
              <a:tr h="336784">
                <a:tc rowSpan="13">
                  <a:txBody>
                    <a:bodyPr/>
                    <a:lstStyle/>
                    <a:p>
                      <a:pPr algn="l">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7</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rowSpan="13">
                  <a:txBody>
                    <a:bodyPr/>
                    <a:lstStyle/>
                    <a:p>
                      <a:pPr algn="l">
                        <a:lnSpc>
                          <a:spcPct val="100000"/>
                        </a:lnSpc>
                        <a:spcAft>
                          <a:spcPts val="0"/>
                        </a:spcAft>
                      </a:pPr>
                      <a:r>
                        <a:rPr lang="ja-JP" alt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窯業製品又は土石製品の製造</a:t>
                      </a:r>
                      <a:endParaRPr lang="ja-JP"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イ</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法に掲げる焼成炉</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火格子面積（</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1m</a:t>
                      </a:r>
                      <a:r>
                        <a:rPr lang="en-US" sz="800" kern="0" baseline="300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2</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燃焼能力（重油換算</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50L/</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時以上）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変圧器の定格容量（</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200kVA</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333716907"/>
                  </a:ext>
                </a:extLst>
              </a:tr>
              <a:tr h="336784">
                <a:tc vMerge="1">
                  <a:txBody>
                    <a:bodyPr/>
                    <a:lstStyle/>
                    <a:p>
                      <a:pPr algn="l">
                        <a:lnSpc>
                          <a:spcPts val="1200"/>
                        </a:lnSpc>
                        <a:spcAft>
                          <a:spcPts val="0"/>
                        </a:spcAft>
                      </a:pP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pPr algn="l">
                        <a:lnSpc>
                          <a:spcPts val="1200"/>
                        </a:lnSpc>
                        <a:spcAft>
                          <a:spcPts val="0"/>
                        </a:spcAft>
                      </a:pPr>
                      <a:endParaRPr lang="ja-JP"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ロ</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条例に掲げる焼成炉</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火格子面積（</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0.5</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1m</a:t>
                      </a:r>
                      <a:r>
                        <a:rPr lang="en-US" sz="800" kern="0" baseline="300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2</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未満）</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燃焼能力（重油換算</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30</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50L/</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時未満）</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変圧器の定格容量（</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100</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200kVA</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未満）</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0</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2709361833"/>
                  </a:ext>
                </a:extLst>
              </a:tr>
              <a:tr h="126294">
                <a:tc vMerge="1">
                  <a:txBody>
                    <a:bodyPr/>
                    <a:lstStyle/>
                    <a:p>
                      <a:pPr algn="l">
                        <a:lnSpc>
                          <a:spcPts val="1200"/>
                        </a:lnSpc>
                        <a:spcAft>
                          <a:spcPts val="0"/>
                        </a:spcAft>
                      </a:pP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pPr algn="l">
                        <a:lnSpc>
                          <a:spcPts val="1200"/>
                        </a:lnSpc>
                        <a:spcAft>
                          <a:spcPts val="0"/>
                        </a:spcAft>
                      </a:pPr>
                      <a:endParaRPr lang="ja-JP"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ハ</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焼成施設</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18</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3017764221"/>
                  </a:ext>
                </a:extLst>
              </a:tr>
              <a:tr h="336784">
                <a:tc vMerge="1">
                  <a:txBody>
                    <a:bodyPr/>
                    <a:lstStyle/>
                    <a:p>
                      <a:pPr algn="l">
                        <a:lnSpc>
                          <a:spcPts val="1200"/>
                        </a:lnSpc>
                        <a:spcAft>
                          <a:spcPts val="0"/>
                        </a:spcAft>
                      </a:pP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pPr algn="l">
                        <a:lnSpc>
                          <a:spcPts val="1200"/>
                        </a:lnSpc>
                        <a:spcAft>
                          <a:spcPts val="0"/>
                        </a:spcAft>
                      </a:pPr>
                      <a:endParaRPr lang="ja-JP"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ニ</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法に掲げる溶融炉</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火格子面積（</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1m</a:t>
                      </a:r>
                      <a:r>
                        <a:rPr lang="en-US" sz="800" kern="0" baseline="300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2</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燃焼能力（重油換算</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50L/</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時以上）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変圧器の定格容量（</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200kVA</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0</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1758736429"/>
                  </a:ext>
                </a:extLst>
              </a:tr>
              <a:tr h="336784">
                <a:tc vMerge="1">
                  <a:txBody>
                    <a:bodyPr/>
                    <a:lstStyle/>
                    <a:p>
                      <a:pPr algn="l">
                        <a:lnSpc>
                          <a:spcPts val="1200"/>
                        </a:lnSpc>
                        <a:spcAft>
                          <a:spcPts val="0"/>
                        </a:spcAft>
                      </a:pP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pPr algn="l">
                        <a:lnSpc>
                          <a:spcPts val="1200"/>
                        </a:lnSpc>
                        <a:spcAft>
                          <a:spcPts val="0"/>
                        </a:spcAft>
                      </a:pPr>
                      <a:endParaRPr lang="ja-JP"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ホ</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条例に掲げる溶融炉</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火格子面積（</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0.5</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1m</a:t>
                      </a:r>
                      <a:r>
                        <a:rPr lang="en-US" sz="800" kern="0" baseline="300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2</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未満）</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燃焼能力（重油換算</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30</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50L/</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時未満）</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変圧器の定格容量（</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100</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200kVA</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未満）</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0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1109306912"/>
                  </a:ext>
                </a:extLst>
              </a:tr>
              <a:tr h="126294">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ヘ</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溶融施設</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27</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464972810"/>
                  </a:ext>
                </a:extLst>
              </a:tr>
              <a:tr h="336784">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ト</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法に掲げる乾燥炉</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火格子面積（</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1m</a:t>
                      </a:r>
                      <a:r>
                        <a:rPr lang="en-US" sz="800" kern="0" baseline="300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2</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燃焼能力（重油換算</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50L/</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時以上）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変圧器の定格容量（</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200kVA</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5</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4150872173"/>
                  </a:ext>
                </a:extLst>
              </a:tr>
              <a:tr h="336784">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チ</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条例に掲げる乾燥炉</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火格子面積（</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0.5</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1m2</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未満）</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燃焼能力（重油換算</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30</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50L/</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時未満）</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変圧器の定格容量（</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100</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200kVA</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未満）</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0</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3250885634"/>
                  </a:ext>
                </a:extLst>
              </a:tr>
              <a:tr h="126294">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リ</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乾燥・焼付施設</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33</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965181017"/>
                  </a:ext>
                </a:extLst>
              </a:tr>
              <a:tr h="126294">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ヌ</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樹脂加工施設</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4</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2545628404"/>
                  </a:ext>
                </a:extLst>
              </a:tr>
              <a:tr h="126294">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ル</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混合施設</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7</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3973464071"/>
                  </a:ext>
                </a:extLst>
              </a:tr>
              <a:tr h="126294">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ヲ</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滅菌施設</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0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1503434438"/>
                  </a:ext>
                </a:extLst>
              </a:tr>
              <a:tr h="126294">
                <a:tc vMerge="1">
                  <a:txBody>
                    <a:bodyPr/>
                    <a:lstStyle/>
                    <a:p>
                      <a:pPr algn="l">
                        <a:lnSpc>
                          <a:spcPts val="1200"/>
                        </a:lnSpc>
                        <a:spcAft>
                          <a:spcPts val="0"/>
                        </a:spcAft>
                      </a:pP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pPr algn="l">
                        <a:lnSpc>
                          <a:spcPts val="1200"/>
                        </a:lnSpc>
                        <a:spcAft>
                          <a:spcPts val="0"/>
                        </a:spcAft>
                      </a:pPr>
                      <a:endParaRPr lang="ja-JP"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ワ</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9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消毒施設</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0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2345284694"/>
                  </a:ext>
                </a:extLst>
              </a:tr>
              <a:tr h="252000">
                <a:tc rowSpan="6">
                  <a:txBody>
                    <a:bodyPr/>
                    <a:lstStyle/>
                    <a:p>
                      <a:pPr algn="l">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8</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rowSpan="6">
                  <a:txBody>
                    <a:bodyPr/>
                    <a:lstStyle/>
                    <a:p>
                      <a:pPr algn="l">
                        <a:lnSpc>
                          <a:spcPct val="100000"/>
                        </a:lnSpc>
                        <a:spcAft>
                          <a:spcPts val="0"/>
                        </a:spcAft>
                      </a:pPr>
                      <a:r>
                        <a:rPr lang="ja-JP" alt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鉄鋼若しくは非鉄金属の製造、金属製品の製造又は機械若しくは機械器具の製造</a:t>
                      </a:r>
                      <a:endParaRPr lang="ja-JP"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イ</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法に掲げる焙焼炉</a:t>
                      </a:r>
                      <a:r>
                        <a:rPr lang="ja-JP" altLang="en-US" sz="900" kern="100" dirty="0">
                          <a:solidFill>
                            <a:schemeClr val="dk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焼結炉</a:t>
                      </a:r>
                      <a:r>
                        <a:rPr lang="ja-JP" altLang="en-US"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a:t>
                      </a: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煆焼炉</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処理能力（</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1t/</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時以上）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0</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3089568856"/>
                  </a:ext>
                </a:extLst>
              </a:tr>
              <a:tr h="449045">
                <a:tc vMerge="1">
                  <a:txBody>
                    <a:bodyPr/>
                    <a:lstStyle/>
                    <a:p>
                      <a:pPr algn="just">
                        <a:lnSpc>
                          <a:spcPts val="1200"/>
                        </a:lnSpc>
                        <a:spcAft>
                          <a:spcPts val="0"/>
                        </a:spcAft>
                      </a:pP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pPr algn="l">
                        <a:lnSpc>
                          <a:spcPts val="1200"/>
                        </a:lnSpc>
                        <a:spcAft>
                          <a:spcPts val="0"/>
                        </a:spcAft>
                      </a:pP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ロ</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法に掲げる溶解炉</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火格子面積（</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1m</a:t>
                      </a:r>
                      <a:r>
                        <a:rPr lang="en-US" sz="800" kern="0" baseline="300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2</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燃焼能力（重油換算</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50L/</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時以上）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変圧器の定格容量（</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200kVA</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羽口面断面積（</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0.5m</a:t>
                      </a:r>
                      <a:r>
                        <a:rPr lang="en-US" sz="800" kern="0" baseline="300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2</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195</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2538192841"/>
                  </a:ext>
                </a:extLst>
              </a:tr>
              <a:tr h="126294">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ハ</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法に掲げる電気炉</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変圧器の定格容量（</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1000kVA</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5</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3546478801"/>
                  </a:ext>
                </a:extLst>
              </a:tr>
              <a:tr h="449045">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ニ</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法に掲げる焙焼炉</a:t>
                      </a:r>
                      <a:r>
                        <a:rPr lang="ja-JP" altLang="en-US"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a:t>
                      </a: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焼結炉</a:t>
                      </a:r>
                      <a:r>
                        <a:rPr lang="ja-JP" altLang="en-US"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a:t>
                      </a: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溶鉱炉</a:t>
                      </a:r>
                      <a:r>
                        <a:rPr lang="ja-JP" altLang="en-US"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a:t>
                      </a: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転炉</a:t>
                      </a:r>
                      <a:r>
                        <a:rPr lang="ja-JP" altLang="en-US"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a:t>
                      </a: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溶解炉</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処理能力（</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0.5t/</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時以上）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火格子面積（</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0.5m</a:t>
                      </a:r>
                      <a:r>
                        <a:rPr lang="en-US" sz="800" kern="0" baseline="300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2</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羽口面断面積（</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0.2m</a:t>
                      </a:r>
                      <a:r>
                        <a:rPr lang="en-US" sz="800" kern="0" baseline="300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2</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燃焼能力（重油換算</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20L/</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時以上）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3</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1828846343"/>
                  </a:ext>
                </a:extLst>
              </a:tr>
              <a:tr h="224522">
                <a:tc vMerge="1">
                  <a:txBody>
                    <a:bodyPr/>
                    <a:lstStyle/>
                    <a:p>
                      <a:pPr algn="l">
                        <a:lnSpc>
                          <a:spcPct val="100000"/>
                        </a:lnSpc>
                        <a:spcAft>
                          <a:spcPts val="0"/>
                        </a:spcAft>
                      </a:pP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pPr algn="l">
                        <a:lnSpc>
                          <a:spcPct val="100000"/>
                        </a:lnSpc>
                        <a:spcAft>
                          <a:spcPts val="0"/>
                        </a:spcAft>
                      </a:pPr>
                      <a:endParaRPr lang="ja-JP"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ホ</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法に掲げる溶解炉</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燃焼能力（重油換算</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10L/</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時以上）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変圧器の定格容量（</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40kVA</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77</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1704051801"/>
                  </a:ext>
                </a:extLst>
              </a:tr>
              <a:tr h="224522">
                <a:tc vMerge="1">
                  <a:txBody>
                    <a:bodyPr/>
                    <a:lstStyle/>
                    <a:p>
                      <a:pPr algn="l">
                        <a:lnSpc>
                          <a:spcPct val="100000"/>
                        </a:lnSpc>
                        <a:spcAft>
                          <a:spcPts val="0"/>
                        </a:spcAft>
                      </a:pP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vMerge="1">
                  <a:txBody>
                    <a:bodyPr/>
                    <a:lstStyle/>
                    <a:p>
                      <a:pPr algn="l">
                        <a:lnSpc>
                          <a:spcPct val="100000"/>
                        </a:lnSpc>
                        <a:spcAft>
                          <a:spcPts val="0"/>
                        </a:spcAft>
                      </a:pPr>
                      <a:endParaRPr lang="ja-JP"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tc>
                  <a:txBody>
                    <a:bodyPr/>
                    <a:lstStyle/>
                    <a:p>
                      <a:pPr algn="ctr">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ヘ</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ct val="100000"/>
                        </a:lnSpc>
                        <a:spcAft>
                          <a:spcPts val="0"/>
                        </a:spcAft>
                      </a:pPr>
                      <a:r>
                        <a:rPr lang="ja-JP" sz="9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法に掲げる溶解炉</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燃焼能力（重油換算</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4L/</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時以上）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変圧器の定格容量（</a:t>
                      </a:r>
                      <a:r>
                        <a:rPr lang="en-US"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20kVA</a:t>
                      </a: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ct val="100000"/>
                        </a:lnSpc>
                        <a:spcAft>
                          <a:spcPts val="0"/>
                        </a:spcAft>
                      </a:pP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0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15752" marR="15752" marT="0" marB="0" anchor="ctr"/>
                </a:tc>
                <a:extLst>
                  <a:ext uri="{0D108BD9-81ED-4DB2-BD59-A6C34878D82A}">
                    <a16:rowId xmlns:a16="http://schemas.microsoft.com/office/drawing/2014/main" val="102129020"/>
                  </a:ext>
                </a:extLst>
              </a:tr>
            </a:tbl>
          </a:graphicData>
        </a:graphic>
      </p:graphicFrame>
      <p:sp>
        <p:nvSpPr>
          <p:cNvPr id="13" name="スライド番号プレースホルダー 3">
            <a:extLst>
              <a:ext uri="{FF2B5EF4-FFF2-40B4-BE49-F238E27FC236}">
                <a16:creationId xmlns:a16="http://schemas.microsoft.com/office/drawing/2014/main" id="{19FBC62A-6EBA-40C0-AAE1-A99CF9CF1BFF}"/>
              </a:ext>
            </a:extLst>
          </p:cNvPr>
          <p:cNvSpPr>
            <a:spLocks noGrp="1"/>
          </p:cNvSpPr>
          <p:nvPr>
            <p:ph type="sldNum" sz="quarter" idx="12"/>
          </p:nvPr>
        </p:nvSpPr>
        <p:spPr>
          <a:xfrm>
            <a:off x="9350787" y="6477299"/>
            <a:ext cx="555213" cy="365125"/>
          </a:xfrm>
        </p:spPr>
        <p:txBody>
          <a:bodyPr>
            <a:normAutofit/>
          </a:body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9</a:t>
            </a:fld>
            <a:endParaRPr lang="en-US" dirty="0">
              <a:solidFill>
                <a:srgbClr val="000000"/>
              </a:solidFill>
              <a:latin typeface="BIZ UDPゴシック" panose="020B0400000000000000" pitchFamily="50" charset="-128"/>
              <a:ea typeface="BIZ UDPゴシック" panose="020B0400000000000000" pitchFamily="50" charset="-128"/>
            </a:endParaRPr>
          </a:p>
        </p:txBody>
      </p:sp>
      <p:sp>
        <p:nvSpPr>
          <p:cNvPr id="16" name="テキスト ボックス 15">
            <a:extLst>
              <a:ext uri="{FF2B5EF4-FFF2-40B4-BE49-F238E27FC236}">
                <a16:creationId xmlns:a16="http://schemas.microsoft.com/office/drawing/2014/main" id="{AAA62359-3853-4BE4-B74B-442151232E15}"/>
              </a:ext>
            </a:extLst>
          </p:cNvPr>
          <p:cNvSpPr txBox="1"/>
          <p:nvPr/>
        </p:nvSpPr>
        <p:spPr>
          <a:xfrm>
            <a:off x="786904" y="6353205"/>
            <a:ext cx="3924472" cy="415498"/>
          </a:xfrm>
          <a:prstGeom prst="rect">
            <a:avLst/>
          </a:prstGeom>
          <a:noFill/>
        </p:spPr>
        <p:txBody>
          <a:bodyPr wrap="none" rtlCol="0">
            <a:spAutoFit/>
          </a:bodyPr>
          <a:lstStyle/>
          <a:p>
            <a:r>
              <a:rPr kumimoji="1" lang="en-US" altLang="ja-JP" sz="1050" dirty="0">
                <a:latin typeface="BIZ UDPゴシック" panose="020B0400000000000000" pitchFamily="50" charset="-128"/>
                <a:ea typeface="BIZ UDPゴシック" panose="020B0400000000000000" pitchFamily="50" charset="-128"/>
              </a:rPr>
              <a:t>※</a:t>
            </a:r>
            <a:r>
              <a:rPr kumimoji="1" lang="ja-JP" altLang="en-US" sz="1050" dirty="0">
                <a:latin typeface="BIZ UDPゴシック" panose="020B0400000000000000" pitchFamily="50" charset="-128"/>
                <a:ea typeface="BIZ UDPゴシック" panose="020B0400000000000000" pitchFamily="50" charset="-128"/>
              </a:rPr>
              <a:t>　施設数は有害物質毎の延べ数</a:t>
            </a:r>
            <a:endParaRPr kumimoji="1" lang="en-US" altLang="ja-JP" sz="1050" dirty="0">
              <a:latin typeface="BIZ UDPゴシック" panose="020B0400000000000000" pitchFamily="50" charset="-128"/>
              <a:ea typeface="BIZ UDPゴシック" panose="020B0400000000000000" pitchFamily="50" charset="-128"/>
            </a:endParaRPr>
          </a:p>
          <a:p>
            <a:r>
              <a:rPr kumimoji="1" lang="en-US" altLang="ja-JP" sz="1050" dirty="0">
                <a:latin typeface="BIZ UDPゴシック" panose="020B0400000000000000" pitchFamily="50" charset="-128"/>
                <a:ea typeface="BIZ UDPゴシック" panose="020B0400000000000000" pitchFamily="50" charset="-128"/>
              </a:rPr>
              <a:t>※</a:t>
            </a:r>
            <a:r>
              <a:rPr kumimoji="1" lang="ja-JP" altLang="en-US" sz="1050" dirty="0">
                <a:latin typeface="BIZ UDPゴシック" panose="020B0400000000000000" pitchFamily="50" charset="-128"/>
                <a:ea typeface="BIZ UDPゴシック" panose="020B0400000000000000" pitchFamily="50" charset="-128"/>
              </a:rPr>
              <a:t>　</a:t>
            </a:r>
            <a:r>
              <a:rPr kumimoji="1" lang="en-US" altLang="ja-JP" sz="1050" dirty="0">
                <a:latin typeface="BIZ UDPゴシック" panose="020B0400000000000000" pitchFamily="50" charset="-128"/>
                <a:ea typeface="BIZ UDPゴシック" panose="020B0400000000000000" pitchFamily="50" charset="-128"/>
              </a:rPr>
              <a:t>*</a:t>
            </a:r>
            <a:r>
              <a:rPr kumimoji="1" lang="ja-JP" altLang="en-US" sz="1050" dirty="0">
                <a:latin typeface="BIZ UDPゴシック" panose="020B0400000000000000" pitchFamily="50" charset="-128"/>
                <a:ea typeface="BIZ UDPゴシック" panose="020B0400000000000000" pitchFamily="50" charset="-128"/>
              </a:rPr>
              <a:t>は府域全域において過去一度も届出の無い施設（</a:t>
            </a:r>
            <a:r>
              <a:rPr kumimoji="1" lang="en-US" altLang="ja-JP" sz="1050" dirty="0">
                <a:latin typeface="BIZ UDPゴシック" panose="020B0400000000000000" pitchFamily="50" charset="-128"/>
                <a:ea typeface="BIZ UDPゴシック" panose="020B0400000000000000" pitchFamily="50" charset="-128"/>
              </a:rPr>
              <a:t>H29</a:t>
            </a:r>
            <a:r>
              <a:rPr kumimoji="1" lang="ja-JP" altLang="en-US" sz="1050" dirty="0">
                <a:latin typeface="BIZ UDPゴシック" panose="020B0400000000000000" pitchFamily="50" charset="-128"/>
                <a:ea typeface="BIZ UDPゴシック" panose="020B0400000000000000" pitchFamily="50" charset="-128"/>
              </a:rPr>
              <a:t>末）</a:t>
            </a:r>
          </a:p>
        </p:txBody>
      </p:sp>
    </p:spTree>
    <p:extLst>
      <p:ext uri="{BB962C8B-B14F-4D97-AF65-F5344CB8AC3E}">
        <p14:creationId xmlns:p14="http://schemas.microsoft.com/office/powerpoint/2010/main" val="1029376672"/>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14980</Words>
  <Application>Microsoft Office PowerPoint</Application>
  <PresentationFormat>A4 210 x 297 mm</PresentationFormat>
  <Paragraphs>3010</Paragraphs>
  <Slides>38</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38</vt:i4>
      </vt:variant>
    </vt:vector>
  </HeadingPairs>
  <TitlesOfParts>
    <vt:vector size="48" baseType="lpstr">
      <vt:lpstr>BIZ UDPゴシック</vt:lpstr>
      <vt:lpstr>Meiryo UI</vt:lpstr>
      <vt:lpstr>ＭＳ Ｐゴシック</vt:lpstr>
      <vt:lpstr>メイリオ</vt:lpstr>
      <vt:lpstr>游ゴシック</vt:lpstr>
      <vt:lpstr>Arial</vt:lpstr>
      <vt:lpstr>Times New Roman</vt:lpstr>
      <vt:lpstr>Trebuchet MS</vt:lpstr>
      <vt:lpstr>Wingdings 3</vt:lpstr>
      <vt:lpstr>ファセット</vt:lpstr>
      <vt:lpstr>有害物質排出規制に係る現状と論点整理について</vt:lpstr>
      <vt:lpstr>検討に係る背景と課題①</vt:lpstr>
      <vt:lpstr>検討に係る背景と課題②</vt:lpstr>
      <vt:lpstr>有害物質等の定義と種類</vt:lpstr>
      <vt:lpstr>法及び条例の有害物質排出規制の内容</vt:lpstr>
      <vt:lpstr>条例及び法における届出施設規制の概要①</vt:lpstr>
      <vt:lpstr>条例及び法における届出施設規制の概要②</vt:lpstr>
      <vt:lpstr>条例及び法における届出施設規制の概要③</vt:lpstr>
      <vt:lpstr>条例及び法における届出施設規制の概要④</vt:lpstr>
      <vt:lpstr>条例及び法における届出施設規制の概要⑤</vt:lpstr>
      <vt:lpstr>有害物質の条例及び法での規制状況（イメージ図）</vt:lpstr>
      <vt:lpstr>各有害物質の法令等の分類及び環境の状況</vt:lpstr>
      <vt:lpstr>条例の有害物質と法優先取組物質の比較</vt:lpstr>
      <vt:lpstr>条例における排出規制制度の効果と課題</vt:lpstr>
      <vt:lpstr>PowerPoint プレゼンテーション</vt:lpstr>
      <vt:lpstr>有害物質排出規制に関する論点整理案②</vt:lpstr>
      <vt:lpstr>有害物質排出規制に関する論点整理案③</vt:lpstr>
      <vt:lpstr>有害物質排出規制に関する論点整理案④</vt:lpstr>
      <vt:lpstr>（参考）法有害物質規制基準①</vt:lpstr>
      <vt:lpstr>（参考）法有害物質規制基準②</vt:lpstr>
      <vt:lpstr>（参考）法有害物質規制基準③</vt:lpstr>
      <vt:lpstr>（参考）法の指定物質の対象施設及び抑制基準</vt:lpstr>
      <vt:lpstr>（参考）条例における規制基準①</vt:lpstr>
      <vt:lpstr>（参考）条例における規制基準②</vt:lpstr>
      <vt:lpstr>（参考）現行条例における排出口濃度基準の設定方法</vt:lpstr>
      <vt:lpstr>（参考）現行条例における排出口基準式</vt:lpstr>
      <vt:lpstr>（参考）現行条例における規制対象物質の選定の考え方</vt:lpstr>
      <vt:lpstr>（参考）優先取組物質の選定経緯について①</vt:lpstr>
      <vt:lpstr>PowerPoint プレゼンテーション</vt:lpstr>
      <vt:lpstr>（参考）優先取組物質に対する主体ごとの取組内容 　（中央環境審議会第9次答申）</vt:lpstr>
      <vt:lpstr>（参考）都道府県別の化管法届出状況 　　　（平成30年度排出量・移動量）</vt:lpstr>
      <vt:lpstr>（参考）条例排出規制対象物質の測定方法 　　　（平成30年3月30日大阪府公告第35号）</vt:lpstr>
      <vt:lpstr>（参考）優先取組物質の排ガス中の濃度測定公定法の状況</vt:lpstr>
      <vt:lpstr>PowerPoint プレゼンテーション</vt:lpstr>
      <vt:lpstr>（参考）PRTR届出状況及び発がん性②（条例有害物質（優先取組物質を除く））</vt:lpstr>
      <vt:lpstr>（参考）化学物質に関する法令</vt:lpstr>
      <vt:lpstr>（参考）環境基準値及び指針値の設定状況について</vt:lpstr>
      <vt:lpstr>（参考）府内市町村の規制権限に関する状況　 　　　　（大気有害物質規制）</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2021-04-13T06:04:55Z</dcterms:created>
  <dcterms:modified xsi:type="dcterms:W3CDTF">2021-04-13T06:04:58Z</dcterms:modified>
</cp:coreProperties>
</file>