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69" r:id="rId1"/>
  </p:sldMasterIdLst>
  <p:notesMasterIdLst>
    <p:notesMasterId r:id="rId35"/>
  </p:notesMasterIdLst>
  <p:handoutMasterIdLst>
    <p:handoutMasterId r:id="rId36"/>
  </p:handoutMasterIdLst>
  <p:sldIdLst>
    <p:sldId id="256" r:id="rId2"/>
    <p:sldId id="257" r:id="rId3"/>
    <p:sldId id="299" r:id="rId4"/>
    <p:sldId id="310" r:id="rId5"/>
    <p:sldId id="308" r:id="rId6"/>
    <p:sldId id="264" r:id="rId7"/>
    <p:sldId id="266" r:id="rId8"/>
    <p:sldId id="267" r:id="rId9"/>
    <p:sldId id="273" r:id="rId10"/>
    <p:sldId id="311" r:id="rId11"/>
    <p:sldId id="303" r:id="rId12"/>
    <p:sldId id="298" r:id="rId13"/>
    <p:sldId id="270" r:id="rId14"/>
    <p:sldId id="296" r:id="rId15"/>
    <p:sldId id="272" r:id="rId16"/>
    <p:sldId id="297" r:id="rId17"/>
    <p:sldId id="295" r:id="rId18"/>
    <p:sldId id="312" r:id="rId19"/>
    <p:sldId id="313" r:id="rId20"/>
    <p:sldId id="268" r:id="rId21"/>
    <p:sldId id="282" r:id="rId22"/>
    <p:sldId id="280" r:id="rId23"/>
    <p:sldId id="309" r:id="rId24"/>
    <p:sldId id="269" r:id="rId25"/>
    <p:sldId id="279" r:id="rId26"/>
    <p:sldId id="289" r:id="rId27"/>
    <p:sldId id="292" r:id="rId28"/>
    <p:sldId id="291" r:id="rId29"/>
    <p:sldId id="305" r:id="rId30"/>
    <p:sldId id="293" r:id="rId31"/>
    <p:sldId id="307" r:id="rId32"/>
    <p:sldId id="287" r:id="rId33"/>
    <p:sldId id="306" r:id="rId3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p:cViewPr varScale="1">
        <p:scale>
          <a:sx n="86" d="100"/>
          <a:sy n="86" d="100"/>
        </p:scale>
        <p:origin x="7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88658D3-820C-4A15-B271-1639FD22586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D718745C-0B19-4D09-B0CB-4A875CA2D07C}"/>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F9C584F-74AE-47DC-A83F-A551590D61A1}" type="datetimeFigureOut">
              <a:rPr kumimoji="1" lang="ja-JP" altLang="en-US" smtClean="0"/>
              <a:t>2020/9/8</a:t>
            </a:fld>
            <a:endParaRPr kumimoji="1" lang="ja-JP" altLang="en-US" dirty="0"/>
          </a:p>
        </p:txBody>
      </p:sp>
      <p:sp>
        <p:nvSpPr>
          <p:cNvPr id="4" name="フッター プレースホルダー 3">
            <a:extLst>
              <a:ext uri="{FF2B5EF4-FFF2-40B4-BE49-F238E27FC236}">
                <a16:creationId xmlns:a16="http://schemas.microsoft.com/office/drawing/2014/main" id="{DA3AFB1A-1CF8-474D-947A-5CDA9800225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73DB8E78-91E5-4FFF-B1AC-6B22ED00B28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42FA6BE-E03D-422C-8DEF-25CE055DB854}" type="slidenum">
              <a:rPr kumimoji="1" lang="ja-JP" altLang="en-US" smtClean="0"/>
              <a:t>‹#›</a:t>
            </a:fld>
            <a:endParaRPr kumimoji="1" lang="ja-JP" altLang="en-US" dirty="0"/>
          </a:p>
        </p:txBody>
      </p:sp>
    </p:spTree>
    <p:extLst>
      <p:ext uri="{BB962C8B-B14F-4D97-AF65-F5344CB8AC3E}">
        <p14:creationId xmlns:p14="http://schemas.microsoft.com/office/powerpoint/2010/main" val="3777233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5CA084-FE37-49B5-B8C7-FCA1579D17A1}" type="datetimeFigureOut">
              <a:rPr kumimoji="1" lang="ja-JP" altLang="en-US" smtClean="0"/>
              <a:t>2020/9/8</a:t>
            </a:fld>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B4B1ED3-4897-46F3-9949-886ECDDD896F}" type="slidenum">
              <a:rPr kumimoji="1" lang="ja-JP" altLang="en-US" smtClean="0"/>
              <a:t>‹#›</a:t>
            </a:fld>
            <a:endParaRPr kumimoji="1" lang="ja-JP" altLang="en-US" dirty="0"/>
          </a:p>
        </p:txBody>
      </p:sp>
    </p:spTree>
    <p:extLst>
      <p:ext uri="{BB962C8B-B14F-4D97-AF65-F5344CB8AC3E}">
        <p14:creationId xmlns:p14="http://schemas.microsoft.com/office/powerpoint/2010/main" val="18941448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5592"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AD899286-43CA-4458-AEE9-B2408FE5E034}"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42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035609E-B970-4986-AB71-738187B6D8BC}"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04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4D04534-739B-48C6-BFB9-3A4354136C1C}"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07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7A2161-ACDB-4735-A7E1-A167784375DF}"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569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a:t>マスター タイトルの書式設定</a:t>
            </a:r>
            <a:endParaRPr lang="en-US"/>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1DED1C-9B30-4281-817D-EAC542599844}"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760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a:t>マスター タイトルの書式設定</a:t>
            </a:r>
            <a:endParaRPr lang="en-US"/>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E9EF03-60E5-459D-BFD0-0BE87EBE20C1}"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13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CD0D8F6-577B-4C1B-9F38-4B586E825DD5}"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93713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0B42724-BD6F-4569-8A5D-9194E3A4454F}"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62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9C37A21-5411-4C20-8150-A11B89F5BDA2}"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9430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C1B916-456A-48B0-BB5C-772318EC46BB}" type="datetime1">
              <a:rPr lang="en-US" altLang="ja-JP"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97165D4-D20A-43FA-BC05-0D041581D3CD}" type="datetime1">
              <a:rPr lang="en-US" altLang="ja-JP"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6151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276A167-90C6-41C4-B849-36D78258E96D}" type="datetime1">
              <a:rPr lang="en-US" altLang="ja-JP" smtClean="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018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EFF8C82-DE96-4E35-844E-8DEEE08A44E4}" type="datetime1">
              <a:rPr lang="en-US" altLang="ja-JP" smtClean="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315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9640F-F021-4698-97D7-F9EC9A3B813E}" type="datetime1">
              <a:rPr lang="en-US" altLang="ja-JP" smtClean="0"/>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1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a:t>マスター タイトルの書式設定</a:t>
            </a:r>
            <a:endParaRPr lang="en-US"/>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EB0C4-350B-446E-80CC-4FC9865CE783}" type="datetime1">
              <a:rPr lang="en-US" altLang="ja-JP"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3039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01F751-6B80-4CB7-A0CE-9ED5F82DB15C}" type="datetime1">
              <a:rPr lang="en-US" altLang="ja-JP"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825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5593"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7312EC-6A4A-4307-AAB1-1BCA3EEC624C}" type="datetime1">
              <a:rPr lang="en-US" altLang="ja-JP" smtClean="0"/>
              <a:t>9/8/2020</a:t>
            </a:fld>
            <a:endParaRPr lang="en-US" dirty="0"/>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0255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44058" y="1491177"/>
            <a:ext cx="7431258" cy="2629999"/>
          </a:xfrm>
        </p:spPr>
        <p:txBody>
          <a:bodyPr/>
          <a:lstStyle/>
          <a:p>
            <a:pPr algn="ctr"/>
            <a:r>
              <a:rPr lang="ja-JP" altLang="en-US" sz="4000" dirty="0"/>
              <a:t>石綿</a:t>
            </a:r>
            <a:r>
              <a:rPr lang="ja-JP" altLang="en-US" sz="4000" dirty="0" smtClean="0"/>
              <a:t>規制</a:t>
            </a:r>
            <a:r>
              <a:rPr lang="ja-JP" altLang="en-US" sz="4000" dirty="0"/>
              <a:t>に係る</a:t>
            </a:r>
            <a:r>
              <a:rPr lang="en-US" altLang="ja-JP" sz="4000" dirty="0"/>
              <a:t/>
            </a:r>
            <a:br>
              <a:rPr lang="en-US" altLang="ja-JP" sz="4000" dirty="0"/>
            </a:br>
            <a:r>
              <a:rPr lang="ja-JP" altLang="en-US" sz="4000" dirty="0"/>
              <a:t>条例改正の論点と方向性</a:t>
            </a:r>
            <a:endParaRPr kumimoji="1" lang="ja-JP" altLang="en-US" sz="4000" dirty="0"/>
          </a:p>
        </p:txBody>
      </p:sp>
      <p:sp>
        <p:nvSpPr>
          <p:cNvPr id="3" name="テキスト ボックス 2">
            <a:extLst>
              <a:ext uri="{FF2B5EF4-FFF2-40B4-BE49-F238E27FC236}">
                <a16:creationId xmlns:a16="http://schemas.microsoft.com/office/drawing/2014/main" id="{B83416B2-62AB-4CD7-8494-D37291BB3FF1}"/>
              </a:ext>
            </a:extLst>
          </p:cNvPr>
          <p:cNvSpPr txBox="1"/>
          <p:nvPr/>
        </p:nvSpPr>
        <p:spPr>
          <a:xfrm>
            <a:off x="7315200" y="520505"/>
            <a:ext cx="1338828" cy="369332"/>
          </a:xfrm>
          <a:prstGeom prst="rect">
            <a:avLst/>
          </a:prstGeom>
          <a:noFill/>
          <a:ln>
            <a:solidFill>
              <a:schemeClr val="tx1"/>
            </a:solidFill>
          </a:ln>
        </p:spPr>
        <p:txBody>
          <a:bodyPr wrap="none" rtlCol="0">
            <a:spAutoFit/>
          </a:bodyPr>
          <a:lstStyle/>
          <a:p>
            <a:r>
              <a:rPr kumimoji="1" lang="ja-JP" altLang="en-US" dirty="0"/>
              <a:t>資料３－２</a:t>
            </a:r>
          </a:p>
        </p:txBody>
      </p:sp>
    </p:spTree>
    <p:extLst>
      <p:ext uri="{BB962C8B-B14F-4D97-AF65-F5344CB8AC3E}">
        <p14:creationId xmlns:p14="http://schemas.microsoft.com/office/powerpoint/2010/main" val="233836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010E012-C236-4E18-A463-8DADBE7C6109}"/>
              </a:ext>
            </a:extLst>
          </p:cNvPr>
          <p:cNvSpPr>
            <a:spLocks noGrp="1"/>
          </p:cNvSpPr>
          <p:nvPr>
            <p:ph type="title"/>
          </p:nvPr>
        </p:nvSpPr>
        <p:spPr>
          <a:xfrm>
            <a:off x="660400" y="609600"/>
            <a:ext cx="6876689" cy="1320800"/>
          </a:xfrm>
        </p:spPr>
        <p:txBody>
          <a:bodyPr>
            <a:normAutofit/>
          </a:bodyPr>
          <a:lstStyle/>
          <a:p>
            <a:r>
              <a:rPr lang="ja-JP" altLang="en-US" sz="2400" dirty="0"/>
              <a:t>論点（２）①届出対象の建材について</a:t>
            </a:r>
            <a:endParaRPr kumimoji="1" lang="ja-JP" altLang="en-US" sz="2400" dirty="0"/>
          </a:p>
        </p:txBody>
      </p:sp>
      <p:sp>
        <p:nvSpPr>
          <p:cNvPr id="11" name="コンテンツ プレースホルダー 2">
            <a:extLst>
              <a:ext uri="{FF2B5EF4-FFF2-40B4-BE49-F238E27FC236}">
                <a16:creationId xmlns:a16="http://schemas.microsoft.com/office/drawing/2014/main" id="{2A23616D-5CBD-4C45-B8A7-A4BBD51427C1}"/>
              </a:ext>
            </a:extLst>
          </p:cNvPr>
          <p:cNvSpPr txBox="1">
            <a:spLocks/>
          </p:cNvSpPr>
          <p:nvPr/>
        </p:nvSpPr>
        <p:spPr>
          <a:xfrm>
            <a:off x="769722" y="1148725"/>
            <a:ext cx="7923902" cy="42051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ja-JP" altLang="en-US" sz="2000" b="1" dirty="0">
                <a:solidFill>
                  <a:schemeClr val="tx1"/>
                </a:solidFill>
              </a:rPr>
              <a:t>〇仕上塗材について</a:t>
            </a:r>
            <a:endParaRPr lang="en-US" altLang="ja-JP" sz="2000" b="1" dirty="0">
              <a:solidFill>
                <a:schemeClr val="tx1"/>
              </a:solidFill>
            </a:endParaRPr>
          </a:p>
          <a:p>
            <a:pPr>
              <a:lnSpc>
                <a:spcPct val="150000"/>
              </a:lnSpc>
              <a:buFont typeface="Wingdings 3" panose="05040102010807070707" pitchFamily="18" charset="2"/>
              <a:buChar char=""/>
            </a:pPr>
            <a:r>
              <a:rPr lang="ja-JP" altLang="en-US" sz="1600" dirty="0">
                <a:solidFill>
                  <a:schemeClr val="tx1"/>
                </a:solidFill>
              </a:rPr>
              <a:t>仕上塗材については、樹脂で固められており飛散性が少ないことから、大阪府では従来より他府県と同様に届出の対象外として運用してきたところ。</a:t>
            </a:r>
          </a:p>
          <a:p>
            <a:pPr>
              <a:lnSpc>
                <a:spcPct val="150000"/>
              </a:lnSpc>
              <a:buFont typeface="Wingdings 3" panose="05040102010807070707" pitchFamily="18" charset="2"/>
              <a:buChar char=""/>
            </a:pPr>
            <a:r>
              <a:rPr lang="ja-JP" altLang="en-US" sz="1600" dirty="0">
                <a:solidFill>
                  <a:schemeClr val="tx1"/>
                </a:solidFill>
              </a:rPr>
              <a:t>平成</a:t>
            </a:r>
            <a:r>
              <a:rPr lang="en-US" altLang="ja-JP" sz="1600" dirty="0">
                <a:solidFill>
                  <a:schemeClr val="tx1"/>
                </a:solidFill>
              </a:rPr>
              <a:t>29</a:t>
            </a:r>
            <a:r>
              <a:rPr lang="ja-JP" altLang="en-US" sz="1600" dirty="0">
                <a:solidFill>
                  <a:schemeClr val="tx1"/>
                </a:solidFill>
              </a:rPr>
              <a:t>年５月に環境省より、吹き付けて施工されている仕上塗材については法対象（レベル１建材）とする旨の通知がなされ、全国的に事業者・地方自治体ともに届出等の多くの対応が急遽求められることとなった。</a:t>
            </a:r>
          </a:p>
          <a:p>
            <a:pPr>
              <a:lnSpc>
                <a:spcPct val="150000"/>
              </a:lnSpc>
              <a:buFont typeface="Wingdings 3" panose="05040102010807070707" pitchFamily="18" charset="2"/>
              <a:buChar char=""/>
            </a:pPr>
            <a:r>
              <a:rPr lang="ja-JP" altLang="en-US" sz="1600" dirty="0">
                <a:solidFill>
                  <a:schemeClr val="tx1"/>
                </a:solidFill>
              </a:rPr>
              <a:t>今般の法改正で、①耐火目的等で使用される吹付石綿とは飛散性が異なること、②剥離剤塗布等の措置により飛散が抑制できること、③粉じんの飛散を抑制して除去する方法が確立されていることから、レベル３建材扱いと変更される予定。</a:t>
            </a:r>
            <a:endParaRPr lang="en-US" altLang="ja-JP" sz="1600" dirty="0">
              <a:solidFill>
                <a:schemeClr val="tx1"/>
              </a:solidFill>
            </a:endParaRPr>
          </a:p>
          <a:p>
            <a:pPr>
              <a:lnSpc>
                <a:spcPct val="150000"/>
              </a:lnSpc>
              <a:buFont typeface="Wingdings 3" panose="05040102010807070707" pitchFamily="18" charset="2"/>
              <a:buChar char=""/>
            </a:pPr>
            <a:r>
              <a:rPr lang="ja-JP" altLang="en-US" sz="1600" dirty="0">
                <a:solidFill>
                  <a:schemeClr val="tx1"/>
                </a:solidFill>
              </a:rPr>
              <a:t>なお、現在の作業基準としてはレベル１建材除去の「負圧隔離養生・前室設置」と同等以上の措置として、</a:t>
            </a:r>
            <a:r>
              <a:rPr lang="ja-JP" altLang="en-US" sz="1600" dirty="0" smtClean="0">
                <a:solidFill>
                  <a:schemeClr val="tx1"/>
                </a:solidFill>
              </a:rPr>
              <a:t>集じん装置付きディスクグラインダーケレン工法</a:t>
            </a:r>
            <a:r>
              <a:rPr lang="ja-JP" altLang="en-US" sz="1600" dirty="0">
                <a:solidFill>
                  <a:schemeClr val="tx1"/>
                </a:solidFill>
              </a:rPr>
              <a:t>、剥離剤併用手工具ケレン工法等９工法が認められている。</a:t>
            </a:r>
            <a:endParaRPr lang="en-US" altLang="ja-JP" sz="1600" dirty="0">
              <a:solidFill>
                <a:schemeClr val="tx1"/>
              </a:solidFill>
            </a:endParaRPr>
          </a:p>
          <a:p>
            <a:pPr>
              <a:lnSpc>
                <a:spcPct val="150000"/>
              </a:lnSpc>
              <a:buFont typeface="Wingdings 3" panose="05040102010807070707" pitchFamily="18" charset="2"/>
              <a:buChar char=""/>
            </a:pPr>
            <a:r>
              <a:rPr lang="ja-JP" altLang="en-US" sz="1600" dirty="0">
                <a:solidFill>
                  <a:schemeClr val="tx1"/>
                </a:solidFill>
              </a:rPr>
              <a:t>石綿含有率は５％以下であり、波型スレート（</a:t>
            </a:r>
            <a:r>
              <a:rPr lang="en-US" altLang="ja-JP" sz="1600" dirty="0">
                <a:solidFill>
                  <a:schemeClr val="tx1"/>
                </a:solidFill>
              </a:rPr>
              <a:t>10~20</a:t>
            </a:r>
            <a:r>
              <a:rPr lang="ja-JP" altLang="en-US" sz="1600" dirty="0">
                <a:solidFill>
                  <a:schemeClr val="tx1"/>
                </a:solidFill>
              </a:rPr>
              <a:t>％程度）より低い。</a:t>
            </a:r>
          </a:p>
        </p:txBody>
      </p:sp>
      <p:sp>
        <p:nvSpPr>
          <p:cNvPr id="2" name="スライド番号プレースホルダー 1">
            <a:extLst>
              <a:ext uri="{FF2B5EF4-FFF2-40B4-BE49-F238E27FC236}">
                <a16:creationId xmlns:a16="http://schemas.microsoft.com/office/drawing/2014/main" id="{D9BF71A2-6B41-43CD-AE2F-D8973FB3325A}"/>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75051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986113" y="1575186"/>
            <a:ext cx="6567100" cy="4831303"/>
          </a:xfrm>
          <a:prstGeom prst="rect">
            <a:avLst/>
          </a:prstGeom>
          <a:ln>
            <a:solidFill>
              <a:schemeClr val="tx1"/>
            </a:solidFill>
          </a:ln>
        </p:spPr>
      </p:pic>
      <p:sp>
        <p:nvSpPr>
          <p:cNvPr id="6" name="テキスト ボックス 5"/>
          <p:cNvSpPr txBox="1"/>
          <p:nvPr/>
        </p:nvSpPr>
        <p:spPr>
          <a:xfrm>
            <a:off x="4330762" y="6406489"/>
            <a:ext cx="3206327" cy="217432"/>
          </a:xfrm>
          <a:prstGeom prst="rect">
            <a:avLst/>
          </a:prstGeom>
          <a:noFill/>
        </p:spPr>
        <p:txBody>
          <a:bodyPr wrap="none" rtlCol="0">
            <a:spAutoFit/>
          </a:bodyPr>
          <a:lstStyle/>
          <a:p>
            <a:r>
              <a:rPr kumimoji="1" lang="ja-JP" altLang="en-US" sz="813" dirty="0"/>
              <a:t>中央環境審議会大気・騒音振動部会石綿飛散防止小員会資料より</a:t>
            </a:r>
          </a:p>
        </p:txBody>
      </p:sp>
      <p:sp>
        <p:nvSpPr>
          <p:cNvPr id="7" name="正方形/長方形 6"/>
          <p:cNvSpPr/>
          <p:nvPr/>
        </p:nvSpPr>
        <p:spPr>
          <a:xfrm>
            <a:off x="7189089" y="6208254"/>
            <a:ext cx="245381" cy="9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a:extLst>
              <a:ext uri="{FF2B5EF4-FFF2-40B4-BE49-F238E27FC236}">
                <a16:creationId xmlns:a16="http://schemas.microsoft.com/office/drawing/2014/main" id="{5010E012-C236-4E18-A463-8DADBE7C6109}"/>
              </a:ext>
            </a:extLst>
          </p:cNvPr>
          <p:cNvSpPr>
            <a:spLocks noGrp="1"/>
          </p:cNvSpPr>
          <p:nvPr>
            <p:ph type="title"/>
          </p:nvPr>
        </p:nvSpPr>
        <p:spPr>
          <a:xfrm>
            <a:off x="660400" y="609600"/>
            <a:ext cx="6876689" cy="1320800"/>
          </a:xfrm>
        </p:spPr>
        <p:txBody>
          <a:bodyPr>
            <a:normAutofit/>
          </a:bodyPr>
          <a:lstStyle/>
          <a:p>
            <a:r>
              <a:rPr lang="ja-JP" altLang="en-US" sz="2400" dirty="0"/>
              <a:t>論点（２）①届出対象の建材について</a:t>
            </a:r>
            <a:endParaRPr kumimoji="1" lang="ja-JP" altLang="en-US" sz="2400" dirty="0"/>
          </a:p>
        </p:txBody>
      </p:sp>
      <p:sp>
        <p:nvSpPr>
          <p:cNvPr id="9" name="コンテンツ プレースホルダー 2">
            <a:extLst>
              <a:ext uri="{FF2B5EF4-FFF2-40B4-BE49-F238E27FC236}">
                <a16:creationId xmlns:a16="http://schemas.microsoft.com/office/drawing/2014/main" id="{0E28F87F-3077-4197-8D96-A0D5DE8E9081}"/>
              </a:ext>
            </a:extLst>
          </p:cNvPr>
          <p:cNvSpPr>
            <a:spLocks noGrp="1"/>
          </p:cNvSpPr>
          <p:nvPr>
            <p:ph idx="1"/>
          </p:nvPr>
        </p:nvSpPr>
        <p:spPr>
          <a:xfrm>
            <a:off x="660400" y="1122987"/>
            <a:ext cx="5539071" cy="452199"/>
          </a:xfrm>
        </p:spPr>
        <p:txBody>
          <a:bodyPr>
            <a:normAutofit/>
          </a:bodyPr>
          <a:lstStyle/>
          <a:p>
            <a:pPr marL="0" indent="0">
              <a:buNone/>
            </a:pPr>
            <a:r>
              <a:rPr lang="ja-JP" altLang="en-US" sz="1600" b="1" dirty="0">
                <a:solidFill>
                  <a:schemeClr val="tx1"/>
                </a:solidFill>
              </a:rPr>
              <a:t>〇仕上塗材の石綿飛散状況にかかる情報①</a:t>
            </a:r>
            <a:endParaRPr lang="en-US" altLang="ja-JP" sz="1600" b="1" dirty="0">
              <a:solidFill>
                <a:schemeClr val="tx1"/>
              </a:solidFill>
            </a:endParaRPr>
          </a:p>
        </p:txBody>
      </p:sp>
      <p:sp>
        <p:nvSpPr>
          <p:cNvPr id="2" name="スライド番号プレースホルダー 1">
            <a:extLst>
              <a:ext uri="{FF2B5EF4-FFF2-40B4-BE49-F238E27FC236}">
                <a16:creationId xmlns:a16="http://schemas.microsoft.com/office/drawing/2014/main" id="{B3FBD993-F167-4066-8B8D-CCAAD9294DC8}"/>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48049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609600"/>
            <a:ext cx="6876689" cy="1676400"/>
          </a:xfrm>
        </p:spPr>
        <p:txBody>
          <a:bodyPr>
            <a:normAutofit/>
          </a:bodyPr>
          <a:lstStyle/>
          <a:p>
            <a:r>
              <a:rPr lang="ja-JP" altLang="en-US" sz="2800" dirty="0"/>
              <a:t>論点（２）①届出対象の建材について</a:t>
            </a:r>
            <a:endParaRPr kumimoji="1" lang="ja-JP" altLang="en-US" sz="2800" dirty="0">
              <a:solidFill>
                <a:schemeClr val="tx1"/>
              </a:solidFill>
            </a:endParaRPr>
          </a:p>
        </p:txBody>
      </p:sp>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939800" y="2810828"/>
            <a:ext cx="2482850" cy="1950720"/>
          </a:xfrm>
          <a:prstGeom prst="rect">
            <a:avLst/>
          </a:prstGeom>
          <a:noFill/>
          <a:ln>
            <a:noFill/>
          </a:ln>
        </p:spPr>
      </p:pic>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3644719" y="2810828"/>
            <a:ext cx="2482850" cy="1950720"/>
          </a:xfrm>
          <a:prstGeom prst="rect">
            <a:avLst/>
          </a:prstGeom>
          <a:noFill/>
          <a:ln>
            <a:noFill/>
          </a:ln>
        </p:spPr>
      </p:pic>
      <p:sp>
        <p:nvSpPr>
          <p:cNvPr id="8" name="テキスト ボックス 8">
            <a:extLst>
              <a:ext uri="{FF2B5EF4-FFF2-40B4-BE49-F238E27FC236}">
                <a16:creationId xmlns:a16="http://schemas.microsoft.com/office/drawing/2014/main" id="{FE61C2AD-7693-48AB-A3A6-7DC2BDBF9B0D}"/>
              </a:ext>
            </a:extLst>
          </p:cNvPr>
          <p:cNvSpPr txBox="1"/>
          <p:nvPr/>
        </p:nvSpPr>
        <p:spPr>
          <a:xfrm>
            <a:off x="3792379" y="2878579"/>
            <a:ext cx="748030" cy="152400"/>
          </a:xfrm>
          <a:prstGeom prst="rect">
            <a:avLst/>
          </a:prstGeom>
          <a:solidFill>
            <a:srgbClr val="FFFFFF"/>
          </a:solidFill>
          <a:ln w="0">
            <a:noFill/>
          </a:ln>
          <a:extLst>
            <a:ext uri="{91240B29-F687-4F45-9708-019B960494DF}">
              <a14:hiddenLine xmlns:a14="http://schemas.microsoft.com/office/drawing/2010/main" w="0">
                <a:solidFill>
                  <a:srgbClr val="FFFFFF"/>
                </a:solidFill>
              </a14:hiddenLine>
            </a:ext>
          </a:extLst>
        </p:spPr>
        <p:txBody>
          <a:bodyPr vert="horz" wrap="none" lIns="0" tIns="0" rIns="0" bIns="0" rtlCol="0" anchor="t" anchorCtr="0">
            <a:noAutofit/>
          </a:bodyPr>
          <a:lstStyle/>
          <a:p>
            <a:pPr eaLnBrk="0">
              <a:lnSpc>
                <a:spcPts val="1225"/>
              </a:lnSpc>
              <a:spcAft>
                <a:spcPts val="0"/>
              </a:spcAft>
            </a:pPr>
            <a:r>
              <a:rPr lang="ja-JP" sz="1000" kern="1200" dirty="0">
                <a:effectLst/>
                <a:latin typeface="ＭＳ Ｐゴシック" panose="020B0600070205080204" pitchFamily="50" charset="-128"/>
                <a:ea typeface="Meiryo UI" panose="020B0604030504040204" pitchFamily="50" charset="-128"/>
                <a:cs typeface="Times New Roman" panose="02020603050405020304" pitchFamily="18" charset="0"/>
              </a:rPr>
              <a:t>倍率 </a:t>
            </a:r>
            <a:r>
              <a:rPr lang="en-US" sz="1000" kern="1200" dirty="0">
                <a:effectLst/>
                <a:latin typeface="Meiryo UI" panose="020B0604030504040204" pitchFamily="50" charset="-128"/>
                <a:ea typeface="ＭＳ Ｐゴシック" panose="020B0600070205080204" pitchFamily="50" charset="-128"/>
                <a:cs typeface="Times New Roman" panose="02020603050405020304" pitchFamily="18" charset="0"/>
              </a:rPr>
              <a:t>x1,000</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a:lnSpc>
                <a:spcPts val="1225"/>
              </a:lnSpc>
              <a:spcAft>
                <a:spcPts val="0"/>
              </a:spcAft>
            </a:pPr>
            <a:r>
              <a:rPr lang="en-US"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FE61C2AD-7693-48AB-A3A6-7DC2BDBF9B0D}"/>
              </a:ext>
            </a:extLst>
          </p:cNvPr>
          <p:cNvSpPr txBox="1"/>
          <p:nvPr/>
        </p:nvSpPr>
        <p:spPr>
          <a:xfrm>
            <a:off x="1071244" y="2853691"/>
            <a:ext cx="748030" cy="152400"/>
          </a:xfrm>
          <a:prstGeom prst="rect">
            <a:avLst/>
          </a:prstGeom>
          <a:solidFill>
            <a:srgbClr val="FFFFFF"/>
          </a:solidFill>
          <a:ln w="0">
            <a:noFill/>
          </a:ln>
          <a:extLst>
            <a:ext uri="{91240B29-F687-4F45-9708-019B960494DF}">
              <a14:hiddenLine xmlns:a14="http://schemas.microsoft.com/office/drawing/2010/main" w="0">
                <a:solidFill>
                  <a:srgbClr val="FFFFFF"/>
                </a:solidFill>
              </a14:hiddenLine>
            </a:ext>
          </a:extLst>
        </p:spPr>
        <p:txBody>
          <a:bodyPr vert="horz" wrap="none" lIns="0" tIns="0" rIns="0" bIns="0" rtlCol="0" anchor="t" anchorCtr="0">
            <a:noAutofit/>
          </a:bodyPr>
          <a:lstStyle/>
          <a:p>
            <a:pPr eaLnBrk="0">
              <a:lnSpc>
                <a:spcPts val="1225"/>
              </a:lnSpc>
              <a:spcAft>
                <a:spcPts val="0"/>
              </a:spcAft>
            </a:pPr>
            <a:r>
              <a:rPr lang="ja-JP" sz="1000" kern="1200" dirty="0">
                <a:effectLst/>
                <a:latin typeface="ＭＳ Ｐゴシック" panose="020B0600070205080204" pitchFamily="50" charset="-128"/>
                <a:ea typeface="Meiryo UI" panose="020B0604030504040204" pitchFamily="50" charset="-128"/>
                <a:cs typeface="Times New Roman" panose="02020603050405020304" pitchFamily="18" charset="0"/>
              </a:rPr>
              <a:t>倍率 </a:t>
            </a:r>
            <a:r>
              <a:rPr lang="en-US" sz="1000" kern="1200" dirty="0">
                <a:effectLst/>
                <a:latin typeface="Meiryo UI" panose="020B0604030504040204" pitchFamily="50" charset="-128"/>
                <a:ea typeface="ＭＳ Ｐゴシック" panose="020B0600070205080204" pitchFamily="50" charset="-128"/>
                <a:cs typeface="Times New Roman" panose="02020603050405020304" pitchFamily="18" charset="0"/>
              </a:rPr>
              <a:t>x</a:t>
            </a:r>
            <a:r>
              <a:rPr lang="en-US" altLang="ja-JP" sz="1000" kern="1200" dirty="0">
                <a:effectLst/>
                <a:latin typeface="Meiryo UI" panose="020B0604030504040204" pitchFamily="50" charset="-128"/>
                <a:ea typeface="ＭＳ Ｐゴシック" panose="020B0600070205080204" pitchFamily="50" charset="-128"/>
                <a:cs typeface="Times New Roman" panose="02020603050405020304" pitchFamily="18" charset="0"/>
              </a:rPr>
              <a:t>200</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a:lnSpc>
                <a:spcPts val="1225"/>
              </a:lnSpc>
              <a:spcAft>
                <a:spcPts val="0"/>
              </a:spcAft>
            </a:pPr>
            <a:r>
              <a:rPr lang="en-US"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 name="テキスト ボックス 9"/>
          <p:cNvSpPr txBox="1"/>
          <p:nvPr/>
        </p:nvSpPr>
        <p:spPr>
          <a:xfrm>
            <a:off x="939800" y="5577595"/>
            <a:ext cx="7011988" cy="646331"/>
          </a:xfrm>
          <a:prstGeom prst="rect">
            <a:avLst/>
          </a:prstGeom>
          <a:noFill/>
          <a:ln>
            <a:solidFill>
              <a:schemeClr val="tx1"/>
            </a:solidFill>
            <a:prstDash val="dash"/>
          </a:ln>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採取日：令和２年５月</a:t>
            </a:r>
            <a:r>
              <a:rPr kumimoji="1" lang="en-US" altLang="ja-JP" sz="1200" dirty="0">
                <a:latin typeface="ＭＳ Ｐゴシック" panose="020B0600070205080204" pitchFamily="50" charset="-128"/>
                <a:ea typeface="ＭＳ Ｐゴシック" panose="020B0600070205080204" pitchFamily="50" charset="-128"/>
              </a:rPr>
              <a:t>11</a:t>
            </a:r>
            <a:r>
              <a:rPr kumimoji="1" lang="ja-JP" altLang="en-US" sz="1200" dirty="0">
                <a:latin typeface="ＭＳ Ｐゴシック" panose="020B0600070205080204" pitchFamily="50" charset="-128"/>
                <a:ea typeface="ＭＳ Ｐゴシック" panose="020B0600070205080204" pitchFamily="50" charset="-128"/>
              </a:rPr>
              <a:t>日</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除去</a:t>
            </a:r>
            <a:r>
              <a:rPr kumimoji="1" lang="ja-JP" altLang="en-US" sz="1200" dirty="0">
                <a:latin typeface="ＭＳ Ｐゴシック" panose="020B0600070205080204" pitchFamily="50" charset="-128"/>
                <a:ea typeface="ＭＳ Ｐゴシック" panose="020B0600070205080204" pitchFamily="50" charset="-128"/>
              </a:rPr>
              <a:t>工法</a:t>
            </a:r>
            <a:r>
              <a:rPr kumimoji="1" lang="ja-JP" altLang="en-US" sz="1200" dirty="0" smtClean="0">
                <a:latin typeface="ＭＳ Ｐゴシック" panose="020B0600070205080204" pitchFamily="50" charset="-128"/>
                <a:ea typeface="ＭＳ Ｐゴシック" panose="020B0600070205080204" pitchFamily="50" charset="-128"/>
              </a:rPr>
              <a:t>：集じん装置付きディスクグラインダーケレン工法</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採取場所：工場建屋外壁</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12" name="テキスト ボックス 2"/>
          <p:cNvSpPr txBox="1">
            <a:spLocks noChangeArrowheads="1"/>
          </p:cNvSpPr>
          <p:nvPr/>
        </p:nvSpPr>
        <p:spPr bwMode="auto">
          <a:xfrm>
            <a:off x="3048180" y="4802859"/>
            <a:ext cx="5108214" cy="7334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大阪府立環境農林水産総合研究所による走査電子顕微鏡（</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SEM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）による分析</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コンテンツ プレースホルダー 2">
            <a:extLst>
              <a:ext uri="{FF2B5EF4-FFF2-40B4-BE49-F238E27FC236}">
                <a16:creationId xmlns:a16="http://schemas.microsoft.com/office/drawing/2014/main" id="{10AC5B70-E33B-4AD5-883A-4DCFCF51E409}"/>
              </a:ext>
            </a:extLst>
          </p:cNvPr>
          <p:cNvSpPr>
            <a:spLocks noGrp="1"/>
          </p:cNvSpPr>
          <p:nvPr>
            <p:ph idx="1"/>
          </p:nvPr>
        </p:nvSpPr>
        <p:spPr>
          <a:xfrm>
            <a:off x="660400" y="1394741"/>
            <a:ext cx="6991684" cy="1320800"/>
          </a:xfrm>
        </p:spPr>
        <p:txBody>
          <a:bodyPr>
            <a:normAutofit/>
          </a:bodyPr>
          <a:lstStyle/>
          <a:p>
            <a:pPr marL="0" indent="0">
              <a:buNone/>
            </a:pPr>
            <a:r>
              <a:rPr lang="ja-JP" altLang="en-US" sz="1600" b="1" dirty="0">
                <a:solidFill>
                  <a:schemeClr val="tx1"/>
                </a:solidFill>
              </a:rPr>
              <a:t>〇仕上塗材の石綿飛散状況にかかる情報②</a:t>
            </a:r>
            <a:endParaRPr lang="en-US" altLang="ja-JP" sz="1600" b="1" dirty="0">
              <a:solidFill>
                <a:schemeClr val="tx1"/>
              </a:solidFill>
            </a:endParaRPr>
          </a:p>
          <a:p>
            <a:pPr marL="0" indent="0">
              <a:buNone/>
            </a:pPr>
            <a:r>
              <a:rPr lang="ja-JP" altLang="en-US" sz="1600" dirty="0">
                <a:solidFill>
                  <a:schemeClr val="tx1"/>
                </a:solidFill>
              </a:rPr>
              <a:t>・府内解体現場で採取した仕上塗材除去後建材について、走査電子顕微鏡</a:t>
            </a:r>
            <a:endParaRPr lang="en-US" altLang="ja-JP" sz="1600" dirty="0">
              <a:solidFill>
                <a:schemeClr val="tx1"/>
              </a:solidFill>
            </a:endParaRPr>
          </a:p>
          <a:p>
            <a:pPr marL="0" indent="0">
              <a:buNone/>
            </a:pPr>
            <a:r>
              <a:rPr lang="ja-JP" altLang="en-US" sz="1600" dirty="0">
                <a:solidFill>
                  <a:schemeClr val="tx1"/>
                </a:solidFill>
              </a:rPr>
              <a:t>　（</a:t>
            </a:r>
            <a:r>
              <a:rPr lang="en-US" altLang="ja-JP" sz="1600" dirty="0">
                <a:solidFill>
                  <a:schemeClr val="tx1"/>
                </a:solidFill>
              </a:rPr>
              <a:t>SEM</a:t>
            </a:r>
            <a:r>
              <a:rPr lang="ja-JP" altLang="en-US" sz="1600" dirty="0">
                <a:solidFill>
                  <a:schemeClr val="tx1"/>
                </a:solidFill>
              </a:rPr>
              <a:t>）で分析したところ、繊維状の石綿が確認された。</a:t>
            </a:r>
            <a:endParaRPr lang="en-US" altLang="ja-JP" sz="1600" dirty="0">
              <a:solidFill>
                <a:schemeClr val="tx1"/>
              </a:solidFill>
            </a:endParaRPr>
          </a:p>
        </p:txBody>
      </p:sp>
      <p:sp>
        <p:nvSpPr>
          <p:cNvPr id="3" name="スライド番号プレースホルダー 2">
            <a:extLst>
              <a:ext uri="{FF2B5EF4-FFF2-40B4-BE49-F238E27FC236}">
                <a16:creationId xmlns:a16="http://schemas.microsoft.com/office/drawing/2014/main" id="{93F25AB1-C903-43CE-AA48-06B34980B415}"/>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12</a:t>
            </a:fld>
            <a:endParaRPr lang="en-US" dirty="0">
              <a:solidFill>
                <a:schemeClr val="tx1"/>
              </a:solidFill>
            </a:endParaRPr>
          </a:p>
        </p:txBody>
      </p:sp>
      <p:sp>
        <p:nvSpPr>
          <p:cNvPr id="4" name="楕円 3">
            <a:extLst>
              <a:ext uri="{FF2B5EF4-FFF2-40B4-BE49-F238E27FC236}">
                <a16:creationId xmlns:a16="http://schemas.microsoft.com/office/drawing/2014/main" id="{C456F231-FE25-4871-A353-E92B367C477F}"/>
              </a:ext>
            </a:extLst>
          </p:cNvPr>
          <p:cNvSpPr/>
          <p:nvPr/>
        </p:nvSpPr>
        <p:spPr>
          <a:xfrm>
            <a:off x="3792379" y="3157556"/>
            <a:ext cx="1473200" cy="1485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00A2E4E1-64C0-4170-B47E-13B7512D57C7}"/>
              </a:ext>
            </a:extLst>
          </p:cNvPr>
          <p:cNvSpPr/>
          <p:nvPr/>
        </p:nvSpPr>
        <p:spPr>
          <a:xfrm>
            <a:off x="1819274" y="3429000"/>
            <a:ext cx="595630" cy="5370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9764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論点（２）①届出対象の建材について</a:t>
            </a:r>
            <a:endParaRPr kumimoji="1" lang="ja-JP" altLang="en-US" sz="2800" dirty="0"/>
          </a:p>
        </p:txBody>
      </p:sp>
      <p:sp>
        <p:nvSpPr>
          <p:cNvPr id="6" name="コンテンツ プレースホルダー 2">
            <a:extLst>
              <a:ext uri="{FF2B5EF4-FFF2-40B4-BE49-F238E27FC236}">
                <a16:creationId xmlns:a16="http://schemas.microsoft.com/office/drawing/2014/main" id="{1DC07669-5C0E-4F1F-B39B-E9859007B2A0}"/>
              </a:ext>
            </a:extLst>
          </p:cNvPr>
          <p:cNvSpPr>
            <a:spLocks noGrp="1"/>
          </p:cNvSpPr>
          <p:nvPr>
            <p:ph idx="1"/>
          </p:nvPr>
        </p:nvSpPr>
        <p:spPr>
          <a:xfrm>
            <a:off x="456119" y="1491305"/>
            <a:ext cx="8170156" cy="2654367"/>
          </a:xfrm>
        </p:spPr>
        <p:txBody>
          <a:bodyPr>
            <a:noAutofit/>
          </a:bodyPr>
          <a:lstStyle/>
          <a:p>
            <a:pPr marL="0" indent="0">
              <a:buNone/>
            </a:pPr>
            <a:r>
              <a:rPr lang="ja-JP" altLang="en-US" sz="1400" b="1" dirty="0">
                <a:solidFill>
                  <a:schemeClr val="tx1"/>
                </a:solidFill>
              </a:rPr>
              <a:t>〇樹脂被覆・固化建材（</a:t>
            </a:r>
            <a:r>
              <a:rPr lang="en-US" altLang="ja-JP" sz="1400" b="1" dirty="0">
                <a:solidFill>
                  <a:schemeClr val="tx1"/>
                </a:solidFill>
              </a:rPr>
              <a:t>P</a:t>
            </a:r>
            <a:r>
              <a:rPr lang="ja-JP" altLang="en-US" sz="1400" b="1" dirty="0">
                <a:solidFill>
                  <a:schemeClr val="tx1"/>
                </a:solidFill>
              </a:rPr>
              <a:t>タイル（ビニル床タイル）等）</a:t>
            </a:r>
            <a:endParaRPr lang="en-US" altLang="ja-JP" sz="1400" b="1" dirty="0">
              <a:solidFill>
                <a:schemeClr val="tx1"/>
              </a:solidFill>
            </a:endParaRPr>
          </a:p>
          <a:p>
            <a:pPr>
              <a:buClr>
                <a:schemeClr val="tx1"/>
              </a:buClr>
              <a:buFont typeface="Wingdings" panose="05000000000000000000" pitchFamily="2" charset="2"/>
              <a:buChar char="l"/>
            </a:pPr>
            <a:r>
              <a:rPr lang="ja-JP" altLang="en-US" sz="1400" dirty="0">
                <a:solidFill>
                  <a:schemeClr val="tx1"/>
                </a:solidFill>
              </a:rPr>
              <a:t>樹脂被覆・固化建材の代表的な建材である</a:t>
            </a:r>
            <a:r>
              <a:rPr lang="en-US" altLang="ja-JP" sz="1400" dirty="0">
                <a:solidFill>
                  <a:schemeClr val="tx1"/>
                </a:solidFill>
              </a:rPr>
              <a:t>P</a:t>
            </a:r>
            <a:r>
              <a:rPr lang="ja-JP" altLang="en-US" sz="1400" dirty="0">
                <a:solidFill>
                  <a:schemeClr val="tx1"/>
                </a:solidFill>
              </a:rPr>
              <a:t>タイルは、塩化ビニル樹脂など硬質な素材を使い、一辺</a:t>
            </a:r>
            <a:r>
              <a:rPr lang="en-US" altLang="ja-JP" sz="1400" dirty="0">
                <a:solidFill>
                  <a:schemeClr val="tx1"/>
                </a:solidFill>
              </a:rPr>
              <a:t>30cm</a:t>
            </a:r>
            <a:r>
              <a:rPr lang="ja-JP" altLang="en-US" sz="1400" dirty="0">
                <a:solidFill>
                  <a:schemeClr val="tx1"/>
                </a:solidFill>
              </a:rPr>
              <a:t>程度のタイル状の薄い板状に成型加工した、プラスチック系床材。</a:t>
            </a:r>
            <a:endParaRPr lang="en-US" altLang="ja-JP" sz="1400" dirty="0">
              <a:solidFill>
                <a:schemeClr val="tx1"/>
              </a:solidFill>
            </a:endParaRPr>
          </a:p>
          <a:p>
            <a:pPr>
              <a:buClr>
                <a:schemeClr val="tx1"/>
              </a:buClr>
              <a:buFont typeface="Wingdings" panose="05000000000000000000" pitchFamily="2" charset="2"/>
              <a:buChar char="l"/>
            </a:pPr>
            <a:r>
              <a:rPr lang="ja-JP" altLang="en-US" sz="1400" dirty="0">
                <a:solidFill>
                  <a:schemeClr val="tx1"/>
                </a:solidFill>
              </a:rPr>
              <a:t>大阪府では平成</a:t>
            </a:r>
            <a:r>
              <a:rPr lang="en-US" altLang="ja-JP" sz="1400" dirty="0">
                <a:solidFill>
                  <a:schemeClr val="tx1"/>
                </a:solidFill>
              </a:rPr>
              <a:t>18</a:t>
            </a:r>
            <a:r>
              <a:rPr lang="ja-JP" altLang="en-US" sz="1400" dirty="0">
                <a:solidFill>
                  <a:schemeClr val="tx1"/>
                </a:solidFill>
              </a:rPr>
              <a:t>年のレベル３建材規制開始以降、樹脂で固められた建材は他の石綿含有成形板と比べ飛散のおそれが少ないとして、作業基準・届出等規制対象外としてきたところ。</a:t>
            </a:r>
            <a:endParaRPr lang="en-US" altLang="ja-JP" sz="1400" dirty="0">
              <a:solidFill>
                <a:schemeClr val="tx1"/>
              </a:solidFill>
            </a:endParaRPr>
          </a:p>
          <a:p>
            <a:pPr>
              <a:buClr>
                <a:schemeClr val="tx1"/>
              </a:buClr>
              <a:buFont typeface="Wingdings" panose="05000000000000000000" pitchFamily="2" charset="2"/>
              <a:buChar char="l"/>
            </a:pPr>
            <a:r>
              <a:rPr lang="ja-JP" altLang="en-US" sz="1400" dirty="0" smtClean="0">
                <a:solidFill>
                  <a:schemeClr val="tx1"/>
                </a:solidFill>
              </a:rPr>
              <a:t>強力</a:t>
            </a:r>
            <a:r>
              <a:rPr lang="ja-JP" altLang="en-US" sz="1400" dirty="0">
                <a:solidFill>
                  <a:schemeClr val="tx1"/>
                </a:solidFill>
              </a:rPr>
              <a:t>な接着剤で床面に接着されているケースがあり、除去の際は手ばらしによる解体が困難で、バール等の工具や電動ケレン等の機械によるはつり（破砕）を行わざるを得ないことが多い。</a:t>
            </a:r>
            <a:endParaRPr lang="en-US" altLang="ja-JP" sz="1400" dirty="0">
              <a:solidFill>
                <a:schemeClr val="tx1"/>
              </a:solidFill>
            </a:endParaRPr>
          </a:p>
          <a:p>
            <a:pPr>
              <a:buClr>
                <a:schemeClr val="tx1"/>
              </a:buClr>
              <a:buFont typeface="Wingdings" panose="05000000000000000000" pitchFamily="2" charset="2"/>
              <a:buChar char="l"/>
            </a:pPr>
            <a:r>
              <a:rPr lang="en-US" altLang="ja-JP" sz="1400" dirty="0">
                <a:solidFill>
                  <a:schemeClr val="tx1"/>
                </a:solidFill>
              </a:rPr>
              <a:t>P</a:t>
            </a:r>
            <a:r>
              <a:rPr lang="ja-JP" altLang="en-US" sz="1400" dirty="0">
                <a:solidFill>
                  <a:schemeClr val="tx1"/>
                </a:solidFill>
              </a:rPr>
              <a:t>タイルの出荷量は</a:t>
            </a:r>
            <a:r>
              <a:rPr lang="en-US" altLang="ja-JP" sz="1400" dirty="0">
                <a:solidFill>
                  <a:schemeClr val="tx1"/>
                </a:solidFill>
              </a:rPr>
              <a:t>2008</a:t>
            </a:r>
            <a:r>
              <a:rPr lang="ja-JP" altLang="en-US" sz="1400" dirty="0">
                <a:solidFill>
                  <a:schemeClr val="tx1"/>
                </a:solidFill>
              </a:rPr>
              <a:t>年で波型スレートの</a:t>
            </a:r>
            <a:r>
              <a:rPr lang="en-US" altLang="ja-JP" sz="1400" dirty="0">
                <a:solidFill>
                  <a:schemeClr val="tx1"/>
                </a:solidFill>
              </a:rPr>
              <a:t>3.4</a:t>
            </a:r>
            <a:r>
              <a:rPr lang="ja-JP" altLang="en-US" sz="1400" dirty="0">
                <a:solidFill>
                  <a:schemeClr val="tx1"/>
                </a:solidFill>
              </a:rPr>
              <a:t>倍であり、ビニル床シートを含めると</a:t>
            </a:r>
            <a:r>
              <a:rPr lang="en-US" altLang="ja-JP" sz="1400" dirty="0">
                <a:solidFill>
                  <a:schemeClr val="tx1"/>
                </a:solidFill>
              </a:rPr>
              <a:t>19.6</a:t>
            </a:r>
            <a:r>
              <a:rPr lang="ja-JP" altLang="en-US" sz="1400" dirty="0">
                <a:solidFill>
                  <a:schemeClr val="tx1"/>
                </a:solidFill>
              </a:rPr>
              <a:t>倍。</a:t>
            </a:r>
            <a:endParaRPr lang="en-US" altLang="ja-JP" sz="1400" dirty="0">
              <a:solidFill>
                <a:schemeClr val="tx1"/>
              </a:solidFill>
            </a:endParaRPr>
          </a:p>
          <a:p>
            <a:pPr>
              <a:buClr>
                <a:schemeClr val="tx1"/>
              </a:buClr>
              <a:buFont typeface="Wingdings" panose="05000000000000000000" pitchFamily="2" charset="2"/>
              <a:buChar char="l"/>
            </a:pPr>
            <a:r>
              <a:rPr lang="ja-JP" altLang="en-US" sz="1400" dirty="0">
                <a:solidFill>
                  <a:schemeClr val="tx1"/>
                </a:solidFill>
              </a:rPr>
              <a:t>石綿含有率は５～</a:t>
            </a:r>
            <a:r>
              <a:rPr lang="en-US" altLang="ja-JP" sz="1400" dirty="0">
                <a:solidFill>
                  <a:schemeClr val="tx1"/>
                </a:solidFill>
              </a:rPr>
              <a:t>20</a:t>
            </a:r>
            <a:r>
              <a:rPr lang="ja-JP" altLang="en-US" sz="1400" dirty="0">
                <a:solidFill>
                  <a:schemeClr val="tx1"/>
                </a:solidFill>
              </a:rPr>
              <a:t>％程度であり、波型スレート（</a:t>
            </a:r>
            <a:r>
              <a:rPr lang="en-US" altLang="ja-JP" sz="1400" dirty="0">
                <a:solidFill>
                  <a:schemeClr val="tx1"/>
                </a:solidFill>
              </a:rPr>
              <a:t>10~20</a:t>
            </a:r>
            <a:r>
              <a:rPr lang="ja-JP" altLang="en-US" sz="1400" dirty="0">
                <a:solidFill>
                  <a:schemeClr val="tx1"/>
                </a:solidFill>
              </a:rPr>
              <a:t>％程度）と同程度。</a:t>
            </a:r>
            <a:endParaRPr lang="en-US" altLang="ja-JP" sz="1400" dirty="0">
              <a:solidFill>
                <a:schemeClr val="tx1"/>
              </a:solidFill>
            </a:endParaRPr>
          </a:p>
          <a:p>
            <a:pPr marL="0" indent="0">
              <a:buNone/>
            </a:pPr>
            <a:endParaRPr lang="en-US" altLang="ja-JP" sz="1400" dirty="0">
              <a:solidFill>
                <a:schemeClr val="tx1"/>
              </a:solidFill>
            </a:endParaRPr>
          </a:p>
          <a:p>
            <a:pPr marL="0" indent="0">
              <a:buNone/>
            </a:pPr>
            <a:endParaRPr lang="en-US" altLang="ja-JP" sz="1400" dirty="0">
              <a:solidFill>
                <a:schemeClr val="tx1"/>
              </a:solidFill>
            </a:endParaRPr>
          </a:p>
        </p:txBody>
      </p:sp>
      <p:pic>
        <p:nvPicPr>
          <p:cNvPr id="9" name="図 8">
            <a:extLst>
              <a:ext uri="{FF2B5EF4-FFF2-40B4-BE49-F238E27FC236}">
                <a16:creationId xmlns:a16="http://schemas.microsoft.com/office/drawing/2014/main" id="{93DCD1A5-DB73-4DE4-99B4-D1CB5AA04912}"/>
              </a:ext>
            </a:extLst>
          </p:cNvPr>
          <p:cNvPicPr>
            <a:picLocks noChangeAspect="1"/>
          </p:cNvPicPr>
          <p:nvPr/>
        </p:nvPicPr>
        <p:blipFill>
          <a:blip r:embed="rId2"/>
          <a:stretch>
            <a:fillRect/>
          </a:stretch>
        </p:blipFill>
        <p:spPr>
          <a:xfrm>
            <a:off x="1477858" y="4860721"/>
            <a:ext cx="2234333" cy="1680900"/>
          </a:xfrm>
          <a:prstGeom prst="rect">
            <a:avLst/>
          </a:prstGeom>
        </p:spPr>
      </p:pic>
      <p:sp>
        <p:nvSpPr>
          <p:cNvPr id="10" name="正方形/長方形 9">
            <a:extLst>
              <a:ext uri="{FF2B5EF4-FFF2-40B4-BE49-F238E27FC236}">
                <a16:creationId xmlns:a16="http://schemas.microsoft.com/office/drawing/2014/main" id="{023D9FA9-872A-4DD7-B7B3-F9BC05331839}"/>
              </a:ext>
            </a:extLst>
          </p:cNvPr>
          <p:cNvSpPr/>
          <p:nvPr/>
        </p:nvSpPr>
        <p:spPr>
          <a:xfrm>
            <a:off x="1052225" y="4462829"/>
            <a:ext cx="3406493" cy="461665"/>
          </a:xfrm>
          <a:prstGeom prst="rect">
            <a:avLst/>
          </a:prstGeom>
        </p:spPr>
        <p:txBody>
          <a:bodyPr wrap="square">
            <a:spAutoFit/>
          </a:bodyPr>
          <a:lstStyle/>
          <a:p>
            <a:r>
              <a:rPr lang="en-US" altLang="ja-JP" sz="1200" dirty="0"/>
              <a:t>HEPA </a:t>
            </a:r>
            <a:r>
              <a:rPr lang="ja-JP" altLang="en-US" sz="1200" dirty="0"/>
              <a:t>フィルタ付真空掃除機を使用しながらのビニル床タイル除去作業</a:t>
            </a:r>
          </a:p>
        </p:txBody>
      </p:sp>
      <p:sp>
        <p:nvSpPr>
          <p:cNvPr id="11" name="テキスト ボックス 10">
            <a:extLst>
              <a:ext uri="{FF2B5EF4-FFF2-40B4-BE49-F238E27FC236}">
                <a16:creationId xmlns:a16="http://schemas.microsoft.com/office/drawing/2014/main" id="{A83A2F03-C918-4DB2-8ABB-FB04CF736C5B}"/>
              </a:ext>
            </a:extLst>
          </p:cNvPr>
          <p:cNvSpPr txBox="1"/>
          <p:nvPr/>
        </p:nvSpPr>
        <p:spPr>
          <a:xfrm>
            <a:off x="1147497" y="6568834"/>
            <a:ext cx="3320140" cy="217432"/>
          </a:xfrm>
          <a:prstGeom prst="rect">
            <a:avLst/>
          </a:prstGeom>
          <a:noFill/>
        </p:spPr>
        <p:txBody>
          <a:bodyPr wrap="none" rtlCol="0">
            <a:spAutoFit/>
          </a:bodyPr>
          <a:lstStyle/>
          <a:p>
            <a:r>
              <a:rPr kumimoji="1" lang="ja-JP" altLang="en-US" sz="813" dirty="0"/>
              <a:t>東京都アスベスト</a:t>
            </a:r>
            <a:r>
              <a:rPr kumimoji="1" lang="ja-JP" altLang="en-US" sz="813" dirty="0" smtClean="0"/>
              <a:t>成形板対策</a:t>
            </a:r>
            <a:r>
              <a:rPr kumimoji="1" lang="ja-JP" altLang="en-US" sz="813" dirty="0"/>
              <a:t>マニュアル（平成</a:t>
            </a:r>
            <a:r>
              <a:rPr kumimoji="1" lang="en-US" altLang="ja-JP" sz="813" dirty="0"/>
              <a:t>29</a:t>
            </a:r>
            <a:r>
              <a:rPr kumimoji="1" lang="ja-JP" altLang="en-US" sz="813" dirty="0"/>
              <a:t>年</a:t>
            </a:r>
            <a:r>
              <a:rPr kumimoji="1" lang="en-US" altLang="ja-JP" sz="813" dirty="0"/>
              <a:t>12</a:t>
            </a:r>
            <a:r>
              <a:rPr kumimoji="1" lang="ja-JP" altLang="en-US" sz="813" dirty="0"/>
              <a:t>月版）より</a:t>
            </a:r>
          </a:p>
        </p:txBody>
      </p:sp>
      <p:sp>
        <p:nvSpPr>
          <p:cNvPr id="12" name="正方形/長方形 11">
            <a:extLst>
              <a:ext uri="{FF2B5EF4-FFF2-40B4-BE49-F238E27FC236}">
                <a16:creationId xmlns:a16="http://schemas.microsoft.com/office/drawing/2014/main" id="{5583A7E8-9B5D-49CD-8CEA-616577D03D88}"/>
              </a:ext>
            </a:extLst>
          </p:cNvPr>
          <p:cNvSpPr/>
          <p:nvPr/>
        </p:nvSpPr>
        <p:spPr>
          <a:xfrm>
            <a:off x="4458716" y="4476477"/>
            <a:ext cx="3406493" cy="461665"/>
          </a:xfrm>
          <a:prstGeom prst="rect">
            <a:avLst/>
          </a:prstGeom>
        </p:spPr>
        <p:txBody>
          <a:bodyPr wrap="square">
            <a:spAutoFit/>
          </a:bodyPr>
          <a:lstStyle/>
          <a:p>
            <a:r>
              <a:rPr lang="en-US" altLang="ja-JP" sz="1200" dirty="0"/>
              <a:t>P</a:t>
            </a:r>
            <a:r>
              <a:rPr lang="ja-JP" altLang="en-US" sz="1200" dirty="0"/>
              <a:t>タイル・ビニル床シート・波型スレートの出荷量（</a:t>
            </a:r>
            <a:r>
              <a:rPr lang="en-US" altLang="ja-JP" sz="1200" dirty="0"/>
              <a:t>2008</a:t>
            </a:r>
            <a:r>
              <a:rPr lang="ja-JP" altLang="en-US" sz="1200" dirty="0"/>
              <a:t>年）</a:t>
            </a:r>
          </a:p>
        </p:txBody>
      </p:sp>
      <p:graphicFrame>
        <p:nvGraphicFramePr>
          <p:cNvPr id="3" name="表 3">
            <a:extLst>
              <a:ext uri="{FF2B5EF4-FFF2-40B4-BE49-F238E27FC236}">
                <a16:creationId xmlns:a16="http://schemas.microsoft.com/office/drawing/2014/main" id="{43E8CB62-2602-463F-99E7-C3BAD6E8F780}"/>
              </a:ext>
            </a:extLst>
          </p:cNvPr>
          <p:cNvGraphicFramePr>
            <a:graphicFrameLocks noGrp="1"/>
          </p:cNvGraphicFramePr>
          <p:nvPr>
            <p:extLst>
              <p:ext uri="{D42A27DB-BD31-4B8C-83A1-F6EECF244321}">
                <p14:modId xmlns:p14="http://schemas.microsoft.com/office/powerpoint/2010/main" val="726689263"/>
              </p:ext>
            </p:extLst>
          </p:nvPr>
        </p:nvGraphicFramePr>
        <p:xfrm>
          <a:off x="4541197" y="4901665"/>
          <a:ext cx="3187663" cy="1461424"/>
        </p:xfrm>
        <a:graphic>
          <a:graphicData uri="http://schemas.openxmlformats.org/drawingml/2006/table">
            <a:tbl>
              <a:tblPr firstRow="1" bandRow="1">
                <a:tableStyleId>{5C22544A-7EE6-4342-B048-85BDC9FD1C3A}</a:tableStyleId>
              </a:tblPr>
              <a:tblGrid>
                <a:gridCol w="1816770">
                  <a:extLst>
                    <a:ext uri="{9D8B030D-6E8A-4147-A177-3AD203B41FA5}">
                      <a16:colId xmlns:a16="http://schemas.microsoft.com/office/drawing/2014/main" val="1846102929"/>
                    </a:ext>
                  </a:extLst>
                </a:gridCol>
                <a:gridCol w="1370893">
                  <a:extLst>
                    <a:ext uri="{9D8B030D-6E8A-4147-A177-3AD203B41FA5}">
                      <a16:colId xmlns:a16="http://schemas.microsoft.com/office/drawing/2014/main" val="2224364489"/>
                    </a:ext>
                  </a:extLst>
                </a:gridCol>
              </a:tblGrid>
              <a:tr h="365356">
                <a:tc>
                  <a:txBody>
                    <a:bodyPr/>
                    <a:lstStyle/>
                    <a:p>
                      <a:pPr algn="ctr"/>
                      <a:r>
                        <a:rPr kumimoji="1" lang="ja-JP" altLang="en-US" sz="1050" dirty="0">
                          <a:latin typeface="ＭＳ Ｐゴシック" panose="020B0600070205080204" pitchFamily="50" charset="-128"/>
                          <a:ea typeface="ＭＳ Ｐゴシック" panose="020B0600070205080204" pitchFamily="50" charset="-128"/>
                        </a:rPr>
                        <a:t>建材</a:t>
                      </a:r>
                    </a:p>
                  </a:txBody>
                  <a:tcPr/>
                </a:tc>
                <a:tc>
                  <a:txBody>
                    <a:bodyPr/>
                    <a:lstStyle/>
                    <a:p>
                      <a:pPr algn="ctr"/>
                      <a:r>
                        <a:rPr kumimoji="1" lang="ja-JP" altLang="en-US" sz="1050" dirty="0">
                          <a:latin typeface="ＭＳ Ｐゴシック" panose="020B0600070205080204" pitchFamily="50" charset="-128"/>
                          <a:ea typeface="ＭＳ Ｐゴシック" panose="020B0600070205080204" pitchFamily="50" charset="-128"/>
                        </a:rPr>
                        <a:t>出荷量（千㎡）</a:t>
                      </a:r>
                    </a:p>
                  </a:txBody>
                  <a:tcPr/>
                </a:tc>
                <a:extLst>
                  <a:ext uri="{0D108BD9-81ED-4DB2-BD59-A6C34878D82A}">
                    <a16:rowId xmlns:a16="http://schemas.microsoft.com/office/drawing/2014/main" val="2253108192"/>
                  </a:ext>
                </a:extLst>
              </a:tr>
              <a:tr h="365356">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P</a:t>
                      </a:r>
                      <a:r>
                        <a:rPr kumimoji="1" lang="ja-JP" altLang="en-US" sz="1050" dirty="0">
                          <a:latin typeface="ＭＳ Ｐゴシック" panose="020B0600070205080204" pitchFamily="50" charset="-128"/>
                          <a:ea typeface="ＭＳ Ｐゴシック" panose="020B0600070205080204" pitchFamily="50" charset="-128"/>
                        </a:rPr>
                        <a:t>タイル（ビニル床タイル）</a:t>
                      </a:r>
                    </a:p>
                  </a:txBody>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10,300</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108029934"/>
                  </a:ext>
                </a:extLst>
              </a:tr>
              <a:tr h="365356">
                <a:tc>
                  <a:txBody>
                    <a:bodyPr/>
                    <a:lstStyle/>
                    <a:p>
                      <a:pPr algn="ctr"/>
                      <a:r>
                        <a:rPr kumimoji="1" lang="ja-JP" altLang="en-US" sz="1050" dirty="0">
                          <a:latin typeface="ＭＳ Ｐゴシック" panose="020B0600070205080204" pitchFamily="50" charset="-128"/>
                          <a:ea typeface="ＭＳ Ｐゴシック" panose="020B0600070205080204" pitchFamily="50" charset="-128"/>
                        </a:rPr>
                        <a:t>ビニル床シート</a:t>
                      </a:r>
                    </a:p>
                  </a:txBody>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49,840</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769986194"/>
                  </a:ext>
                </a:extLst>
              </a:tr>
              <a:tr h="365356">
                <a:tc>
                  <a:txBody>
                    <a:bodyPr/>
                    <a:lstStyle/>
                    <a:p>
                      <a:pPr algn="ctr"/>
                      <a:r>
                        <a:rPr kumimoji="1" lang="ja-JP" altLang="en-US" sz="1050" dirty="0">
                          <a:latin typeface="ＭＳ Ｐゴシック" panose="020B0600070205080204" pitchFamily="50" charset="-128"/>
                          <a:ea typeface="ＭＳ Ｐゴシック" panose="020B0600070205080204" pitchFamily="50" charset="-128"/>
                        </a:rPr>
                        <a:t>波型スレート</a:t>
                      </a:r>
                    </a:p>
                  </a:txBody>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3,061</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607766608"/>
                  </a:ext>
                </a:extLst>
              </a:tr>
            </a:tbl>
          </a:graphicData>
        </a:graphic>
      </p:graphicFrame>
      <p:sp>
        <p:nvSpPr>
          <p:cNvPr id="13" name="テキスト ボックス 12">
            <a:extLst>
              <a:ext uri="{FF2B5EF4-FFF2-40B4-BE49-F238E27FC236}">
                <a16:creationId xmlns:a16="http://schemas.microsoft.com/office/drawing/2014/main" id="{09403D85-D2FA-4729-B03F-835EFDE3DDBC}"/>
              </a:ext>
            </a:extLst>
          </p:cNvPr>
          <p:cNvSpPr txBox="1"/>
          <p:nvPr/>
        </p:nvSpPr>
        <p:spPr>
          <a:xfrm>
            <a:off x="4581845" y="6499663"/>
            <a:ext cx="3147015" cy="217432"/>
          </a:xfrm>
          <a:prstGeom prst="rect">
            <a:avLst/>
          </a:prstGeom>
          <a:noFill/>
        </p:spPr>
        <p:txBody>
          <a:bodyPr wrap="none" rtlCol="0">
            <a:spAutoFit/>
          </a:bodyPr>
          <a:lstStyle/>
          <a:p>
            <a:r>
              <a:rPr kumimoji="1" lang="ja-JP" altLang="en-US" sz="813" dirty="0"/>
              <a:t>インテリアフロア工業会</a:t>
            </a:r>
            <a:r>
              <a:rPr kumimoji="1" lang="en-US" altLang="ja-JP" sz="813" dirty="0"/>
              <a:t>HP</a:t>
            </a:r>
            <a:r>
              <a:rPr kumimoji="1" lang="ja-JP" altLang="en-US" sz="813" dirty="0"/>
              <a:t>、（一社）日本金属屋根協会</a:t>
            </a:r>
            <a:r>
              <a:rPr kumimoji="1" lang="en-US" altLang="ja-JP" sz="813" dirty="0"/>
              <a:t>HP</a:t>
            </a:r>
            <a:r>
              <a:rPr kumimoji="1" lang="ja-JP" altLang="en-US" sz="813" dirty="0"/>
              <a:t>より</a:t>
            </a:r>
          </a:p>
        </p:txBody>
      </p:sp>
      <p:sp>
        <p:nvSpPr>
          <p:cNvPr id="4" name="スライド番号プレースホルダー 3">
            <a:extLst>
              <a:ext uri="{FF2B5EF4-FFF2-40B4-BE49-F238E27FC236}">
                <a16:creationId xmlns:a16="http://schemas.microsoft.com/office/drawing/2014/main" id="{5909C141-F060-4380-B0AD-A860948C48D2}"/>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67166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論点（２）①届出対象の建材について</a:t>
            </a:r>
            <a:endParaRPr kumimoji="1" lang="ja-JP" altLang="en-US" sz="2800" dirty="0"/>
          </a:p>
        </p:txBody>
      </p:sp>
      <p:pic>
        <p:nvPicPr>
          <p:cNvPr id="7" name="図 6"/>
          <p:cNvPicPr>
            <a:picLocks noChangeAspect="1"/>
          </p:cNvPicPr>
          <p:nvPr/>
        </p:nvPicPr>
        <p:blipFill>
          <a:blip r:embed="rId2"/>
          <a:stretch>
            <a:fillRect/>
          </a:stretch>
        </p:blipFill>
        <p:spPr>
          <a:xfrm>
            <a:off x="729962" y="1784628"/>
            <a:ext cx="7201599" cy="4572276"/>
          </a:xfrm>
          <a:prstGeom prst="rect">
            <a:avLst/>
          </a:prstGeom>
          <a:ln>
            <a:solidFill>
              <a:schemeClr val="tx1"/>
            </a:solidFill>
          </a:ln>
        </p:spPr>
      </p:pic>
      <p:sp>
        <p:nvSpPr>
          <p:cNvPr id="8" name="テキスト ボックス 7"/>
          <p:cNvSpPr txBox="1"/>
          <p:nvPr/>
        </p:nvSpPr>
        <p:spPr>
          <a:xfrm>
            <a:off x="4330762" y="6535404"/>
            <a:ext cx="3206327" cy="217432"/>
          </a:xfrm>
          <a:prstGeom prst="rect">
            <a:avLst/>
          </a:prstGeom>
          <a:noFill/>
        </p:spPr>
        <p:txBody>
          <a:bodyPr wrap="none" rtlCol="0">
            <a:spAutoFit/>
          </a:bodyPr>
          <a:lstStyle/>
          <a:p>
            <a:r>
              <a:rPr kumimoji="1" lang="ja-JP" altLang="en-US" sz="813" dirty="0"/>
              <a:t>中央環境審議会大気・騒音振動部会石綿飛散防止小員会資料より</a:t>
            </a:r>
          </a:p>
        </p:txBody>
      </p:sp>
      <p:sp>
        <p:nvSpPr>
          <p:cNvPr id="6" name="コンテンツ プレースホルダー 2">
            <a:extLst>
              <a:ext uri="{FF2B5EF4-FFF2-40B4-BE49-F238E27FC236}">
                <a16:creationId xmlns:a16="http://schemas.microsoft.com/office/drawing/2014/main" id="{1DC07669-5C0E-4F1F-B39B-E9859007B2A0}"/>
              </a:ext>
            </a:extLst>
          </p:cNvPr>
          <p:cNvSpPr>
            <a:spLocks noGrp="1"/>
          </p:cNvSpPr>
          <p:nvPr>
            <p:ph idx="1"/>
          </p:nvPr>
        </p:nvSpPr>
        <p:spPr>
          <a:xfrm>
            <a:off x="474366" y="1270000"/>
            <a:ext cx="5539071" cy="452199"/>
          </a:xfrm>
        </p:spPr>
        <p:txBody>
          <a:bodyPr>
            <a:normAutofit fontScale="92500"/>
          </a:bodyPr>
          <a:lstStyle/>
          <a:p>
            <a:pPr marL="0" indent="0">
              <a:buNone/>
            </a:pPr>
            <a:r>
              <a:rPr lang="ja-JP" altLang="en-US" sz="1600" b="1" dirty="0">
                <a:solidFill>
                  <a:schemeClr val="tx1"/>
                </a:solidFill>
              </a:rPr>
              <a:t>〇</a:t>
            </a:r>
            <a:r>
              <a:rPr lang="en-US" altLang="ja-JP" sz="1600" b="1" dirty="0">
                <a:solidFill>
                  <a:schemeClr val="tx1"/>
                </a:solidFill>
              </a:rPr>
              <a:t>P</a:t>
            </a:r>
            <a:r>
              <a:rPr lang="ja-JP" altLang="en-US" sz="1600" b="1" dirty="0">
                <a:solidFill>
                  <a:schemeClr val="tx1"/>
                </a:solidFill>
              </a:rPr>
              <a:t>タイル（ビニル床タイル）の石綿飛散状況にかかる情報①</a:t>
            </a:r>
            <a:endParaRPr lang="en-US" altLang="ja-JP" sz="1600" b="1" dirty="0">
              <a:solidFill>
                <a:schemeClr val="tx1"/>
              </a:solidFill>
            </a:endParaRPr>
          </a:p>
        </p:txBody>
      </p:sp>
      <p:sp>
        <p:nvSpPr>
          <p:cNvPr id="3" name="スライド番号プレースホルダー 2">
            <a:extLst>
              <a:ext uri="{FF2B5EF4-FFF2-40B4-BE49-F238E27FC236}">
                <a16:creationId xmlns:a16="http://schemas.microsoft.com/office/drawing/2014/main" id="{14EB4B12-B501-4780-8504-A9EB273C3AEF}"/>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13949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論点（２）①届出対象の建材について</a:t>
            </a:r>
            <a:endParaRPr kumimoji="1" lang="ja-JP" altLang="en-US" sz="2400" dirty="0"/>
          </a:p>
        </p:txBody>
      </p:sp>
      <p:pic>
        <p:nvPicPr>
          <p:cNvPr id="5" name="図 4"/>
          <p:cNvPicPr>
            <a:picLocks noChangeAspect="1"/>
          </p:cNvPicPr>
          <p:nvPr/>
        </p:nvPicPr>
        <p:blipFill>
          <a:blip r:embed="rId2"/>
          <a:stretch>
            <a:fillRect/>
          </a:stretch>
        </p:blipFill>
        <p:spPr>
          <a:xfrm>
            <a:off x="1044053" y="1544556"/>
            <a:ext cx="6493036" cy="4703844"/>
          </a:xfrm>
          <a:prstGeom prst="rect">
            <a:avLst/>
          </a:prstGeom>
          <a:ln>
            <a:solidFill>
              <a:schemeClr val="tx1"/>
            </a:solidFill>
          </a:ln>
        </p:spPr>
      </p:pic>
      <p:sp>
        <p:nvSpPr>
          <p:cNvPr id="8" name="テキスト ボックス 7"/>
          <p:cNvSpPr txBox="1"/>
          <p:nvPr/>
        </p:nvSpPr>
        <p:spPr>
          <a:xfrm>
            <a:off x="4168838" y="6406489"/>
            <a:ext cx="3206327" cy="217432"/>
          </a:xfrm>
          <a:prstGeom prst="rect">
            <a:avLst/>
          </a:prstGeom>
          <a:noFill/>
        </p:spPr>
        <p:txBody>
          <a:bodyPr wrap="none" rtlCol="0">
            <a:spAutoFit/>
          </a:bodyPr>
          <a:lstStyle/>
          <a:p>
            <a:r>
              <a:rPr kumimoji="1" lang="ja-JP" altLang="en-US" sz="813" dirty="0"/>
              <a:t>中央環境審議会大気・騒音振動部会石綿飛散防止小員会資料より</a:t>
            </a:r>
          </a:p>
        </p:txBody>
      </p:sp>
      <p:sp>
        <p:nvSpPr>
          <p:cNvPr id="3" name="正方形/長方形 2"/>
          <p:cNvSpPr/>
          <p:nvPr/>
        </p:nvSpPr>
        <p:spPr>
          <a:xfrm>
            <a:off x="7277833" y="6010525"/>
            <a:ext cx="140186" cy="21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コンテンツ プレースホルダー 2">
            <a:extLst>
              <a:ext uri="{FF2B5EF4-FFF2-40B4-BE49-F238E27FC236}">
                <a16:creationId xmlns:a16="http://schemas.microsoft.com/office/drawing/2014/main" id="{185CC33F-375D-4204-92C2-F614D4E6EDE0}"/>
              </a:ext>
            </a:extLst>
          </p:cNvPr>
          <p:cNvSpPr>
            <a:spLocks noGrp="1"/>
          </p:cNvSpPr>
          <p:nvPr>
            <p:ph idx="1"/>
          </p:nvPr>
        </p:nvSpPr>
        <p:spPr>
          <a:xfrm>
            <a:off x="660400" y="1122987"/>
            <a:ext cx="5539071" cy="452199"/>
          </a:xfrm>
        </p:spPr>
        <p:txBody>
          <a:bodyPr>
            <a:normAutofit fontScale="92500"/>
          </a:bodyPr>
          <a:lstStyle/>
          <a:p>
            <a:pPr marL="0" indent="0">
              <a:buNone/>
            </a:pPr>
            <a:r>
              <a:rPr lang="ja-JP" altLang="en-US" sz="1600" b="1" dirty="0">
                <a:solidFill>
                  <a:schemeClr val="tx1"/>
                </a:solidFill>
              </a:rPr>
              <a:t>〇</a:t>
            </a:r>
            <a:r>
              <a:rPr lang="en-US" altLang="ja-JP" sz="1600" b="1" dirty="0">
                <a:solidFill>
                  <a:schemeClr val="tx1"/>
                </a:solidFill>
              </a:rPr>
              <a:t>P</a:t>
            </a:r>
            <a:r>
              <a:rPr lang="ja-JP" altLang="en-US" sz="1600" b="1" dirty="0">
                <a:solidFill>
                  <a:schemeClr val="tx1"/>
                </a:solidFill>
              </a:rPr>
              <a:t>タイル（ビニル床タイル）の石綿飛散状況にかかる情報②</a:t>
            </a:r>
            <a:endParaRPr lang="en-US" altLang="ja-JP" sz="1600" b="1" dirty="0">
              <a:solidFill>
                <a:schemeClr val="tx1"/>
              </a:solidFill>
            </a:endParaRPr>
          </a:p>
        </p:txBody>
      </p:sp>
      <p:sp>
        <p:nvSpPr>
          <p:cNvPr id="4" name="スライド番号プレースホルダー 3">
            <a:extLst>
              <a:ext uri="{FF2B5EF4-FFF2-40B4-BE49-F238E27FC236}">
                <a16:creationId xmlns:a16="http://schemas.microsoft.com/office/drawing/2014/main" id="{EFB0A153-D1A9-4D40-B848-317AF401A017}"/>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8656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論点（２）①届出対象の建材について</a:t>
            </a:r>
            <a:endParaRPr kumimoji="1" lang="ja-JP" altLang="en-US" sz="2400" dirty="0"/>
          </a:p>
        </p:txBody>
      </p:sp>
      <p:sp>
        <p:nvSpPr>
          <p:cNvPr id="6" name="コンテンツ プレースホルダー 2">
            <a:extLst>
              <a:ext uri="{FF2B5EF4-FFF2-40B4-BE49-F238E27FC236}">
                <a16:creationId xmlns:a16="http://schemas.microsoft.com/office/drawing/2014/main" id="{185CC33F-375D-4204-92C2-F614D4E6EDE0}"/>
              </a:ext>
            </a:extLst>
          </p:cNvPr>
          <p:cNvSpPr>
            <a:spLocks noGrp="1"/>
          </p:cNvSpPr>
          <p:nvPr>
            <p:ph idx="1"/>
          </p:nvPr>
        </p:nvSpPr>
        <p:spPr>
          <a:xfrm>
            <a:off x="660400" y="1270000"/>
            <a:ext cx="5539071" cy="452199"/>
          </a:xfrm>
        </p:spPr>
        <p:txBody>
          <a:bodyPr>
            <a:normAutofit fontScale="92500"/>
          </a:bodyPr>
          <a:lstStyle/>
          <a:p>
            <a:pPr marL="0" indent="0">
              <a:buNone/>
            </a:pPr>
            <a:r>
              <a:rPr lang="ja-JP" altLang="en-US" sz="1600" b="1" dirty="0">
                <a:solidFill>
                  <a:schemeClr val="tx1"/>
                </a:solidFill>
              </a:rPr>
              <a:t>〇</a:t>
            </a:r>
            <a:r>
              <a:rPr lang="en-US" altLang="ja-JP" sz="1600" b="1" dirty="0">
                <a:solidFill>
                  <a:schemeClr val="tx1"/>
                </a:solidFill>
              </a:rPr>
              <a:t>P</a:t>
            </a:r>
            <a:r>
              <a:rPr lang="ja-JP" altLang="en-US" sz="1600" b="1" dirty="0">
                <a:solidFill>
                  <a:schemeClr val="tx1"/>
                </a:solidFill>
              </a:rPr>
              <a:t>タイル（ビニル床タイル）の石綿飛散状況にかかる情報③</a:t>
            </a:r>
            <a:endParaRPr lang="en-US" altLang="ja-JP" sz="1600" b="1" dirty="0">
              <a:solidFill>
                <a:schemeClr val="tx1"/>
              </a:solidFill>
            </a:endParaRPr>
          </a:p>
        </p:txBody>
      </p:sp>
      <p:sp>
        <p:nvSpPr>
          <p:cNvPr id="9" name="コンテンツ プレースホルダー 2">
            <a:extLst>
              <a:ext uri="{FF2B5EF4-FFF2-40B4-BE49-F238E27FC236}">
                <a16:creationId xmlns:a16="http://schemas.microsoft.com/office/drawing/2014/main" id="{0974E85D-6063-47C9-86E7-B2D1EF1A8FF2}"/>
              </a:ext>
            </a:extLst>
          </p:cNvPr>
          <p:cNvSpPr txBox="1">
            <a:spLocks/>
          </p:cNvSpPr>
          <p:nvPr/>
        </p:nvSpPr>
        <p:spPr>
          <a:xfrm>
            <a:off x="921982" y="1759870"/>
            <a:ext cx="7245087" cy="996777"/>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180975" indent="-180975">
              <a:buFont typeface="Wingdings 3" charset="2"/>
              <a:buNone/>
            </a:pPr>
            <a:r>
              <a:rPr lang="ja-JP" altLang="en-US" sz="1600" dirty="0">
                <a:solidFill>
                  <a:schemeClr val="tx1"/>
                </a:solidFill>
              </a:rPr>
              <a:t>・東京都による実験結果では、風化された</a:t>
            </a:r>
            <a:r>
              <a:rPr lang="en-US" altLang="ja-JP" sz="1600" dirty="0">
                <a:solidFill>
                  <a:schemeClr val="tx1"/>
                </a:solidFill>
              </a:rPr>
              <a:t>P</a:t>
            </a:r>
            <a:r>
              <a:rPr lang="ja-JP" altLang="en-US" sz="1600" dirty="0">
                <a:solidFill>
                  <a:schemeClr val="tx1"/>
                </a:solidFill>
              </a:rPr>
              <a:t>タイルを破壊したところ、近傍での石綿繊維濃度は</a:t>
            </a:r>
            <a:r>
              <a:rPr lang="en-US" altLang="ja-JP" sz="1600" dirty="0">
                <a:solidFill>
                  <a:schemeClr val="tx1"/>
                </a:solidFill>
              </a:rPr>
              <a:t>219</a:t>
            </a:r>
            <a:r>
              <a:rPr lang="ja-JP" altLang="en-US" sz="1600" dirty="0">
                <a:solidFill>
                  <a:schemeClr val="tx1"/>
                </a:solidFill>
              </a:rPr>
              <a:t>本</a:t>
            </a:r>
            <a:r>
              <a:rPr lang="en-US" altLang="ja-JP" sz="1600" dirty="0">
                <a:solidFill>
                  <a:schemeClr val="tx1"/>
                </a:solidFill>
              </a:rPr>
              <a:t>/L</a:t>
            </a:r>
            <a:r>
              <a:rPr lang="ja-JP" altLang="en-US" sz="1600" dirty="0">
                <a:solidFill>
                  <a:schemeClr val="tx1"/>
                </a:solidFill>
              </a:rPr>
              <a:t>と高い数値を示した。</a:t>
            </a:r>
            <a:endParaRPr lang="en-US" altLang="ja-JP" sz="1600" dirty="0">
              <a:solidFill>
                <a:schemeClr val="tx1"/>
              </a:solidFill>
            </a:endParaRPr>
          </a:p>
          <a:p>
            <a:pPr marL="0" indent="0">
              <a:buFont typeface="Wingdings 3" charset="2"/>
              <a:buNone/>
            </a:pPr>
            <a:r>
              <a:rPr lang="ja-JP" altLang="en-US" sz="1600" dirty="0">
                <a:solidFill>
                  <a:schemeClr val="tx1"/>
                </a:solidFill>
              </a:rPr>
              <a:t>・これは同実験における波型スレート板の破壊と同程度の飛散状況となった。</a:t>
            </a:r>
            <a:endParaRPr lang="en-US" altLang="ja-JP" sz="1600" dirty="0">
              <a:solidFill>
                <a:schemeClr val="tx1"/>
              </a:solidFill>
            </a:endParaRPr>
          </a:p>
        </p:txBody>
      </p:sp>
      <p:graphicFrame>
        <p:nvGraphicFramePr>
          <p:cNvPr id="4" name="表 9">
            <a:extLst>
              <a:ext uri="{FF2B5EF4-FFF2-40B4-BE49-F238E27FC236}">
                <a16:creationId xmlns:a16="http://schemas.microsoft.com/office/drawing/2014/main" id="{7BDA7251-8FD6-4DC9-9F67-20A909092EF3}"/>
              </a:ext>
            </a:extLst>
          </p:cNvPr>
          <p:cNvGraphicFramePr>
            <a:graphicFrameLocks noGrp="1"/>
          </p:cNvGraphicFramePr>
          <p:nvPr>
            <p:extLst>
              <p:ext uri="{D42A27DB-BD31-4B8C-83A1-F6EECF244321}">
                <p14:modId xmlns:p14="http://schemas.microsoft.com/office/powerpoint/2010/main" val="1916881761"/>
              </p:ext>
            </p:extLst>
          </p:nvPr>
        </p:nvGraphicFramePr>
        <p:xfrm>
          <a:off x="1242524" y="3077856"/>
          <a:ext cx="6552000" cy="231140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59902722"/>
                    </a:ext>
                  </a:extLst>
                </a:gridCol>
                <a:gridCol w="1044000">
                  <a:extLst>
                    <a:ext uri="{9D8B030D-6E8A-4147-A177-3AD203B41FA5}">
                      <a16:colId xmlns:a16="http://schemas.microsoft.com/office/drawing/2014/main" val="1793881"/>
                    </a:ext>
                  </a:extLst>
                </a:gridCol>
                <a:gridCol w="900000">
                  <a:extLst>
                    <a:ext uri="{9D8B030D-6E8A-4147-A177-3AD203B41FA5}">
                      <a16:colId xmlns:a16="http://schemas.microsoft.com/office/drawing/2014/main" val="3290073128"/>
                    </a:ext>
                  </a:extLst>
                </a:gridCol>
                <a:gridCol w="1260000">
                  <a:extLst>
                    <a:ext uri="{9D8B030D-6E8A-4147-A177-3AD203B41FA5}">
                      <a16:colId xmlns:a16="http://schemas.microsoft.com/office/drawing/2014/main" val="337567831"/>
                    </a:ext>
                  </a:extLst>
                </a:gridCol>
                <a:gridCol w="1548000">
                  <a:extLst>
                    <a:ext uri="{9D8B030D-6E8A-4147-A177-3AD203B41FA5}">
                      <a16:colId xmlns:a16="http://schemas.microsoft.com/office/drawing/2014/main" val="2476789126"/>
                    </a:ext>
                  </a:extLst>
                </a:gridCol>
              </a:tblGrid>
              <a:tr h="370840">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建材</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状態</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板厚</a:t>
                      </a:r>
                      <a:r>
                        <a:rPr kumimoji="1" lang="en-US" altLang="ja-JP" sz="1200" dirty="0">
                          <a:latin typeface="ＭＳ Ｐゴシック" panose="020B0600070205080204" pitchFamily="50" charset="-128"/>
                          <a:ea typeface="ＭＳ Ｐゴシック" panose="020B0600070205080204" pitchFamily="50" charset="-128"/>
                        </a:rPr>
                        <a:t>(mm)</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石綿含有率</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石綿繊維発じん濃度</a:t>
                      </a:r>
                      <a:r>
                        <a:rPr kumimoji="1" lang="en-US" altLang="ja-JP" sz="1200" dirty="0">
                          <a:latin typeface="ＭＳ Ｐゴシック" panose="020B0600070205080204" pitchFamily="50" charset="-128"/>
                          <a:ea typeface="ＭＳ Ｐゴシック" panose="020B0600070205080204" pitchFamily="50" charset="-128"/>
                        </a:rPr>
                        <a:t>(f/L)</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50661880"/>
                  </a:ext>
                </a:extLst>
              </a:tr>
              <a:tr h="370840">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波型スレート（小波①）</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新品５枚</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６</a:t>
                      </a: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7.7</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122</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9799436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ゴシック" panose="020B0600070205080204" pitchFamily="50" charset="-128"/>
                          <a:ea typeface="ＭＳ Ｐゴシック" panose="020B0600070205080204" pitchFamily="50" charset="-128"/>
                        </a:rPr>
                        <a:t>波型スレート（小波②）</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新品５枚</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６</a:t>
                      </a: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7.7</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258</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24874781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ゴシック" panose="020B0600070205080204" pitchFamily="50" charset="-128"/>
                          <a:ea typeface="ＭＳ Ｐゴシック" panose="020B0600070205080204" pitchFamily="50" charset="-128"/>
                        </a:rPr>
                        <a:t>波型スレート（中波①）</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風化５枚</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８</a:t>
                      </a: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21.1</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368</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66836242"/>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ゴシック" panose="020B0600070205080204" pitchFamily="50" charset="-128"/>
                          <a:ea typeface="ＭＳ Ｐゴシック" panose="020B0600070205080204" pitchFamily="50" charset="-128"/>
                        </a:rPr>
                        <a:t>波型スレート（中波②）</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風化５枚</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８</a:t>
                      </a: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21.1</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443</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974319883"/>
                  </a:ext>
                </a:extLst>
              </a:tr>
              <a:tr h="370840">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P</a:t>
                      </a:r>
                      <a:r>
                        <a:rPr kumimoji="1" lang="ja-JP" altLang="en-US" sz="1200" dirty="0">
                          <a:latin typeface="ＭＳ Ｐゴシック" panose="020B0600070205080204" pitchFamily="50" charset="-128"/>
                          <a:ea typeface="ＭＳ Ｐゴシック" panose="020B0600070205080204" pitchFamily="50" charset="-128"/>
                        </a:rPr>
                        <a:t>タイル</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風化４枚</a:t>
                      </a:r>
                    </a:p>
                  </a:txBody>
                  <a:tcPr anchor="ctr"/>
                </a:tc>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４</a:t>
                      </a: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20.0</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200" dirty="0">
                          <a:latin typeface="ＭＳ Ｐゴシック" panose="020B0600070205080204" pitchFamily="50" charset="-128"/>
                          <a:ea typeface="ＭＳ Ｐゴシック" panose="020B0600070205080204" pitchFamily="50" charset="-128"/>
                        </a:rPr>
                        <a:t>219</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108614008"/>
                  </a:ext>
                </a:extLst>
              </a:tr>
            </a:tbl>
          </a:graphicData>
        </a:graphic>
      </p:graphicFrame>
      <p:sp>
        <p:nvSpPr>
          <p:cNvPr id="11" name="コンテンツ プレースホルダー 2">
            <a:extLst>
              <a:ext uri="{FF2B5EF4-FFF2-40B4-BE49-F238E27FC236}">
                <a16:creationId xmlns:a16="http://schemas.microsoft.com/office/drawing/2014/main" id="{25F2D2F4-AEEF-4B36-AA22-87DD91405C80}"/>
              </a:ext>
            </a:extLst>
          </p:cNvPr>
          <p:cNvSpPr txBox="1">
            <a:spLocks/>
          </p:cNvSpPr>
          <p:nvPr/>
        </p:nvSpPr>
        <p:spPr>
          <a:xfrm>
            <a:off x="1368056" y="5548575"/>
            <a:ext cx="6169033" cy="79129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1200"/>
              </a:lnSpc>
              <a:buNone/>
            </a:pPr>
            <a:r>
              <a:rPr lang="en-US" altLang="ja-JP" sz="1000" dirty="0"/>
              <a:t>※</a:t>
            </a:r>
            <a:r>
              <a:rPr lang="ja-JP" altLang="en-US" sz="1000" dirty="0">
                <a:solidFill>
                  <a:schemeClr val="tx1"/>
                </a:solidFill>
              </a:rPr>
              <a:t>東京都</a:t>
            </a:r>
            <a:r>
              <a:rPr lang="ja-JP" altLang="en-US" sz="1000" dirty="0"/>
              <a:t>「昭和</a:t>
            </a:r>
            <a:r>
              <a:rPr lang="en-US" altLang="ja-JP" sz="1000" dirty="0"/>
              <a:t>63</a:t>
            </a:r>
            <a:r>
              <a:rPr lang="ja-JP" altLang="en-US" sz="1000" dirty="0"/>
              <a:t>年度建物解体等アスベスト飛散防止対策補足調査報告書」より</a:t>
            </a:r>
            <a:endParaRPr lang="en-US" altLang="ja-JP" sz="1000" dirty="0"/>
          </a:p>
          <a:p>
            <a:pPr marL="0" indent="0">
              <a:lnSpc>
                <a:spcPts val="1200"/>
              </a:lnSpc>
              <a:buNone/>
            </a:pPr>
            <a:r>
              <a:rPr lang="en-US" altLang="ja-JP" sz="1000" dirty="0"/>
              <a:t>※JIS A1421</a:t>
            </a:r>
            <a:r>
              <a:rPr lang="ja-JP" altLang="en-US" sz="1000" dirty="0"/>
              <a:t>（建築用ボードの衝撃試験方法）を参考に、おもりを</a:t>
            </a:r>
            <a:r>
              <a:rPr lang="en-US" altLang="ja-JP" sz="1000" dirty="0"/>
              <a:t>50cm</a:t>
            </a:r>
            <a:r>
              <a:rPr lang="ja-JP" altLang="en-US" sz="1000" dirty="0"/>
              <a:t>の高さから落下させ破壊する実験。</a:t>
            </a:r>
            <a:endParaRPr lang="en-US" altLang="ja-JP" sz="1000" dirty="0"/>
          </a:p>
          <a:p>
            <a:pPr marL="0" indent="0">
              <a:lnSpc>
                <a:spcPts val="1200"/>
              </a:lnSpc>
              <a:buNone/>
            </a:pPr>
            <a:r>
              <a:rPr lang="en-US" altLang="ja-JP" sz="1000" dirty="0"/>
              <a:t>※</a:t>
            </a:r>
            <a:r>
              <a:rPr lang="ja-JP" altLang="en-US" sz="1000" dirty="0"/>
              <a:t>破壊後実験室内の３点において濃度サンプリングを行っており、表ではその平均値を示す。</a:t>
            </a:r>
          </a:p>
        </p:txBody>
      </p:sp>
      <p:sp>
        <p:nvSpPr>
          <p:cNvPr id="5" name="スライド番号プレースホルダー 4">
            <a:extLst>
              <a:ext uri="{FF2B5EF4-FFF2-40B4-BE49-F238E27FC236}">
                <a16:creationId xmlns:a16="http://schemas.microsoft.com/office/drawing/2014/main" id="{F37C71D9-C004-4BDB-8C26-C40EBC942E29}"/>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281371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4791A61-FFB5-49B5-8270-8C94714CDB34}"/>
              </a:ext>
            </a:extLst>
          </p:cNvPr>
          <p:cNvSpPr>
            <a:spLocks noGrp="1"/>
          </p:cNvSpPr>
          <p:nvPr>
            <p:ph type="title"/>
          </p:nvPr>
        </p:nvSpPr>
        <p:spPr>
          <a:xfrm>
            <a:off x="660400" y="609600"/>
            <a:ext cx="6876689" cy="1320800"/>
          </a:xfrm>
        </p:spPr>
        <p:txBody>
          <a:bodyPr>
            <a:normAutofit/>
          </a:bodyPr>
          <a:lstStyle/>
          <a:p>
            <a:r>
              <a:rPr lang="ja-JP" altLang="en-US" sz="2400" dirty="0"/>
              <a:t>論点（２）①届出対象の建材について</a:t>
            </a:r>
            <a:endParaRPr kumimoji="1" lang="ja-JP" altLang="en-US" sz="2400" dirty="0"/>
          </a:p>
        </p:txBody>
      </p:sp>
      <p:sp>
        <p:nvSpPr>
          <p:cNvPr id="6" name="テキスト ボックス 5">
            <a:extLst>
              <a:ext uri="{FF2B5EF4-FFF2-40B4-BE49-F238E27FC236}">
                <a16:creationId xmlns:a16="http://schemas.microsoft.com/office/drawing/2014/main" id="{D004B725-03F6-4A01-9C3F-3646CA59425C}"/>
              </a:ext>
            </a:extLst>
          </p:cNvPr>
          <p:cNvSpPr txBox="1"/>
          <p:nvPr/>
        </p:nvSpPr>
        <p:spPr>
          <a:xfrm>
            <a:off x="939800" y="5577595"/>
            <a:ext cx="7011988" cy="646331"/>
          </a:xfrm>
          <a:prstGeom prst="rect">
            <a:avLst/>
          </a:prstGeom>
          <a:noFill/>
          <a:ln>
            <a:solidFill>
              <a:schemeClr val="tx1"/>
            </a:solidFill>
            <a:prstDash val="dash"/>
          </a:ln>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採取日：令和２年７月２日</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除去工法：散水・手工具ケレン</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採取場所：病院のフロア床</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7" name="テキスト ボックス 2">
            <a:extLst>
              <a:ext uri="{FF2B5EF4-FFF2-40B4-BE49-F238E27FC236}">
                <a16:creationId xmlns:a16="http://schemas.microsoft.com/office/drawing/2014/main" id="{CCB4798D-B0E8-496B-8C5D-B31D44595C20}"/>
              </a:ext>
            </a:extLst>
          </p:cNvPr>
          <p:cNvSpPr txBox="1">
            <a:spLocks noChangeArrowheads="1"/>
          </p:cNvSpPr>
          <p:nvPr/>
        </p:nvSpPr>
        <p:spPr bwMode="auto">
          <a:xfrm>
            <a:off x="3128863" y="5024714"/>
            <a:ext cx="5108214" cy="42908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大阪府立環境農林水産総合研究所による走査電子顕微鏡（</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SEM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）による分析</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75C64317-819C-40F5-9175-53ED6162EC65}"/>
              </a:ext>
            </a:extLst>
          </p:cNvPr>
          <p:cNvSpPr>
            <a:spLocks noGrp="1"/>
          </p:cNvSpPr>
          <p:nvPr>
            <p:ph idx="1"/>
          </p:nvPr>
        </p:nvSpPr>
        <p:spPr>
          <a:xfrm>
            <a:off x="660400" y="1270000"/>
            <a:ext cx="6876689" cy="1320800"/>
          </a:xfrm>
        </p:spPr>
        <p:txBody>
          <a:bodyPr>
            <a:normAutofit/>
          </a:bodyPr>
          <a:lstStyle/>
          <a:p>
            <a:pPr marL="0" indent="0">
              <a:buNone/>
            </a:pPr>
            <a:r>
              <a:rPr lang="ja-JP" altLang="en-US" sz="1600" b="1" dirty="0">
                <a:solidFill>
                  <a:schemeClr val="tx1"/>
                </a:solidFill>
              </a:rPr>
              <a:t>〇</a:t>
            </a:r>
            <a:r>
              <a:rPr lang="en-US" altLang="ja-JP" sz="1600" b="1" dirty="0">
                <a:solidFill>
                  <a:schemeClr val="tx1"/>
                </a:solidFill>
              </a:rPr>
              <a:t>P</a:t>
            </a:r>
            <a:r>
              <a:rPr lang="ja-JP" altLang="en-US" sz="1600" b="1" dirty="0">
                <a:solidFill>
                  <a:schemeClr val="tx1"/>
                </a:solidFill>
              </a:rPr>
              <a:t>タイル（ビニル床タイル）の石綿飛散状況にかかる情報④</a:t>
            </a:r>
            <a:endParaRPr lang="en-US" altLang="ja-JP" sz="1600" b="1" dirty="0">
              <a:solidFill>
                <a:schemeClr val="tx1"/>
              </a:solidFill>
            </a:endParaRPr>
          </a:p>
          <a:p>
            <a:pPr marL="180975" indent="-180975">
              <a:buNone/>
            </a:pPr>
            <a:r>
              <a:rPr lang="ja-JP" altLang="en-US" sz="1600" dirty="0">
                <a:solidFill>
                  <a:schemeClr val="tx1"/>
                </a:solidFill>
              </a:rPr>
              <a:t>・府内解体現場で採取した</a:t>
            </a:r>
            <a:r>
              <a:rPr lang="en-US" altLang="ja-JP" sz="1600" dirty="0">
                <a:solidFill>
                  <a:schemeClr val="tx1"/>
                </a:solidFill>
              </a:rPr>
              <a:t>P</a:t>
            </a:r>
            <a:r>
              <a:rPr lang="ja-JP" altLang="en-US" sz="1600" dirty="0">
                <a:solidFill>
                  <a:schemeClr val="tx1"/>
                </a:solidFill>
              </a:rPr>
              <a:t>タイルについて、走査電子顕微鏡（</a:t>
            </a:r>
            <a:r>
              <a:rPr lang="en-US" altLang="ja-JP" sz="1600" dirty="0">
                <a:solidFill>
                  <a:schemeClr val="tx1"/>
                </a:solidFill>
              </a:rPr>
              <a:t>SEM</a:t>
            </a:r>
            <a:r>
              <a:rPr lang="ja-JP" altLang="en-US" sz="1600" dirty="0">
                <a:solidFill>
                  <a:schemeClr val="tx1"/>
                </a:solidFill>
              </a:rPr>
              <a:t>）で分析したところ、繊維状の石綿が確認された。</a:t>
            </a:r>
            <a:endParaRPr lang="en-US" altLang="ja-JP" sz="1600" dirty="0">
              <a:solidFill>
                <a:schemeClr val="tx1"/>
              </a:solidFill>
            </a:endParaRPr>
          </a:p>
        </p:txBody>
      </p:sp>
      <p:sp>
        <p:nvSpPr>
          <p:cNvPr id="2" name="スライド番号プレースホルダー 1">
            <a:extLst>
              <a:ext uri="{FF2B5EF4-FFF2-40B4-BE49-F238E27FC236}">
                <a16:creationId xmlns:a16="http://schemas.microsoft.com/office/drawing/2014/main" id="{7116469A-CDF8-45BF-8331-2FD94C87E3FE}"/>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17</a:t>
            </a:fld>
            <a:endParaRPr lang="en-US" dirty="0">
              <a:solidFill>
                <a:schemeClr val="tx1"/>
              </a:solidFill>
            </a:endParaRPr>
          </a:p>
        </p:txBody>
      </p:sp>
      <p:pic>
        <p:nvPicPr>
          <p:cNvPr id="3" name="図 2"/>
          <p:cNvPicPr>
            <a:picLocks noChangeAspect="1"/>
          </p:cNvPicPr>
          <p:nvPr/>
        </p:nvPicPr>
        <p:blipFill>
          <a:blip r:embed="rId2"/>
          <a:stretch>
            <a:fillRect/>
          </a:stretch>
        </p:blipFill>
        <p:spPr>
          <a:xfrm>
            <a:off x="1425918" y="2590800"/>
            <a:ext cx="2975214" cy="2326395"/>
          </a:xfrm>
          <a:prstGeom prst="rect">
            <a:avLst/>
          </a:prstGeom>
        </p:spPr>
      </p:pic>
      <p:pic>
        <p:nvPicPr>
          <p:cNvPr id="5" name="図 4"/>
          <p:cNvPicPr>
            <a:picLocks noChangeAspect="1"/>
          </p:cNvPicPr>
          <p:nvPr/>
        </p:nvPicPr>
        <p:blipFill>
          <a:blip r:embed="rId3"/>
          <a:stretch>
            <a:fillRect/>
          </a:stretch>
        </p:blipFill>
        <p:spPr>
          <a:xfrm>
            <a:off x="4646544" y="2600852"/>
            <a:ext cx="2947889" cy="2306290"/>
          </a:xfrm>
          <a:prstGeom prst="rect">
            <a:avLst/>
          </a:prstGeom>
        </p:spPr>
      </p:pic>
      <p:sp>
        <p:nvSpPr>
          <p:cNvPr id="11" name="楕円 10">
            <a:extLst>
              <a:ext uri="{FF2B5EF4-FFF2-40B4-BE49-F238E27FC236}">
                <a16:creationId xmlns:a16="http://schemas.microsoft.com/office/drawing/2014/main" id="{0285776B-7F91-4B50-B203-23CBC8D586C1}"/>
              </a:ext>
            </a:extLst>
          </p:cNvPr>
          <p:cNvSpPr/>
          <p:nvPr/>
        </p:nvSpPr>
        <p:spPr>
          <a:xfrm>
            <a:off x="5439600" y="3147504"/>
            <a:ext cx="1059021" cy="984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1134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4791A61-FFB5-49B5-8270-8C94714CDB34}"/>
              </a:ext>
            </a:extLst>
          </p:cNvPr>
          <p:cNvSpPr>
            <a:spLocks noGrp="1"/>
          </p:cNvSpPr>
          <p:nvPr>
            <p:ph type="title"/>
          </p:nvPr>
        </p:nvSpPr>
        <p:spPr>
          <a:xfrm>
            <a:off x="660400" y="609600"/>
            <a:ext cx="6876689" cy="1320800"/>
          </a:xfrm>
        </p:spPr>
        <p:txBody>
          <a:bodyPr>
            <a:normAutofit/>
          </a:bodyPr>
          <a:lstStyle/>
          <a:p>
            <a:r>
              <a:rPr lang="ja-JP" altLang="en-US" sz="2400" dirty="0"/>
              <a:t>論点（２）①届出対象の建材について</a:t>
            </a:r>
            <a:endParaRPr kumimoji="1" lang="ja-JP" altLang="en-US" sz="2400" dirty="0"/>
          </a:p>
        </p:txBody>
      </p:sp>
      <p:sp>
        <p:nvSpPr>
          <p:cNvPr id="6" name="テキスト ボックス 5">
            <a:extLst>
              <a:ext uri="{FF2B5EF4-FFF2-40B4-BE49-F238E27FC236}">
                <a16:creationId xmlns:a16="http://schemas.microsoft.com/office/drawing/2014/main" id="{D004B725-03F6-4A01-9C3F-3646CA59425C}"/>
              </a:ext>
            </a:extLst>
          </p:cNvPr>
          <p:cNvSpPr txBox="1"/>
          <p:nvPr/>
        </p:nvSpPr>
        <p:spPr>
          <a:xfrm>
            <a:off x="939800" y="5577595"/>
            <a:ext cx="7011988" cy="646331"/>
          </a:xfrm>
          <a:prstGeom prst="rect">
            <a:avLst/>
          </a:prstGeom>
          <a:noFill/>
          <a:ln>
            <a:solidFill>
              <a:schemeClr val="tx1"/>
            </a:solidFill>
            <a:prstDash val="dash"/>
          </a:ln>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採取日：令和２年７月</a:t>
            </a:r>
            <a:r>
              <a:rPr kumimoji="1" lang="en-US" altLang="ja-JP" sz="1200" dirty="0">
                <a:latin typeface="ＭＳ Ｐゴシック" panose="020B0600070205080204" pitchFamily="50" charset="-128"/>
                <a:ea typeface="ＭＳ Ｐゴシック" panose="020B0600070205080204" pitchFamily="50" charset="-128"/>
              </a:rPr>
              <a:t>29</a:t>
            </a:r>
            <a:r>
              <a:rPr kumimoji="1" lang="ja-JP" altLang="en-US" sz="1200" dirty="0">
                <a:latin typeface="ＭＳ Ｐゴシック" panose="020B0600070205080204" pitchFamily="50" charset="-128"/>
                <a:ea typeface="ＭＳ Ｐゴシック" panose="020B0600070205080204" pitchFamily="50" charset="-128"/>
              </a:rPr>
              <a:t>日</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除去工法：散水・電動ケレン</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採取場所：工場階段踊り場</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7" name="テキスト ボックス 2">
            <a:extLst>
              <a:ext uri="{FF2B5EF4-FFF2-40B4-BE49-F238E27FC236}">
                <a16:creationId xmlns:a16="http://schemas.microsoft.com/office/drawing/2014/main" id="{CCB4798D-B0E8-496B-8C5D-B31D44595C20}"/>
              </a:ext>
            </a:extLst>
          </p:cNvPr>
          <p:cNvSpPr txBox="1">
            <a:spLocks noChangeArrowheads="1"/>
          </p:cNvSpPr>
          <p:nvPr/>
        </p:nvSpPr>
        <p:spPr bwMode="auto">
          <a:xfrm>
            <a:off x="3048180" y="4802859"/>
            <a:ext cx="5108214" cy="7334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大阪府立環境農林水産総合研究所による走査電子顕微鏡（</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SEM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）による分析</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75C64317-819C-40F5-9175-53ED6162EC65}"/>
              </a:ext>
            </a:extLst>
          </p:cNvPr>
          <p:cNvSpPr>
            <a:spLocks noGrp="1"/>
          </p:cNvSpPr>
          <p:nvPr>
            <p:ph idx="1"/>
          </p:nvPr>
        </p:nvSpPr>
        <p:spPr>
          <a:xfrm>
            <a:off x="660400" y="1270000"/>
            <a:ext cx="6876689" cy="1320800"/>
          </a:xfrm>
        </p:spPr>
        <p:txBody>
          <a:bodyPr>
            <a:normAutofit/>
          </a:bodyPr>
          <a:lstStyle/>
          <a:p>
            <a:pPr marL="0" indent="0">
              <a:buNone/>
            </a:pPr>
            <a:r>
              <a:rPr lang="ja-JP" altLang="en-US" sz="1600" b="1" dirty="0">
                <a:solidFill>
                  <a:schemeClr val="tx1"/>
                </a:solidFill>
              </a:rPr>
              <a:t>〇</a:t>
            </a:r>
            <a:r>
              <a:rPr lang="en-US" altLang="ja-JP" sz="1600" b="1" dirty="0">
                <a:solidFill>
                  <a:schemeClr val="tx1"/>
                </a:solidFill>
              </a:rPr>
              <a:t>P</a:t>
            </a:r>
            <a:r>
              <a:rPr lang="ja-JP" altLang="en-US" sz="1600" b="1" dirty="0">
                <a:solidFill>
                  <a:schemeClr val="tx1"/>
                </a:solidFill>
              </a:rPr>
              <a:t>タイル（ビニル床タイル）の石綿飛散状況にかかる情報⑤</a:t>
            </a:r>
            <a:endParaRPr lang="en-US" altLang="ja-JP" sz="1600" b="1" dirty="0">
              <a:solidFill>
                <a:schemeClr val="tx1"/>
              </a:solidFill>
            </a:endParaRPr>
          </a:p>
          <a:p>
            <a:pPr marL="180975" indent="-180975">
              <a:buNone/>
            </a:pPr>
            <a:r>
              <a:rPr lang="ja-JP" altLang="en-US" sz="1600" dirty="0" smtClean="0">
                <a:solidFill>
                  <a:schemeClr val="tx1"/>
                </a:solidFill>
              </a:rPr>
              <a:t>・府内</a:t>
            </a:r>
            <a:r>
              <a:rPr lang="ja-JP" altLang="en-US" sz="1600" dirty="0">
                <a:solidFill>
                  <a:schemeClr val="tx1"/>
                </a:solidFill>
              </a:rPr>
              <a:t>解体現場で採取した</a:t>
            </a:r>
            <a:r>
              <a:rPr lang="en-US" altLang="ja-JP" sz="1600" dirty="0">
                <a:solidFill>
                  <a:schemeClr val="tx1"/>
                </a:solidFill>
              </a:rPr>
              <a:t>P</a:t>
            </a:r>
            <a:r>
              <a:rPr lang="ja-JP" altLang="en-US" sz="1600" dirty="0">
                <a:solidFill>
                  <a:schemeClr val="tx1"/>
                </a:solidFill>
              </a:rPr>
              <a:t>タイルについて、走査電子顕微鏡（</a:t>
            </a:r>
            <a:r>
              <a:rPr lang="en-US" altLang="ja-JP" sz="1600" dirty="0">
                <a:solidFill>
                  <a:schemeClr val="tx1"/>
                </a:solidFill>
              </a:rPr>
              <a:t>SEM</a:t>
            </a:r>
            <a:r>
              <a:rPr lang="ja-JP" altLang="en-US" sz="1600" dirty="0">
                <a:solidFill>
                  <a:schemeClr val="tx1"/>
                </a:solidFill>
              </a:rPr>
              <a:t>）で分析したところ、繊維状の石綿が確認された。</a:t>
            </a:r>
            <a:endParaRPr lang="en-US" altLang="ja-JP" sz="1600" dirty="0">
              <a:solidFill>
                <a:schemeClr val="tx1"/>
              </a:solidFill>
            </a:endParaRPr>
          </a:p>
        </p:txBody>
      </p:sp>
      <p:sp>
        <p:nvSpPr>
          <p:cNvPr id="2" name="スライド番号プレースホルダー 1">
            <a:extLst>
              <a:ext uri="{FF2B5EF4-FFF2-40B4-BE49-F238E27FC236}">
                <a16:creationId xmlns:a16="http://schemas.microsoft.com/office/drawing/2014/main" id="{7116469A-CDF8-45BF-8331-2FD94C87E3FE}"/>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18</a:t>
            </a:fld>
            <a:endParaRPr lang="en-US" dirty="0">
              <a:solidFill>
                <a:schemeClr val="tx1"/>
              </a:solidFill>
            </a:endParaRPr>
          </a:p>
        </p:txBody>
      </p:sp>
      <p:pic>
        <p:nvPicPr>
          <p:cNvPr id="9" name="図 8"/>
          <p:cNvPicPr>
            <a:picLocks noChangeAspect="1"/>
          </p:cNvPicPr>
          <p:nvPr/>
        </p:nvPicPr>
        <p:blipFill>
          <a:blip r:embed="rId2"/>
          <a:stretch>
            <a:fillRect/>
          </a:stretch>
        </p:blipFill>
        <p:spPr>
          <a:xfrm>
            <a:off x="1398494" y="2542724"/>
            <a:ext cx="2837642" cy="2218824"/>
          </a:xfrm>
          <a:prstGeom prst="rect">
            <a:avLst/>
          </a:prstGeom>
        </p:spPr>
      </p:pic>
      <p:pic>
        <p:nvPicPr>
          <p:cNvPr id="10" name="図 9"/>
          <p:cNvPicPr>
            <a:picLocks noChangeAspect="1"/>
          </p:cNvPicPr>
          <p:nvPr/>
        </p:nvPicPr>
        <p:blipFill>
          <a:blip r:embed="rId3"/>
          <a:stretch>
            <a:fillRect/>
          </a:stretch>
        </p:blipFill>
        <p:spPr>
          <a:xfrm>
            <a:off x="4471347" y="2542723"/>
            <a:ext cx="2830531" cy="2218825"/>
          </a:xfrm>
          <a:prstGeom prst="rect">
            <a:avLst/>
          </a:prstGeom>
        </p:spPr>
      </p:pic>
      <p:sp>
        <p:nvSpPr>
          <p:cNvPr id="11" name="楕円 10">
            <a:extLst>
              <a:ext uri="{FF2B5EF4-FFF2-40B4-BE49-F238E27FC236}">
                <a16:creationId xmlns:a16="http://schemas.microsoft.com/office/drawing/2014/main" id="{0285776B-7F91-4B50-B203-23CBC8D586C1}"/>
              </a:ext>
            </a:extLst>
          </p:cNvPr>
          <p:cNvSpPr/>
          <p:nvPr/>
        </p:nvSpPr>
        <p:spPr>
          <a:xfrm>
            <a:off x="5211320" y="3099294"/>
            <a:ext cx="1059021" cy="984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8821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4791A61-FFB5-49B5-8270-8C94714CDB34}"/>
              </a:ext>
            </a:extLst>
          </p:cNvPr>
          <p:cNvSpPr>
            <a:spLocks noGrp="1"/>
          </p:cNvSpPr>
          <p:nvPr>
            <p:ph type="title"/>
          </p:nvPr>
        </p:nvSpPr>
        <p:spPr>
          <a:xfrm>
            <a:off x="660400" y="609600"/>
            <a:ext cx="6876689" cy="1320800"/>
          </a:xfrm>
        </p:spPr>
        <p:txBody>
          <a:bodyPr>
            <a:normAutofit/>
          </a:bodyPr>
          <a:lstStyle/>
          <a:p>
            <a:r>
              <a:rPr lang="ja-JP" altLang="en-US" sz="2400" dirty="0"/>
              <a:t>論点（２）①届出対象の建材について</a:t>
            </a:r>
            <a:endParaRPr kumimoji="1" lang="ja-JP" altLang="en-US" sz="2400" dirty="0"/>
          </a:p>
        </p:txBody>
      </p:sp>
      <p:sp>
        <p:nvSpPr>
          <p:cNvPr id="6" name="テキスト ボックス 5">
            <a:extLst>
              <a:ext uri="{FF2B5EF4-FFF2-40B4-BE49-F238E27FC236}">
                <a16:creationId xmlns:a16="http://schemas.microsoft.com/office/drawing/2014/main" id="{D004B725-03F6-4A01-9C3F-3646CA59425C}"/>
              </a:ext>
            </a:extLst>
          </p:cNvPr>
          <p:cNvSpPr txBox="1"/>
          <p:nvPr/>
        </p:nvSpPr>
        <p:spPr>
          <a:xfrm>
            <a:off x="939800" y="5577595"/>
            <a:ext cx="7011988" cy="646331"/>
          </a:xfrm>
          <a:prstGeom prst="rect">
            <a:avLst/>
          </a:prstGeom>
          <a:noFill/>
          <a:ln>
            <a:solidFill>
              <a:schemeClr val="tx1"/>
            </a:solidFill>
            <a:prstDash val="dash"/>
          </a:ln>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採取日：令和２年７月</a:t>
            </a:r>
            <a:r>
              <a:rPr kumimoji="1" lang="en-US" altLang="ja-JP" sz="1200" dirty="0">
                <a:latin typeface="ＭＳ Ｐゴシック" panose="020B0600070205080204" pitchFamily="50" charset="-128"/>
                <a:ea typeface="ＭＳ Ｐゴシック" panose="020B0600070205080204" pitchFamily="50" charset="-128"/>
              </a:rPr>
              <a:t>14</a:t>
            </a:r>
            <a:r>
              <a:rPr kumimoji="1" lang="ja-JP" altLang="en-US" sz="1200" dirty="0">
                <a:latin typeface="ＭＳ Ｐゴシック" panose="020B0600070205080204" pitchFamily="50" charset="-128"/>
                <a:ea typeface="ＭＳ Ｐゴシック" panose="020B0600070205080204" pitchFamily="50" charset="-128"/>
              </a:rPr>
              <a:t>日</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除去工法：散水・手ばらし</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採取場所：小学校のプールサイド</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7" name="テキスト ボックス 2">
            <a:extLst>
              <a:ext uri="{FF2B5EF4-FFF2-40B4-BE49-F238E27FC236}">
                <a16:creationId xmlns:a16="http://schemas.microsoft.com/office/drawing/2014/main" id="{CCB4798D-B0E8-496B-8C5D-B31D44595C20}"/>
              </a:ext>
            </a:extLst>
          </p:cNvPr>
          <p:cNvSpPr txBox="1">
            <a:spLocks noChangeArrowheads="1"/>
          </p:cNvSpPr>
          <p:nvPr/>
        </p:nvSpPr>
        <p:spPr bwMode="auto">
          <a:xfrm>
            <a:off x="3048180" y="4802859"/>
            <a:ext cx="5108214" cy="7334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大阪府立環境農林水産総合研究所による走査電子顕微鏡（</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SEM</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）による分析</a:t>
            </a:r>
            <a:endParaRPr 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コンテンツ プレースホルダー 2">
            <a:extLst>
              <a:ext uri="{FF2B5EF4-FFF2-40B4-BE49-F238E27FC236}">
                <a16:creationId xmlns:a16="http://schemas.microsoft.com/office/drawing/2014/main" id="{75C64317-819C-40F5-9175-53ED6162EC65}"/>
              </a:ext>
            </a:extLst>
          </p:cNvPr>
          <p:cNvSpPr>
            <a:spLocks noGrp="1"/>
          </p:cNvSpPr>
          <p:nvPr>
            <p:ph idx="1"/>
          </p:nvPr>
        </p:nvSpPr>
        <p:spPr>
          <a:xfrm>
            <a:off x="660400" y="1270000"/>
            <a:ext cx="6876689" cy="1320800"/>
          </a:xfrm>
        </p:spPr>
        <p:txBody>
          <a:bodyPr>
            <a:normAutofit/>
          </a:bodyPr>
          <a:lstStyle/>
          <a:p>
            <a:pPr marL="0" indent="0">
              <a:buNone/>
            </a:pPr>
            <a:r>
              <a:rPr lang="ja-JP" altLang="en-US" sz="1600" b="1" dirty="0">
                <a:solidFill>
                  <a:schemeClr val="tx1"/>
                </a:solidFill>
              </a:rPr>
              <a:t>〇ビニル床シートの石綿飛散状況にかかる情報</a:t>
            </a:r>
            <a:endParaRPr lang="en-US" altLang="ja-JP" sz="1600" b="1" dirty="0">
              <a:solidFill>
                <a:schemeClr val="tx1"/>
              </a:solidFill>
            </a:endParaRPr>
          </a:p>
          <a:p>
            <a:pPr marL="180975" indent="-180975">
              <a:buNone/>
            </a:pPr>
            <a:r>
              <a:rPr lang="ja-JP" altLang="en-US" sz="1600" dirty="0">
                <a:solidFill>
                  <a:schemeClr val="tx1"/>
                </a:solidFill>
              </a:rPr>
              <a:t>・府内解体現場で採取したビニル床シートについて、走査電子顕微鏡（</a:t>
            </a:r>
            <a:r>
              <a:rPr lang="en-US" altLang="ja-JP" sz="1600" dirty="0">
                <a:solidFill>
                  <a:schemeClr val="tx1"/>
                </a:solidFill>
              </a:rPr>
              <a:t>SEM</a:t>
            </a:r>
            <a:r>
              <a:rPr lang="ja-JP" altLang="en-US" sz="1600" dirty="0">
                <a:solidFill>
                  <a:schemeClr val="tx1"/>
                </a:solidFill>
              </a:rPr>
              <a:t>）で分析したところ、繊維状の石綿が確認された。</a:t>
            </a:r>
            <a:endParaRPr lang="en-US" altLang="ja-JP" sz="1600" dirty="0">
              <a:solidFill>
                <a:schemeClr val="tx1"/>
              </a:solidFill>
            </a:endParaRPr>
          </a:p>
        </p:txBody>
      </p:sp>
      <p:sp>
        <p:nvSpPr>
          <p:cNvPr id="2" name="スライド番号プレースホルダー 1">
            <a:extLst>
              <a:ext uri="{FF2B5EF4-FFF2-40B4-BE49-F238E27FC236}">
                <a16:creationId xmlns:a16="http://schemas.microsoft.com/office/drawing/2014/main" id="{7116469A-CDF8-45BF-8331-2FD94C87E3FE}"/>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19</a:t>
            </a:fld>
            <a:endParaRPr lang="en-US" dirty="0">
              <a:solidFill>
                <a:schemeClr val="tx1"/>
              </a:solidFill>
            </a:endParaRPr>
          </a:p>
        </p:txBody>
      </p:sp>
      <p:pic>
        <p:nvPicPr>
          <p:cNvPr id="3" name="図 2"/>
          <p:cNvPicPr>
            <a:picLocks noChangeAspect="1"/>
          </p:cNvPicPr>
          <p:nvPr/>
        </p:nvPicPr>
        <p:blipFill>
          <a:blip r:embed="rId2"/>
          <a:stretch>
            <a:fillRect/>
          </a:stretch>
        </p:blipFill>
        <p:spPr>
          <a:xfrm>
            <a:off x="1076650" y="2375487"/>
            <a:ext cx="3103133" cy="2432515"/>
          </a:xfrm>
          <a:prstGeom prst="rect">
            <a:avLst/>
          </a:prstGeom>
        </p:spPr>
      </p:pic>
      <p:pic>
        <p:nvPicPr>
          <p:cNvPr id="5" name="図 4"/>
          <p:cNvPicPr>
            <a:picLocks noChangeAspect="1"/>
          </p:cNvPicPr>
          <p:nvPr/>
        </p:nvPicPr>
        <p:blipFill>
          <a:blip r:embed="rId3"/>
          <a:stretch>
            <a:fillRect/>
          </a:stretch>
        </p:blipFill>
        <p:spPr>
          <a:xfrm>
            <a:off x="4848655" y="2370344"/>
            <a:ext cx="3103133" cy="2432515"/>
          </a:xfrm>
          <a:prstGeom prst="rect">
            <a:avLst/>
          </a:prstGeom>
        </p:spPr>
      </p:pic>
      <p:sp>
        <p:nvSpPr>
          <p:cNvPr id="11" name="楕円 10">
            <a:extLst>
              <a:ext uri="{FF2B5EF4-FFF2-40B4-BE49-F238E27FC236}">
                <a16:creationId xmlns:a16="http://schemas.microsoft.com/office/drawing/2014/main" id="{0285776B-7F91-4B50-B203-23CBC8D586C1}"/>
              </a:ext>
            </a:extLst>
          </p:cNvPr>
          <p:cNvSpPr/>
          <p:nvPr/>
        </p:nvSpPr>
        <p:spPr>
          <a:xfrm>
            <a:off x="5284695" y="2565186"/>
            <a:ext cx="1842247" cy="1824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6902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ea typeface="メイリオ"/>
              </a:rPr>
              <a:t>主な論点</a:t>
            </a:r>
            <a:endParaRPr kumimoji="1" lang="ja-JP" altLang="en-US" dirty="0"/>
          </a:p>
        </p:txBody>
      </p:sp>
      <p:sp>
        <p:nvSpPr>
          <p:cNvPr id="3" name="コンテンツ プレースホルダー 2"/>
          <p:cNvSpPr>
            <a:spLocks noGrp="1"/>
          </p:cNvSpPr>
          <p:nvPr>
            <p:ph idx="1"/>
          </p:nvPr>
        </p:nvSpPr>
        <p:spPr>
          <a:xfrm>
            <a:off x="550333" y="1418701"/>
            <a:ext cx="7891301" cy="5246424"/>
          </a:xfrm>
        </p:spPr>
        <p:txBody>
          <a:bodyPr vert="horz" lIns="91440" tIns="45720" rIns="91440" bIns="45720" rtlCol="0" anchor="t">
            <a:normAutofit fontScale="77500" lnSpcReduction="20000"/>
          </a:bodyPr>
          <a:lstStyle/>
          <a:p>
            <a:pPr marL="0" indent="0">
              <a:lnSpc>
                <a:spcPct val="120000"/>
              </a:lnSpc>
              <a:buNone/>
            </a:pPr>
            <a:r>
              <a:rPr lang="ja-JP" altLang="en-US" dirty="0">
                <a:solidFill>
                  <a:schemeClr val="tx1"/>
                </a:solidFill>
              </a:rPr>
              <a:t>大気汚染防止法改正を受け、以下の論点について条例のあり方を検討する必要がある。</a:t>
            </a:r>
            <a:endParaRPr lang="en-US" altLang="ja-JP" dirty="0">
              <a:solidFill>
                <a:schemeClr val="tx1"/>
              </a:solidFill>
            </a:endParaRPr>
          </a:p>
          <a:p>
            <a:pPr marL="0" indent="0">
              <a:buNone/>
            </a:pPr>
            <a:endParaRPr lang="ja-JP" altLang="en-US" dirty="0">
              <a:solidFill>
                <a:schemeClr val="tx1"/>
              </a:solidFill>
            </a:endParaRPr>
          </a:p>
          <a:p>
            <a:pPr marL="534988" indent="-534988">
              <a:lnSpc>
                <a:spcPct val="120000"/>
              </a:lnSpc>
              <a:buNone/>
            </a:pPr>
            <a:r>
              <a:rPr lang="ja-JP" altLang="en-US" dirty="0">
                <a:solidFill>
                  <a:schemeClr val="tx1"/>
                </a:solidFill>
              </a:rPr>
              <a:t>（１）法（施行規則）で新しくレベル３建材の除去に係る作業基準の内容が定められる予定であるが、条例における作業基準をどうするか。</a:t>
            </a:r>
            <a:endParaRPr lang="ja-JP" altLang="en-US" dirty="0">
              <a:solidFill>
                <a:schemeClr val="tx1"/>
              </a:solidFill>
              <a:ea typeface="メイリオ"/>
            </a:endParaRPr>
          </a:p>
          <a:p>
            <a:pPr marL="0" indent="0">
              <a:lnSpc>
                <a:spcPct val="120000"/>
              </a:lnSpc>
              <a:buNone/>
            </a:pPr>
            <a:r>
              <a:rPr lang="ja-JP" altLang="en-US" dirty="0">
                <a:solidFill>
                  <a:schemeClr val="tx1"/>
                </a:solidFill>
              </a:rPr>
              <a:t>（２）届出が必要なレベル３建材の種類、使用面積についての考え方は如何にすべきか。</a:t>
            </a:r>
            <a:endParaRPr lang="en-US" altLang="ja-JP" dirty="0">
              <a:solidFill>
                <a:schemeClr val="tx1"/>
              </a:solidFill>
            </a:endParaRPr>
          </a:p>
          <a:p>
            <a:pPr marL="538163" indent="-177800">
              <a:lnSpc>
                <a:spcPct val="120000"/>
              </a:lnSpc>
              <a:buClrTx/>
              <a:buNone/>
            </a:pPr>
            <a:r>
              <a:rPr lang="ja-JP" altLang="en-US" dirty="0">
                <a:solidFill>
                  <a:schemeClr val="tx1"/>
                </a:solidFill>
              </a:rPr>
              <a:t>①条例届出対象外である建材（吹付施工仕上塗材、吹付以外で施工された仕上塗材、樹脂被覆・固化建材、その他建材）について、届出の対象とするかどうか。　</a:t>
            </a:r>
            <a:endParaRPr lang="en-US" altLang="ja-JP" dirty="0">
              <a:solidFill>
                <a:schemeClr val="tx1"/>
              </a:solidFill>
              <a:ea typeface="メイリオ"/>
            </a:endParaRPr>
          </a:p>
          <a:p>
            <a:pPr marL="538163" indent="-177800">
              <a:lnSpc>
                <a:spcPct val="120000"/>
              </a:lnSpc>
              <a:buClrTx/>
              <a:buNone/>
            </a:pPr>
            <a:r>
              <a:rPr lang="ja-JP" altLang="en-US" dirty="0">
                <a:solidFill>
                  <a:schemeClr val="tx1"/>
                </a:solidFill>
              </a:rPr>
              <a:t>②現在</a:t>
            </a:r>
            <a:r>
              <a:rPr lang="en-US" altLang="ja-JP" dirty="0">
                <a:solidFill>
                  <a:schemeClr val="tx1"/>
                </a:solidFill>
              </a:rPr>
              <a:t>1000㎡</a:t>
            </a:r>
            <a:r>
              <a:rPr lang="ja-JP" altLang="en-US" dirty="0">
                <a:solidFill>
                  <a:schemeClr val="tx1"/>
                </a:solidFill>
              </a:rPr>
              <a:t>以上の石綿含有建材（成形板）を届出対象としているが、レベル３建材の範囲を拡大した場合、この規模感は適切か。その場合異なる建材を合算するか否か。</a:t>
            </a:r>
            <a:endParaRPr lang="ja-JP" altLang="en-US" dirty="0">
              <a:solidFill>
                <a:schemeClr val="tx1"/>
              </a:solidFill>
              <a:ea typeface="メイリオ"/>
            </a:endParaRPr>
          </a:p>
          <a:p>
            <a:pPr marL="0" indent="0">
              <a:lnSpc>
                <a:spcPct val="120000"/>
              </a:lnSpc>
              <a:buNone/>
            </a:pPr>
            <a:r>
              <a:rPr lang="ja-JP" altLang="en-US" dirty="0">
                <a:solidFill>
                  <a:schemeClr val="tx1"/>
                </a:solidFill>
              </a:rPr>
              <a:t>（３）その他、国の検討を受け、以下の点について考え方を如何にすべきか。</a:t>
            </a:r>
            <a:endParaRPr lang="en-US" altLang="ja-JP" dirty="0">
              <a:solidFill>
                <a:schemeClr val="tx1"/>
              </a:solidFill>
            </a:endParaRPr>
          </a:p>
          <a:p>
            <a:pPr marL="0" indent="0">
              <a:lnSpc>
                <a:spcPct val="120000"/>
              </a:lnSpc>
              <a:buNone/>
            </a:pPr>
            <a:r>
              <a:rPr lang="ja-JP" altLang="en-US" dirty="0">
                <a:solidFill>
                  <a:schemeClr val="tx1"/>
                </a:solidFill>
                <a:ea typeface="メイリオ"/>
              </a:rPr>
              <a:t>　　①完了報告について、行政への報告を義務付ける必要があるかどうか。</a:t>
            </a:r>
            <a:endParaRPr lang="en-US" altLang="ja-JP" dirty="0">
              <a:solidFill>
                <a:schemeClr val="tx1"/>
              </a:solidFill>
              <a:ea typeface="メイリオ"/>
            </a:endParaRPr>
          </a:p>
          <a:p>
            <a:pPr marL="0" indent="0">
              <a:lnSpc>
                <a:spcPct val="120000"/>
              </a:lnSpc>
              <a:buNone/>
            </a:pPr>
            <a:r>
              <a:rPr lang="ja-JP" altLang="en-US" dirty="0">
                <a:solidFill>
                  <a:schemeClr val="tx1"/>
                </a:solidFill>
                <a:ea typeface="メイリオ"/>
              </a:rPr>
              <a:t>　　②大気濃度測定の義務について、見直す必要性があるかどうか。</a:t>
            </a:r>
          </a:p>
          <a:p>
            <a:pPr marL="579120" indent="-217805">
              <a:buNone/>
            </a:pPr>
            <a:endParaRPr lang="en-US" altLang="ja-JP" dirty="0">
              <a:solidFill>
                <a:schemeClr val="tx1"/>
              </a:solidFill>
              <a:ea typeface="メイリオ"/>
            </a:endParaRPr>
          </a:p>
          <a:p>
            <a:pPr marL="579120" indent="-217805">
              <a:lnSpc>
                <a:spcPts val="1200"/>
              </a:lnSpc>
              <a:buNone/>
            </a:pPr>
            <a:r>
              <a:rPr lang="en-US" altLang="ja-JP" sz="1300" dirty="0">
                <a:solidFill>
                  <a:schemeClr val="tx1"/>
                </a:solidFill>
                <a:ea typeface="メイリオ"/>
              </a:rPr>
              <a:t>※</a:t>
            </a:r>
            <a:r>
              <a:rPr lang="ja-JP" altLang="en-US" sz="1300" dirty="0">
                <a:solidFill>
                  <a:schemeClr val="tx1"/>
                </a:solidFill>
                <a:ea typeface="メイリオ"/>
              </a:rPr>
              <a:t>作業基準については現行規定で定められている掲示板の設置の他、法では新たに作業計画の作成、作業に関する記録の作成及び保存、取り残し等の確認等が定められる予定であるが、ここでは石綿除去に係る作業基準のみを論点とする。</a:t>
            </a:r>
            <a:endParaRPr lang="en-US" altLang="ja-JP" sz="1300" dirty="0">
              <a:solidFill>
                <a:schemeClr val="tx1"/>
              </a:solidFill>
              <a:ea typeface="メイリオ"/>
            </a:endParaRPr>
          </a:p>
          <a:p>
            <a:pPr marL="579120" indent="-217805">
              <a:lnSpc>
                <a:spcPts val="1200"/>
              </a:lnSpc>
              <a:buNone/>
            </a:pPr>
            <a:r>
              <a:rPr lang="ja-JP" altLang="en-US" sz="1300" dirty="0">
                <a:solidFill>
                  <a:schemeClr val="tx1"/>
                </a:solidFill>
                <a:ea typeface="メイリオ"/>
              </a:rPr>
              <a:t>※なお、法で新たに規定されたもののうち、事前調査の実施方法など既に条例で規定済みのものについては削除する等必要な整備を実施する予定。</a:t>
            </a:r>
          </a:p>
        </p:txBody>
      </p:sp>
      <p:sp>
        <p:nvSpPr>
          <p:cNvPr id="4" name="スライド番号プレースホルダー 3">
            <a:extLst>
              <a:ext uri="{FF2B5EF4-FFF2-40B4-BE49-F238E27FC236}">
                <a16:creationId xmlns:a16="http://schemas.microsoft.com/office/drawing/2014/main" id="{A3076C18-B732-4295-8F7B-6C7C03225696}"/>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423765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t>論点（２）①届出対象の建材について</a:t>
            </a:r>
          </a:p>
        </p:txBody>
      </p:sp>
      <p:sp>
        <p:nvSpPr>
          <p:cNvPr id="3" name="コンテンツ プレースホルダー 2"/>
          <p:cNvSpPr>
            <a:spLocks noGrp="1"/>
          </p:cNvSpPr>
          <p:nvPr>
            <p:ph idx="1"/>
          </p:nvPr>
        </p:nvSpPr>
        <p:spPr>
          <a:xfrm>
            <a:off x="660400" y="1504526"/>
            <a:ext cx="7665819" cy="4068956"/>
          </a:xfrm>
        </p:spPr>
        <p:txBody>
          <a:bodyPr vert="horz" lIns="91440" tIns="45720" rIns="91440" bIns="45720" rtlCol="0" anchor="t">
            <a:noAutofit/>
          </a:bodyPr>
          <a:lstStyle/>
          <a:p>
            <a:pPr marL="0" indent="0">
              <a:lnSpc>
                <a:spcPct val="150000"/>
              </a:lnSpc>
              <a:buNone/>
            </a:pPr>
            <a:r>
              <a:rPr lang="ja-JP" altLang="en-US" sz="2275" b="1" dirty="0">
                <a:solidFill>
                  <a:schemeClr val="tx1"/>
                </a:solidFill>
              </a:rPr>
              <a:t>〇方向性（案）</a:t>
            </a:r>
            <a:endParaRPr lang="en-US" altLang="ja-JP" sz="2275" b="1" dirty="0">
              <a:solidFill>
                <a:schemeClr val="tx1"/>
              </a:solidFill>
            </a:endParaRPr>
          </a:p>
          <a:p>
            <a:pPr marL="0" indent="0">
              <a:lnSpc>
                <a:spcPct val="150000"/>
              </a:lnSpc>
              <a:buNone/>
            </a:pPr>
            <a:r>
              <a:rPr lang="ja-JP" altLang="en-US" sz="2250" b="1" dirty="0">
                <a:solidFill>
                  <a:schemeClr val="tx1"/>
                </a:solidFill>
                <a:ea typeface="メイリオ"/>
              </a:rPr>
              <a:t>　</a:t>
            </a:r>
            <a:r>
              <a:rPr lang="ja-JP" altLang="en-US" sz="2250" b="1" u="sng" dirty="0">
                <a:solidFill>
                  <a:schemeClr val="tx1"/>
                </a:solidFill>
                <a:ea typeface="メイリオ"/>
              </a:rPr>
              <a:t>現行の成形板に加え、「仕上塗材」、「樹脂被覆・固化建材」、「その他建材」等レベル３建材の全てを届出義務の対象とする。</a:t>
            </a:r>
          </a:p>
          <a:p>
            <a:pPr marL="0" indent="0">
              <a:lnSpc>
                <a:spcPct val="150000"/>
              </a:lnSpc>
              <a:buNone/>
            </a:pPr>
            <a:endParaRPr lang="ja-JP" altLang="en-US" sz="2250" b="1" u="sng" dirty="0">
              <a:solidFill>
                <a:schemeClr val="tx1"/>
              </a:solidFill>
              <a:ea typeface="メイリオ"/>
            </a:endParaRPr>
          </a:p>
          <a:p>
            <a:pPr marL="0" indent="0">
              <a:lnSpc>
                <a:spcPct val="150000"/>
              </a:lnSpc>
              <a:buNone/>
            </a:pPr>
            <a:r>
              <a:rPr lang="ja-JP" altLang="en-US" sz="1400" dirty="0">
                <a:solidFill>
                  <a:schemeClr val="tx1"/>
                </a:solidFill>
                <a:ea typeface="メイリオ"/>
              </a:rPr>
              <a:t>【具体的な内容】</a:t>
            </a:r>
          </a:p>
          <a:p>
            <a:pPr marL="0" indent="0">
              <a:lnSpc>
                <a:spcPct val="150000"/>
              </a:lnSpc>
              <a:buNone/>
            </a:pPr>
            <a:r>
              <a:rPr lang="ja-JP" altLang="en-US" sz="1400" dirty="0">
                <a:solidFill>
                  <a:schemeClr val="tx1"/>
                </a:solidFill>
                <a:ea typeface="メイリオ"/>
              </a:rPr>
              <a:t>　現行の石綿含有成形板に加え、現在法レベル１建材である吹付施工仕上塗材（改正後はレベル３建材）、</a:t>
            </a:r>
            <a:r>
              <a:rPr lang="ja-JP" altLang="en-US" sz="1400" dirty="0" smtClean="0">
                <a:solidFill>
                  <a:schemeClr val="tx1"/>
                </a:solidFill>
                <a:ea typeface="メイリオ"/>
              </a:rPr>
              <a:t>吹付施工</a:t>
            </a:r>
            <a:r>
              <a:rPr lang="ja-JP" altLang="en-US" sz="1400" dirty="0">
                <a:solidFill>
                  <a:schemeClr val="tx1"/>
                </a:solidFill>
                <a:ea typeface="メイリオ"/>
              </a:rPr>
              <a:t>以外の仕上塗材、樹脂被覆・固化建材、その他石綿含有建材など、法でレベル３建材と定義される全ての石綿含有建材を届出義務の対象とする。</a:t>
            </a:r>
          </a:p>
        </p:txBody>
      </p:sp>
      <p:sp>
        <p:nvSpPr>
          <p:cNvPr id="4" name="スライド番号プレースホルダー 3">
            <a:extLst>
              <a:ext uri="{FF2B5EF4-FFF2-40B4-BE49-F238E27FC236}">
                <a16:creationId xmlns:a16="http://schemas.microsoft.com/office/drawing/2014/main" id="{5198D63B-BACF-473F-9789-782EC1C4D5E6}"/>
              </a:ext>
            </a:extLst>
          </p:cNvPr>
          <p:cNvSpPr>
            <a:spLocks noGrp="1"/>
          </p:cNvSpPr>
          <p:nvPr>
            <p:ph type="sldNum" sz="quarter" idx="12"/>
          </p:nvPr>
        </p:nvSpPr>
        <p:spPr>
          <a:xfrm>
            <a:off x="9000000" y="6300000"/>
            <a:ext cx="555357" cy="207036"/>
          </a:xfrm>
        </p:spPr>
        <p:txBody>
          <a:bodyPr/>
          <a:lstStyle/>
          <a:p>
            <a:fld id="{519954A3-9DFD-4C44-94BA-B95130A3BA1C}"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295323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t>論点（２）①届出対象の建材について</a:t>
            </a:r>
          </a:p>
        </p:txBody>
      </p:sp>
      <p:sp>
        <p:nvSpPr>
          <p:cNvPr id="3" name="コンテンツ プレースホルダー 2"/>
          <p:cNvSpPr>
            <a:spLocks noGrp="1"/>
          </p:cNvSpPr>
          <p:nvPr>
            <p:ph idx="1"/>
          </p:nvPr>
        </p:nvSpPr>
        <p:spPr>
          <a:xfrm>
            <a:off x="456204" y="1270000"/>
            <a:ext cx="7665819" cy="4852504"/>
          </a:xfrm>
        </p:spPr>
        <p:txBody>
          <a:bodyPr vert="horz" lIns="91440" tIns="45720" rIns="91440" bIns="45720" rtlCol="0" anchor="t">
            <a:noAutofit/>
          </a:bodyPr>
          <a:lstStyle/>
          <a:p>
            <a:pPr marL="0" indent="0">
              <a:lnSpc>
                <a:spcPts val="2000"/>
              </a:lnSpc>
              <a:buNone/>
            </a:pPr>
            <a:r>
              <a:rPr lang="ja-JP" altLang="en-US" sz="2000" b="1" dirty="0">
                <a:solidFill>
                  <a:schemeClr val="tx1"/>
                </a:solidFill>
                <a:latin typeface="+mj-ea"/>
                <a:ea typeface="+mj-ea"/>
              </a:rPr>
              <a:t>〇方向性（案）の考え方</a:t>
            </a:r>
            <a:endParaRPr lang="en-US" altLang="ja-JP" sz="2000" b="1" dirty="0">
              <a:solidFill>
                <a:schemeClr val="tx1"/>
              </a:solidFill>
              <a:latin typeface="+mj-ea"/>
              <a:ea typeface="+mj-ea"/>
            </a:endParaRPr>
          </a:p>
          <a:p>
            <a:pPr>
              <a:lnSpc>
                <a:spcPts val="2000"/>
              </a:lnSpc>
            </a:pPr>
            <a:r>
              <a:rPr lang="en-US" altLang="ja-JP" sz="1400" u="sng" dirty="0">
                <a:solidFill>
                  <a:schemeClr val="tx1"/>
                </a:solidFill>
              </a:rPr>
              <a:t>P</a:t>
            </a:r>
            <a:r>
              <a:rPr lang="ja-JP" altLang="en-US" sz="1400" u="sng" dirty="0">
                <a:solidFill>
                  <a:schemeClr val="tx1"/>
                </a:solidFill>
              </a:rPr>
              <a:t>タイル及び仕上塗材において、除去作業場近傍で石綿の飛散が確認された事例があった</a:t>
            </a:r>
            <a:r>
              <a:rPr lang="ja-JP" altLang="en-US" sz="1400" dirty="0">
                <a:solidFill>
                  <a:schemeClr val="tx1"/>
                </a:solidFill>
              </a:rPr>
              <a:t>（中央環境審議会資料等）というエビデンスと整合を図ることができる。</a:t>
            </a:r>
            <a:endParaRPr lang="en-US" altLang="ja-JP" sz="1400" dirty="0">
              <a:solidFill>
                <a:schemeClr val="tx1"/>
              </a:solidFill>
            </a:endParaRPr>
          </a:p>
          <a:p>
            <a:pPr>
              <a:lnSpc>
                <a:spcPts val="2000"/>
              </a:lnSpc>
            </a:pPr>
            <a:r>
              <a:rPr lang="ja-JP" altLang="en-US" sz="1400" dirty="0">
                <a:solidFill>
                  <a:schemeClr val="tx1"/>
                </a:solidFill>
                <a:ea typeface="メイリオ"/>
              </a:rPr>
              <a:t>これまでの法や条例における規制の継続性を踏まえるとともに、これまで届出対象外としていた樹脂被覆・固化建材等を含め施工方法や製造方法によらず石綿含有建材をすべて対象とすることから、行政側・事業者・府民にとってわかりやすい制度となるとともに、府民の生活環境に対する安心感が増す。</a:t>
            </a:r>
            <a:endParaRPr lang="en-US" altLang="ja-JP" sz="1400" dirty="0">
              <a:solidFill>
                <a:schemeClr val="tx1"/>
              </a:solidFill>
              <a:ea typeface="メイリオ"/>
            </a:endParaRPr>
          </a:p>
          <a:p>
            <a:pPr marL="0" indent="0">
              <a:lnSpc>
                <a:spcPts val="2000"/>
              </a:lnSpc>
              <a:buNone/>
            </a:pPr>
            <a:endParaRPr lang="ja-JP" altLang="en-US" sz="1400" dirty="0">
              <a:solidFill>
                <a:schemeClr val="tx1"/>
              </a:solidFill>
              <a:ea typeface="メイリオ" panose="020B0604030504040204" pitchFamily="34" charset="-128"/>
            </a:endParaRPr>
          </a:p>
          <a:p>
            <a:pPr marL="0" indent="0">
              <a:lnSpc>
                <a:spcPts val="2000"/>
              </a:lnSpc>
              <a:buNone/>
            </a:pPr>
            <a:r>
              <a:rPr lang="ja-JP" altLang="en-US" sz="2000" b="1" dirty="0">
                <a:solidFill>
                  <a:schemeClr val="tx1"/>
                </a:solidFill>
                <a:latin typeface="+mj-ea"/>
                <a:ea typeface="+mj-ea"/>
              </a:rPr>
              <a:t>〇施行上の留意点</a:t>
            </a:r>
            <a:endParaRPr lang="en-US" altLang="ja-JP" sz="2000" b="1" dirty="0">
              <a:solidFill>
                <a:schemeClr val="tx1"/>
              </a:solidFill>
              <a:latin typeface="+mj-ea"/>
              <a:ea typeface="+mj-ea"/>
            </a:endParaRPr>
          </a:p>
          <a:p>
            <a:pPr>
              <a:lnSpc>
                <a:spcPts val="2000"/>
              </a:lnSpc>
            </a:pPr>
            <a:r>
              <a:rPr lang="ja-JP" altLang="en-US" sz="1400" dirty="0">
                <a:solidFill>
                  <a:schemeClr val="tx1"/>
                </a:solidFill>
                <a:latin typeface="Meiryo"/>
                <a:ea typeface="Meiryo"/>
              </a:rPr>
              <a:t>これまで届出対象外であった吹付施工以外の仕上塗材、樹脂被覆・固化建材等について、除去作業届出件数が増加する。</a:t>
            </a:r>
            <a:endParaRPr lang="en-US" altLang="ja-JP" sz="1400" dirty="0">
              <a:solidFill>
                <a:schemeClr val="tx1"/>
              </a:solidFill>
              <a:latin typeface="Meiryo"/>
              <a:ea typeface="Meiryo"/>
            </a:endParaRPr>
          </a:p>
          <a:p>
            <a:pPr>
              <a:lnSpc>
                <a:spcPts val="2000"/>
              </a:lnSpc>
            </a:pPr>
            <a:r>
              <a:rPr lang="ja-JP" altLang="en-US" sz="1400" dirty="0">
                <a:solidFill>
                  <a:schemeClr val="tx1"/>
                </a:solidFill>
                <a:latin typeface="Meiryo"/>
                <a:ea typeface="Meiryo"/>
              </a:rPr>
              <a:t>特に条例で届出対象外としていた樹脂被覆・固化建材については周知を十分に行う必要がある。</a:t>
            </a:r>
            <a:endParaRPr lang="en-US" altLang="ja-JP" sz="1400" dirty="0">
              <a:solidFill>
                <a:schemeClr val="tx1"/>
              </a:solidFill>
              <a:latin typeface="Meiryo"/>
              <a:ea typeface="Meiryo"/>
            </a:endParaRPr>
          </a:p>
          <a:p>
            <a:pPr>
              <a:lnSpc>
                <a:spcPts val="2000"/>
              </a:lnSpc>
            </a:pPr>
            <a:r>
              <a:rPr lang="ja-JP" altLang="en-US" sz="1400" dirty="0">
                <a:solidFill>
                  <a:schemeClr val="tx1"/>
                </a:solidFill>
                <a:latin typeface="Meiryo"/>
                <a:ea typeface="Meiryo"/>
              </a:rPr>
              <a:t>届出の意義は作業基準に適合しているかの事前審査であるが、樹脂被覆・固化建材の代表的なものであるビニル床タイル（</a:t>
            </a:r>
            <a:r>
              <a:rPr lang="en-US" altLang="ja-JP" sz="1400" dirty="0">
                <a:solidFill>
                  <a:schemeClr val="tx1"/>
                </a:solidFill>
                <a:latin typeface="Meiryo"/>
                <a:ea typeface="メイリオ"/>
              </a:rPr>
              <a:t>P</a:t>
            </a:r>
            <a:r>
              <a:rPr lang="ja-JP" altLang="en-US" sz="1400" dirty="0">
                <a:solidFill>
                  <a:schemeClr val="tx1"/>
                </a:solidFill>
                <a:latin typeface="Meiryo"/>
                <a:ea typeface="Meiryo"/>
              </a:rPr>
              <a:t>タイル）の撤去については、</a:t>
            </a:r>
            <a:r>
              <a:rPr lang="ja-JP" altLang="en-US" sz="1400" dirty="0" smtClean="0">
                <a:solidFill>
                  <a:schemeClr val="tx1"/>
                </a:solidFill>
                <a:latin typeface="Meiryo"/>
                <a:ea typeface="Meiryo"/>
              </a:rPr>
              <a:t>バール等の工具や電動ケレン等の機械に</a:t>
            </a:r>
            <a:r>
              <a:rPr lang="ja-JP" altLang="en-US" sz="1400" dirty="0">
                <a:solidFill>
                  <a:schemeClr val="tx1"/>
                </a:solidFill>
                <a:latin typeface="Meiryo"/>
                <a:ea typeface="Meiryo"/>
              </a:rPr>
              <a:t>よるはつり（破砕）が多い状況であり、原則手ばらしでの除去という作業</a:t>
            </a:r>
            <a:r>
              <a:rPr lang="ja-JP" altLang="en-US" sz="1400">
                <a:solidFill>
                  <a:schemeClr val="tx1"/>
                </a:solidFill>
                <a:latin typeface="Meiryo"/>
                <a:ea typeface="Meiryo"/>
              </a:rPr>
              <a:t>基準</a:t>
            </a:r>
            <a:r>
              <a:rPr lang="ja-JP" altLang="en-US" sz="1400" smtClean="0">
                <a:solidFill>
                  <a:schemeClr val="tx1"/>
                </a:solidFill>
                <a:latin typeface="Meiryo"/>
                <a:ea typeface="Meiryo"/>
              </a:rPr>
              <a:t>の</a:t>
            </a:r>
            <a:r>
              <a:rPr lang="ja-JP" altLang="en-US" sz="1400">
                <a:solidFill>
                  <a:schemeClr val="tx1"/>
                </a:solidFill>
                <a:latin typeface="Meiryo"/>
                <a:ea typeface="Meiryo"/>
              </a:rPr>
              <a:t>遵守</a:t>
            </a:r>
            <a:r>
              <a:rPr lang="ja-JP" altLang="en-US" sz="1400" smtClean="0">
                <a:solidFill>
                  <a:schemeClr val="tx1"/>
                </a:solidFill>
                <a:latin typeface="Meiryo"/>
                <a:ea typeface="Meiryo"/>
              </a:rPr>
              <a:t>が</a:t>
            </a:r>
            <a:r>
              <a:rPr lang="ja-JP" altLang="en-US" sz="1400" dirty="0">
                <a:solidFill>
                  <a:schemeClr val="tx1"/>
                </a:solidFill>
                <a:latin typeface="Meiryo"/>
                <a:ea typeface="Meiryo"/>
              </a:rPr>
              <a:t>困難なケースが多く、届出がされても作業計画が適切か（作業基準と同等以上の効果を有するかどうか）、行政が判断しかねる可能性が高い。</a:t>
            </a:r>
            <a:endParaRPr lang="ja-JP" altLang="en-US" sz="2356" dirty="0">
              <a:solidFill>
                <a:schemeClr val="tx1"/>
              </a:solidFill>
            </a:endParaRPr>
          </a:p>
          <a:p>
            <a:pPr marL="0" indent="0">
              <a:lnSpc>
                <a:spcPts val="2000"/>
              </a:lnSpc>
              <a:buNone/>
            </a:pPr>
            <a:endParaRPr lang="ja-JP" altLang="en-US" sz="2275" b="1" u="sng" dirty="0">
              <a:solidFill>
                <a:schemeClr val="tx1"/>
              </a:solidFill>
            </a:endParaRPr>
          </a:p>
        </p:txBody>
      </p:sp>
      <p:sp>
        <p:nvSpPr>
          <p:cNvPr id="4" name="スライド番号プレースホルダー 3">
            <a:extLst>
              <a:ext uri="{FF2B5EF4-FFF2-40B4-BE49-F238E27FC236}">
                <a16:creationId xmlns:a16="http://schemas.microsoft.com/office/drawing/2014/main" id="{8D998586-29C5-4F70-9B2D-0A785FBB4462}"/>
              </a:ext>
            </a:extLst>
          </p:cNvPr>
          <p:cNvSpPr>
            <a:spLocks noGrp="1"/>
          </p:cNvSpPr>
          <p:nvPr>
            <p:ph type="sldNum" sz="quarter" idx="12"/>
          </p:nvPr>
        </p:nvSpPr>
        <p:spPr>
          <a:xfrm>
            <a:off x="9000000" y="6300000"/>
            <a:ext cx="638268" cy="359436"/>
          </a:xfrm>
        </p:spPr>
        <p:txBody>
          <a:bodyPr/>
          <a:lstStyle/>
          <a:p>
            <a:fld id="{519954A3-9DFD-4C44-94BA-B95130A3BA1C}"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340048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論点（２）②届出の面積要件について</a:t>
            </a:r>
            <a:endParaRPr kumimoji="1" lang="ja-JP" altLang="en-US" sz="2800" dirty="0"/>
          </a:p>
        </p:txBody>
      </p:sp>
      <p:sp>
        <p:nvSpPr>
          <p:cNvPr id="4" name="コンテンツ プレースホルダー 2">
            <a:extLst>
              <a:ext uri="{FF2B5EF4-FFF2-40B4-BE49-F238E27FC236}">
                <a16:creationId xmlns:a16="http://schemas.microsoft.com/office/drawing/2014/main" id="{24043776-B80A-42D3-813E-F2FE99CBD8E7}"/>
              </a:ext>
            </a:extLst>
          </p:cNvPr>
          <p:cNvSpPr txBox="1">
            <a:spLocks/>
          </p:cNvSpPr>
          <p:nvPr/>
        </p:nvSpPr>
        <p:spPr>
          <a:xfrm>
            <a:off x="629385" y="1201463"/>
            <a:ext cx="7922944" cy="56928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solidFill>
                  <a:schemeClr val="tx1"/>
                </a:solidFill>
              </a:rPr>
              <a:t>現在</a:t>
            </a:r>
            <a:r>
              <a:rPr lang="en-US" altLang="ja-JP" sz="1600" dirty="0">
                <a:solidFill>
                  <a:schemeClr val="tx1"/>
                </a:solidFill>
              </a:rPr>
              <a:t>1000㎡</a:t>
            </a:r>
            <a:r>
              <a:rPr lang="ja-JP" altLang="en-US" sz="1600" dirty="0">
                <a:solidFill>
                  <a:schemeClr val="tx1"/>
                </a:solidFill>
              </a:rPr>
              <a:t>以上の石綿含有建材（成形板）を届出対象としているが、レベル３建材の範囲を拡大した場合、この規模感は適切か。その場合異なる建材を合算するか否か。</a:t>
            </a:r>
          </a:p>
        </p:txBody>
      </p:sp>
      <p:sp>
        <p:nvSpPr>
          <p:cNvPr id="5" name="スライド番号プレースホルダー 4">
            <a:extLst>
              <a:ext uri="{FF2B5EF4-FFF2-40B4-BE49-F238E27FC236}">
                <a16:creationId xmlns:a16="http://schemas.microsoft.com/office/drawing/2014/main" id="{18226BCC-8396-475A-B3F3-5BD52CE5E2B6}"/>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22</a:t>
            </a:fld>
            <a:endParaRPr lang="en-US" dirty="0">
              <a:solidFill>
                <a:schemeClr val="tx1"/>
              </a:solidFill>
            </a:endParaRPr>
          </a:p>
        </p:txBody>
      </p:sp>
      <p:sp>
        <p:nvSpPr>
          <p:cNvPr id="9" name="コンテンツ プレースホルダー 2">
            <a:extLst>
              <a:ext uri="{FF2B5EF4-FFF2-40B4-BE49-F238E27FC236}">
                <a16:creationId xmlns:a16="http://schemas.microsoft.com/office/drawing/2014/main" id="{028A066F-DE72-4F4D-9035-19556B798696}"/>
              </a:ext>
            </a:extLst>
          </p:cNvPr>
          <p:cNvSpPr txBox="1">
            <a:spLocks/>
          </p:cNvSpPr>
          <p:nvPr/>
        </p:nvSpPr>
        <p:spPr>
          <a:xfrm>
            <a:off x="708551" y="1917704"/>
            <a:ext cx="7985508" cy="4889500"/>
          </a:xfrm>
          <a:prstGeom prst="rect">
            <a:avLst/>
          </a:prstGeom>
        </p:spPr>
        <p:txBody>
          <a:bodyPr vert="horz" lIns="74295" tIns="37148" rIns="74295" bIns="3714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b="1" dirty="0">
                <a:solidFill>
                  <a:schemeClr val="tx1"/>
                </a:solidFill>
              </a:rPr>
              <a:t>〇課題と背景</a:t>
            </a:r>
          </a:p>
          <a:p>
            <a:r>
              <a:rPr lang="ja-JP" altLang="en-US" sz="1400" dirty="0">
                <a:solidFill>
                  <a:schemeClr val="tx1"/>
                </a:solidFill>
              </a:rPr>
              <a:t>条例では、レベル３建材の除去作業の届出にあたり、石綿含有成形板の使用面積</a:t>
            </a:r>
            <a:r>
              <a:rPr lang="en-US" altLang="ja-JP" sz="1400" dirty="0">
                <a:solidFill>
                  <a:schemeClr val="tx1"/>
                </a:solidFill>
              </a:rPr>
              <a:t>1000</a:t>
            </a:r>
            <a:r>
              <a:rPr lang="ja-JP" altLang="en-US" sz="1400" dirty="0">
                <a:solidFill>
                  <a:schemeClr val="tx1"/>
                </a:solidFill>
              </a:rPr>
              <a:t>ｍ</a:t>
            </a:r>
            <a:r>
              <a:rPr lang="en-US" altLang="ja-JP" sz="1400" baseline="30000" dirty="0">
                <a:solidFill>
                  <a:schemeClr val="tx1"/>
                </a:solidFill>
              </a:rPr>
              <a:t>2</a:t>
            </a:r>
            <a:r>
              <a:rPr lang="ja-JP" altLang="en-US" sz="1400" dirty="0">
                <a:solidFill>
                  <a:schemeClr val="tx1"/>
                </a:solidFill>
              </a:rPr>
              <a:t>以上の解体等工事を届出の対象としている。</a:t>
            </a:r>
            <a:endParaRPr lang="en-US" altLang="ja-JP" sz="1400" dirty="0">
              <a:solidFill>
                <a:schemeClr val="tx1"/>
              </a:solidFill>
            </a:endParaRPr>
          </a:p>
          <a:p>
            <a:r>
              <a:rPr lang="ja-JP" altLang="en-US" sz="1400" dirty="0">
                <a:solidFill>
                  <a:schemeClr val="tx1"/>
                </a:solidFill>
              </a:rPr>
              <a:t>現時点でレベル３建材の届出義務を課している自治体は以下のとおりであり、規模要件は様々である。</a:t>
            </a:r>
            <a:endParaRPr lang="en-US" altLang="ja-JP" sz="1400" dirty="0">
              <a:solidFill>
                <a:schemeClr val="tx1"/>
              </a:solidFill>
            </a:endParaRPr>
          </a:p>
          <a:p>
            <a:pPr marL="0" indent="0">
              <a:lnSpc>
                <a:spcPts val="1500"/>
              </a:lnSpc>
              <a:buNone/>
            </a:pPr>
            <a:r>
              <a:rPr lang="ja-JP" altLang="en-US" sz="1400" dirty="0">
                <a:solidFill>
                  <a:schemeClr val="tx1"/>
                </a:solidFill>
              </a:rPr>
              <a:t>　　　</a:t>
            </a:r>
            <a:r>
              <a:rPr lang="ja-JP" altLang="en-US" sz="1400" dirty="0" smtClean="0">
                <a:solidFill>
                  <a:schemeClr val="tx1"/>
                </a:solidFill>
              </a:rPr>
              <a:t>・レベル</a:t>
            </a:r>
            <a:r>
              <a:rPr lang="ja-JP" altLang="en-US" sz="1400" dirty="0">
                <a:solidFill>
                  <a:schemeClr val="tx1"/>
                </a:solidFill>
              </a:rPr>
              <a:t>３建材を使用</a:t>
            </a:r>
            <a:r>
              <a:rPr lang="ja-JP" altLang="en-US" sz="1400" dirty="0" smtClean="0">
                <a:solidFill>
                  <a:schemeClr val="tx1"/>
                </a:solidFill>
              </a:rPr>
              <a:t>する全ての建築物</a:t>
            </a:r>
            <a:r>
              <a:rPr lang="ja-JP" altLang="en-US" sz="1400" dirty="0">
                <a:solidFill>
                  <a:schemeClr val="tx1"/>
                </a:solidFill>
              </a:rPr>
              <a:t>の</a:t>
            </a:r>
            <a:r>
              <a:rPr lang="ja-JP" altLang="en-US" sz="1400" dirty="0" smtClean="0">
                <a:solidFill>
                  <a:schemeClr val="tx1"/>
                </a:solidFill>
              </a:rPr>
              <a:t>解体工事</a:t>
            </a:r>
            <a:r>
              <a:rPr lang="en-US" altLang="ja-JP" sz="1400" dirty="0">
                <a:solidFill>
                  <a:schemeClr val="tx1"/>
                </a:solidFill>
              </a:rPr>
              <a:t>【</a:t>
            </a:r>
            <a:r>
              <a:rPr lang="ja-JP" altLang="en-US" sz="1400" dirty="0">
                <a:solidFill>
                  <a:schemeClr val="tx1"/>
                </a:solidFill>
              </a:rPr>
              <a:t>兵庫県</a:t>
            </a:r>
            <a:r>
              <a:rPr lang="en-US" altLang="ja-JP" sz="1400" dirty="0" smtClean="0">
                <a:solidFill>
                  <a:schemeClr val="tx1"/>
                </a:solidFill>
              </a:rPr>
              <a:t>】</a:t>
            </a:r>
            <a:br>
              <a:rPr lang="en-US" altLang="ja-JP" sz="1400" dirty="0" smtClean="0">
                <a:solidFill>
                  <a:schemeClr val="tx1"/>
                </a:solidFill>
              </a:rPr>
            </a:br>
            <a:r>
              <a:rPr lang="ja-JP" altLang="en-US" sz="1400" dirty="0" smtClean="0">
                <a:solidFill>
                  <a:schemeClr val="tx1"/>
                </a:solidFill>
              </a:rPr>
              <a:t>　　　　（対象建築物：延べ床面積が</a:t>
            </a:r>
            <a:r>
              <a:rPr lang="en-US" altLang="ja-JP" sz="1400" dirty="0" smtClean="0">
                <a:solidFill>
                  <a:schemeClr val="tx1"/>
                </a:solidFill>
              </a:rPr>
              <a:t>80</a:t>
            </a:r>
            <a:r>
              <a:rPr lang="ja-JP" altLang="en-US" sz="1400" dirty="0" err="1" smtClean="0">
                <a:solidFill>
                  <a:schemeClr val="tx1"/>
                </a:solidFill>
              </a:rPr>
              <a:t>ｍ</a:t>
            </a:r>
            <a:r>
              <a:rPr lang="en-US" altLang="ja-JP" sz="1400" baseline="30000" dirty="0" smtClean="0">
                <a:solidFill>
                  <a:schemeClr val="tx1"/>
                </a:solidFill>
              </a:rPr>
              <a:t>2</a:t>
            </a:r>
            <a:r>
              <a:rPr lang="ja-JP" altLang="en-US" sz="1400" dirty="0" smtClean="0">
                <a:solidFill>
                  <a:schemeClr val="tx1"/>
                </a:solidFill>
              </a:rPr>
              <a:t>以上のもの）　　　</a:t>
            </a:r>
            <a:endParaRPr lang="en-US" altLang="ja-JP" sz="1400" dirty="0" smtClean="0">
              <a:solidFill>
                <a:schemeClr val="tx1"/>
              </a:solidFill>
            </a:endParaRPr>
          </a:p>
          <a:p>
            <a:pPr marL="0" indent="0">
              <a:lnSpc>
                <a:spcPts val="1500"/>
              </a:lnSpc>
              <a:buNone/>
            </a:pPr>
            <a:r>
              <a:rPr lang="ja-JP" altLang="en-US" sz="1400" dirty="0">
                <a:solidFill>
                  <a:schemeClr val="tx1"/>
                </a:solidFill>
              </a:rPr>
              <a:t>　</a:t>
            </a:r>
            <a:r>
              <a:rPr lang="ja-JP" altLang="en-US" sz="1400" dirty="0" smtClean="0">
                <a:solidFill>
                  <a:schemeClr val="tx1"/>
                </a:solidFill>
              </a:rPr>
              <a:t>　　・撤去</a:t>
            </a:r>
            <a:r>
              <a:rPr lang="ja-JP" altLang="en-US" sz="1400" dirty="0">
                <a:solidFill>
                  <a:schemeClr val="tx1"/>
                </a:solidFill>
              </a:rPr>
              <a:t>する石綿含有成形板の面積が</a:t>
            </a:r>
            <a:r>
              <a:rPr lang="en-US" altLang="ja-JP" sz="1400" dirty="0">
                <a:solidFill>
                  <a:schemeClr val="tx1"/>
                </a:solidFill>
              </a:rPr>
              <a:t>10</a:t>
            </a:r>
            <a:r>
              <a:rPr lang="ja-JP" altLang="en-US" sz="1400" dirty="0">
                <a:solidFill>
                  <a:schemeClr val="tx1"/>
                </a:solidFill>
              </a:rPr>
              <a:t>ｍ</a:t>
            </a:r>
            <a:r>
              <a:rPr lang="en-US" altLang="ja-JP" sz="1400" baseline="30000" dirty="0">
                <a:solidFill>
                  <a:schemeClr val="tx1"/>
                </a:solidFill>
              </a:rPr>
              <a:t>2</a:t>
            </a:r>
            <a:r>
              <a:rPr lang="ja-JP" altLang="en-US" sz="1400" dirty="0">
                <a:solidFill>
                  <a:schemeClr val="tx1"/>
                </a:solidFill>
              </a:rPr>
              <a:t>を超える解体等</a:t>
            </a:r>
            <a:r>
              <a:rPr lang="ja-JP" altLang="en-US" sz="1400" dirty="0" smtClean="0">
                <a:solidFill>
                  <a:schemeClr val="tx1"/>
                </a:solidFill>
              </a:rPr>
              <a:t>工事</a:t>
            </a:r>
            <a:r>
              <a:rPr lang="en-US" altLang="ja-JP" sz="1400" dirty="0">
                <a:solidFill>
                  <a:schemeClr val="tx1"/>
                </a:solidFill>
              </a:rPr>
              <a:t>【</a:t>
            </a:r>
            <a:r>
              <a:rPr lang="ja-JP" altLang="en-US" sz="1400" dirty="0">
                <a:solidFill>
                  <a:schemeClr val="tx1"/>
                </a:solidFill>
              </a:rPr>
              <a:t>鳥取県</a:t>
            </a:r>
            <a:r>
              <a:rPr lang="en-US" altLang="ja-JP" sz="1400" dirty="0" smtClean="0">
                <a:solidFill>
                  <a:schemeClr val="tx1"/>
                </a:solidFill>
              </a:rPr>
              <a:t>】</a:t>
            </a:r>
            <a:r>
              <a:rPr lang="en-US" altLang="ja-JP" sz="1400" dirty="0">
                <a:solidFill>
                  <a:schemeClr val="tx1"/>
                </a:solidFill>
              </a:rPr>
              <a:t/>
            </a:r>
            <a:br>
              <a:rPr lang="en-US" altLang="ja-JP" sz="1400" dirty="0">
                <a:solidFill>
                  <a:schemeClr val="tx1"/>
                </a:solidFill>
              </a:rPr>
            </a:br>
            <a:r>
              <a:rPr lang="ja-JP" altLang="en-US" sz="1400" dirty="0">
                <a:solidFill>
                  <a:schemeClr val="tx1"/>
                </a:solidFill>
              </a:rPr>
              <a:t>　</a:t>
            </a:r>
            <a:r>
              <a:rPr lang="ja-JP" altLang="en-US" sz="1400" dirty="0" smtClean="0">
                <a:solidFill>
                  <a:schemeClr val="tx1"/>
                </a:solidFill>
              </a:rPr>
              <a:t>　　　（</a:t>
            </a:r>
            <a:r>
              <a:rPr lang="ja-JP" altLang="en-US" sz="1400" dirty="0">
                <a:solidFill>
                  <a:schemeClr val="tx1"/>
                </a:solidFill>
              </a:rPr>
              <a:t>対象建築物：作業に係る部分の床面積の合計が</a:t>
            </a:r>
            <a:r>
              <a:rPr lang="en-US" altLang="ja-JP" sz="1400" dirty="0">
                <a:solidFill>
                  <a:schemeClr val="tx1"/>
                </a:solidFill>
              </a:rPr>
              <a:t>10</a:t>
            </a:r>
            <a:r>
              <a:rPr lang="ja-JP" altLang="en-US" sz="1400" dirty="0" err="1">
                <a:solidFill>
                  <a:schemeClr val="tx1"/>
                </a:solidFill>
              </a:rPr>
              <a:t>ｍ</a:t>
            </a:r>
            <a:r>
              <a:rPr lang="en-US" altLang="ja-JP" sz="1400" baseline="30000" dirty="0">
                <a:solidFill>
                  <a:schemeClr val="tx1"/>
                </a:solidFill>
              </a:rPr>
              <a:t>2 </a:t>
            </a:r>
            <a:r>
              <a:rPr lang="ja-JP" altLang="en-US" sz="1400" dirty="0">
                <a:solidFill>
                  <a:schemeClr val="tx1"/>
                </a:solidFill>
              </a:rPr>
              <a:t>を</a:t>
            </a:r>
            <a:r>
              <a:rPr lang="ja-JP" altLang="en-US" sz="1400" dirty="0" smtClean="0">
                <a:solidFill>
                  <a:schemeClr val="tx1"/>
                </a:solidFill>
              </a:rPr>
              <a:t>超えるもの）</a:t>
            </a:r>
            <a:endParaRPr lang="en-US" altLang="ja-JP" sz="1400" dirty="0">
              <a:solidFill>
                <a:schemeClr val="tx1"/>
              </a:solidFill>
            </a:endParaRPr>
          </a:p>
          <a:p>
            <a:pPr marL="712788" indent="-712788">
              <a:lnSpc>
                <a:spcPts val="1500"/>
              </a:lnSpc>
              <a:buNone/>
            </a:pPr>
            <a:r>
              <a:rPr lang="ja-JP" altLang="en-US" sz="1400" dirty="0">
                <a:solidFill>
                  <a:schemeClr val="tx1"/>
                </a:solidFill>
              </a:rPr>
              <a:t>　　　・レベル３建材を使用</a:t>
            </a:r>
            <a:r>
              <a:rPr lang="ja-JP" altLang="en-US" sz="1400" dirty="0" smtClean="0">
                <a:solidFill>
                  <a:schemeClr val="tx1"/>
                </a:solidFill>
              </a:rPr>
              <a:t>する全て</a:t>
            </a:r>
            <a:r>
              <a:rPr lang="ja-JP" altLang="en-US" sz="1400" dirty="0">
                <a:solidFill>
                  <a:schemeClr val="tx1"/>
                </a:solidFill>
              </a:rPr>
              <a:t>の</a:t>
            </a:r>
            <a:r>
              <a:rPr lang="ja-JP" altLang="en-US" sz="1400" dirty="0" smtClean="0">
                <a:solidFill>
                  <a:schemeClr val="tx1"/>
                </a:solidFill>
              </a:rPr>
              <a:t>解体</a:t>
            </a:r>
            <a:r>
              <a:rPr lang="ja-JP" altLang="en-US" sz="1400" dirty="0">
                <a:solidFill>
                  <a:schemeClr val="tx1"/>
                </a:solidFill>
              </a:rPr>
              <a:t>等</a:t>
            </a:r>
            <a:r>
              <a:rPr lang="ja-JP" altLang="en-US" sz="1400" dirty="0" smtClean="0">
                <a:solidFill>
                  <a:schemeClr val="tx1"/>
                </a:solidFill>
              </a:rPr>
              <a:t>工事</a:t>
            </a:r>
            <a:r>
              <a:rPr lang="en-US" altLang="ja-JP" sz="1400" dirty="0">
                <a:solidFill>
                  <a:schemeClr val="tx1"/>
                </a:solidFill>
              </a:rPr>
              <a:t>【</a:t>
            </a:r>
            <a:r>
              <a:rPr lang="ja-JP" altLang="en-US" sz="1400" dirty="0">
                <a:solidFill>
                  <a:schemeClr val="tx1"/>
                </a:solidFill>
              </a:rPr>
              <a:t>沖縄県</a:t>
            </a:r>
            <a:r>
              <a:rPr lang="en-US" altLang="ja-JP" sz="1400" dirty="0" smtClean="0">
                <a:solidFill>
                  <a:schemeClr val="tx1"/>
                </a:solidFill>
              </a:rPr>
              <a:t>】</a:t>
            </a:r>
            <a:r>
              <a:rPr lang="en-US" altLang="ja-JP" sz="1400" dirty="0">
                <a:solidFill>
                  <a:schemeClr val="tx1"/>
                </a:solidFill>
              </a:rPr>
              <a:t/>
            </a:r>
            <a:br>
              <a:rPr lang="en-US" altLang="ja-JP" sz="1400" dirty="0">
                <a:solidFill>
                  <a:schemeClr val="tx1"/>
                </a:solidFill>
              </a:rPr>
            </a:br>
            <a:r>
              <a:rPr lang="ja-JP" altLang="en-US" sz="1400" dirty="0" smtClean="0">
                <a:solidFill>
                  <a:schemeClr val="tx1"/>
                </a:solidFill>
              </a:rPr>
              <a:t>（対象建築物：耐火</a:t>
            </a:r>
            <a:r>
              <a:rPr lang="ja-JP" altLang="en-US" sz="1400" dirty="0">
                <a:solidFill>
                  <a:schemeClr val="tx1"/>
                </a:solidFill>
              </a:rPr>
              <a:t>建築物又は準耐火建築物であるか、それら以外で延べ面積が</a:t>
            </a:r>
            <a:r>
              <a:rPr lang="en-US" altLang="ja-JP" sz="1400" dirty="0">
                <a:solidFill>
                  <a:schemeClr val="tx1"/>
                </a:solidFill>
              </a:rPr>
              <a:t>80</a:t>
            </a:r>
            <a:r>
              <a:rPr lang="ja-JP" altLang="en-US" sz="1400" dirty="0">
                <a:solidFill>
                  <a:schemeClr val="tx1"/>
                </a:solidFill>
              </a:rPr>
              <a:t>ｍ</a:t>
            </a:r>
            <a:r>
              <a:rPr lang="en-US" altLang="ja-JP" sz="1400" baseline="30000" dirty="0">
                <a:solidFill>
                  <a:schemeClr val="tx1"/>
                </a:solidFill>
              </a:rPr>
              <a:t>2</a:t>
            </a:r>
            <a:r>
              <a:rPr lang="ja-JP" altLang="en-US" sz="1400" dirty="0">
                <a:solidFill>
                  <a:schemeClr val="tx1"/>
                </a:solidFill>
              </a:rPr>
              <a:t>以上で</a:t>
            </a:r>
            <a:r>
              <a:rPr lang="ja-JP" altLang="en-US" sz="1400" dirty="0" smtClean="0">
                <a:solidFill>
                  <a:schemeClr val="tx1"/>
                </a:solidFill>
              </a:rPr>
              <a:t>あるもの）</a:t>
            </a:r>
            <a:r>
              <a:rPr lang="ja-JP" altLang="en-US" sz="1400" dirty="0">
                <a:solidFill>
                  <a:schemeClr val="tx1"/>
                </a:solidFill>
              </a:rPr>
              <a:t>　　</a:t>
            </a:r>
            <a:endParaRPr lang="en-US" altLang="ja-JP" sz="1400" dirty="0" smtClean="0">
              <a:solidFill>
                <a:schemeClr val="tx1"/>
              </a:solidFill>
            </a:endParaRPr>
          </a:p>
          <a:p>
            <a:pPr marL="712788" indent="-712788">
              <a:lnSpc>
                <a:spcPts val="1500"/>
              </a:lnSpc>
              <a:buNone/>
            </a:pPr>
            <a:r>
              <a:rPr lang="ja-JP" altLang="en-US" sz="1400" dirty="0">
                <a:solidFill>
                  <a:schemeClr val="tx1"/>
                </a:solidFill>
              </a:rPr>
              <a:t>　</a:t>
            </a:r>
            <a:r>
              <a:rPr lang="ja-JP" altLang="en-US" sz="1400" dirty="0" smtClean="0">
                <a:solidFill>
                  <a:schemeClr val="tx1"/>
                </a:solidFill>
              </a:rPr>
              <a:t>　</a:t>
            </a:r>
            <a:r>
              <a:rPr lang="ja-JP" altLang="en-US" sz="1400" dirty="0">
                <a:solidFill>
                  <a:schemeClr val="tx1"/>
                </a:solidFill>
              </a:rPr>
              <a:t>　</a:t>
            </a:r>
            <a:r>
              <a:rPr lang="ja-JP" altLang="en-US" sz="1400" dirty="0" smtClean="0">
                <a:solidFill>
                  <a:schemeClr val="tx1"/>
                </a:solidFill>
              </a:rPr>
              <a:t>・石綿</a:t>
            </a:r>
            <a:r>
              <a:rPr lang="ja-JP" altLang="en-US" sz="1400" dirty="0">
                <a:solidFill>
                  <a:schemeClr val="tx1"/>
                </a:solidFill>
              </a:rPr>
              <a:t>含有成形板の使用面積が</a:t>
            </a:r>
            <a:r>
              <a:rPr lang="en-US" altLang="ja-JP" sz="1400" dirty="0">
                <a:solidFill>
                  <a:schemeClr val="tx1"/>
                </a:solidFill>
              </a:rPr>
              <a:t>500</a:t>
            </a:r>
            <a:r>
              <a:rPr lang="ja-JP" altLang="en-US" sz="1400" dirty="0">
                <a:solidFill>
                  <a:schemeClr val="tx1"/>
                </a:solidFill>
              </a:rPr>
              <a:t>ｍ</a:t>
            </a:r>
            <a:r>
              <a:rPr lang="en-US" altLang="ja-JP" sz="1400" baseline="30000" dirty="0">
                <a:solidFill>
                  <a:schemeClr val="tx1"/>
                </a:solidFill>
              </a:rPr>
              <a:t>2</a:t>
            </a:r>
            <a:r>
              <a:rPr lang="ja-JP" altLang="en-US" sz="1400" dirty="0">
                <a:solidFill>
                  <a:schemeClr val="tx1"/>
                </a:solidFill>
              </a:rPr>
              <a:t>以上</a:t>
            </a:r>
            <a:r>
              <a:rPr lang="ja-JP" altLang="en-US" sz="1400" dirty="0" smtClean="0">
                <a:solidFill>
                  <a:schemeClr val="tx1"/>
                </a:solidFill>
              </a:rPr>
              <a:t>の解体工事</a:t>
            </a:r>
            <a:r>
              <a:rPr lang="en-US" altLang="ja-JP" sz="1400" dirty="0">
                <a:solidFill>
                  <a:schemeClr val="tx1"/>
                </a:solidFill>
              </a:rPr>
              <a:t>【</a:t>
            </a:r>
            <a:r>
              <a:rPr lang="ja-JP" altLang="en-US" sz="1400" dirty="0">
                <a:solidFill>
                  <a:schemeClr val="tx1"/>
                </a:solidFill>
              </a:rPr>
              <a:t>川崎市</a:t>
            </a:r>
            <a:r>
              <a:rPr lang="en-US" altLang="ja-JP" sz="1400" dirty="0" smtClean="0">
                <a:solidFill>
                  <a:schemeClr val="tx1"/>
                </a:solidFill>
              </a:rPr>
              <a:t>】</a:t>
            </a:r>
            <a:br>
              <a:rPr lang="en-US" altLang="ja-JP" sz="1400" dirty="0" smtClean="0">
                <a:solidFill>
                  <a:schemeClr val="tx1"/>
                </a:solidFill>
              </a:rPr>
            </a:br>
            <a:r>
              <a:rPr lang="ja-JP" altLang="en-US" sz="1400" dirty="0" smtClean="0">
                <a:solidFill>
                  <a:schemeClr val="tx1"/>
                </a:solidFill>
              </a:rPr>
              <a:t>（対象建築物：延べ床面積</a:t>
            </a:r>
            <a:r>
              <a:rPr lang="ja-JP" altLang="en-US" sz="1400" dirty="0">
                <a:solidFill>
                  <a:schemeClr val="tx1"/>
                </a:solidFill>
              </a:rPr>
              <a:t>が</a:t>
            </a:r>
            <a:r>
              <a:rPr lang="en-US" altLang="ja-JP" sz="1400" dirty="0">
                <a:solidFill>
                  <a:schemeClr val="tx1"/>
                </a:solidFill>
              </a:rPr>
              <a:t>80</a:t>
            </a:r>
            <a:r>
              <a:rPr lang="ja-JP" altLang="en-US" sz="1400" dirty="0" err="1">
                <a:solidFill>
                  <a:schemeClr val="tx1"/>
                </a:solidFill>
              </a:rPr>
              <a:t>ｍ</a:t>
            </a:r>
            <a:r>
              <a:rPr lang="en-US" altLang="ja-JP" sz="1400" baseline="30000" dirty="0">
                <a:solidFill>
                  <a:schemeClr val="tx1"/>
                </a:solidFill>
              </a:rPr>
              <a:t>2</a:t>
            </a:r>
            <a:r>
              <a:rPr lang="ja-JP" altLang="en-US" sz="1400" dirty="0">
                <a:solidFill>
                  <a:schemeClr val="tx1"/>
                </a:solidFill>
              </a:rPr>
              <a:t>以上の建築物の解体</a:t>
            </a:r>
            <a:r>
              <a:rPr lang="ja-JP" altLang="en-US" sz="1400" dirty="0" smtClean="0">
                <a:solidFill>
                  <a:schemeClr val="tx1"/>
                </a:solidFill>
              </a:rPr>
              <a:t>工事）</a:t>
            </a:r>
            <a:endParaRPr lang="en-US" altLang="ja-JP" sz="1400" dirty="0" smtClean="0">
              <a:solidFill>
                <a:schemeClr val="tx1"/>
              </a:solidFill>
            </a:endParaRPr>
          </a:p>
          <a:p>
            <a:pPr>
              <a:buFont typeface="Wingdings 3" panose="05040102010807070707" pitchFamily="18" charset="2"/>
              <a:buChar char=""/>
            </a:pPr>
            <a:r>
              <a:rPr lang="ja-JP" altLang="en-US" sz="1400" dirty="0" smtClean="0">
                <a:solidFill>
                  <a:schemeClr val="tx1"/>
                </a:solidFill>
              </a:rPr>
              <a:t>今般</a:t>
            </a:r>
            <a:r>
              <a:rPr lang="ja-JP" altLang="en-US" sz="1400" dirty="0">
                <a:solidFill>
                  <a:schemeClr val="tx1"/>
                </a:solidFill>
              </a:rPr>
              <a:t>の法改正でレベル３建材の全てが規制の対象となることを受け、届出の規模要件を変更する必要があるかどうか、また、異なる建材（石綿含有成形板や仕上塗材等）について、面積を合算とするかあるいは個別に算定するかについて検討する必要がある</a:t>
            </a:r>
            <a:r>
              <a:rPr lang="ja-JP" altLang="en-US" sz="1400" dirty="0" smtClean="0">
                <a:solidFill>
                  <a:schemeClr val="tx1"/>
                </a:solidFill>
              </a:rPr>
              <a:t>。</a:t>
            </a:r>
            <a:endParaRPr lang="en-US" altLang="ja-JP" sz="1400" dirty="0" smtClean="0">
              <a:solidFill>
                <a:schemeClr val="tx1"/>
              </a:solidFill>
            </a:endParaRPr>
          </a:p>
          <a:p>
            <a:pPr marL="804863" indent="-804863">
              <a:buNone/>
            </a:pPr>
            <a:endParaRPr lang="en-US" altLang="ja-JP" sz="1600" dirty="0">
              <a:solidFill>
                <a:schemeClr val="tx1"/>
              </a:solidFill>
            </a:endParaRPr>
          </a:p>
        </p:txBody>
      </p:sp>
    </p:spTree>
    <p:extLst>
      <p:ext uri="{BB962C8B-B14F-4D97-AF65-F5344CB8AC3E}">
        <p14:creationId xmlns:p14="http://schemas.microsoft.com/office/powerpoint/2010/main" val="2396287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論点（２）②届出の面積要件について</a:t>
            </a:r>
            <a:endParaRPr kumimoji="1" lang="ja-JP" altLang="en-US" sz="2800" dirty="0"/>
          </a:p>
        </p:txBody>
      </p:sp>
      <p:sp>
        <p:nvSpPr>
          <p:cNvPr id="7" name="コンテンツ プレースホルダー 2">
            <a:extLst>
              <a:ext uri="{FF2B5EF4-FFF2-40B4-BE49-F238E27FC236}">
                <a16:creationId xmlns:a16="http://schemas.microsoft.com/office/drawing/2014/main" id="{AF3EDE83-D041-4724-9E6B-298FB8C61DC1}"/>
              </a:ext>
            </a:extLst>
          </p:cNvPr>
          <p:cNvSpPr txBox="1">
            <a:spLocks/>
          </p:cNvSpPr>
          <p:nvPr/>
        </p:nvSpPr>
        <p:spPr>
          <a:xfrm>
            <a:off x="629383" y="3249532"/>
            <a:ext cx="7773917" cy="21757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b="1" dirty="0">
                <a:solidFill>
                  <a:schemeClr val="tx1"/>
                </a:solidFill>
              </a:rPr>
              <a:t>〇使用面積</a:t>
            </a:r>
            <a:r>
              <a:rPr lang="en-US" altLang="ja-JP" sz="1600" b="1" dirty="0">
                <a:solidFill>
                  <a:schemeClr val="tx1"/>
                </a:solidFill>
              </a:rPr>
              <a:t>1000</a:t>
            </a:r>
            <a:r>
              <a:rPr lang="ja-JP" altLang="en-US" sz="1600" b="1" dirty="0">
                <a:solidFill>
                  <a:schemeClr val="tx1"/>
                </a:solidFill>
              </a:rPr>
              <a:t>㎡の規模感</a:t>
            </a:r>
            <a:endParaRPr lang="en-US" altLang="ja-JP" sz="1600" b="1" dirty="0">
              <a:solidFill>
                <a:schemeClr val="tx1"/>
              </a:solidFill>
            </a:endParaRPr>
          </a:p>
          <a:p>
            <a:r>
              <a:rPr lang="ja-JP" altLang="en-US" sz="1400" dirty="0">
                <a:solidFill>
                  <a:schemeClr val="tx1"/>
                </a:solidFill>
              </a:rPr>
              <a:t>壁、屋根全てに石綿含有成形板（波型スレート）が使用されているとすると、</a:t>
            </a:r>
            <a:r>
              <a:rPr lang="en-US" altLang="ja-JP" sz="1400" dirty="0">
                <a:solidFill>
                  <a:schemeClr val="tx1"/>
                </a:solidFill>
              </a:rPr>
              <a:t>10m×20m×H12m</a:t>
            </a:r>
            <a:r>
              <a:rPr lang="ja-JP" altLang="en-US" sz="1400" dirty="0">
                <a:solidFill>
                  <a:schemeClr val="tx1"/>
                </a:solidFill>
              </a:rPr>
              <a:t>の３階建ての倉庫程度の規模である。</a:t>
            </a:r>
            <a:endParaRPr lang="en-US" altLang="ja-JP" sz="1400" dirty="0">
              <a:solidFill>
                <a:schemeClr val="tx1"/>
              </a:solidFill>
            </a:endParaRPr>
          </a:p>
          <a:p>
            <a:r>
              <a:rPr lang="ja-JP" altLang="en-US" sz="1400" dirty="0">
                <a:solidFill>
                  <a:schemeClr val="tx1"/>
                </a:solidFill>
              </a:rPr>
              <a:t>なお、建築基準法において、倉庫については３階部分以上の延べ床面積が</a:t>
            </a:r>
            <a:r>
              <a:rPr lang="en-US" altLang="ja-JP" sz="1400" dirty="0">
                <a:solidFill>
                  <a:schemeClr val="tx1"/>
                </a:solidFill>
              </a:rPr>
              <a:t>200</a:t>
            </a:r>
            <a:r>
              <a:rPr lang="ja-JP" altLang="en-US" sz="1400" dirty="0">
                <a:solidFill>
                  <a:schemeClr val="tx1"/>
                </a:solidFill>
              </a:rPr>
              <a:t>㎡以上の建築物に耐火構造が義務付けられていることから、同規模以上の倉庫から耐火目的の石綿含有成形板が使用される割合が増加すると考えられる。</a:t>
            </a:r>
            <a:endParaRPr lang="en-US" altLang="ja-JP" sz="1400" dirty="0">
              <a:solidFill>
                <a:schemeClr val="tx1"/>
              </a:solidFill>
            </a:endParaRPr>
          </a:p>
          <a:p>
            <a:pPr marL="0" indent="0">
              <a:buFont typeface="Wingdings 3" charset="2"/>
              <a:buNone/>
            </a:pPr>
            <a:endParaRPr lang="en-US" altLang="ja-JP" sz="1600" dirty="0">
              <a:solidFill>
                <a:schemeClr val="tx1"/>
              </a:solidFill>
            </a:endParaRPr>
          </a:p>
          <a:p>
            <a:pPr marL="0" indent="0">
              <a:buFont typeface="Wingdings 3" charset="2"/>
              <a:buNone/>
            </a:pPr>
            <a:endParaRPr lang="ja-JP" altLang="en-US" sz="1600" dirty="0">
              <a:solidFill>
                <a:schemeClr val="tx1"/>
              </a:solidFill>
            </a:endParaRPr>
          </a:p>
        </p:txBody>
      </p:sp>
      <p:sp>
        <p:nvSpPr>
          <p:cNvPr id="5" name="スライド番号プレースホルダー 4">
            <a:extLst>
              <a:ext uri="{FF2B5EF4-FFF2-40B4-BE49-F238E27FC236}">
                <a16:creationId xmlns:a16="http://schemas.microsoft.com/office/drawing/2014/main" id="{18226BCC-8396-475A-B3F3-5BD52CE5E2B6}"/>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23</a:t>
            </a:fld>
            <a:endParaRPr lang="en-US" dirty="0">
              <a:solidFill>
                <a:schemeClr val="tx1"/>
              </a:solidFill>
            </a:endParaRPr>
          </a:p>
        </p:txBody>
      </p:sp>
      <p:sp>
        <p:nvSpPr>
          <p:cNvPr id="10" name="コンテンツ プレースホルダー 2">
            <a:extLst>
              <a:ext uri="{FF2B5EF4-FFF2-40B4-BE49-F238E27FC236}">
                <a16:creationId xmlns:a16="http://schemas.microsoft.com/office/drawing/2014/main" id="{0A3DAE12-260E-431D-80D6-9E419508C83A}"/>
              </a:ext>
            </a:extLst>
          </p:cNvPr>
          <p:cNvSpPr>
            <a:spLocks noGrp="1"/>
          </p:cNvSpPr>
          <p:nvPr>
            <p:ph idx="1"/>
          </p:nvPr>
        </p:nvSpPr>
        <p:spPr>
          <a:xfrm>
            <a:off x="629384" y="1538966"/>
            <a:ext cx="7773917" cy="1710566"/>
          </a:xfrm>
        </p:spPr>
        <p:txBody>
          <a:bodyPr>
            <a:normAutofit/>
          </a:bodyPr>
          <a:lstStyle/>
          <a:p>
            <a:pPr marL="0" indent="0">
              <a:buNone/>
            </a:pPr>
            <a:r>
              <a:rPr lang="ja-JP" altLang="en-US" sz="1600" b="1" dirty="0">
                <a:solidFill>
                  <a:schemeClr val="tx1"/>
                </a:solidFill>
              </a:rPr>
              <a:t>〇現行の届出規模要件の</a:t>
            </a:r>
            <a:r>
              <a:rPr lang="en-US" altLang="ja-JP" sz="1600" b="1" dirty="0">
                <a:solidFill>
                  <a:schemeClr val="tx1"/>
                </a:solidFill>
              </a:rPr>
              <a:t>1000 ㎡</a:t>
            </a:r>
            <a:r>
              <a:rPr lang="ja-JP" altLang="en-US" sz="1600" b="1" dirty="0">
                <a:solidFill>
                  <a:schemeClr val="tx1"/>
                </a:solidFill>
              </a:rPr>
              <a:t>の根拠について</a:t>
            </a:r>
            <a:endParaRPr lang="en-US" altLang="ja-JP" sz="1600" b="1" dirty="0">
              <a:solidFill>
                <a:schemeClr val="tx1"/>
              </a:solidFill>
            </a:endParaRPr>
          </a:p>
          <a:p>
            <a:r>
              <a:rPr lang="ja-JP" altLang="en-US" sz="1400" dirty="0">
                <a:solidFill>
                  <a:schemeClr val="tx1"/>
                </a:solidFill>
              </a:rPr>
              <a:t>条例規定当時、大防法ではレベル１、２建材の作業届出の規模要件が、使用面積</a:t>
            </a:r>
            <a:r>
              <a:rPr lang="en-US" altLang="ja-JP" sz="1400" dirty="0">
                <a:solidFill>
                  <a:schemeClr val="tx1"/>
                </a:solidFill>
              </a:rPr>
              <a:t>50 ㎡</a:t>
            </a:r>
            <a:r>
              <a:rPr lang="ja-JP" altLang="en-US" sz="1400" dirty="0">
                <a:solidFill>
                  <a:schemeClr val="tx1"/>
                </a:solidFill>
              </a:rPr>
              <a:t>以上であった。（現在は規模要件撤廃済み）</a:t>
            </a:r>
            <a:endParaRPr lang="en-US" altLang="ja-JP" sz="1400" dirty="0">
              <a:solidFill>
                <a:schemeClr val="tx1"/>
              </a:solidFill>
            </a:endParaRPr>
          </a:p>
          <a:p>
            <a:r>
              <a:rPr lang="ja-JP" altLang="en-US" sz="1400" dirty="0">
                <a:solidFill>
                  <a:schemeClr val="tx1"/>
                </a:solidFill>
              </a:rPr>
              <a:t>これを基準に、レベル１、２建材の</a:t>
            </a:r>
            <a:r>
              <a:rPr lang="en-US" altLang="ja-JP" sz="1400" dirty="0">
                <a:solidFill>
                  <a:schemeClr val="tx1"/>
                </a:solidFill>
              </a:rPr>
              <a:t>50</a:t>
            </a:r>
            <a:r>
              <a:rPr lang="ja-JP" altLang="en-US" sz="1400" dirty="0">
                <a:solidFill>
                  <a:schemeClr val="tx1"/>
                </a:solidFill>
              </a:rPr>
              <a:t>㎡と同程度の健康リスクを伴うものとして、レベル３建材の石綿含有成形板の使用面積を</a:t>
            </a:r>
            <a:r>
              <a:rPr lang="en-US" altLang="ja-JP" sz="1400" dirty="0">
                <a:solidFill>
                  <a:schemeClr val="tx1"/>
                </a:solidFill>
              </a:rPr>
              <a:t>1000</a:t>
            </a:r>
            <a:r>
              <a:rPr lang="ja-JP" altLang="en-US" sz="1400" dirty="0">
                <a:solidFill>
                  <a:schemeClr val="tx1"/>
                </a:solidFill>
              </a:rPr>
              <a:t>㎡と設定したもの。</a:t>
            </a:r>
            <a:endParaRPr lang="en-US" altLang="ja-JP" sz="1400" dirty="0">
              <a:solidFill>
                <a:schemeClr val="tx1"/>
              </a:solidFill>
            </a:endParaRPr>
          </a:p>
        </p:txBody>
      </p:sp>
      <p:sp>
        <p:nvSpPr>
          <p:cNvPr id="8" name="コンテンツ プレースホルダー 2">
            <a:extLst>
              <a:ext uri="{FF2B5EF4-FFF2-40B4-BE49-F238E27FC236}">
                <a16:creationId xmlns:a16="http://schemas.microsoft.com/office/drawing/2014/main" id="{AF3EDE83-D041-4724-9E6B-298FB8C61DC1}"/>
              </a:ext>
            </a:extLst>
          </p:cNvPr>
          <p:cNvSpPr txBox="1">
            <a:spLocks/>
          </p:cNvSpPr>
          <p:nvPr/>
        </p:nvSpPr>
        <p:spPr>
          <a:xfrm>
            <a:off x="660400" y="5121462"/>
            <a:ext cx="7773917" cy="21757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ts val="1200"/>
              </a:lnSpc>
              <a:buNone/>
            </a:pPr>
            <a:r>
              <a:rPr lang="ja-JP" altLang="en-US" sz="1600" b="1" dirty="0" smtClean="0">
                <a:solidFill>
                  <a:schemeClr val="tx1"/>
                </a:solidFill>
              </a:rPr>
              <a:t>〇法（政令）における特定建築材料の定義</a:t>
            </a:r>
            <a:endParaRPr lang="en-US" altLang="ja-JP" sz="1600" b="1" dirty="0" smtClean="0">
              <a:solidFill>
                <a:schemeClr val="tx1"/>
              </a:solidFill>
            </a:endParaRPr>
          </a:p>
          <a:p>
            <a:pPr>
              <a:lnSpc>
                <a:spcPts val="1200"/>
              </a:lnSpc>
            </a:pPr>
            <a:r>
              <a:rPr lang="ja-JP" altLang="en-US" sz="1400" dirty="0" smtClean="0">
                <a:solidFill>
                  <a:schemeClr val="tx1"/>
                </a:solidFill>
              </a:rPr>
              <a:t>法（政令）では、以下の４種類を特定建築材料として定義する予定。</a:t>
            </a:r>
            <a:endParaRPr lang="en-US" altLang="ja-JP" sz="1400" dirty="0" smtClean="0">
              <a:solidFill>
                <a:schemeClr val="tx1"/>
              </a:solidFill>
            </a:endParaRPr>
          </a:p>
          <a:p>
            <a:pPr marL="0" indent="268288">
              <a:lnSpc>
                <a:spcPts val="1200"/>
              </a:lnSpc>
              <a:buNone/>
            </a:pPr>
            <a:r>
              <a:rPr lang="ja-JP" altLang="en-US" sz="1400" dirty="0" smtClean="0">
                <a:solidFill>
                  <a:schemeClr val="tx1"/>
                </a:solidFill>
              </a:rPr>
              <a:t>・吹付石綿（現行の政令に規定）</a:t>
            </a:r>
            <a:endParaRPr lang="en-US" altLang="ja-JP" sz="1400" dirty="0" smtClean="0">
              <a:solidFill>
                <a:schemeClr val="tx1"/>
              </a:solidFill>
            </a:endParaRPr>
          </a:p>
          <a:p>
            <a:pPr marL="0" indent="268288">
              <a:lnSpc>
                <a:spcPts val="1200"/>
              </a:lnSpc>
              <a:buNone/>
            </a:pPr>
            <a:r>
              <a:rPr lang="ja-JP" altLang="en-US" sz="1400" dirty="0" smtClean="0">
                <a:solidFill>
                  <a:schemeClr val="tx1"/>
                </a:solidFill>
              </a:rPr>
              <a:t>・石綿を含有する断熱材、保温材及び耐火被覆材（現行の政令に規定）</a:t>
            </a:r>
            <a:endParaRPr lang="en-US" altLang="ja-JP" sz="1400" dirty="0" smtClean="0">
              <a:solidFill>
                <a:schemeClr val="tx1"/>
              </a:solidFill>
            </a:endParaRPr>
          </a:p>
          <a:p>
            <a:pPr marL="0" indent="268288">
              <a:lnSpc>
                <a:spcPts val="1200"/>
              </a:lnSpc>
              <a:buNone/>
            </a:pPr>
            <a:r>
              <a:rPr lang="ja-JP" altLang="en-US" sz="1400" dirty="0" smtClean="0">
                <a:solidFill>
                  <a:schemeClr val="tx1"/>
                </a:solidFill>
              </a:rPr>
              <a:t>・石綿含有仕上塗材</a:t>
            </a:r>
            <a:endParaRPr lang="en-US" altLang="ja-JP" sz="1400" dirty="0" smtClean="0">
              <a:solidFill>
                <a:schemeClr val="tx1"/>
              </a:solidFill>
            </a:endParaRPr>
          </a:p>
          <a:p>
            <a:pPr marL="0" indent="268288">
              <a:lnSpc>
                <a:spcPts val="1200"/>
              </a:lnSpc>
              <a:buNone/>
            </a:pPr>
            <a:r>
              <a:rPr lang="ja-JP" altLang="en-US" sz="1400" dirty="0" smtClean="0">
                <a:solidFill>
                  <a:schemeClr val="tx1"/>
                </a:solidFill>
              </a:rPr>
              <a:t>・石綿含有成形板等</a:t>
            </a:r>
            <a:endParaRPr lang="en-US" altLang="ja-JP" sz="1400" dirty="0">
              <a:solidFill>
                <a:schemeClr val="tx1"/>
              </a:solidFill>
            </a:endParaRPr>
          </a:p>
          <a:p>
            <a:pPr marL="0" indent="0">
              <a:lnSpc>
                <a:spcPts val="1200"/>
              </a:lnSpc>
              <a:buFont typeface="Wingdings 3" charset="2"/>
              <a:buNone/>
            </a:pPr>
            <a:endParaRPr lang="en-US" altLang="ja-JP" sz="1600" dirty="0">
              <a:solidFill>
                <a:schemeClr val="tx1"/>
              </a:solidFill>
            </a:endParaRPr>
          </a:p>
          <a:p>
            <a:pPr marL="0" indent="0">
              <a:lnSpc>
                <a:spcPts val="1200"/>
              </a:lnSpc>
              <a:buFont typeface="Wingdings 3" charset="2"/>
              <a:buNone/>
            </a:pPr>
            <a:endParaRPr lang="ja-JP" altLang="en-US" sz="1600" dirty="0">
              <a:solidFill>
                <a:schemeClr val="tx1"/>
              </a:solidFill>
            </a:endParaRPr>
          </a:p>
        </p:txBody>
      </p:sp>
    </p:spTree>
    <p:extLst>
      <p:ext uri="{BB962C8B-B14F-4D97-AF65-F5344CB8AC3E}">
        <p14:creationId xmlns:p14="http://schemas.microsoft.com/office/powerpoint/2010/main" val="343923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論点（２）②届出の面積要件について</a:t>
            </a:r>
            <a:endParaRPr kumimoji="1" lang="ja-JP" altLang="en-US" sz="2800" dirty="0"/>
          </a:p>
        </p:txBody>
      </p:sp>
      <p:sp>
        <p:nvSpPr>
          <p:cNvPr id="3" name="コンテンツ プレースホルダー 2"/>
          <p:cNvSpPr>
            <a:spLocks noGrp="1"/>
          </p:cNvSpPr>
          <p:nvPr>
            <p:ph idx="1"/>
          </p:nvPr>
        </p:nvSpPr>
        <p:spPr>
          <a:xfrm>
            <a:off x="835211" y="2283935"/>
            <a:ext cx="6876690" cy="3939991"/>
          </a:xfrm>
        </p:spPr>
        <p:txBody>
          <a:bodyPr vert="horz" lIns="91440" tIns="45720" rIns="91440" bIns="45720" rtlCol="0" anchor="t">
            <a:noAutofit/>
          </a:bodyPr>
          <a:lstStyle/>
          <a:p>
            <a:pPr marL="0" indent="0">
              <a:buNone/>
            </a:pPr>
            <a:r>
              <a:rPr lang="ja-JP" altLang="en-US" sz="2275" b="1" dirty="0">
                <a:solidFill>
                  <a:schemeClr val="tx1"/>
                </a:solidFill>
              </a:rPr>
              <a:t>〇方向性（案）</a:t>
            </a:r>
            <a:endParaRPr lang="en-US" altLang="ja-JP" sz="2275" b="1" dirty="0">
              <a:solidFill>
                <a:schemeClr val="tx1"/>
              </a:solidFill>
            </a:endParaRPr>
          </a:p>
          <a:p>
            <a:pPr marL="0" indent="0">
              <a:buNone/>
            </a:pPr>
            <a:r>
              <a:rPr lang="ja-JP" altLang="en-US" sz="2250" b="1" dirty="0">
                <a:solidFill>
                  <a:schemeClr val="tx1"/>
                </a:solidFill>
                <a:ea typeface="メイリオ"/>
              </a:rPr>
              <a:t>　以下のいずれかに該当する場合に届出対象とする。</a:t>
            </a:r>
            <a:endParaRPr lang="en-US" altLang="ja-JP" sz="2250" b="1" dirty="0">
              <a:solidFill>
                <a:schemeClr val="tx1"/>
              </a:solidFill>
              <a:ea typeface="メイリオ"/>
            </a:endParaRPr>
          </a:p>
          <a:p>
            <a:pPr marL="0" indent="0">
              <a:buNone/>
            </a:pPr>
            <a:r>
              <a:rPr lang="ja-JP" altLang="en-US" sz="2250" b="1" dirty="0">
                <a:solidFill>
                  <a:schemeClr val="tx1"/>
                </a:solidFill>
                <a:ea typeface="メイリオ"/>
              </a:rPr>
              <a:t>・</a:t>
            </a:r>
            <a:r>
              <a:rPr lang="ja-JP" altLang="en-US" sz="2250" b="1" u="sng" dirty="0">
                <a:solidFill>
                  <a:schemeClr val="tx1"/>
                </a:solidFill>
                <a:ea typeface="メイリオ"/>
              </a:rPr>
              <a:t>仕上塗材の使用面積が</a:t>
            </a:r>
            <a:r>
              <a:rPr lang="en-US" altLang="ja-JP" sz="2250" b="1" u="sng" dirty="0">
                <a:solidFill>
                  <a:schemeClr val="tx1"/>
                </a:solidFill>
                <a:ea typeface="メイリオ"/>
              </a:rPr>
              <a:t>1,000</a:t>
            </a:r>
            <a:r>
              <a:rPr lang="en-US" altLang="ja-JP" sz="2400" b="1" u="sng" dirty="0">
                <a:solidFill>
                  <a:schemeClr val="tx1"/>
                </a:solidFill>
                <a:ea typeface="メイリオ"/>
              </a:rPr>
              <a:t>㎡</a:t>
            </a:r>
            <a:r>
              <a:rPr lang="ja-JP" altLang="en-US" sz="2250" b="1" u="sng" dirty="0">
                <a:solidFill>
                  <a:schemeClr val="tx1"/>
                </a:solidFill>
                <a:ea typeface="メイリオ"/>
              </a:rPr>
              <a:t>以上の場合</a:t>
            </a:r>
            <a:endParaRPr lang="en-US" altLang="ja-JP" sz="2250" b="1" u="sng" dirty="0">
              <a:solidFill>
                <a:schemeClr val="tx1"/>
              </a:solidFill>
              <a:ea typeface="メイリオ"/>
            </a:endParaRPr>
          </a:p>
          <a:p>
            <a:pPr marL="268288" indent="-268288">
              <a:buNone/>
            </a:pPr>
            <a:r>
              <a:rPr lang="ja-JP" altLang="en-US" sz="2250" b="1" dirty="0">
                <a:solidFill>
                  <a:schemeClr val="tx1"/>
                </a:solidFill>
                <a:ea typeface="メイリオ"/>
              </a:rPr>
              <a:t>・</a:t>
            </a:r>
            <a:r>
              <a:rPr lang="ja-JP" altLang="en-US" sz="2250" b="1" u="sng" dirty="0">
                <a:solidFill>
                  <a:schemeClr val="tx1"/>
                </a:solidFill>
                <a:ea typeface="メイリオ"/>
              </a:rPr>
              <a:t>その他建材（成形板、樹脂被覆・固化建材、その他石綿含有建材）の使用面積の合計が</a:t>
            </a:r>
            <a:r>
              <a:rPr lang="en-US" altLang="ja-JP" sz="2250" b="1" u="sng" dirty="0">
                <a:solidFill>
                  <a:schemeClr val="tx1"/>
                </a:solidFill>
                <a:ea typeface="メイリオ"/>
              </a:rPr>
              <a:t>1,000</a:t>
            </a:r>
            <a:r>
              <a:rPr lang="en-US" altLang="ja-JP" sz="2400" b="1" u="sng" dirty="0">
                <a:solidFill>
                  <a:schemeClr val="tx1"/>
                </a:solidFill>
                <a:ea typeface="メイリオ"/>
              </a:rPr>
              <a:t>㎡</a:t>
            </a:r>
            <a:r>
              <a:rPr lang="ja-JP" altLang="ja-JP" sz="2250" b="1" u="sng" dirty="0">
                <a:solidFill>
                  <a:schemeClr val="tx1"/>
                </a:solidFill>
                <a:ea typeface="メイリオ"/>
              </a:rPr>
              <a:t>以上</a:t>
            </a:r>
            <a:r>
              <a:rPr lang="ja-JP" altLang="en-US" sz="2250" b="1" u="sng" dirty="0">
                <a:solidFill>
                  <a:schemeClr val="tx1"/>
                </a:solidFill>
                <a:ea typeface="メイリオ"/>
              </a:rPr>
              <a:t>の場合</a:t>
            </a:r>
            <a:endParaRPr lang="ja-JP" altLang="ja-JP" sz="2250" b="1" u="sng" dirty="0">
              <a:solidFill>
                <a:schemeClr val="tx1"/>
              </a:solidFill>
              <a:ea typeface="メイリオ"/>
            </a:endParaRPr>
          </a:p>
        </p:txBody>
      </p:sp>
      <p:sp>
        <p:nvSpPr>
          <p:cNvPr id="4" name="スライド番号プレースホルダー 3">
            <a:extLst>
              <a:ext uri="{FF2B5EF4-FFF2-40B4-BE49-F238E27FC236}">
                <a16:creationId xmlns:a16="http://schemas.microsoft.com/office/drawing/2014/main" id="{A84B78C8-B7D4-4E11-8316-0A34B6E8C664}"/>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37312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論点（２）②届出の面積要件について</a:t>
            </a:r>
            <a:endParaRPr kumimoji="1" lang="ja-JP" altLang="en-US" sz="2800" dirty="0"/>
          </a:p>
        </p:txBody>
      </p:sp>
      <p:sp>
        <p:nvSpPr>
          <p:cNvPr id="5" name="コンテンツ プレースホルダー 2"/>
          <p:cNvSpPr>
            <a:spLocks noGrp="1"/>
          </p:cNvSpPr>
          <p:nvPr>
            <p:ph idx="1"/>
          </p:nvPr>
        </p:nvSpPr>
        <p:spPr>
          <a:xfrm>
            <a:off x="660399" y="1532793"/>
            <a:ext cx="7309893" cy="4883148"/>
          </a:xfrm>
        </p:spPr>
        <p:txBody>
          <a:bodyPr vert="horz" lIns="91440" tIns="45720" rIns="91440" bIns="45720" rtlCol="0" anchor="t">
            <a:noAutofit/>
          </a:bodyPr>
          <a:lstStyle/>
          <a:p>
            <a:pPr marL="0" indent="0">
              <a:buNone/>
            </a:pPr>
            <a:r>
              <a:rPr lang="ja-JP" altLang="en-US" sz="2000" b="1" dirty="0">
                <a:solidFill>
                  <a:schemeClr val="tx1"/>
                </a:solidFill>
              </a:rPr>
              <a:t>〇方向性（案）の考え方</a:t>
            </a:r>
            <a:endParaRPr lang="en-US" altLang="ja-JP" sz="2000" b="1" dirty="0">
              <a:solidFill>
                <a:schemeClr val="tx1"/>
              </a:solidFill>
            </a:endParaRPr>
          </a:p>
          <a:p>
            <a:r>
              <a:rPr lang="ja-JP" altLang="ja-JP" sz="1400" dirty="0">
                <a:solidFill>
                  <a:schemeClr val="tx1"/>
                </a:solidFill>
                <a:ea typeface="メイリオ"/>
              </a:rPr>
              <a:t>現在の府条例の届出規模要件</a:t>
            </a:r>
            <a:r>
              <a:rPr lang="ja-JP" altLang="ja-JP" sz="1400" dirty="0" smtClean="0">
                <a:solidFill>
                  <a:schemeClr val="tx1"/>
                </a:solidFill>
                <a:ea typeface="メイリオ"/>
              </a:rPr>
              <a:t>（</a:t>
            </a:r>
            <a:r>
              <a:rPr lang="ja-JP" altLang="en-US" sz="1400" dirty="0" smtClean="0">
                <a:solidFill>
                  <a:schemeClr val="tx1"/>
                </a:solidFill>
                <a:ea typeface="メイリオ"/>
              </a:rPr>
              <a:t>波型</a:t>
            </a:r>
            <a:r>
              <a:rPr lang="ja-JP" altLang="ja-JP" sz="1400" dirty="0" smtClean="0">
                <a:solidFill>
                  <a:schemeClr val="tx1"/>
                </a:solidFill>
                <a:ea typeface="メイリオ"/>
              </a:rPr>
              <a:t>スレート</a:t>
            </a:r>
            <a:r>
              <a:rPr lang="ja-JP" altLang="ja-JP" sz="1400" dirty="0">
                <a:solidFill>
                  <a:schemeClr val="tx1"/>
                </a:solidFill>
                <a:ea typeface="メイリオ"/>
              </a:rPr>
              <a:t>等の石綿含有成形板使用面積1000m</a:t>
            </a:r>
            <a:r>
              <a:rPr lang="ja-JP" altLang="ja-JP" sz="1400" baseline="30000" dirty="0">
                <a:solidFill>
                  <a:schemeClr val="tx1"/>
                </a:solidFill>
                <a:ea typeface="メイリオ"/>
              </a:rPr>
              <a:t>2</a:t>
            </a:r>
            <a:r>
              <a:rPr lang="ja-JP" altLang="ja-JP" sz="1400" dirty="0">
                <a:solidFill>
                  <a:schemeClr val="tx1"/>
                </a:solidFill>
                <a:ea typeface="メイリオ"/>
              </a:rPr>
              <a:t>以上）は多くの府内事業者に認知されていることから、一定の指導の継続性が図られ、行政側・事業者側の混乱は抑えられる。</a:t>
            </a:r>
          </a:p>
          <a:p>
            <a:r>
              <a:rPr lang="ja-JP" altLang="ja-JP" sz="1400" dirty="0">
                <a:solidFill>
                  <a:schemeClr val="tx1"/>
                </a:solidFill>
              </a:rPr>
              <a:t>届出</a:t>
            </a:r>
            <a:r>
              <a:rPr lang="ja-JP" altLang="en-US" sz="1400" dirty="0">
                <a:solidFill>
                  <a:schemeClr val="tx1"/>
                </a:solidFill>
              </a:rPr>
              <a:t>規模</a:t>
            </a:r>
            <a:r>
              <a:rPr lang="ja-JP" altLang="ja-JP" sz="1400" dirty="0">
                <a:solidFill>
                  <a:schemeClr val="tx1"/>
                </a:solidFill>
              </a:rPr>
              <a:t>未満の解体等工事については、建設リサイクル法</a:t>
            </a:r>
            <a:r>
              <a:rPr lang="ja-JP" altLang="en-US" sz="1400" dirty="0">
                <a:solidFill>
                  <a:schemeClr val="tx1"/>
                </a:solidFill>
              </a:rPr>
              <a:t>の</a:t>
            </a:r>
            <a:r>
              <a:rPr lang="ja-JP" altLang="ja-JP" sz="1400" dirty="0">
                <a:solidFill>
                  <a:schemeClr val="tx1"/>
                </a:solidFill>
              </a:rPr>
              <a:t>届出情報や新設予定の事前調査結果報告制度に</a:t>
            </a:r>
            <a:r>
              <a:rPr lang="ja-JP" altLang="en-US" sz="1400" dirty="0">
                <a:solidFill>
                  <a:schemeClr val="tx1"/>
                </a:solidFill>
              </a:rPr>
              <a:t>よる情報を活用した</a:t>
            </a:r>
            <a:r>
              <a:rPr lang="ja-JP" altLang="ja-JP" sz="1400" dirty="0">
                <a:solidFill>
                  <a:schemeClr val="tx1"/>
                </a:solidFill>
              </a:rPr>
              <a:t>パトロールにより、飛散防止措置の確認が取れる。</a:t>
            </a:r>
          </a:p>
          <a:p>
            <a:r>
              <a:rPr lang="ja-JP" altLang="en-US" sz="1400" dirty="0">
                <a:solidFill>
                  <a:schemeClr val="tx1"/>
                </a:solidFill>
              </a:rPr>
              <a:t>成形板とその他建材は作業基準が同じであるが、仕上塗材は作業基準が異なり、これらは別で審査を行う必要があることから、合算する必要性が乏しい。</a:t>
            </a:r>
          </a:p>
          <a:p>
            <a:pPr marL="0" indent="0">
              <a:buNone/>
            </a:pPr>
            <a:endParaRPr lang="en-US" altLang="ja-JP" sz="1200" dirty="0">
              <a:solidFill>
                <a:schemeClr val="tx1"/>
              </a:solidFill>
            </a:endParaRPr>
          </a:p>
          <a:p>
            <a:pPr marL="0" indent="0">
              <a:buNone/>
            </a:pPr>
            <a:r>
              <a:rPr lang="ja-JP" altLang="en-US" sz="2000" b="1" dirty="0">
                <a:solidFill>
                  <a:schemeClr val="tx1"/>
                </a:solidFill>
              </a:rPr>
              <a:t>〇施行上の留意点</a:t>
            </a:r>
            <a:endParaRPr lang="en-US" altLang="ja-JP" sz="2000" b="1" dirty="0">
              <a:solidFill>
                <a:schemeClr val="tx1"/>
              </a:solidFill>
            </a:endParaRPr>
          </a:p>
          <a:p>
            <a:r>
              <a:rPr lang="ja-JP" altLang="en-US" sz="1400" dirty="0">
                <a:solidFill>
                  <a:schemeClr val="tx1"/>
                </a:solidFill>
                <a:ea typeface="メイリオ"/>
              </a:rPr>
              <a:t>法の要件（建設リサイクル法届出制度や新設予定の事前調査結果報告制度では解体工事の場合、作業対象の床面積が80m</a:t>
            </a:r>
            <a:r>
              <a:rPr lang="ja-JP" altLang="en-US" sz="1400" baseline="30000" dirty="0">
                <a:solidFill>
                  <a:schemeClr val="tx1"/>
                </a:solidFill>
                <a:ea typeface="メイリオ"/>
              </a:rPr>
              <a:t>2</a:t>
            </a:r>
            <a:r>
              <a:rPr lang="ja-JP" altLang="en-US" sz="1400" dirty="0">
                <a:solidFill>
                  <a:schemeClr val="tx1"/>
                </a:solidFill>
                <a:ea typeface="メイリオ"/>
              </a:rPr>
              <a:t>）と異なる。</a:t>
            </a:r>
            <a:endParaRPr lang="en-US" altLang="ja-JP" sz="1400" dirty="0">
              <a:solidFill>
                <a:schemeClr val="tx1"/>
              </a:solidFill>
              <a:ea typeface="メイリオ"/>
            </a:endParaRPr>
          </a:p>
          <a:p>
            <a:r>
              <a:rPr lang="ja-JP" altLang="en-US" sz="1400" dirty="0">
                <a:solidFill>
                  <a:schemeClr val="tx1"/>
                </a:solidFill>
              </a:rPr>
              <a:t>成形板とその他建材の合算の必要性を知らない場合、届出漏れが発生する可能性がある。</a:t>
            </a:r>
            <a:endParaRPr lang="en-US" altLang="ja-JP" sz="1400" dirty="0">
              <a:solidFill>
                <a:schemeClr val="tx1"/>
              </a:solidFill>
            </a:endParaRPr>
          </a:p>
          <a:p>
            <a:r>
              <a:rPr lang="ja-JP" altLang="ja-JP" sz="1400" dirty="0">
                <a:solidFill>
                  <a:schemeClr val="tx1"/>
                </a:solidFill>
              </a:rPr>
              <a:t>建材毎ではなく、工事全体から排出される石綿の量で規制する方が、住民にとって分かりやすい。</a:t>
            </a:r>
          </a:p>
          <a:p>
            <a:endParaRPr lang="en-US" altLang="ja-JP" sz="1200" dirty="0">
              <a:solidFill>
                <a:schemeClr val="tx1"/>
              </a:solidFill>
            </a:endParaRPr>
          </a:p>
        </p:txBody>
      </p:sp>
      <p:sp>
        <p:nvSpPr>
          <p:cNvPr id="3" name="スライド番号プレースホルダー 2">
            <a:extLst>
              <a:ext uri="{FF2B5EF4-FFF2-40B4-BE49-F238E27FC236}">
                <a16:creationId xmlns:a16="http://schemas.microsoft.com/office/drawing/2014/main" id="{6C4B048A-03EC-4F74-B47F-5CAE9294F3E4}"/>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53786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609600"/>
            <a:ext cx="6876689" cy="768824"/>
          </a:xfrm>
        </p:spPr>
        <p:txBody>
          <a:bodyPr>
            <a:normAutofit fontScale="90000"/>
          </a:bodyPr>
          <a:lstStyle/>
          <a:p>
            <a:r>
              <a:rPr kumimoji="1" lang="ja-JP" altLang="en-US" dirty="0"/>
              <a:t>論点（３）①完了報告書について</a:t>
            </a:r>
          </a:p>
        </p:txBody>
      </p:sp>
      <p:sp>
        <p:nvSpPr>
          <p:cNvPr id="3" name="コンテンツ プレースホルダー 2"/>
          <p:cNvSpPr>
            <a:spLocks noGrp="1"/>
          </p:cNvSpPr>
          <p:nvPr>
            <p:ph idx="1"/>
          </p:nvPr>
        </p:nvSpPr>
        <p:spPr>
          <a:xfrm>
            <a:off x="660400" y="1728788"/>
            <a:ext cx="8118506" cy="3475224"/>
          </a:xfrm>
        </p:spPr>
        <p:txBody>
          <a:bodyPr>
            <a:normAutofit fontScale="77500" lnSpcReduction="20000"/>
          </a:bodyPr>
          <a:lstStyle/>
          <a:p>
            <a:pPr marL="0" indent="0">
              <a:lnSpc>
                <a:spcPct val="120000"/>
              </a:lnSpc>
              <a:buNone/>
            </a:pPr>
            <a:r>
              <a:rPr lang="ja-JP" altLang="en-US" sz="2100" b="1" dirty="0">
                <a:solidFill>
                  <a:schemeClr val="tx1"/>
                </a:solidFill>
              </a:rPr>
              <a:t>〇課題と背景</a:t>
            </a:r>
            <a:endParaRPr lang="en-US" altLang="ja-JP" sz="2100" b="1" dirty="0">
              <a:solidFill>
                <a:schemeClr val="tx1"/>
              </a:solidFill>
            </a:endParaRPr>
          </a:p>
          <a:p>
            <a:pPr>
              <a:lnSpc>
                <a:spcPct val="120000"/>
              </a:lnSpc>
              <a:buFont typeface="Wingdings 3" panose="05040102010807070707" pitchFamily="18" charset="2"/>
              <a:buChar char=""/>
            </a:pPr>
            <a:r>
              <a:rPr lang="ja-JP" altLang="en-US" dirty="0">
                <a:solidFill>
                  <a:schemeClr val="tx1"/>
                </a:solidFill>
              </a:rPr>
              <a:t>特定建築材料の除去作業が適切に終了したことの確認（完了確認）については、現行法では規定がなかったことから、今般の改正法では施工者等に対し、以下が義務付けられた。</a:t>
            </a:r>
            <a:endParaRPr lang="en-US" altLang="ja-JP" dirty="0">
              <a:solidFill>
                <a:schemeClr val="tx1"/>
              </a:solidFill>
            </a:endParaRPr>
          </a:p>
          <a:p>
            <a:pPr marL="0" indent="174625">
              <a:lnSpc>
                <a:spcPts val="900"/>
              </a:lnSpc>
              <a:buNone/>
            </a:pPr>
            <a:r>
              <a:rPr lang="ja-JP" altLang="en-US" dirty="0">
                <a:solidFill>
                  <a:schemeClr val="tx1"/>
                </a:solidFill>
              </a:rPr>
              <a:t>　　①計画どおり飛散防止措置がとられていたこと及び石綿の取り残しが無いことの確認</a:t>
            </a:r>
            <a:endParaRPr lang="en-US" altLang="ja-JP" dirty="0">
              <a:solidFill>
                <a:schemeClr val="tx1"/>
              </a:solidFill>
            </a:endParaRPr>
          </a:p>
          <a:p>
            <a:pPr marL="0" indent="174625">
              <a:lnSpc>
                <a:spcPts val="900"/>
              </a:lnSpc>
              <a:buNone/>
            </a:pPr>
            <a:r>
              <a:rPr lang="ja-JP" altLang="en-US" dirty="0">
                <a:solidFill>
                  <a:schemeClr val="tx1"/>
                </a:solidFill>
              </a:rPr>
              <a:t>　　②それらの記録の作成及び保存</a:t>
            </a:r>
            <a:endParaRPr lang="en-US" altLang="ja-JP" dirty="0">
              <a:solidFill>
                <a:schemeClr val="tx1"/>
              </a:solidFill>
            </a:endParaRPr>
          </a:p>
          <a:p>
            <a:pPr marL="0" indent="174625">
              <a:lnSpc>
                <a:spcPts val="900"/>
              </a:lnSpc>
              <a:buNone/>
            </a:pPr>
            <a:r>
              <a:rPr lang="ja-JP" altLang="en-US" dirty="0">
                <a:solidFill>
                  <a:schemeClr val="tx1"/>
                </a:solidFill>
              </a:rPr>
              <a:t>　　③発注者への作業の結果の報告とその記録及び保存</a:t>
            </a:r>
          </a:p>
          <a:p>
            <a:pPr>
              <a:lnSpc>
                <a:spcPct val="120000"/>
              </a:lnSpc>
              <a:buFont typeface="Wingdings 3" panose="05040102010807070707" pitchFamily="18" charset="2"/>
              <a:buChar char=""/>
            </a:pPr>
            <a:r>
              <a:rPr lang="ja-JP" altLang="en-US" dirty="0">
                <a:solidFill>
                  <a:schemeClr val="tx1"/>
                </a:solidFill>
              </a:rPr>
              <a:t>中央環境審議会では③に係る都道府県等への報告について検討されたが、効率的な規制の運用の観点も踏まえ、新設の事前調査結果の報告制度を活用した立入検査等により石綿飛散未然防止を図るとともに、保存されている作業及び報告の記録を確認し、必要な場合に作業基準の遵守について指導を行うものとし、今般の改正では位置づけられなかった。</a:t>
            </a:r>
            <a:endParaRPr lang="en-US" altLang="ja-JP" dirty="0">
              <a:solidFill>
                <a:schemeClr val="tx1"/>
              </a:solidFill>
            </a:endParaRPr>
          </a:p>
          <a:p>
            <a:pPr>
              <a:lnSpc>
                <a:spcPct val="120000"/>
              </a:lnSpc>
              <a:buFont typeface="Wingdings 3" panose="05040102010807070707" pitchFamily="18" charset="2"/>
              <a:buChar char=""/>
            </a:pPr>
            <a:r>
              <a:rPr lang="ja-JP" altLang="en-US" dirty="0">
                <a:solidFill>
                  <a:schemeClr val="tx1"/>
                </a:solidFill>
              </a:rPr>
              <a:t>一方、都道府県等においては、条例等で報告を義務付けている自治体が</a:t>
            </a:r>
            <a:r>
              <a:rPr lang="en-US" altLang="ja-JP" dirty="0">
                <a:solidFill>
                  <a:schemeClr val="tx1"/>
                </a:solidFill>
              </a:rPr>
              <a:t>12.2</a:t>
            </a:r>
            <a:r>
              <a:rPr lang="ja-JP" altLang="en-US" dirty="0">
                <a:solidFill>
                  <a:schemeClr val="tx1"/>
                </a:solidFill>
              </a:rPr>
              <a:t>％、指導を行っている自治体が</a:t>
            </a:r>
            <a:r>
              <a:rPr lang="en-US" altLang="ja-JP" dirty="0">
                <a:solidFill>
                  <a:schemeClr val="tx1"/>
                </a:solidFill>
              </a:rPr>
              <a:t>37.4</a:t>
            </a:r>
            <a:r>
              <a:rPr lang="ja-JP" altLang="en-US" dirty="0">
                <a:solidFill>
                  <a:schemeClr val="tx1"/>
                </a:solidFill>
              </a:rPr>
              <a:t>％という状況であることを踏まえ、完了報告について、府へ報告を義務付ける必要があるかどうか、検討する必要がある。</a:t>
            </a:r>
            <a:endParaRPr lang="en-US" altLang="ja-JP" dirty="0">
              <a:solidFill>
                <a:schemeClr val="tx1"/>
              </a:solidFill>
            </a:endParaRPr>
          </a:p>
        </p:txBody>
      </p:sp>
      <p:sp>
        <p:nvSpPr>
          <p:cNvPr id="4" name="コンテンツ プレースホルダー 2">
            <a:extLst>
              <a:ext uri="{FF2B5EF4-FFF2-40B4-BE49-F238E27FC236}">
                <a16:creationId xmlns:a16="http://schemas.microsoft.com/office/drawing/2014/main" id="{C88EC395-E86B-4494-A1BD-593180DD90FA}"/>
              </a:ext>
            </a:extLst>
          </p:cNvPr>
          <p:cNvSpPr txBox="1">
            <a:spLocks/>
          </p:cNvSpPr>
          <p:nvPr/>
        </p:nvSpPr>
        <p:spPr>
          <a:xfrm>
            <a:off x="789437" y="1262144"/>
            <a:ext cx="6876689" cy="31265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t>完了報告について、行政への報告を義務付ける必要があるかどうか。</a:t>
            </a:r>
          </a:p>
        </p:txBody>
      </p:sp>
      <p:sp>
        <p:nvSpPr>
          <p:cNvPr id="5" name="スライド番号プレースホルダー 4">
            <a:extLst>
              <a:ext uri="{FF2B5EF4-FFF2-40B4-BE49-F238E27FC236}">
                <a16:creationId xmlns:a16="http://schemas.microsoft.com/office/drawing/2014/main" id="{26092C94-292E-491D-B526-D5F443090F76}"/>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26</a:t>
            </a:fld>
            <a:endParaRPr lang="en-US" dirty="0">
              <a:solidFill>
                <a:schemeClr val="tx1"/>
              </a:solidFill>
            </a:endParaRPr>
          </a:p>
        </p:txBody>
      </p:sp>
      <p:sp>
        <p:nvSpPr>
          <p:cNvPr id="6" name="コンテンツ プレースホルダー 2"/>
          <p:cNvSpPr txBox="1">
            <a:spLocks/>
          </p:cNvSpPr>
          <p:nvPr/>
        </p:nvSpPr>
        <p:spPr>
          <a:xfrm>
            <a:off x="754529" y="5304211"/>
            <a:ext cx="8118506" cy="14058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lnSpc>
                <a:spcPct val="120000"/>
              </a:lnSpc>
              <a:buFont typeface="Wingdings" panose="05000000000000000000" pitchFamily="2" charset="2"/>
              <a:buChar char="l"/>
            </a:pPr>
            <a:r>
              <a:rPr lang="ja-JP" altLang="en-US" sz="1200" dirty="0">
                <a:solidFill>
                  <a:schemeClr val="tx1"/>
                </a:solidFill>
              </a:rPr>
              <a:t>府内自治体においても完了報告の提出指導を行っているケースは多く、指導を行っていない府においても相当数が提出されている。（令和元年度</a:t>
            </a:r>
            <a:r>
              <a:rPr lang="en-US" altLang="ja-JP" sz="1200" dirty="0">
                <a:solidFill>
                  <a:schemeClr val="tx1"/>
                </a:solidFill>
              </a:rPr>
              <a:t>103</a:t>
            </a:r>
            <a:r>
              <a:rPr lang="ja-JP" altLang="en-US" sz="1200" dirty="0">
                <a:solidFill>
                  <a:schemeClr val="tx1"/>
                </a:solidFill>
              </a:rPr>
              <a:t>件／</a:t>
            </a:r>
            <a:r>
              <a:rPr lang="en-US" altLang="ja-JP" sz="1200" dirty="0">
                <a:solidFill>
                  <a:schemeClr val="tx1"/>
                </a:solidFill>
              </a:rPr>
              <a:t>168</a:t>
            </a:r>
            <a:r>
              <a:rPr lang="ja-JP" altLang="en-US" sz="1200" dirty="0">
                <a:solidFill>
                  <a:schemeClr val="tx1"/>
                </a:solidFill>
              </a:rPr>
              <a:t>件（</a:t>
            </a:r>
            <a:r>
              <a:rPr lang="en-US" altLang="ja-JP" sz="1200" dirty="0">
                <a:solidFill>
                  <a:schemeClr val="tx1"/>
                </a:solidFill>
              </a:rPr>
              <a:t>61</a:t>
            </a:r>
            <a:r>
              <a:rPr lang="ja-JP" altLang="en-US" sz="1200" dirty="0">
                <a:solidFill>
                  <a:schemeClr val="tx1"/>
                </a:solidFill>
              </a:rPr>
              <a:t>％））</a:t>
            </a:r>
          </a:p>
          <a:p>
            <a:pPr>
              <a:lnSpc>
                <a:spcPct val="120000"/>
              </a:lnSpc>
              <a:buFont typeface="Wingdings" panose="05000000000000000000" pitchFamily="2" charset="2"/>
              <a:buChar char="l"/>
            </a:pPr>
            <a:r>
              <a:rPr lang="ja-JP" altLang="en-US" sz="1200" dirty="0">
                <a:solidFill>
                  <a:schemeClr val="tx1"/>
                </a:solidFill>
              </a:rPr>
              <a:t>他法令においては</a:t>
            </a:r>
            <a:r>
              <a:rPr lang="zh-TW" altLang="en-US" sz="1200" dirty="0">
                <a:solidFill>
                  <a:schemeClr val="tx1"/>
                </a:solidFill>
              </a:rPr>
              <a:t>石綿障害予防規則</a:t>
            </a:r>
            <a:r>
              <a:rPr lang="ja-JP" altLang="en-US" sz="1200" dirty="0">
                <a:solidFill>
                  <a:schemeClr val="tx1"/>
                </a:solidFill>
              </a:rPr>
              <a:t>（</a:t>
            </a:r>
            <a:r>
              <a:rPr lang="zh-TW" altLang="en-US" sz="1200" dirty="0">
                <a:solidFill>
                  <a:schemeClr val="tx1"/>
                </a:solidFill>
              </a:rPr>
              <a:t>労働安全衛生法</a:t>
            </a:r>
            <a:r>
              <a:rPr lang="ja-JP" altLang="en-US" sz="1200" dirty="0">
                <a:solidFill>
                  <a:schemeClr val="tx1"/>
                </a:solidFill>
              </a:rPr>
              <a:t>）では大気汚染防止法と同じく施工者に確認・記録の作成及び保存を義務付ける予定であり、建設リサイクル法では再資源化等が完了した年月日等の発注者への書面報告及び記録の作成、保存を義務付けている。また、廃棄物処理法ではマニュフェスト制度により排出事業者が確認できる制度を設けており、いずれも都道府県等に個別事案の完了報告を義務付けている事例はない。</a:t>
            </a:r>
          </a:p>
        </p:txBody>
      </p:sp>
      <p:sp>
        <p:nvSpPr>
          <p:cNvPr id="7" name="大かっこ 6"/>
          <p:cNvSpPr/>
          <p:nvPr/>
        </p:nvSpPr>
        <p:spPr>
          <a:xfrm>
            <a:off x="633506" y="5331496"/>
            <a:ext cx="8339600" cy="1452281"/>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96734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論点（３）①完了報告書について</a:t>
            </a:r>
          </a:p>
        </p:txBody>
      </p:sp>
      <p:sp>
        <p:nvSpPr>
          <p:cNvPr id="3" name="コンテンツ プレースホルダー 2"/>
          <p:cNvSpPr>
            <a:spLocks noGrp="1"/>
          </p:cNvSpPr>
          <p:nvPr>
            <p:ph idx="1"/>
          </p:nvPr>
        </p:nvSpPr>
        <p:spPr>
          <a:xfrm>
            <a:off x="660399" y="1500188"/>
            <a:ext cx="7369176" cy="4672012"/>
          </a:xfrm>
        </p:spPr>
        <p:txBody>
          <a:bodyPr>
            <a:noAutofit/>
          </a:bodyPr>
          <a:lstStyle/>
          <a:p>
            <a:pPr marL="0" indent="0">
              <a:lnSpc>
                <a:spcPct val="120000"/>
              </a:lnSpc>
              <a:buNone/>
            </a:pPr>
            <a:r>
              <a:rPr lang="ja-JP" altLang="en-US" sz="2400" b="1" dirty="0">
                <a:solidFill>
                  <a:schemeClr val="tx1"/>
                </a:solidFill>
              </a:rPr>
              <a:t>〇方向性（案）</a:t>
            </a:r>
            <a:endParaRPr lang="en-US" altLang="ja-JP" sz="2400" b="1" dirty="0">
              <a:solidFill>
                <a:schemeClr val="tx1"/>
              </a:solidFill>
            </a:endParaRPr>
          </a:p>
          <a:p>
            <a:pPr marL="0" indent="0">
              <a:lnSpc>
                <a:spcPct val="120000"/>
              </a:lnSpc>
              <a:buNone/>
            </a:pPr>
            <a:r>
              <a:rPr lang="ja-JP" altLang="en-US" sz="2400" b="1" dirty="0">
                <a:solidFill>
                  <a:schemeClr val="tx1"/>
                </a:solidFill>
              </a:rPr>
              <a:t>　行政への報告は</a:t>
            </a:r>
            <a:r>
              <a:rPr lang="ja-JP" altLang="en-US" sz="2400" b="1" u="sng" dirty="0">
                <a:solidFill>
                  <a:schemeClr val="tx1"/>
                </a:solidFill>
              </a:rPr>
              <a:t>義務化しない。</a:t>
            </a:r>
          </a:p>
          <a:p>
            <a:pPr marL="0" indent="0">
              <a:lnSpc>
                <a:spcPct val="120000"/>
              </a:lnSpc>
              <a:buNone/>
            </a:pPr>
            <a:endParaRPr lang="en-US" altLang="ja-JP" b="1" dirty="0">
              <a:solidFill>
                <a:schemeClr val="tx1"/>
              </a:solidFill>
            </a:endParaRPr>
          </a:p>
          <a:p>
            <a:pPr marL="0" indent="0">
              <a:lnSpc>
                <a:spcPct val="120000"/>
              </a:lnSpc>
              <a:buNone/>
            </a:pPr>
            <a:r>
              <a:rPr lang="ja-JP" altLang="en-US" sz="2400" b="1" dirty="0">
                <a:solidFill>
                  <a:schemeClr val="tx1"/>
                </a:solidFill>
              </a:rPr>
              <a:t>〇方向性（案）の考え方</a:t>
            </a:r>
          </a:p>
          <a:p>
            <a:pPr>
              <a:lnSpc>
                <a:spcPct val="120000"/>
              </a:lnSpc>
            </a:pPr>
            <a:r>
              <a:rPr lang="ja-JP" altLang="en-US" sz="1600" dirty="0">
                <a:solidFill>
                  <a:schemeClr val="tx1"/>
                </a:solidFill>
              </a:rPr>
              <a:t>新設される事前</a:t>
            </a:r>
            <a:r>
              <a:rPr lang="ja-JP" altLang="en-US" sz="1600" dirty="0" smtClean="0">
                <a:solidFill>
                  <a:schemeClr val="tx1"/>
                </a:solidFill>
              </a:rPr>
              <a:t>調査結果報告</a:t>
            </a:r>
            <a:r>
              <a:rPr lang="ja-JP" altLang="en-US" sz="1600" dirty="0">
                <a:solidFill>
                  <a:schemeClr val="tx1"/>
                </a:solidFill>
              </a:rPr>
              <a:t>制度の活用や作業及び報告の記録の確認により、石綿飛散の未然防止や作業基準遵守の確認が可能である。</a:t>
            </a:r>
          </a:p>
          <a:p>
            <a:pPr>
              <a:lnSpc>
                <a:spcPct val="120000"/>
              </a:lnSpc>
            </a:pPr>
            <a:r>
              <a:rPr lang="ja-JP" altLang="en-US" sz="1600" dirty="0">
                <a:solidFill>
                  <a:schemeClr val="tx1"/>
                </a:solidFill>
              </a:rPr>
              <a:t>報告書確認時点（工事終了後）に違反が見つかっても是正措置が間に合わない可能性が高いことから、報告書の受理や確認よりも、新設される事前調査結果報告制度による工事前確認や工事中立入検査の対応に注力すべき。</a:t>
            </a:r>
            <a:endParaRPr lang="en-US" altLang="ja-JP" sz="1600" dirty="0">
              <a:solidFill>
                <a:schemeClr val="tx1"/>
              </a:solidFill>
            </a:endParaRPr>
          </a:p>
          <a:p>
            <a:pPr>
              <a:lnSpc>
                <a:spcPct val="120000"/>
              </a:lnSpc>
            </a:pPr>
            <a:r>
              <a:rPr lang="ja-JP" altLang="en-US" sz="1600" dirty="0">
                <a:solidFill>
                  <a:schemeClr val="tx1"/>
                </a:solidFill>
              </a:rPr>
              <a:t>現行でも行政指導の範囲で完了報告の提出指導を行っているケースも多く、指導を行っていない府においても相当数が提出されている。</a:t>
            </a:r>
            <a:endParaRPr lang="en-US" altLang="ja-JP" sz="1600" dirty="0">
              <a:solidFill>
                <a:schemeClr val="tx1"/>
              </a:solidFill>
            </a:endParaRPr>
          </a:p>
          <a:p>
            <a:pPr>
              <a:lnSpc>
                <a:spcPct val="120000"/>
              </a:lnSpc>
            </a:pPr>
            <a:endParaRPr lang="ja-JP" altLang="en-US" sz="1600" dirty="0">
              <a:solidFill>
                <a:schemeClr val="tx1"/>
              </a:solidFill>
            </a:endParaRPr>
          </a:p>
        </p:txBody>
      </p:sp>
      <p:sp>
        <p:nvSpPr>
          <p:cNvPr id="4" name="スライド番号プレースホルダー 3">
            <a:extLst>
              <a:ext uri="{FF2B5EF4-FFF2-40B4-BE49-F238E27FC236}">
                <a16:creationId xmlns:a16="http://schemas.microsoft.com/office/drawing/2014/main" id="{B5D37D13-07F4-4DAA-A68D-6C56A326370C}"/>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254230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論点（３）②大気濃度測定義務について</a:t>
            </a:r>
            <a:endParaRPr kumimoji="1" lang="ja-JP" altLang="en-US" sz="2800" dirty="0"/>
          </a:p>
        </p:txBody>
      </p:sp>
      <p:sp>
        <p:nvSpPr>
          <p:cNvPr id="4" name="コンテンツ プレースホルダー 2">
            <a:extLst>
              <a:ext uri="{FF2B5EF4-FFF2-40B4-BE49-F238E27FC236}">
                <a16:creationId xmlns:a16="http://schemas.microsoft.com/office/drawing/2014/main" id="{8EEE9804-3CE3-4B62-AFE3-F8AF54CD6763}"/>
              </a:ext>
            </a:extLst>
          </p:cNvPr>
          <p:cNvSpPr txBox="1">
            <a:spLocks/>
          </p:cNvSpPr>
          <p:nvPr/>
        </p:nvSpPr>
        <p:spPr>
          <a:xfrm>
            <a:off x="789438" y="1262144"/>
            <a:ext cx="6876688" cy="35432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t>大気濃度測定の義務について、見直す必要性があるかどうか。</a:t>
            </a:r>
          </a:p>
        </p:txBody>
      </p:sp>
      <p:sp>
        <p:nvSpPr>
          <p:cNvPr id="5" name="スライド番号プレースホルダー 4">
            <a:extLst>
              <a:ext uri="{FF2B5EF4-FFF2-40B4-BE49-F238E27FC236}">
                <a16:creationId xmlns:a16="http://schemas.microsoft.com/office/drawing/2014/main" id="{EA309157-5810-4221-854D-35E5A26FE1F5}"/>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28</a:t>
            </a:fld>
            <a:endParaRPr lang="en-US" dirty="0">
              <a:solidFill>
                <a:schemeClr val="tx1"/>
              </a:solidFill>
            </a:endParaRPr>
          </a:p>
        </p:txBody>
      </p:sp>
      <p:sp>
        <p:nvSpPr>
          <p:cNvPr id="6" name="コンテンツ プレースホルダー 2"/>
          <p:cNvSpPr txBox="1">
            <a:spLocks/>
          </p:cNvSpPr>
          <p:nvPr/>
        </p:nvSpPr>
        <p:spPr>
          <a:xfrm>
            <a:off x="789437" y="1750939"/>
            <a:ext cx="7709103" cy="52898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ja-JP" altLang="en-US" b="1" dirty="0">
                <a:solidFill>
                  <a:schemeClr val="tx1"/>
                </a:solidFill>
              </a:rPr>
              <a:t>〇課題と背景</a:t>
            </a:r>
            <a:r>
              <a:rPr lang="en-US" altLang="ja-JP" b="1" dirty="0">
                <a:solidFill>
                  <a:schemeClr val="tx1"/>
                </a:solidFill>
              </a:rPr>
              <a:t>【</a:t>
            </a:r>
            <a:r>
              <a:rPr lang="ja-JP" altLang="en-US" b="1" dirty="0">
                <a:solidFill>
                  <a:schemeClr val="tx1"/>
                </a:solidFill>
              </a:rPr>
              <a:t>国の検討状況</a:t>
            </a:r>
            <a:r>
              <a:rPr lang="en-US" altLang="ja-JP" b="1" dirty="0">
                <a:solidFill>
                  <a:schemeClr val="tx1"/>
                </a:solidFill>
              </a:rPr>
              <a:t>】</a:t>
            </a:r>
          </a:p>
          <a:p>
            <a:pPr>
              <a:lnSpc>
                <a:spcPct val="120000"/>
              </a:lnSpc>
            </a:pPr>
            <a:r>
              <a:rPr lang="ja-JP" altLang="en-US" sz="1600" dirty="0">
                <a:solidFill>
                  <a:schemeClr val="tx1"/>
                </a:solidFill>
              </a:rPr>
              <a:t>国では敷地境界等における大気濃度測定の制度化を検討してきたものの、平成</a:t>
            </a:r>
            <a:r>
              <a:rPr lang="en-US" altLang="ja-JP" sz="1600" smtClean="0">
                <a:solidFill>
                  <a:schemeClr val="tx1"/>
                </a:solidFill>
              </a:rPr>
              <a:t>26</a:t>
            </a:r>
            <a:r>
              <a:rPr lang="ja-JP" altLang="en-US" sz="1600" smtClean="0">
                <a:solidFill>
                  <a:schemeClr val="tx1"/>
                </a:solidFill>
              </a:rPr>
              <a:t>年</a:t>
            </a:r>
            <a:r>
              <a:rPr lang="ja-JP" altLang="en-US" sz="1600" dirty="0">
                <a:solidFill>
                  <a:schemeClr val="tx1"/>
                </a:solidFill>
              </a:rPr>
              <a:t>の法改正では、まずは集じん・排気装置の排気口等からの漏えい監視を徹底させることが重要であるとし、大気濃度測定については引き続き検討を続けるとして規定されなかった。</a:t>
            </a:r>
          </a:p>
          <a:p>
            <a:pPr>
              <a:lnSpc>
                <a:spcPct val="120000"/>
              </a:lnSpc>
            </a:pPr>
            <a:r>
              <a:rPr lang="ja-JP" altLang="en-US" sz="1600" dirty="0">
                <a:solidFill>
                  <a:schemeClr val="tx1"/>
                </a:solidFill>
              </a:rPr>
              <a:t>今般の法改正に係る検討においても、石綿繊維数濃度の測定に使用される走査型電子顕微鏡が十分に普及されていないこと、石綿以外も含む</a:t>
            </a:r>
            <a:r>
              <a:rPr lang="ja-JP" altLang="en-US" sz="1600" dirty="0" smtClean="0">
                <a:solidFill>
                  <a:schemeClr val="tx1"/>
                </a:solidFill>
              </a:rPr>
              <a:t>総繊維数濃度</a:t>
            </a:r>
            <a:r>
              <a:rPr lang="ja-JP" altLang="en-US" sz="1600" dirty="0">
                <a:solidFill>
                  <a:schemeClr val="tx1"/>
                </a:solidFill>
              </a:rPr>
              <a:t>の測定ではバックグラウンド濃度との比較が困難であること、分析には平均で５日～７日程度要すること、適切な測定地点の設定について結論が得られなかった等から、今後迅速測定の方法や評価の指標等の課題と対応を調査・研究し、制度化について検討することとなり、改正法案では規定されなかった。</a:t>
            </a:r>
          </a:p>
          <a:p>
            <a:pPr>
              <a:lnSpc>
                <a:spcPct val="120000"/>
              </a:lnSpc>
            </a:pPr>
            <a:r>
              <a:rPr lang="ja-JP" altLang="en-US" sz="1600" dirty="0">
                <a:solidFill>
                  <a:schemeClr val="tx1"/>
                </a:solidFill>
              </a:rPr>
              <a:t>国の検討においては、作業場所周辺で総繊維数濃度１本</a:t>
            </a:r>
            <a:r>
              <a:rPr lang="en-US" altLang="ja-JP" sz="1600" dirty="0">
                <a:solidFill>
                  <a:schemeClr val="tx1"/>
                </a:solidFill>
              </a:rPr>
              <a:t>/L</a:t>
            </a:r>
            <a:r>
              <a:rPr lang="ja-JP" altLang="en-US" sz="1600" dirty="0">
                <a:solidFill>
                  <a:schemeClr val="tx1"/>
                </a:solidFill>
              </a:rPr>
              <a:t>といった案も出る等、現行の府の基準より厳しい方向性で議論されているものの、</a:t>
            </a:r>
            <a:r>
              <a:rPr lang="en-US" altLang="ja-JP" sz="1600" dirty="0">
                <a:solidFill>
                  <a:schemeClr val="tx1"/>
                </a:solidFill>
              </a:rPr>
              <a:t>2023</a:t>
            </a:r>
            <a:r>
              <a:rPr lang="ja-JP" altLang="en-US" sz="1600" dirty="0">
                <a:solidFill>
                  <a:schemeClr val="tx1"/>
                </a:solidFill>
              </a:rPr>
              <a:t>年度頃にかけて迅速測定装置の開発やデータ収集を通じ制度化を検討するとし、その規制内容と開始時期については明確に示されていない。</a:t>
            </a:r>
          </a:p>
        </p:txBody>
      </p:sp>
    </p:spTree>
    <p:extLst>
      <p:ext uri="{BB962C8B-B14F-4D97-AF65-F5344CB8AC3E}">
        <p14:creationId xmlns:p14="http://schemas.microsoft.com/office/powerpoint/2010/main" val="1543067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論点（３）②大気濃度測定義務について</a:t>
            </a:r>
            <a:endParaRPr kumimoji="1" lang="ja-JP" altLang="en-US" sz="2800" dirty="0"/>
          </a:p>
        </p:txBody>
      </p:sp>
      <p:sp>
        <p:nvSpPr>
          <p:cNvPr id="4" name="スライド番号プレースホルダー 3">
            <a:extLst>
              <a:ext uri="{FF2B5EF4-FFF2-40B4-BE49-F238E27FC236}">
                <a16:creationId xmlns:a16="http://schemas.microsoft.com/office/drawing/2014/main" id="{694BA4F6-9AFF-4B29-A8C0-EBD4BF331C26}"/>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29</a:t>
            </a:fld>
            <a:endParaRPr lang="en-US" dirty="0">
              <a:solidFill>
                <a:schemeClr val="tx1"/>
              </a:solidFill>
            </a:endParaRPr>
          </a:p>
        </p:txBody>
      </p:sp>
      <p:sp>
        <p:nvSpPr>
          <p:cNvPr id="6" name="コンテンツ プレースホルダー 2"/>
          <p:cNvSpPr txBox="1">
            <a:spLocks/>
          </p:cNvSpPr>
          <p:nvPr/>
        </p:nvSpPr>
        <p:spPr>
          <a:xfrm>
            <a:off x="660400" y="1409559"/>
            <a:ext cx="7754730" cy="48904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Font typeface="Wingdings 3" charset="2"/>
              <a:buNone/>
            </a:pPr>
            <a:r>
              <a:rPr lang="ja-JP" altLang="en-US" b="1" dirty="0">
                <a:solidFill>
                  <a:schemeClr val="tx1"/>
                </a:solidFill>
              </a:rPr>
              <a:t>〇課題と背景</a:t>
            </a:r>
            <a:r>
              <a:rPr lang="en-US" altLang="ja-JP" b="1" dirty="0">
                <a:solidFill>
                  <a:schemeClr val="tx1"/>
                </a:solidFill>
              </a:rPr>
              <a:t>【</a:t>
            </a:r>
            <a:r>
              <a:rPr lang="ja-JP" altLang="en-US" b="1" dirty="0">
                <a:solidFill>
                  <a:schemeClr val="tx1"/>
                </a:solidFill>
              </a:rPr>
              <a:t>大阪府等における規制の現状</a:t>
            </a:r>
            <a:r>
              <a:rPr lang="en-US" altLang="ja-JP" b="1" dirty="0">
                <a:solidFill>
                  <a:schemeClr val="tx1"/>
                </a:solidFill>
              </a:rPr>
              <a:t>】</a:t>
            </a:r>
          </a:p>
          <a:p>
            <a:pPr>
              <a:lnSpc>
                <a:spcPct val="120000"/>
              </a:lnSpc>
            </a:pPr>
            <a:r>
              <a:rPr lang="ja-JP" altLang="en-US" sz="1600" dirty="0">
                <a:solidFill>
                  <a:schemeClr val="tx1"/>
                </a:solidFill>
              </a:rPr>
              <a:t>解体等作業に伴う石綿飛散の一般大気環境への影響の確認について、大阪府では国に先んじて、平成</a:t>
            </a:r>
            <a:r>
              <a:rPr lang="en-US" altLang="ja-JP" sz="1600" dirty="0">
                <a:solidFill>
                  <a:schemeClr val="tx1"/>
                </a:solidFill>
              </a:rPr>
              <a:t>18</a:t>
            </a:r>
            <a:r>
              <a:rPr lang="ja-JP" altLang="en-US" sz="1600" dirty="0">
                <a:solidFill>
                  <a:schemeClr val="tx1"/>
                </a:solidFill>
              </a:rPr>
              <a:t>年より条例で</a:t>
            </a:r>
            <a:r>
              <a:rPr lang="ja-JP" altLang="en-US" sz="1600" dirty="0" smtClean="0">
                <a:solidFill>
                  <a:schemeClr val="tx1"/>
                </a:solidFill>
              </a:rPr>
              <a:t>総繊維数濃度</a:t>
            </a:r>
            <a:r>
              <a:rPr lang="ja-JP" altLang="en-US" sz="1600" dirty="0">
                <a:solidFill>
                  <a:schemeClr val="tx1"/>
                </a:solidFill>
              </a:rPr>
              <a:t>における敷地境界基準（</a:t>
            </a:r>
            <a:r>
              <a:rPr lang="en-US" altLang="ja-JP" sz="1600" dirty="0">
                <a:solidFill>
                  <a:schemeClr val="tx1"/>
                </a:solidFill>
              </a:rPr>
              <a:t>10</a:t>
            </a:r>
            <a:r>
              <a:rPr lang="ja-JP" altLang="en-US" sz="1600" dirty="0">
                <a:solidFill>
                  <a:schemeClr val="tx1"/>
                </a:solidFill>
              </a:rPr>
              <a:t>本</a:t>
            </a:r>
            <a:r>
              <a:rPr lang="en-US" altLang="ja-JP" sz="1600" dirty="0">
                <a:solidFill>
                  <a:schemeClr val="tx1"/>
                </a:solidFill>
              </a:rPr>
              <a:t>/L</a:t>
            </a:r>
            <a:r>
              <a:rPr lang="ja-JP" altLang="en-US" sz="1600" dirty="0">
                <a:solidFill>
                  <a:schemeClr val="tx1"/>
                </a:solidFill>
              </a:rPr>
              <a:t>）を設けるとともに、一定規模以上（レベル１、２建材の使用面積が</a:t>
            </a:r>
            <a:r>
              <a:rPr lang="en-US" altLang="ja-JP" sz="1600" dirty="0">
                <a:solidFill>
                  <a:schemeClr val="tx1"/>
                </a:solidFill>
              </a:rPr>
              <a:t>50 ㎡</a:t>
            </a:r>
            <a:r>
              <a:rPr lang="ja-JP" altLang="en-US" sz="1600" dirty="0">
                <a:solidFill>
                  <a:schemeClr val="tx1"/>
                </a:solidFill>
              </a:rPr>
              <a:t>以上）の工事の場合には、敷地境界において工事前１点、工事中４点、工事後１点の大気濃度測定及び測定記録の保存（３年間）の義務を規定している。</a:t>
            </a:r>
          </a:p>
          <a:p>
            <a:pPr>
              <a:lnSpc>
                <a:spcPct val="120000"/>
              </a:lnSpc>
            </a:pPr>
            <a:r>
              <a:rPr lang="ja-JP" altLang="en-US" sz="1600" dirty="0">
                <a:solidFill>
                  <a:schemeClr val="tx1"/>
                </a:solidFill>
              </a:rPr>
              <a:t>大阪府の敷地境界基準については大防法における特定粉じん発生施設から排出される石綿濃度の排出基準を基に設定されたものである。</a:t>
            </a:r>
          </a:p>
          <a:p>
            <a:pPr>
              <a:lnSpc>
                <a:spcPct val="120000"/>
              </a:lnSpc>
            </a:pPr>
            <a:r>
              <a:rPr lang="ja-JP" altLang="en-US" sz="1600" dirty="0">
                <a:solidFill>
                  <a:schemeClr val="tx1"/>
                </a:solidFill>
              </a:rPr>
              <a:t>なお、都道府県等の状況については、条例により大気濃度測定を義務付けている自治体は</a:t>
            </a:r>
            <a:r>
              <a:rPr lang="en-US" altLang="ja-JP" sz="1600" dirty="0">
                <a:solidFill>
                  <a:schemeClr val="tx1"/>
                </a:solidFill>
              </a:rPr>
              <a:t>16</a:t>
            </a:r>
            <a:r>
              <a:rPr lang="ja-JP" altLang="en-US" sz="1600" dirty="0">
                <a:solidFill>
                  <a:schemeClr val="tx1"/>
                </a:solidFill>
              </a:rPr>
              <a:t>（有効回答のうち </a:t>
            </a:r>
            <a:r>
              <a:rPr lang="en-US" altLang="ja-JP" sz="1600" dirty="0">
                <a:solidFill>
                  <a:schemeClr val="tx1"/>
                </a:solidFill>
              </a:rPr>
              <a:t>12 </a:t>
            </a:r>
            <a:r>
              <a:rPr lang="ja-JP" altLang="en-US" sz="1600" dirty="0">
                <a:solidFill>
                  <a:schemeClr val="tx1"/>
                </a:solidFill>
              </a:rPr>
              <a:t>％）であり、この他</a:t>
            </a:r>
            <a:r>
              <a:rPr lang="en-US" altLang="ja-JP" sz="1600" dirty="0">
                <a:solidFill>
                  <a:schemeClr val="tx1"/>
                </a:solidFill>
              </a:rPr>
              <a:t>75</a:t>
            </a:r>
            <a:r>
              <a:rPr lang="ja-JP" altLang="en-US" sz="1600" dirty="0">
                <a:solidFill>
                  <a:schemeClr val="tx1"/>
                </a:solidFill>
              </a:rPr>
              <a:t>（同 </a:t>
            </a:r>
            <a:r>
              <a:rPr lang="en-US" altLang="ja-JP" sz="1600" dirty="0">
                <a:solidFill>
                  <a:schemeClr val="tx1"/>
                </a:solidFill>
              </a:rPr>
              <a:t>57 </a:t>
            </a:r>
            <a:r>
              <a:rPr lang="ja-JP" altLang="en-US" sz="1600" dirty="0">
                <a:solidFill>
                  <a:schemeClr val="tx1"/>
                </a:solidFill>
              </a:rPr>
              <a:t>％）の自治体では条例による義務付けではないが、調査の実施を指導している。（中央環境審議会石綿飛散防止小委員会資料）</a:t>
            </a:r>
            <a:endParaRPr lang="en-US" altLang="ja-JP" sz="1600" dirty="0">
              <a:solidFill>
                <a:schemeClr val="tx1"/>
              </a:solidFill>
            </a:endParaRPr>
          </a:p>
          <a:p>
            <a:pPr>
              <a:lnSpc>
                <a:spcPct val="120000"/>
              </a:lnSpc>
            </a:pPr>
            <a:r>
              <a:rPr lang="ja-JP" altLang="en-US" sz="1600" dirty="0">
                <a:solidFill>
                  <a:schemeClr val="tx1"/>
                </a:solidFill>
              </a:rPr>
              <a:t>以上の状況を踏まえ、大気濃度測定の義務について見直すべきかどうか、検討する必要がある。</a:t>
            </a:r>
          </a:p>
        </p:txBody>
      </p:sp>
    </p:spTree>
    <p:extLst>
      <p:ext uri="{BB962C8B-B14F-4D97-AF65-F5344CB8AC3E}">
        <p14:creationId xmlns:p14="http://schemas.microsoft.com/office/powerpoint/2010/main" val="74510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477080"/>
            <a:ext cx="6876689" cy="1320800"/>
          </a:xfrm>
        </p:spPr>
        <p:txBody>
          <a:bodyPr/>
          <a:lstStyle/>
          <a:p>
            <a:r>
              <a:rPr kumimoji="1" lang="ja-JP" altLang="en-US" dirty="0"/>
              <a:t>論点（１）作業基準について</a:t>
            </a:r>
          </a:p>
        </p:txBody>
      </p:sp>
      <p:sp>
        <p:nvSpPr>
          <p:cNvPr id="7" name="コンテンツ プレースホルダー 2">
            <a:extLst>
              <a:ext uri="{FF2B5EF4-FFF2-40B4-BE49-F238E27FC236}">
                <a16:creationId xmlns:a16="http://schemas.microsoft.com/office/drawing/2014/main" id="{3A361C4F-8D95-46B4-937C-B141EE01E161}"/>
              </a:ext>
            </a:extLst>
          </p:cNvPr>
          <p:cNvSpPr txBox="1">
            <a:spLocks/>
          </p:cNvSpPr>
          <p:nvPr/>
        </p:nvSpPr>
        <p:spPr>
          <a:xfrm>
            <a:off x="755520" y="1162880"/>
            <a:ext cx="7312206" cy="65681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spc="-150" dirty="0">
                <a:solidFill>
                  <a:schemeClr val="tx1"/>
                </a:solidFill>
              </a:rPr>
              <a:t>法で新しくレベル３建材の除去に係る作業基準の内容が定められる予定であるが、条例における作業基準をどうするか。</a:t>
            </a:r>
          </a:p>
        </p:txBody>
      </p:sp>
      <p:sp>
        <p:nvSpPr>
          <p:cNvPr id="4" name="スライド番号プレースホルダー 3">
            <a:extLst>
              <a:ext uri="{FF2B5EF4-FFF2-40B4-BE49-F238E27FC236}">
                <a16:creationId xmlns:a16="http://schemas.microsoft.com/office/drawing/2014/main" id="{0600F6B5-56BF-4E06-A409-B11B08492794}"/>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3</a:t>
            </a:fld>
            <a:endParaRPr lang="en-US" dirty="0">
              <a:solidFill>
                <a:schemeClr val="tx1"/>
              </a:solidFill>
            </a:endParaRPr>
          </a:p>
        </p:txBody>
      </p:sp>
      <p:sp>
        <p:nvSpPr>
          <p:cNvPr id="9" name="コンテンツ プレースホルダー 2">
            <a:extLst>
              <a:ext uri="{FF2B5EF4-FFF2-40B4-BE49-F238E27FC236}">
                <a16:creationId xmlns:a16="http://schemas.microsoft.com/office/drawing/2014/main" id="{8060D3BB-307E-4E45-A4D0-AADE106E9A1A}"/>
              </a:ext>
            </a:extLst>
          </p:cNvPr>
          <p:cNvSpPr txBox="1">
            <a:spLocks/>
          </p:cNvSpPr>
          <p:nvPr/>
        </p:nvSpPr>
        <p:spPr>
          <a:xfrm>
            <a:off x="606346" y="2036339"/>
            <a:ext cx="7610553" cy="4628786"/>
          </a:xfrm>
          <a:prstGeom prst="rect">
            <a:avLst/>
          </a:prstGeom>
        </p:spPr>
        <p:txBody>
          <a:bodyPr vert="horz" lIns="74295" tIns="37148" rIns="74295" bIns="3714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b="1" dirty="0">
                <a:solidFill>
                  <a:schemeClr val="tx1"/>
                </a:solidFill>
              </a:rPr>
              <a:t>〇課題と背景</a:t>
            </a:r>
          </a:p>
          <a:p>
            <a:r>
              <a:rPr lang="ja-JP" altLang="en-US" sz="1600" dirty="0">
                <a:solidFill>
                  <a:schemeClr val="tx1"/>
                </a:solidFill>
              </a:rPr>
              <a:t>石綿含有建材の除去にあたり、受注者及び自主施工者が遵守すべき基準として、作業の種類ごとに作業基準が法及び条例で定められている。</a:t>
            </a:r>
            <a:endParaRPr lang="en-US" altLang="ja-JP" sz="1600" dirty="0">
              <a:solidFill>
                <a:schemeClr val="tx1"/>
              </a:solidFill>
            </a:endParaRPr>
          </a:p>
          <a:p>
            <a:r>
              <a:rPr lang="ja-JP" altLang="en-US" sz="1600" dirty="0">
                <a:solidFill>
                  <a:schemeClr val="tx1"/>
                </a:solidFill>
              </a:rPr>
              <a:t>作業基準のうち、石綿除去に係るものとしては、これまで法でレベル１、２建材、条例においてレベル１、２及び３建材が定められているところ。</a:t>
            </a:r>
            <a:endParaRPr lang="en-US" altLang="ja-JP" sz="1600" dirty="0">
              <a:solidFill>
                <a:schemeClr val="tx1"/>
              </a:solidFill>
            </a:endParaRPr>
          </a:p>
          <a:p>
            <a:r>
              <a:rPr lang="ja-JP" altLang="en-US" sz="1600" dirty="0">
                <a:solidFill>
                  <a:schemeClr val="tx1"/>
                </a:solidFill>
              </a:rPr>
              <a:t>今般、政省令の改正にあたり新たにレベル３建材の除去に係る作業基準の内容が定められる予定であり、その中で条例に規定のない作業基準は法と整合を図ることになるが、条例で規定済みだが法で今回規定されない作業基準の取り扱いについて、そのまま規定しておくべきか、規定を削除するべきか等について検討する必要がある。</a:t>
            </a:r>
            <a:endParaRPr lang="en-US" altLang="ja-JP" sz="1600" dirty="0">
              <a:solidFill>
                <a:schemeClr val="tx1"/>
              </a:solidFill>
            </a:endParaRPr>
          </a:p>
          <a:p>
            <a:r>
              <a:rPr lang="ja-JP" altLang="en-US" sz="1600" dirty="0">
                <a:solidFill>
                  <a:schemeClr val="tx1"/>
                </a:solidFill>
              </a:rPr>
              <a:t>なお、作業基準については、条例では「作業実施基準」の用語を用い、レベル３建材以外にもレベル１、２建材の基準が規定されており、その内容は法と整合を取る形で規定されているものの、一部条例でのみ定められている独自の基準が存在している。このレベル１、２建材の条例独自の作業基準についてもそのまま規定しておくべきか、規定を削除するべきかを併せて検討する必要がある。</a:t>
            </a:r>
          </a:p>
        </p:txBody>
      </p:sp>
    </p:spTree>
    <p:extLst>
      <p:ext uri="{BB962C8B-B14F-4D97-AF65-F5344CB8AC3E}">
        <p14:creationId xmlns:p14="http://schemas.microsoft.com/office/powerpoint/2010/main" val="978869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論点（３）②大気濃度測定義務について</a:t>
            </a:r>
            <a:endParaRPr kumimoji="1" lang="ja-JP" altLang="en-US" sz="2800" dirty="0"/>
          </a:p>
        </p:txBody>
      </p:sp>
      <p:sp>
        <p:nvSpPr>
          <p:cNvPr id="3" name="コンテンツ プレースホルダー 2"/>
          <p:cNvSpPr>
            <a:spLocks noGrp="1"/>
          </p:cNvSpPr>
          <p:nvPr>
            <p:ph idx="1"/>
          </p:nvPr>
        </p:nvSpPr>
        <p:spPr>
          <a:xfrm>
            <a:off x="660400" y="1734477"/>
            <a:ext cx="7542306" cy="4930648"/>
          </a:xfrm>
        </p:spPr>
        <p:txBody>
          <a:bodyPr>
            <a:noAutofit/>
          </a:bodyPr>
          <a:lstStyle/>
          <a:p>
            <a:pPr marL="0" indent="0">
              <a:lnSpc>
                <a:spcPct val="120000"/>
              </a:lnSpc>
              <a:buNone/>
            </a:pPr>
            <a:r>
              <a:rPr lang="ja-JP" altLang="en-US" sz="2400" b="1" dirty="0">
                <a:solidFill>
                  <a:schemeClr val="tx1"/>
                </a:solidFill>
              </a:rPr>
              <a:t>〇方向性（案）</a:t>
            </a:r>
            <a:endParaRPr lang="en-US" altLang="ja-JP" sz="2400" b="1" dirty="0">
              <a:solidFill>
                <a:schemeClr val="tx1"/>
              </a:solidFill>
            </a:endParaRPr>
          </a:p>
          <a:p>
            <a:pPr marL="0" indent="0">
              <a:lnSpc>
                <a:spcPct val="120000"/>
              </a:lnSpc>
              <a:buNone/>
            </a:pPr>
            <a:r>
              <a:rPr lang="ja-JP" altLang="en-US" sz="2400" b="1" dirty="0">
                <a:solidFill>
                  <a:schemeClr val="tx1"/>
                </a:solidFill>
              </a:rPr>
              <a:t>　大気濃度測定に係る規制制度については、</a:t>
            </a:r>
            <a:r>
              <a:rPr lang="ja-JP" altLang="en-US" sz="2400" b="1" u="sng" dirty="0">
                <a:solidFill>
                  <a:schemeClr val="tx1"/>
                </a:solidFill>
              </a:rPr>
              <a:t>現行の規制を維持する。</a:t>
            </a:r>
            <a:endParaRPr lang="en-US" altLang="ja-JP" sz="2400" b="1" u="sng" dirty="0">
              <a:solidFill>
                <a:schemeClr val="tx1"/>
              </a:solidFill>
            </a:endParaRPr>
          </a:p>
          <a:p>
            <a:pPr marL="0" indent="0">
              <a:lnSpc>
                <a:spcPct val="150000"/>
              </a:lnSpc>
              <a:buNone/>
            </a:pPr>
            <a:r>
              <a:rPr lang="ja-JP" altLang="en-US" sz="1200" dirty="0">
                <a:solidFill>
                  <a:schemeClr val="tx1"/>
                </a:solidFill>
                <a:ea typeface="メイリオ"/>
              </a:rPr>
              <a:t>【具体的な内容】</a:t>
            </a:r>
          </a:p>
          <a:p>
            <a:pPr marL="0" indent="0">
              <a:lnSpc>
                <a:spcPct val="150000"/>
              </a:lnSpc>
              <a:buNone/>
            </a:pPr>
            <a:r>
              <a:rPr lang="ja-JP" altLang="en-US" sz="1200" dirty="0">
                <a:solidFill>
                  <a:schemeClr val="tx1"/>
                </a:solidFill>
                <a:ea typeface="メイリオ"/>
              </a:rPr>
              <a:t>　対象（レベル３建材を除きレベル１、２建材の使用面積が</a:t>
            </a:r>
            <a:r>
              <a:rPr lang="en-US" altLang="ja-JP" sz="1200" dirty="0">
                <a:solidFill>
                  <a:schemeClr val="tx1"/>
                </a:solidFill>
                <a:ea typeface="メイリオ"/>
              </a:rPr>
              <a:t>50m</a:t>
            </a:r>
            <a:r>
              <a:rPr lang="en-US" altLang="ja-JP" sz="1200" baseline="30000" dirty="0">
                <a:solidFill>
                  <a:schemeClr val="tx1"/>
                </a:solidFill>
                <a:ea typeface="メイリオ"/>
              </a:rPr>
              <a:t>2</a:t>
            </a:r>
            <a:r>
              <a:rPr lang="ja-JP" altLang="en-US" sz="1200" dirty="0">
                <a:solidFill>
                  <a:schemeClr val="tx1"/>
                </a:solidFill>
                <a:ea typeface="メイリオ"/>
              </a:rPr>
              <a:t>以上の解体等工事）、基準（敷地境界に</a:t>
            </a:r>
            <a:r>
              <a:rPr lang="ja-JP" altLang="en-US" sz="1200" dirty="0" smtClean="0">
                <a:solidFill>
                  <a:schemeClr val="tx1"/>
                </a:solidFill>
                <a:ea typeface="メイリオ"/>
              </a:rPr>
              <a:t>おける総繊維</a:t>
            </a:r>
            <a:r>
              <a:rPr lang="ja-JP" altLang="en-US" sz="1200" dirty="0">
                <a:solidFill>
                  <a:schemeClr val="tx1"/>
                </a:solidFill>
                <a:ea typeface="メイリオ"/>
              </a:rPr>
              <a:t>数</a:t>
            </a:r>
            <a:r>
              <a:rPr lang="en-US" altLang="ja-JP" sz="1200" dirty="0">
                <a:solidFill>
                  <a:schemeClr val="tx1"/>
                </a:solidFill>
                <a:ea typeface="メイリオ"/>
              </a:rPr>
              <a:t>10</a:t>
            </a:r>
            <a:r>
              <a:rPr lang="ja-JP" altLang="en-US" sz="1200" dirty="0">
                <a:solidFill>
                  <a:schemeClr val="tx1"/>
                </a:solidFill>
                <a:ea typeface="メイリオ"/>
              </a:rPr>
              <a:t>本</a:t>
            </a:r>
            <a:r>
              <a:rPr lang="en-US" altLang="ja-JP" sz="1200" dirty="0">
                <a:solidFill>
                  <a:schemeClr val="tx1"/>
                </a:solidFill>
                <a:ea typeface="メイリオ"/>
              </a:rPr>
              <a:t>/L</a:t>
            </a:r>
            <a:r>
              <a:rPr lang="ja-JP" altLang="en-US" sz="1200" dirty="0">
                <a:solidFill>
                  <a:schemeClr val="tx1"/>
                </a:solidFill>
                <a:ea typeface="メイリオ"/>
              </a:rPr>
              <a:t>）、頻度（工事前１点、工事中４点、工事後１点）等については現行通りとする。</a:t>
            </a:r>
            <a:endParaRPr lang="en-US" altLang="ja-JP" sz="1200" dirty="0">
              <a:solidFill>
                <a:schemeClr val="tx1"/>
              </a:solidFill>
              <a:ea typeface="メイリオ"/>
            </a:endParaRPr>
          </a:p>
          <a:p>
            <a:pPr marL="0" indent="0">
              <a:lnSpc>
                <a:spcPct val="150000"/>
              </a:lnSpc>
              <a:buNone/>
            </a:pPr>
            <a:endParaRPr lang="en-US" altLang="ja-JP" sz="1200" dirty="0">
              <a:solidFill>
                <a:schemeClr val="tx1"/>
              </a:solidFill>
              <a:ea typeface="メイリオ"/>
            </a:endParaRPr>
          </a:p>
          <a:p>
            <a:pPr marL="0" indent="0">
              <a:lnSpc>
                <a:spcPct val="150000"/>
              </a:lnSpc>
              <a:buNone/>
            </a:pPr>
            <a:r>
              <a:rPr lang="ja-JP" altLang="en-US" sz="2400" b="1" dirty="0">
                <a:solidFill>
                  <a:schemeClr val="tx1"/>
                </a:solidFill>
              </a:rPr>
              <a:t>〇方向性（案）の考え方</a:t>
            </a:r>
          </a:p>
          <a:p>
            <a:pPr>
              <a:lnSpc>
                <a:spcPct val="120000"/>
              </a:lnSpc>
            </a:pPr>
            <a:r>
              <a:rPr lang="ja-JP" altLang="en-US" sz="1600" dirty="0">
                <a:solidFill>
                  <a:schemeClr val="tx1"/>
                </a:solidFill>
              </a:rPr>
              <a:t>これまでの府の規制指導の考え方を継続することができる。</a:t>
            </a:r>
          </a:p>
          <a:p>
            <a:pPr>
              <a:lnSpc>
                <a:spcPct val="120000"/>
              </a:lnSpc>
            </a:pPr>
            <a:r>
              <a:rPr lang="ja-JP" altLang="en-US" sz="1600" dirty="0">
                <a:solidFill>
                  <a:schemeClr val="tx1"/>
                </a:solidFill>
              </a:rPr>
              <a:t>見直しの具体的な方向性や基準等については、国の動きを踏まえ検討すべきである。</a:t>
            </a:r>
          </a:p>
          <a:p>
            <a:pPr>
              <a:lnSpc>
                <a:spcPct val="120000"/>
              </a:lnSpc>
            </a:pPr>
            <a:endParaRPr lang="ja-JP" altLang="en-US" b="1" dirty="0">
              <a:solidFill>
                <a:schemeClr val="tx1"/>
              </a:solidFill>
            </a:endParaRPr>
          </a:p>
        </p:txBody>
      </p:sp>
      <p:sp>
        <p:nvSpPr>
          <p:cNvPr id="4" name="スライド番号プレースホルダー 3">
            <a:extLst>
              <a:ext uri="{FF2B5EF4-FFF2-40B4-BE49-F238E27FC236}">
                <a16:creationId xmlns:a16="http://schemas.microsoft.com/office/drawing/2014/main" id="{A574D40E-29BC-4039-90D8-1C941E01B56C}"/>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33131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FEEC5-CF5B-4B0B-80ED-409F415BA79A}"/>
              </a:ext>
            </a:extLst>
          </p:cNvPr>
          <p:cNvSpPr>
            <a:spLocks noGrp="1"/>
          </p:cNvSpPr>
          <p:nvPr>
            <p:ph type="title"/>
          </p:nvPr>
        </p:nvSpPr>
        <p:spPr>
          <a:xfrm>
            <a:off x="660400" y="609600"/>
            <a:ext cx="6876689" cy="755374"/>
          </a:xfrm>
        </p:spPr>
        <p:txBody>
          <a:bodyPr/>
          <a:lstStyle/>
          <a:p>
            <a:r>
              <a:rPr lang="ja-JP" altLang="en-US" dirty="0"/>
              <a:t>論点と方向性（案）のまとめ</a:t>
            </a:r>
            <a:endParaRPr kumimoji="1" lang="ja-JP" altLang="en-US" dirty="0"/>
          </a:p>
        </p:txBody>
      </p:sp>
      <p:graphicFrame>
        <p:nvGraphicFramePr>
          <p:cNvPr id="4" name="表 4">
            <a:extLst>
              <a:ext uri="{FF2B5EF4-FFF2-40B4-BE49-F238E27FC236}">
                <a16:creationId xmlns:a16="http://schemas.microsoft.com/office/drawing/2014/main" id="{B481D5BA-D3D0-4642-8C4A-96BD363440A4}"/>
              </a:ext>
            </a:extLst>
          </p:cNvPr>
          <p:cNvGraphicFramePr>
            <a:graphicFrameLocks noGrp="1"/>
          </p:cNvGraphicFramePr>
          <p:nvPr>
            <p:extLst>
              <p:ext uri="{D42A27DB-BD31-4B8C-83A1-F6EECF244321}">
                <p14:modId xmlns:p14="http://schemas.microsoft.com/office/powerpoint/2010/main" val="1204738576"/>
              </p:ext>
            </p:extLst>
          </p:nvPr>
        </p:nvGraphicFramePr>
        <p:xfrm>
          <a:off x="836078" y="1336839"/>
          <a:ext cx="7724826" cy="4769621"/>
        </p:xfrm>
        <a:graphic>
          <a:graphicData uri="http://schemas.openxmlformats.org/drawingml/2006/table">
            <a:tbl>
              <a:tblPr firstRow="1" bandRow="1">
                <a:tableStyleId>{5C22544A-7EE6-4342-B048-85BDC9FD1C3A}</a:tableStyleId>
              </a:tblPr>
              <a:tblGrid>
                <a:gridCol w="2310534">
                  <a:extLst>
                    <a:ext uri="{9D8B030D-6E8A-4147-A177-3AD203B41FA5}">
                      <a16:colId xmlns:a16="http://schemas.microsoft.com/office/drawing/2014/main" val="1023281059"/>
                    </a:ext>
                  </a:extLst>
                </a:gridCol>
                <a:gridCol w="5414292">
                  <a:extLst>
                    <a:ext uri="{9D8B030D-6E8A-4147-A177-3AD203B41FA5}">
                      <a16:colId xmlns:a16="http://schemas.microsoft.com/office/drawing/2014/main" val="2414923962"/>
                    </a:ext>
                  </a:extLst>
                </a:gridCol>
              </a:tblGrid>
              <a:tr h="521621">
                <a:tc>
                  <a:txBody>
                    <a:bodyP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論点</a:t>
                      </a:r>
                    </a:p>
                  </a:txBody>
                  <a:tcPr anchor="ctr"/>
                </a:tc>
                <a:tc>
                  <a:txBody>
                    <a:bodyPr/>
                    <a:lstStyle/>
                    <a:p>
                      <a:pPr algn="ct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方向性（案）</a:t>
                      </a:r>
                    </a:p>
                  </a:txBody>
                  <a:tcPr anchor="ctr"/>
                </a:tc>
                <a:extLst>
                  <a:ext uri="{0D108BD9-81ED-4DB2-BD59-A6C34878D82A}">
                    <a16:rowId xmlns:a16="http://schemas.microsoft.com/office/drawing/2014/main" val="77831072"/>
                  </a:ext>
                </a:extLst>
              </a:tr>
              <a:tr h="900000">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（１）作業基準</a:t>
                      </a:r>
                    </a:p>
                  </a:txBody>
                  <a:tcPr anchor="ct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・レベル１、２及び３建材の作業基準について、新たに法では規定されず条例で規定済みの独自の基準については、現行の基準を維持する。</a:t>
                      </a:r>
                    </a:p>
                  </a:txBody>
                  <a:tcPr anchor="ctr"/>
                </a:tc>
                <a:extLst>
                  <a:ext uri="{0D108BD9-81ED-4DB2-BD59-A6C34878D82A}">
                    <a16:rowId xmlns:a16="http://schemas.microsoft.com/office/drawing/2014/main" val="710435571"/>
                  </a:ext>
                </a:extLst>
              </a:tr>
              <a:tr h="828000">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（２）①届出対象の建材</a:t>
                      </a:r>
                    </a:p>
                  </a:txBody>
                  <a:tcPr anchor="ct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現行の成形板に加え、「仕上塗材」、「樹脂被覆・固化建材」、「その他建材」等レベル３建材の全てを届出義務の対象とする。</a:t>
                      </a:r>
                    </a:p>
                  </a:txBody>
                  <a:tcPr anchor="ctr"/>
                </a:tc>
                <a:extLst>
                  <a:ext uri="{0D108BD9-81ED-4DB2-BD59-A6C34878D82A}">
                    <a16:rowId xmlns:a16="http://schemas.microsoft.com/office/drawing/2014/main" val="2647968527"/>
                  </a:ext>
                </a:extLst>
              </a:tr>
              <a:tr h="1080000">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（２）②届出の面積要件</a:t>
                      </a:r>
                    </a:p>
                  </a:txBody>
                  <a:tcPr anchor="ct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以下のいずれかに該当する場合に届出対象とする。</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・仕上塗材の使用面積が</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以上の場合</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・その他建材（成形板、樹脂被覆・固化建材、その他石綿</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含有建材）の使用面積の合計が</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1,000㎡</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以上の場合</a:t>
                      </a:r>
                    </a:p>
                  </a:txBody>
                  <a:tcPr anchor="ctr"/>
                </a:tc>
                <a:extLst>
                  <a:ext uri="{0D108BD9-81ED-4DB2-BD59-A6C34878D82A}">
                    <a16:rowId xmlns:a16="http://schemas.microsoft.com/office/drawing/2014/main" val="332961415"/>
                  </a:ext>
                </a:extLst>
              </a:tr>
              <a:tr h="720000">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（３）①完了報告書</a:t>
                      </a:r>
                    </a:p>
                  </a:txBody>
                  <a:tcPr anchor="ct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行政への報告は義務化しない</a:t>
                      </a:r>
                    </a:p>
                  </a:txBody>
                  <a:tcPr anchor="ctr"/>
                </a:tc>
                <a:extLst>
                  <a:ext uri="{0D108BD9-81ED-4DB2-BD59-A6C34878D82A}">
                    <a16:rowId xmlns:a16="http://schemas.microsoft.com/office/drawing/2014/main" val="3872769577"/>
                  </a:ext>
                </a:extLst>
              </a:tr>
              <a:tr h="720000">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（３）②大気濃度測定義務</a:t>
                      </a:r>
                    </a:p>
                  </a:txBody>
                  <a:tcPr anchor="ct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大気濃度測定に係る規制制度については、現行の規制を維持する。</a:t>
                      </a:r>
                    </a:p>
                  </a:txBody>
                  <a:tcPr anchor="ctr"/>
                </a:tc>
                <a:extLst>
                  <a:ext uri="{0D108BD9-81ED-4DB2-BD59-A6C34878D82A}">
                    <a16:rowId xmlns:a16="http://schemas.microsoft.com/office/drawing/2014/main" val="3996359192"/>
                  </a:ext>
                </a:extLst>
              </a:tr>
            </a:tbl>
          </a:graphicData>
        </a:graphic>
      </p:graphicFrame>
      <p:sp>
        <p:nvSpPr>
          <p:cNvPr id="6" name="スライド番号プレースホルダー 5">
            <a:extLst>
              <a:ext uri="{FF2B5EF4-FFF2-40B4-BE49-F238E27FC236}">
                <a16:creationId xmlns:a16="http://schemas.microsoft.com/office/drawing/2014/main" id="{FACEF570-90B0-4C6B-8FA9-9727FFFE6C8D}"/>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2523066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E2291-5A8C-40D8-A311-5570AA117CF8}"/>
              </a:ext>
            </a:extLst>
          </p:cNvPr>
          <p:cNvSpPr>
            <a:spLocks noGrp="1"/>
          </p:cNvSpPr>
          <p:nvPr>
            <p:ph type="title"/>
          </p:nvPr>
        </p:nvSpPr>
        <p:spPr>
          <a:xfrm>
            <a:off x="660400" y="609600"/>
            <a:ext cx="6876689" cy="590933"/>
          </a:xfrm>
        </p:spPr>
        <p:txBody>
          <a:bodyPr>
            <a:normAutofit/>
          </a:bodyPr>
          <a:lstStyle/>
          <a:p>
            <a:r>
              <a:rPr lang="ja-JP" altLang="en-US" sz="2000" dirty="0">
                <a:ea typeface="メイリオ"/>
              </a:rPr>
              <a:t>（参考）事前</a:t>
            </a:r>
            <a:r>
              <a:rPr lang="ja-JP" altLang="en-US" sz="2000" dirty="0" smtClean="0">
                <a:ea typeface="メイリオ"/>
              </a:rPr>
              <a:t>調査結果報告</a:t>
            </a:r>
            <a:r>
              <a:rPr lang="ja-JP" altLang="en-US" sz="2000" dirty="0">
                <a:ea typeface="メイリオ"/>
              </a:rPr>
              <a:t>制度について①　</a:t>
            </a:r>
            <a:endParaRPr lang="ja-JP" altLang="en-US" sz="2000" dirty="0"/>
          </a:p>
        </p:txBody>
      </p:sp>
      <p:sp>
        <p:nvSpPr>
          <p:cNvPr id="8" name="コンテンツ プレースホルダー 2">
            <a:extLst>
              <a:ext uri="{FF2B5EF4-FFF2-40B4-BE49-F238E27FC236}">
                <a16:creationId xmlns:a16="http://schemas.microsoft.com/office/drawing/2014/main" id="{3F58038C-06BF-4D11-9EE3-B686368912D3}"/>
              </a:ext>
            </a:extLst>
          </p:cNvPr>
          <p:cNvSpPr>
            <a:spLocks noGrp="1"/>
          </p:cNvSpPr>
          <p:nvPr>
            <p:ph idx="1"/>
          </p:nvPr>
        </p:nvSpPr>
        <p:spPr>
          <a:xfrm>
            <a:off x="837821" y="1142477"/>
            <a:ext cx="7896746" cy="5464592"/>
          </a:xfrm>
        </p:spPr>
        <p:txBody>
          <a:bodyPr>
            <a:noAutofit/>
          </a:bodyPr>
          <a:lstStyle/>
          <a:p>
            <a:pPr marL="0" indent="0">
              <a:lnSpc>
                <a:spcPct val="120000"/>
              </a:lnSpc>
              <a:buNone/>
            </a:pPr>
            <a:r>
              <a:rPr lang="ja-JP" altLang="en-US" sz="1400" b="1" dirty="0">
                <a:solidFill>
                  <a:schemeClr val="tx1"/>
                </a:solidFill>
              </a:rPr>
              <a:t>〇以下のいずれかの工事を行おうとするときは、電子届により、事前調査の結果等を都道府県知事に届け出なければならない。</a:t>
            </a:r>
            <a:endParaRPr lang="en-US" altLang="ja-JP" sz="1400" b="1" dirty="0">
              <a:solidFill>
                <a:schemeClr val="tx1"/>
              </a:solidFill>
            </a:endParaRPr>
          </a:p>
          <a:p>
            <a:pPr marL="0" indent="0">
              <a:lnSpc>
                <a:spcPct val="120000"/>
              </a:lnSpc>
              <a:buNone/>
            </a:pPr>
            <a:r>
              <a:rPr lang="ja-JP" altLang="en-US" sz="1200" dirty="0">
                <a:solidFill>
                  <a:schemeClr val="tx1"/>
                </a:solidFill>
              </a:rPr>
              <a:t>　①解体工事部分の床面積の合計が</a:t>
            </a:r>
            <a:r>
              <a:rPr lang="en-US" altLang="ja-JP" sz="1200" dirty="0">
                <a:solidFill>
                  <a:schemeClr val="tx1"/>
                </a:solidFill>
              </a:rPr>
              <a:t>80</a:t>
            </a:r>
            <a:r>
              <a:rPr lang="ja-JP" altLang="en-US" sz="1200" dirty="0">
                <a:solidFill>
                  <a:schemeClr val="tx1"/>
                </a:solidFill>
              </a:rPr>
              <a:t>㎡以上の建築物の解体工事</a:t>
            </a:r>
            <a:endParaRPr lang="en-US" altLang="ja-JP" sz="1200" dirty="0">
              <a:solidFill>
                <a:schemeClr val="tx1"/>
              </a:solidFill>
            </a:endParaRPr>
          </a:p>
          <a:p>
            <a:pPr marL="0" indent="0">
              <a:lnSpc>
                <a:spcPct val="120000"/>
              </a:lnSpc>
              <a:buNone/>
            </a:pPr>
            <a:r>
              <a:rPr lang="ja-JP" altLang="en-US" sz="1200" dirty="0">
                <a:solidFill>
                  <a:schemeClr val="tx1"/>
                </a:solidFill>
              </a:rPr>
              <a:t>　②</a:t>
            </a:r>
            <a:r>
              <a:rPr lang="ja-JP" altLang="en-US" sz="1200" dirty="0" smtClean="0">
                <a:solidFill>
                  <a:schemeClr val="tx1"/>
                </a:solidFill>
              </a:rPr>
              <a:t>請負</a:t>
            </a:r>
            <a:r>
              <a:rPr lang="ja-JP" altLang="en-US" sz="1200" dirty="0">
                <a:solidFill>
                  <a:schemeClr val="tx1"/>
                </a:solidFill>
              </a:rPr>
              <a:t>代金</a:t>
            </a:r>
            <a:r>
              <a:rPr lang="ja-JP" altLang="en-US" sz="1200" dirty="0" smtClean="0">
                <a:solidFill>
                  <a:schemeClr val="tx1"/>
                </a:solidFill>
              </a:rPr>
              <a:t>が</a:t>
            </a:r>
            <a:r>
              <a:rPr lang="en-US" altLang="ja-JP" sz="1200" dirty="0">
                <a:solidFill>
                  <a:schemeClr val="tx1"/>
                </a:solidFill>
              </a:rPr>
              <a:t>100</a:t>
            </a:r>
            <a:r>
              <a:rPr lang="ja-JP" altLang="en-US" sz="1200" dirty="0">
                <a:solidFill>
                  <a:schemeClr val="tx1"/>
                </a:solidFill>
              </a:rPr>
              <a:t>万円以上</a:t>
            </a:r>
            <a:r>
              <a:rPr lang="ja-JP" altLang="en-US" sz="1200" dirty="0" smtClean="0">
                <a:solidFill>
                  <a:schemeClr val="tx1"/>
                </a:solidFill>
              </a:rPr>
              <a:t>である建築物の改造・補修工事</a:t>
            </a:r>
            <a:endParaRPr lang="en-US" altLang="ja-JP" sz="1200" dirty="0">
              <a:solidFill>
                <a:schemeClr val="tx1"/>
              </a:solidFill>
            </a:endParaRPr>
          </a:p>
          <a:p>
            <a:pPr marL="0" indent="0">
              <a:lnSpc>
                <a:spcPct val="120000"/>
              </a:lnSpc>
              <a:buNone/>
            </a:pPr>
            <a:r>
              <a:rPr lang="ja-JP" altLang="en-US" sz="1200" dirty="0">
                <a:solidFill>
                  <a:schemeClr val="tx1"/>
                </a:solidFill>
              </a:rPr>
              <a:t>　③</a:t>
            </a:r>
            <a:r>
              <a:rPr lang="ja-JP" altLang="en-US" sz="1200" dirty="0" smtClean="0">
                <a:solidFill>
                  <a:schemeClr val="tx1"/>
                </a:solidFill>
              </a:rPr>
              <a:t>請負</a:t>
            </a:r>
            <a:r>
              <a:rPr lang="ja-JP" altLang="en-US" sz="1200" dirty="0">
                <a:solidFill>
                  <a:schemeClr val="tx1"/>
                </a:solidFill>
              </a:rPr>
              <a:t>代金</a:t>
            </a:r>
            <a:r>
              <a:rPr lang="ja-JP" altLang="en-US" sz="1200" dirty="0" smtClean="0">
                <a:solidFill>
                  <a:schemeClr val="tx1"/>
                </a:solidFill>
              </a:rPr>
              <a:t>が</a:t>
            </a:r>
            <a:r>
              <a:rPr lang="en-US" altLang="ja-JP" sz="1200" dirty="0">
                <a:solidFill>
                  <a:schemeClr val="tx1"/>
                </a:solidFill>
              </a:rPr>
              <a:t>100</a:t>
            </a:r>
            <a:r>
              <a:rPr lang="ja-JP" altLang="en-US" sz="1200" dirty="0">
                <a:solidFill>
                  <a:schemeClr val="tx1"/>
                </a:solidFill>
              </a:rPr>
              <a:t>万円以上で</a:t>
            </a:r>
            <a:r>
              <a:rPr lang="ja-JP" altLang="en-US" sz="1200" dirty="0" smtClean="0">
                <a:solidFill>
                  <a:schemeClr val="tx1"/>
                </a:solidFill>
              </a:rPr>
              <a:t>ある特定</a:t>
            </a:r>
            <a:r>
              <a:rPr lang="ja-JP" altLang="en-US" sz="1200" dirty="0">
                <a:solidFill>
                  <a:schemeClr val="tx1"/>
                </a:solidFill>
              </a:rPr>
              <a:t>の工作物</a:t>
            </a:r>
            <a:r>
              <a:rPr lang="ja-JP" altLang="en-US" sz="1200" dirty="0" smtClean="0">
                <a:solidFill>
                  <a:schemeClr val="tx1"/>
                </a:solidFill>
              </a:rPr>
              <a:t>の解体・改造・補修工事</a:t>
            </a:r>
            <a:endParaRPr lang="en-US" altLang="ja-JP" sz="1200" dirty="0">
              <a:solidFill>
                <a:schemeClr val="tx1"/>
              </a:solidFill>
            </a:endParaRPr>
          </a:p>
          <a:p>
            <a:pPr marL="0" indent="0">
              <a:lnSpc>
                <a:spcPct val="120000"/>
              </a:lnSpc>
              <a:buNone/>
            </a:pPr>
            <a:r>
              <a:rPr lang="ja-JP" altLang="en-US" sz="1400" b="1" dirty="0">
                <a:solidFill>
                  <a:schemeClr val="tx1"/>
                </a:solidFill>
              </a:rPr>
              <a:t>〇届出事項</a:t>
            </a:r>
            <a:endParaRPr lang="en-US" altLang="ja-JP" sz="1400" b="1" dirty="0">
              <a:solidFill>
                <a:schemeClr val="tx1"/>
              </a:solidFill>
            </a:endParaRPr>
          </a:p>
          <a:p>
            <a:pPr marL="0" indent="0">
              <a:lnSpc>
                <a:spcPct val="120000"/>
              </a:lnSpc>
              <a:buNone/>
            </a:pPr>
            <a:r>
              <a:rPr lang="ja-JP" altLang="en-US" sz="1200" dirty="0">
                <a:solidFill>
                  <a:schemeClr val="tx1"/>
                </a:solidFill>
              </a:rPr>
              <a:t>　・解体等工事の発注者及び元請業者等の氏名又は名称、住所</a:t>
            </a:r>
            <a:endParaRPr lang="en-US" altLang="ja-JP" sz="1200" dirty="0">
              <a:solidFill>
                <a:schemeClr val="tx1"/>
              </a:solidFill>
            </a:endParaRPr>
          </a:p>
          <a:p>
            <a:pPr marL="0" indent="0">
              <a:lnSpc>
                <a:spcPct val="120000"/>
              </a:lnSpc>
              <a:buNone/>
            </a:pPr>
            <a:r>
              <a:rPr lang="ja-JP" altLang="en-US" sz="1200" dirty="0">
                <a:solidFill>
                  <a:schemeClr val="tx1"/>
                </a:solidFill>
              </a:rPr>
              <a:t>　・解体等工事の場所、名称及び概要、工事実施の期間、建築物等の設置の工事に着手した年月日</a:t>
            </a:r>
            <a:endParaRPr lang="en-US" altLang="ja-JP" sz="1200" dirty="0">
              <a:solidFill>
                <a:schemeClr val="tx1"/>
              </a:solidFill>
            </a:endParaRPr>
          </a:p>
          <a:p>
            <a:pPr marL="0" indent="0">
              <a:lnSpc>
                <a:spcPct val="120000"/>
              </a:lnSpc>
              <a:buNone/>
            </a:pPr>
            <a:r>
              <a:rPr lang="ja-JP" altLang="en-US" sz="1200" dirty="0">
                <a:solidFill>
                  <a:schemeClr val="tx1"/>
                </a:solidFill>
              </a:rPr>
              <a:t>　・建築物等の概要</a:t>
            </a:r>
            <a:endParaRPr lang="en-US" altLang="ja-JP" sz="1200" dirty="0">
              <a:solidFill>
                <a:schemeClr val="tx1"/>
              </a:solidFill>
            </a:endParaRPr>
          </a:p>
          <a:p>
            <a:pPr marL="0" indent="0">
              <a:lnSpc>
                <a:spcPct val="120000"/>
              </a:lnSpc>
              <a:buNone/>
            </a:pPr>
            <a:r>
              <a:rPr lang="ja-JP" altLang="en-US" sz="1200" dirty="0">
                <a:solidFill>
                  <a:schemeClr val="tx1"/>
                </a:solidFill>
              </a:rPr>
              <a:t>　・事前調査を終了した年月日、</a:t>
            </a:r>
            <a:endParaRPr lang="en-US" altLang="ja-JP" sz="1200" dirty="0">
              <a:solidFill>
                <a:schemeClr val="tx1"/>
              </a:solidFill>
            </a:endParaRPr>
          </a:p>
          <a:p>
            <a:pPr marL="0" indent="0">
              <a:lnSpc>
                <a:spcPct val="120000"/>
              </a:lnSpc>
              <a:buNone/>
            </a:pPr>
            <a:r>
              <a:rPr lang="ja-JP" altLang="en-US" sz="1200" dirty="0">
                <a:solidFill>
                  <a:schemeClr val="tx1"/>
                </a:solidFill>
              </a:rPr>
              <a:t>　・上記①の工事の場合は床面積の合計、上記②又は③の工事の場合は請負代金の額</a:t>
            </a:r>
            <a:endParaRPr lang="en-US" altLang="ja-JP" sz="1200" dirty="0">
              <a:solidFill>
                <a:schemeClr val="tx1"/>
              </a:solidFill>
            </a:endParaRPr>
          </a:p>
          <a:p>
            <a:pPr marL="0" indent="0">
              <a:lnSpc>
                <a:spcPct val="120000"/>
              </a:lnSpc>
              <a:buNone/>
            </a:pPr>
            <a:r>
              <a:rPr lang="ja-JP" altLang="en-US" sz="1200" dirty="0">
                <a:solidFill>
                  <a:schemeClr val="tx1"/>
                </a:solidFill>
              </a:rPr>
              <a:t>　・事前調査を終了した年月日、調査を行った者の氏名等</a:t>
            </a:r>
            <a:endParaRPr lang="en-US" altLang="ja-JP" sz="1200" dirty="0">
              <a:solidFill>
                <a:schemeClr val="tx1"/>
              </a:solidFill>
            </a:endParaRPr>
          </a:p>
          <a:p>
            <a:pPr marL="0" indent="0">
              <a:lnSpc>
                <a:spcPct val="120000"/>
              </a:lnSpc>
              <a:buNone/>
            </a:pPr>
            <a:r>
              <a:rPr lang="ja-JP" altLang="en-US" sz="1200" dirty="0">
                <a:solidFill>
                  <a:schemeClr val="tx1"/>
                </a:solidFill>
              </a:rPr>
              <a:t>　・建築材料の種類</a:t>
            </a:r>
            <a:endParaRPr lang="en-US" altLang="ja-JP" sz="1200" dirty="0">
              <a:solidFill>
                <a:schemeClr val="tx1"/>
              </a:solidFill>
            </a:endParaRPr>
          </a:p>
          <a:p>
            <a:pPr marL="0" indent="0">
              <a:lnSpc>
                <a:spcPct val="120000"/>
              </a:lnSpc>
              <a:buNone/>
            </a:pPr>
            <a:r>
              <a:rPr lang="ja-JP" altLang="en-US" sz="1400" b="1" dirty="0">
                <a:solidFill>
                  <a:schemeClr val="tx1"/>
                </a:solidFill>
              </a:rPr>
              <a:t>〇施行時期</a:t>
            </a:r>
            <a:endParaRPr lang="en-US" altLang="ja-JP" sz="1400" b="1" dirty="0">
              <a:solidFill>
                <a:schemeClr val="tx1"/>
              </a:solidFill>
            </a:endParaRPr>
          </a:p>
          <a:p>
            <a:pPr marL="0" indent="0">
              <a:lnSpc>
                <a:spcPct val="120000"/>
              </a:lnSpc>
              <a:buNone/>
            </a:pPr>
            <a:r>
              <a:rPr lang="ja-JP" altLang="en-US" sz="1200" dirty="0">
                <a:solidFill>
                  <a:schemeClr val="tx1"/>
                </a:solidFill>
              </a:rPr>
              <a:t>　令和４年４月</a:t>
            </a:r>
            <a:endParaRPr lang="en-US" altLang="ja-JP" sz="1200" dirty="0">
              <a:solidFill>
                <a:schemeClr val="tx1"/>
              </a:solidFill>
            </a:endParaRPr>
          </a:p>
          <a:p>
            <a:pPr marL="0" indent="0">
              <a:lnSpc>
                <a:spcPct val="120000"/>
              </a:lnSpc>
              <a:buNone/>
            </a:pPr>
            <a:r>
              <a:rPr lang="en-US" altLang="ja-JP" sz="1200" dirty="0">
                <a:solidFill>
                  <a:schemeClr val="tx1"/>
                </a:solidFill>
              </a:rPr>
              <a:t>※</a:t>
            </a:r>
            <a:r>
              <a:rPr lang="ja-JP" altLang="en-US" sz="1200" dirty="0">
                <a:solidFill>
                  <a:schemeClr val="tx1"/>
                </a:solidFill>
              </a:rPr>
              <a:t>電子システムの構築は厚生労働省と連携して実施。</a:t>
            </a:r>
            <a:endParaRPr lang="en-US" altLang="ja-JP" sz="1200" dirty="0">
              <a:solidFill>
                <a:schemeClr val="tx1"/>
              </a:solidFill>
            </a:endParaRPr>
          </a:p>
        </p:txBody>
      </p:sp>
      <p:sp>
        <p:nvSpPr>
          <p:cNvPr id="3" name="スライド番号プレースホルダー 2">
            <a:extLst>
              <a:ext uri="{FF2B5EF4-FFF2-40B4-BE49-F238E27FC236}">
                <a16:creationId xmlns:a16="http://schemas.microsoft.com/office/drawing/2014/main" id="{88F84D18-95FE-48FE-A4D4-9E1FDED2700C}"/>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3758105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E15E83CA-F614-4EC1-B836-FA77AC93B30C}"/>
              </a:ext>
            </a:extLst>
          </p:cNvPr>
          <p:cNvSpPr/>
          <p:nvPr/>
        </p:nvSpPr>
        <p:spPr>
          <a:xfrm>
            <a:off x="4681955" y="1064654"/>
            <a:ext cx="3827045" cy="52101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F0CE2291-5A8C-40D8-A311-5570AA117CF8}"/>
              </a:ext>
            </a:extLst>
          </p:cNvPr>
          <p:cNvSpPr>
            <a:spLocks noGrp="1"/>
          </p:cNvSpPr>
          <p:nvPr>
            <p:ph type="title"/>
          </p:nvPr>
        </p:nvSpPr>
        <p:spPr>
          <a:xfrm>
            <a:off x="660400" y="609600"/>
            <a:ext cx="6876689" cy="590933"/>
          </a:xfrm>
        </p:spPr>
        <p:txBody>
          <a:bodyPr>
            <a:normAutofit fontScale="90000"/>
          </a:bodyPr>
          <a:lstStyle/>
          <a:p>
            <a:r>
              <a:rPr lang="ja-JP" altLang="en-US" sz="2000" dirty="0">
                <a:ea typeface="メイリオ"/>
              </a:rPr>
              <a:t>（参考）事前</a:t>
            </a:r>
            <a:r>
              <a:rPr lang="ja-JP" altLang="en-US" sz="2000" dirty="0" smtClean="0">
                <a:ea typeface="メイリオ"/>
              </a:rPr>
              <a:t>調査結果報告</a:t>
            </a:r>
            <a:r>
              <a:rPr lang="ja-JP" altLang="en-US" sz="2000" dirty="0">
                <a:ea typeface="メイリオ"/>
              </a:rPr>
              <a:t>制度について②（報告書イメージ）</a:t>
            </a:r>
            <a:endParaRPr lang="ja-JP" altLang="en-US" sz="2000" dirty="0"/>
          </a:p>
        </p:txBody>
      </p:sp>
      <p:sp>
        <p:nvSpPr>
          <p:cNvPr id="9" name="テキスト ボックス 8">
            <a:extLst>
              <a:ext uri="{FF2B5EF4-FFF2-40B4-BE49-F238E27FC236}">
                <a16:creationId xmlns:a16="http://schemas.microsoft.com/office/drawing/2014/main" id="{80A61C80-0BCA-4449-9AD7-BE5E110CF34E}"/>
              </a:ext>
            </a:extLst>
          </p:cNvPr>
          <p:cNvSpPr txBox="1"/>
          <p:nvPr/>
        </p:nvSpPr>
        <p:spPr>
          <a:xfrm>
            <a:off x="4685026" y="6374840"/>
            <a:ext cx="2852063" cy="215444"/>
          </a:xfrm>
          <a:prstGeom prst="rect">
            <a:avLst/>
          </a:prstGeom>
          <a:noFill/>
        </p:spPr>
        <p:txBody>
          <a:bodyPr wrap="none" rtlCol="0" anchor="t">
            <a:spAutoFit/>
          </a:bodyPr>
          <a:lstStyle/>
          <a:p>
            <a:r>
              <a:rPr kumimoji="1" lang="ja-JP" altLang="en-US" sz="800" dirty="0">
                <a:ea typeface="メイリオ"/>
              </a:rPr>
              <a:t>環境省「石綿飛散防止に係る技術的事項検討会」資料より</a:t>
            </a:r>
            <a:endParaRPr lang="ja-JP" altLang="en-US" sz="800" dirty="0">
              <a:ea typeface="メイリオ"/>
            </a:endParaRPr>
          </a:p>
        </p:txBody>
      </p:sp>
      <p:sp>
        <p:nvSpPr>
          <p:cNvPr id="3" name="スライド番号プレースホルダー 2">
            <a:extLst>
              <a:ext uri="{FF2B5EF4-FFF2-40B4-BE49-F238E27FC236}">
                <a16:creationId xmlns:a16="http://schemas.microsoft.com/office/drawing/2014/main" id="{49E47AF0-80E6-435F-9CA2-355121D46E2F}"/>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33</a:t>
            </a:fld>
            <a:endParaRPr lang="en-US" dirty="0">
              <a:solidFill>
                <a:schemeClr val="tx1"/>
              </a:solidFill>
            </a:endParaRPr>
          </a:p>
        </p:txBody>
      </p:sp>
      <p:pic>
        <p:nvPicPr>
          <p:cNvPr id="16" name="図 15">
            <a:extLst>
              <a:ext uri="{FF2B5EF4-FFF2-40B4-BE49-F238E27FC236}">
                <a16:creationId xmlns:a16="http://schemas.microsoft.com/office/drawing/2014/main" id="{0B4B9012-0DF3-4244-866B-89DEAF0DE807}"/>
              </a:ext>
            </a:extLst>
          </p:cNvPr>
          <p:cNvPicPr>
            <a:picLocks noChangeAspect="1"/>
          </p:cNvPicPr>
          <p:nvPr/>
        </p:nvPicPr>
        <p:blipFill>
          <a:blip r:embed="rId2"/>
          <a:stretch>
            <a:fillRect/>
          </a:stretch>
        </p:blipFill>
        <p:spPr>
          <a:xfrm>
            <a:off x="595578" y="1064654"/>
            <a:ext cx="4010949" cy="5210175"/>
          </a:xfrm>
          <a:prstGeom prst="rect">
            <a:avLst/>
          </a:prstGeom>
          <a:ln>
            <a:solidFill>
              <a:schemeClr val="tx1"/>
            </a:solidFill>
          </a:ln>
        </p:spPr>
      </p:pic>
      <p:pic>
        <p:nvPicPr>
          <p:cNvPr id="18" name="図 17">
            <a:extLst>
              <a:ext uri="{FF2B5EF4-FFF2-40B4-BE49-F238E27FC236}">
                <a16:creationId xmlns:a16="http://schemas.microsoft.com/office/drawing/2014/main" id="{F54F649B-5935-43AD-AECB-929284822378}"/>
              </a:ext>
            </a:extLst>
          </p:cNvPr>
          <p:cNvPicPr>
            <a:picLocks noChangeAspect="1"/>
          </p:cNvPicPr>
          <p:nvPr/>
        </p:nvPicPr>
        <p:blipFill>
          <a:blip r:embed="rId3"/>
          <a:stretch>
            <a:fillRect/>
          </a:stretch>
        </p:blipFill>
        <p:spPr>
          <a:xfrm>
            <a:off x="4710530" y="1333500"/>
            <a:ext cx="3744869" cy="2876740"/>
          </a:xfrm>
          <a:prstGeom prst="rect">
            <a:avLst/>
          </a:prstGeom>
        </p:spPr>
      </p:pic>
    </p:spTree>
    <p:extLst>
      <p:ext uri="{BB962C8B-B14F-4D97-AF65-F5344CB8AC3E}">
        <p14:creationId xmlns:p14="http://schemas.microsoft.com/office/powerpoint/2010/main" val="25081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477080"/>
            <a:ext cx="6876689" cy="1320800"/>
          </a:xfrm>
        </p:spPr>
        <p:txBody>
          <a:bodyPr/>
          <a:lstStyle/>
          <a:p>
            <a:r>
              <a:rPr kumimoji="1" lang="ja-JP" altLang="en-US" dirty="0"/>
              <a:t>論点（１）作業基準について</a:t>
            </a:r>
          </a:p>
        </p:txBody>
      </p:sp>
      <p:sp>
        <p:nvSpPr>
          <p:cNvPr id="3" name="コンテンツ プレースホルダー 2"/>
          <p:cNvSpPr>
            <a:spLocks noGrp="1"/>
          </p:cNvSpPr>
          <p:nvPr>
            <p:ph idx="1"/>
          </p:nvPr>
        </p:nvSpPr>
        <p:spPr>
          <a:xfrm>
            <a:off x="189012" y="1137480"/>
            <a:ext cx="9527976" cy="452199"/>
          </a:xfrm>
        </p:spPr>
        <p:txBody>
          <a:bodyPr/>
          <a:lstStyle/>
          <a:p>
            <a:pPr marL="0" indent="0">
              <a:buNone/>
            </a:pPr>
            <a:r>
              <a:rPr kumimoji="1" lang="ja-JP" altLang="en-US" sz="1200" dirty="0">
                <a:solidFill>
                  <a:schemeClr val="tx1"/>
                </a:solidFill>
              </a:rPr>
              <a:t>　〇</a:t>
            </a:r>
            <a:r>
              <a:rPr kumimoji="1" lang="ja-JP" altLang="en-US" sz="1400" dirty="0">
                <a:solidFill>
                  <a:schemeClr val="tx1"/>
                </a:solidFill>
              </a:rPr>
              <a:t>現在のレベル３建材の除去に係る作業基準は以下の通り。</a:t>
            </a:r>
            <a:r>
              <a:rPr lang="ja-JP" altLang="en-US" sz="853" dirty="0">
                <a:solidFill>
                  <a:schemeClr val="tx1"/>
                </a:solidFill>
              </a:rPr>
              <a:t>（</a:t>
            </a:r>
            <a:r>
              <a:rPr lang="en-US" altLang="ja-JP" sz="853" dirty="0">
                <a:solidFill>
                  <a:schemeClr val="tx1"/>
                </a:solidFill>
              </a:rPr>
              <a:t>※</a:t>
            </a:r>
            <a:r>
              <a:rPr lang="ja-JP" altLang="en-US" sz="853" dirty="0">
                <a:solidFill>
                  <a:schemeClr val="tx1"/>
                </a:solidFill>
              </a:rPr>
              <a:t>法については、現在パブリックコメント中のもの。）</a:t>
            </a:r>
            <a:endParaRPr lang="en-US" altLang="ja-JP" sz="853" dirty="0">
              <a:solidFill>
                <a:schemeClr val="tx1"/>
              </a:solidFill>
            </a:endParaRP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0600F6B5-56BF-4E06-A409-B11B08492794}"/>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4</a:t>
            </a:fld>
            <a:endParaRPr lang="en-US" dirty="0">
              <a:solidFill>
                <a:schemeClr val="tx1"/>
              </a:solidFill>
            </a:endParaRPr>
          </a:p>
        </p:txBody>
      </p:sp>
      <p:graphicFrame>
        <p:nvGraphicFramePr>
          <p:cNvPr id="8" name="コンテンツ プレースホルダー 4">
            <a:extLst>
              <a:ext uri="{FF2B5EF4-FFF2-40B4-BE49-F238E27FC236}">
                <a16:creationId xmlns:a16="http://schemas.microsoft.com/office/drawing/2014/main" id="{3E63492A-470C-4E65-B190-0E484682DDC1}"/>
              </a:ext>
            </a:extLst>
          </p:cNvPr>
          <p:cNvGraphicFramePr>
            <a:graphicFrameLocks/>
          </p:cNvGraphicFramePr>
          <p:nvPr>
            <p:extLst>
              <p:ext uri="{D42A27DB-BD31-4B8C-83A1-F6EECF244321}">
                <p14:modId xmlns:p14="http://schemas.microsoft.com/office/powerpoint/2010/main" val="336114759"/>
              </p:ext>
            </p:extLst>
          </p:nvPr>
        </p:nvGraphicFramePr>
        <p:xfrm>
          <a:off x="537764" y="1388125"/>
          <a:ext cx="8844775" cy="5277000"/>
        </p:xfrm>
        <a:graphic>
          <a:graphicData uri="http://schemas.openxmlformats.org/drawingml/2006/table">
            <a:tbl>
              <a:tblPr firstRow="1" firstCol="1" bandRow="1">
                <a:tableStyleId>{5C22544A-7EE6-4342-B048-85BDC9FD1C3A}</a:tableStyleId>
              </a:tblPr>
              <a:tblGrid>
                <a:gridCol w="678991">
                  <a:extLst>
                    <a:ext uri="{9D8B030D-6E8A-4147-A177-3AD203B41FA5}">
                      <a16:colId xmlns:a16="http://schemas.microsoft.com/office/drawing/2014/main" val="2681514646"/>
                    </a:ext>
                  </a:extLst>
                </a:gridCol>
                <a:gridCol w="4404424">
                  <a:extLst>
                    <a:ext uri="{9D8B030D-6E8A-4147-A177-3AD203B41FA5}">
                      <a16:colId xmlns:a16="http://schemas.microsoft.com/office/drawing/2014/main" val="2268135643"/>
                    </a:ext>
                  </a:extLst>
                </a:gridCol>
                <a:gridCol w="3761360">
                  <a:extLst>
                    <a:ext uri="{9D8B030D-6E8A-4147-A177-3AD203B41FA5}">
                      <a16:colId xmlns:a16="http://schemas.microsoft.com/office/drawing/2014/main" val="2974242267"/>
                    </a:ext>
                  </a:extLst>
                </a:gridCol>
              </a:tblGrid>
              <a:tr h="180000">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対象建材等</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法</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（パブリックコメント中の大気汚染防止法施行規則より）</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条例</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（現行の生活環境保全条例施行規則より）</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838" marR="1838" marT="1838" marB="1838" anchor="ctr"/>
                </a:tc>
                <a:extLst>
                  <a:ext uri="{0D108BD9-81ED-4DB2-BD59-A6C34878D82A}">
                    <a16:rowId xmlns:a16="http://schemas.microsoft.com/office/drawing/2014/main" val="1502255393"/>
                  </a:ext>
                </a:extLst>
              </a:tr>
              <a:tr h="3200275">
                <a:tc rowSpan="2">
                  <a:txBody>
                    <a:bodyPr/>
                    <a:lstStyle/>
                    <a:p>
                      <a:pPr algn="l">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【レベル３】</a:t>
                      </a: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（石綿含有成形板等を除去するとき）</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l">
                        <a:lnSpc>
                          <a:spcPts val="1000"/>
                        </a:lnSpc>
                        <a:spcBef>
                          <a:spcPts val="1200"/>
                        </a:spcBef>
                        <a:spcAft>
                          <a:spcPts val="600"/>
                        </a:spcAft>
                      </a:pP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①</a:t>
                      </a:r>
                      <a:r>
                        <a:rPr lang="ja-JP" sz="900" kern="0" dirty="0">
                          <a:solidFill>
                            <a:schemeClr val="tx1"/>
                          </a:solidFill>
                          <a:effectLst/>
                          <a:latin typeface="ＭＳ Ｐゴシック" panose="020B0600070205080204" pitchFamily="50" charset="-128"/>
                          <a:ea typeface="ＭＳ Ｐゴシック" panose="020B0600070205080204" pitchFamily="50" charset="-128"/>
                        </a:rPr>
                        <a:t> 石綿含有成形板等</a:t>
                      </a:r>
                      <a:r>
                        <a:rPr lang="en-US" altLang="ja-JP" sz="900" kern="100" dirty="0">
                          <a:solidFill>
                            <a:schemeClr val="tx1"/>
                          </a:solidFill>
                          <a:effectLst/>
                          <a:latin typeface="ＭＳ Ｐゴシック" panose="020B0600070205080204" pitchFamily="50" charset="-128"/>
                          <a:ea typeface="ＭＳ Ｐゴシック" panose="020B0600070205080204" pitchFamily="50" charset="-128"/>
                        </a:rPr>
                        <a:t/>
                      </a:r>
                      <a:br>
                        <a:rPr lang="en-US" altLang="ja-JP" sz="900" kern="100" dirty="0">
                          <a:solidFill>
                            <a:schemeClr val="tx1"/>
                          </a:solidFill>
                          <a:effectLst/>
                          <a:latin typeface="ＭＳ Ｐゴシック" panose="020B0600070205080204" pitchFamily="50" charset="-128"/>
                          <a:ea typeface="ＭＳ Ｐゴシック" panose="020B0600070205080204" pitchFamily="50" charset="-128"/>
                        </a:rPr>
                      </a:br>
                      <a:r>
                        <a:rPr lang="ja-JP" sz="900"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次に掲げる事項を遵守して作業の対象となる建築物等に使用されている特定建築材料を除去するか、又はこれと同等以上の効果を有する措置を講じること。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
                      </a:r>
                      <a:b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br>
                      <a:r>
                        <a:rPr lang="en-US" altLang="ja-JP" sz="900" kern="0" dirty="0">
                          <a:solidFill>
                            <a:schemeClr val="tx1"/>
                          </a:solidFill>
                          <a:effectLst/>
                          <a:latin typeface="ＭＳ Ｐゴシック" panose="020B0600070205080204" pitchFamily="50" charset="-128"/>
                          <a:ea typeface="ＭＳ Ｐゴシック" panose="020B0600070205080204" pitchFamily="50" charset="-128"/>
                        </a:rPr>
                        <a:t/>
                      </a:r>
                      <a:br>
                        <a:rPr lang="en-US" altLang="ja-JP" sz="900" kern="0" dirty="0">
                          <a:solidFill>
                            <a:schemeClr val="tx1"/>
                          </a:solidFill>
                          <a:effectLst/>
                          <a:latin typeface="ＭＳ Ｐゴシック" panose="020B0600070205080204" pitchFamily="50" charset="-128"/>
                          <a:ea typeface="ＭＳ Ｐゴシック" panose="020B0600070205080204" pitchFamily="50" charset="-128"/>
                        </a:rPr>
                      </a:br>
                      <a:endParaRPr lang="ja-JP" altLang="en-US" sz="900" kern="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イ 特定建築材料を</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a:t>
                      </a:r>
                      <a:r>
                        <a:rPr lang="ja-JP" sz="900" kern="0" dirty="0">
                          <a:solidFill>
                            <a:schemeClr val="tx1"/>
                          </a:solidFill>
                          <a:effectLst/>
                          <a:latin typeface="ＭＳ Ｐゴシック" panose="020B0600070205080204" pitchFamily="50" charset="-128"/>
                          <a:ea typeface="ＭＳ Ｐゴシック" panose="020B0600070205080204" pitchFamily="50" charset="-128"/>
                        </a:rPr>
                        <a:t>切断、破砕</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等</a:t>
                      </a:r>
                      <a:r>
                        <a:rPr lang="ja-JP" sz="900" kern="0" dirty="0">
                          <a:solidFill>
                            <a:schemeClr val="tx1"/>
                          </a:solidFill>
                          <a:effectLst/>
                          <a:latin typeface="ＭＳ Ｐゴシック" panose="020B0600070205080204" pitchFamily="50" charset="-128"/>
                          <a:ea typeface="ＭＳ Ｐゴシック" panose="020B0600070205080204" pitchFamily="50" charset="-128"/>
                        </a:rPr>
                        <a:t>することなくそのまま建築物等から取り外すこと。</a:t>
                      </a: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ロ イの方法により特定建築材料（ハに規定するものを除く。）を除去することが技術上著しく困難な</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とき又は一部除去の場合など改造・補修作業の性質上適しないときは、</a:t>
                      </a:r>
                      <a:r>
                        <a:rPr lang="ja-JP" sz="900" kern="0" dirty="0">
                          <a:solidFill>
                            <a:schemeClr val="tx1"/>
                          </a:solidFill>
                          <a:effectLst/>
                          <a:latin typeface="ＭＳ Ｐゴシック" panose="020B0600070205080204" pitchFamily="50" charset="-128"/>
                          <a:ea typeface="ＭＳ Ｐゴシック" panose="020B0600070205080204" pitchFamily="50" charset="-128"/>
                        </a:rPr>
                        <a:t>除去する特定建築材料を薬液等により湿潤化すること。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
                      </a:r>
                      <a:b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br>
                      <a:endParaRPr lang="ja-JP" altLang="en-US" sz="9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ハ</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　特定粉じんを比較的多量に発生し、又は飛散させる原因となるものとして環境大臣が定めるものにあっては</a:t>
                      </a:r>
                      <a:r>
                        <a:rPr lang="ja-JP" sz="900" u="sng" kern="0" dirty="0">
                          <a:solidFill>
                            <a:schemeClr val="tx1"/>
                          </a:solidFill>
                          <a:effectLst/>
                          <a:latin typeface="ＭＳ Ｐゴシック" panose="020B0600070205080204" pitchFamily="50" charset="-128"/>
                          <a:ea typeface="ＭＳ Ｐゴシック" panose="020B0600070205080204" pitchFamily="50" charset="-128"/>
                        </a:rPr>
                        <a:t>、イの方法により除去することが技術上著しく困難な</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とき又は一部除去の</a:t>
                      </a:r>
                      <a:r>
                        <a:rPr lang="ja-JP" sz="900" u="sng" kern="0" dirty="0">
                          <a:solidFill>
                            <a:schemeClr val="tx1"/>
                          </a:solidFill>
                          <a:effectLst/>
                          <a:latin typeface="ＭＳ Ｐゴシック" panose="020B0600070205080204" pitchFamily="50" charset="-128"/>
                          <a:ea typeface="ＭＳ Ｐゴシック" panose="020B0600070205080204" pitchFamily="50" charset="-128"/>
                        </a:rPr>
                        <a:t>場合</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など改造・補修作業の性質上適しないとき</a:t>
                      </a:r>
                      <a:r>
                        <a:rPr lang="ja-JP" sz="900" u="sng" kern="0" dirty="0">
                          <a:solidFill>
                            <a:schemeClr val="tx1"/>
                          </a:solidFill>
                          <a:effectLst/>
                          <a:latin typeface="ＭＳ Ｐゴシック" panose="020B0600070205080204" pitchFamily="50" charset="-128"/>
                          <a:ea typeface="ＭＳ Ｐゴシック" panose="020B0600070205080204" pitchFamily="50" charset="-128"/>
                        </a:rPr>
                        <a:t>は、次に掲げる措置を講ずること。</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
                      </a:r>
                      <a:b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br>
                      <a:r>
                        <a:rPr lang="ja-JP" sz="900" u="sng" kern="0" dirty="0">
                          <a:solidFill>
                            <a:schemeClr val="tx1"/>
                          </a:solidFill>
                          <a:effectLst/>
                          <a:latin typeface="ＭＳ Ｐゴシック" panose="020B0600070205080204" pitchFamily="50" charset="-128"/>
                          <a:ea typeface="ＭＳ Ｐゴシック" panose="020B0600070205080204" pitchFamily="50" charset="-128"/>
                        </a:rPr>
                        <a:t>ⅰ．当該特定建築材料の除去を行う部分の周辺を事前に養生すること。</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
                      </a:r>
                      <a:b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br>
                      <a:r>
                        <a:rPr lang="en-US" altLang="ja-JP" sz="900" u="sng" kern="0" dirty="0">
                          <a:solidFill>
                            <a:schemeClr val="tx1"/>
                          </a:solidFill>
                          <a:effectLst/>
                          <a:latin typeface="ＭＳ Ｐゴシック" panose="020B0600070205080204" pitchFamily="50" charset="-128"/>
                          <a:ea typeface="ＭＳ Ｐゴシック" panose="020B0600070205080204" pitchFamily="50" charset="-128"/>
                        </a:rPr>
                        <a:t>Ⅱ</a:t>
                      </a:r>
                      <a:r>
                        <a:rPr lang="ja-JP" sz="900" u="sng" kern="0" dirty="0">
                          <a:solidFill>
                            <a:schemeClr val="tx1"/>
                          </a:solidFill>
                          <a:effectLst/>
                          <a:latin typeface="ＭＳ Ｐゴシック" panose="020B0600070205080204" pitchFamily="50" charset="-128"/>
                          <a:ea typeface="ＭＳ Ｐゴシック" panose="020B0600070205080204" pitchFamily="50" charset="-128"/>
                        </a:rPr>
                        <a:t>．当該特定建築材料を薬液等により湿潤化すること。</a:t>
                      </a:r>
                      <a:endParaRPr lang="en-US" altLang="ja-JP" sz="900" u="sng"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二</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　</a:t>
                      </a:r>
                      <a:r>
                        <a:rPr lang="ja-JP" sz="900" u="sng" kern="0" dirty="0">
                          <a:solidFill>
                            <a:schemeClr val="tx1"/>
                          </a:solidFill>
                          <a:effectLst/>
                          <a:latin typeface="ＭＳ Ｐゴシック" panose="020B0600070205080204" pitchFamily="50" charset="-128"/>
                          <a:ea typeface="ＭＳ Ｐゴシック" panose="020B0600070205080204" pitchFamily="50" charset="-128"/>
                        </a:rPr>
                        <a:t>当該特定建築材料の除去後、作業場内の</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清掃その他の特定粉じんの処理を行うこと。この場合において、養生を行ったときは、当該養生を解くに当たって、作業場内の清掃その他の特定粉じんの処理を行うこと。</a:t>
                      </a:r>
                      <a:endParaRPr lang="en-US" altLang="ja-JP" sz="900" u="sng" kern="0" dirty="0">
                        <a:solidFill>
                          <a:schemeClr val="tx1"/>
                        </a:solidFill>
                        <a:effectLst/>
                        <a:latin typeface="ＭＳ Ｐゴシック" panose="020B0600070205080204" pitchFamily="50" charset="-128"/>
                        <a:ea typeface="ＭＳ Ｐゴシック" panose="020B0600070205080204" pitchFamily="50" charset="-128"/>
                      </a:endParaRPr>
                    </a:p>
                  </a:txBody>
                  <a:tcPr marL="2941" marR="2941" marT="36000" marB="36000"/>
                </a:tc>
                <a:tc>
                  <a:txBody>
                    <a:bodyPr/>
                    <a:lstStyle/>
                    <a:p>
                      <a:pPr algn="l">
                        <a:lnSpc>
                          <a:spcPts val="1000"/>
                        </a:lnSpc>
                        <a:spcAft>
                          <a:spcPts val="600"/>
                        </a:spcAft>
                      </a:pPr>
                      <a:r>
                        <a:rPr lang="en-US" altLang="ja-JP" sz="900" kern="0" dirty="0">
                          <a:solidFill>
                            <a:schemeClr val="tx1"/>
                          </a:solidFill>
                          <a:effectLst/>
                          <a:latin typeface="ＭＳ Ｐゴシック" panose="020B0600070205080204" pitchFamily="50" charset="-128"/>
                          <a:ea typeface="ＭＳ Ｐゴシック" panose="020B0600070205080204" pitchFamily="50" charset="-128"/>
                        </a:rPr>
                        <a:t/>
                      </a:r>
                      <a:br>
                        <a:rPr lang="en-US" altLang="ja-JP" sz="900" kern="0" dirty="0">
                          <a:solidFill>
                            <a:schemeClr val="tx1"/>
                          </a:solidFill>
                          <a:effectLst/>
                          <a:latin typeface="ＭＳ Ｐゴシック" panose="020B0600070205080204" pitchFamily="50" charset="-128"/>
                          <a:ea typeface="ＭＳ Ｐゴシック" panose="020B0600070205080204" pitchFamily="50" charset="-128"/>
                        </a:rPr>
                      </a:br>
                      <a:r>
                        <a:rPr lang="ja-JP" sz="900"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次に掲げる事項を遵守して石綿排出等作業の対象となる建築物等の部分に使用されている石綿含有建築材料</a:t>
                      </a:r>
                      <a:r>
                        <a:rPr lang="en-US" sz="900" kern="0" dirty="0">
                          <a:solidFill>
                            <a:schemeClr val="tx1"/>
                          </a:solidFill>
                          <a:effectLst/>
                          <a:latin typeface="ＭＳ Ｐゴシック" panose="020B0600070205080204" pitchFamily="50" charset="-128"/>
                          <a:ea typeface="ＭＳ Ｐゴシック" panose="020B0600070205080204" pitchFamily="50" charset="-128"/>
                        </a:rPr>
                        <a:t>(</a:t>
                      </a:r>
                      <a:r>
                        <a:rPr lang="ja-JP" sz="900" kern="0" dirty="0">
                          <a:solidFill>
                            <a:schemeClr val="tx1"/>
                          </a:solidFill>
                          <a:effectLst/>
                          <a:latin typeface="ＭＳ Ｐゴシック" panose="020B0600070205080204" pitchFamily="50" charset="-128"/>
                          <a:ea typeface="ＭＳ Ｐゴシック" panose="020B0600070205080204" pitchFamily="50" charset="-128"/>
                        </a:rPr>
                        <a:t>石綿含有成形板に限る。以下この項において同じ。</a:t>
                      </a:r>
                      <a:r>
                        <a:rPr lang="en-US" sz="900" kern="0" dirty="0">
                          <a:solidFill>
                            <a:schemeClr val="tx1"/>
                          </a:solidFill>
                          <a:effectLst/>
                          <a:latin typeface="ＭＳ Ｐゴシック" panose="020B0600070205080204" pitchFamily="50" charset="-128"/>
                          <a:ea typeface="ＭＳ Ｐゴシック" panose="020B0600070205080204" pitchFamily="50" charset="-128"/>
                        </a:rPr>
                        <a:t>)</a:t>
                      </a:r>
                      <a:r>
                        <a:rPr lang="ja-JP" sz="900" kern="0" dirty="0">
                          <a:solidFill>
                            <a:schemeClr val="tx1"/>
                          </a:solidFill>
                          <a:effectLst/>
                          <a:latin typeface="ＭＳ Ｐゴシック" panose="020B0600070205080204" pitchFamily="50" charset="-128"/>
                          <a:ea typeface="ＭＳ Ｐゴシック" panose="020B0600070205080204" pitchFamily="50" charset="-128"/>
                        </a:rPr>
                        <a:t>を除去するか、又はこれらと同等以上の効果を有する措置を講ずること。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イ　特定排出等工事に係る建築物等の周囲に、当該建築物等の高さ以上の幕等を設置すること。</a:t>
                      </a:r>
                      <a:endParaRPr lang="en-US" altLang="ja-JP" sz="900" u="sng"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ロ　原則として、手作業により原形のまま除去すること。やむを得ず機械等を使用して除去する場合は、石綿含有建築材料に散水してこれを除去すること。</a:t>
                      </a:r>
                      <a:endParaRPr lang="en-US" alt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ハ　除去後の石綿含有建築材料を切断する場合は、集じん装置を備えた切断機を使用すること。</a:t>
                      </a:r>
                      <a:endParaRPr lang="en-US" altLang="ja-JP" sz="900" u="sng"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ニ　除去後の石綿含有建築材料を破砕しないこと。</a:t>
                      </a:r>
                      <a:endParaRPr lang="en-US" altLang="ja-JP" sz="900" u="sng"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ホ　石綿の飛散を防止するために行う散水その他の措置により、石綿を含む水を作業場から排出する場合は、ろ過処理その他の適切な措置を講ずること。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838" marR="1838" marT="36000" marB="36000"/>
                </a:tc>
                <a:extLst>
                  <a:ext uri="{0D108BD9-81ED-4DB2-BD59-A6C34878D82A}">
                    <a16:rowId xmlns:a16="http://schemas.microsoft.com/office/drawing/2014/main" val="2301084509"/>
                  </a:ext>
                </a:extLst>
              </a:tr>
              <a:tr h="1721172">
                <a:tc vMerge="1">
                  <a:txBody>
                    <a:bodyPr/>
                    <a:lstStyle/>
                    <a:p>
                      <a:endParaRPr kumimoji="1" lang="ja-JP" altLang="en-US"/>
                    </a:p>
                  </a:txBody>
                  <a:tcPr/>
                </a:tc>
                <a:tc>
                  <a:txBody>
                    <a:bodyPr/>
                    <a:lstStyle/>
                    <a:p>
                      <a:pPr algn="l">
                        <a:lnSpc>
                          <a:spcPts val="1000"/>
                        </a:lnSpc>
                        <a:spcAft>
                          <a:spcPts val="600"/>
                        </a:spcAft>
                      </a:pP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②</a:t>
                      </a:r>
                      <a:r>
                        <a:rPr lang="ja-JP" altLang="ja-JP" sz="900" u="sng" kern="0" dirty="0">
                          <a:solidFill>
                            <a:schemeClr val="tx1"/>
                          </a:solidFill>
                          <a:effectLst/>
                          <a:latin typeface="ＭＳ Ｐゴシック" panose="020B0600070205080204" pitchFamily="50" charset="-128"/>
                          <a:ea typeface="ＭＳ Ｐゴシック" panose="020B0600070205080204" pitchFamily="50" charset="-128"/>
                        </a:rPr>
                        <a:t> 石綿含有仕上塗材</a:t>
                      </a:r>
                      <a:r>
                        <a:rPr lang="en-US" altLang="ja-JP" sz="900" u="sng" kern="100" dirty="0">
                          <a:solidFill>
                            <a:schemeClr val="tx1"/>
                          </a:solidFill>
                          <a:effectLst/>
                          <a:latin typeface="ＭＳ Ｐゴシック" panose="020B0600070205080204" pitchFamily="50" charset="-128"/>
                          <a:ea typeface="ＭＳ Ｐゴシック" panose="020B0600070205080204" pitchFamily="50" charset="-128"/>
                        </a:rPr>
                        <a:t/>
                      </a:r>
                      <a:br>
                        <a:rPr lang="en-US" altLang="ja-JP" sz="900" u="sng" kern="100" dirty="0">
                          <a:solidFill>
                            <a:schemeClr val="tx1"/>
                          </a:solidFill>
                          <a:effectLst/>
                          <a:latin typeface="ＭＳ Ｐゴシック" panose="020B0600070205080204" pitchFamily="50" charset="-128"/>
                          <a:ea typeface="ＭＳ Ｐゴシック" panose="020B0600070205080204" pitchFamily="50" charset="-128"/>
                        </a:rPr>
                      </a:br>
                      <a:r>
                        <a:rPr lang="ja-JP" altLang="ja-JP" sz="900" u="sng"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次に掲げる事項を遵守して作業の対象となる建築物等に使用されている特定建築材料を除去するか、又はこれと同等以上の効果を有する措置を講じること。</a:t>
                      </a:r>
                      <a:endParaRPr lang="ja-JP" altLang="ja-JP" sz="900" u="sng"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altLang="ja-JP" sz="900" u="sng" kern="0" dirty="0">
                          <a:solidFill>
                            <a:schemeClr val="tx1"/>
                          </a:solidFill>
                          <a:effectLst/>
                          <a:latin typeface="ＭＳ Ｐゴシック" panose="020B0600070205080204" pitchFamily="50" charset="-128"/>
                          <a:ea typeface="ＭＳ Ｐゴシック" panose="020B0600070205080204" pitchFamily="50" charset="-128"/>
                        </a:rPr>
                        <a:t>イ</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　除去する特定建築材料を薬液等により湿潤化すること。（ロの規定により特定建築材料を除去する場合を除く。）</a:t>
                      </a:r>
                      <a:endParaRPr lang="en-US" altLang="ja-JP" sz="900" u="sng"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ロ　電気グラインダーその他の電動工具を用いて特定建築材料を除去するときは、次に掲げる措置を講ずること。</a:t>
                      </a:r>
                      <a:b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br>
                      <a:r>
                        <a:rPr lang="ja-JP" altLang="ja-JP" sz="900" u="sng" kern="0" dirty="0">
                          <a:solidFill>
                            <a:schemeClr val="tx1"/>
                          </a:solidFill>
                          <a:effectLst/>
                          <a:latin typeface="ＭＳ Ｐゴシック" panose="020B0600070205080204" pitchFamily="50" charset="-128"/>
                          <a:ea typeface="ＭＳ Ｐゴシック" panose="020B0600070205080204" pitchFamily="50" charset="-128"/>
                        </a:rPr>
                        <a:t>ⅰ．</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特定建築材料の除去を行う部分の周辺を事前に養生すること。</a:t>
                      </a:r>
                      <a:b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br>
                      <a:r>
                        <a:rPr lang="ja-JP" altLang="ja-JP" sz="900" u="sng" kern="0" dirty="0">
                          <a:solidFill>
                            <a:schemeClr val="tx1"/>
                          </a:solidFill>
                          <a:effectLst/>
                          <a:latin typeface="ＭＳ Ｐゴシック" panose="020B0600070205080204" pitchFamily="50" charset="-128"/>
                          <a:ea typeface="ＭＳ Ｐゴシック" panose="020B0600070205080204" pitchFamily="50" charset="-128"/>
                        </a:rPr>
                        <a:t>ⅱ．</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除去する特定建築材料を薬液等により湿潤化すること。</a:t>
                      </a:r>
                      <a:endParaRPr lang="en-US" altLang="ja-JP" sz="900" u="sng"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ハ　</a:t>
                      </a:r>
                      <a:r>
                        <a:rPr lang="ja-JP" altLang="ja-JP" sz="900" u="sng" kern="0" dirty="0">
                          <a:solidFill>
                            <a:schemeClr val="tx1"/>
                          </a:solidFill>
                          <a:effectLst/>
                          <a:latin typeface="ＭＳ Ｐゴシック" panose="020B0600070205080204" pitchFamily="50" charset="-128"/>
                          <a:ea typeface="ＭＳ Ｐゴシック" panose="020B0600070205080204" pitchFamily="50" charset="-128"/>
                        </a:rPr>
                        <a:t>当該特定建築材料の除去後、作業場内の</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清掃その他の特定粉じんの処理を行うこと。この場合において、養生を行ったときは、当該養生を解くに当たって、作業場内の清掃その他の特定粉じんの処理を行うこと。</a:t>
                      </a:r>
                      <a:endParaRPr lang="ja-JP" altLang="ja-JP" sz="900" u="sng" kern="100" dirty="0">
                        <a:solidFill>
                          <a:schemeClr val="tx1"/>
                        </a:solidFill>
                        <a:effectLst/>
                        <a:latin typeface="ＭＳ Ｐゴシック" panose="020B0600070205080204" pitchFamily="50" charset="-128"/>
                        <a:ea typeface="ＭＳ Ｐゴシック" panose="020B0600070205080204" pitchFamily="50" charset="-128"/>
                      </a:endParaRPr>
                    </a:p>
                  </a:txBody>
                  <a:tcPr marL="2941" marR="2941" marT="36000" marB="36000"/>
                </a:tc>
                <a:tc>
                  <a:txBody>
                    <a:bodyPr/>
                    <a:lstStyle/>
                    <a:p>
                      <a:endParaRPr kumimoji="1" lang="ja-JP" altLang="en-US" dirty="0">
                        <a:solidFill>
                          <a:schemeClr val="tx1"/>
                        </a:solidFill>
                      </a:endParaRPr>
                    </a:p>
                  </a:txBody>
                  <a:tcPr marL="1838" marR="1838" marT="36000" marB="36000"/>
                </a:tc>
                <a:extLst>
                  <a:ext uri="{0D108BD9-81ED-4DB2-BD59-A6C34878D82A}">
                    <a16:rowId xmlns:a16="http://schemas.microsoft.com/office/drawing/2014/main" val="3550214560"/>
                  </a:ext>
                </a:extLst>
              </a:tr>
            </a:tbl>
          </a:graphicData>
        </a:graphic>
      </p:graphicFrame>
    </p:spTree>
    <p:extLst>
      <p:ext uri="{BB962C8B-B14F-4D97-AF65-F5344CB8AC3E}">
        <p14:creationId xmlns:p14="http://schemas.microsoft.com/office/powerpoint/2010/main" val="8090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400" y="477080"/>
            <a:ext cx="6876689" cy="1320800"/>
          </a:xfrm>
        </p:spPr>
        <p:txBody>
          <a:bodyPr/>
          <a:lstStyle/>
          <a:p>
            <a:r>
              <a:rPr kumimoji="1" lang="ja-JP" altLang="en-US" dirty="0"/>
              <a:t>論点（１）作業基準について</a:t>
            </a:r>
          </a:p>
        </p:txBody>
      </p:sp>
      <p:sp>
        <p:nvSpPr>
          <p:cNvPr id="3" name="コンテンツ プレースホルダー 2"/>
          <p:cNvSpPr>
            <a:spLocks noGrp="1"/>
          </p:cNvSpPr>
          <p:nvPr>
            <p:ph idx="1"/>
          </p:nvPr>
        </p:nvSpPr>
        <p:spPr>
          <a:xfrm>
            <a:off x="132522" y="1382706"/>
            <a:ext cx="9568070" cy="452199"/>
          </a:xfrm>
        </p:spPr>
        <p:txBody>
          <a:bodyPr/>
          <a:lstStyle/>
          <a:p>
            <a:pPr marL="0" indent="0">
              <a:buNone/>
            </a:pPr>
            <a:r>
              <a:rPr kumimoji="1" lang="ja-JP" altLang="en-US" sz="1400" dirty="0">
                <a:solidFill>
                  <a:schemeClr val="tx1"/>
                </a:solidFill>
              </a:rPr>
              <a:t>　〇また、現在のレベル１、２建材の除去に係る作業基準は以下の通り。</a:t>
            </a:r>
            <a:r>
              <a:rPr lang="ja-JP" altLang="en-US" sz="853" dirty="0">
                <a:solidFill>
                  <a:schemeClr val="tx1"/>
                </a:solidFill>
              </a:rPr>
              <a:t>（</a:t>
            </a:r>
            <a:r>
              <a:rPr lang="en-US" altLang="ja-JP" sz="853" dirty="0">
                <a:solidFill>
                  <a:schemeClr val="tx1"/>
                </a:solidFill>
              </a:rPr>
              <a:t>※</a:t>
            </a:r>
            <a:r>
              <a:rPr lang="ja-JP" altLang="en-US" sz="853" dirty="0">
                <a:solidFill>
                  <a:schemeClr val="tx1"/>
                </a:solidFill>
              </a:rPr>
              <a:t>法については、パブリックコメント中のもの。）</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57432629"/>
              </p:ext>
            </p:extLst>
          </p:nvPr>
        </p:nvGraphicFramePr>
        <p:xfrm>
          <a:off x="561144" y="1657482"/>
          <a:ext cx="8808144" cy="5007644"/>
        </p:xfrm>
        <a:graphic>
          <a:graphicData uri="http://schemas.openxmlformats.org/drawingml/2006/table">
            <a:tbl>
              <a:tblPr firstRow="1" firstCol="1" bandRow="1">
                <a:tableStyleId>{5C22544A-7EE6-4342-B048-85BDC9FD1C3A}</a:tableStyleId>
              </a:tblPr>
              <a:tblGrid>
                <a:gridCol w="682032">
                  <a:extLst>
                    <a:ext uri="{9D8B030D-6E8A-4147-A177-3AD203B41FA5}">
                      <a16:colId xmlns:a16="http://schemas.microsoft.com/office/drawing/2014/main" val="1011462159"/>
                    </a:ext>
                  </a:extLst>
                </a:gridCol>
                <a:gridCol w="4077633">
                  <a:extLst>
                    <a:ext uri="{9D8B030D-6E8A-4147-A177-3AD203B41FA5}">
                      <a16:colId xmlns:a16="http://schemas.microsoft.com/office/drawing/2014/main" val="3996384740"/>
                    </a:ext>
                  </a:extLst>
                </a:gridCol>
                <a:gridCol w="4048479">
                  <a:extLst>
                    <a:ext uri="{9D8B030D-6E8A-4147-A177-3AD203B41FA5}">
                      <a16:colId xmlns:a16="http://schemas.microsoft.com/office/drawing/2014/main" val="1074365795"/>
                    </a:ext>
                  </a:extLst>
                </a:gridCol>
              </a:tblGrid>
              <a:tr h="233962">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対象建材等</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法</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（パブリックコメント中の大気汚染防止法施行規則より）</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条例</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（現行の生活環境保全条例施行規則より）</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838" marR="1838" marT="1838" marB="1838" anchor="ctr"/>
                </a:tc>
                <a:extLst>
                  <a:ext uri="{0D108BD9-81ED-4DB2-BD59-A6C34878D82A}">
                    <a16:rowId xmlns:a16="http://schemas.microsoft.com/office/drawing/2014/main" val="1789738823"/>
                  </a:ext>
                </a:extLst>
              </a:tr>
              <a:tr h="4773682">
                <a:tc>
                  <a:txBody>
                    <a:bodyPr/>
                    <a:lstStyle/>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【レベル１</a:t>
                      </a:r>
                      <a:r>
                        <a:rPr lang="ja-JP" altLang="en-US" sz="800" kern="0" dirty="0">
                          <a:solidFill>
                            <a:schemeClr val="tx1"/>
                          </a:solidFill>
                          <a:effectLst/>
                          <a:latin typeface="ＭＳ Ｐゴシック" panose="020B0600070205080204" pitchFamily="50" charset="-128"/>
                          <a:ea typeface="ＭＳ Ｐゴシック" panose="020B0600070205080204" pitchFamily="50" charset="-128"/>
                        </a:rPr>
                        <a:t>、２</a:t>
                      </a:r>
                      <a:r>
                        <a:rPr lang="ja-JP" sz="800" kern="0"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8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altLang="en-US" sz="800" kern="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（石綿含有吹付材等を掻き落とし等により除去するとき）</a:t>
                      </a:r>
                      <a:endParaRPr lang="ja-JP" sz="8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9188" marR="9188" marT="9188" marB="9188" anchor="ctr"/>
                </a:tc>
                <a:tc>
                  <a:txBody>
                    <a:bodyPr/>
                    <a:lstStyle/>
                    <a:p>
                      <a:pPr algn="just">
                        <a:lnSpc>
                          <a:spcPts val="200"/>
                        </a:lnSpc>
                        <a:spcAft>
                          <a:spcPts val="600"/>
                        </a:spcAft>
                      </a:pPr>
                      <a:endParaRPr lang="en-US" altLang="ja-JP" sz="8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次に掲げる事項を遵守して作業の対象となる建築物等に使用されている特定建築材料を除去するか、又はこれと同等以上の効果を有する措置を講ずること。</a:t>
                      </a:r>
                      <a:r>
                        <a:rPr lang="ja-JP" altLang="en-US" sz="800" kern="0" dirty="0">
                          <a:solidFill>
                            <a:schemeClr val="tx1"/>
                          </a:solidFill>
                          <a:effectLst/>
                          <a:latin typeface="ＭＳ Ｐゴシック" panose="020B0600070205080204" pitchFamily="50" charset="-128"/>
                          <a:ea typeface="ＭＳ Ｐゴシック" panose="020B0600070205080204" pitchFamily="50" charset="-128"/>
                        </a:rPr>
                        <a:t/>
                      </a:r>
                      <a:br>
                        <a:rPr lang="ja-JP" altLang="en-US" sz="800" kern="0" dirty="0">
                          <a:solidFill>
                            <a:schemeClr val="tx1"/>
                          </a:solidFill>
                          <a:effectLst/>
                          <a:latin typeface="ＭＳ Ｐゴシック" panose="020B0600070205080204" pitchFamily="50" charset="-128"/>
                          <a:ea typeface="ＭＳ Ｐゴシック" panose="020B0600070205080204" pitchFamily="50" charset="-128"/>
                        </a:rPr>
                      </a:br>
                      <a:endParaRPr lang="ja-JP" altLang="en-US" sz="8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kern="0" dirty="0">
                          <a:solidFill>
                            <a:schemeClr val="tx1"/>
                          </a:solidFill>
                          <a:effectLst/>
                          <a:latin typeface="ＭＳ Ｐゴシック" panose="020B0600070205080204" pitchFamily="50" charset="-128"/>
                          <a:ea typeface="ＭＳ Ｐゴシック" panose="020B0600070205080204" pitchFamily="50" charset="-128"/>
                        </a:rPr>
                        <a:t>イ　特定建築材料の除去を行う場所（以下「作業場」という。）を他の場所から隔離し、作業場の出入口に前室を設置すること。</a:t>
                      </a:r>
                      <a:endParaRPr lang="en-US" altLang="ja-JP" sz="800" kern="0" dirty="0">
                        <a:solidFill>
                          <a:schemeClr val="tx1"/>
                        </a:solidFill>
                        <a:effectLst/>
                        <a:latin typeface="ＭＳ Ｐゴシック" panose="020B0600070205080204" pitchFamily="50" charset="-128"/>
                        <a:ea typeface="ＭＳ Ｐゴシック" panose="020B0600070205080204" pitchFamily="50" charset="-128"/>
                      </a:endParaRPr>
                    </a:p>
                    <a:p>
                      <a:pPr lvl="0" algn="l">
                        <a:lnSpc>
                          <a:spcPts val="1000"/>
                        </a:lnSpc>
                        <a:spcAft>
                          <a:spcPts val="600"/>
                        </a:spcAft>
                        <a:buNone/>
                      </a:pPr>
                      <a:r>
                        <a:rPr lang="ja-JP" sz="800" kern="0" dirty="0">
                          <a:solidFill>
                            <a:schemeClr val="tx1"/>
                          </a:solidFill>
                          <a:effectLst/>
                          <a:latin typeface="ＭＳ Ｐゴシック" panose="020B0600070205080204" pitchFamily="50" charset="-128"/>
                          <a:ea typeface="ＭＳ Ｐゴシック" panose="020B0600070205080204" pitchFamily="50" charset="-128"/>
                        </a:rPr>
                        <a:t>ロ　作業場及び前室を負圧に保ち、作業場及び前室の排気に</a:t>
                      </a:r>
                      <a:r>
                        <a:rPr lang="ja-JP" sz="800" kern="0" dirty="0" smtClean="0">
                          <a:solidFill>
                            <a:schemeClr val="tx1"/>
                          </a:solidFill>
                          <a:effectLst/>
                          <a:latin typeface="ＭＳ Ｐゴシック" panose="020B0600070205080204" pitchFamily="50" charset="-128"/>
                          <a:ea typeface="ＭＳ Ｐゴシック" panose="020B0600070205080204" pitchFamily="50" charset="-128"/>
                        </a:rPr>
                        <a:t>日本</a:t>
                      </a:r>
                      <a:r>
                        <a:rPr lang="ja-JP" altLang="en-US" sz="800" kern="0" dirty="0" smtClean="0">
                          <a:solidFill>
                            <a:schemeClr val="tx1"/>
                          </a:solidFill>
                          <a:effectLst/>
                          <a:latin typeface="ＭＳ Ｐゴシック" panose="020B0600070205080204" pitchFamily="50" charset="-128"/>
                          <a:ea typeface="ＭＳ Ｐゴシック" panose="020B0600070205080204" pitchFamily="50" charset="-128"/>
                        </a:rPr>
                        <a:t>産業</a:t>
                      </a:r>
                      <a:r>
                        <a:rPr lang="ja-JP" sz="800" kern="0" dirty="0" smtClean="0">
                          <a:solidFill>
                            <a:schemeClr val="tx1"/>
                          </a:solidFill>
                          <a:effectLst/>
                          <a:latin typeface="ＭＳ Ｐゴシック" panose="020B0600070205080204" pitchFamily="50" charset="-128"/>
                          <a:ea typeface="ＭＳ Ｐゴシック" panose="020B0600070205080204" pitchFamily="50" charset="-128"/>
                        </a:rPr>
                        <a:t>規格</a:t>
                      </a:r>
                      <a:r>
                        <a:rPr lang="en-US" sz="800" kern="0" dirty="0">
                          <a:solidFill>
                            <a:schemeClr val="tx1"/>
                          </a:solidFill>
                          <a:effectLst/>
                          <a:latin typeface="ＭＳ Ｐゴシック" panose="020B0600070205080204" pitchFamily="50" charset="-128"/>
                          <a:ea typeface="ＭＳ Ｐゴシック" panose="020B0600070205080204" pitchFamily="50" charset="-128"/>
                        </a:rPr>
                        <a:t>Z</a:t>
                      </a:r>
                      <a:r>
                        <a:rPr lang="ja-JP" sz="800" kern="0" dirty="0">
                          <a:solidFill>
                            <a:schemeClr val="tx1"/>
                          </a:solidFill>
                          <a:effectLst/>
                          <a:latin typeface="ＭＳ Ｐゴシック" panose="020B0600070205080204" pitchFamily="50" charset="-128"/>
                          <a:ea typeface="ＭＳ Ｐゴシック" panose="020B0600070205080204" pitchFamily="50" charset="-128"/>
                        </a:rPr>
                        <a:t>八一二二に定める</a:t>
                      </a:r>
                      <a:r>
                        <a:rPr lang="en-US" sz="800" kern="0" dirty="0">
                          <a:solidFill>
                            <a:schemeClr val="tx1"/>
                          </a:solidFill>
                          <a:effectLst/>
                          <a:latin typeface="ＭＳ Ｐゴシック" panose="020B0600070205080204" pitchFamily="50" charset="-128"/>
                          <a:ea typeface="ＭＳ Ｐゴシック" panose="020B0600070205080204" pitchFamily="50" charset="-128"/>
                        </a:rPr>
                        <a:t>HEPA</a:t>
                      </a:r>
                      <a:r>
                        <a:rPr lang="ja-JP" sz="800" kern="0" dirty="0">
                          <a:solidFill>
                            <a:schemeClr val="tx1"/>
                          </a:solidFill>
                          <a:effectLst/>
                          <a:latin typeface="ＭＳ Ｐゴシック" panose="020B0600070205080204" pitchFamily="50" charset="-128"/>
                          <a:ea typeface="ＭＳ Ｐゴシック" panose="020B0600070205080204" pitchFamily="50" charset="-128"/>
                        </a:rPr>
                        <a:t>フィルタを付けた集じん・排気装置を使用すること。</a:t>
                      </a:r>
                      <a:r>
                        <a:rPr lang="en-US" altLang="ja-JP" sz="800" kern="0" dirty="0">
                          <a:solidFill>
                            <a:schemeClr val="tx1"/>
                          </a:solidFill>
                          <a:effectLst/>
                          <a:latin typeface="ＭＳ Ｐゴシック" panose="020B0600070205080204" pitchFamily="50" charset="-128"/>
                          <a:ea typeface="ＭＳ Ｐゴシック" panose="020B0600070205080204" pitchFamily="50" charset="-128"/>
                        </a:rPr>
                        <a:t/>
                      </a:r>
                      <a:br>
                        <a:rPr lang="en-US" altLang="ja-JP" sz="800" kern="0" dirty="0">
                          <a:solidFill>
                            <a:schemeClr val="tx1"/>
                          </a:solidFill>
                          <a:effectLst/>
                          <a:latin typeface="ＭＳ Ｐゴシック" panose="020B0600070205080204" pitchFamily="50" charset="-128"/>
                          <a:ea typeface="ＭＳ Ｐゴシック" panose="020B0600070205080204" pitchFamily="50" charset="-128"/>
                        </a:rPr>
                      </a:br>
                      <a:endParaRPr lang="en-US" alt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kern="0" dirty="0">
                          <a:solidFill>
                            <a:schemeClr val="tx1"/>
                          </a:solidFill>
                          <a:effectLst/>
                          <a:latin typeface="ＭＳ Ｐゴシック" panose="020B0600070205080204" pitchFamily="50" charset="-128"/>
                          <a:ea typeface="ＭＳ Ｐゴシック" panose="020B0600070205080204" pitchFamily="50" charset="-128"/>
                        </a:rPr>
                        <a:t>ハ　イの規定により隔離を行つた作業場において初めて特定建築材料の除去を行う日の当該除去の開始前に、使用する集じん・排気装置が正常に稼働することを使用する場所において確認し、異常が認められた場合は、集じん・排気装置の補修その他の必要な措置を講ずること。</a:t>
                      </a:r>
                      <a:endParaRPr lang="en-US" alt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kern="0" dirty="0">
                          <a:solidFill>
                            <a:schemeClr val="tx1"/>
                          </a:solidFill>
                          <a:effectLst/>
                          <a:latin typeface="ＭＳ Ｐゴシック" panose="020B0600070205080204" pitchFamily="50" charset="-128"/>
                          <a:ea typeface="ＭＳ Ｐゴシック" panose="020B0600070205080204" pitchFamily="50" charset="-128"/>
                        </a:rPr>
                        <a:t>ニ　特定建築材料の除去を行う日の当該除去の開始前</a:t>
                      </a:r>
                      <a:r>
                        <a:rPr lang="ja-JP" altLang="en-US" sz="800" u="sng" kern="0" dirty="0">
                          <a:solidFill>
                            <a:schemeClr val="tx1"/>
                          </a:solidFill>
                          <a:effectLst/>
                          <a:latin typeface="ＭＳ Ｐゴシック" panose="020B0600070205080204" pitchFamily="50" charset="-128"/>
                          <a:ea typeface="ＭＳ Ｐゴシック" panose="020B0600070205080204" pitchFamily="50" charset="-128"/>
                        </a:rPr>
                        <a:t>及び中断時</a:t>
                      </a:r>
                      <a:r>
                        <a:rPr lang="ja-JP" sz="800" kern="0" dirty="0">
                          <a:solidFill>
                            <a:schemeClr val="tx1"/>
                          </a:solidFill>
                          <a:effectLst/>
                          <a:latin typeface="ＭＳ Ｐゴシック" panose="020B0600070205080204" pitchFamily="50" charset="-128"/>
                          <a:ea typeface="ＭＳ Ｐゴシック" panose="020B0600070205080204" pitchFamily="50" charset="-128"/>
                        </a:rPr>
                        <a:t>に、作業場及び前室が負圧に保たれていることを確認し、異常が認められた場合は、集じん・排気装置の補修その他の必要な措置を講ずること。</a:t>
                      </a:r>
                      <a:endParaRPr lang="en-US" alt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kern="0" dirty="0">
                          <a:solidFill>
                            <a:schemeClr val="tx1"/>
                          </a:solidFill>
                          <a:effectLst/>
                          <a:latin typeface="ＭＳ Ｐゴシック" panose="020B0600070205080204" pitchFamily="50" charset="-128"/>
                          <a:ea typeface="ＭＳ Ｐゴシック" panose="020B0600070205080204" pitchFamily="50" charset="-128"/>
                        </a:rPr>
                        <a:t>ホ　除去する特定建築材料を薬液等により湿潤化すること。</a:t>
                      </a:r>
                      <a:endParaRPr lang="en-US" alt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kern="0" dirty="0">
                          <a:solidFill>
                            <a:schemeClr val="tx1"/>
                          </a:solidFill>
                          <a:effectLst/>
                          <a:latin typeface="ＭＳ Ｐゴシック" panose="020B0600070205080204" pitchFamily="50" charset="-128"/>
                          <a:ea typeface="ＭＳ Ｐゴシック" panose="020B0600070205080204" pitchFamily="50" charset="-128"/>
                        </a:rPr>
                        <a:t>ヘ　イの規定により隔離を</a:t>
                      </a:r>
                      <a:r>
                        <a:rPr lang="ja-JP" sz="800" u="none" kern="0" dirty="0">
                          <a:solidFill>
                            <a:schemeClr val="tx1"/>
                          </a:solidFill>
                          <a:effectLst/>
                          <a:latin typeface="ＭＳ Ｐゴシック" panose="020B0600070205080204" pitchFamily="50" charset="-128"/>
                          <a:ea typeface="ＭＳ Ｐゴシック" panose="020B0600070205080204" pitchFamily="50" charset="-128"/>
                        </a:rPr>
                        <a:t>行つた作業場において初めて特定建築材料の除去を行う日の当該除去の開始後速やかに</a:t>
                      </a:r>
                      <a:r>
                        <a:rPr lang="ja-JP" altLang="en-US" sz="800" u="sng" kern="0" dirty="0">
                          <a:solidFill>
                            <a:schemeClr val="tx1"/>
                          </a:solidFill>
                          <a:effectLst/>
                          <a:latin typeface="ＭＳ Ｐゴシック" panose="020B0600070205080204" pitchFamily="50" charset="-128"/>
                          <a:ea typeface="ＭＳ Ｐゴシック" panose="020B0600070205080204" pitchFamily="50" charset="-128"/>
                        </a:rPr>
                        <a:t>、及び除去の開始後に集じん・排気装置を使用する場所を変更した場合、集じん・排気装置につけたフィルタを交換した場合その他必要がある場合に随時</a:t>
                      </a:r>
                      <a:r>
                        <a:rPr lang="ja-JP" sz="800" u="none" kern="0" dirty="0">
                          <a:solidFill>
                            <a:schemeClr val="tx1"/>
                          </a:solidFill>
                          <a:effectLst/>
                          <a:latin typeface="ＭＳ Ｐゴシック" panose="020B0600070205080204" pitchFamily="50" charset="-128"/>
                          <a:ea typeface="ＭＳ Ｐゴシック" panose="020B0600070205080204" pitchFamily="50" charset="-128"/>
                        </a:rPr>
                        <a:t>、使用する集じん・排気装置の排気口において、粉じんを迅速に測定できる機器を用いることにより集じん・排気装置が正常に稼働することを確認し、異常が認められた場合は、直ちに当該除去を中止し、集じん・排気装置の補修その他の必要な措置を講ずること。</a:t>
                      </a:r>
                      <a:endParaRPr lang="en-US" altLang="ja-JP" sz="800" u="none" kern="10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u="none" kern="0" dirty="0">
                          <a:solidFill>
                            <a:schemeClr val="tx1"/>
                          </a:solidFill>
                          <a:effectLst/>
                          <a:latin typeface="ＭＳ Ｐゴシック" panose="020B0600070205080204" pitchFamily="50" charset="-128"/>
                          <a:ea typeface="ＭＳ Ｐゴシック" panose="020B0600070205080204" pitchFamily="50" charset="-128"/>
                        </a:rPr>
                        <a:t>ト　ハ、ニ及びヘの確認をした年月日、確認の方法、確認の結果並びに確認した者の氏名並びに確認の結果に基づいて補修等の措置を講じた場合は、当該措置の内容を記録し、その記録を特定工事が終了するまでの間保存すること。</a:t>
                      </a:r>
                      <a:endParaRPr lang="en-US" altLang="ja-JP" sz="800" u="none" kern="0" dirty="0">
                        <a:solidFill>
                          <a:schemeClr val="tx1"/>
                        </a:solidFill>
                        <a:effectLst/>
                        <a:latin typeface="ＭＳ Ｐゴシック" panose="020B0600070205080204" pitchFamily="50" charset="-128"/>
                        <a:ea typeface="ＭＳ Ｐゴシック" panose="020B0600070205080204" pitchFamily="50" charset="-128"/>
                      </a:endParaRPr>
                    </a:p>
                    <a:p>
                      <a:pPr lvl="0" algn="just">
                        <a:lnSpc>
                          <a:spcPts val="1000"/>
                        </a:lnSpc>
                        <a:spcAft>
                          <a:spcPts val="600"/>
                        </a:spcAft>
                        <a:buNone/>
                      </a:pPr>
                      <a:r>
                        <a:rPr lang="ja-JP" sz="800" u="none" kern="0" dirty="0">
                          <a:solidFill>
                            <a:schemeClr val="tx1"/>
                          </a:solidFill>
                          <a:effectLst/>
                          <a:latin typeface="ＭＳ Ｐゴシック" panose="020B0600070205080204" pitchFamily="50" charset="-128"/>
                          <a:ea typeface="ＭＳ Ｐゴシック" panose="020B0600070205080204" pitchFamily="50" charset="-128"/>
                        </a:rPr>
                        <a:t>チ　特定建築材料の除去後、作業場の隔離を解くに当た</a:t>
                      </a:r>
                      <a:r>
                        <a:rPr lang="ja-JP" altLang="en-US" sz="800" u="none" kern="0" dirty="0">
                          <a:solidFill>
                            <a:schemeClr val="tx1"/>
                          </a:solidFill>
                          <a:effectLst/>
                          <a:latin typeface="ＭＳ Ｐゴシック" panose="020B0600070205080204" pitchFamily="50" charset="-128"/>
                          <a:ea typeface="ＭＳ Ｐゴシック" panose="020B0600070205080204" pitchFamily="50" charset="-128"/>
                        </a:rPr>
                        <a:t>っ</a:t>
                      </a:r>
                      <a:r>
                        <a:rPr lang="ja-JP" sz="800" u="none" kern="0" dirty="0">
                          <a:solidFill>
                            <a:schemeClr val="tx1"/>
                          </a:solidFill>
                          <a:effectLst/>
                          <a:latin typeface="ＭＳ Ｐゴシック" panose="020B0600070205080204" pitchFamily="50" charset="-128"/>
                          <a:ea typeface="ＭＳ Ｐゴシック" panose="020B0600070205080204" pitchFamily="50" charset="-128"/>
                        </a:rPr>
                        <a:t>ては、特定建築材料を除去した部分に特定粉じんの飛散を抑制するための薬液等を散布するとともに</a:t>
                      </a:r>
                      <a:r>
                        <a:rPr lang="ja-JP" sz="800" u="sng" kern="0" dirty="0">
                          <a:solidFill>
                            <a:schemeClr val="tx1"/>
                          </a:solidFill>
                          <a:effectLst/>
                          <a:latin typeface="ＭＳ Ｐゴシック" panose="020B0600070205080204" pitchFamily="50" charset="-128"/>
                          <a:ea typeface="ＭＳ Ｐゴシック" panose="020B0600070205080204" pitchFamily="50" charset="-128"/>
                        </a:rPr>
                        <a:t>作業場内の</a:t>
                      </a:r>
                      <a:r>
                        <a:rPr lang="ja-JP" altLang="en-US" sz="800" u="sng" kern="0" dirty="0">
                          <a:solidFill>
                            <a:schemeClr val="tx1"/>
                          </a:solidFill>
                          <a:effectLst/>
                          <a:latin typeface="ＭＳ Ｐゴシック" panose="020B0600070205080204" pitchFamily="50" charset="-128"/>
                          <a:ea typeface="ＭＳ Ｐゴシック" panose="020B0600070205080204" pitchFamily="50" charset="-128"/>
                        </a:rPr>
                        <a:t>清掃</a:t>
                      </a:r>
                      <a:r>
                        <a:rPr lang="ja-JP" altLang="en-US" sz="800" u="none" kern="0" dirty="0">
                          <a:solidFill>
                            <a:schemeClr val="tx1"/>
                          </a:solidFill>
                          <a:effectLst/>
                          <a:latin typeface="ＭＳ Ｐゴシック" panose="020B0600070205080204" pitchFamily="50" charset="-128"/>
                          <a:ea typeface="ＭＳ Ｐゴシック" panose="020B0600070205080204" pitchFamily="50" charset="-128"/>
                        </a:rPr>
                        <a:t>その他の特定粉じんの処理を行った上で、</a:t>
                      </a:r>
                      <a:r>
                        <a:rPr lang="ja-JP" altLang="en-US" sz="800" u="sng" kern="0" dirty="0">
                          <a:solidFill>
                            <a:schemeClr val="tx1"/>
                          </a:solidFill>
                          <a:effectLst/>
                          <a:latin typeface="ＭＳ Ｐゴシック" panose="020B0600070205080204" pitchFamily="50" charset="-128"/>
                          <a:ea typeface="ＭＳ Ｐゴシック" panose="020B0600070205080204" pitchFamily="50" charset="-128"/>
                        </a:rPr>
                        <a:t>大気中への特定粉じんの排出又は飛散のおそれがないことを確認</a:t>
                      </a:r>
                      <a:r>
                        <a:rPr lang="ja-JP" sz="800" u="sng" kern="0" dirty="0">
                          <a:solidFill>
                            <a:schemeClr val="tx1"/>
                          </a:solidFill>
                          <a:effectLst/>
                          <a:latin typeface="ＭＳ Ｐゴシック" panose="020B0600070205080204" pitchFamily="50" charset="-128"/>
                          <a:ea typeface="ＭＳ Ｐゴシック" panose="020B0600070205080204" pitchFamily="50" charset="-128"/>
                        </a:rPr>
                        <a:t>すること。</a:t>
                      </a:r>
                      <a:endParaRPr lang="ja-JP" sz="800" u="sng"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9188" marR="9188" marT="9188" marB="9188"/>
                </a:tc>
                <a:tc>
                  <a:txBody>
                    <a:bodyPr/>
                    <a:lstStyle/>
                    <a:p>
                      <a:pPr algn="l">
                        <a:lnSpc>
                          <a:spcPts val="200"/>
                        </a:lnSpc>
                        <a:spcAft>
                          <a:spcPts val="600"/>
                        </a:spcAft>
                      </a:pPr>
                      <a:endParaRPr lang="en-US" altLang="ja-JP" sz="8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次に掲げる事項を遵守して石綿排出等作業の対象となる建築物等に使用されている石綿含有建築材料</a:t>
                      </a:r>
                      <a:r>
                        <a:rPr lang="en-US" sz="800" kern="0" dirty="0">
                          <a:solidFill>
                            <a:schemeClr val="tx1"/>
                          </a:solidFill>
                          <a:effectLst/>
                          <a:latin typeface="ＭＳ Ｐゴシック" panose="020B0600070205080204" pitchFamily="50" charset="-128"/>
                          <a:ea typeface="ＭＳ Ｐゴシック" panose="020B0600070205080204" pitchFamily="50" charset="-128"/>
                        </a:rPr>
                        <a:t>(</a:t>
                      </a:r>
                      <a:r>
                        <a:rPr lang="ja-JP" sz="800" kern="0" dirty="0">
                          <a:solidFill>
                            <a:schemeClr val="tx1"/>
                          </a:solidFill>
                          <a:effectLst/>
                          <a:latin typeface="ＭＳ Ｐゴシック" panose="020B0600070205080204" pitchFamily="50" charset="-128"/>
                          <a:ea typeface="ＭＳ Ｐゴシック" panose="020B0600070205080204" pitchFamily="50" charset="-128"/>
                        </a:rPr>
                        <a:t>石綿含有成形板を除く。以下この項において同じ。</a:t>
                      </a:r>
                      <a:r>
                        <a:rPr lang="en-US" sz="800" kern="0" dirty="0">
                          <a:solidFill>
                            <a:schemeClr val="tx1"/>
                          </a:solidFill>
                          <a:effectLst/>
                          <a:latin typeface="ＭＳ Ｐゴシック" panose="020B0600070205080204" pitchFamily="50" charset="-128"/>
                          <a:ea typeface="ＭＳ Ｐゴシック" panose="020B0600070205080204" pitchFamily="50" charset="-128"/>
                        </a:rPr>
                        <a:t>)</a:t>
                      </a:r>
                      <a:r>
                        <a:rPr lang="ja-JP" sz="800" kern="0" dirty="0">
                          <a:solidFill>
                            <a:schemeClr val="tx1"/>
                          </a:solidFill>
                          <a:effectLst/>
                          <a:latin typeface="ＭＳ Ｐゴシック" panose="020B0600070205080204" pitchFamily="50" charset="-128"/>
                          <a:ea typeface="ＭＳ Ｐゴシック" panose="020B0600070205080204" pitchFamily="50" charset="-128"/>
                        </a:rPr>
                        <a:t>を除去するか、又はこれと同等以上の効果を有する措置を講ずること。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イ　石綿含有建築材料の除去を行う場所</a:t>
                      </a:r>
                      <a:r>
                        <a:rPr lang="en-US" sz="800" kern="0" dirty="0">
                          <a:solidFill>
                            <a:schemeClr val="tx1"/>
                          </a:solidFill>
                          <a:effectLst/>
                          <a:latin typeface="ＭＳ Ｐゴシック" panose="020B0600070205080204" pitchFamily="50" charset="-128"/>
                          <a:ea typeface="ＭＳ Ｐゴシック" panose="020B0600070205080204" pitchFamily="50" charset="-128"/>
                        </a:rPr>
                        <a:t>(</a:t>
                      </a:r>
                      <a:r>
                        <a:rPr lang="ja-JP" sz="800" kern="0" dirty="0">
                          <a:solidFill>
                            <a:schemeClr val="tx1"/>
                          </a:solidFill>
                          <a:effectLst/>
                          <a:latin typeface="ＭＳ Ｐゴシック" panose="020B0600070205080204" pitchFamily="50" charset="-128"/>
                          <a:ea typeface="ＭＳ Ｐゴシック" panose="020B0600070205080204" pitchFamily="50" charset="-128"/>
                        </a:rPr>
                        <a:t>以下「作業場」という。</a:t>
                      </a:r>
                      <a:r>
                        <a:rPr lang="en-US" sz="800" kern="0" dirty="0">
                          <a:solidFill>
                            <a:schemeClr val="tx1"/>
                          </a:solidFill>
                          <a:effectLst/>
                          <a:latin typeface="ＭＳ Ｐゴシック" panose="020B0600070205080204" pitchFamily="50" charset="-128"/>
                          <a:ea typeface="ＭＳ Ｐゴシック" panose="020B0600070205080204" pitchFamily="50" charset="-128"/>
                        </a:rPr>
                        <a:t>)</a:t>
                      </a:r>
                      <a:r>
                        <a:rPr lang="ja-JP" sz="800" kern="0" dirty="0">
                          <a:solidFill>
                            <a:schemeClr val="tx1"/>
                          </a:solidFill>
                          <a:effectLst/>
                          <a:latin typeface="ＭＳ Ｐゴシック" panose="020B0600070205080204" pitchFamily="50" charset="-128"/>
                          <a:ea typeface="ＭＳ Ｐゴシック" panose="020B0600070205080204" pitchFamily="50" charset="-128"/>
                        </a:rPr>
                        <a:t>を他の場所から隔離し、作業場の出入口に前室を設置すること。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ロ　作業場及び前室を負圧に保ち、作業場の排気に日本産業規格</a:t>
                      </a:r>
                      <a:r>
                        <a:rPr lang="en-US" sz="800" kern="0" dirty="0">
                          <a:solidFill>
                            <a:schemeClr val="tx1"/>
                          </a:solidFill>
                          <a:effectLst/>
                          <a:latin typeface="ＭＳ Ｐゴシック" panose="020B0600070205080204" pitchFamily="50" charset="-128"/>
                          <a:ea typeface="ＭＳ Ｐゴシック" panose="020B0600070205080204" pitchFamily="50" charset="-128"/>
                        </a:rPr>
                        <a:t>Z</a:t>
                      </a:r>
                      <a:r>
                        <a:rPr lang="ja-JP" sz="800" kern="0" dirty="0">
                          <a:solidFill>
                            <a:schemeClr val="tx1"/>
                          </a:solidFill>
                          <a:effectLst/>
                          <a:latin typeface="ＭＳ Ｐゴシック" panose="020B0600070205080204" pitchFamily="50" charset="-128"/>
                          <a:ea typeface="ＭＳ Ｐゴシック" panose="020B0600070205080204" pitchFamily="50" charset="-128"/>
                        </a:rPr>
                        <a:t>八一二二に定める</a:t>
                      </a:r>
                      <a:r>
                        <a:rPr lang="en-US" sz="800" kern="0" dirty="0">
                          <a:solidFill>
                            <a:schemeClr val="tx1"/>
                          </a:solidFill>
                          <a:effectLst/>
                          <a:latin typeface="ＭＳ Ｐゴシック" panose="020B0600070205080204" pitchFamily="50" charset="-128"/>
                          <a:ea typeface="ＭＳ Ｐゴシック" panose="020B0600070205080204" pitchFamily="50" charset="-128"/>
                        </a:rPr>
                        <a:t>HEPA</a:t>
                      </a:r>
                      <a:r>
                        <a:rPr lang="ja-JP" sz="800" kern="0" dirty="0">
                          <a:solidFill>
                            <a:schemeClr val="tx1"/>
                          </a:solidFill>
                          <a:effectLst/>
                          <a:latin typeface="ＭＳ Ｐゴシック" panose="020B0600070205080204" pitchFamily="50" charset="-128"/>
                          <a:ea typeface="ＭＳ Ｐゴシック" panose="020B0600070205080204" pitchFamily="50" charset="-128"/>
                        </a:rPr>
                        <a:t>フィルタを付けた集じん・排気装置を使用すること、及び石綿排出等作業が終了するまでの間、当該装置を良好な状態で運転すること。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ハ　イにより隔離を行った作業場において初めて石綿含有建築材料の除去を行う日の当該除去の開始前に、使用する集じん・排気装置が正常に稼働することを使用する場所において確認し、異常が認められた場合は、集じん・排気装置の補修その他の必要な措置を講ず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ニ　石綿含有建築材料の除去を行う日の当該除去の開始前に、作業場及び前室が負圧に保たれていることを確認し、異常が認められた場合は、集じん・排気装置の補修その他の必要な措置を講ずること。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ホ　除去する石綿含有建築材料を薬液等により湿潤化すること。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ヘ　イにより隔離を行った作業場において初めて石綿含有建築材料の除去を行う日の当該除去の開始後速やかに、使用する集じん・排気装置の排気口において、粉じんを迅速に測定できる機器を用いることにより集じん・排気装置が正常に稼働することを確認し、異常が認められた場合は、直ちに当該除去を中止し、集じん・排気装置の補修その他の必要な措置を講ずること。</a:t>
                      </a:r>
                      <a:r>
                        <a:rPr lang="ja-JP" altLang="en-US" sz="800" kern="0" dirty="0">
                          <a:solidFill>
                            <a:schemeClr val="tx1"/>
                          </a:solidFill>
                          <a:effectLst/>
                          <a:latin typeface="ＭＳ Ｐゴシック" panose="020B0600070205080204" pitchFamily="50" charset="-128"/>
                          <a:ea typeface="ＭＳ Ｐゴシック" panose="020B0600070205080204" pitchFamily="50" charset="-128"/>
                        </a:rPr>
                        <a:t/>
                      </a:r>
                      <a:br>
                        <a:rPr lang="ja-JP" altLang="en-US" sz="800" kern="0" dirty="0">
                          <a:solidFill>
                            <a:schemeClr val="tx1"/>
                          </a:solidFill>
                          <a:effectLst/>
                          <a:latin typeface="ＭＳ Ｐゴシック" panose="020B0600070205080204" pitchFamily="50" charset="-128"/>
                          <a:ea typeface="ＭＳ Ｐゴシック" panose="020B0600070205080204" pitchFamily="50" charset="-128"/>
                        </a:rPr>
                      </a:br>
                      <a:endParaRPr lang="en-US" altLang="ja-JP" sz="8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en-US" altLang="ja-JP" sz="800" kern="0" dirty="0">
                          <a:solidFill>
                            <a:schemeClr val="tx1"/>
                          </a:solidFill>
                          <a:effectLst/>
                          <a:latin typeface="ＭＳ Ｐゴシック" panose="020B0600070205080204" pitchFamily="50" charset="-128"/>
                          <a:ea typeface="ＭＳ Ｐゴシック" panose="020B0600070205080204" pitchFamily="50" charset="-128"/>
                        </a:rPr>
                        <a:t/>
                      </a:r>
                      <a:br>
                        <a:rPr lang="en-US" altLang="ja-JP" sz="800" kern="0" dirty="0">
                          <a:solidFill>
                            <a:schemeClr val="tx1"/>
                          </a:solidFill>
                          <a:effectLst/>
                          <a:latin typeface="ＭＳ Ｐゴシック" panose="020B0600070205080204" pitchFamily="50" charset="-128"/>
                          <a:ea typeface="ＭＳ Ｐゴシック" panose="020B0600070205080204" pitchFamily="50" charset="-128"/>
                        </a:rPr>
                      </a:br>
                      <a:r>
                        <a:rPr lang="ja-JP" sz="800" kern="0" dirty="0">
                          <a:solidFill>
                            <a:schemeClr val="tx1"/>
                          </a:solidFill>
                          <a:effectLst/>
                          <a:latin typeface="ＭＳ Ｐゴシック" panose="020B0600070205080204" pitchFamily="50" charset="-128"/>
                          <a:ea typeface="ＭＳ Ｐゴシック" panose="020B0600070205080204" pitchFamily="50" charset="-128"/>
                        </a:rPr>
                        <a:t>ト　ハ、ニ及びヘの確認をした年月日、確認の方法、確認の結果並びに確認した者の氏名並びに確認の結果に基づいて補修等の措置を講じた場合は、当該措置の内容を記録し、その記録を特定工事が終了するまでの間保存すること。</a:t>
                      </a:r>
                      <a:endParaRPr lang="ja-JP" altLang="en-US" sz="8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kern="0" dirty="0">
                          <a:solidFill>
                            <a:schemeClr val="tx1"/>
                          </a:solidFill>
                          <a:effectLst/>
                          <a:latin typeface="ＭＳ Ｐゴシック" panose="020B0600070205080204" pitchFamily="50" charset="-128"/>
                          <a:ea typeface="ＭＳ Ｐゴシック" panose="020B0600070205080204" pitchFamily="50" charset="-128"/>
                        </a:rPr>
                        <a:t>チ　石綿含有建築材料の除去後、作業場の隔離を解くに当たっては、石綿含有建築材料を除去した部分に石綿の飛散を抑制するための薬液等を散布するとともに作業場内の石綿を処理すること。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600"/>
                        </a:spcAft>
                      </a:pPr>
                      <a:r>
                        <a:rPr lang="ja-JP" sz="800" u="sng" kern="0" dirty="0">
                          <a:solidFill>
                            <a:schemeClr val="tx1"/>
                          </a:solidFill>
                          <a:effectLst/>
                          <a:latin typeface="ＭＳ Ｐゴシック" panose="020B0600070205080204" pitchFamily="50" charset="-128"/>
                          <a:ea typeface="ＭＳ Ｐゴシック" panose="020B0600070205080204" pitchFamily="50" charset="-128"/>
                        </a:rPr>
                        <a:t>リ　石綿の飛散を防止するために行う散水その他の措置により、石綿を含む水を作業場から排出する場合は、ろ過処理その他の適切な措置を講ずること。</a:t>
                      </a:r>
                      <a:endParaRPr lang="ja-JP" sz="8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742" marR="5742" marT="5742" marB="5742"/>
                </a:tc>
                <a:extLst>
                  <a:ext uri="{0D108BD9-81ED-4DB2-BD59-A6C34878D82A}">
                    <a16:rowId xmlns:a16="http://schemas.microsoft.com/office/drawing/2014/main" val="2403029875"/>
                  </a:ext>
                </a:extLst>
              </a:tr>
            </a:tbl>
          </a:graphicData>
        </a:graphic>
      </p:graphicFrame>
      <p:sp>
        <p:nvSpPr>
          <p:cNvPr id="4" name="スライド番号プレースホルダー 3">
            <a:extLst>
              <a:ext uri="{FF2B5EF4-FFF2-40B4-BE49-F238E27FC236}">
                <a16:creationId xmlns:a16="http://schemas.microsoft.com/office/drawing/2014/main" id="{0600F6B5-56BF-4E06-A409-B11B08492794}"/>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65670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論点（１）作業基準について</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587856526"/>
              </p:ext>
            </p:extLst>
          </p:nvPr>
        </p:nvGraphicFramePr>
        <p:xfrm>
          <a:off x="393327" y="1713660"/>
          <a:ext cx="8202063" cy="3521133"/>
        </p:xfrm>
        <a:graphic>
          <a:graphicData uri="http://schemas.openxmlformats.org/drawingml/2006/table">
            <a:tbl>
              <a:tblPr firstRow="1" firstCol="1" bandRow="1">
                <a:tableStyleId>{5C22544A-7EE6-4342-B048-85BDC9FD1C3A}</a:tableStyleId>
              </a:tblPr>
              <a:tblGrid>
                <a:gridCol w="756000">
                  <a:extLst>
                    <a:ext uri="{9D8B030D-6E8A-4147-A177-3AD203B41FA5}">
                      <a16:colId xmlns:a16="http://schemas.microsoft.com/office/drawing/2014/main" val="3654688584"/>
                    </a:ext>
                  </a:extLst>
                </a:gridCol>
                <a:gridCol w="3600000">
                  <a:extLst>
                    <a:ext uri="{9D8B030D-6E8A-4147-A177-3AD203B41FA5}">
                      <a16:colId xmlns:a16="http://schemas.microsoft.com/office/drawing/2014/main" val="4103136897"/>
                    </a:ext>
                  </a:extLst>
                </a:gridCol>
                <a:gridCol w="3846063">
                  <a:extLst>
                    <a:ext uri="{9D8B030D-6E8A-4147-A177-3AD203B41FA5}">
                      <a16:colId xmlns:a16="http://schemas.microsoft.com/office/drawing/2014/main" val="3575898933"/>
                    </a:ext>
                  </a:extLst>
                </a:gridCol>
              </a:tblGrid>
              <a:tr h="281133">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対象建材等</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法</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（パブリックコメント中の大気汚染防止法施行規則より）</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2941" marR="2941" marT="2941" marB="2941" anchor="ctr"/>
                </a:tc>
                <a:tc>
                  <a:txBody>
                    <a:bodyPr/>
                    <a:lstStyle/>
                    <a:p>
                      <a:pPr algn="ctr">
                        <a:lnSpc>
                          <a:spcPts val="1000"/>
                        </a:lnSpc>
                        <a:spcAft>
                          <a:spcPts val="6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条例</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（現行の生活環境保全条例施行規則より）</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1838" marR="1838" marT="1838" marB="1838" anchor="ctr"/>
                </a:tc>
                <a:extLst>
                  <a:ext uri="{0D108BD9-81ED-4DB2-BD59-A6C34878D82A}">
                    <a16:rowId xmlns:a16="http://schemas.microsoft.com/office/drawing/2014/main" val="220980359"/>
                  </a:ext>
                </a:extLst>
              </a:tr>
              <a:tr h="2232000">
                <a:tc>
                  <a:txBody>
                    <a:bodyPr/>
                    <a:lstStyle/>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【レベル２】</a:t>
                      </a: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altLang="en-US" sz="900" kern="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（石綿含有保温材等を掻き落とし等せずに除去するとき）</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29" marR="5029" marT="5029" marB="5029" anchor="ctr"/>
                </a:tc>
                <a:tc>
                  <a:txBody>
                    <a:bodyPr/>
                    <a:lstStyle/>
                    <a:p>
                      <a:pPr algn="just">
                        <a:lnSpc>
                          <a:spcPts val="1000"/>
                        </a:lnSpc>
                        <a:spcAft>
                          <a:spcPts val="1200"/>
                        </a:spcAft>
                      </a:pP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次に掲げる事項を遵守して作業の対象となる建築物等に使用されている特定建築材料を除去するか、又はこれと同等以上の効果を有する措置を講ずること。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イ　特定建築材料の除去を行う部分の周辺を事前に養生すること。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ロ　除去する特定建築材料を薬液等により湿潤化すること。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1200"/>
                        </a:spcAft>
                      </a:pPr>
                      <a:r>
                        <a:rPr lang="ja-JP" sz="900" u="none" kern="0" dirty="0">
                          <a:solidFill>
                            <a:schemeClr val="tx1"/>
                          </a:solidFill>
                          <a:effectLst/>
                          <a:latin typeface="ＭＳ Ｐゴシック" panose="020B0600070205080204" pitchFamily="50" charset="-128"/>
                          <a:ea typeface="ＭＳ Ｐゴシック" panose="020B0600070205080204" pitchFamily="50" charset="-128"/>
                        </a:rPr>
                        <a:t>ハ　特定建築材料の除去後、養生を解くに当たつては、特定建築材料を除去した部分に特定粉じんの飛散を抑制するための薬液等を散布するとともに</a:t>
                      </a:r>
                      <a:r>
                        <a:rPr lang="ja-JP" sz="900" u="sng" kern="0" dirty="0">
                          <a:solidFill>
                            <a:schemeClr val="tx1"/>
                          </a:solidFill>
                          <a:effectLst/>
                          <a:latin typeface="ＭＳ Ｐゴシック" panose="020B0600070205080204" pitchFamily="50" charset="-128"/>
                          <a:ea typeface="ＭＳ Ｐゴシック" panose="020B0600070205080204" pitchFamily="50" charset="-128"/>
                        </a:rPr>
                        <a:t>作業場内の</a:t>
                      </a:r>
                      <a:r>
                        <a:rPr lang="ja-JP" altLang="en-US" sz="900" u="sng" kern="0" dirty="0">
                          <a:solidFill>
                            <a:schemeClr val="tx1"/>
                          </a:solidFill>
                          <a:effectLst/>
                          <a:latin typeface="ＭＳ Ｐゴシック" panose="020B0600070205080204" pitchFamily="50" charset="-128"/>
                          <a:ea typeface="ＭＳ Ｐゴシック" panose="020B0600070205080204" pitchFamily="50" charset="-128"/>
                        </a:rPr>
                        <a:t>清掃</a:t>
                      </a:r>
                      <a:r>
                        <a:rPr lang="ja-JP" altLang="en-US" sz="900" u="none" kern="0" dirty="0">
                          <a:solidFill>
                            <a:schemeClr val="tx1"/>
                          </a:solidFill>
                          <a:effectLst/>
                          <a:latin typeface="ＭＳ Ｐゴシック" panose="020B0600070205080204" pitchFamily="50" charset="-128"/>
                          <a:ea typeface="ＭＳ Ｐゴシック" panose="020B0600070205080204" pitchFamily="50" charset="-128"/>
                        </a:rPr>
                        <a:t>その他の特定粉じんの処理を行う</a:t>
                      </a:r>
                      <a:r>
                        <a:rPr lang="ja-JP" sz="900" u="none" kern="0" dirty="0">
                          <a:solidFill>
                            <a:schemeClr val="tx1"/>
                          </a:solidFill>
                          <a:effectLst/>
                          <a:latin typeface="ＭＳ Ｐゴシック" panose="020B0600070205080204" pitchFamily="50" charset="-128"/>
                          <a:ea typeface="ＭＳ Ｐゴシック" panose="020B0600070205080204" pitchFamily="50" charset="-128"/>
                        </a:rPr>
                        <a:t>こと。</a:t>
                      </a:r>
                      <a:endParaRPr lang="ja-JP" sz="900" u="non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29" marR="5029" marT="5029" marB="5029"/>
                </a:tc>
                <a:tc>
                  <a:txBody>
                    <a:bodyPr/>
                    <a:lstStyle/>
                    <a:p>
                      <a:pPr algn="l">
                        <a:lnSpc>
                          <a:spcPts val="1000"/>
                        </a:lnSpc>
                        <a:spcAft>
                          <a:spcPts val="1200"/>
                        </a:spcAft>
                      </a:pP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次に掲げる事項を遵守して作業の対象となる建築物等に使用されている石綿含有建築材料を除去するか、又はこれと同等以上の効果を有する措置を講ずること。</a:t>
                      </a:r>
                      <a:endParaRPr lang="ja-JP" altLang="en-US" sz="9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イ　石綿含有建築材料の除去を行う部分の周辺を事前に養生すること。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ロ　除去する石綿含有建築材料を薬液等により湿潤化すること。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ハ　石綿含有建築材料の除去後、養生を解くに当たっては、石綿含有建築材料を除去した部分に石綿の飛散を抑制するための薬液等を散布するとともに作業場内の石綿を処理すること。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ニ　石綿の飛散を防止するために行う散水その他の措置により、石綿を含む水を作業場から排出する場合は、ろ過処理その他の適切な措置を講ずること。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144" marR="3144" marT="3144" marB="3144"/>
                </a:tc>
                <a:extLst>
                  <a:ext uri="{0D108BD9-81ED-4DB2-BD59-A6C34878D82A}">
                    <a16:rowId xmlns:a16="http://schemas.microsoft.com/office/drawing/2014/main" val="3619657231"/>
                  </a:ext>
                </a:extLst>
              </a:tr>
              <a:tr h="1008000">
                <a:tc>
                  <a:txBody>
                    <a:bodyPr/>
                    <a:lstStyle/>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【解体工事のうち、人が立</a:t>
                      </a:r>
                      <a:r>
                        <a:rPr lang="ja-JP" altLang="en-US" sz="900" kern="0" dirty="0">
                          <a:solidFill>
                            <a:schemeClr val="tx1"/>
                          </a:solidFill>
                          <a:effectLst/>
                          <a:latin typeface="ＭＳ Ｐゴシック" panose="020B0600070205080204" pitchFamily="50" charset="-128"/>
                          <a:ea typeface="ＭＳ Ｐゴシック" panose="020B0600070205080204" pitchFamily="50" charset="-128"/>
                        </a:rPr>
                        <a:t>ち</a:t>
                      </a:r>
                      <a:r>
                        <a:rPr lang="ja-JP" sz="900" kern="0" dirty="0">
                          <a:solidFill>
                            <a:schemeClr val="tx1"/>
                          </a:solidFill>
                          <a:effectLst/>
                          <a:latin typeface="ＭＳ Ｐゴシック" panose="020B0600070205080204" pitchFamily="50" charset="-128"/>
                          <a:ea typeface="ＭＳ Ｐゴシック" panose="020B0600070205080204" pitchFamily="50" charset="-128"/>
                        </a:rPr>
                        <a:t>入ることが危険な状態の建築物等】</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29" marR="5029" marT="5029" marB="5029" anchor="ctr"/>
                </a:tc>
                <a:tc>
                  <a:txBody>
                    <a:bodyPr/>
                    <a:lstStyle/>
                    <a:p>
                      <a:pPr algn="just">
                        <a:lnSpc>
                          <a:spcPts val="1000"/>
                        </a:lnSpc>
                        <a:spcAft>
                          <a:spcPts val="1200"/>
                        </a:spcAft>
                      </a:pP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just">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作業の対象となる建築物等に散水するか、又はこれと同等以上の効果を有する措置を講ずること。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029" marR="5029" marT="5029" marB="5029"/>
                </a:tc>
                <a:tc>
                  <a:txBody>
                    <a:bodyPr/>
                    <a:lstStyle/>
                    <a:p>
                      <a:pPr algn="l">
                        <a:lnSpc>
                          <a:spcPts val="1000"/>
                        </a:lnSpc>
                        <a:spcAft>
                          <a:spcPts val="1200"/>
                        </a:spcAft>
                      </a:pPr>
                      <a:endParaRPr lang="en-US" altLang="ja-JP" sz="900" kern="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kern="0" dirty="0">
                          <a:solidFill>
                            <a:schemeClr val="tx1"/>
                          </a:solidFill>
                          <a:effectLst/>
                          <a:latin typeface="ＭＳ Ｐゴシック" panose="020B0600070205080204" pitchFamily="50" charset="-128"/>
                          <a:ea typeface="ＭＳ Ｐゴシック" panose="020B0600070205080204" pitchFamily="50" charset="-128"/>
                        </a:rPr>
                        <a:t>イ　石綿排出等作業の対象となる建築物等に散水するか、又はこれと同等以上の効果を有する措置を講ずること。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endParaRPr>
                    </a:p>
                    <a:p>
                      <a:pPr algn="l">
                        <a:lnSpc>
                          <a:spcPts val="1000"/>
                        </a:lnSpc>
                        <a:spcAft>
                          <a:spcPts val="1200"/>
                        </a:spcAft>
                      </a:pPr>
                      <a:r>
                        <a:rPr lang="ja-JP" sz="900" u="sng" kern="0" dirty="0">
                          <a:solidFill>
                            <a:schemeClr val="tx1"/>
                          </a:solidFill>
                          <a:effectLst/>
                          <a:latin typeface="ＭＳ Ｐゴシック" panose="020B0600070205080204" pitchFamily="50" charset="-128"/>
                          <a:ea typeface="ＭＳ Ｐゴシック" panose="020B0600070205080204" pitchFamily="50" charset="-128"/>
                        </a:rPr>
                        <a:t>ロ　石綿の飛散を防止するために行う散水その他の措置により、石綿を含む水を作業場から排出する場合は、ろ過処理その他の適切な措置を講ずること。</a:t>
                      </a:r>
                      <a:endParaRPr lang="ja-JP" sz="90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144" marR="3144" marT="3144" marB="3144"/>
                </a:tc>
                <a:extLst>
                  <a:ext uri="{0D108BD9-81ED-4DB2-BD59-A6C34878D82A}">
                    <a16:rowId xmlns:a16="http://schemas.microsoft.com/office/drawing/2014/main" val="3426127259"/>
                  </a:ext>
                </a:extLst>
              </a:tr>
            </a:tbl>
          </a:graphicData>
        </a:graphic>
      </p:graphicFrame>
      <p:sp>
        <p:nvSpPr>
          <p:cNvPr id="3" name="スライド番号プレースホルダー 2">
            <a:extLst>
              <a:ext uri="{FF2B5EF4-FFF2-40B4-BE49-F238E27FC236}">
                <a16:creationId xmlns:a16="http://schemas.microsoft.com/office/drawing/2014/main" id="{C7810CDB-EE6B-4F04-8A2C-B9C827BED98A}"/>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421434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334" y="1138238"/>
            <a:ext cx="6984793" cy="717457"/>
          </a:xfrm>
        </p:spPr>
        <p:txBody>
          <a:bodyPr>
            <a:normAutofit/>
          </a:bodyPr>
          <a:lstStyle/>
          <a:p>
            <a:r>
              <a:rPr lang="ja-JP" altLang="en-US" dirty="0"/>
              <a:t>論点（１）作業基準について</a:t>
            </a:r>
            <a:endParaRPr kumimoji="1" lang="ja-JP" altLang="en-US" dirty="0"/>
          </a:p>
        </p:txBody>
      </p:sp>
      <p:sp>
        <p:nvSpPr>
          <p:cNvPr id="3" name="コンテンツ プレースホルダー 2"/>
          <p:cNvSpPr>
            <a:spLocks noGrp="1"/>
          </p:cNvSpPr>
          <p:nvPr>
            <p:ph idx="1"/>
          </p:nvPr>
        </p:nvSpPr>
        <p:spPr>
          <a:xfrm>
            <a:off x="550334" y="1720003"/>
            <a:ext cx="8449666" cy="4721138"/>
          </a:xfrm>
        </p:spPr>
        <p:txBody>
          <a:bodyPr vert="horz" lIns="91440" tIns="45720" rIns="91440" bIns="45720" rtlCol="0" anchor="t">
            <a:noAutofit/>
          </a:bodyPr>
          <a:lstStyle/>
          <a:p>
            <a:pPr marL="0" indent="0">
              <a:lnSpc>
                <a:spcPct val="150000"/>
              </a:lnSpc>
              <a:buNone/>
            </a:pPr>
            <a:r>
              <a:rPr lang="ja-JP" altLang="en-US" sz="2275" b="1" dirty="0">
                <a:solidFill>
                  <a:schemeClr val="tx1"/>
                </a:solidFill>
              </a:rPr>
              <a:t>〇方向性（案）について</a:t>
            </a:r>
            <a:endParaRPr lang="en-US" altLang="ja-JP" sz="2275" b="1" dirty="0">
              <a:solidFill>
                <a:schemeClr val="tx1"/>
              </a:solidFill>
            </a:endParaRPr>
          </a:p>
          <a:p>
            <a:pPr marL="0" indent="0">
              <a:lnSpc>
                <a:spcPct val="150000"/>
              </a:lnSpc>
              <a:buClrTx/>
              <a:buNone/>
            </a:pPr>
            <a:r>
              <a:rPr lang="ja-JP" altLang="en-US" sz="2000" b="1" dirty="0">
                <a:solidFill>
                  <a:schemeClr val="tx1"/>
                </a:solidFill>
                <a:ea typeface="メイリオ"/>
              </a:rPr>
              <a:t>・レベル１、２及び３建材の作業基準について、</a:t>
            </a:r>
            <a:r>
              <a:rPr lang="ja-JP" altLang="en-US" sz="2000" b="1" u="sng" dirty="0">
                <a:solidFill>
                  <a:schemeClr val="tx1"/>
                </a:solidFill>
                <a:ea typeface="メイリオ"/>
              </a:rPr>
              <a:t>新たに法では規定されず条例で規定済みの独自の基準については、現行の基準を維持する。</a:t>
            </a:r>
            <a:endParaRPr lang="en-US" altLang="ja-JP" sz="2000" b="1" u="sng" dirty="0">
              <a:solidFill>
                <a:schemeClr val="tx1"/>
              </a:solidFill>
              <a:ea typeface="メイリオ"/>
            </a:endParaRPr>
          </a:p>
          <a:p>
            <a:pPr marL="0" indent="0">
              <a:lnSpc>
                <a:spcPct val="150000"/>
              </a:lnSpc>
              <a:spcBef>
                <a:spcPts val="0"/>
              </a:spcBef>
              <a:buNone/>
            </a:pPr>
            <a:endParaRPr lang="en-US" altLang="ja-JP" sz="1200" dirty="0">
              <a:solidFill>
                <a:schemeClr val="tx1"/>
              </a:solidFill>
              <a:latin typeface="Meiryo"/>
              <a:ea typeface="メイリオ"/>
            </a:endParaRPr>
          </a:p>
          <a:p>
            <a:pPr marL="0" indent="0">
              <a:lnSpc>
                <a:spcPct val="150000"/>
              </a:lnSpc>
              <a:spcBef>
                <a:spcPts val="0"/>
              </a:spcBef>
              <a:buNone/>
            </a:pPr>
            <a:r>
              <a:rPr lang="en-US" altLang="ja-JP" sz="1200" dirty="0">
                <a:solidFill>
                  <a:schemeClr val="tx1"/>
                </a:solidFill>
                <a:latin typeface="Meiryo"/>
                <a:ea typeface="メイリオ"/>
              </a:rPr>
              <a:t>【</a:t>
            </a:r>
            <a:r>
              <a:rPr lang="ja-JP" altLang="en-US" sz="1200" dirty="0">
                <a:solidFill>
                  <a:schemeClr val="tx1"/>
                </a:solidFill>
                <a:latin typeface="Meiryo"/>
                <a:ea typeface="Meiryo"/>
              </a:rPr>
              <a:t>具体的な内容</a:t>
            </a:r>
            <a:r>
              <a:rPr lang="en-US" altLang="ja-JP" sz="1200" dirty="0">
                <a:solidFill>
                  <a:schemeClr val="tx1"/>
                </a:solidFill>
                <a:latin typeface="Meiryo"/>
                <a:ea typeface="メイリオ"/>
              </a:rPr>
              <a:t>】</a:t>
            </a:r>
          </a:p>
          <a:p>
            <a:pPr marL="0" indent="0">
              <a:lnSpc>
                <a:spcPct val="150000"/>
              </a:lnSpc>
              <a:spcBef>
                <a:spcPts val="0"/>
              </a:spcBef>
              <a:buNone/>
            </a:pPr>
            <a:r>
              <a:rPr lang="ja-JP" altLang="en-US" sz="1200" dirty="0">
                <a:solidFill>
                  <a:schemeClr val="tx1"/>
                </a:solidFill>
                <a:latin typeface="Meiryo"/>
                <a:ea typeface="Meiryo"/>
              </a:rPr>
              <a:t>〇法レベル３建材作業基準との相違点である条例作業基準の以下４点については、現行のままとする。</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　（現在、条例規制対象外の「樹脂被覆・固化建材</a:t>
            </a:r>
            <a:r>
              <a:rPr lang="ja-JP" altLang="en-US" sz="1200" dirty="0" smtClean="0">
                <a:solidFill>
                  <a:schemeClr val="tx1"/>
                </a:solidFill>
                <a:latin typeface="Meiryo"/>
                <a:ea typeface="Meiryo"/>
              </a:rPr>
              <a:t>」等</a:t>
            </a:r>
            <a:r>
              <a:rPr lang="ja-JP" altLang="en-US" sz="1200" dirty="0">
                <a:solidFill>
                  <a:schemeClr val="tx1"/>
                </a:solidFill>
                <a:latin typeface="Meiryo"/>
                <a:ea typeface="Meiryo"/>
              </a:rPr>
              <a:t>も含めて適用する。）</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　「建築物等の周囲に、当該建築物等の高さ以上の幕等を設置すること。」</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　「除去後の石綿含有建築材料を切断する場合は、集じん装置を備えた切断機を使用すること。」</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　「除去後の石綿含有建築材料を破砕しないこと。」</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　「石綿を含む水を作業場から排出する場合は、ろ過処理その他の適切な措置を講ずる</a:t>
            </a:r>
            <a:r>
              <a:rPr lang="ja-JP" altLang="en-US" sz="1200" dirty="0" smtClean="0">
                <a:solidFill>
                  <a:schemeClr val="tx1"/>
                </a:solidFill>
                <a:latin typeface="Meiryo"/>
                <a:ea typeface="Meiryo"/>
              </a:rPr>
              <a:t>こと。」</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〇法レベル１、２建材作業基準との相違点である条例作業基準の以下の点については、現行のままとする。</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　「石綿を含む水を作業場から排出する場合は、ろ過処理その他の適切な措置を講ずる</a:t>
            </a:r>
            <a:r>
              <a:rPr lang="ja-JP" altLang="en-US" sz="1200" dirty="0" smtClean="0">
                <a:solidFill>
                  <a:schemeClr val="tx1"/>
                </a:solidFill>
                <a:latin typeface="Meiryo"/>
                <a:ea typeface="Meiryo"/>
              </a:rPr>
              <a:t>こと。」</a:t>
            </a:r>
            <a:endParaRPr lang="en-US" altLang="ja-JP" sz="1200" dirty="0">
              <a:solidFill>
                <a:schemeClr val="tx1"/>
              </a:solidFill>
              <a:latin typeface="Meiryo"/>
              <a:ea typeface="Meiryo"/>
            </a:endParaRPr>
          </a:p>
          <a:p>
            <a:pPr marL="0" indent="0">
              <a:lnSpc>
                <a:spcPct val="150000"/>
              </a:lnSpc>
              <a:spcBef>
                <a:spcPts val="0"/>
              </a:spcBef>
              <a:buNone/>
            </a:pPr>
            <a:r>
              <a:rPr lang="ja-JP" altLang="en-US" sz="1200" dirty="0">
                <a:solidFill>
                  <a:schemeClr val="tx1"/>
                </a:solidFill>
                <a:latin typeface="Meiryo"/>
                <a:ea typeface="Meiryo"/>
              </a:rPr>
              <a:t>〇なお、新たに法で規定された作業基準のうち、条例に規定のない作業基準は、法と整合を図ることとする。</a:t>
            </a:r>
            <a:endParaRPr lang="en-US" altLang="ja-JP" sz="1200" dirty="0">
              <a:solidFill>
                <a:schemeClr val="tx1"/>
              </a:solidFill>
              <a:latin typeface="Meiryo"/>
              <a:ea typeface="Meiryo"/>
            </a:endParaRPr>
          </a:p>
          <a:p>
            <a:pPr marL="0" indent="0">
              <a:lnSpc>
                <a:spcPct val="150000"/>
              </a:lnSpc>
              <a:spcBef>
                <a:spcPts val="0"/>
              </a:spcBef>
              <a:buNone/>
            </a:pPr>
            <a:endParaRPr lang="en-US" altLang="ja-JP" sz="1200" dirty="0">
              <a:solidFill>
                <a:schemeClr val="tx1"/>
              </a:solidFill>
              <a:latin typeface="Meiryo"/>
              <a:ea typeface="Meiryo"/>
            </a:endParaRPr>
          </a:p>
        </p:txBody>
      </p:sp>
      <p:sp>
        <p:nvSpPr>
          <p:cNvPr id="4" name="スライド番号プレースホルダー 3">
            <a:extLst>
              <a:ext uri="{FF2B5EF4-FFF2-40B4-BE49-F238E27FC236}">
                <a16:creationId xmlns:a16="http://schemas.microsoft.com/office/drawing/2014/main" id="{E55AC61D-DE95-45DE-B936-0D4BD9AAD054}"/>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48191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論点（１）作業基準について</a:t>
            </a:r>
            <a:endParaRPr kumimoji="1" lang="ja-JP" altLang="en-US" dirty="0"/>
          </a:p>
        </p:txBody>
      </p:sp>
      <p:sp>
        <p:nvSpPr>
          <p:cNvPr id="5" name="コンテンツ プレースホルダー 2"/>
          <p:cNvSpPr txBox="1">
            <a:spLocks noGrp="1"/>
          </p:cNvSpPr>
          <p:nvPr>
            <p:ph idx="1"/>
          </p:nvPr>
        </p:nvSpPr>
        <p:spPr>
          <a:xfrm>
            <a:off x="606347" y="1374551"/>
            <a:ext cx="6984793" cy="5079258"/>
          </a:xfrm>
          <a:prstGeom prst="rect">
            <a:avLst/>
          </a:prstGeom>
        </p:spPr>
        <p:txBody>
          <a:bodyPr vert="horz" lIns="74295" tIns="37148" rIns="74295" bIns="3714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b="1" dirty="0">
                <a:solidFill>
                  <a:schemeClr val="tx1"/>
                </a:solidFill>
              </a:rPr>
              <a:t>〇方向性（案）の考え方</a:t>
            </a:r>
            <a:endParaRPr lang="en-US" altLang="ja-JP" sz="2000" b="1" dirty="0">
              <a:solidFill>
                <a:schemeClr val="tx1"/>
              </a:solidFill>
            </a:endParaRPr>
          </a:p>
          <a:p>
            <a:r>
              <a:rPr lang="ja-JP" altLang="en-US" sz="1600" dirty="0">
                <a:solidFill>
                  <a:schemeClr val="tx1"/>
                </a:solidFill>
              </a:rPr>
              <a:t>飛散防止幕については、住工が混在しているという府域の特性に鑑み、防音</a:t>
            </a:r>
            <a:r>
              <a:rPr lang="ja-JP" altLang="en-US" sz="1600" dirty="0" smtClean="0">
                <a:solidFill>
                  <a:schemeClr val="tx1"/>
                </a:solidFill>
              </a:rPr>
              <a:t>や石綿以外</a:t>
            </a:r>
            <a:r>
              <a:rPr lang="ja-JP" altLang="en-US" sz="1600" dirty="0">
                <a:solidFill>
                  <a:schemeClr val="tx1"/>
                </a:solidFill>
              </a:rPr>
              <a:t>の防じん、日射調整、近隣住民の安心感等の効果がある。</a:t>
            </a:r>
          </a:p>
          <a:p>
            <a:r>
              <a:rPr lang="ja-JP" altLang="en-US" sz="1600" dirty="0">
                <a:solidFill>
                  <a:schemeClr val="tx1"/>
                </a:solidFill>
              </a:rPr>
              <a:t>除去後の建材の集じん装置なしでの切断や破砕は石綿の飛散リスクが高いため、切断や破砕に関する規定を残す必要がある。</a:t>
            </a:r>
            <a:endParaRPr lang="en-US" altLang="ja-JP" sz="1600" dirty="0">
              <a:solidFill>
                <a:schemeClr val="tx1"/>
              </a:solidFill>
            </a:endParaRPr>
          </a:p>
          <a:p>
            <a:r>
              <a:rPr lang="ja-JP" altLang="en-US" sz="1600" dirty="0">
                <a:solidFill>
                  <a:schemeClr val="tx1"/>
                </a:solidFill>
              </a:rPr>
              <a:t>排水処理については必要となる工事数の割合は低いと考えられるものの、煙突内部耐火被覆材除去工事や仕上塗材湿式除去工事等では多量の汚水が排出されることから、当該規定を残すことで飛散防止を担保できる。</a:t>
            </a:r>
            <a:endParaRPr lang="en-US" altLang="ja-JP" sz="1600" dirty="0">
              <a:solidFill>
                <a:schemeClr val="tx1"/>
              </a:solidFill>
            </a:endParaRPr>
          </a:p>
          <a:p>
            <a:pPr marL="0" indent="0">
              <a:buNone/>
            </a:pPr>
            <a:endParaRPr lang="en-US" altLang="ja-JP" sz="1600" dirty="0">
              <a:solidFill>
                <a:schemeClr val="tx1"/>
              </a:solidFill>
            </a:endParaRPr>
          </a:p>
          <a:p>
            <a:pPr marL="0" indent="0">
              <a:buNone/>
            </a:pPr>
            <a:r>
              <a:rPr lang="ja-JP" altLang="en-US" sz="2000" b="1" dirty="0">
                <a:solidFill>
                  <a:schemeClr val="tx1"/>
                </a:solidFill>
              </a:rPr>
              <a:t>〇施行上の留意点</a:t>
            </a:r>
            <a:endParaRPr lang="en-US" altLang="ja-JP" sz="2000" b="1" dirty="0">
              <a:solidFill>
                <a:schemeClr val="tx1"/>
              </a:solidFill>
            </a:endParaRPr>
          </a:p>
          <a:p>
            <a:r>
              <a:rPr lang="ja-JP" altLang="en-US" sz="1600" dirty="0">
                <a:solidFill>
                  <a:schemeClr val="tx1"/>
                </a:solidFill>
              </a:rPr>
              <a:t>法と異なることから</a:t>
            </a:r>
            <a:r>
              <a:rPr lang="ja-JP" altLang="en-US" sz="1600" dirty="0" smtClean="0">
                <a:solidFill>
                  <a:schemeClr val="tx1"/>
                </a:solidFill>
              </a:rPr>
              <a:t>、周知を十分に行う必要がある。</a:t>
            </a:r>
            <a:endParaRPr lang="en-US" altLang="ja-JP" sz="1600" dirty="0">
              <a:solidFill>
                <a:schemeClr val="tx1"/>
              </a:solidFill>
            </a:endParaRPr>
          </a:p>
          <a:p>
            <a:pPr marL="0" indent="0">
              <a:buNone/>
            </a:pPr>
            <a:endParaRPr lang="en-US" altLang="ja-JP" sz="1600" b="1" dirty="0">
              <a:solidFill>
                <a:schemeClr val="tx1"/>
              </a:solidFill>
            </a:endParaRPr>
          </a:p>
          <a:p>
            <a:pPr marL="0" indent="0">
              <a:buNone/>
            </a:pPr>
            <a:endParaRPr lang="en-US" altLang="ja-JP" sz="1600" b="1" dirty="0">
              <a:solidFill>
                <a:schemeClr val="tx1"/>
              </a:solidFill>
            </a:endParaRPr>
          </a:p>
        </p:txBody>
      </p:sp>
      <p:sp>
        <p:nvSpPr>
          <p:cNvPr id="3" name="スライド番号プレースホルダー 2">
            <a:extLst>
              <a:ext uri="{FF2B5EF4-FFF2-40B4-BE49-F238E27FC236}">
                <a16:creationId xmlns:a16="http://schemas.microsoft.com/office/drawing/2014/main" id="{04057AD5-E0CA-4921-A804-2D0F858AF790}"/>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395353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010E012-C236-4E18-A463-8DADBE7C6109}"/>
              </a:ext>
            </a:extLst>
          </p:cNvPr>
          <p:cNvSpPr>
            <a:spLocks noGrp="1"/>
          </p:cNvSpPr>
          <p:nvPr>
            <p:ph type="title"/>
          </p:nvPr>
        </p:nvSpPr>
        <p:spPr>
          <a:xfrm>
            <a:off x="660400" y="609600"/>
            <a:ext cx="6876689" cy="1320800"/>
          </a:xfrm>
        </p:spPr>
        <p:txBody>
          <a:bodyPr>
            <a:normAutofit/>
          </a:bodyPr>
          <a:lstStyle/>
          <a:p>
            <a:r>
              <a:rPr lang="ja-JP" altLang="en-US" sz="2400" dirty="0"/>
              <a:t>論点（２）①届出対象の建材について</a:t>
            </a:r>
            <a:endParaRPr kumimoji="1" lang="ja-JP" altLang="en-US" sz="2400" dirty="0"/>
          </a:p>
        </p:txBody>
      </p:sp>
      <p:sp>
        <p:nvSpPr>
          <p:cNvPr id="2" name="スライド番号プレースホルダー 1">
            <a:extLst>
              <a:ext uri="{FF2B5EF4-FFF2-40B4-BE49-F238E27FC236}">
                <a16:creationId xmlns:a16="http://schemas.microsoft.com/office/drawing/2014/main" id="{D9BF71A2-6B41-43CD-AE2F-D8973FB3325A}"/>
              </a:ext>
            </a:extLst>
          </p:cNvPr>
          <p:cNvSpPr>
            <a:spLocks noGrp="1"/>
          </p:cNvSpPr>
          <p:nvPr>
            <p:ph type="sldNum" sz="quarter" idx="12"/>
          </p:nvPr>
        </p:nvSpPr>
        <p:spPr>
          <a:xfrm>
            <a:off x="9000000" y="6300000"/>
            <a:ext cx="555358" cy="365125"/>
          </a:xfrm>
        </p:spPr>
        <p:txBody>
          <a:bodyPr/>
          <a:lstStyle/>
          <a:p>
            <a:fld id="{519954A3-9DFD-4C44-94BA-B95130A3BA1C}" type="slidenum">
              <a:rPr lang="en-US" smtClean="0">
                <a:solidFill>
                  <a:schemeClr val="tx1"/>
                </a:solidFill>
              </a:rPr>
              <a:t>9</a:t>
            </a:fld>
            <a:endParaRPr lang="en-US" dirty="0">
              <a:solidFill>
                <a:schemeClr val="tx1"/>
              </a:solidFill>
            </a:endParaRPr>
          </a:p>
        </p:txBody>
      </p:sp>
      <p:sp>
        <p:nvSpPr>
          <p:cNvPr id="6" name="コンテンツ プレースホルダー 2">
            <a:extLst>
              <a:ext uri="{FF2B5EF4-FFF2-40B4-BE49-F238E27FC236}">
                <a16:creationId xmlns:a16="http://schemas.microsoft.com/office/drawing/2014/main" id="{1F065BB7-2FFD-441C-A8C7-F3CE01627765}"/>
              </a:ext>
            </a:extLst>
          </p:cNvPr>
          <p:cNvSpPr txBox="1">
            <a:spLocks/>
          </p:cNvSpPr>
          <p:nvPr/>
        </p:nvSpPr>
        <p:spPr>
          <a:xfrm>
            <a:off x="743021" y="1147388"/>
            <a:ext cx="7610553" cy="78301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1600" dirty="0">
                <a:solidFill>
                  <a:schemeClr val="tx1"/>
                </a:solidFill>
              </a:rPr>
              <a:t>条例届出対象外である建材（吹付施工仕上塗材、吹付以外で施工された仕上塗材、樹脂被覆・固化建材、その他建材）について、届出の対象とするかどうか。</a:t>
            </a:r>
          </a:p>
        </p:txBody>
      </p:sp>
      <p:sp>
        <p:nvSpPr>
          <p:cNvPr id="7" name="コンテンツ プレースホルダー 2">
            <a:extLst>
              <a:ext uri="{FF2B5EF4-FFF2-40B4-BE49-F238E27FC236}">
                <a16:creationId xmlns:a16="http://schemas.microsoft.com/office/drawing/2014/main" id="{D25BB2F4-BA64-4422-959B-75184023A45A}"/>
              </a:ext>
            </a:extLst>
          </p:cNvPr>
          <p:cNvSpPr txBox="1">
            <a:spLocks/>
          </p:cNvSpPr>
          <p:nvPr/>
        </p:nvSpPr>
        <p:spPr>
          <a:xfrm>
            <a:off x="743021" y="2051423"/>
            <a:ext cx="7610553" cy="4628786"/>
          </a:xfrm>
          <a:prstGeom prst="rect">
            <a:avLst/>
          </a:prstGeom>
        </p:spPr>
        <p:txBody>
          <a:bodyPr vert="horz" lIns="74295" tIns="37148" rIns="74295" bIns="3714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b="1" dirty="0">
                <a:solidFill>
                  <a:schemeClr val="tx1"/>
                </a:solidFill>
              </a:rPr>
              <a:t>〇課題と背景</a:t>
            </a:r>
          </a:p>
          <a:p>
            <a:r>
              <a:rPr lang="ja-JP" altLang="en-US" sz="1600" dirty="0">
                <a:solidFill>
                  <a:schemeClr val="tx1"/>
                </a:solidFill>
              </a:rPr>
              <a:t>条例では、レベル３建材の除去にあたっては作業基準の他、一定規模の解体等工事に対し作業開始の</a:t>
            </a:r>
            <a:r>
              <a:rPr lang="en-US" altLang="ja-JP" sz="1600" dirty="0">
                <a:solidFill>
                  <a:schemeClr val="tx1"/>
                </a:solidFill>
              </a:rPr>
              <a:t>14</a:t>
            </a:r>
            <a:r>
              <a:rPr lang="ja-JP" altLang="en-US" sz="1600" dirty="0">
                <a:solidFill>
                  <a:schemeClr val="tx1"/>
                </a:solidFill>
              </a:rPr>
              <a:t>日前までに作業場所や作業方法等について届出を行う義務を発注者に対し課しているところ。</a:t>
            </a:r>
            <a:endParaRPr lang="en-US" altLang="ja-JP" sz="1600" dirty="0">
              <a:solidFill>
                <a:schemeClr val="tx1"/>
              </a:solidFill>
            </a:endParaRPr>
          </a:p>
          <a:p>
            <a:r>
              <a:rPr lang="ja-JP" altLang="en-US" sz="1600" dirty="0">
                <a:solidFill>
                  <a:schemeClr val="tx1"/>
                </a:solidFill>
              </a:rPr>
              <a:t>対象とする建材は石綿含有成形板のみであり、そのうち樹脂により被覆され、又は固形化されているものは除くとしている。</a:t>
            </a:r>
            <a:endParaRPr lang="en-US" altLang="ja-JP" sz="1600" dirty="0">
              <a:solidFill>
                <a:schemeClr val="tx1"/>
              </a:solidFill>
            </a:endParaRPr>
          </a:p>
          <a:p>
            <a:r>
              <a:rPr lang="ja-JP" altLang="en-US" sz="1600" dirty="0">
                <a:solidFill>
                  <a:schemeClr val="tx1"/>
                </a:solidFill>
              </a:rPr>
              <a:t>今般の法改正では、レベル３建材については、条例で規制対象としている樹脂被覆・固化建材を除く石綿含有成形板の他、現在レベル１建材である吹付施工仕上塗材、規制対象外である吹付以外で施工された仕上塗材、樹脂被覆・固化建材、その他建材といった石綿が含有される全ての建材が届出の義務付けはされないが規制の対象とされる予定である。</a:t>
            </a:r>
            <a:endParaRPr lang="en-US" altLang="ja-JP" sz="1600" dirty="0">
              <a:solidFill>
                <a:schemeClr val="tx1"/>
              </a:solidFill>
            </a:endParaRPr>
          </a:p>
          <a:p>
            <a:r>
              <a:rPr lang="ja-JP" altLang="en-US" sz="1600" dirty="0">
                <a:solidFill>
                  <a:schemeClr val="tx1"/>
                </a:solidFill>
              </a:rPr>
              <a:t>この改正を受け、現在条例届出対象外である建材について届出の対象とするべきかどうか検討する必要がある。</a:t>
            </a:r>
            <a:endParaRPr lang="en-US" altLang="ja-JP" sz="1600" dirty="0">
              <a:solidFill>
                <a:schemeClr val="tx1"/>
              </a:solidFill>
            </a:endParaRPr>
          </a:p>
        </p:txBody>
      </p:sp>
    </p:spTree>
    <p:extLst>
      <p:ext uri="{BB962C8B-B14F-4D97-AF65-F5344CB8AC3E}">
        <p14:creationId xmlns:p14="http://schemas.microsoft.com/office/powerpoint/2010/main" val="3693369031"/>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8158</Words>
  <Application>Microsoft Office PowerPoint</Application>
  <PresentationFormat>A4 210 x 297 mm</PresentationFormat>
  <Paragraphs>391</Paragraphs>
  <Slides>33</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33</vt:i4>
      </vt:variant>
    </vt:vector>
  </HeadingPairs>
  <TitlesOfParts>
    <vt:vector size="45" baseType="lpstr">
      <vt:lpstr>Meiryo UI</vt:lpstr>
      <vt:lpstr>微軟正黑體</vt:lpstr>
      <vt:lpstr>ＭＳ Ｐゴシック</vt:lpstr>
      <vt:lpstr>Meiryo</vt:lpstr>
      <vt:lpstr>Meiryo</vt:lpstr>
      <vt:lpstr>游ゴシック</vt:lpstr>
      <vt:lpstr>Arial</vt:lpstr>
      <vt:lpstr>Times New Roman</vt:lpstr>
      <vt:lpstr>Trebuchet MS</vt:lpstr>
      <vt:lpstr>Wingdings</vt:lpstr>
      <vt:lpstr>Wingdings 3</vt:lpstr>
      <vt:lpstr>ファセット</vt:lpstr>
      <vt:lpstr>石綿規制に係る 条例改正の論点と方向性</vt:lpstr>
      <vt:lpstr>主な論点</vt:lpstr>
      <vt:lpstr>論点（１）作業基準について</vt:lpstr>
      <vt:lpstr>論点（１）作業基準について</vt:lpstr>
      <vt:lpstr>論点（１）作業基準について</vt:lpstr>
      <vt:lpstr>論点（１）作業基準について</vt:lpstr>
      <vt:lpstr>論点（１）作業基準について</vt:lpstr>
      <vt:lpstr>論点（１）作業基準について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論点（２）①届出対象の建材について</vt:lpstr>
      <vt:lpstr>論点（２）②届出の面積要件について</vt:lpstr>
      <vt:lpstr>論点（２）②届出の面積要件について</vt:lpstr>
      <vt:lpstr>論点（２）②届出の面積要件について</vt:lpstr>
      <vt:lpstr>論点（２）②届出の面積要件について</vt:lpstr>
      <vt:lpstr>論点（３）①完了報告書について</vt:lpstr>
      <vt:lpstr>論点（３）①完了報告書について</vt:lpstr>
      <vt:lpstr>論点（３）②大気濃度測定義務について</vt:lpstr>
      <vt:lpstr>論点（３）②大気濃度測定義務について</vt:lpstr>
      <vt:lpstr>論点（３）②大気濃度測定義務について</vt:lpstr>
      <vt:lpstr>論点と方向性（案）のまとめ</vt:lpstr>
      <vt:lpstr>（参考）事前調査結果報告制度について①　</vt:lpstr>
      <vt:lpstr>（参考）事前調査結果報告制度について②（報告書イメージ）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2020-09-08T06:45:17Z</dcterms:created>
  <dcterms:modified xsi:type="dcterms:W3CDTF">2020-09-08T06:45:27Z</dcterms:modified>
</cp:coreProperties>
</file>