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86" r:id="rId1"/>
  </p:sldMasterIdLst>
  <p:notesMasterIdLst>
    <p:notesMasterId r:id="rId20"/>
  </p:notesMasterIdLst>
  <p:handoutMasterIdLst>
    <p:handoutMasterId r:id="rId21"/>
  </p:handoutMasterIdLst>
  <p:sldIdLst>
    <p:sldId id="256" r:id="rId2"/>
    <p:sldId id="262" r:id="rId3"/>
    <p:sldId id="283" r:id="rId4"/>
    <p:sldId id="288" r:id="rId5"/>
    <p:sldId id="259" r:id="rId6"/>
    <p:sldId id="260" r:id="rId7"/>
    <p:sldId id="289" r:id="rId8"/>
    <p:sldId id="263" r:id="rId9"/>
    <p:sldId id="302" r:id="rId10"/>
    <p:sldId id="300" r:id="rId11"/>
    <p:sldId id="301" r:id="rId12"/>
    <p:sldId id="284" r:id="rId13"/>
    <p:sldId id="285" r:id="rId14"/>
    <p:sldId id="287" r:id="rId15"/>
    <p:sldId id="258" r:id="rId16"/>
    <p:sldId id="275" r:id="rId17"/>
    <p:sldId id="277" r:id="rId18"/>
    <p:sldId id="303" r:id="rId1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830" autoAdjust="0"/>
  </p:normalViewPr>
  <p:slideViewPr>
    <p:cSldViewPr snapToGrid="0">
      <p:cViewPr varScale="1">
        <p:scale>
          <a:sx n="83" d="100"/>
          <a:sy n="83" d="100"/>
        </p:scale>
        <p:origin x="10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88658D3-820C-4A15-B271-1639FD22586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718745C-0B19-4D09-B0CB-4A875CA2D07C}"/>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F9C584F-74AE-47DC-A83F-A551590D61A1}" type="datetimeFigureOut">
              <a:rPr kumimoji="1" lang="ja-JP" altLang="en-US" smtClean="0"/>
              <a:t>2020/9/11</a:t>
            </a:fld>
            <a:endParaRPr kumimoji="1" lang="ja-JP" altLang="en-US"/>
          </a:p>
        </p:txBody>
      </p:sp>
      <p:sp>
        <p:nvSpPr>
          <p:cNvPr id="4" name="フッター プレースホルダー 3">
            <a:extLst>
              <a:ext uri="{FF2B5EF4-FFF2-40B4-BE49-F238E27FC236}">
                <a16:creationId xmlns:a16="http://schemas.microsoft.com/office/drawing/2014/main" id="{DA3AFB1A-1CF8-474D-947A-5CDA9800225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3DB8E78-91E5-4FFF-B1AC-6B22ED00B28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42FA6BE-E03D-422C-8DEF-25CE055DB854}" type="slidenum">
              <a:rPr kumimoji="1" lang="ja-JP" altLang="en-US" smtClean="0"/>
              <a:t>‹#›</a:t>
            </a:fld>
            <a:endParaRPr kumimoji="1" lang="ja-JP" altLang="en-US"/>
          </a:p>
        </p:txBody>
      </p:sp>
    </p:spTree>
    <p:extLst>
      <p:ext uri="{BB962C8B-B14F-4D97-AF65-F5344CB8AC3E}">
        <p14:creationId xmlns:p14="http://schemas.microsoft.com/office/powerpoint/2010/main" val="3777233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5CA084-FE37-49B5-B8C7-FCA1579D17A1}" type="datetimeFigureOut">
              <a:rPr kumimoji="1" lang="ja-JP" altLang="en-US" smtClean="0"/>
              <a:t>2020/9/11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B4B1ED3-4897-46F3-9949-886ECDDD896F}" type="slidenum">
              <a:rPr kumimoji="1" lang="ja-JP" altLang="en-US" smtClean="0"/>
              <a:t>‹#›</a:t>
            </a:fld>
            <a:endParaRPr kumimoji="1" lang="ja-JP" altLang="en-US"/>
          </a:p>
        </p:txBody>
      </p:sp>
    </p:spTree>
    <p:extLst>
      <p:ext uri="{BB962C8B-B14F-4D97-AF65-F5344CB8AC3E}">
        <p14:creationId xmlns:p14="http://schemas.microsoft.com/office/powerpoint/2010/main" val="18941448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4B1ED3-4897-46F3-9949-886ECDDD896F}" type="slidenum">
              <a:rPr kumimoji="1" lang="ja-JP" altLang="en-US" smtClean="0"/>
              <a:t>9</a:t>
            </a:fld>
            <a:endParaRPr kumimoji="1" lang="ja-JP" altLang="en-US"/>
          </a:p>
        </p:txBody>
      </p:sp>
    </p:spTree>
    <p:extLst>
      <p:ext uri="{BB962C8B-B14F-4D97-AF65-F5344CB8AC3E}">
        <p14:creationId xmlns:p14="http://schemas.microsoft.com/office/powerpoint/2010/main" val="168068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AD972C-2E9E-4104-BA4E-B433C79B735A}"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0022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94A59A-44DD-40D0-91C0-196BE4EA2A01}"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548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91CFAC-8361-4D08-A2A3-B2C3271569B6}"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113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8AA099-9522-4BAC-AF36-284CDE99DE69}"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694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9E94A3-4110-4983-85AB-7074D3B90043}"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091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D98A63-DF8D-4D9B-8D86-1164ABCB236C}"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7782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6AA3EA-8E13-4C20-967A-F1A8DB84E1AD}"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63902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38EC6E-A7F2-49E9-BC53-22B89B6C8636}"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17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0F4FF-5D8D-4130-A5A2-BB75F04096EE}"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356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40744B-7768-4D1D-91D9-150F6C62D983}" type="datetime1">
              <a:rPr lang="en-US" altLang="ja-JP"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36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8F61F3-A40C-4B4E-82C7-0598563FF249}" type="datetime1">
              <a:rPr lang="en-US" altLang="ja-JP"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3114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2A959-72C2-4291-976C-C802F4CC37AB}" type="datetime1">
              <a:rPr lang="en-US" altLang="ja-JP"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6753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1B669B-0095-46B3-B826-8BFF1FA4C7AE}" type="datetime1">
              <a:rPr lang="en-US" altLang="ja-JP"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383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EA249-7D32-4064-B40F-BC41D1597ED9}" type="datetime1">
              <a:rPr lang="en-US" altLang="ja-JP"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925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9E6219-4648-4210-A77A-8D8AB2F5F88C}" type="datetime1">
              <a:rPr lang="en-US" altLang="ja-JP"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0667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68DACF-8057-4BAC-9103-20463A8F59F3}" type="datetime1">
              <a:rPr lang="en-US" altLang="ja-JP"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5398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3B9086-7719-4E33-9232-85D44014C534}" type="datetime1">
              <a:rPr lang="en-US" altLang="ja-JP" smtClean="0"/>
              <a:t>9/11/2020</a:t>
            </a:fld>
            <a:endParaRPr 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269004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0" y="1491177"/>
            <a:ext cx="7665716" cy="2629999"/>
          </a:xfrm>
        </p:spPr>
        <p:txBody>
          <a:bodyPr/>
          <a:lstStyle/>
          <a:p>
            <a:r>
              <a:rPr lang="ja-JP" altLang="en-US" sz="3600" dirty="0"/>
              <a:t>石綿</a:t>
            </a:r>
            <a:r>
              <a:rPr kumimoji="1" lang="ja-JP" altLang="en-US" sz="3600" dirty="0" smtClean="0"/>
              <a:t>規制</a:t>
            </a:r>
            <a:r>
              <a:rPr kumimoji="1" lang="ja-JP" altLang="en-US" sz="3600" dirty="0"/>
              <a:t>に係る現状について</a:t>
            </a:r>
          </a:p>
        </p:txBody>
      </p:sp>
      <p:sp>
        <p:nvSpPr>
          <p:cNvPr id="3" name="テキスト ボックス 2">
            <a:extLst>
              <a:ext uri="{FF2B5EF4-FFF2-40B4-BE49-F238E27FC236}">
                <a16:creationId xmlns:a16="http://schemas.microsoft.com/office/drawing/2014/main" id="{B83416B2-62AB-4CD7-8494-D37291BB3FF1}"/>
              </a:ext>
            </a:extLst>
          </p:cNvPr>
          <p:cNvSpPr txBox="1"/>
          <p:nvPr/>
        </p:nvSpPr>
        <p:spPr>
          <a:xfrm>
            <a:off x="7315200" y="520505"/>
            <a:ext cx="1338828" cy="369332"/>
          </a:xfrm>
          <a:prstGeom prst="rect">
            <a:avLst/>
          </a:prstGeom>
          <a:noFill/>
          <a:ln>
            <a:solidFill>
              <a:schemeClr val="tx1"/>
            </a:solidFill>
          </a:ln>
        </p:spPr>
        <p:txBody>
          <a:bodyPr wrap="none" rtlCol="0">
            <a:spAutoFit/>
          </a:bodyPr>
          <a:lstStyle/>
          <a:p>
            <a:r>
              <a:rPr kumimoji="1" lang="ja-JP" altLang="en-US" dirty="0"/>
              <a:t>資料３－１</a:t>
            </a:r>
          </a:p>
        </p:txBody>
      </p:sp>
    </p:spTree>
    <p:extLst>
      <p:ext uri="{BB962C8B-B14F-4D97-AF65-F5344CB8AC3E}">
        <p14:creationId xmlns:p14="http://schemas.microsoft.com/office/powerpoint/2010/main" val="233836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FA7AD5F-F32D-40DA-B08B-23E6B9693878}"/>
              </a:ext>
            </a:extLst>
          </p:cNvPr>
          <p:cNvSpPr/>
          <p:nvPr/>
        </p:nvSpPr>
        <p:spPr>
          <a:xfrm>
            <a:off x="593938" y="1781454"/>
            <a:ext cx="3968724" cy="4851459"/>
          </a:xfrm>
          <a:prstGeom prst="roundRect">
            <a:avLst>
              <a:gd name="adj" fmla="val 8083"/>
            </a:avLst>
          </a:prstGeom>
          <a:solidFill>
            <a:srgbClr val="FFFF6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501926B3-9788-47DB-A7B3-A03EA2A978BD}"/>
              </a:ext>
            </a:extLst>
          </p:cNvPr>
          <p:cNvSpPr/>
          <p:nvPr/>
        </p:nvSpPr>
        <p:spPr>
          <a:xfrm>
            <a:off x="1648836" y="2309044"/>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周辺の養生</a:t>
            </a:r>
          </a:p>
        </p:txBody>
      </p:sp>
      <p:sp>
        <p:nvSpPr>
          <p:cNvPr id="11" name="矢印: 右 10">
            <a:extLst>
              <a:ext uri="{FF2B5EF4-FFF2-40B4-BE49-F238E27FC236}">
                <a16:creationId xmlns:a16="http://schemas.microsoft.com/office/drawing/2014/main" id="{E6FA5B04-D8B0-4848-823A-2D084564128A}"/>
              </a:ext>
            </a:extLst>
          </p:cNvPr>
          <p:cNvSpPr/>
          <p:nvPr/>
        </p:nvSpPr>
        <p:spPr>
          <a:xfrm rot="5400000">
            <a:off x="1286083" y="4194850"/>
            <a:ext cx="2999816" cy="27375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162DAEC3-C20A-46EB-BFB9-A72BBAD0B83E}"/>
              </a:ext>
            </a:extLst>
          </p:cNvPr>
          <p:cNvSpPr/>
          <p:nvPr/>
        </p:nvSpPr>
        <p:spPr>
          <a:xfrm>
            <a:off x="1652140" y="4122442"/>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特定建築材料の除去</a:t>
            </a:r>
          </a:p>
        </p:txBody>
      </p:sp>
      <p:sp>
        <p:nvSpPr>
          <p:cNvPr id="17" name="正方形/長方形 16">
            <a:extLst>
              <a:ext uri="{FF2B5EF4-FFF2-40B4-BE49-F238E27FC236}">
                <a16:creationId xmlns:a16="http://schemas.microsoft.com/office/drawing/2014/main" id="{3ADE51DF-9BB3-4B35-AE6B-B0DB3E2B42E3}"/>
              </a:ext>
            </a:extLst>
          </p:cNvPr>
          <p:cNvSpPr/>
          <p:nvPr/>
        </p:nvSpPr>
        <p:spPr>
          <a:xfrm>
            <a:off x="1654626" y="3171751"/>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湿潤化</a:t>
            </a:r>
          </a:p>
        </p:txBody>
      </p:sp>
      <p:sp>
        <p:nvSpPr>
          <p:cNvPr id="18" name="正方形/長方形 17">
            <a:extLst>
              <a:ext uri="{FF2B5EF4-FFF2-40B4-BE49-F238E27FC236}">
                <a16:creationId xmlns:a16="http://schemas.microsoft.com/office/drawing/2014/main" id="{7EA46AA2-0552-4AF6-BCD9-86FCF5585A2E}"/>
              </a:ext>
            </a:extLst>
          </p:cNvPr>
          <p:cNvSpPr/>
          <p:nvPr/>
        </p:nvSpPr>
        <p:spPr>
          <a:xfrm>
            <a:off x="1624274" y="5836097"/>
            <a:ext cx="2494192" cy="480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養生の撤去</a:t>
            </a:r>
          </a:p>
        </p:txBody>
      </p:sp>
      <p:sp>
        <p:nvSpPr>
          <p:cNvPr id="19" name="正方形/長方形 18">
            <a:extLst>
              <a:ext uri="{FF2B5EF4-FFF2-40B4-BE49-F238E27FC236}">
                <a16:creationId xmlns:a16="http://schemas.microsoft.com/office/drawing/2014/main" id="{6D9FA536-2011-4AB8-B389-AC8653CA3A3F}"/>
              </a:ext>
            </a:extLst>
          </p:cNvPr>
          <p:cNvSpPr/>
          <p:nvPr/>
        </p:nvSpPr>
        <p:spPr>
          <a:xfrm>
            <a:off x="1652140" y="4980964"/>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作業場内の清掃</a:t>
            </a:r>
          </a:p>
        </p:txBody>
      </p:sp>
      <p:sp>
        <p:nvSpPr>
          <p:cNvPr id="4" name="左中かっこ 3">
            <a:extLst>
              <a:ext uri="{FF2B5EF4-FFF2-40B4-BE49-F238E27FC236}">
                <a16:creationId xmlns:a16="http://schemas.microsoft.com/office/drawing/2014/main" id="{49A29B48-759F-4160-8EBD-DFE9D549EE60}"/>
              </a:ext>
            </a:extLst>
          </p:cNvPr>
          <p:cNvSpPr/>
          <p:nvPr/>
        </p:nvSpPr>
        <p:spPr>
          <a:xfrm>
            <a:off x="1366167" y="4980333"/>
            <a:ext cx="146295" cy="13801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0" name="左中かっこ 19">
            <a:extLst>
              <a:ext uri="{FF2B5EF4-FFF2-40B4-BE49-F238E27FC236}">
                <a16:creationId xmlns:a16="http://schemas.microsoft.com/office/drawing/2014/main" id="{9F0F2F11-9E1D-4FB7-853C-95ABB874F9BD}"/>
              </a:ext>
            </a:extLst>
          </p:cNvPr>
          <p:cNvSpPr/>
          <p:nvPr/>
        </p:nvSpPr>
        <p:spPr>
          <a:xfrm>
            <a:off x="1365683" y="3161817"/>
            <a:ext cx="125523" cy="15520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1" name="左中かっこ 20">
            <a:extLst>
              <a:ext uri="{FF2B5EF4-FFF2-40B4-BE49-F238E27FC236}">
                <a16:creationId xmlns:a16="http://schemas.microsoft.com/office/drawing/2014/main" id="{5429D2EE-091D-4AA3-B10E-F509C8D12F1A}"/>
              </a:ext>
            </a:extLst>
          </p:cNvPr>
          <p:cNvSpPr/>
          <p:nvPr/>
        </p:nvSpPr>
        <p:spPr>
          <a:xfrm>
            <a:off x="1366167" y="2298662"/>
            <a:ext cx="146296" cy="60298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D660EC6B-C3BF-4FC7-B595-2DB0D2E8BECD}"/>
              </a:ext>
            </a:extLst>
          </p:cNvPr>
          <p:cNvSpPr txBox="1"/>
          <p:nvPr/>
        </p:nvSpPr>
        <p:spPr>
          <a:xfrm>
            <a:off x="647798" y="2455913"/>
            <a:ext cx="723275"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前処理</a:t>
            </a:r>
          </a:p>
        </p:txBody>
      </p:sp>
      <p:sp>
        <p:nvSpPr>
          <p:cNvPr id="23" name="テキスト ボックス 22">
            <a:extLst>
              <a:ext uri="{FF2B5EF4-FFF2-40B4-BE49-F238E27FC236}">
                <a16:creationId xmlns:a16="http://schemas.microsoft.com/office/drawing/2014/main" id="{553DCBC0-6D3C-4FBE-81B4-29FCEFA6CB5E}"/>
              </a:ext>
            </a:extLst>
          </p:cNvPr>
          <p:cNvSpPr txBox="1"/>
          <p:nvPr/>
        </p:nvSpPr>
        <p:spPr>
          <a:xfrm>
            <a:off x="580471" y="3782534"/>
            <a:ext cx="90281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除去作業</a:t>
            </a:r>
          </a:p>
        </p:txBody>
      </p:sp>
      <p:sp>
        <p:nvSpPr>
          <p:cNvPr id="24" name="テキスト ボックス 23">
            <a:extLst>
              <a:ext uri="{FF2B5EF4-FFF2-40B4-BE49-F238E27FC236}">
                <a16:creationId xmlns:a16="http://schemas.microsoft.com/office/drawing/2014/main" id="{1A579DE3-4ACC-4828-8D33-CEAF624B5591}"/>
              </a:ext>
            </a:extLst>
          </p:cNvPr>
          <p:cNvSpPr txBox="1"/>
          <p:nvPr/>
        </p:nvSpPr>
        <p:spPr>
          <a:xfrm>
            <a:off x="553466" y="5524335"/>
            <a:ext cx="90281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事後処理</a:t>
            </a:r>
          </a:p>
        </p:txBody>
      </p:sp>
      <p:sp>
        <p:nvSpPr>
          <p:cNvPr id="36" name="テキスト ボックス 35">
            <a:extLst>
              <a:ext uri="{FF2B5EF4-FFF2-40B4-BE49-F238E27FC236}">
                <a16:creationId xmlns:a16="http://schemas.microsoft.com/office/drawing/2014/main" id="{A85C7780-72EF-40E8-B79D-2F61AA90FAD6}"/>
              </a:ext>
            </a:extLst>
          </p:cNvPr>
          <p:cNvSpPr txBox="1"/>
          <p:nvPr/>
        </p:nvSpPr>
        <p:spPr>
          <a:xfrm>
            <a:off x="5418241" y="3759017"/>
            <a:ext cx="189026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保温材の湿潤化・除去</a:t>
            </a:r>
          </a:p>
        </p:txBody>
      </p:sp>
      <p:sp>
        <p:nvSpPr>
          <p:cNvPr id="37" name="テキスト ボックス 36">
            <a:extLst>
              <a:ext uri="{FF2B5EF4-FFF2-40B4-BE49-F238E27FC236}">
                <a16:creationId xmlns:a16="http://schemas.microsoft.com/office/drawing/2014/main" id="{69EBEEC7-BB9C-4013-B1B9-A0CC40801A00}"/>
              </a:ext>
            </a:extLst>
          </p:cNvPr>
          <p:cNvSpPr txBox="1"/>
          <p:nvPr/>
        </p:nvSpPr>
        <p:spPr>
          <a:xfrm>
            <a:off x="6502905" y="6235378"/>
            <a:ext cx="2261510" cy="523220"/>
          </a:xfrm>
          <a:prstGeom prst="rect">
            <a:avLst/>
          </a:prstGeom>
          <a:noFill/>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グローブバッグによる</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ja-JP" altLang="en-US" sz="1400" dirty="0">
                <a:latin typeface="ＭＳ Ｐゴシック" panose="020B0600070205080204" pitchFamily="50" charset="-128"/>
                <a:ea typeface="ＭＳ Ｐゴシック" panose="020B0600070205080204" pitchFamily="50" charset="-128"/>
              </a:rPr>
              <a:t>除去作業例</a:t>
            </a:r>
          </a:p>
        </p:txBody>
      </p:sp>
      <p:pic>
        <p:nvPicPr>
          <p:cNvPr id="8" name="図 7">
            <a:extLst>
              <a:ext uri="{FF2B5EF4-FFF2-40B4-BE49-F238E27FC236}">
                <a16:creationId xmlns:a16="http://schemas.microsoft.com/office/drawing/2014/main" id="{B18153BF-E836-4BE2-B210-B7059A3DADB3}"/>
              </a:ext>
            </a:extLst>
          </p:cNvPr>
          <p:cNvPicPr>
            <a:picLocks noChangeAspect="1"/>
          </p:cNvPicPr>
          <p:nvPr/>
        </p:nvPicPr>
        <p:blipFill>
          <a:blip r:embed="rId2"/>
          <a:stretch>
            <a:fillRect/>
          </a:stretch>
        </p:blipFill>
        <p:spPr>
          <a:xfrm>
            <a:off x="4962002" y="1844586"/>
            <a:ext cx="2559082" cy="1889229"/>
          </a:xfrm>
          <a:prstGeom prst="rect">
            <a:avLst/>
          </a:prstGeom>
        </p:spPr>
      </p:pic>
      <p:pic>
        <p:nvPicPr>
          <p:cNvPr id="13" name="図 12">
            <a:extLst>
              <a:ext uri="{FF2B5EF4-FFF2-40B4-BE49-F238E27FC236}">
                <a16:creationId xmlns:a16="http://schemas.microsoft.com/office/drawing/2014/main" id="{565CC1E7-955A-487B-83E8-5CF5FA40DC05}"/>
              </a:ext>
            </a:extLst>
          </p:cNvPr>
          <p:cNvPicPr>
            <a:picLocks noChangeAspect="1"/>
          </p:cNvPicPr>
          <p:nvPr/>
        </p:nvPicPr>
        <p:blipFill>
          <a:blip r:embed="rId3"/>
          <a:stretch>
            <a:fillRect/>
          </a:stretch>
        </p:blipFill>
        <p:spPr>
          <a:xfrm>
            <a:off x="6502905" y="4165763"/>
            <a:ext cx="2261511" cy="2075543"/>
          </a:xfrm>
          <a:prstGeom prst="rect">
            <a:avLst/>
          </a:prstGeom>
        </p:spPr>
      </p:pic>
      <p:sp>
        <p:nvSpPr>
          <p:cNvPr id="40" name="正方形/長方形 39">
            <a:extLst>
              <a:ext uri="{FF2B5EF4-FFF2-40B4-BE49-F238E27FC236}">
                <a16:creationId xmlns:a16="http://schemas.microsoft.com/office/drawing/2014/main" id="{14FD3234-26B9-46D5-99B1-2407A68231A9}"/>
              </a:ext>
            </a:extLst>
          </p:cNvPr>
          <p:cNvSpPr/>
          <p:nvPr/>
        </p:nvSpPr>
        <p:spPr>
          <a:xfrm>
            <a:off x="791569" y="1418820"/>
            <a:ext cx="3493827" cy="694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レベル２建材</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（石綿含有保温材等を掻き落とし等</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せずに除去するとき）</a:t>
            </a:r>
          </a:p>
        </p:txBody>
      </p:sp>
      <p:sp>
        <p:nvSpPr>
          <p:cNvPr id="25" name="タイトル 1">
            <a:extLst>
              <a:ext uri="{FF2B5EF4-FFF2-40B4-BE49-F238E27FC236}">
                <a16:creationId xmlns:a16="http://schemas.microsoft.com/office/drawing/2014/main" id="{0CF18A95-D29A-4B56-8C35-E7C1AA55B6F5}"/>
              </a:ext>
            </a:extLst>
          </p:cNvPr>
          <p:cNvSpPr txBox="1">
            <a:spLocks/>
          </p:cNvSpPr>
          <p:nvPr/>
        </p:nvSpPr>
        <p:spPr>
          <a:xfrm>
            <a:off x="660400" y="477080"/>
            <a:ext cx="6876689" cy="60181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石綿除去作業の一般的な作業手順③</a:t>
            </a:r>
          </a:p>
        </p:txBody>
      </p:sp>
      <p:sp>
        <p:nvSpPr>
          <p:cNvPr id="2" name="スライド番号プレースホルダー 1">
            <a:extLst>
              <a:ext uri="{FF2B5EF4-FFF2-40B4-BE49-F238E27FC236}">
                <a16:creationId xmlns:a16="http://schemas.microsoft.com/office/drawing/2014/main" id="{64AE547F-A687-4B0E-8893-EC1411545027}"/>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45909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F66980F5-66C8-4FF5-AABE-DB0799DE6F70}"/>
              </a:ext>
            </a:extLst>
          </p:cNvPr>
          <p:cNvSpPr txBox="1"/>
          <p:nvPr/>
        </p:nvSpPr>
        <p:spPr>
          <a:xfrm>
            <a:off x="5178184" y="3372593"/>
            <a:ext cx="1620957"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飛散防止幕の設置</a:t>
            </a:r>
          </a:p>
        </p:txBody>
      </p:sp>
      <p:sp>
        <p:nvSpPr>
          <p:cNvPr id="35" name="テキスト ボックス 34">
            <a:extLst>
              <a:ext uri="{FF2B5EF4-FFF2-40B4-BE49-F238E27FC236}">
                <a16:creationId xmlns:a16="http://schemas.microsoft.com/office/drawing/2014/main" id="{5695BCC5-C897-40B5-8DE4-6D0F19F36B4E}"/>
              </a:ext>
            </a:extLst>
          </p:cNvPr>
          <p:cNvSpPr txBox="1"/>
          <p:nvPr/>
        </p:nvSpPr>
        <p:spPr>
          <a:xfrm>
            <a:off x="7342108" y="5067317"/>
            <a:ext cx="1980029"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石綿含有建材への散水</a:t>
            </a:r>
          </a:p>
        </p:txBody>
      </p:sp>
      <p:sp>
        <p:nvSpPr>
          <p:cNvPr id="36" name="テキスト ボックス 35">
            <a:extLst>
              <a:ext uri="{FF2B5EF4-FFF2-40B4-BE49-F238E27FC236}">
                <a16:creationId xmlns:a16="http://schemas.microsoft.com/office/drawing/2014/main" id="{A85C7780-72EF-40E8-B79D-2F61AA90FAD6}"/>
              </a:ext>
            </a:extLst>
          </p:cNvPr>
          <p:cNvSpPr txBox="1"/>
          <p:nvPr/>
        </p:nvSpPr>
        <p:spPr>
          <a:xfrm>
            <a:off x="4621140" y="6288063"/>
            <a:ext cx="2920992"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石綿含有建材の手ばらしによる除去</a:t>
            </a:r>
          </a:p>
        </p:txBody>
      </p:sp>
      <p:sp>
        <p:nvSpPr>
          <p:cNvPr id="40" name="四角形: 角を丸くする 39">
            <a:extLst>
              <a:ext uri="{FF2B5EF4-FFF2-40B4-BE49-F238E27FC236}">
                <a16:creationId xmlns:a16="http://schemas.microsoft.com/office/drawing/2014/main" id="{D1FD7ABE-6D8C-4914-A9D8-BCE3498AB9E1}"/>
              </a:ext>
            </a:extLst>
          </p:cNvPr>
          <p:cNvSpPr/>
          <p:nvPr/>
        </p:nvSpPr>
        <p:spPr>
          <a:xfrm>
            <a:off x="593938" y="1767387"/>
            <a:ext cx="3968724" cy="4851459"/>
          </a:xfrm>
          <a:prstGeom prst="roundRect">
            <a:avLst>
              <a:gd name="adj" fmla="val 8083"/>
            </a:avLst>
          </a:prstGeom>
          <a:solidFill>
            <a:srgbClr val="FFFF6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41" name="正方形/長方形 40">
            <a:extLst>
              <a:ext uri="{FF2B5EF4-FFF2-40B4-BE49-F238E27FC236}">
                <a16:creationId xmlns:a16="http://schemas.microsoft.com/office/drawing/2014/main" id="{21BC2E6B-A79D-4FAF-AFE2-6A704F9F6CF9}"/>
              </a:ext>
            </a:extLst>
          </p:cNvPr>
          <p:cNvSpPr/>
          <p:nvPr/>
        </p:nvSpPr>
        <p:spPr>
          <a:xfrm>
            <a:off x="1755118" y="2294977"/>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飛散防止幕の設置</a:t>
            </a:r>
          </a:p>
        </p:txBody>
      </p:sp>
      <p:sp>
        <p:nvSpPr>
          <p:cNvPr id="42" name="矢印: 右 41">
            <a:extLst>
              <a:ext uri="{FF2B5EF4-FFF2-40B4-BE49-F238E27FC236}">
                <a16:creationId xmlns:a16="http://schemas.microsoft.com/office/drawing/2014/main" id="{5A41BAA9-319C-4DCF-AE20-F037F9B99D5D}"/>
              </a:ext>
            </a:extLst>
          </p:cNvPr>
          <p:cNvSpPr/>
          <p:nvPr/>
        </p:nvSpPr>
        <p:spPr>
          <a:xfrm rot="5400000">
            <a:off x="1502306" y="4180783"/>
            <a:ext cx="2999816" cy="27375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3" name="正方形/長方形 42">
            <a:extLst>
              <a:ext uri="{FF2B5EF4-FFF2-40B4-BE49-F238E27FC236}">
                <a16:creationId xmlns:a16="http://schemas.microsoft.com/office/drawing/2014/main" id="{74E1A13F-9A1D-4669-B18C-2842AAC71E25}"/>
              </a:ext>
            </a:extLst>
          </p:cNvPr>
          <p:cNvSpPr/>
          <p:nvPr/>
        </p:nvSpPr>
        <p:spPr>
          <a:xfrm>
            <a:off x="1755118" y="4108375"/>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石綿含有建材の除去</a:t>
            </a:r>
          </a:p>
        </p:txBody>
      </p:sp>
      <p:sp>
        <p:nvSpPr>
          <p:cNvPr id="44" name="正方形/長方形 43">
            <a:extLst>
              <a:ext uri="{FF2B5EF4-FFF2-40B4-BE49-F238E27FC236}">
                <a16:creationId xmlns:a16="http://schemas.microsoft.com/office/drawing/2014/main" id="{03BBBBCF-605E-4788-96CE-691971261ECD}"/>
              </a:ext>
            </a:extLst>
          </p:cNvPr>
          <p:cNvSpPr/>
          <p:nvPr/>
        </p:nvSpPr>
        <p:spPr>
          <a:xfrm>
            <a:off x="1755118" y="3157684"/>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湿潤化</a:t>
            </a:r>
          </a:p>
        </p:txBody>
      </p:sp>
      <p:sp>
        <p:nvSpPr>
          <p:cNvPr id="45" name="正方形/長方形 44">
            <a:extLst>
              <a:ext uri="{FF2B5EF4-FFF2-40B4-BE49-F238E27FC236}">
                <a16:creationId xmlns:a16="http://schemas.microsoft.com/office/drawing/2014/main" id="{36CE1BB6-09F2-4F5E-8CF5-A24E3075F9FD}"/>
              </a:ext>
            </a:extLst>
          </p:cNvPr>
          <p:cNvSpPr/>
          <p:nvPr/>
        </p:nvSpPr>
        <p:spPr>
          <a:xfrm>
            <a:off x="1755118" y="5822030"/>
            <a:ext cx="2494192" cy="480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飛散防止幕の撤去</a:t>
            </a:r>
          </a:p>
        </p:txBody>
      </p:sp>
      <p:sp>
        <p:nvSpPr>
          <p:cNvPr id="46" name="正方形/長方形 45">
            <a:extLst>
              <a:ext uri="{FF2B5EF4-FFF2-40B4-BE49-F238E27FC236}">
                <a16:creationId xmlns:a16="http://schemas.microsoft.com/office/drawing/2014/main" id="{F57FB8BB-1C4E-48FF-989F-3C7F01DCB29D}"/>
              </a:ext>
            </a:extLst>
          </p:cNvPr>
          <p:cNvSpPr/>
          <p:nvPr/>
        </p:nvSpPr>
        <p:spPr>
          <a:xfrm>
            <a:off x="1755118" y="4966897"/>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作業場内の清掃</a:t>
            </a:r>
          </a:p>
        </p:txBody>
      </p:sp>
      <p:sp>
        <p:nvSpPr>
          <p:cNvPr id="47" name="左中かっこ 46">
            <a:extLst>
              <a:ext uri="{FF2B5EF4-FFF2-40B4-BE49-F238E27FC236}">
                <a16:creationId xmlns:a16="http://schemas.microsoft.com/office/drawing/2014/main" id="{F7286007-FC72-44FD-A50E-1B0DE772BD4F}"/>
              </a:ext>
            </a:extLst>
          </p:cNvPr>
          <p:cNvSpPr/>
          <p:nvPr/>
        </p:nvSpPr>
        <p:spPr>
          <a:xfrm>
            <a:off x="1453991" y="4966897"/>
            <a:ext cx="144000" cy="13801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8" name="左中かっこ 47">
            <a:extLst>
              <a:ext uri="{FF2B5EF4-FFF2-40B4-BE49-F238E27FC236}">
                <a16:creationId xmlns:a16="http://schemas.microsoft.com/office/drawing/2014/main" id="{632C8E09-26B1-4014-AB47-640654E285ED}"/>
              </a:ext>
            </a:extLst>
          </p:cNvPr>
          <p:cNvSpPr/>
          <p:nvPr/>
        </p:nvSpPr>
        <p:spPr>
          <a:xfrm>
            <a:off x="1453991" y="3148381"/>
            <a:ext cx="144000" cy="15520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9" name="左中かっこ 48">
            <a:extLst>
              <a:ext uri="{FF2B5EF4-FFF2-40B4-BE49-F238E27FC236}">
                <a16:creationId xmlns:a16="http://schemas.microsoft.com/office/drawing/2014/main" id="{8188AAF2-745C-4E56-872E-07CF63202FB4}"/>
              </a:ext>
            </a:extLst>
          </p:cNvPr>
          <p:cNvSpPr/>
          <p:nvPr/>
        </p:nvSpPr>
        <p:spPr>
          <a:xfrm>
            <a:off x="1453991" y="2285226"/>
            <a:ext cx="144000" cy="60298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036ACB62-7D27-45DC-97CC-74883ECCDFC2}"/>
              </a:ext>
            </a:extLst>
          </p:cNvPr>
          <p:cNvSpPr txBox="1"/>
          <p:nvPr/>
        </p:nvSpPr>
        <p:spPr>
          <a:xfrm>
            <a:off x="764563" y="2441846"/>
            <a:ext cx="723275"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前処理</a:t>
            </a:r>
          </a:p>
        </p:txBody>
      </p:sp>
      <p:sp>
        <p:nvSpPr>
          <p:cNvPr id="51" name="テキスト ボックス 50">
            <a:extLst>
              <a:ext uri="{FF2B5EF4-FFF2-40B4-BE49-F238E27FC236}">
                <a16:creationId xmlns:a16="http://schemas.microsoft.com/office/drawing/2014/main" id="{1548D2A9-397F-4D51-AE73-725678FE94A2}"/>
              </a:ext>
            </a:extLst>
          </p:cNvPr>
          <p:cNvSpPr txBox="1"/>
          <p:nvPr/>
        </p:nvSpPr>
        <p:spPr>
          <a:xfrm>
            <a:off x="687619" y="3768467"/>
            <a:ext cx="90281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除去作業</a:t>
            </a:r>
          </a:p>
        </p:txBody>
      </p:sp>
      <p:sp>
        <p:nvSpPr>
          <p:cNvPr id="52" name="テキスト ボックス 51">
            <a:extLst>
              <a:ext uri="{FF2B5EF4-FFF2-40B4-BE49-F238E27FC236}">
                <a16:creationId xmlns:a16="http://schemas.microsoft.com/office/drawing/2014/main" id="{B4572A06-0A4F-478C-8115-A76064BA3320}"/>
              </a:ext>
            </a:extLst>
          </p:cNvPr>
          <p:cNvSpPr txBox="1"/>
          <p:nvPr/>
        </p:nvSpPr>
        <p:spPr>
          <a:xfrm>
            <a:off x="687619" y="5510268"/>
            <a:ext cx="90281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事後処理</a:t>
            </a:r>
          </a:p>
        </p:txBody>
      </p:sp>
      <p:sp>
        <p:nvSpPr>
          <p:cNvPr id="39" name="正方形/長方形 38">
            <a:extLst>
              <a:ext uri="{FF2B5EF4-FFF2-40B4-BE49-F238E27FC236}">
                <a16:creationId xmlns:a16="http://schemas.microsoft.com/office/drawing/2014/main" id="{A211CACB-CCF5-489F-A2CA-A915CBAAE414}"/>
              </a:ext>
            </a:extLst>
          </p:cNvPr>
          <p:cNvSpPr/>
          <p:nvPr/>
        </p:nvSpPr>
        <p:spPr>
          <a:xfrm>
            <a:off x="944539" y="1552077"/>
            <a:ext cx="3302757" cy="5467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レベル３建材</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（石綿含有成形板等を除去するとき）</a:t>
            </a:r>
          </a:p>
        </p:txBody>
      </p:sp>
      <p:pic>
        <p:nvPicPr>
          <p:cNvPr id="5" name="図 4">
            <a:extLst>
              <a:ext uri="{FF2B5EF4-FFF2-40B4-BE49-F238E27FC236}">
                <a16:creationId xmlns:a16="http://schemas.microsoft.com/office/drawing/2014/main" id="{2D04BFB3-055B-43D0-8F89-2A6E6A6CE398}"/>
              </a:ext>
            </a:extLst>
          </p:cNvPr>
          <p:cNvPicPr>
            <a:picLocks noChangeAspect="1"/>
          </p:cNvPicPr>
          <p:nvPr/>
        </p:nvPicPr>
        <p:blipFill>
          <a:blip r:embed="rId2"/>
          <a:stretch>
            <a:fillRect/>
          </a:stretch>
        </p:blipFill>
        <p:spPr>
          <a:xfrm>
            <a:off x="4843897" y="4725442"/>
            <a:ext cx="2084347" cy="1545833"/>
          </a:xfrm>
          <a:prstGeom prst="rect">
            <a:avLst/>
          </a:prstGeom>
        </p:spPr>
      </p:pic>
      <p:pic>
        <p:nvPicPr>
          <p:cNvPr id="8" name="図 7">
            <a:extLst>
              <a:ext uri="{FF2B5EF4-FFF2-40B4-BE49-F238E27FC236}">
                <a16:creationId xmlns:a16="http://schemas.microsoft.com/office/drawing/2014/main" id="{42F1A200-1A69-4C38-8945-C15A7831D6E7}"/>
              </a:ext>
            </a:extLst>
          </p:cNvPr>
          <p:cNvPicPr>
            <a:picLocks noChangeAspect="1"/>
          </p:cNvPicPr>
          <p:nvPr/>
        </p:nvPicPr>
        <p:blipFill>
          <a:blip r:embed="rId3"/>
          <a:stretch>
            <a:fillRect/>
          </a:stretch>
        </p:blipFill>
        <p:spPr>
          <a:xfrm>
            <a:off x="7103650" y="3451624"/>
            <a:ext cx="2200465" cy="1585892"/>
          </a:xfrm>
          <a:prstGeom prst="rect">
            <a:avLst/>
          </a:prstGeom>
        </p:spPr>
      </p:pic>
      <p:pic>
        <p:nvPicPr>
          <p:cNvPr id="15" name="図 14">
            <a:extLst>
              <a:ext uri="{FF2B5EF4-FFF2-40B4-BE49-F238E27FC236}">
                <a16:creationId xmlns:a16="http://schemas.microsoft.com/office/drawing/2014/main" id="{A2C3EEFE-B8CA-49FC-B9D8-3E1A9B11E252}"/>
              </a:ext>
            </a:extLst>
          </p:cNvPr>
          <p:cNvPicPr>
            <a:picLocks noChangeAspect="1"/>
          </p:cNvPicPr>
          <p:nvPr/>
        </p:nvPicPr>
        <p:blipFill>
          <a:blip r:embed="rId4"/>
          <a:stretch>
            <a:fillRect/>
          </a:stretch>
        </p:blipFill>
        <p:spPr>
          <a:xfrm>
            <a:off x="4721557" y="1613123"/>
            <a:ext cx="2329027" cy="1746770"/>
          </a:xfrm>
          <a:prstGeom prst="rect">
            <a:avLst/>
          </a:prstGeom>
        </p:spPr>
      </p:pic>
      <p:sp>
        <p:nvSpPr>
          <p:cNvPr id="26" name="タイトル 1">
            <a:extLst>
              <a:ext uri="{FF2B5EF4-FFF2-40B4-BE49-F238E27FC236}">
                <a16:creationId xmlns:a16="http://schemas.microsoft.com/office/drawing/2014/main" id="{32F29982-93FE-4AE9-9642-57D20EBC87EE}"/>
              </a:ext>
            </a:extLst>
          </p:cNvPr>
          <p:cNvSpPr>
            <a:spLocks noGrp="1"/>
          </p:cNvSpPr>
          <p:nvPr>
            <p:ph type="title"/>
          </p:nvPr>
        </p:nvSpPr>
        <p:spPr>
          <a:xfrm>
            <a:off x="660400" y="477080"/>
            <a:ext cx="6876689" cy="601810"/>
          </a:xfrm>
        </p:spPr>
        <p:txBody>
          <a:bodyPr>
            <a:normAutofit/>
          </a:bodyPr>
          <a:lstStyle/>
          <a:p>
            <a:r>
              <a:rPr kumimoji="1" lang="ja-JP" altLang="en-US" sz="2400" dirty="0"/>
              <a:t>石綿除去作業の一般的な作業手順④</a:t>
            </a:r>
          </a:p>
        </p:txBody>
      </p:sp>
      <p:sp>
        <p:nvSpPr>
          <p:cNvPr id="2" name="スライド番号プレースホルダー 1">
            <a:extLst>
              <a:ext uri="{FF2B5EF4-FFF2-40B4-BE49-F238E27FC236}">
                <a16:creationId xmlns:a16="http://schemas.microsoft.com/office/drawing/2014/main" id="{D93C87DE-9EE6-4BBC-B73E-99AFE1D4FBDD}"/>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44778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669FC-54AD-43BF-8218-2D102E6246F2}"/>
              </a:ext>
            </a:extLst>
          </p:cNvPr>
          <p:cNvSpPr>
            <a:spLocks noGrp="1"/>
          </p:cNvSpPr>
          <p:nvPr>
            <p:ph type="title"/>
          </p:nvPr>
        </p:nvSpPr>
        <p:spPr/>
        <p:txBody>
          <a:bodyPr/>
          <a:lstStyle/>
          <a:p>
            <a:r>
              <a:rPr lang="ja-JP" altLang="en-US" dirty="0">
                <a:ea typeface="メイリオ"/>
              </a:rPr>
              <a:t>改正大気汚染防止法の概要①</a:t>
            </a:r>
            <a:endParaRPr lang="ja-JP" altLang="en-US" dirty="0"/>
          </a:p>
        </p:txBody>
      </p:sp>
      <p:pic>
        <p:nvPicPr>
          <p:cNvPr id="5" name="図 5">
            <a:extLst>
              <a:ext uri="{FF2B5EF4-FFF2-40B4-BE49-F238E27FC236}">
                <a16:creationId xmlns:a16="http://schemas.microsoft.com/office/drawing/2014/main" id="{9B7FB5FA-CB93-47A4-8357-F59BA3E43B9F}"/>
              </a:ext>
            </a:extLst>
          </p:cNvPr>
          <p:cNvPicPr>
            <a:picLocks noChangeAspect="1"/>
          </p:cNvPicPr>
          <p:nvPr/>
        </p:nvPicPr>
        <p:blipFill>
          <a:blip r:embed="rId2"/>
          <a:stretch>
            <a:fillRect/>
          </a:stretch>
        </p:blipFill>
        <p:spPr>
          <a:xfrm>
            <a:off x="490268" y="1539120"/>
            <a:ext cx="8594784" cy="4872439"/>
          </a:xfrm>
          <a:prstGeom prst="rect">
            <a:avLst/>
          </a:prstGeom>
        </p:spPr>
      </p:pic>
      <p:sp>
        <p:nvSpPr>
          <p:cNvPr id="3" name="スライド番号プレースホルダー 2">
            <a:extLst>
              <a:ext uri="{FF2B5EF4-FFF2-40B4-BE49-F238E27FC236}">
                <a16:creationId xmlns:a16="http://schemas.microsoft.com/office/drawing/2014/main" id="{DD6E3B5B-6A19-4E3E-B0E6-928148930F58}"/>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226597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669FC-54AD-43BF-8218-2D102E6246F2}"/>
              </a:ext>
            </a:extLst>
          </p:cNvPr>
          <p:cNvSpPr>
            <a:spLocks noGrp="1"/>
          </p:cNvSpPr>
          <p:nvPr>
            <p:ph type="title"/>
          </p:nvPr>
        </p:nvSpPr>
        <p:spPr/>
        <p:txBody>
          <a:bodyPr/>
          <a:lstStyle/>
          <a:p>
            <a:r>
              <a:rPr lang="ja-JP" altLang="en-US" dirty="0">
                <a:ea typeface="メイリオ"/>
              </a:rPr>
              <a:t>改正大気汚染防止法の概要②</a:t>
            </a:r>
            <a:endParaRPr lang="ja-JP" altLang="en-US" dirty="0"/>
          </a:p>
        </p:txBody>
      </p:sp>
      <p:pic>
        <p:nvPicPr>
          <p:cNvPr id="6" name="図 6">
            <a:extLst>
              <a:ext uri="{FF2B5EF4-FFF2-40B4-BE49-F238E27FC236}">
                <a16:creationId xmlns:a16="http://schemas.microsoft.com/office/drawing/2014/main" id="{BA1D7896-031E-4193-A45A-13C1D1095F89}"/>
              </a:ext>
            </a:extLst>
          </p:cNvPr>
          <p:cNvPicPr>
            <a:picLocks noChangeAspect="1"/>
          </p:cNvPicPr>
          <p:nvPr/>
        </p:nvPicPr>
        <p:blipFill>
          <a:blip r:embed="rId2"/>
          <a:stretch>
            <a:fillRect/>
          </a:stretch>
        </p:blipFill>
        <p:spPr>
          <a:xfrm>
            <a:off x="576533" y="1514543"/>
            <a:ext cx="8264105" cy="407104"/>
          </a:xfrm>
          <a:prstGeom prst="rect">
            <a:avLst/>
          </a:prstGeom>
        </p:spPr>
      </p:pic>
      <p:pic>
        <p:nvPicPr>
          <p:cNvPr id="7" name="図 7">
            <a:extLst>
              <a:ext uri="{FF2B5EF4-FFF2-40B4-BE49-F238E27FC236}">
                <a16:creationId xmlns:a16="http://schemas.microsoft.com/office/drawing/2014/main" id="{F4077FD4-200B-4787-A6DF-08B2C0C9CE1B}"/>
              </a:ext>
            </a:extLst>
          </p:cNvPr>
          <p:cNvPicPr>
            <a:picLocks noChangeAspect="1"/>
          </p:cNvPicPr>
          <p:nvPr/>
        </p:nvPicPr>
        <p:blipFill>
          <a:blip r:embed="rId3"/>
          <a:stretch>
            <a:fillRect/>
          </a:stretch>
        </p:blipFill>
        <p:spPr>
          <a:xfrm>
            <a:off x="576533" y="1926856"/>
            <a:ext cx="8264104" cy="3234325"/>
          </a:xfrm>
          <a:prstGeom prst="rect">
            <a:avLst/>
          </a:prstGeom>
        </p:spPr>
      </p:pic>
      <p:sp>
        <p:nvSpPr>
          <p:cNvPr id="3" name="スライド番号プレースホルダー 2">
            <a:extLst>
              <a:ext uri="{FF2B5EF4-FFF2-40B4-BE49-F238E27FC236}">
                <a16:creationId xmlns:a16="http://schemas.microsoft.com/office/drawing/2014/main" id="{91028B7A-8B84-4383-A73D-D8D238330B55}"/>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4403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945EE-4FC1-4BFA-AE06-8C28C148FE14}"/>
              </a:ext>
            </a:extLst>
          </p:cNvPr>
          <p:cNvSpPr>
            <a:spLocks noGrp="1"/>
          </p:cNvSpPr>
          <p:nvPr>
            <p:ph type="title"/>
          </p:nvPr>
        </p:nvSpPr>
        <p:spPr>
          <a:xfrm>
            <a:off x="660400" y="609600"/>
            <a:ext cx="7293632" cy="1320800"/>
          </a:xfrm>
        </p:spPr>
        <p:txBody>
          <a:bodyPr>
            <a:normAutofit/>
          </a:bodyPr>
          <a:lstStyle/>
          <a:p>
            <a:r>
              <a:rPr lang="ja-JP" altLang="en-US" sz="2800">
                <a:ea typeface="メイリオ"/>
              </a:rPr>
              <a:t>法改正および条例改正のスケジュール予定</a:t>
            </a:r>
          </a:p>
        </p:txBody>
      </p:sp>
      <p:sp>
        <p:nvSpPr>
          <p:cNvPr id="3" name="コンテンツ プレースホルダー 2">
            <a:extLst>
              <a:ext uri="{FF2B5EF4-FFF2-40B4-BE49-F238E27FC236}">
                <a16:creationId xmlns:a16="http://schemas.microsoft.com/office/drawing/2014/main" id="{7679C11E-315C-4595-BF62-65A3A9790D44}"/>
              </a:ext>
            </a:extLst>
          </p:cNvPr>
          <p:cNvSpPr>
            <a:spLocks noGrp="1"/>
          </p:cNvSpPr>
          <p:nvPr>
            <p:ph idx="1"/>
          </p:nvPr>
        </p:nvSpPr>
        <p:spPr>
          <a:xfrm>
            <a:off x="834781" y="1428581"/>
            <a:ext cx="8720577" cy="4977907"/>
          </a:xfrm>
        </p:spPr>
        <p:txBody>
          <a:bodyPr vert="horz" lIns="91440" tIns="45720" rIns="91440" bIns="45720" rtlCol="0" anchor="t">
            <a:normAutofit fontScale="92500" lnSpcReduction="20000"/>
          </a:bodyPr>
          <a:lstStyle/>
          <a:p>
            <a:pPr>
              <a:buNone/>
            </a:pPr>
            <a:r>
              <a:rPr lang="ja-JP" b="1" dirty="0">
                <a:solidFill>
                  <a:schemeClr val="tx1"/>
                </a:solidFill>
                <a:latin typeface="メイリオ"/>
                <a:ea typeface="メイリオ"/>
                <a:cs typeface="+mn-lt"/>
              </a:rPr>
              <a:t>○法改正スケジュール</a:t>
            </a:r>
            <a:r>
              <a:rPr lang="ja-JP" dirty="0">
                <a:solidFill>
                  <a:schemeClr val="tx1"/>
                </a:solidFill>
                <a:latin typeface="メイリオ"/>
                <a:ea typeface="メイリオ"/>
                <a:cs typeface="+mn-lt"/>
              </a:rPr>
              <a:t>　 </a:t>
            </a:r>
            <a:endParaRPr lang="ja-JP" dirty="0">
              <a:solidFill>
                <a:schemeClr val="tx1"/>
              </a:solidFill>
              <a:latin typeface="メイリオ"/>
              <a:ea typeface="メイリオ"/>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R2  	6</a:t>
            </a:r>
            <a:r>
              <a:rPr lang="ja-JP"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5</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日</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altLang="en-US" dirty="0" smtClean="0">
                <a:solidFill>
                  <a:schemeClr val="tx1"/>
                </a:solidFill>
                <a:latin typeface="ＭＳ Ｐゴシック" panose="020B0600070205080204" pitchFamily="50" charset="-128"/>
                <a:ea typeface="ＭＳ Ｐゴシック" panose="020B0600070205080204" pitchFamily="50" charset="-128"/>
                <a:cs typeface="+mn-lt"/>
              </a:rPr>
              <a:t>改正法</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公布</a:t>
            </a:r>
            <a:r>
              <a:rPr lang="ja-JP" dirty="0">
                <a:solidFill>
                  <a:schemeClr val="tx1"/>
                </a:solidFill>
                <a:latin typeface="ＭＳ Ｐゴシック" panose="020B0600070205080204" pitchFamily="50" charset="-128"/>
                <a:ea typeface="ＭＳ Ｐゴシック" panose="020B0600070205080204" pitchFamily="50" charset="-128"/>
                <a:cs typeface="+mn-lt"/>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buNone/>
            </a:pP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8</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5</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日～</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9</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3</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日</a:t>
            </a: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dirty="0">
                <a:solidFill>
                  <a:schemeClr val="tx1"/>
                </a:solidFill>
                <a:latin typeface="ＭＳ Ｐゴシック" panose="020B0600070205080204" pitchFamily="50" charset="-128"/>
                <a:ea typeface="ＭＳ Ｐゴシック" panose="020B0600070205080204" pitchFamily="50" charset="-128"/>
                <a:cs typeface="+mn-lt"/>
              </a:rPr>
              <a:t>政省令</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改正案等の概要の</a:t>
            </a:r>
            <a:r>
              <a:rPr lang="ja-JP" dirty="0">
                <a:solidFill>
                  <a:schemeClr val="tx1"/>
                </a:solidFill>
                <a:latin typeface="ＭＳ Ｐゴシック" panose="020B0600070205080204" pitchFamily="50" charset="-128"/>
                <a:ea typeface="ＭＳ Ｐゴシック" panose="020B0600070205080204" pitchFamily="50" charset="-128"/>
                <a:cs typeface="+mn-lt"/>
              </a:rPr>
              <a:t>パブリックコメント </a:t>
            </a:r>
            <a:endParaRPr lang="en-US" altLang="ja-JP" dirty="0">
              <a:solidFill>
                <a:schemeClr val="tx1"/>
              </a:solidFill>
              <a:latin typeface="ＭＳ Ｐゴシック" panose="020B0600070205080204" pitchFamily="50" charset="-128"/>
              <a:ea typeface="ＭＳ Ｐゴシック" panose="020B0600070205080204" pitchFamily="50" charset="-128"/>
              <a:cs typeface="+mn-lt"/>
            </a:endParaRPr>
          </a:p>
          <a:p>
            <a:pPr>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月</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改正政省令公布</a:t>
            </a:r>
            <a:endParaRPr lang="ja-JP" dirty="0">
              <a:solidFill>
                <a:schemeClr val="tx1"/>
              </a:solidFill>
              <a:latin typeface="ＭＳ Ｐゴシック" panose="020B0600070205080204" pitchFamily="50" charset="-128"/>
              <a:ea typeface="ＭＳ Ｐゴシック" panose="020B0600070205080204" pitchFamily="50" charset="-128"/>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R3   4</a:t>
            </a:r>
            <a:r>
              <a:rPr lang="ja-JP"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1</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日</a:t>
            </a: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dirty="0">
                <a:solidFill>
                  <a:schemeClr val="tx1"/>
                </a:solidFill>
                <a:latin typeface="ＭＳ Ｐゴシック" panose="020B0600070205080204" pitchFamily="50" charset="-128"/>
                <a:ea typeface="ＭＳ Ｐゴシック" panose="020B0600070205080204" pitchFamily="50" charset="-128"/>
                <a:cs typeface="+mn-lt"/>
              </a:rPr>
              <a:t>改正法施行（事前</a:t>
            </a:r>
            <a:r>
              <a:rPr lang="ja-JP" dirty="0" smtClean="0">
                <a:solidFill>
                  <a:schemeClr val="tx1"/>
                </a:solidFill>
                <a:latin typeface="ＭＳ Ｐゴシック" panose="020B0600070205080204" pitchFamily="50" charset="-128"/>
                <a:ea typeface="ＭＳ Ｐゴシック" panose="020B0600070205080204" pitchFamily="50" charset="-128"/>
                <a:cs typeface="+mn-lt"/>
              </a:rPr>
              <a:t>調査</a:t>
            </a:r>
            <a:r>
              <a:rPr lang="ja-JP" altLang="en-US" dirty="0" smtClean="0">
                <a:solidFill>
                  <a:schemeClr val="tx1"/>
                </a:solidFill>
                <a:latin typeface="ＭＳ Ｐゴシック" panose="020B0600070205080204" pitchFamily="50" charset="-128"/>
                <a:ea typeface="ＭＳ Ｐゴシック" panose="020B0600070205080204" pitchFamily="50" charset="-128"/>
                <a:cs typeface="+mn-lt"/>
              </a:rPr>
              <a:t>結果</a:t>
            </a:r>
            <a:r>
              <a:rPr lang="ja-JP" dirty="0" smtClean="0">
                <a:solidFill>
                  <a:schemeClr val="tx1"/>
                </a:solidFill>
                <a:latin typeface="ＭＳ Ｐゴシック" panose="020B0600070205080204" pitchFamily="50" charset="-128"/>
                <a:ea typeface="ＭＳ Ｐゴシック" panose="020B0600070205080204" pitchFamily="50" charset="-128"/>
                <a:cs typeface="+mn-lt"/>
              </a:rPr>
              <a:t>報告</a:t>
            </a:r>
            <a:r>
              <a:rPr lang="ja-JP" dirty="0">
                <a:solidFill>
                  <a:schemeClr val="tx1"/>
                </a:solidFill>
                <a:latin typeface="ＭＳ Ｐゴシック" panose="020B0600070205080204" pitchFamily="50" charset="-128"/>
                <a:ea typeface="ＭＳ Ｐゴシック" panose="020B0600070205080204" pitchFamily="50" charset="-128"/>
                <a:cs typeface="+mn-lt"/>
              </a:rPr>
              <a:t>制度</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は</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R4.4</a:t>
            </a:r>
            <a:r>
              <a:rPr lang="ja-JP" dirty="0">
                <a:solidFill>
                  <a:schemeClr val="tx1"/>
                </a:solidFill>
                <a:latin typeface="ＭＳ Ｐゴシック" panose="020B0600070205080204" pitchFamily="50" charset="-128"/>
                <a:ea typeface="ＭＳ Ｐゴシック" panose="020B0600070205080204" pitchFamily="50" charset="-128"/>
                <a:cs typeface="+mn-lt"/>
              </a:rPr>
              <a:t>施行</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a:t>
            </a:r>
            <a:endParaRPr lang="en-US" altLang="ja-JP" dirty="0">
              <a:solidFill>
                <a:schemeClr val="tx1"/>
              </a:solidFill>
              <a:latin typeface="ＭＳ Ｐゴシック" panose="020B0600070205080204" pitchFamily="50" charset="-128"/>
              <a:ea typeface="ＭＳ Ｐゴシック" panose="020B0600070205080204" pitchFamily="50" charset="-128"/>
              <a:cs typeface="+mn-lt"/>
            </a:endParaRPr>
          </a:p>
          <a:p>
            <a:pPr>
              <a:buNone/>
            </a:pPr>
            <a:r>
              <a:rPr lang="ja-JP" altLang="en-US" dirty="0">
                <a:solidFill>
                  <a:schemeClr val="tx1"/>
                </a:solidFill>
                <a:latin typeface="ＭＳ Ｐゴシック" panose="020B0600070205080204" pitchFamily="50" charset="-128"/>
                <a:ea typeface="ＭＳ Ｐゴシック" panose="020B0600070205080204" pitchFamily="50" charset="-128"/>
                <a:cs typeface="+mn-lt"/>
              </a:rPr>
              <a:t>　　　　　　　　　　事前調査の実施者の要件は</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R5</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予定</a:t>
            </a:r>
            <a:r>
              <a:rPr lang="ja-JP" dirty="0">
                <a:solidFill>
                  <a:schemeClr val="tx1"/>
                </a:solidFill>
                <a:latin typeface="ＭＳ Ｐゴシック" panose="020B0600070205080204" pitchFamily="50" charset="-128"/>
                <a:ea typeface="ＭＳ Ｐゴシック" panose="020B0600070205080204" pitchFamily="50" charset="-128"/>
                <a:cs typeface="+mn-lt"/>
              </a:rPr>
              <a:t>）　</a:t>
            </a:r>
            <a:endParaRPr lang="ja-JP" dirty="0">
              <a:solidFill>
                <a:schemeClr val="tx1"/>
              </a:solidFill>
              <a:latin typeface="ＭＳ Ｐゴシック" panose="020B0600070205080204" pitchFamily="50" charset="-128"/>
              <a:ea typeface="ＭＳ Ｐゴシック" panose="020B0600070205080204" pitchFamily="50" charset="-128"/>
            </a:endParaRPr>
          </a:p>
          <a:p>
            <a:pPr>
              <a:buNone/>
            </a:pPr>
            <a:endParaRPr lang="ja-JP" dirty="0">
              <a:solidFill>
                <a:schemeClr val="tx1"/>
              </a:solidFill>
              <a:latin typeface="メイリオ"/>
              <a:ea typeface="メイリオ"/>
            </a:endParaRPr>
          </a:p>
          <a:p>
            <a:pPr>
              <a:buNone/>
            </a:pPr>
            <a:r>
              <a:rPr lang="ja-JP" b="1" dirty="0">
                <a:solidFill>
                  <a:schemeClr val="tx1"/>
                </a:solidFill>
                <a:latin typeface="メイリオ"/>
                <a:ea typeface="メイリオ"/>
                <a:cs typeface="+mn-lt"/>
              </a:rPr>
              <a:t>○条例改正スケジュール</a:t>
            </a:r>
            <a:endParaRPr lang="ja-JP" b="1" dirty="0">
              <a:solidFill>
                <a:schemeClr val="tx1"/>
              </a:solidFill>
              <a:latin typeface="メイリオ"/>
              <a:ea typeface="メイリオ"/>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R2</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 </a:t>
            </a: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8</a:t>
            </a:r>
            <a:r>
              <a:rPr lang="ja-JP"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28</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日</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altLang="en-US" dirty="0" smtClean="0">
                <a:solidFill>
                  <a:schemeClr val="tx1"/>
                </a:solidFill>
                <a:latin typeface="ＭＳ Ｐゴシック" panose="020B0600070205080204" pitchFamily="50" charset="-128"/>
                <a:ea typeface="ＭＳ Ｐゴシック" panose="020B0600070205080204" pitchFamily="50" charset="-128"/>
                <a:cs typeface="+mn-lt"/>
              </a:rPr>
              <a:t>令和２年度</a:t>
            </a:r>
            <a:r>
              <a:rPr lang="ja-JP" dirty="0" smtClean="0">
                <a:solidFill>
                  <a:schemeClr val="tx1"/>
                </a:solidFill>
                <a:latin typeface="ＭＳ Ｐゴシック" panose="020B0600070205080204" pitchFamily="50" charset="-128"/>
                <a:ea typeface="ＭＳ Ｐゴシック" panose="020B0600070205080204" pitchFamily="50" charset="-128"/>
                <a:cs typeface="+mn-lt"/>
              </a:rPr>
              <a:t>第</a:t>
            </a:r>
            <a:r>
              <a:rPr lang="ja-JP" altLang="en-US" dirty="0" smtClean="0">
                <a:solidFill>
                  <a:schemeClr val="tx1"/>
                </a:solidFill>
                <a:latin typeface="ＭＳ Ｐゴシック" panose="020B0600070205080204" pitchFamily="50" charset="-128"/>
                <a:ea typeface="ＭＳ Ｐゴシック" panose="020B0600070205080204" pitchFamily="50" charset="-128"/>
                <a:cs typeface="+mn-lt"/>
              </a:rPr>
              <a:t>１</a:t>
            </a:r>
            <a:r>
              <a:rPr lang="ja-JP" dirty="0" smtClean="0">
                <a:solidFill>
                  <a:schemeClr val="tx1"/>
                </a:solidFill>
                <a:latin typeface="ＭＳ Ｐゴシック" panose="020B0600070205080204" pitchFamily="50" charset="-128"/>
                <a:ea typeface="ＭＳ Ｐゴシック" panose="020B0600070205080204" pitchFamily="50" charset="-128"/>
                <a:cs typeface="+mn-lt"/>
              </a:rPr>
              <a:t>回生</a:t>
            </a:r>
            <a:r>
              <a:rPr lang="ja-JP" dirty="0">
                <a:solidFill>
                  <a:schemeClr val="tx1"/>
                </a:solidFill>
                <a:latin typeface="ＭＳ Ｐゴシック" panose="020B0600070205080204" pitchFamily="50" charset="-128"/>
                <a:ea typeface="ＭＳ Ｐゴシック" panose="020B0600070205080204" pitchFamily="50" charset="-128"/>
                <a:cs typeface="+mn-lt"/>
              </a:rPr>
              <a:t>活環境保全条例検討部会</a:t>
            </a:r>
            <a:endParaRPr lang="ja-JP" dirty="0">
              <a:solidFill>
                <a:schemeClr val="tx1"/>
              </a:solidFill>
              <a:latin typeface="ＭＳ Ｐゴシック" panose="020B0600070205080204" pitchFamily="50" charset="-128"/>
              <a:ea typeface="ＭＳ Ｐゴシック" panose="020B0600070205080204" pitchFamily="50" charset="-128"/>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10</a:t>
            </a:r>
            <a:r>
              <a:rPr lang="ja-JP" dirty="0">
                <a:solidFill>
                  <a:schemeClr val="tx1"/>
                </a:solidFill>
                <a:latin typeface="ＭＳ Ｐゴシック" panose="020B0600070205080204" pitchFamily="50" charset="-128"/>
                <a:ea typeface="ＭＳ Ｐゴシック" panose="020B0600070205080204" pitchFamily="50" charset="-128"/>
                <a:cs typeface="+mn-lt"/>
              </a:rPr>
              <a:t>月頃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altLang="en-US" dirty="0" smtClean="0">
                <a:solidFill>
                  <a:schemeClr val="tx1"/>
                </a:solidFill>
                <a:latin typeface="ＭＳ Ｐゴシック" panose="020B0600070205080204" pitchFamily="50" charset="-128"/>
                <a:ea typeface="ＭＳ Ｐゴシック" panose="020B0600070205080204" pitchFamily="50" charset="-128"/>
                <a:cs typeface="+mn-lt"/>
              </a:rPr>
              <a:t>令和２年度</a:t>
            </a:r>
            <a:r>
              <a:rPr lang="ja-JP" dirty="0" smtClean="0">
                <a:solidFill>
                  <a:schemeClr val="tx1"/>
                </a:solidFill>
                <a:latin typeface="ＭＳ Ｐゴシック" panose="020B0600070205080204" pitchFamily="50" charset="-128"/>
                <a:ea typeface="ＭＳ Ｐゴシック" panose="020B0600070205080204" pitchFamily="50" charset="-128"/>
                <a:cs typeface="+mn-lt"/>
              </a:rPr>
              <a:t>第</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２</a:t>
            </a:r>
            <a:r>
              <a:rPr lang="ja-JP" dirty="0" smtClean="0">
                <a:solidFill>
                  <a:schemeClr val="tx1"/>
                </a:solidFill>
                <a:latin typeface="ＭＳ Ｐゴシック" panose="020B0600070205080204" pitchFamily="50" charset="-128"/>
                <a:ea typeface="ＭＳ Ｐゴシック" panose="020B0600070205080204" pitchFamily="50" charset="-128"/>
                <a:cs typeface="+mn-lt"/>
              </a:rPr>
              <a:t>回生</a:t>
            </a:r>
            <a:r>
              <a:rPr lang="ja-JP" dirty="0">
                <a:solidFill>
                  <a:schemeClr val="tx1"/>
                </a:solidFill>
                <a:latin typeface="ＭＳ Ｐゴシック" panose="020B0600070205080204" pitchFamily="50" charset="-128"/>
                <a:ea typeface="ＭＳ Ｐゴシック" panose="020B0600070205080204" pitchFamily="50" charset="-128"/>
                <a:cs typeface="+mn-lt"/>
              </a:rPr>
              <a:t>活環境保全条例</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検討</a:t>
            </a:r>
            <a:r>
              <a:rPr lang="ja-JP" dirty="0">
                <a:solidFill>
                  <a:schemeClr val="tx1"/>
                </a:solidFill>
                <a:latin typeface="ＭＳ Ｐゴシック" panose="020B0600070205080204" pitchFamily="50" charset="-128"/>
                <a:ea typeface="ＭＳ Ｐゴシック" panose="020B0600070205080204" pitchFamily="50" charset="-128"/>
                <a:cs typeface="+mn-lt"/>
              </a:rPr>
              <a:t>部会</a:t>
            </a:r>
            <a:endParaRPr lang="ja-JP" dirty="0">
              <a:solidFill>
                <a:schemeClr val="tx1"/>
              </a:solidFill>
              <a:latin typeface="ＭＳ Ｐゴシック" panose="020B0600070205080204" pitchFamily="50" charset="-128"/>
              <a:ea typeface="ＭＳ Ｐゴシック" panose="020B0600070205080204" pitchFamily="50" charset="-128"/>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11</a:t>
            </a:r>
            <a:r>
              <a:rPr lang="ja-JP" dirty="0">
                <a:solidFill>
                  <a:schemeClr val="tx1"/>
                </a:solidFill>
                <a:latin typeface="ＭＳ Ｐゴシック" panose="020B0600070205080204" pitchFamily="50" charset="-128"/>
                <a:ea typeface="ＭＳ Ｐゴシック" panose="020B0600070205080204" pitchFamily="50" charset="-128"/>
                <a:cs typeface="+mn-lt"/>
              </a:rPr>
              <a:t>月</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頃</a:t>
            </a: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dirty="0">
                <a:solidFill>
                  <a:schemeClr val="tx1"/>
                </a:solidFill>
                <a:latin typeface="ＭＳ Ｐゴシック" panose="020B0600070205080204" pitchFamily="50" charset="-128"/>
                <a:ea typeface="ＭＳ Ｐゴシック" panose="020B0600070205080204" pitchFamily="50" charset="-128"/>
                <a:cs typeface="+mn-lt"/>
              </a:rPr>
              <a:t>環境審議会より答申</a:t>
            </a:r>
            <a:endParaRPr lang="ja-JP" dirty="0">
              <a:solidFill>
                <a:schemeClr val="tx1"/>
              </a:solidFill>
              <a:latin typeface="ＭＳ Ｐゴシック" panose="020B0600070205080204" pitchFamily="50" charset="-128"/>
              <a:ea typeface="ＭＳ Ｐゴシック" panose="020B0600070205080204" pitchFamily="50" charset="-128"/>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11月～12</a:t>
            </a:r>
            <a:r>
              <a:rPr lang="ja-JP" dirty="0">
                <a:solidFill>
                  <a:schemeClr val="tx1"/>
                </a:solidFill>
                <a:latin typeface="ＭＳ Ｐゴシック" panose="020B0600070205080204" pitchFamily="50" charset="-128"/>
                <a:ea typeface="ＭＳ Ｐゴシック" panose="020B0600070205080204" pitchFamily="50" charset="-128"/>
                <a:cs typeface="+mn-lt"/>
              </a:rPr>
              <a:t>月　パブリックコメント</a:t>
            </a:r>
            <a:endParaRPr lang="en-US" altLang="ja-JP" dirty="0">
              <a:solidFill>
                <a:schemeClr val="tx1"/>
              </a:solidFill>
              <a:latin typeface="ＭＳ Ｐゴシック" panose="020B0600070205080204" pitchFamily="50" charset="-128"/>
              <a:ea typeface="ＭＳ Ｐゴシック" panose="020B0600070205080204" pitchFamily="50" charset="-128"/>
              <a:cs typeface="+mn-lt"/>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R3</a:t>
            </a: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2</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3</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条例改正案府議会上程（並行して条例施行規則改正）</a:t>
            </a:r>
            <a:endParaRPr lang="en-US" altLang="ja-JP" dirty="0">
              <a:solidFill>
                <a:schemeClr val="tx1"/>
              </a:solidFill>
              <a:latin typeface="ＭＳ Ｐゴシック" panose="020B0600070205080204" pitchFamily="50" charset="-128"/>
              <a:ea typeface="ＭＳ Ｐゴシック" panose="020B0600070205080204" pitchFamily="50" charset="-128"/>
              <a:cs typeface="+mn-lt"/>
            </a:endParaRPr>
          </a:p>
          <a:p>
            <a:pPr>
              <a:buNone/>
            </a:pP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4</a:t>
            </a:r>
            <a:r>
              <a:rPr lang="ja-JP" dirty="0">
                <a:solidFill>
                  <a:schemeClr val="tx1"/>
                </a:solidFill>
                <a:latin typeface="ＭＳ Ｐゴシック" panose="020B0600070205080204" pitchFamily="50" charset="-128"/>
                <a:ea typeface="ＭＳ Ｐゴシック" panose="020B0600070205080204" pitchFamily="50" charset="-128"/>
                <a:cs typeface="+mn-lt"/>
              </a:rPr>
              <a:t>月</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1</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日</a:t>
            </a:r>
            <a:r>
              <a:rPr lang="ja-JP" dirty="0">
                <a:solidFill>
                  <a:schemeClr val="tx1"/>
                </a:solidFill>
                <a:latin typeface="ＭＳ Ｐゴシック" panose="020B0600070205080204" pitchFamily="50" charset="-128"/>
                <a:ea typeface="ＭＳ Ｐゴシック" panose="020B0600070205080204" pitchFamily="50" charset="-128"/>
                <a:cs typeface="+mn-lt"/>
              </a:rPr>
              <a:t>　</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	</a:t>
            </a:r>
            <a:r>
              <a:rPr lang="ja-JP" dirty="0">
                <a:solidFill>
                  <a:schemeClr val="tx1"/>
                </a:solidFill>
                <a:latin typeface="ＭＳ Ｐゴシック" panose="020B0600070205080204" pitchFamily="50" charset="-128"/>
                <a:ea typeface="ＭＳ Ｐゴシック" panose="020B0600070205080204" pitchFamily="50" charset="-128"/>
                <a:cs typeface="+mn-lt"/>
              </a:rPr>
              <a:t>改正条例施行</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（一部周知期間が必要なものは</a:t>
            </a:r>
            <a:r>
              <a:rPr lang="en-US" altLang="ja-JP" dirty="0">
                <a:solidFill>
                  <a:schemeClr val="tx1"/>
                </a:solidFill>
                <a:latin typeface="ＭＳ Ｐゴシック" panose="020B0600070205080204" pitchFamily="50" charset="-128"/>
                <a:ea typeface="ＭＳ Ｐゴシック" panose="020B0600070205080204" pitchFamily="50" charset="-128"/>
                <a:cs typeface="+mn-lt"/>
              </a:rPr>
              <a:t>4</a:t>
            </a:r>
            <a:r>
              <a:rPr lang="ja-JP" altLang="en-US" dirty="0">
                <a:solidFill>
                  <a:schemeClr val="tx1"/>
                </a:solidFill>
                <a:latin typeface="ＭＳ Ｐゴシック" panose="020B0600070205080204" pitchFamily="50" charset="-128"/>
                <a:ea typeface="ＭＳ Ｐゴシック" panose="020B0600070205080204" pitchFamily="50" charset="-128"/>
                <a:cs typeface="+mn-lt"/>
              </a:rPr>
              <a:t>月以降）</a:t>
            </a:r>
            <a:endParaRPr 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3E635A2A-9964-42C1-80DA-9E511EB6DB85}"/>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50673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09600"/>
            <a:ext cx="7436224" cy="1320800"/>
          </a:xfrm>
        </p:spPr>
        <p:txBody>
          <a:bodyPr/>
          <a:lstStyle/>
          <a:p>
            <a:r>
              <a:rPr kumimoji="1" lang="ja-JP" altLang="en-US" sz="2800" dirty="0"/>
              <a:t>法・条例に基づく規制内容</a:t>
            </a:r>
            <a:r>
              <a:rPr lang="ja-JP" altLang="en-US" sz="2275" dirty="0"/>
              <a:t>（作業基準・届出）</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50883185"/>
              </p:ext>
            </p:extLst>
          </p:nvPr>
        </p:nvGraphicFramePr>
        <p:xfrm>
          <a:off x="457200" y="1052342"/>
          <a:ext cx="8780929" cy="5652000"/>
        </p:xfrm>
        <a:graphic>
          <a:graphicData uri="http://schemas.openxmlformats.org/drawingml/2006/table">
            <a:tbl>
              <a:tblPr firstRow="1" firstCol="1" bandRow="1">
                <a:tableStyleId>{5C22544A-7EE6-4342-B048-85BDC9FD1C3A}</a:tableStyleId>
              </a:tblPr>
              <a:tblGrid>
                <a:gridCol w="460291">
                  <a:extLst>
                    <a:ext uri="{9D8B030D-6E8A-4147-A177-3AD203B41FA5}">
                      <a16:colId xmlns:a16="http://schemas.microsoft.com/office/drawing/2014/main" val="3958657792"/>
                    </a:ext>
                  </a:extLst>
                </a:gridCol>
                <a:gridCol w="1947383">
                  <a:extLst>
                    <a:ext uri="{9D8B030D-6E8A-4147-A177-3AD203B41FA5}">
                      <a16:colId xmlns:a16="http://schemas.microsoft.com/office/drawing/2014/main" val="1609488352"/>
                    </a:ext>
                  </a:extLst>
                </a:gridCol>
                <a:gridCol w="1239244">
                  <a:extLst>
                    <a:ext uri="{9D8B030D-6E8A-4147-A177-3AD203B41FA5}">
                      <a16:colId xmlns:a16="http://schemas.microsoft.com/office/drawing/2014/main" val="2292049341"/>
                    </a:ext>
                  </a:extLst>
                </a:gridCol>
                <a:gridCol w="1062209">
                  <a:extLst>
                    <a:ext uri="{9D8B030D-6E8A-4147-A177-3AD203B41FA5}">
                      <a16:colId xmlns:a16="http://schemas.microsoft.com/office/drawing/2014/main" val="1713874364"/>
                    </a:ext>
                  </a:extLst>
                </a:gridCol>
                <a:gridCol w="1062209">
                  <a:extLst>
                    <a:ext uri="{9D8B030D-6E8A-4147-A177-3AD203B41FA5}">
                      <a16:colId xmlns:a16="http://schemas.microsoft.com/office/drawing/2014/main" val="3749994466"/>
                    </a:ext>
                  </a:extLst>
                </a:gridCol>
                <a:gridCol w="3009593">
                  <a:extLst>
                    <a:ext uri="{9D8B030D-6E8A-4147-A177-3AD203B41FA5}">
                      <a16:colId xmlns:a16="http://schemas.microsoft.com/office/drawing/2014/main" val="3637408946"/>
                    </a:ext>
                  </a:extLst>
                </a:gridCol>
              </a:tblGrid>
              <a:tr h="324000">
                <a:tc rowSpan="2">
                  <a:txBody>
                    <a:bodyPr/>
                    <a:lstStyle/>
                    <a:p>
                      <a:pPr algn="ctr">
                        <a:lnSpc>
                          <a:spcPts val="1200"/>
                        </a:lnSpc>
                        <a:spcAft>
                          <a:spcPts val="0"/>
                        </a:spcAft>
                      </a:pPr>
                      <a:r>
                        <a:rPr lang="en-US" sz="1400" kern="100" dirty="0">
                          <a:effectLst/>
                          <a:latin typeface="ＭＳ Ｐゴシック" panose="020B0600070205080204" pitchFamily="50" charset="-128"/>
                          <a:ea typeface="ＭＳ Ｐゴシック" panose="020B0600070205080204" pitchFamily="50" charset="-128"/>
                        </a:rPr>
                        <a:t> </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rowSpan="2">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建材</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rowSpan="2">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規制内容</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gridSpan="2">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大防法</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hMerge="1">
                  <a:txBody>
                    <a:bodyPr/>
                    <a:lstStyle/>
                    <a:p>
                      <a:endParaRPr kumimoji="1" lang="ja-JP" altLang="en-US"/>
                    </a:p>
                  </a:txBody>
                  <a:tcP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条例</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3308752888"/>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改正前</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200"/>
                        </a:lnSpc>
                        <a:spcAft>
                          <a:spcPts val="0"/>
                        </a:spcAft>
                      </a:pPr>
                      <a:r>
                        <a:rPr lang="ja-JP" sz="1400" kern="100">
                          <a:effectLst/>
                          <a:latin typeface="ＭＳ Ｐゴシック" panose="020B0600070205080204" pitchFamily="50" charset="-128"/>
                          <a:ea typeface="ＭＳ Ｐゴシック" panose="020B0600070205080204" pitchFamily="50" charset="-128"/>
                        </a:rPr>
                        <a:t>改正後</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現行</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3533677054"/>
                  </a:ext>
                </a:extLst>
              </a:tr>
              <a:tr h="612000">
                <a:tc rowSpan="2">
                  <a:txBody>
                    <a:bodyPr/>
                    <a:lstStyle/>
                    <a:p>
                      <a:pPr marL="71755" marR="71755"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レベル１</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vert="eaVert" anchor="ctr"/>
                </a:tc>
                <a:tc rowSpan="2">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吹付石綿</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作業基準等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（法</a:t>
                      </a:r>
                      <a:r>
                        <a:rPr lang="ja-JP" altLang="en-US" sz="1400" kern="100" dirty="0">
                          <a:effectLst/>
                          <a:latin typeface="ＭＳ Ｐゴシック" panose="020B0600070205080204" pitchFamily="50" charset="-128"/>
                          <a:ea typeface="ＭＳ Ｐゴシック" panose="020B0600070205080204" pitchFamily="50" charset="-128"/>
                        </a:rPr>
                        <a:t>の作業基準＋</a:t>
                      </a:r>
                      <a:r>
                        <a:rPr lang="ja-JP" sz="1400" kern="100" dirty="0">
                          <a:effectLst/>
                          <a:latin typeface="ＭＳ Ｐゴシック" panose="020B0600070205080204" pitchFamily="50" charset="-128"/>
                          <a:ea typeface="ＭＳ Ｐゴシック" panose="020B0600070205080204" pitchFamily="50" charset="-128"/>
                        </a:rPr>
                        <a:t>敷地境界基準</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及び</a:t>
                      </a:r>
                      <a:r>
                        <a:rPr lang="en-US" sz="1400" kern="100" dirty="0">
                          <a:effectLst/>
                          <a:latin typeface="ＭＳ Ｐゴシック" panose="020B0600070205080204" pitchFamily="50" charset="-128"/>
                          <a:ea typeface="ＭＳ Ｐゴシック" panose="020B0600070205080204" pitchFamily="50" charset="-128"/>
                        </a:rPr>
                        <a:t>50</a:t>
                      </a:r>
                      <a:r>
                        <a:rPr lang="ja-JP" sz="1400" kern="100" dirty="0">
                          <a:effectLst/>
                          <a:latin typeface="ＭＳ Ｐゴシック" panose="020B0600070205080204" pitchFamily="50" charset="-128"/>
                          <a:ea typeface="ＭＳ Ｐゴシック" panose="020B0600070205080204" pitchFamily="50" charset="-128"/>
                        </a:rPr>
                        <a:t>㎡以上は測定義務）</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2208682893"/>
                  </a:ext>
                </a:extLst>
              </a:tr>
              <a:tr h="432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r>
                        <a:rPr lang="en-US" sz="1400" kern="100" dirty="0">
                          <a:effectLst/>
                          <a:latin typeface="ＭＳ Ｐゴシック" panose="020B0600070205080204" pitchFamily="50" charset="-128"/>
                          <a:ea typeface="ＭＳ Ｐゴシック" panose="020B0600070205080204" pitchFamily="50" charset="-128"/>
                        </a:rPr>
                        <a:t>50</a:t>
                      </a:r>
                      <a:r>
                        <a:rPr lang="ja-JP" sz="1400" kern="100" dirty="0">
                          <a:effectLst/>
                          <a:latin typeface="ＭＳ Ｐゴシック" panose="020B0600070205080204" pitchFamily="50" charset="-128"/>
                          <a:ea typeface="ＭＳ Ｐゴシック" panose="020B0600070205080204" pitchFamily="50" charset="-128"/>
                        </a:rPr>
                        <a:t>㎡以上は測定計画届出）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4161083427"/>
                  </a:ext>
                </a:extLst>
              </a:tr>
              <a:tr h="612000">
                <a:tc rowSpan="2">
                  <a:txBody>
                    <a:bodyPr/>
                    <a:lstStyle/>
                    <a:p>
                      <a:pPr marL="71755" marR="71755"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レベル２</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vert="eaVert" anchor="ctr"/>
                </a:tc>
                <a:tc rowSpan="2">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石綿含有断熱材、</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en-US" altLang="ja-JP" sz="1400" kern="100" dirty="0">
                          <a:effectLst/>
                          <a:latin typeface="ＭＳ Ｐゴシック" panose="020B0600070205080204" pitchFamily="50" charset="-128"/>
                          <a:ea typeface="ＭＳ Ｐゴシック" panose="020B0600070205080204" pitchFamily="50" charset="-128"/>
                        </a:rPr>
                        <a:t>          </a:t>
                      </a:r>
                      <a:r>
                        <a:rPr lang="ja-JP" altLang="en-US" sz="1400" kern="100" dirty="0">
                          <a:effectLst/>
                          <a:latin typeface="ＭＳ Ｐゴシック" panose="020B0600070205080204" pitchFamily="50" charset="-128"/>
                          <a:ea typeface="ＭＳ Ｐゴシック" panose="020B0600070205080204" pitchFamily="50" charset="-128"/>
                        </a:rPr>
                        <a:t> </a:t>
                      </a:r>
                      <a:r>
                        <a:rPr lang="en-US" altLang="ja-JP" sz="1400" kern="100" dirty="0">
                          <a:effectLst/>
                          <a:latin typeface="ＭＳ Ｐゴシック" panose="020B0600070205080204" pitchFamily="50" charset="-128"/>
                          <a:ea typeface="ＭＳ Ｐゴシック" panose="020B0600070205080204" pitchFamily="50" charset="-128"/>
                        </a:rPr>
                        <a:t> </a:t>
                      </a:r>
                      <a:r>
                        <a:rPr lang="ja-JP" sz="1400" kern="100" dirty="0">
                          <a:effectLst/>
                          <a:latin typeface="ＭＳ Ｐゴシック" panose="020B0600070205080204" pitchFamily="50" charset="-128"/>
                          <a:ea typeface="ＭＳ Ｐゴシック" panose="020B0600070205080204" pitchFamily="50" charset="-128"/>
                        </a:rPr>
                        <a:t>保温材、</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en-US" altLang="ja-JP" sz="1400" kern="100" dirty="0">
                          <a:effectLst/>
                          <a:latin typeface="ＭＳ Ｐゴシック" panose="020B0600070205080204" pitchFamily="50" charset="-128"/>
                          <a:ea typeface="ＭＳ Ｐゴシック" panose="020B0600070205080204" pitchFamily="50" charset="-128"/>
                        </a:rPr>
                        <a:t>          </a:t>
                      </a:r>
                      <a:r>
                        <a:rPr lang="ja-JP" altLang="en-US" sz="1400" kern="100" dirty="0">
                          <a:effectLst/>
                          <a:latin typeface="ＭＳ Ｐゴシック" panose="020B0600070205080204" pitchFamily="50" charset="-128"/>
                          <a:ea typeface="ＭＳ Ｐゴシック" panose="020B0600070205080204" pitchFamily="50" charset="-128"/>
                        </a:rPr>
                        <a:t>　　　</a:t>
                      </a:r>
                      <a:r>
                        <a:rPr lang="ja-JP" sz="1400" kern="100" dirty="0">
                          <a:effectLst/>
                          <a:latin typeface="ＭＳ Ｐゴシック" panose="020B0600070205080204" pitchFamily="50" charset="-128"/>
                          <a:ea typeface="ＭＳ Ｐゴシック" panose="020B0600070205080204" pitchFamily="50" charset="-128"/>
                        </a:rPr>
                        <a:t>耐火被覆材</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作業基準等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p>
                    <a:p>
                      <a:pPr algn="ctr">
                        <a:lnSpc>
                          <a:spcPts val="1400"/>
                        </a:lnSpc>
                        <a:spcAft>
                          <a:spcPts val="0"/>
                        </a:spcAft>
                      </a:pPr>
                      <a:r>
                        <a:rPr lang="ja-JP" altLang="ja-JP" sz="1400" kern="100" dirty="0">
                          <a:effectLst/>
                          <a:latin typeface="ＭＳ Ｐゴシック" panose="020B0600070205080204" pitchFamily="50" charset="-128"/>
                          <a:ea typeface="ＭＳ Ｐゴシック" panose="020B0600070205080204" pitchFamily="50" charset="-128"/>
                        </a:rPr>
                        <a:t>（法</a:t>
                      </a:r>
                      <a:r>
                        <a:rPr lang="ja-JP" altLang="en-US" sz="1400" kern="100" dirty="0">
                          <a:effectLst/>
                          <a:latin typeface="ＭＳ Ｐゴシック" panose="020B0600070205080204" pitchFamily="50" charset="-128"/>
                          <a:ea typeface="ＭＳ Ｐゴシック" panose="020B0600070205080204" pitchFamily="50" charset="-128"/>
                        </a:rPr>
                        <a:t>の作業基準＋</a:t>
                      </a:r>
                      <a:r>
                        <a:rPr lang="ja-JP" altLang="ja-JP" sz="1400" kern="100" dirty="0">
                          <a:effectLst/>
                          <a:latin typeface="ＭＳ Ｐゴシック" panose="020B0600070205080204" pitchFamily="50" charset="-128"/>
                          <a:ea typeface="ＭＳ Ｐゴシック" panose="020B0600070205080204" pitchFamily="50" charset="-128"/>
                        </a:rPr>
                        <a:t>敷地境界基準</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altLang="ja-JP" sz="1400" kern="100" dirty="0">
                          <a:effectLst/>
                          <a:latin typeface="ＭＳ Ｐゴシック" panose="020B0600070205080204" pitchFamily="50" charset="-128"/>
                          <a:ea typeface="ＭＳ Ｐゴシック" panose="020B0600070205080204" pitchFamily="50" charset="-128"/>
                        </a:rPr>
                        <a:t>及び</a:t>
                      </a:r>
                      <a:r>
                        <a:rPr lang="en-US" altLang="ja-JP" sz="1400" kern="100" dirty="0">
                          <a:effectLst/>
                          <a:latin typeface="ＭＳ Ｐゴシック" panose="020B0600070205080204" pitchFamily="50" charset="-128"/>
                          <a:ea typeface="ＭＳ Ｐゴシック" panose="020B0600070205080204" pitchFamily="50" charset="-128"/>
                        </a:rPr>
                        <a:t>50</a:t>
                      </a:r>
                      <a:r>
                        <a:rPr lang="ja-JP" altLang="ja-JP" sz="1400" kern="100" dirty="0">
                          <a:effectLst/>
                          <a:latin typeface="ＭＳ Ｐゴシック" panose="020B0600070205080204" pitchFamily="50" charset="-128"/>
                          <a:ea typeface="ＭＳ Ｐゴシック" panose="020B0600070205080204" pitchFamily="50" charset="-128"/>
                        </a:rPr>
                        <a:t>㎡以上は測定義務）</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1070317020"/>
                  </a:ext>
                </a:extLst>
              </a:tr>
              <a:tr h="432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r>
                        <a:rPr lang="en-US" sz="1400" kern="100" dirty="0">
                          <a:effectLst/>
                          <a:latin typeface="ＭＳ Ｐゴシック" panose="020B0600070205080204" pitchFamily="50" charset="-128"/>
                          <a:ea typeface="ＭＳ Ｐゴシック" panose="020B0600070205080204" pitchFamily="50" charset="-128"/>
                        </a:rPr>
                        <a:t>50</a:t>
                      </a:r>
                      <a:r>
                        <a:rPr lang="ja-JP" sz="1400" kern="100" dirty="0">
                          <a:effectLst/>
                          <a:latin typeface="ＭＳ Ｐゴシック" panose="020B0600070205080204" pitchFamily="50" charset="-128"/>
                          <a:ea typeface="ＭＳ Ｐゴシック" panose="020B0600070205080204" pitchFamily="50" charset="-128"/>
                        </a:rPr>
                        <a:t>㎡以上は測定計画届出）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1658520504"/>
                  </a:ext>
                </a:extLst>
              </a:tr>
              <a:tr h="288000">
                <a:tc rowSpan="8">
                  <a:txBody>
                    <a:bodyPr/>
                    <a:lstStyle/>
                    <a:p>
                      <a:pPr marL="71755" marR="71755"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レベル３</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vert="eaVert" anchor="ctr"/>
                </a:tc>
                <a:tc rowSpan="2">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石綿含有成形板</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作業基準等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861205935"/>
                  </a:ext>
                </a:extLst>
              </a:tr>
              <a:tr h="432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40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sz="140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sz="1400" u="none" kern="100" dirty="0">
                          <a:solidFill>
                            <a:schemeClr val="tx1"/>
                          </a:solidFill>
                          <a:effectLst/>
                          <a:latin typeface="ＭＳ Ｐゴシック" panose="020B0600070205080204" pitchFamily="50" charset="-128"/>
                          <a:ea typeface="ＭＳ Ｐゴシック" panose="020B0600070205080204" pitchFamily="50" charset="-128"/>
                        </a:rPr>
                        <a:t>1000</a:t>
                      </a:r>
                      <a:r>
                        <a:rPr lang="ja-JP" sz="1400" u="none" kern="100" dirty="0">
                          <a:solidFill>
                            <a:schemeClr val="tx1"/>
                          </a:solidFill>
                          <a:effectLst/>
                          <a:latin typeface="ＭＳ Ｐゴシック" panose="020B0600070205080204" pitchFamily="50" charset="-128"/>
                          <a:ea typeface="ＭＳ Ｐゴシック" panose="020B0600070205080204" pitchFamily="50" charset="-128"/>
                        </a:rPr>
                        <a:t>㎡以上</a:t>
                      </a:r>
                      <a:r>
                        <a:rPr lang="ja-JP" altLang="en-US" sz="1400" u="none" kern="100" dirty="0">
                          <a:solidFill>
                            <a:schemeClr val="tx1"/>
                          </a:solidFill>
                          <a:effectLst/>
                          <a:latin typeface="ＭＳ Ｐゴシック" panose="020B0600070205080204" pitchFamily="50" charset="-128"/>
                          <a:ea typeface="ＭＳ Ｐゴシック" panose="020B0600070205080204" pitchFamily="50" charset="-128"/>
                        </a:rPr>
                        <a:t>のみ作業届出義務</a:t>
                      </a:r>
                      <a:r>
                        <a:rPr lang="ja-JP" sz="140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4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1640583794"/>
                  </a:ext>
                </a:extLst>
              </a:tr>
              <a:tr h="612000">
                <a:tc vMerge="1">
                  <a:txBody>
                    <a:bodyPr/>
                    <a:lstStyle/>
                    <a:p>
                      <a:endParaRPr kumimoji="1" lang="ja-JP" altLang="en-US"/>
                    </a:p>
                  </a:txBody>
                  <a:tcPr/>
                </a:tc>
                <a:tc rowSpan="2">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吹付施工による</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仕上塗材</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【現行レベル１】</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作業基準等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altLang="en-US" sz="1400" kern="100" dirty="0">
                          <a:effectLst/>
                          <a:latin typeface="ＭＳ Ｐゴシック" panose="020B0600070205080204" pitchFamily="50" charset="-128"/>
                          <a:ea typeface="ＭＳ Ｐゴシック" panose="020B0600070205080204" pitchFamily="50" charset="-128"/>
                        </a:rPr>
                        <a:t>○</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en-US" altLang="ja-JP" sz="1400" kern="100" dirty="0">
                          <a:effectLst/>
                          <a:latin typeface="ＭＳ Ｐゴシック" panose="020B0600070205080204" pitchFamily="50" charset="-128"/>
                          <a:ea typeface="ＭＳ Ｐゴシック" panose="020B0600070205080204" pitchFamily="50" charset="-128"/>
                        </a:rPr>
                        <a:t>(</a:t>
                      </a:r>
                      <a:r>
                        <a:rPr lang="ja-JP" sz="1400" kern="100" dirty="0">
                          <a:effectLst/>
                          <a:latin typeface="ＭＳ Ｐゴシック" panose="020B0600070205080204" pitchFamily="50" charset="-128"/>
                          <a:ea typeface="ＭＳ Ｐゴシック" panose="020B0600070205080204" pitchFamily="50" charset="-128"/>
                        </a:rPr>
                        <a:t>レベル１</a:t>
                      </a:r>
                      <a:r>
                        <a:rPr lang="en-US" altLang="ja-JP" sz="1400" kern="100" dirty="0">
                          <a:effectLst/>
                          <a:latin typeface="ＭＳ Ｐゴシック" panose="020B0600070205080204" pitchFamily="50" charset="-128"/>
                          <a:ea typeface="ＭＳ Ｐゴシック" panose="020B0600070205080204" pitchFamily="50" charset="-128"/>
                        </a:rPr>
                        <a:t>) </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altLang="en-US" sz="1400" kern="100" dirty="0">
                          <a:effectLst/>
                          <a:latin typeface="ＭＳ Ｐゴシック" panose="020B0600070205080204" pitchFamily="50" charset="-128"/>
                          <a:ea typeface="ＭＳ Ｐゴシック" panose="020B0600070205080204" pitchFamily="50" charset="-128"/>
                        </a:rPr>
                        <a:t>○</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en-US" altLang="ja-JP" sz="1400" kern="100" dirty="0">
                          <a:effectLst/>
                          <a:latin typeface="ＭＳ Ｐゴシック" panose="020B0600070205080204" pitchFamily="50" charset="-128"/>
                          <a:ea typeface="ＭＳ Ｐゴシック" panose="020B0600070205080204" pitchFamily="50" charset="-128"/>
                        </a:rPr>
                        <a:t>(</a:t>
                      </a:r>
                      <a:r>
                        <a:rPr lang="ja-JP" sz="1400" kern="100" dirty="0">
                          <a:effectLst/>
                          <a:latin typeface="ＭＳ Ｐゴシック" panose="020B0600070205080204" pitchFamily="50" charset="-128"/>
                          <a:ea typeface="ＭＳ Ｐゴシック" panose="020B0600070205080204" pitchFamily="50" charset="-128"/>
                        </a:rPr>
                        <a:t>レベル３</a:t>
                      </a:r>
                      <a:r>
                        <a:rPr lang="en-US" altLang="ja-JP" sz="1400" kern="100" dirty="0">
                          <a:effectLst/>
                          <a:latin typeface="ＭＳ Ｐゴシック" panose="020B0600070205080204" pitchFamily="50" charset="-128"/>
                          <a:ea typeface="ＭＳ Ｐゴシック" panose="020B0600070205080204" pitchFamily="50" charset="-128"/>
                        </a:rPr>
                        <a:t>) </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p>
                    <a:p>
                      <a:pPr algn="ctr">
                        <a:lnSpc>
                          <a:spcPts val="1400"/>
                        </a:lnSpc>
                        <a:spcAft>
                          <a:spcPts val="0"/>
                        </a:spcAft>
                      </a:pPr>
                      <a:r>
                        <a:rPr lang="ja-JP" altLang="ja-JP" sz="1400" kern="100" dirty="0">
                          <a:effectLst/>
                          <a:latin typeface="ＭＳ Ｐゴシック" panose="020B0600070205080204" pitchFamily="50" charset="-128"/>
                          <a:ea typeface="ＭＳ Ｐゴシック" panose="020B0600070205080204" pitchFamily="50" charset="-128"/>
                        </a:rPr>
                        <a:t>（法</a:t>
                      </a:r>
                      <a:r>
                        <a:rPr lang="ja-JP" altLang="en-US" sz="1400" kern="100" dirty="0">
                          <a:effectLst/>
                          <a:latin typeface="ＭＳ Ｐゴシック" panose="020B0600070205080204" pitchFamily="50" charset="-128"/>
                          <a:ea typeface="ＭＳ Ｐゴシック" panose="020B0600070205080204" pitchFamily="50" charset="-128"/>
                        </a:rPr>
                        <a:t>の作業基準＋</a:t>
                      </a:r>
                      <a:r>
                        <a:rPr lang="ja-JP" altLang="ja-JP" sz="1400" kern="100" dirty="0">
                          <a:effectLst/>
                          <a:latin typeface="ＭＳ Ｐゴシック" panose="020B0600070205080204" pitchFamily="50" charset="-128"/>
                          <a:ea typeface="ＭＳ Ｐゴシック" panose="020B0600070205080204" pitchFamily="50" charset="-128"/>
                        </a:rPr>
                        <a:t>敷地境界基準</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altLang="ja-JP" sz="1400" kern="100" dirty="0">
                          <a:effectLst/>
                          <a:latin typeface="ＭＳ Ｐゴシック" panose="020B0600070205080204" pitchFamily="50" charset="-128"/>
                          <a:ea typeface="ＭＳ Ｐゴシック" panose="020B0600070205080204" pitchFamily="50" charset="-128"/>
                        </a:rPr>
                        <a:t>及び</a:t>
                      </a:r>
                      <a:r>
                        <a:rPr lang="en-US" altLang="ja-JP" sz="1400" kern="100" dirty="0">
                          <a:effectLst/>
                          <a:latin typeface="ＭＳ Ｐゴシック" panose="020B0600070205080204" pitchFamily="50" charset="-128"/>
                          <a:ea typeface="ＭＳ Ｐゴシック" panose="020B0600070205080204" pitchFamily="50" charset="-128"/>
                        </a:rPr>
                        <a:t>50</a:t>
                      </a:r>
                      <a:r>
                        <a:rPr lang="ja-JP" altLang="ja-JP" sz="1400" kern="100" dirty="0">
                          <a:effectLst/>
                          <a:latin typeface="ＭＳ Ｐゴシック" panose="020B0600070205080204" pitchFamily="50" charset="-128"/>
                          <a:ea typeface="ＭＳ Ｐゴシック" panose="020B0600070205080204" pitchFamily="50" charset="-128"/>
                        </a:rPr>
                        <a:t>㎡以上は測定義務）</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2409226864"/>
                  </a:ext>
                </a:extLst>
              </a:tr>
              <a:tr h="432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en-US" altLang="ja-JP" sz="1400" kern="100" dirty="0">
                          <a:effectLst/>
                          <a:latin typeface="ＭＳ Ｐゴシック" panose="020B0600070205080204" pitchFamily="50" charset="-128"/>
                          <a:ea typeface="ＭＳ Ｐゴシック" panose="020B0600070205080204" pitchFamily="50" charset="-128"/>
                        </a:rPr>
                        <a:t>(</a:t>
                      </a:r>
                      <a:r>
                        <a:rPr lang="ja-JP" sz="1400" kern="100" dirty="0">
                          <a:effectLst/>
                          <a:latin typeface="ＭＳ Ｐゴシック" panose="020B0600070205080204" pitchFamily="50" charset="-128"/>
                          <a:ea typeface="ＭＳ Ｐゴシック" panose="020B0600070205080204" pitchFamily="50" charset="-128"/>
                        </a:rPr>
                        <a:t>レベル１</a:t>
                      </a:r>
                      <a:r>
                        <a:rPr lang="en-US" altLang="ja-JP" sz="1400" kern="100" dirty="0">
                          <a:effectLst/>
                          <a:latin typeface="ＭＳ Ｐゴシック" panose="020B0600070205080204" pitchFamily="50" charset="-128"/>
                          <a:ea typeface="ＭＳ Ｐゴシック" panose="020B0600070205080204" pitchFamily="50" charset="-128"/>
                        </a:rPr>
                        <a:t>) </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r>
                        <a:rPr lang="en-US" sz="1400" kern="100" dirty="0">
                          <a:effectLst/>
                          <a:latin typeface="ＭＳ Ｐゴシック" panose="020B0600070205080204" pitchFamily="50" charset="-128"/>
                          <a:ea typeface="ＭＳ Ｐゴシック" panose="020B0600070205080204" pitchFamily="50" charset="-128"/>
                        </a:rPr>
                        <a:t>50</a:t>
                      </a:r>
                      <a:r>
                        <a:rPr lang="ja-JP" sz="1400" kern="100" dirty="0">
                          <a:effectLst/>
                          <a:latin typeface="ＭＳ Ｐゴシック" panose="020B0600070205080204" pitchFamily="50" charset="-128"/>
                          <a:ea typeface="ＭＳ Ｐゴシック" panose="020B0600070205080204" pitchFamily="50" charset="-128"/>
                        </a:rPr>
                        <a:t>㎡以上は測定計画届出）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4134240644"/>
                  </a:ext>
                </a:extLst>
              </a:tr>
              <a:tr h="288000">
                <a:tc vMerge="1">
                  <a:txBody>
                    <a:bodyPr/>
                    <a:lstStyle/>
                    <a:p>
                      <a:endParaRPr kumimoji="1" lang="ja-JP" altLang="en-US"/>
                    </a:p>
                  </a:txBody>
                  <a:tcPr/>
                </a:tc>
                <a:tc rowSpan="2">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吹付施工以外の仕上塗材、その他</a:t>
                      </a:r>
                      <a:r>
                        <a:rPr lang="ja-JP" sz="1200" kern="100" dirty="0">
                          <a:effectLst/>
                          <a:latin typeface="ＭＳ Ｐゴシック" panose="020B0600070205080204" pitchFamily="50" charset="-128"/>
                          <a:ea typeface="ＭＳ Ｐゴシック" panose="020B0600070205080204" pitchFamily="50" charset="-128"/>
                        </a:rPr>
                        <a:t>（他の欄に含まれないもの）</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作業基準等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2828234365"/>
                  </a:ext>
                </a:extLst>
              </a:tr>
              <a:tr h="288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1847454129"/>
                  </a:ext>
                </a:extLst>
              </a:tr>
              <a:tr h="288000">
                <a:tc vMerge="1">
                  <a:txBody>
                    <a:bodyPr/>
                    <a:lstStyle/>
                    <a:p>
                      <a:endParaRPr kumimoji="1" lang="ja-JP" altLang="en-US"/>
                    </a:p>
                  </a:txBody>
                  <a:tcPr/>
                </a:tc>
                <a:tc rowSpan="2">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樹脂</a:t>
                      </a:r>
                      <a:r>
                        <a:rPr lang="ja-JP" altLang="en-US" sz="1400" kern="100" dirty="0">
                          <a:effectLst/>
                          <a:latin typeface="ＭＳ Ｐゴシック" panose="020B0600070205080204" pitchFamily="50" charset="-128"/>
                          <a:ea typeface="ＭＳ Ｐゴシック" panose="020B0600070205080204" pitchFamily="50" charset="-128"/>
                        </a:rPr>
                        <a:t>被覆・固化</a:t>
                      </a:r>
                      <a:r>
                        <a:rPr lang="ja-JP" sz="1400" kern="100" dirty="0">
                          <a:effectLst/>
                          <a:latin typeface="ＭＳ Ｐゴシック" panose="020B0600070205080204" pitchFamily="50" charset="-128"/>
                          <a:ea typeface="ＭＳ Ｐゴシック" panose="020B0600070205080204" pitchFamily="50" charset="-128"/>
                        </a:rPr>
                        <a:t>建材</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r>
                        <a:rPr lang="en-US" sz="1400" kern="100" dirty="0">
                          <a:effectLst/>
                          <a:latin typeface="ＭＳ Ｐゴシック" panose="020B0600070205080204" pitchFamily="50" charset="-128"/>
                          <a:ea typeface="ＭＳ Ｐゴシック" panose="020B0600070205080204" pitchFamily="50" charset="-128"/>
                        </a:rPr>
                        <a:t>P</a:t>
                      </a:r>
                      <a:r>
                        <a:rPr lang="ja-JP" sz="1400" kern="100" dirty="0">
                          <a:effectLst/>
                          <a:latin typeface="ＭＳ Ｐゴシック" panose="020B0600070205080204" pitchFamily="50" charset="-128"/>
                          <a:ea typeface="ＭＳ Ｐゴシック" panose="020B0600070205080204" pitchFamily="50" charset="-128"/>
                        </a:rPr>
                        <a:t>タイル等）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作業基準等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a:effectLst/>
                          <a:latin typeface="ＭＳ Ｐゴシック" panose="020B0600070205080204" pitchFamily="50" charset="-128"/>
                          <a:ea typeface="ＭＳ Ｐゴシック" panose="020B0600070205080204" pitchFamily="50" charset="-128"/>
                        </a:rPr>
                        <a:t>×</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919347825"/>
                  </a:ext>
                </a:extLst>
              </a:tr>
              <a:tr h="288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届出</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4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tc>
                  <a:txBody>
                    <a:bodyPr/>
                    <a:lstStyle/>
                    <a:p>
                      <a:pPr algn="ctr">
                        <a:lnSpc>
                          <a:spcPts val="1200"/>
                        </a:lnSpc>
                        <a:spcAft>
                          <a:spcPts val="0"/>
                        </a:spcAft>
                      </a:pPr>
                      <a:r>
                        <a:rPr lang="ja-JP"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8005" marR="48005" marT="0" marB="0" anchor="ctr"/>
                </a:tc>
                <a:extLst>
                  <a:ext uri="{0D108BD9-81ED-4DB2-BD59-A6C34878D82A}">
                    <a16:rowId xmlns:a16="http://schemas.microsoft.com/office/drawing/2014/main" val="519910084"/>
                  </a:ext>
                </a:extLst>
              </a:tr>
            </a:tbl>
          </a:graphicData>
        </a:graphic>
      </p:graphicFrame>
      <p:sp>
        <p:nvSpPr>
          <p:cNvPr id="3" name="スライド番号プレースホルダー 2">
            <a:extLst>
              <a:ext uri="{FF2B5EF4-FFF2-40B4-BE49-F238E27FC236}">
                <a16:creationId xmlns:a16="http://schemas.microsoft.com/office/drawing/2014/main" id="{CC01DD91-C88F-40AE-A359-AA175B41C182}"/>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03844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3238" y="582706"/>
            <a:ext cx="7564997" cy="1320800"/>
          </a:xfrm>
        </p:spPr>
        <p:txBody>
          <a:bodyPr>
            <a:normAutofit/>
          </a:bodyPr>
          <a:lstStyle/>
          <a:p>
            <a:r>
              <a:rPr kumimoji="1" lang="ja-JP" altLang="en-US" sz="2000" dirty="0"/>
              <a:t>（参考）レベル３建材の届出義務を課している他自治体の状況</a:t>
            </a:r>
          </a:p>
        </p:txBody>
      </p:sp>
      <p:graphicFrame>
        <p:nvGraphicFramePr>
          <p:cNvPr id="5" name="表 4"/>
          <p:cNvGraphicFramePr>
            <a:graphicFrameLocks noGrp="1"/>
          </p:cNvGraphicFramePr>
          <p:nvPr>
            <p:extLst>
              <p:ext uri="{D42A27DB-BD31-4B8C-83A1-F6EECF244321}">
                <p14:modId xmlns:p14="http://schemas.microsoft.com/office/powerpoint/2010/main" val="1896150481"/>
              </p:ext>
            </p:extLst>
          </p:nvPr>
        </p:nvGraphicFramePr>
        <p:xfrm>
          <a:off x="503238" y="1023016"/>
          <a:ext cx="8802127" cy="5670583"/>
        </p:xfrm>
        <a:graphic>
          <a:graphicData uri="http://schemas.openxmlformats.org/drawingml/2006/table">
            <a:tbl>
              <a:tblPr firstRow="1" firstCol="1" bandRow="1">
                <a:tableStyleId>{5C22544A-7EE6-4342-B048-85BDC9FD1C3A}</a:tableStyleId>
              </a:tblPr>
              <a:tblGrid>
                <a:gridCol w="739379">
                  <a:extLst>
                    <a:ext uri="{9D8B030D-6E8A-4147-A177-3AD203B41FA5}">
                      <a16:colId xmlns:a16="http://schemas.microsoft.com/office/drawing/2014/main" val="2077207367"/>
                    </a:ext>
                  </a:extLst>
                </a:gridCol>
                <a:gridCol w="1164407">
                  <a:extLst>
                    <a:ext uri="{9D8B030D-6E8A-4147-A177-3AD203B41FA5}">
                      <a16:colId xmlns:a16="http://schemas.microsoft.com/office/drawing/2014/main" val="3868497732"/>
                    </a:ext>
                  </a:extLst>
                </a:gridCol>
                <a:gridCol w="3227294">
                  <a:extLst>
                    <a:ext uri="{9D8B030D-6E8A-4147-A177-3AD203B41FA5}">
                      <a16:colId xmlns:a16="http://schemas.microsoft.com/office/drawing/2014/main" val="2658264092"/>
                    </a:ext>
                  </a:extLst>
                </a:gridCol>
                <a:gridCol w="3671047">
                  <a:extLst>
                    <a:ext uri="{9D8B030D-6E8A-4147-A177-3AD203B41FA5}">
                      <a16:colId xmlns:a16="http://schemas.microsoft.com/office/drawing/2014/main" val="3171296506"/>
                    </a:ext>
                  </a:extLst>
                </a:gridCol>
              </a:tblGrid>
              <a:tr h="305623">
                <a:tc>
                  <a:txBody>
                    <a:bodyPr/>
                    <a:lstStyle/>
                    <a:p>
                      <a:pPr algn="ctr" fontAlgn="ctr"/>
                      <a:r>
                        <a:rPr lang="ja-JP" altLang="en-US" sz="1400" u="none" strike="noStrike" dirty="0">
                          <a:effectLst/>
                        </a:rPr>
                        <a:t>自治体</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ctr" fontAlgn="ctr"/>
                      <a:r>
                        <a:rPr lang="ja-JP" altLang="en-US" sz="1400" u="none" strike="noStrike" dirty="0">
                          <a:effectLst/>
                        </a:rPr>
                        <a:t>対象建材</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ctr" fontAlgn="ctr"/>
                      <a:r>
                        <a:rPr lang="ja-JP" altLang="en-US" sz="1400" u="none" strike="noStrike" dirty="0">
                          <a:effectLst/>
                        </a:rPr>
                        <a:t>対象工事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ctr" fontAlgn="ctr"/>
                      <a:r>
                        <a:rPr lang="ja-JP" altLang="en-US" sz="1400" u="none" strike="noStrike" dirty="0">
                          <a:effectLst/>
                        </a:rPr>
                        <a:t>備考</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extLst>
                  <a:ext uri="{0D108BD9-81ED-4DB2-BD59-A6C34878D82A}">
                    <a16:rowId xmlns:a16="http://schemas.microsoft.com/office/drawing/2014/main" val="1279732585"/>
                  </a:ext>
                </a:extLst>
              </a:tr>
              <a:tr h="1584000">
                <a:tc>
                  <a:txBody>
                    <a:bodyPr/>
                    <a:lstStyle/>
                    <a:p>
                      <a:pPr algn="ctr" fontAlgn="ctr"/>
                      <a:r>
                        <a:rPr lang="ja-JP" altLang="en-US" sz="1400" u="none" strike="noStrike" dirty="0">
                          <a:effectLst/>
                        </a:rPr>
                        <a:t>兵庫県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ctr"/>
                      <a:r>
                        <a:rPr lang="ja-JP" altLang="en-US" sz="1400" u="none" strike="noStrike" dirty="0">
                          <a:effectLst/>
                        </a:rPr>
                        <a:t>すべてのレベル３建材</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ctr"/>
                      <a:r>
                        <a:rPr lang="ja-JP" altLang="en-US" sz="1400" u="none" strike="noStrike" dirty="0">
                          <a:effectLst/>
                        </a:rPr>
                        <a:t>延べ床面積が </a:t>
                      </a:r>
                      <a:r>
                        <a:rPr lang="en-US" altLang="ja-JP" sz="1400" u="none" strike="noStrike" dirty="0">
                          <a:effectLst/>
                        </a:rPr>
                        <a:t>80 ㎡</a:t>
                      </a:r>
                      <a:r>
                        <a:rPr lang="ja-JP" altLang="en-US" sz="1400" u="none" strike="noStrike" dirty="0">
                          <a:effectLst/>
                        </a:rPr>
                        <a:t>以上でレベル３建材を使用する建築物の解体</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t"/>
                      <a:r>
                        <a:rPr lang="en-US" altLang="ja-JP" sz="1400" u="none" strike="noStrike" dirty="0">
                          <a:effectLst/>
                        </a:rPr>
                        <a:t>【</a:t>
                      </a:r>
                      <a:r>
                        <a:rPr lang="ja-JP" altLang="en-US" sz="1400" u="none" strike="noStrike" dirty="0">
                          <a:effectLst/>
                        </a:rPr>
                        <a:t>届出者</a:t>
                      </a:r>
                      <a:r>
                        <a:rPr lang="en-US" altLang="ja-JP" sz="1400" u="none" strike="noStrike" dirty="0">
                          <a:effectLst/>
                        </a:rPr>
                        <a:t>】</a:t>
                      </a:r>
                      <a:br>
                        <a:rPr lang="en-US" altLang="ja-JP" sz="1400" u="none" strike="noStrike" dirty="0">
                          <a:effectLst/>
                        </a:rPr>
                      </a:br>
                      <a:r>
                        <a:rPr lang="ja-JP" altLang="en-US" sz="1400" u="none" strike="noStrike" dirty="0">
                          <a:effectLst/>
                        </a:rPr>
                        <a:t>工事施工者（元請業者）  </a:t>
                      </a:r>
                      <a:endParaRPr lang="en-US" altLang="ja-JP" sz="1400" u="none" strike="noStrike" dirty="0">
                        <a:effectLst/>
                      </a:endParaRPr>
                    </a:p>
                    <a:p>
                      <a:pPr algn="l" fontAlgn="t"/>
                      <a:r>
                        <a:rPr lang="en-US" altLang="ja-JP" sz="1400" u="none" strike="noStrike" dirty="0">
                          <a:effectLst/>
                        </a:rPr>
                        <a:t>【</a:t>
                      </a:r>
                      <a:r>
                        <a:rPr lang="ja-JP" altLang="en-US" sz="1400" u="none" strike="noStrike" dirty="0">
                          <a:effectLst/>
                        </a:rPr>
                        <a:t>測定義務</a:t>
                      </a:r>
                      <a:r>
                        <a:rPr lang="en-US" altLang="ja-JP" sz="1400" u="none" strike="noStrike" dirty="0">
                          <a:effectLst/>
                        </a:rPr>
                        <a:t>】</a:t>
                      </a:r>
                    </a:p>
                    <a:p>
                      <a:pPr algn="l" fontAlgn="t"/>
                      <a:r>
                        <a:rPr lang="ja-JP" altLang="en-US" sz="1400" u="none" strike="noStrike" dirty="0">
                          <a:effectLst/>
                        </a:rPr>
                        <a:t>行政指導により求めている</a:t>
                      </a:r>
                      <a:r>
                        <a:rPr lang="en-US" altLang="ja-JP" sz="1400" u="none" strike="noStrike" dirty="0">
                          <a:effectLst/>
                        </a:rPr>
                        <a:t>(</a:t>
                      </a:r>
                      <a:r>
                        <a:rPr lang="ja-JP" altLang="en-US" sz="1400" u="none" strike="noStrike" dirty="0">
                          <a:effectLst/>
                        </a:rPr>
                        <a:t>レベル１，２</a:t>
                      </a:r>
                      <a:r>
                        <a:rPr lang="en-US" altLang="ja-JP" sz="1400" u="none" strike="noStrike" dirty="0">
                          <a:effectLst/>
                        </a:rPr>
                        <a:t>)</a:t>
                      </a:r>
                    </a:p>
                    <a:p>
                      <a:pPr algn="l" fontAlgn="t"/>
                      <a:r>
                        <a:rPr lang="en-US" altLang="ja-JP" sz="1400" u="none" strike="noStrike" dirty="0">
                          <a:effectLst/>
                        </a:rPr>
                        <a:t>【</a:t>
                      </a:r>
                      <a:r>
                        <a:rPr lang="ja-JP" altLang="en-US" sz="1400" u="none" strike="noStrike" dirty="0">
                          <a:effectLst/>
                        </a:rPr>
                        <a:t>その他</a:t>
                      </a:r>
                      <a:r>
                        <a:rPr lang="en-US" altLang="ja-JP" sz="1400" u="none" strike="noStrike" dirty="0">
                          <a:effectLst/>
                        </a:rPr>
                        <a:t>】</a:t>
                      </a:r>
                    </a:p>
                    <a:p>
                      <a:pPr algn="l" fontAlgn="t"/>
                      <a:r>
                        <a:rPr lang="ja-JP" altLang="en-US" sz="1400" u="none" strike="noStrike" dirty="0">
                          <a:effectLst/>
                        </a:rPr>
                        <a:t>石綿含有建材が使用されていなくても、床面積の合計は</a:t>
                      </a:r>
                      <a:r>
                        <a:rPr lang="en-US" altLang="ja-JP" sz="1400" u="none" strike="noStrike" dirty="0">
                          <a:effectLst/>
                        </a:rPr>
                        <a:t>1000㎡</a:t>
                      </a:r>
                      <a:r>
                        <a:rPr lang="ja-JP" altLang="en-US" sz="1400" u="none" strike="noStrike" dirty="0">
                          <a:effectLst/>
                        </a:rPr>
                        <a:t>以上であれば届出が必要</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extLst>
                  <a:ext uri="{0D108BD9-81ED-4DB2-BD59-A6C34878D82A}">
                    <a16:rowId xmlns:a16="http://schemas.microsoft.com/office/drawing/2014/main" val="1296941582"/>
                  </a:ext>
                </a:extLst>
              </a:tr>
              <a:tr h="1404000">
                <a:tc>
                  <a:txBody>
                    <a:bodyPr/>
                    <a:lstStyle/>
                    <a:p>
                      <a:pPr algn="ctr" fontAlgn="ctr"/>
                      <a:r>
                        <a:rPr lang="ja-JP" altLang="en-US" sz="1400" u="none" strike="noStrike" dirty="0">
                          <a:effectLst/>
                        </a:rPr>
                        <a:t>鳥取県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ctr"/>
                      <a:r>
                        <a:rPr lang="ja-JP" altLang="en-US" sz="1400" u="none" strike="noStrike" dirty="0">
                          <a:effectLst/>
                        </a:rPr>
                        <a:t>・石綿含有</a:t>
                      </a:r>
                      <a:endParaRPr lang="en-US" altLang="ja-JP" sz="1400" u="none" strike="noStrike" dirty="0">
                        <a:effectLst/>
                      </a:endParaRPr>
                    </a:p>
                    <a:p>
                      <a:pPr algn="l" fontAlgn="ctr"/>
                      <a:r>
                        <a:rPr lang="ja-JP" altLang="en-US" sz="1400" u="none" strike="noStrike" dirty="0">
                          <a:effectLst/>
                        </a:rPr>
                        <a:t>　成形板</a:t>
                      </a:r>
                      <a:endParaRPr lang="en-US" altLang="ja-JP" sz="1400" u="none" strike="noStrike" dirty="0">
                        <a:effectLst/>
                      </a:endParaRPr>
                    </a:p>
                    <a:p>
                      <a:pPr algn="l" fontAlgn="ctr"/>
                      <a:r>
                        <a:rPr lang="ja-JP" altLang="en-US" sz="1400" u="none" strike="noStrike" dirty="0">
                          <a:effectLst/>
                        </a:rPr>
                        <a:t>・石綿</a:t>
                      </a:r>
                      <a:endParaRPr lang="en-US" altLang="ja-JP" sz="1400" u="none" strike="noStrike" dirty="0">
                        <a:effectLst/>
                      </a:endParaRPr>
                    </a:p>
                    <a:p>
                      <a:pPr algn="l" fontAlgn="ctr"/>
                      <a:r>
                        <a:rPr lang="ja-JP" altLang="en-US" sz="1400" u="none" strike="noStrike" dirty="0">
                          <a:effectLst/>
                        </a:rPr>
                        <a:t>　セメント管</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ctr"/>
                      <a:r>
                        <a:rPr lang="en-US" altLang="ja-JP" sz="1400" u="none" strike="noStrike" dirty="0">
                          <a:effectLst/>
                        </a:rPr>
                        <a:t>【</a:t>
                      </a:r>
                      <a:r>
                        <a:rPr lang="ja-JP" altLang="en-US" sz="1400" u="none" strike="noStrike" dirty="0">
                          <a:effectLst/>
                        </a:rPr>
                        <a:t>石綿含有成形板</a:t>
                      </a:r>
                      <a:r>
                        <a:rPr lang="en-US" altLang="ja-JP" sz="1400" u="none" strike="noStrike" dirty="0">
                          <a:effectLst/>
                        </a:rPr>
                        <a:t>】</a:t>
                      </a:r>
                      <a:br>
                        <a:rPr lang="en-US" altLang="ja-JP" sz="1400" u="none" strike="noStrike" dirty="0">
                          <a:effectLst/>
                        </a:rPr>
                      </a:br>
                      <a:r>
                        <a:rPr lang="ja-JP" altLang="en-US" sz="1400" u="none" strike="noStrike" dirty="0">
                          <a:effectLst/>
                        </a:rPr>
                        <a:t>・作業に係る部分の床面積の合計が </a:t>
                      </a:r>
                      <a:r>
                        <a:rPr lang="en-US" altLang="ja-JP" sz="1400" u="none" strike="noStrike" dirty="0">
                          <a:effectLst/>
                        </a:rPr>
                        <a:t>10</a:t>
                      </a:r>
                      <a:r>
                        <a:rPr lang="ja-JP" altLang="en-US" sz="1400" u="none" strike="noStrike" dirty="0">
                          <a:effectLst/>
                        </a:rPr>
                        <a:t>㎡を超え、かつ、撤去する石綿含有成形板の面積が</a:t>
                      </a:r>
                      <a:r>
                        <a:rPr lang="en-US" altLang="ja-JP" sz="1400" u="none" strike="noStrike" dirty="0">
                          <a:effectLst/>
                        </a:rPr>
                        <a:t>10</a:t>
                      </a:r>
                      <a:r>
                        <a:rPr lang="ja-JP" altLang="en-US" sz="1400" u="none" strike="noStrike" dirty="0">
                          <a:effectLst/>
                        </a:rPr>
                        <a:t>㎡を超える解体等工事</a:t>
                      </a:r>
                      <a:br>
                        <a:rPr lang="ja-JP" altLang="en-US" sz="1400" u="none" strike="noStrike" dirty="0">
                          <a:effectLst/>
                        </a:rPr>
                      </a:br>
                      <a:r>
                        <a:rPr lang="en-US" altLang="ja-JP" sz="1400" u="none" strike="noStrike" dirty="0">
                          <a:effectLst/>
                        </a:rPr>
                        <a:t>【</a:t>
                      </a:r>
                      <a:r>
                        <a:rPr lang="ja-JP" altLang="en-US" sz="1400" u="none" strike="noStrike" dirty="0">
                          <a:effectLst/>
                        </a:rPr>
                        <a:t>石綿セメント管</a:t>
                      </a:r>
                      <a:r>
                        <a:rPr lang="en-US" altLang="ja-JP" sz="1400" u="none" strike="noStrike" dirty="0">
                          <a:effectLst/>
                        </a:rPr>
                        <a:t>】</a:t>
                      </a:r>
                      <a:br>
                        <a:rPr lang="en-US" altLang="ja-JP" sz="1400" u="none" strike="noStrike" dirty="0">
                          <a:effectLst/>
                        </a:rPr>
                      </a:br>
                      <a:r>
                        <a:rPr lang="ja-JP" altLang="en-US" sz="1400" u="none" strike="noStrike" dirty="0">
                          <a:effectLst/>
                        </a:rPr>
                        <a:t>・管の延長が</a:t>
                      </a:r>
                      <a:r>
                        <a:rPr lang="en-US" altLang="ja-JP" sz="1400" u="none" strike="noStrike" dirty="0">
                          <a:effectLst/>
                        </a:rPr>
                        <a:t>10</a:t>
                      </a:r>
                      <a:r>
                        <a:rPr lang="ja-JP" altLang="en-US" sz="1400" u="none" strike="noStrike" dirty="0">
                          <a:effectLst/>
                        </a:rPr>
                        <a:t>ｍを超える解体等工事 </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t"/>
                      <a:r>
                        <a:rPr lang="en-US" altLang="ja-JP" sz="1400" u="none" strike="noStrike" dirty="0">
                          <a:effectLst/>
                        </a:rPr>
                        <a:t>【</a:t>
                      </a:r>
                      <a:r>
                        <a:rPr lang="ja-JP" altLang="en-US" sz="1400" u="none" strike="noStrike" dirty="0">
                          <a:effectLst/>
                        </a:rPr>
                        <a:t>届出者</a:t>
                      </a:r>
                      <a:r>
                        <a:rPr lang="en-US" altLang="ja-JP" sz="1400" u="none" strike="noStrike" dirty="0">
                          <a:effectLst/>
                        </a:rPr>
                        <a:t>】</a:t>
                      </a:r>
                    </a:p>
                    <a:p>
                      <a:pPr algn="l" fontAlgn="t"/>
                      <a:r>
                        <a:rPr lang="ja-JP" altLang="en-US" sz="1400" u="none" strike="noStrike" dirty="0">
                          <a:effectLst/>
                        </a:rPr>
                        <a:t>発注者</a:t>
                      </a:r>
                      <a:endParaRPr lang="en-US" altLang="ja-JP" sz="1400" u="none" strike="noStrike" dirty="0">
                        <a:effectLst/>
                      </a:endParaRPr>
                    </a:p>
                    <a:p>
                      <a:pPr algn="l" fontAlgn="t"/>
                      <a:r>
                        <a:rPr lang="en-US" altLang="ja-JP" sz="1400" u="none" strike="noStrike" dirty="0">
                          <a:effectLst/>
                        </a:rPr>
                        <a:t>【</a:t>
                      </a:r>
                      <a:r>
                        <a:rPr lang="ja-JP" altLang="en-US" sz="1400" u="none" strike="noStrike" dirty="0">
                          <a:effectLst/>
                        </a:rPr>
                        <a:t>測定義務</a:t>
                      </a:r>
                      <a:r>
                        <a:rPr lang="en-US" altLang="ja-JP" sz="1400" u="none" strike="noStrike" dirty="0">
                          <a:effectLst/>
                        </a:rPr>
                        <a:t>】</a:t>
                      </a:r>
                      <a:br>
                        <a:rPr lang="en-US" altLang="ja-JP" sz="1400" u="none" strike="noStrike" dirty="0">
                          <a:effectLst/>
                        </a:rPr>
                      </a:br>
                      <a:r>
                        <a:rPr lang="ja-JP" altLang="en-US" sz="1400" u="none" strike="noStrike" dirty="0">
                          <a:effectLst/>
                        </a:rPr>
                        <a:t>あり</a:t>
                      </a:r>
                      <a:r>
                        <a:rPr lang="en-US" altLang="ja-JP" sz="1400" u="none" strike="noStrike" dirty="0">
                          <a:effectLst/>
                        </a:rPr>
                        <a:t>(</a:t>
                      </a:r>
                      <a:r>
                        <a:rPr lang="ja-JP" altLang="en-US" sz="1400" u="none" strike="noStrike" dirty="0">
                          <a:effectLst/>
                        </a:rPr>
                        <a:t>レベル１，２及び３</a:t>
                      </a:r>
                      <a:r>
                        <a:rPr lang="en-US" altLang="ja-JP" sz="1400" u="none" strike="noStrike" dirty="0">
                          <a:effectLst/>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extLst>
                  <a:ext uri="{0D108BD9-81ED-4DB2-BD59-A6C34878D82A}">
                    <a16:rowId xmlns:a16="http://schemas.microsoft.com/office/drawing/2014/main" val="2725562002"/>
                  </a:ext>
                </a:extLst>
              </a:tr>
              <a:tr h="1404000">
                <a:tc>
                  <a:txBody>
                    <a:bodyPr/>
                    <a:lstStyle/>
                    <a:p>
                      <a:pPr algn="ctr" fontAlgn="ctr"/>
                      <a:r>
                        <a:rPr lang="ja-JP" altLang="en-US" sz="1400" u="none" strike="noStrike" dirty="0">
                          <a:effectLst/>
                        </a:rPr>
                        <a:t>沖縄県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すべてのレベル３建材</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ctr"/>
                      <a:r>
                        <a:rPr lang="ja-JP" altLang="en-US" sz="1400" u="none" strike="noStrike" dirty="0">
                          <a:effectLst/>
                        </a:rPr>
                        <a:t>次の２つに該当する</a:t>
                      </a:r>
                      <a:br>
                        <a:rPr lang="ja-JP" altLang="en-US" sz="1400" u="none" strike="noStrike" dirty="0">
                          <a:effectLst/>
                        </a:rPr>
                      </a:br>
                      <a:r>
                        <a:rPr lang="ja-JP" altLang="en-US" sz="1400" u="none" strike="noStrike" dirty="0">
                          <a:effectLst/>
                        </a:rPr>
                        <a:t> ・耐火建築物又は準耐火建築物であること。 </a:t>
                      </a:r>
                      <a:br>
                        <a:rPr lang="ja-JP" altLang="en-US" sz="1400" u="none" strike="noStrike" dirty="0">
                          <a:effectLst/>
                        </a:rPr>
                      </a:br>
                      <a:r>
                        <a:rPr lang="ja-JP" altLang="en-US" sz="1400" u="none" strike="noStrike" dirty="0">
                          <a:effectLst/>
                        </a:rPr>
                        <a:t>・耐火建築物又は準耐火建築物以外の建築物であって、延べ面積が </a:t>
                      </a:r>
                      <a:r>
                        <a:rPr lang="en-US" altLang="ja-JP" sz="1400" u="none" strike="noStrike" dirty="0">
                          <a:effectLst/>
                        </a:rPr>
                        <a:t>80 </a:t>
                      </a:r>
                      <a:r>
                        <a:rPr lang="ja-JP" altLang="en-US" sz="1400" u="none" strike="noStrike" dirty="0">
                          <a:effectLst/>
                        </a:rPr>
                        <a:t>㎡以上であること。</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t"/>
                      <a:r>
                        <a:rPr lang="en-US" altLang="ja-JP" sz="1400" u="none" strike="noStrike" dirty="0">
                          <a:effectLst/>
                        </a:rPr>
                        <a:t>【</a:t>
                      </a:r>
                      <a:r>
                        <a:rPr lang="ja-JP" altLang="en-US" sz="1400" u="none" strike="noStrike" dirty="0">
                          <a:effectLst/>
                        </a:rPr>
                        <a:t>届出者</a:t>
                      </a:r>
                      <a:r>
                        <a:rPr lang="en-US" altLang="ja-JP" sz="1400" u="none" strike="noStrike" dirty="0">
                          <a:effectLst/>
                        </a:rPr>
                        <a:t>】</a:t>
                      </a:r>
                    </a:p>
                    <a:p>
                      <a:pPr algn="l" fontAlgn="t"/>
                      <a:r>
                        <a:rPr lang="ja-JP" altLang="en-US" sz="1400" u="none" strike="noStrike" dirty="0">
                          <a:effectLst/>
                        </a:rPr>
                        <a:t>発注者</a:t>
                      </a:r>
                      <a:endParaRPr lang="en-US" altLang="ja-JP" sz="1400" u="none" strike="noStrike" dirty="0">
                        <a:effectLst/>
                      </a:endParaRPr>
                    </a:p>
                    <a:p>
                      <a:pPr algn="l" fontAlgn="t"/>
                      <a:r>
                        <a:rPr lang="en-US" altLang="ja-JP" sz="1400" u="none" strike="noStrike" dirty="0">
                          <a:effectLst/>
                        </a:rPr>
                        <a:t>【</a:t>
                      </a:r>
                      <a:r>
                        <a:rPr lang="ja-JP" altLang="en-US" sz="1400" u="none" strike="noStrike" dirty="0">
                          <a:effectLst/>
                        </a:rPr>
                        <a:t>測定義務</a:t>
                      </a:r>
                      <a:r>
                        <a:rPr lang="en-US" altLang="ja-JP" sz="1400" u="none" strike="noStrike" dirty="0">
                          <a:effectLst/>
                        </a:rPr>
                        <a:t>】</a:t>
                      </a:r>
                      <a:br>
                        <a:rPr lang="en-US" altLang="ja-JP" sz="1400" u="none" strike="noStrike" dirty="0">
                          <a:effectLst/>
                        </a:rPr>
                      </a:br>
                      <a:r>
                        <a:rPr lang="ja-JP" altLang="en-US" sz="1400" u="none" strike="noStrike" dirty="0">
                          <a:effectLst/>
                        </a:rPr>
                        <a:t>行政指導により求めている</a:t>
                      </a:r>
                      <a:r>
                        <a:rPr lang="en-US" altLang="ja-JP" sz="1400" u="none" strike="noStrike" dirty="0">
                          <a:effectLst/>
                        </a:rPr>
                        <a:t>(</a:t>
                      </a:r>
                      <a:r>
                        <a:rPr lang="ja-JP" altLang="en-US" sz="1400" u="none" strike="noStrike" dirty="0">
                          <a:effectLst/>
                        </a:rPr>
                        <a:t>レベル１，２及び３</a:t>
                      </a:r>
                      <a:r>
                        <a:rPr lang="en-US" altLang="ja-JP" sz="1400" u="none" strike="noStrike" dirty="0">
                          <a:effectLst/>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endParaRPr lang="ja-JP" altLang="en-US" sz="1400" u="none" strike="noStrike" dirty="0">
                        <a:effectLst/>
                        <a:latin typeface="ＭＳ Ｐゴシック" panose="020B0600070205080204" pitchFamily="50" charset="-128"/>
                        <a:ea typeface="ＭＳ Ｐゴシック" panose="020B0600070205080204" pitchFamily="50" charset="-128"/>
                      </a:endParaRPr>
                    </a:p>
                  </a:txBody>
                  <a:tcPr marL="45720" marR="45720" anchor="ctr"/>
                </a:tc>
                <a:extLst>
                  <a:ext uri="{0D108BD9-81ED-4DB2-BD59-A6C34878D82A}">
                    <a16:rowId xmlns:a16="http://schemas.microsoft.com/office/drawing/2014/main" val="2696008873"/>
                  </a:ext>
                </a:extLst>
              </a:tr>
              <a:tr h="972000">
                <a:tc>
                  <a:txBody>
                    <a:bodyPr/>
                    <a:lstStyle/>
                    <a:p>
                      <a:pPr algn="ctr" fontAlgn="ctr"/>
                      <a:r>
                        <a:rPr lang="ja-JP" altLang="en-US" sz="1400" u="none" strike="noStrike" dirty="0">
                          <a:effectLst/>
                        </a:rPr>
                        <a:t>川崎市</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石綿含有成形板</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延べ床面積が </a:t>
                      </a:r>
                      <a:r>
                        <a:rPr lang="en-US" altLang="ja-JP" sz="1400" u="none" strike="noStrike" dirty="0">
                          <a:effectLst/>
                        </a:rPr>
                        <a:t>80 ㎡</a:t>
                      </a:r>
                      <a:r>
                        <a:rPr lang="ja-JP" altLang="en-US" sz="1400" u="none" strike="noStrike" dirty="0">
                          <a:effectLst/>
                        </a:rPr>
                        <a:t>以上 の建築物の</a:t>
                      </a:r>
                      <a:r>
                        <a:rPr lang="ja-JP" altLang="en-US" sz="1400" u="none" strike="noStrike">
                          <a:effectLst/>
                        </a:rPr>
                        <a:t>解体</a:t>
                      </a:r>
                      <a:r>
                        <a:rPr lang="ja-JP" altLang="en-US" sz="1400" u="none" strike="noStrike" smtClean="0">
                          <a:effectLst/>
                        </a:rPr>
                        <a:t>工事のうち、</a:t>
                      </a:r>
                      <a:r>
                        <a:rPr lang="ja-JP" altLang="en-US" sz="1400" u="none" strike="noStrike" dirty="0">
                          <a:effectLst/>
                        </a:rPr>
                        <a:t>石綿含有成形板の使用面積が</a:t>
                      </a:r>
                      <a:r>
                        <a:rPr lang="en-US" altLang="ja-JP" sz="1400" u="none" strike="noStrike" dirty="0">
                          <a:effectLst/>
                        </a:rPr>
                        <a:t>500</a:t>
                      </a:r>
                      <a:r>
                        <a:rPr lang="ja-JP" altLang="en-US" sz="1400" u="none" strike="noStrike" dirty="0">
                          <a:effectLst/>
                        </a:rPr>
                        <a:t>㎡以上のもの</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tc>
                  <a:txBody>
                    <a:bodyPr/>
                    <a:lstStyle/>
                    <a:p>
                      <a:pPr algn="l" fontAlgn="t"/>
                      <a:r>
                        <a:rPr lang="en-US" altLang="ja-JP" sz="1400" u="none" strike="noStrike" dirty="0">
                          <a:effectLst/>
                        </a:rPr>
                        <a:t>【</a:t>
                      </a:r>
                      <a:r>
                        <a:rPr lang="ja-JP" altLang="en-US" sz="1400" u="none" strike="noStrike" dirty="0">
                          <a:effectLst/>
                        </a:rPr>
                        <a:t>届出者</a:t>
                      </a:r>
                      <a:r>
                        <a:rPr lang="en-US" altLang="ja-JP" sz="1400" u="none" strike="noStrike" dirty="0">
                          <a:effectLst/>
                        </a:rPr>
                        <a:t>】</a:t>
                      </a:r>
                      <a:br>
                        <a:rPr lang="en-US" altLang="ja-JP" sz="1400" u="none" strike="noStrike" dirty="0">
                          <a:effectLst/>
                        </a:rPr>
                      </a:br>
                      <a:r>
                        <a:rPr lang="ja-JP" altLang="en-US" sz="1400" u="none" strike="noStrike" dirty="0">
                          <a:effectLst/>
                        </a:rPr>
                        <a:t>工事施工者（元請業者）</a:t>
                      </a:r>
                      <a:endParaRPr lang="en-US" altLang="ja-JP" sz="1400" u="none" strike="noStrike" dirty="0">
                        <a:effectLst/>
                      </a:endParaRPr>
                    </a:p>
                    <a:p>
                      <a:pPr algn="l" fontAlgn="t"/>
                      <a:r>
                        <a:rPr lang="en-US" altLang="ja-JP" sz="1400" u="none" strike="noStrike" dirty="0">
                          <a:effectLst/>
                        </a:rPr>
                        <a:t>【</a:t>
                      </a:r>
                      <a:r>
                        <a:rPr lang="ja-JP" altLang="en-US" sz="1400" u="none" strike="noStrike" dirty="0">
                          <a:effectLst/>
                        </a:rPr>
                        <a:t>測定義務</a:t>
                      </a:r>
                      <a:r>
                        <a:rPr lang="en-US" altLang="ja-JP" sz="1400" u="none" strike="noStrike" dirty="0">
                          <a:effectLst/>
                        </a:rPr>
                        <a:t>】</a:t>
                      </a:r>
                    </a:p>
                    <a:p>
                      <a:pPr algn="l" fontAlgn="t"/>
                      <a:r>
                        <a:rPr lang="ja-JP" altLang="en-US" sz="1400" u="none" strike="noStrike" dirty="0">
                          <a:effectLst/>
                        </a:rPr>
                        <a:t>あり</a:t>
                      </a:r>
                      <a:r>
                        <a:rPr lang="en-US" altLang="ja-JP" sz="1400" u="none" strike="noStrike" dirty="0">
                          <a:effectLst/>
                        </a:rPr>
                        <a:t>(</a:t>
                      </a:r>
                      <a:r>
                        <a:rPr lang="ja-JP" altLang="en-US" sz="1400" u="none" strike="noStrike" dirty="0">
                          <a:effectLst/>
                        </a:rPr>
                        <a:t>レベル１，２及び３</a:t>
                      </a:r>
                      <a:r>
                        <a:rPr lang="en-US" altLang="ja-JP" sz="1400" u="none" strike="noStrike" dirty="0">
                          <a:effectLst/>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720" marR="45720" anchor="ctr"/>
                </a:tc>
                <a:extLst>
                  <a:ext uri="{0D108BD9-81ED-4DB2-BD59-A6C34878D82A}">
                    <a16:rowId xmlns:a16="http://schemas.microsoft.com/office/drawing/2014/main" val="3697503658"/>
                  </a:ext>
                </a:extLst>
              </a:tr>
            </a:tbl>
          </a:graphicData>
        </a:graphic>
      </p:graphicFrame>
      <p:sp>
        <p:nvSpPr>
          <p:cNvPr id="3" name="スライド番号プレースホルダー 2">
            <a:extLst>
              <a:ext uri="{FF2B5EF4-FFF2-40B4-BE49-F238E27FC236}">
                <a16:creationId xmlns:a16="http://schemas.microsoft.com/office/drawing/2014/main" id="{3057F3D0-390C-45CF-954A-75871DD48EFA}"/>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331381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609600"/>
            <a:ext cx="7469120" cy="493208"/>
          </a:xfrm>
        </p:spPr>
        <p:txBody>
          <a:bodyPr>
            <a:normAutofit fontScale="90000"/>
          </a:bodyPr>
          <a:lstStyle/>
          <a:p>
            <a:r>
              <a:rPr kumimoji="1" lang="ja-JP" altLang="en-US" sz="2800" dirty="0">
                <a:ea typeface="メイリオ"/>
              </a:rPr>
              <a:t>（参考）石綿関係届出状況</a:t>
            </a:r>
            <a:endParaRPr kumimoji="1" lang="ja-JP" altLang="en-US" sz="2800" dirty="0"/>
          </a:p>
        </p:txBody>
      </p:sp>
      <p:graphicFrame>
        <p:nvGraphicFramePr>
          <p:cNvPr id="5" name="表 4">
            <a:extLst>
              <a:ext uri="{FF2B5EF4-FFF2-40B4-BE49-F238E27FC236}">
                <a16:creationId xmlns:a16="http://schemas.microsoft.com/office/drawing/2014/main" id="{10B28CE5-BC46-4CC2-B163-231A3618BDA4}"/>
              </a:ext>
            </a:extLst>
          </p:cNvPr>
          <p:cNvGraphicFramePr>
            <a:graphicFrameLocks noGrp="1"/>
          </p:cNvGraphicFramePr>
          <p:nvPr>
            <p:extLst>
              <p:ext uri="{D42A27DB-BD31-4B8C-83A1-F6EECF244321}">
                <p14:modId xmlns:p14="http://schemas.microsoft.com/office/powerpoint/2010/main" val="4275398521"/>
              </p:ext>
            </p:extLst>
          </p:nvPr>
        </p:nvGraphicFramePr>
        <p:xfrm>
          <a:off x="769904" y="1391702"/>
          <a:ext cx="7236000" cy="151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537568822"/>
                    </a:ext>
                  </a:extLst>
                </a:gridCol>
                <a:gridCol w="1476000">
                  <a:extLst>
                    <a:ext uri="{9D8B030D-6E8A-4147-A177-3AD203B41FA5}">
                      <a16:colId xmlns:a16="http://schemas.microsoft.com/office/drawing/2014/main" val="976839402"/>
                    </a:ext>
                  </a:extLst>
                </a:gridCol>
                <a:gridCol w="1440000">
                  <a:extLst>
                    <a:ext uri="{9D8B030D-6E8A-4147-A177-3AD203B41FA5}">
                      <a16:colId xmlns:a16="http://schemas.microsoft.com/office/drawing/2014/main" val="2182536222"/>
                    </a:ext>
                  </a:extLst>
                </a:gridCol>
                <a:gridCol w="1440000">
                  <a:extLst>
                    <a:ext uri="{9D8B030D-6E8A-4147-A177-3AD203B41FA5}">
                      <a16:colId xmlns:a16="http://schemas.microsoft.com/office/drawing/2014/main" val="2702683495"/>
                    </a:ext>
                  </a:extLst>
                </a:gridCol>
                <a:gridCol w="1440000">
                  <a:extLst>
                    <a:ext uri="{9D8B030D-6E8A-4147-A177-3AD203B41FA5}">
                      <a16:colId xmlns:a16="http://schemas.microsoft.com/office/drawing/2014/main" val="2840878508"/>
                    </a:ext>
                  </a:extLst>
                </a:gridCol>
              </a:tblGrid>
              <a:tr h="324000">
                <a:tc rowSpan="2">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　</a:t>
                      </a:r>
                    </a:p>
                  </a:txBody>
                  <a:tcPr marL="0" marR="0" marT="0" marB="0" anchor="ctr"/>
                </a:tc>
                <a:tc grid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大気汚染防止法に基づく届出件数</a:t>
                      </a:r>
                    </a:p>
                  </a:txBody>
                  <a:tcPr marL="0" marR="0" marT="0" marB="0" anchor="ctr"/>
                </a:tc>
                <a:tc hMerge="1">
                  <a:txBody>
                    <a:bodyPr/>
                    <a:lstStyle/>
                    <a:p>
                      <a:endParaRPr kumimoji="1" lang="ja-JP" altLang="en-US"/>
                    </a:p>
                  </a:txBody>
                  <a:tcPr/>
                </a:tc>
                <a:tc grid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生環条例に基づく届出件数</a:t>
                      </a:r>
                    </a:p>
                  </a:txBody>
                  <a:tcPr marL="0" marR="0" marT="0" marB="0" anchor="ctr"/>
                </a:tc>
                <a:tc hMerge="1">
                  <a:txBody>
                    <a:bodyPr/>
                    <a:lstStyle/>
                    <a:p>
                      <a:endParaRPr kumimoji="1" lang="ja-JP" altLang="en-US"/>
                    </a:p>
                  </a:txBody>
                  <a:tcPr/>
                </a:tc>
                <a:extLst>
                  <a:ext uri="{0D108BD9-81ED-4DB2-BD59-A6C34878D82A}">
                    <a16:rowId xmlns:a16="http://schemas.microsoft.com/office/drawing/2014/main" val="1861311825"/>
                  </a:ext>
                </a:extLst>
              </a:tr>
              <a:tr h="324000">
                <a:tc vMerge="1">
                  <a:txBody>
                    <a:bodyPr/>
                    <a:lstStyle/>
                    <a:p>
                      <a:endParaRPr kumimoji="1" lang="ja-JP" altLang="en-US"/>
                    </a:p>
                  </a:txBody>
                  <a:tcPr/>
                </a:tc>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府域全体</a:t>
                      </a:r>
                    </a:p>
                  </a:txBody>
                  <a:tcPr marL="0" marR="0" marT="0" marB="0" anchor="ctr"/>
                </a:tc>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府所管分</a:t>
                      </a:r>
                    </a:p>
                  </a:txBody>
                  <a:tcPr marL="0" marR="0" marT="0" marB="0" anchor="ctr"/>
                </a:tc>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府域全体</a:t>
                      </a:r>
                    </a:p>
                  </a:txBody>
                  <a:tcPr marL="0" marR="0" marT="0" marB="0" anchor="ctr"/>
                </a:tc>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府所管分</a:t>
                      </a:r>
                    </a:p>
                  </a:txBody>
                  <a:tcPr marL="0" marR="0" marT="0" marB="0" anchor="ctr"/>
                </a:tc>
                <a:extLst>
                  <a:ext uri="{0D108BD9-81ED-4DB2-BD59-A6C34878D82A}">
                    <a16:rowId xmlns:a16="http://schemas.microsoft.com/office/drawing/2014/main" val="1721379140"/>
                  </a:ext>
                </a:extLst>
              </a:tr>
              <a:tr h="288000">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平成</a:t>
                      </a:r>
                      <a:r>
                        <a:rPr lang="en-US" altLang="ja-JP" sz="1400" b="0" dirty="0">
                          <a:effectLst/>
                          <a:latin typeface="ＭＳ Ｐゴシック" panose="020B0600070205080204" pitchFamily="50" charset="-128"/>
                          <a:ea typeface="ＭＳ Ｐゴシック" panose="020B0600070205080204" pitchFamily="50" charset="-128"/>
                        </a:rPr>
                        <a:t>30</a:t>
                      </a:r>
                      <a:r>
                        <a:rPr lang="ja-JP" altLang="en-US" sz="1400" b="0" dirty="0">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982</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124</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121</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22</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358176039"/>
                  </a:ext>
                </a:extLst>
              </a:tr>
              <a:tr h="288000">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平成</a:t>
                      </a:r>
                      <a:r>
                        <a:rPr lang="en-US" altLang="ja-JP" sz="1400" b="0" dirty="0">
                          <a:effectLst/>
                          <a:latin typeface="ＭＳ Ｐゴシック" panose="020B0600070205080204" pitchFamily="50" charset="-128"/>
                          <a:ea typeface="ＭＳ Ｐゴシック" panose="020B0600070205080204" pitchFamily="50" charset="-128"/>
                        </a:rPr>
                        <a:t>29</a:t>
                      </a:r>
                      <a:r>
                        <a:rPr lang="ja-JP" altLang="en-US" sz="1400" b="0" dirty="0">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886</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147</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96</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14</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675504115"/>
                  </a:ext>
                </a:extLst>
              </a:tr>
              <a:tr h="288000">
                <a:tc>
                  <a:txBody>
                    <a:bodyPr/>
                    <a:lstStyle/>
                    <a:p>
                      <a:pPr algn="ctr">
                        <a:lnSpc>
                          <a:spcPct val="100000"/>
                        </a:lnSpc>
                      </a:pPr>
                      <a:r>
                        <a:rPr lang="ja-JP" altLang="en-US" sz="1400" b="0" dirty="0">
                          <a:effectLst/>
                          <a:latin typeface="ＭＳ Ｐゴシック" panose="020B0600070205080204" pitchFamily="50" charset="-128"/>
                          <a:ea typeface="ＭＳ Ｐゴシック" panose="020B0600070205080204" pitchFamily="50" charset="-128"/>
                        </a:rPr>
                        <a:t>平成</a:t>
                      </a:r>
                      <a:r>
                        <a:rPr lang="en-US" altLang="ja-JP" sz="1400" b="0" dirty="0">
                          <a:effectLst/>
                          <a:latin typeface="ＭＳ Ｐゴシック" panose="020B0600070205080204" pitchFamily="50" charset="-128"/>
                          <a:ea typeface="ＭＳ Ｐゴシック" panose="020B0600070205080204" pitchFamily="50" charset="-128"/>
                        </a:rPr>
                        <a:t>28</a:t>
                      </a:r>
                      <a:r>
                        <a:rPr lang="ja-JP" altLang="en-US" sz="1400" b="0" dirty="0">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558</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103</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113</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effectLst/>
                          <a:latin typeface="ＭＳ Ｐゴシック" panose="020B0600070205080204" pitchFamily="50" charset="-128"/>
                          <a:ea typeface="ＭＳ Ｐゴシック" panose="020B0600070205080204" pitchFamily="50" charset="-128"/>
                        </a:rPr>
                        <a:t>18</a:t>
                      </a:r>
                      <a:endParaRPr lang="ja-JP" altLang="en-US" sz="1400" b="0"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733595679"/>
                  </a:ext>
                </a:extLst>
              </a:tr>
            </a:tbl>
          </a:graphicData>
        </a:graphic>
      </p:graphicFrame>
      <p:graphicFrame>
        <p:nvGraphicFramePr>
          <p:cNvPr id="6" name="表 5">
            <a:extLst>
              <a:ext uri="{FF2B5EF4-FFF2-40B4-BE49-F238E27FC236}">
                <a16:creationId xmlns:a16="http://schemas.microsoft.com/office/drawing/2014/main" id="{28856E41-78FD-4D68-BC91-C4FC1636737E}"/>
              </a:ext>
            </a:extLst>
          </p:cNvPr>
          <p:cNvGraphicFramePr>
            <a:graphicFrameLocks noGrp="1"/>
          </p:cNvGraphicFramePr>
          <p:nvPr>
            <p:extLst>
              <p:ext uri="{D42A27DB-BD31-4B8C-83A1-F6EECF244321}">
                <p14:modId xmlns:p14="http://schemas.microsoft.com/office/powerpoint/2010/main" val="43905729"/>
              </p:ext>
            </p:extLst>
          </p:nvPr>
        </p:nvGraphicFramePr>
        <p:xfrm>
          <a:off x="769904" y="3224420"/>
          <a:ext cx="7236000" cy="151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537568822"/>
                    </a:ext>
                  </a:extLst>
                </a:gridCol>
                <a:gridCol w="1476000">
                  <a:extLst>
                    <a:ext uri="{9D8B030D-6E8A-4147-A177-3AD203B41FA5}">
                      <a16:colId xmlns:a16="http://schemas.microsoft.com/office/drawing/2014/main" val="976839402"/>
                    </a:ext>
                  </a:extLst>
                </a:gridCol>
                <a:gridCol w="1440000">
                  <a:extLst>
                    <a:ext uri="{9D8B030D-6E8A-4147-A177-3AD203B41FA5}">
                      <a16:colId xmlns:a16="http://schemas.microsoft.com/office/drawing/2014/main" val="2182536222"/>
                    </a:ext>
                  </a:extLst>
                </a:gridCol>
                <a:gridCol w="1440000">
                  <a:extLst>
                    <a:ext uri="{9D8B030D-6E8A-4147-A177-3AD203B41FA5}">
                      <a16:colId xmlns:a16="http://schemas.microsoft.com/office/drawing/2014/main" val="2702683495"/>
                    </a:ext>
                  </a:extLst>
                </a:gridCol>
                <a:gridCol w="1440000">
                  <a:extLst>
                    <a:ext uri="{9D8B030D-6E8A-4147-A177-3AD203B41FA5}">
                      <a16:colId xmlns:a16="http://schemas.microsoft.com/office/drawing/2014/main" val="2840878508"/>
                    </a:ext>
                  </a:extLst>
                </a:gridCol>
              </a:tblGrid>
              <a:tr h="324000">
                <a:tc row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　</a:t>
                      </a:r>
                    </a:p>
                  </a:txBody>
                  <a:tcPr marL="0" marR="0" marT="0" marB="0" anchor="ctr"/>
                </a:tc>
                <a:tc grid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大気汚染防止法に基づく届出件数</a:t>
                      </a:r>
                    </a:p>
                  </a:txBody>
                  <a:tcPr marL="0" marR="0" marT="0" marB="0" anchor="ctr"/>
                </a:tc>
                <a:tc hMerge="1">
                  <a:txBody>
                    <a:bodyPr/>
                    <a:lstStyle/>
                    <a:p>
                      <a:endParaRPr kumimoji="1" lang="ja-JP" altLang="en-US"/>
                    </a:p>
                  </a:txBody>
                  <a:tcPr/>
                </a:tc>
                <a:tc grid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生環条例に基づく届出件数</a:t>
                      </a:r>
                    </a:p>
                  </a:txBody>
                  <a:tcPr marL="0" marR="0" marT="0" marB="0" anchor="ctr"/>
                </a:tc>
                <a:tc hMerge="1">
                  <a:txBody>
                    <a:bodyPr/>
                    <a:lstStyle/>
                    <a:p>
                      <a:endParaRPr kumimoji="1" lang="ja-JP" altLang="en-US"/>
                    </a:p>
                  </a:txBody>
                  <a:tcPr/>
                </a:tc>
                <a:extLst>
                  <a:ext uri="{0D108BD9-81ED-4DB2-BD59-A6C34878D82A}">
                    <a16:rowId xmlns:a16="http://schemas.microsoft.com/office/drawing/2014/main" val="1861311825"/>
                  </a:ext>
                </a:extLst>
              </a:tr>
              <a:tr h="324000">
                <a:tc vMerge="1">
                  <a:txBody>
                    <a:bodyPr/>
                    <a:lstStyle/>
                    <a:p>
                      <a:endParaRPr kumimoji="1" lang="ja-JP" altLang="en-US"/>
                    </a:p>
                  </a:txBody>
                  <a:tcPr/>
                </a:tc>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全体</a:t>
                      </a:r>
                    </a:p>
                  </a:txBody>
                  <a:tcPr marL="0" marR="0" marT="0" marB="0" anchor="ctr"/>
                </a:tc>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うち仕上塗材</a:t>
                      </a:r>
                    </a:p>
                  </a:txBody>
                  <a:tcPr marL="0" marR="0" marT="0" marB="0" anchor="ctr"/>
                </a:tc>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作業届出</a:t>
                      </a:r>
                    </a:p>
                  </a:txBody>
                  <a:tcPr marL="0" marR="0" marT="0" marB="0" anchor="ctr"/>
                </a:tc>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測定計画</a:t>
                      </a:r>
                    </a:p>
                  </a:txBody>
                  <a:tcPr marL="0" marR="0" marT="0" marB="0" anchor="ctr"/>
                </a:tc>
                <a:extLst>
                  <a:ext uri="{0D108BD9-81ED-4DB2-BD59-A6C34878D82A}">
                    <a16:rowId xmlns:a16="http://schemas.microsoft.com/office/drawing/2014/main" val="1721379140"/>
                  </a:ext>
                </a:extLst>
              </a:tr>
              <a:tr h="288000">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令和元年度</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144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a:solidFill>
                            <a:schemeClr val="tx1"/>
                          </a:solidFill>
                          <a:effectLst/>
                          <a:latin typeface="ＭＳ Ｐゴシック" panose="020B0600070205080204" pitchFamily="50" charset="-128"/>
                          <a:ea typeface="ＭＳ Ｐゴシック" panose="020B0600070205080204" pitchFamily="50" charset="-128"/>
                        </a:rPr>
                        <a:t>53</a:t>
                      </a:r>
                      <a:endParaRPr lang="ja-JP" altLang="en-US" sz="1400" b="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24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a:solidFill>
                            <a:schemeClr val="tx1"/>
                          </a:solidFill>
                          <a:effectLst/>
                          <a:latin typeface="ＭＳ Ｐゴシック" panose="020B0600070205080204" pitchFamily="50" charset="-128"/>
                          <a:ea typeface="ＭＳ Ｐゴシック" panose="020B0600070205080204" pitchFamily="50" charset="-128"/>
                        </a:rPr>
                        <a:t>74</a:t>
                      </a:r>
                      <a:endParaRPr lang="ja-JP" altLang="en-US" sz="1400" b="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358176039"/>
                  </a:ext>
                </a:extLst>
              </a:tr>
              <a:tr h="288000">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124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44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22</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57</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675504115"/>
                  </a:ext>
                </a:extLst>
              </a:tr>
              <a:tr h="288000">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147</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14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54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972148417"/>
                  </a:ext>
                </a:extLst>
              </a:tr>
            </a:tbl>
          </a:graphicData>
        </a:graphic>
      </p:graphicFrame>
      <p:graphicFrame>
        <p:nvGraphicFramePr>
          <p:cNvPr id="8" name="表 7">
            <a:extLst>
              <a:ext uri="{FF2B5EF4-FFF2-40B4-BE49-F238E27FC236}">
                <a16:creationId xmlns:a16="http://schemas.microsoft.com/office/drawing/2014/main" id="{52031DF1-7CA6-4F9F-9259-2C06DC3EBFC7}"/>
              </a:ext>
            </a:extLst>
          </p:cNvPr>
          <p:cNvGraphicFramePr>
            <a:graphicFrameLocks noGrp="1"/>
          </p:cNvGraphicFramePr>
          <p:nvPr>
            <p:extLst>
              <p:ext uri="{D42A27DB-BD31-4B8C-83A1-F6EECF244321}">
                <p14:modId xmlns:p14="http://schemas.microsoft.com/office/powerpoint/2010/main" val="991602386"/>
              </p:ext>
            </p:extLst>
          </p:nvPr>
        </p:nvGraphicFramePr>
        <p:xfrm>
          <a:off x="769904" y="5071764"/>
          <a:ext cx="7236000" cy="151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537568822"/>
                    </a:ext>
                  </a:extLst>
                </a:gridCol>
                <a:gridCol w="1476000">
                  <a:extLst>
                    <a:ext uri="{9D8B030D-6E8A-4147-A177-3AD203B41FA5}">
                      <a16:colId xmlns:a16="http://schemas.microsoft.com/office/drawing/2014/main" val="976839402"/>
                    </a:ext>
                  </a:extLst>
                </a:gridCol>
                <a:gridCol w="4320000">
                  <a:extLst>
                    <a:ext uri="{9D8B030D-6E8A-4147-A177-3AD203B41FA5}">
                      <a16:colId xmlns:a16="http://schemas.microsoft.com/office/drawing/2014/main" val="199643387"/>
                    </a:ext>
                  </a:extLst>
                </a:gridCol>
              </a:tblGrid>
              <a:tr h="324000">
                <a:tc row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　</a:t>
                      </a:r>
                    </a:p>
                  </a:txBody>
                  <a:tcPr marL="0" marR="0" marT="0" marB="0" anchor="ctr"/>
                </a:tc>
                <a:tc gridSpan="2">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立入検査数</a:t>
                      </a:r>
                    </a:p>
                  </a:txBody>
                  <a:tcPr marL="0" marR="0" marT="0" marB="0" anchor="ctr"/>
                </a:tc>
                <a:tc hMerge="1">
                  <a:txBody>
                    <a:bodyPr/>
                    <a:lstStyle/>
                    <a:p>
                      <a:endParaRPr kumimoji="1" lang="ja-JP" altLang="en-US"/>
                    </a:p>
                  </a:txBody>
                  <a:tcPr/>
                </a:tc>
                <a:extLst>
                  <a:ext uri="{0D108BD9-81ED-4DB2-BD59-A6C34878D82A}">
                    <a16:rowId xmlns:a16="http://schemas.microsoft.com/office/drawing/2014/main" val="1861311825"/>
                  </a:ext>
                </a:extLst>
              </a:tr>
              <a:tr h="324000">
                <a:tc vMerge="1">
                  <a:txBody>
                    <a:bodyPr/>
                    <a:lstStyle/>
                    <a:p>
                      <a:pPr algn="ctr">
                        <a:lnSpc>
                          <a:spcPct val="150000"/>
                        </a:lnSpc>
                      </a:pPr>
                      <a:endParaRPr lang="ja-JP" altLang="en-US" sz="1050" b="0" dirty="0">
                        <a:effectLst/>
                        <a:latin typeface="+mn-ea"/>
                        <a:ea typeface="+mn-ea"/>
                      </a:endParaRPr>
                    </a:p>
                  </a:txBody>
                  <a:tcPr marL="0" marR="0" marT="0" marB="0" anchor="ctr"/>
                </a:tc>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総数</a:t>
                      </a:r>
                      <a:endParaRPr lang="en-US" altLang="ja-JP"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ja-JP" altLang="en-US" sz="1200" b="0" dirty="0">
                          <a:solidFill>
                            <a:schemeClr val="tx1"/>
                          </a:solidFill>
                          <a:effectLst/>
                          <a:latin typeface="ＭＳ Ｐゴシック" panose="020B0600070205080204" pitchFamily="50" charset="-128"/>
                          <a:ea typeface="ＭＳ Ｐゴシック" panose="020B0600070205080204" pitchFamily="50" charset="-128"/>
                        </a:rPr>
                        <a:t>うち建設リサイクル法の届出情報に基づくパトロール</a:t>
                      </a:r>
                      <a:endParaRPr lang="en-US" altLang="ja-JP" sz="12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830536044"/>
                  </a:ext>
                </a:extLst>
              </a:tr>
              <a:tr h="288000">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令和元年度</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435</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306</a:t>
                      </a:r>
                    </a:p>
                  </a:txBody>
                  <a:tcPr marL="0" marR="0" marT="0" marB="0" anchor="ctr"/>
                </a:tc>
                <a:extLst>
                  <a:ext uri="{0D108BD9-81ED-4DB2-BD59-A6C34878D82A}">
                    <a16:rowId xmlns:a16="http://schemas.microsoft.com/office/drawing/2014/main" val="2358176039"/>
                  </a:ext>
                </a:extLst>
              </a:tr>
              <a:tr h="288000">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398</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272</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675504115"/>
                  </a:ext>
                </a:extLst>
              </a:tr>
              <a:tr h="288000">
                <a:tc>
                  <a:txBody>
                    <a:bodyPr/>
                    <a:lstStyle/>
                    <a:p>
                      <a:pPr algn="ctr">
                        <a:lnSpc>
                          <a:spcPct val="100000"/>
                        </a:lnSpc>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年度</a:t>
                      </a: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604</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a:lnSpc>
                          <a:spcPct val="100000"/>
                        </a:lnSpc>
                      </a:pPr>
                      <a:r>
                        <a:rPr lang="en-US" altLang="ja-JP" sz="1400" b="0" dirty="0">
                          <a:solidFill>
                            <a:schemeClr val="tx1"/>
                          </a:solidFill>
                          <a:effectLst/>
                          <a:latin typeface="ＭＳ Ｐゴシック" panose="020B0600070205080204" pitchFamily="50" charset="-128"/>
                          <a:ea typeface="ＭＳ Ｐゴシック" panose="020B0600070205080204" pitchFamily="50" charset="-128"/>
                        </a:rPr>
                        <a:t>400</a:t>
                      </a:r>
                      <a:endParaRPr lang="ja-JP" altLang="en-US" sz="1400" b="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005292313"/>
                  </a:ext>
                </a:extLst>
              </a:tr>
            </a:tbl>
          </a:graphicData>
        </a:graphic>
      </p:graphicFrame>
      <p:sp>
        <p:nvSpPr>
          <p:cNvPr id="3" name="テキスト ボックス 2">
            <a:extLst>
              <a:ext uri="{FF2B5EF4-FFF2-40B4-BE49-F238E27FC236}">
                <a16:creationId xmlns:a16="http://schemas.microsoft.com/office/drawing/2014/main" id="{A085E2EB-860F-456A-9422-1E8A4E1467B8}"/>
              </a:ext>
            </a:extLst>
          </p:cNvPr>
          <p:cNvSpPr txBox="1"/>
          <p:nvPr/>
        </p:nvSpPr>
        <p:spPr>
          <a:xfrm>
            <a:off x="660400" y="1093220"/>
            <a:ext cx="1620957" cy="338554"/>
          </a:xfrm>
          <a:prstGeom prst="rect">
            <a:avLst/>
          </a:prstGeom>
          <a:noFill/>
        </p:spPr>
        <p:txBody>
          <a:bodyPr wrap="none" rtlCol="0">
            <a:spAutoFit/>
          </a:bodyPr>
          <a:lstStyle/>
          <a:p>
            <a:r>
              <a:rPr kumimoji="1" lang="ja-JP" altLang="en-US" sz="1600" dirty="0"/>
              <a:t>〇作業届出件数</a:t>
            </a:r>
          </a:p>
        </p:txBody>
      </p:sp>
      <p:sp>
        <p:nvSpPr>
          <p:cNvPr id="9" name="テキスト ボックス 8">
            <a:extLst>
              <a:ext uri="{FF2B5EF4-FFF2-40B4-BE49-F238E27FC236}">
                <a16:creationId xmlns:a16="http://schemas.microsoft.com/office/drawing/2014/main" id="{9B214DF1-B557-4017-B4F3-09A1B58E8109}"/>
              </a:ext>
            </a:extLst>
          </p:cNvPr>
          <p:cNvSpPr txBox="1"/>
          <p:nvPr/>
        </p:nvSpPr>
        <p:spPr>
          <a:xfrm>
            <a:off x="660400" y="2943761"/>
            <a:ext cx="4493538" cy="338554"/>
          </a:xfrm>
          <a:prstGeom prst="rect">
            <a:avLst/>
          </a:prstGeom>
          <a:noFill/>
        </p:spPr>
        <p:txBody>
          <a:bodyPr wrap="none" rtlCol="0">
            <a:spAutoFit/>
          </a:bodyPr>
          <a:lstStyle/>
          <a:p>
            <a:r>
              <a:rPr kumimoji="1" lang="ja-JP" altLang="en-US" sz="1600" dirty="0"/>
              <a:t>〇作業届出件数の内訳等（大阪府所管分のみ）</a:t>
            </a:r>
          </a:p>
        </p:txBody>
      </p:sp>
      <p:sp>
        <p:nvSpPr>
          <p:cNvPr id="10" name="テキスト ボックス 9">
            <a:extLst>
              <a:ext uri="{FF2B5EF4-FFF2-40B4-BE49-F238E27FC236}">
                <a16:creationId xmlns:a16="http://schemas.microsoft.com/office/drawing/2014/main" id="{86711FF1-B43A-4205-8C78-CEFDBDD3834E}"/>
              </a:ext>
            </a:extLst>
          </p:cNvPr>
          <p:cNvSpPr txBox="1"/>
          <p:nvPr/>
        </p:nvSpPr>
        <p:spPr>
          <a:xfrm>
            <a:off x="660400" y="4777868"/>
            <a:ext cx="3467616" cy="338554"/>
          </a:xfrm>
          <a:prstGeom prst="rect">
            <a:avLst/>
          </a:prstGeom>
          <a:noFill/>
        </p:spPr>
        <p:txBody>
          <a:bodyPr wrap="none" rtlCol="0">
            <a:spAutoFit/>
          </a:bodyPr>
          <a:lstStyle/>
          <a:p>
            <a:r>
              <a:rPr kumimoji="1" lang="ja-JP" altLang="en-US" sz="1600" dirty="0"/>
              <a:t>〇立入検査数（大阪府所管分のみ）</a:t>
            </a:r>
          </a:p>
        </p:txBody>
      </p:sp>
      <p:sp>
        <p:nvSpPr>
          <p:cNvPr id="4" name="スライド番号プレースホルダー 3">
            <a:extLst>
              <a:ext uri="{FF2B5EF4-FFF2-40B4-BE49-F238E27FC236}">
                <a16:creationId xmlns:a16="http://schemas.microsoft.com/office/drawing/2014/main" id="{DE02D35F-B0D9-48EB-AF9C-5ACF56DA0D9A}"/>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17</a:t>
            </a:fld>
            <a:endParaRPr lang="en-US" dirty="0">
              <a:solidFill>
                <a:schemeClr val="tx1"/>
              </a:solidFill>
            </a:endParaRPr>
          </a:p>
        </p:txBody>
      </p:sp>
      <p:sp>
        <p:nvSpPr>
          <p:cNvPr id="11" name="テキスト ボックス 10">
            <a:extLst>
              <a:ext uri="{FF2B5EF4-FFF2-40B4-BE49-F238E27FC236}">
                <a16:creationId xmlns:a16="http://schemas.microsoft.com/office/drawing/2014/main" id="{86711FF1-B43A-4205-8C78-CEFDBDD3834E}"/>
              </a:ext>
            </a:extLst>
          </p:cNvPr>
          <p:cNvSpPr txBox="1"/>
          <p:nvPr/>
        </p:nvSpPr>
        <p:spPr>
          <a:xfrm>
            <a:off x="910671" y="6589890"/>
            <a:ext cx="7199407" cy="253916"/>
          </a:xfrm>
          <a:prstGeom prst="rect">
            <a:avLst/>
          </a:prstGeom>
          <a:noFill/>
        </p:spPr>
        <p:txBody>
          <a:bodyPr wrap="none" rtlCol="0">
            <a:spAutoFit/>
          </a:bodyPr>
          <a:lstStyle/>
          <a:p>
            <a:r>
              <a:rPr kumimoji="1" lang="en-US" altLang="ja-JP" sz="1050" dirty="0"/>
              <a:t>※</a:t>
            </a:r>
            <a:r>
              <a:rPr kumimoji="1" lang="ja-JP" altLang="en-US" sz="1050" dirty="0"/>
              <a:t>全ての表において、平成</a:t>
            </a:r>
            <a:r>
              <a:rPr kumimoji="1" lang="en-US" altLang="ja-JP" sz="1050" dirty="0"/>
              <a:t>28</a:t>
            </a:r>
            <a:r>
              <a:rPr kumimoji="1" lang="ja-JP" altLang="en-US" sz="1050" dirty="0"/>
              <a:t>年度、平成</a:t>
            </a:r>
            <a:r>
              <a:rPr kumimoji="1" lang="en-US" altLang="ja-JP" sz="1050" dirty="0"/>
              <a:t>29</a:t>
            </a:r>
            <a:r>
              <a:rPr kumimoji="1" lang="ja-JP" altLang="en-US" sz="1050" dirty="0"/>
              <a:t>年度の府所管分の数字については中核市移行前の寝屋川市の件数含む。</a:t>
            </a:r>
          </a:p>
        </p:txBody>
      </p:sp>
    </p:spTree>
    <p:extLst>
      <p:ext uri="{BB962C8B-B14F-4D97-AF65-F5344CB8AC3E}">
        <p14:creationId xmlns:p14="http://schemas.microsoft.com/office/powerpoint/2010/main" val="360055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6BC0D-D33E-45B8-95EB-833A47800B3D}"/>
              </a:ext>
            </a:extLst>
          </p:cNvPr>
          <p:cNvSpPr>
            <a:spLocks noGrp="1"/>
          </p:cNvSpPr>
          <p:nvPr>
            <p:ph type="title"/>
          </p:nvPr>
        </p:nvSpPr>
        <p:spPr>
          <a:xfrm>
            <a:off x="575994" y="707950"/>
            <a:ext cx="7766148" cy="399634"/>
          </a:xfrm>
        </p:spPr>
        <p:txBody>
          <a:bodyPr>
            <a:normAutofit fontScale="90000"/>
          </a:bodyPr>
          <a:lstStyle/>
          <a:p>
            <a:r>
              <a:rPr kumimoji="1" lang="ja-JP" altLang="en-US" sz="2400" dirty="0"/>
              <a:t>（</a:t>
            </a:r>
            <a:r>
              <a:rPr lang="ja-JP" altLang="en-US" sz="2400" dirty="0"/>
              <a:t>参考）府内市町村の規制権限に関する状況</a:t>
            </a:r>
            <a:endParaRPr kumimoji="1" lang="ja-JP" altLang="en-US" sz="2400" dirty="0"/>
          </a:p>
        </p:txBody>
      </p:sp>
      <p:graphicFrame>
        <p:nvGraphicFramePr>
          <p:cNvPr id="13" name="表 12">
            <a:extLst>
              <a:ext uri="{FF2B5EF4-FFF2-40B4-BE49-F238E27FC236}">
                <a16:creationId xmlns:a16="http://schemas.microsoft.com/office/drawing/2014/main" id="{71D794C1-5F2C-4754-B23F-430EAEC556F8}"/>
              </a:ext>
            </a:extLst>
          </p:cNvPr>
          <p:cNvGraphicFramePr>
            <a:graphicFrameLocks noGrp="1"/>
          </p:cNvGraphicFramePr>
          <p:nvPr>
            <p:extLst>
              <p:ext uri="{D42A27DB-BD31-4B8C-83A1-F6EECF244321}">
                <p14:modId xmlns:p14="http://schemas.microsoft.com/office/powerpoint/2010/main" val="3903715093"/>
              </p:ext>
            </p:extLst>
          </p:nvPr>
        </p:nvGraphicFramePr>
        <p:xfrm>
          <a:off x="729625" y="1938853"/>
          <a:ext cx="7460421" cy="4062700"/>
        </p:xfrm>
        <a:graphic>
          <a:graphicData uri="http://schemas.openxmlformats.org/drawingml/2006/table">
            <a:tbl>
              <a:tblPr firstRow="1" firstCol="1" bandRow="1">
                <a:tableStyleId>{5C22544A-7EE6-4342-B048-85BDC9FD1C3A}</a:tableStyleId>
              </a:tblPr>
              <a:tblGrid>
                <a:gridCol w="2013575">
                  <a:extLst>
                    <a:ext uri="{9D8B030D-6E8A-4147-A177-3AD203B41FA5}">
                      <a16:colId xmlns:a16="http://schemas.microsoft.com/office/drawing/2014/main" val="3835309856"/>
                    </a:ext>
                  </a:extLst>
                </a:gridCol>
                <a:gridCol w="4430332">
                  <a:extLst>
                    <a:ext uri="{9D8B030D-6E8A-4147-A177-3AD203B41FA5}">
                      <a16:colId xmlns:a16="http://schemas.microsoft.com/office/drawing/2014/main" val="2911551775"/>
                    </a:ext>
                  </a:extLst>
                </a:gridCol>
                <a:gridCol w="437882">
                  <a:extLst>
                    <a:ext uri="{9D8B030D-6E8A-4147-A177-3AD203B41FA5}">
                      <a16:colId xmlns:a16="http://schemas.microsoft.com/office/drawing/2014/main" val="1888701746"/>
                    </a:ext>
                  </a:extLst>
                </a:gridCol>
                <a:gridCol w="578632">
                  <a:extLst>
                    <a:ext uri="{9D8B030D-6E8A-4147-A177-3AD203B41FA5}">
                      <a16:colId xmlns:a16="http://schemas.microsoft.com/office/drawing/2014/main" val="3877618380"/>
                    </a:ext>
                  </a:extLst>
                </a:gridCol>
              </a:tblGrid>
              <a:tr h="429829">
                <a:tc>
                  <a:txBody>
                    <a:bodyPr/>
                    <a:lstStyle/>
                    <a:p>
                      <a:pPr algn="l">
                        <a:lnSpc>
                          <a:spcPct val="100000"/>
                        </a:lnSpc>
                        <a:spcAft>
                          <a:spcPts val="0"/>
                        </a:spcAft>
                      </a:pPr>
                      <a:r>
                        <a:rPr lang="en-US" sz="1600" kern="100" dirty="0">
                          <a:solidFill>
                            <a:schemeClr val="tx1"/>
                          </a:solidFill>
                          <a:effectLst/>
                          <a:latin typeface="+mn-ea"/>
                          <a:ea typeface="+mn-ea"/>
                        </a:rPr>
                        <a:t> </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600" kern="100" dirty="0">
                          <a:solidFill>
                            <a:schemeClr val="tx1"/>
                          </a:solidFill>
                          <a:effectLst/>
                          <a:latin typeface="+mn-ea"/>
                          <a:ea typeface="+mn-ea"/>
                        </a:rPr>
                        <a:t>市町村</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kern="100" dirty="0">
                          <a:solidFill>
                            <a:schemeClr val="tx1"/>
                          </a:solidFill>
                          <a:effectLst/>
                          <a:latin typeface="+mn-ea"/>
                          <a:ea typeface="+mn-ea"/>
                          <a:cs typeface="Times New Roman" panose="02020603050405020304" pitchFamily="18" charset="0"/>
                        </a:rPr>
                        <a:t>数</a:t>
                      </a:r>
                      <a:endParaRPr lang="ja-JP" altLang="ja-JP" sz="1800" kern="100" dirty="0">
                        <a:solidFill>
                          <a:schemeClr val="tx1"/>
                        </a:solidFill>
                        <a:effectLst/>
                        <a:latin typeface="+mn-ea"/>
                        <a:ea typeface="+mn-ea"/>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769368805"/>
                  </a:ext>
                </a:extLst>
              </a:tr>
              <a:tr h="1210957">
                <a:tc>
                  <a:txBody>
                    <a:bodyPr/>
                    <a:lstStyle/>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府が直接規制指導等を行っている自治体</a:t>
                      </a: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（府所管市町）</a:t>
                      </a:r>
                      <a:endParaRPr lang="en-US" altLang="ja-JP" sz="16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守口市、大東市、和泉市、柏原市、羽曳野市、</a:t>
                      </a: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門真市、摂津市、高石市、藤井寺市、泉南市、</a:t>
                      </a: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Aft>
                          <a:spcPts val="0"/>
                        </a:spcAft>
                      </a:pPr>
                      <a:r>
                        <a:rPr lang="ja-JP" altLang="en-US" sz="1600" kern="100">
                          <a:solidFill>
                            <a:schemeClr val="tx1"/>
                          </a:solidFill>
                          <a:effectLst/>
                          <a:latin typeface="+mn-ea"/>
                          <a:ea typeface="+mn-ea"/>
                          <a:cs typeface="Times New Roman" panose="02020603050405020304" pitchFamily="18" charset="0"/>
                        </a:rPr>
                        <a:t>四條畷市</a:t>
                      </a:r>
                      <a:r>
                        <a:rPr lang="ja-JP" altLang="en-US" sz="1600" kern="100" dirty="0">
                          <a:solidFill>
                            <a:schemeClr val="tx1"/>
                          </a:solidFill>
                          <a:effectLst/>
                          <a:latin typeface="+mn-ea"/>
                          <a:ea typeface="+mn-ea"/>
                          <a:cs typeface="Times New Roman" panose="02020603050405020304" pitchFamily="18" charset="0"/>
                        </a:rPr>
                        <a:t>、交野市、島本町、熊取町、田尻町、岬町</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gridSpan="2">
                  <a:txBody>
                    <a:bodyPr/>
                    <a:lstStyle/>
                    <a:p>
                      <a:pPr algn="ctr">
                        <a:lnSpc>
                          <a:spcPct val="100000"/>
                        </a:lnSpc>
                        <a:spcAft>
                          <a:spcPts val="0"/>
                        </a:spcAft>
                      </a:pPr>
                      <a:r>
                        <a:rPr lang="en-US" altLang="ja-JP" sz="1600" kern="100" dirty="0">
                          <a:solidFill>
                            <a:schemeClr val="tx1"/>
                          </a:solidFill>
                          <a:effectLst/>
                          <a:latin typeface="+mn-ea"/>
                          <a:ea typeface="+mn-ea"/>
                          <a:cs typeface="Times New Roman" panose="02020603050405020304" pitchFamily="18" charset="0"/>
                        </a:rPr>
                        <a:t>16</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03178129"/>
                  </a:ext>
                </a:extLst>
              </a:tr>
              <a:tr h="1210957">
                <a:tc>
                  <a:txBody>
                    <a:bodyPr/>
                    <a:lstStyle/>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大気汚染防止法で</a:t>
                      </a: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権限を有する自治体</a:t>
                      </a:r>
                      <a:endParaRPr lang="en-US" altLang="ja-JP" sz="1600" kern="100" dirty="0">
                        <a:solidFill>
                          <a:schemeClr val="tx1"/>
                        </a:solidFill>
                        <a:effectLst/>
                        <a:latin typeface="+mn-ea"/>
                        <a:ea typeface="+mn-ea"/>
                        <a:cs typeface="Times New Roman" panose="02020603050405020304" pitchFamily="18" charset="0"/>
                      </a:endParaRPr>
                    </a:p>
                    <a:p>
                      <a:pPr algn="l">
                        <a:lnSpc>
                          <a:spcPct val="100000"/>
                        </a:lnSpc>
                        <a:spcAft>
                          <a:spcPts val="0"/>
                        </a:spcAft>
                      </a:pPr>
                      <a:r>
                        <a:rPr lang="en-US" altLang="ja-JP" sz="1600" kern="100" dirty="0">
                          <a:solidFill>
                            <a:schemeClr val="tx1"/>
                          </a:solidFill>
                          <a:effectLst/>
                          <a:latin typeface="+mn-ea"/>
                          <a:ea typeface="+mn-ea"/>
                          <a:cs typeface="Times New Roman" panose="02020603050405020304" pitchFamily="18" charset="0"/>
                        </a:rPr>
                        <a:t>(</a:t>
                      </a:r>
                      <a:r>
                        <a:rPr lang="ja-JP" altLang="en-US" sz="1600" kern="100" dirty="0">
                          <a:solidFill>
                            <a:schemeClr val="tx1"/>
                          </a:solidFill>
                          <a:effectLst/>
                          <a:latin typeface="+mn-ea"/>
                          <a:ea typeface="+mn-ea"/>
                          <a:cs typeface="Times New Roman" panose="02020603050405020304" pitchFamily="18" charset="0"/>
                        </a:rPr>
                        <a:t>指定市・中核市）</a:t>
                      </a:r>
                      <a:endParaRPr lang="en-US" altLang="ja-JP" sz="16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sz="1600" u="none" kern="100" dirty="0">
                          <a:solidFill>
                            <a:schemeClr val="tx1"/>
                          </a:solidFill>
                          <a:effectLst/>
                          <a:latin typeface="+mn-ea"/>
                          <a:ea typeface="+mn-ea"/>
                        </a:rPr>
                        <a:t>大阪市、堺市、豊中市、吹田市、高槻市、</a:t>
                      </a:r>
                      <a:endParaRPr lang="en-US" altLang="ja-JP" sz="1600" u="none" kern="100" dirty="0">
                        <a:solidFill>
                          <a:schemeClr val="tx1"/>
                        </a:solidFill>
                        <a:effectLst/>
                        <a:latin typeface="+mn-ea"/>
                        <a:ea typeface="+mn-ea"/>
                      </a:endParaRPr>
                    </a:p>
                    <a:p>
                      <a:pPr algn="l">
                        <a:lnSpc>
                          <a:spcPct val="100000"/>
                        </a:lnSpc>
                        <a:spcAft>
                          <a:spcPts val="0"/>
                        </a:spcAft>
                      </a:pPr>
                      <a:r>
                        <a:rPr lang="ja-JP" sz="1600" u="none" kern="100" dirty="0">
                          <a:solidFill>
                            <a:schemeClr val="tx1"/>
                          </a:solidFill>
                          <a:effectLst/>
                          <a:latin typeface="+mn-ea"/>
                          <a:ea typeface="+mn-ea"/>
                        </a:rPr>
                        <a:t>枚方市、</a:t>
                      </a:r>
                      <a:r>
                        <a:rPr lang="ja-JP" altLang="en-US" sz="1600" u="none" kern="100" dirty="0">
                          <a:solidFill>
                            <a:schemeClr val="tx1"/>
                          </a:solidFill>
                          <a:effectLst/>
                          <a:latin typeface="+mn-ea"/>
                          <a:ea typeface="+mn-ea"/>
                        </a:rPr>
                        <a:t>八尾市、</a:t>
                      </a:r>
                      <a:r>
                        <a:rPr lang="ja-JP" altLang="ja-JP" sz="1600" u="none" kern="100" dirty="0">
                          <a:solidFill>
                            <a:schemeClr val="tx1"/>
                          </a:solidFill>
                          <a:effectLst/>
                          <a:latin typeface="+mn-ea"/>
                          <a:ea typeface="+mn-ea"/>
                        </a:rPr>
                        <a:t>寝屋川市、</a:t>
                      </a:r>
                      <a:r>
                        <a:rPr lang="ja-JP" sz="1600" u="none" kern="100" dirty="0">
                          <a:solidFill>
                            <a:schemeClr val="tx1"/>
                          </a:solidFill>
                          <a:effectLst/>
                          <a:latin typeface="+mn-ea"/>
                          <a:ea typeface="+mn-ea"/>
                        </a:rPr>
                        <a:t>東大阪市</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altLang="ja-JP" sz="1600" kern="100" dirty="0">
                          <a:solidFill>
                            <a:schemeClr val="tx1"/>
                          </a:solidFill>
                          <a:effectLst/>
                          <a:latin typeface="+mn-ea"/>
                          <a:ea typeface="+mn-ea"/>
                          <a:cs typeface="Times New Roman" panose="02020603050405020304" pitchFamily="18" charset="0"/>
                        </a:rPr>
                        <a:t>9</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rowSpan="2">
                  <a:txBody>
                    <a:bodyPr/>
                    <a:lstStyle/>
                    <a:p>
                      <a:pPr algn="ctr">
                        <a:lnSpc>
                          <a:spcPct val="100000"/>
                        </a:lnSpc>
                        <a:spcAft>
                          <a:spcPts val="0"/>
                        </a:spcAft>
                      </a:pPr>
                      <a:r>
                        <a:rPr lang="en-US" altLang="ja-JP" sz="1600" kern="100" dirty="0">
                          <a:solidFill>
                            <a:schemeClr val="tx1"/>
                          </a:solidFill>
                          <a:effectLst/>
                          <a:latin typeface="+mn-ea"/>
                          <a:ea typeface="+mn-ea"/>
                          <a:cs typeface="Times New Roman" panose="02020603050405020304" pitchFamily="18" charset="0"/>
                        </a:rPr>
                        <a:t>27</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8823659"/>
                  </a:ext>
                </a:extLst>
              </a:tr>
              <a:tr h="1210957">
                <a:tc>
                  <a:txBody>
                    <a:bodyPr/>
                    <a:lstStyle/>
                    <a:p>
                      <a:pPr algn="l">
                        <a:lnSpc>
                          <a:spcPct val="100000"/>
                        </a:lnSpc>
                        <a:spcAft>
                          <a:spcPts val="0"/>
                        </a:spcAft>
                      </a:pPr>
                      <a:r>
                        <a:rPr lang="ja-JP" altLang="en-US" sz="1600" kern="100" dirty="0">
                          <a:solidFill>
                            <a:schemeClr val="tx1"/>
                          </a:solidFill>
                          <a:effectLst/>
                          <a:latin typeface="+mn-ea"/>
                          <a:ea typeface="+mn-ea"/>
                          <a:cs typeface="Times New Roman" panose="02020603050405020304" pitchFamily="18" charset="0"/>
                        </a:rPr>
                        <a:t>府条例で権限を移譲している自治体</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l">
                        <a:lnSpc>
                          <a:spcPct val="100000"/>
                        </a:lnSpc>
                        <a:spcAft>
                          <a:spcPts val="0"/>
                        </a:spcAft>
                      </a:pPr>
                      <a:r>
                        <a:rPr lang="ja-JP" altLang="en-US" sz="1600" kern="100" dirty="0">
                          <a:solidFill>
                            <a:schemeClr val="tx1"/>
                          </a:solidFill>
                          <a:effectLst/>
                          <a:latin typeface="+mn-ea"/>
                          <a:ea typeface="+mn-ea"/>
                        </a:rPr>
                        <a:t>岸和田市、</a:t>
                      </a:r>
                      <a:r>
                        <a:rPr lang="ja-JP" altLang="ja-JP" sz="1600" kern="100" dirty="0">
                          <a:solidFill>
                            <a:schemeClr val="tx1"/>
                          </a:solidFill>
                          <a:effectLst/>
                          <a:latin typeface="+mn-ea"/>
                          <a:ea typeface="+mn-ea"/>
                        </a:rPr>
                        <a:t>池田市、泉大津市、貝塚市、</a:t>
                      </a:r>
                      <a:r>
                        <a:rPr lang="ja-JP" altLang="en-US" sz="1600" kern="100" dirty="0">
                          <a:solidFill>
                            <a:schemeClr val="tx1"/>
                          </a:solidFill>
                          <a:effectLst/>
                          <a:latin typeface="+mn-ea"/>
                          <a:ea typeface="+mn-ea"/>
                        </a:rPr>
                        <a:t>茨木市、</a:t>
                      </a:r>
                      <a:endParaRPr lang="en-US" altLang="ja-JP" sz="1600" kern="100" dirty="0">
                        <a:solidFill>
                          <a:schemeClr val="tx1"/>
                        </a:solidFill>
                        <a:effectLst/>
                        <a:latin typeface="+mn-ea"/>
                        <a:ea typeface="+mn-ea"/>
                      </a:endParaRPr>
                    </a:p>
                    <a:p>
                      <a:pPr algn="l">
                        <a:lnSpc>
                          <a:spcPct val="100000"/>
                        </a:lnSpc>
                        <a:spcAft>
                          <a:spcPts val="0"/>
                        </a:spcAft>
                      </a:pPr>
                      <a:r>
                        <a:rPr lang="ja-JP" altLang="en-US" sz="1600" kern="100" dirty="0">
                          <a:solidFill>
                            <a:schemeClr val="tx1"/>
                          </a:solidFill>
                          <a:effectLst/>
                          <a:latin typeface="+mn-ea"/>
                          <a:ea typeface="+mn-ea"/>
                        </a:rPr>
                        <a:t>泉佐野市、</a:t>
                      </a:r>
                      <a:r>
                        <a:rPr lang="ja-JP" altLang="ja-JP" sz="1600" kern="100" dirty="0">
                          <a:solidFill>
                            <a:schemeClr val="tx1"/>
                          </a:solidFill>
                          <a:effectLst/>
                          <a:latin typeface="+mn-ea"/>
                          <a:ea typeface="+mn-ea"/>
                        </a:rPr>
                        <a:t>富田林市、河内長野市、松原市、</a:t>
                      </a:r>
                      <a:endParaRPr lang="en-US" altLang="ja-JP" sz="1600" kern="100" dirty="0">
                        <a:solidFill>
                          <a:schemeClr val="tx1"/>
                        </a:solidFill>
                        <a:effectLst/>
                        <a:latin typeface="+mn-ea"/>
                        <a:ea typeface="+mn-ea"/>
                      </a:endParaRPr>
                    </a:p>
                    <a:p>
                      <a:pPr algn="l">
                        <a:lnSpc>
                          <a:spcPct val="100000"/>
                        </a:lnSpc>
                        <a:spcAft>
                          <a:spcPts val="0"/>
                        </a:spcAft>
                      </a:pPr>
                      <a:r>
                        <a:rPr lang="ja-JP" altLang="ja-JP" sz="1600" kern="100" dirty="0">
                          <a:solidFill>
                            <a:schemeClr val="tx1"/>
                          </a:solidFill>
                          <a:effectLst/>
                          <a:latin typeface="+mn-ea"/>
                          <a:ea typeface="+mn-ea"/>
                        </a:rPr>
                        <a:t>箕面市、大阪狭山市、阪南市</a:t>
                      </a:r>
                      <a:r>
                        <a:rPr lang="ja-JP" altLang="en-US" sz="1600" kern="100" dirty="0">
                          <a:solidFill>
                            <a:schemeClr val="tx1"/>
                          </a:solidFill>
                          <a:effectLst/>
                          <a:latin typeface="+mn-ea"/>
                          <a:ea typeface="+mn-ea"/>
                        </a:rPr>
                        <a:t>、</a:t>
                      </a:r>
                      <a:r>
                        <a:rPr lang="ja-JP" altLang="ja-JP" sz="1600" kern="100" dirty="0">
                          <a:solidFill>
                            <a:schemeClr val="tx1"/>
                          </a:solidFill>
                          <a:effectLst/>
                          <a:latin typeface="+mn-ea"/>
                          <a:ea typeface="+mn-ea"/>
                        </a:rPr>
                        <a:t>豊能町、能勢町、</a:t>
                      </a:r>
                      <a:endParaRPr lang="en-US" altLang="ja-JP" sz="1600" kern="100" dirty="0">
                        <a:solidFill>
                          <a:schemeClr val="tx1"/>
                        </a:solidFill>
                        <a:effectLst/>
                        <a:latin typeface="+mn-ea"/>
                        <a:ea typeface="+mn-ea"/>
                      </a:endParaRPr>
                    </a:p>
                    <a:p>
                      <a:pPr algn="l">
                        <a:lnSpc>
                          <a:spcPct val="100000"/>
                        </a:lnSpc>
                        <a:spcAft>
                          <a:spcPts val="0"/>
                        </a:spcAft>
                      </a:pPr>
                      <a:r>
                        <a:rPr lang="ja-JP" altLang="ja-JP" sz="1600" kern="100" dirty="0">
                          <a:solidFill>
                            <a:schemeClr val="tx1"/>
                          </a:solidFill>
                          <a:effectLst/>
                          <a:latin typeface="+mn-ea"/>
                          <a:ea typeface="+mn-ea"/>
                        </a:rPr>
                        <a:t>忠岡町、太子町、河南町、千早赤阪村</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altLang="ja-JP" sz="1600" kern="100" dirty="0">
                          <a:solidFill>
                            <a:schemeClr val="tx1"/>
                          </a:solidFill>
                          <a:effectLst/>
                          <a:latin typeface="+mn-ea"/>
                          <a:ea typeface="+mn-ea"/>
                          <a:cs typeface="Times New Roman" panose="02020603050405020304" pitchFamily="18" charset="0"/>
                        </a:rPr>
                        <a:t>18</a:t>
                      </a: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tc vMerge="1">
                  <a:txBody>
                    <a:bodyPr/>
                    <a:lstStyle/>
                    <a:p>
                      <a:pPr algn="ctr">
                        <a:lnSpc>
                          <a:spcPct val="100000"/>
                        </a:lnSpc>
                        <a:spcAft>
                          <a:spcPts val="0"/>
                        </a:spcAft>
                      </a:pPr>
                      <a:endParaRPr lang="ja-JP" sz="1600" kern="100" dirty="0">
                        <a:solidFill>
                          <a:schemeClr val="tx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148893803"/>
                  </a:ext>
                </a:extLst>
              </a:tr>
            </a:tbl>
          </a:graphicData>
        </a:graphic>
      </p:graphicFrame>
      <p:sp>
        <p:nvSpPr>
          <p:cNvPr id="15" name="テキスト ボックス 14">
            <a:extLst>
              <a:ext uri="{FF2B5EF4-FFF2-40B4-BE49-F238E27FC236}">
                <a16:creationId xmlns:a16="http://schemas.microsoft.com/office/drawing/2014/main" id="{0104F517-87F1-4082-80AA-4B078AA31A87}"/>
              </a:ext>
            </a:extLst>
          </p:cNvPr>
          <p:cNvSpPr txBox="1"/>
          <p:nvPr/>
        </p:nvSpPr>
        <p:spPr>
          <a:xfrm>
            <a:off x="729624" y="1107855"/>
            <a:ext cx="7306793" cy="830997"/>
          </a:xfrm>
          <a:prstGeom prst="rect">
            <a:avLst/>
          </a:prstGeom>
          <a:noFill/>
        </p:spPr>
        <p:txBody>
          <a:bodyPr wrap="square" rtlCol="0">
            <a:spAutoFit/>
          </a:bodyPr>
          <a:lstStyle/>
          <a:p>
            <a:r>
              <a:rPr kumimoji="1" lang="ja-JP" altLang="en-US" sz="1600" dirty="0"/>
              <a:t>　令和２年度時点で府内</a:t>
            </a:r>
            <a:r>
              <a:rPr kumimoji="1" lang="en-US" altLang="ja-JP" sz="1600" dirty="0"/>
              <a:t>43</a:t>
            </a:r>
            <a:r>
              <a:rPr kumimoji="1" lang="ja-JP" altLang="en-US" sz="1600" dirty="0"/>
              <a:t>市町村のうち大気汚染関連（石綿規制）に関して</a:t>
            </a:r>
            <a:endParaRPr kumimoji="1" lang="en-US" altLang="ja-JP" sz="1600" dirty="0"/>
          </a:p>
          <a:p>
            <a:r>
              <a:rPr kumimoji="1" lang="ja-JP" altLang="en-US" sz="1600" dirty="0"/>
              <a:t>〇　府が直接規制を行う市町村は</a:t>
            </a:r>
            <a:r>
              <a:rPr kumimoji="1" lang="en-US" altLang="ja-JP" sz="1600" dirty="0"/>
              <a:t>16</a:t>
            </a:r>
            <a:r>
              <a:rPr kumimoji="1" lang="ja-JP" altLang="en-US" sz="1600" dirty="0"/>
              <a:t>市町村</a:t>
            </a:r>
            <a:endParaRPr kumimoji="1" lang="en-US" altLang="ja-JP" sz="1600" dirty="0"/>
          </a:p>
          <a:p>
            <a:r>
              <a:rPr kumimoji="1" lang="ja-JP" altLang="en-US" sz="1600" dirty="0"/>
              <a:t>〇　法や府条例で市町村が規制権限を有するものは</a:t>
            </a:r>
            <a:r>
              <a:rPr kumimoji="1" lang="en-US" altLang="ja-JP" sz="1600" dirty="0"/>
              <a:t>27</a:t>
            </a:r>
            <a:r>
              <a:rPr kumimoji="1" lang="ja-JP" altLang="en-US" sz="1600" dirty="0"/>
              <a:t>市町村　　である。</a:t>
            </a:r>
          </a:p>
        </p:txBody>
      </p:sp>
      <p:sp>
        <p:nvSpPr>
          <p:cNvPr id="6" name="スライド番号プレースホルダー 3">
            <a:extLst>
              <a:ext uri="{FF2B5EF4-FFF2-40B4-BE49-F238E27FC236}">
                <a16:creationId xmlns:a16="http://schemas.microsoft.com/office/drawing/2014/main" id="{DE02D35F-B0D9-48EB-AF9C-5ACF56DA0D9A}"/>
              </a:ext>
            </a:extLst>
          </p:cNvPr>
          <p:cNvSpPr txBox="1">
            <a:spLocks/>
          </p:cNvSpPr>
          <p:nvPr/>
        </p:nvSpPr>
        <p:spPr>
          <a:xfrm>
            <a:off x="9000000" y="6300000"/>
            <a:ext cx="55535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9954A3-9DFD-4C44-94BA-B95130A3BA1C}"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128778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ea typeface="メイリオ"/>
              </a:rPr>
              <a:t>検討に係る背景と課題</a:t>
            </a:r>
            <a:r>
              <a:rPr lang="ja-JP" altLang="en-US">
                <a:ea typeface="メイリオ"/>
              </a:rPr>
              <a:t>①</a:t>
            </a:r>
            <a:endParaRPr kumimoji="1" lang="ja-JP" altLang="en-US"/>
          </a:p>
        </p:txBody>
      </p:sp>
      <p:sp>
        <p:nvSpPr>
          <p:cNvPr id="3" name="コンテンツ プレースホルダー 2"/>
          <p:cNvSpPr>
            <a:spLocks noGrp="1"/>
          </p:cNvSpPr>
          <p:nvPr>
            <p:ph idx="1"/>
          </p:nvPr>
        </p:nvSpPr>
        <p:spPr>
          <a:xfrm>
            <a:off x="660400" y="1414812"/>
            <a:ext cx="7669213" cy="5239206"/>
          </a:xfrm>
        </p:spPr>
        <p:txBody>
          <a:bodyPr vert="horz" lIns="91440" tIns="45720" rIns="91440" bIns="45720" rtlCol="0" anchor="t">
            <a:noAutofit/>
          </a:bodyPr>
          <a:lstStyle/>
          <a:p>
            <a:pPr>
              <a:lnSpc>
                <a:spcPct val="150000"/>
              </a:lnSpc>
            </a:pPr>
            <a:r>
              <a:rPr lang="ja-JP" altLang="en-US" sz="1700" dirty="0"/>
              <a:t>大気汚染防止法では、阪神</a:t>
            </a:r>
            <a:r>
              <a:rPr lang="ja-JP" altLang="en-US" sz="1700" dirty="0">
                <a:solidFill>
                  <a:schemeClr val="tx1"/>
                </a:solidFill>
              </a:rPr>
              <a:t>・淡路大震災を契機に平成８年から吹付石綿（レベル１建材）を、平成</a:t>
            </a:r>
            <a:r>
              <a:rPr lang="en-US" altLang="ja-JP" sz="1700" dirty="0">
                <a:solidFill>
                  <a:schemeClr val="tx1"/>
                </a:solidFill>
              </a:rPr>
              <a:t>18</a:t>
            </a:r>
            <a:r>
              <a:rPr lang="ja-JP" altLang="en-US" sz="1700" dirty="0">
                <a:solidFill>
                  <a:schemeClr val="tx1"/>
                </a:solidFill>
              </a:rPr>
              <a:t>年から石綿含有断熱材等（レベル２建材）を規制対象としてきたが、現時点（令和２年時点）では石綿含有成形板等（レベル３建材）は規制対象外であった。</a:t>
            </a:r>
          </a:p>
          <a:p>
            <a:pPr>
              <a:lnSpc>
                <a:spcPct val="150000"/>
              </a:lnSpc>
            </a:pPr>
            <a:r>
              <a:rPr lang="ja-JP" altLang="en-US" sz="1700" dirty="0">
                <a:solidFill>
                  <a:schemeClr val="tx1"/>
                </a:solidFill>
                <a:ea typeface="メイリオ"/>
              </a:rPr>
              <a:t>大阪府では平成</a:t>
            </a:r>
            <a:r>
              <a:rPr lang="en-US" altLang="ja-JP" sz="1700" dirty="0">
                <a:solidFill>
                  <a:schemeClr val="tx1"/>
                </a:solidFill>
                <a:ea typeface="メイリオ"/>
              </a:rPr>
              <a:t>18</a:t>
            </a:r>
            <a:r>
              <a:rPr lang="ja-JP" altLang="en-US" sz="1700" dirty="0">
                <a:solidFill>
                  <a:schemeClr val="tx1"/>
                </a:solidFill>
                <a:ea typeface="メイリオ"/>
              </a:rPr>
              <a:t>年からレベル３建材のうち、樹脂被覆・固化されたものを除く石綿含有成形板を規制対象とし、作業基準を定め、うち石綿含有建材の使用面積が</a:t>
            </a:r>
            <a:r>
              <a:rPr lang="en-US" altLang="ja-JP" sz="1700" dirty="0">
                <a:solidFill>
                  <a:schemeClr val="tx1"/>
                </a:solidFill>
                <a:ea typeface="メイリオ"/>
              </a:rPr>
              <a:t>1000㎡</a:t>
            </a:r>
            <a:r>
              <a:rPr lang="ja-JP" altLang="en-US" sz="1700" dirty="0">
                <a:solidFill>
                  <a:schemeClr val="tx1"/>
                </a:solidFill>
                <a:ea typeface="メイリオ"/>
              </a:rPr>
              <a:t>以上の解体等除去工事には事前届出を義務付けてきた。</a:t>
            </a:r>
            <a:endParaRPr lang="en-US" altLang="ja-JP" sz="1700" dirty="0">
              <a:solidFill>
                <a:schemeClr val="tx1"/>
              </a:solidFill>
              <a:ea typeface="メイリオ"/>
            </a:endParaRPr>
          </a:p>
          <a:p>
            <a:pPr>
              <a:lnSpc>
                <a:spcPct val="150000"/>
              </a:lnSpc>
            </a:pPr>
            <a:r>
              <a:rPr lang="ja-JP" altLang="en-US" sz="1700" dirty="0">
                <a:solidFill>
                  <a:schemeClr val="tx1"/>
                </a:solidFill>
                <a:ea typeface="メイリオ"/>
              </a:rPr>
              <a:t>本年６月に公布された改正大気汚染防止法では、実態調査により適切な飛散防止措置が行われない場合には石綿が飛散するおそれがあることが明らかになったこと、都道府県等の立入検査において不適切な事例が確認されていることから、レベル３建材を規制対象に含めることとした。</a:t>
            </a:r>
            <a:endParaRPr lang="ja-JP" altLang="ja-JP" sz="1700" dirty="0">
              <a:solidFill>
                <a:schemeClr val="tx1"/>
              </a:solidFill>
              <a:ea typeface="メイリオ"/>
            </a:endParaRPr>
          </a:p>
        </p:txBody>
      </p:sp>
      <p:sp>
        <p:nvSpPr>
          <p:cNvPr id="4" name="スライド番号プレースホルダー 3">
            <a:extLst>
              <a:ext uri="{FF2B5EF4-FFF2-40B4-BE49-F238E27FC236}">
                <a16:creationId xmlns:a16="http://schemas.microsoft.com/office/drawing/2014/main" id="{310D0A49-9AE0-4604-A674-62AEC14157EB}"/>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6790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ea typeface="メイリオ"/>
              </a:rPr>
              <a:t>検討に係る背景と課題</a:t>
            </a:r>
            <a:r>
              <a:rPr lang="ja-JP" altLang="en-US" dirty="0">
                <a:ea typeface="メイリオ"/>
              </a:rPr>
              <a:t>②</a:t>
            </a:r>
            <a:endParaRPr kumimoji="1" lang="ja-JP" altLang="en-US" dirty="0"/>
          </a:p>
        </p:txBody>
      </p:sp>
      <p:sp>
        <p:nvSpPr>
          <p:cNvPr id="3" name="コンテンツ プレースホルダー 2"/>
          <p:cNvSpPr>
            <a:spLocks noGrp="1"/>
          </p:cNvSpPr>
          <p:nvPr>
            <p:ph idx="1"/>
          </p:nvPr>
        </p:nvSpPr>
        <p:spPr>
          <a:xfrm>
            <a:off x="508131" y="1270000"/>
            <a:ext cx="8002823" cy="5359400"/>
          </a:xfrm>
        </p:spPr>
        <p:txBody>
          <a:bodyPr vert="horz" lIns="91440" tIns="45720" rIns="91440" bIns="45720" rtlCol="0" anchor="t">
            <a:noAutofit/>
          </a:bodyPr>
          <a:lstStyle/>
          <a:p>
            <a:pPr>
              <a:lnSpc>
                <a:spcPct val="160000"/>
              </a:lnSpc>
            </a:pPr>
            <a:r>
              <a:rPr lang="ja-JP" altLang="en-US" sz="1700" dirty="0">
                <a:solidFill>
                  <a:schemeClr val="tx1"/>
                </a:solidFill>
                <a:ea typeface="メイリオ"/>
              </a:rPr>
              <a:t>レベル３建材については、以下に掲げる、石綿含有建材が法規制の対象となる予定である。</a:t>
            </a:r>
            <a:endParaRPr lang="en-US" altLang="ja-JP" sz="1700" strike="sngStrike" dirty="0">
              <a:solidFill>
                <a:schemeClr val="tx1"/>
              </a:solidFill>
              <a:ea typeface="メイリオ"/>
            </a:endParaRPr>
          </a:p>
          <a:p>
            <a:pPr lvl="1">
              <a:lnSpc>
                <a:spcPct val="160000"/>
              </a:lnSpc>
              <a:buFont typeface="Wingdings" panose="05000000000000000000" pitchFamily="2" charset="2"/>
              <a:buChar char="l"/>
            </a:pPr>
            <a:r>
              <a:rPr lang="ja-JP" altLang="en-US" sz="1700" dirty="0">
                <a:solidFill>
                  <a:schemeClr val="tx1"/>
                </a:solidFill>
                <a:ea typeface="メイリオ"/>
              </a:rPr>
              <a:t>現在府条例で規制している樹脂被覆・</a:t>
            </a:r>
            <a:r>
              <a:rPr lang="ja-JP" altLang="en-US" sz="1700" dirty="0" smtClean="0">
                <a:solidFill>
                  <a:schemeClr val="tx1"/>
                </a:solidFill>
                <a:ea typeface="メイリオ"/>
              </a:rPr>
              <a:t>固化されたも</a:t>
            </a:r>
            <a:r>
              <a:rPr lang="ja-JP" altLang="en-US" sz="1700" dirty="0">
                <a:solidFill>
                  <a:schemeClr val="tx1"/>
                </a:solidFill>
                <a:ea typeface="メイリオ"/>
              </a:rPr>
              <a:t>の</a:t>
            </a:r>
            <a:r>
              <a:rPr lang="ja-JP" altLang="en-US" sz="1700" dirty="0" smtClean="0">
                <a:solidFill>
                  <a:schemeClr val="tx1"/>
                </a:solidFill>
                <a:ea typeface="メイリオ"/>
              </a:rPr>
              <a:t>を</a:t>
            </a:r>
            <a:r>
              <a:rPr lang="ja-JP" altLang="en-US" sz="1700" dirty="0">
                <a:solidFill>
                  <a:schemeClr val="tx1"/>
                </a:solidFill>
                <a:ea typeface="メイリオ"/>
              </a:rPr>
              <a:t>除く成形板</a:t>
            </a:r>
            <a:endParaRPr lang="en-US" altLang="ja-JP" sz="1700" strike="sngStrike" dirty="0">
              <a:solidFill>
                <a:schemeClr val="tx1"/>
              </a:solidFill>
              <a:ea typeface="メイリオ"/>
            </a:endParaRPr>
          </a:p>
          <a:p>
            <a:pPr lvl="1">
              <a:lnSpc>
                <a:spcPct val="160000"/>
              </a:lnSpc>
              <a:buFont typeface="Wingdings" panose="05000000000000000000" pitchFamily="2" charset="2"/>
              <a:buChar char="l"/>
            </a:pPr>
            <a:r>
              <a:rPr lang="ja-JP" altLang="en-US" sz="1700" dirty="0">
                <a:solidFill>
                  <a:schemeClr val="tx1"/>
                </a:solidFill>
                <a:ea typeface="メイリオ"/>
              </a:rPr>
              <a:t>現在レベル１建材として法規制している吹付施工仕上塗材</a:t>
            </a:r>
            <a:endParaRPr lang="en-US" altLang="ja-JP" sz="1700" strike="sngStrike" dirty="0">
              <a:solidFill>
                <a:schemeClr val="tx1"/>
              </a:solidFill>
              <a:ea typeface="メイリオ"/>
            </a:endParaRPr>
          </a:p>
          <a:p>
            <a:pPr lvl="1">
              <a:lnSpc>
                <a:spcPct val="160000"/>
              </a:lnSpc>
              <a:buFont typeface="Wingdings" panose="05000000000000000000" pitchFamily="2" charset="2"/>
              <a:buChar char="l"/>
            </a:pPr>
            <a:r>
              <a:rPr lang="ja-JP" altLang="en-US" sz="1700" dirty="0">
                <a:solidFill>
                  <a:schemeClr val="tx1"/>
                </a:solidFill>
                <a:ea typeface="メイリオ"/>
              </a:rPr>
              <a:t>法・条例の規制対象外である吹付以外で施工された仕上塗材、樹脂被覆・固化建材、その他石綿含有建材</a:t>
            </a:r>
            <a:endParaRPr lang="ja-JP" sz="1700" strike="sngStrike" dirty="0">
              <a:solidFill>
                <a:schemeClr val="tx1"/>
              </a:solidFill>
              <a:ea typeface="メイリオ"/>
            </a:endParaRPr>
          </a:p>
          <a:p>
            <a:pPr>
              <a:lnSpc>
                <a:spcPct val="160000"/>
              </a:lnSpc>
            </a:pPr>
            <a:r>
              <a:rPr lang="ja-JP" altLang="en-US" sz="1700" dirty="0">
                <a:solidFill>
                  <a:schemeClr val="tx1"/>
                </a:solidFill>
              </a:rPr>
              <a:t>ただし、レベル３建材</a:t>
            </a:r>
            <a:r>
              <a:rPr lang="ja-JP" altLang="en-US" sz="1700" dirty="0" smtClean="0">
                <a:solidFill>
                  <a:schemeClr val="tx1"/>
                </a:solidFill>
              </a:rPr>
              <a:t>の法規制</a:t>
            </a:r>
            <a:r>
              <a:rPr lang="ja-JP" altLang="en-US" sz="1700" dirty="0">
                <a:solidFill>
                  <a:schemeClr val="tx1"/>
                </a:solidFill>
              </a:rPr>
              <a:t>内容については、「事前調査の実施」や「作業基準の順守」等は義務付けられるが、「作業の事前届出」は都道府県等の負担を考慮し、立入検査等により担保すべきとの理由から、法では義務付けない方向である。</a:t>
            </a:r>
            <a:endParaRPr lang="en-US" altLang="ja-JP" sz="1700" dirty="0">
              <a:solidFill>
                <a:schemeClr val="tx1"/>
              </a:solidFill>
            </a:endParaRPr>
          </a:p>
          <a:p>
            <a:pPr>
              <a:lnSpc>
                <a:spcPct val="160000"/>
              </a:lnSpc>
            </a:pPr>
            <a:r>
              <a:rPr lang="ja-JP" altLang="en-US" sz="1700" dirty="0">
                <a:solidFill>
                  <a:schemeClr val="tx1"/>
                </a:solidFill>
              </a:rPr>
              <a:t>これら法改正の状況を受け、今後の条例規制のあり方を検討する必要がある。</a:t>
            </a:r>
          </a:p>
        </p:txBody>
      </p:sp>
      <p:sp>
        <p:nvSpPr>
          <p:cNvPr id="4" name="スライド番号プレースホルダー 3">
            <a:extLst>
              <a:ext uri="{FF2B5EF4-FFF2-40B4-BE49-F238E27FC236}">
                <a16:creationId xmlns:a16="http://schemas.microsoft.com/office/drawing/2014/main" id="{BD57635E-CA1F-4985-9657-6023F69BDC46}"/>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301090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stretch>
            <a:fillRect/>
          </a:stretch>
        </p:blipFill>
        <p:spPr>
          <a:xfrm>
            <a:off x="6102513" y="4361337"/>
            <a:ext cx="2676376" cy="2005758"/>
          </a:xfrm>
          <a:prstGeom prst="rect">
            <a:avLst/>
          </a:prstGeom>
        </p:spPr>
      </p:pic>
      <p:pic>
        <p:nvPicPr>
          <p:cNvPr id="8" name="図 7"/>
          <p:cNvPicPr>
            <a:picLocks noChangeAspect="1"/>
          </p:cNvPicPr>
          <p:nvPr/>
        </p:nvPicPr>
        <p:blipFill>
          <a:blip r:embed="rId3"/>
          <a:stretch>
            <a:fillRect/>
          </a:stretch>
        </p:blipFill>
        <p:spPr>
          <a:xfrm>
            <a:off x="3566493" y="4358142"/>
            <a:ext cx="2584928" cy="1993565"/>
          </a:xfrm>
          <a:prstGeom prst="rect">
            <a:avLst/>
          </a:prstGeom>
        </p:spPr>
      </p:pic>
      <p:pic>
        <p:nvPicPr>
          <p:cNvPr id="6" name="図 5"/>
          <p:cNvPicPr>
            <a:picLocks noChangeAspect="1"/>
          </p:cNvPicPr>
          <p:nvPr/>
        </p:nvPicPr>
        <p:blipFill>
          <a:blip r:embed="rId4"/>
          <a:stretch>
            <a:fillRect/>
          </a:stretch>
        </p:blipFill>
        <p:spPr>
          <a:xfrm>
            <a:off x="1096005" y="4367288"/>
            <a:ext cx="2450804" cy="1975275"/>
          </a:xfrm>
          <a:prstGeom prst="rect">
            <a:avLst/>
          </a:prstGeom>
        </p:spPr>
      </p:pic>
      <p:sp>
        <p:nvSpPr>
          <p:cNvPr id="2" name="タイトル 1">
            <a:extLst>
              <a:ext uri="{FF2B5EF4-FFF2-40B4-BE49-F238E27FC236}">
                <a16:creationId xmlns:a16="http://schemas.microsoft.com/office/drawing/2014/main" id="{3DDA4C01-FAE0-4531-A6AF-6CE513A11A31}"/>
              </a:ext>
            </a:extLst>
          </p:cNvPr>
          <p:cNvSpPr>
            <a:spLocks noGrp="1"/>
          </p:cNvSpPr>
          <p:nvPr>
            <p:ph type="title"/>
          </p:nvPr>
        </p:nvSpPr>
        <p:spPr>
          <a:xfrm>
            <a:off x="660400" y="609600"/>
            <a:ext cx="6876689" cy="754966"/>
          </a:xfrm>
        </p:spPr>
        <p:txBody>
          <a:bodyPr>
            <a:normAutofit/>
          </a:bodyPr>
          <a:lstStyle/>
          <a:p>
            <a:r>
              <a:rPr kumimoji="1" lang="ja-JP" altLang="en-US" sz="3200" dirty="0"/>
              <a:t>石綿（アスベスト）とは</a:t>
            </a:r>
          </a:p>
        </p:txBody>
      </p:sp>
      <p:sp>
        <p:nvSpPr>
          <p:cNvPr id="3" name="コンテンツ プレースホルダー 2">
            <a:extLst>
              <a:ext uri="{FF2B5EF4-FFF2-40B4-BE49-F238E27FC236}">
                <a16:creationId xmlns:a16="http://schemas.microsoft.com/office/drawing/2014/main" id="{ED26BEE9-C45B-4C09-A8CA-D74B8C8BBCDB}"/>
              </a:ext>
            </a:extLst>
          </p:cNvPr>
          <p:cNvSpPr>
            <a:spLocks noGrp="1"/>
          </p:cNvSpPr>
          <p:nvPr>
            <p:ph idx="1"/>
          </p:nvPr>
        </p:nvSpPr>
        <p:spPr>
          <a:xfrm>
            <a:off x="660399" y="1364567"/>
            <a:ext cx="7597336" cy="3146054"/>
          </a:xfrm>
        </p:spPr>
        <p:txBody>
          <a:bodyPr>
            <a:normAutofit/>
          </a:bodyPr>
          <a:lstStyle/>
          <a:p>
            <a:r>
              <a:rPr lang="ja-JP" altLang="en-US" sz="1600" dirty="0"/>
              <a:t>石綿は、天然に産する蛇紋石（じゃもんせき）や角閃石（かくせんせき）の鉱物を繊維状にしたもので、その直径は０</a:t>
            </a:r>
            <a:r>
              <a:rPr lang="en-US" altLang="ja-JP" sz="1600" dirty="0"/>
              <a:t>.</a:t>
            </a:r>
            <a:r>
              <a:rPr lang="ja-JP" altLang="en-US" sz="1600" dirty="0"/>
              <a:t>０２～０</a:t>
            </a:r>
            <a:r>
              <a:rPr lang="en-US" altLang="ja-JP" sz="1600" dirty="0"/>
              <a:t>.</a:t>
            </a:r>
            <a:r>
              <a:rPr lang="ja-JP" altLang="en-US" sz="1600" dirty="0"/>
              <a:t>３５</a:t>
            </a:r>
            <a:r>
              <a:rPr lang="en-US" altLang="ja-JP" sz="1600" dirty="0"/>
              <a:t>μ</a:t>
            </a:r>
            <a:r>
              <a:rPr lang="ja-JP" altLang="en-US" sz="1600" dirty="0"/>
              <a:t>ｍであり、細いものではヒトの髪の毛の５０００分の１。</a:t>
            </a:r>
          </a:p>
          <a:p>
            <a:r>
              <a:rPr lang="ja-JP" altLang="en-US" sz="1600" dirty="0"/>
              <a:t>石綿にはクリソタイル（白石綿）、アモサイト（茶石綿）、クロシドライト（青石綿）、アンソフィライト、アクチノライト及びトレモライトの６種類があり、きわめて細い繊維で、熱、摩擦、酸やアルカリにも強く、丈夫で変化しにくいという特性を持っていることから、スレート・石膏ボード等（建材）、ブレーキパッド（摩擦材）、</a:t>
            </a:r>
            <a:r>
              <a:rPr lang="ja-JP" altLang="en-US" sz="1600" dirty="0" smtClean="0"/>
              <a:t>吹付石綿</a:t>
            </a:r>
            <a:r>
              <a:rPr lang="ja-JP" altLang="en-US" sz="1600" dirty="0"/>
              <a:t>（断熱材）といった様々な工業製品に使用されてた。</a:t>
            </a:r>
            <a:endParaRPr lang="en-US" altLang="ja-JP" sz="1600" dirty="0"/>
          </a:p>
          <a:p>
            <a:r>
              <a:rPr lang="ja-JP" altLang="en-US" sz="1600" dirty="0"/>
              <a:t>石綿を吸入することによって生じる疾患としては、中皮腫、肺がん等が知られている。</a:t>
            </a:r>
          </a:p>
          <a:p>
            <a:endParaRPr lang="ja-JP" altLang="en-US" sz="1600" dirty="0"/>
          </a:p>
          <a:p>
            <a:endParaRPr kumimoji="1" lang="ja-JP" altLang="en-US" sz="1600" dirty="0"/>
          </a:p>
        </p:txBody>
      </p:sp>
      <p:sp>
        <p:nvSpPr>
          <p:cNvPr id="4" name="スライド番号プレースホルダー 3">
            <a:extLst>
              <a:ext uri="{FF2B5EF4-FFF2-40B4-BE49-F238E27FC236}">
                <a16:creationId xmlns:a16="http://schemas.microsoft.com/office/drawing/2014/main" id="{B9C4D9A0-3A3B-43B6-AD47-A74C1754EA31}"/>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4</a:t>
            </a:fld>
            <a:endParaRPr lang="en-US" dirty="0">
              <a:solidFill>
                <a:schemeClr val="tx1"/>
              </a:solidFill>
            </a:endParaRPr>
          </a:p>
        </p:txBody>
      </p:sp>
      <p:sp>
        <p:nvSpPr>
          <p:cNvPr id="12" name="テキスト ボックス 11">
            <a:extLst>
              <a:ext uri="{FF2B5EF4-FFF2-40B4-BE49-F238E27FC236}">
                <a16:creationId xmlns:a16="http://schemas.microsoft.com/office/drawing/2014/main" id="{FAA07F82-B8C4-46D4-BA4D-4B3F7BE67EF8}"/>
              </a:ext>
            </a:extLst>
          </p:cNvPr>
          <p:cNvSpPr txBox="1"/>
          <p:nvPr/>
        </p:nvSpPr>
        <p:spPr>
          <a:xfrm>
            <a:off x="6871931" y="6241712"/>
            <a:ext cx="1008046" cy="140771"/>
          </a:xfrm>
          <a:prstGeom prst="rect">
            <a:avLst/>
          </a:prstGeom>
          <a:noFill/>
          <a:ln w="0">
            <a:noFill/>
          </a:ln>
        </p:spPr>
        <p:txBody>
          <a:bodyPr vert="horz" wrap="none" lIns="0" tIns="0" rIns="0" bIns="0" rtlCol="0" anchor="t" anchorCtr="0">
            <a:noAutofit/>
          </a:bodyPr>
          <a:lstStyle/>
          <a:p>
            <a:pPr eaLnBrk="0">
              <a:lnSpc>
                <a:spcPts val="1152"/>
              </a:lnSpc>
            </a:pPr>
            <a:r>
              <a:rPr kumimoji="1" lang="ja-JP" altLang="en-US" sz="960" dirty="0">
                <a:solidFill>
                  <a:srgbClr val="000000"/>
                </a:solidFill>
                <a:latin typeface="Meiryo UI" panose="020B0604030504040204" pitchFamily="50" charset="-128"/>
                <a:ea typeface="Meiryo UI" panose="020B0604030504040204" pitchFamily="50" charset="-128"/>
              </a:rPr>
              <a:t>クロシドライト</a:t>
            </a:r>
          </a:p>
        </p:txBody>
      </p:sp>
      <p:sp>
        <p:nvSpPr>
          <p:cNvPr id="11" name="テキスト ボックス 10">
            <a:extLst>
              <a:ext uri="{FF2B5EF4-FFF2-40B4-BE49-F238E27FC236}">
                <a16:creationId xmlns:a16="http://schemas.microsoft.com/office/drawing/2014/main" id="{D44B5894-C8EF-4DB4-8EBC-413613BA9C18}"/>
              </a:ext>
            </a:extLst>
          </p:cNvPr>
          <p:cNvSpPr txBox="1"/>
          <p:nvPr/>
        </p:nvSpPr>
        <p:spPr>
          <a:xfrm>
            <a:off x="4486183" y="6217516"/>
            <a:ext cx="652620" cy="164967"/>
          </a:xfrm>
          <a:prstGeom prst="rect">
            <a:avLst/>
          </a:prstGeom>
          <a:noFill/>
          <a:ln w="0">
            <a:noFill/>
          </a:ln>
        </p:spPr>
        <p:txBody>
          <a:bodyPr vert="horz" wrap="none" lIns="0" tIns="0" rIns="0" bIns="0" rtlCol="0" anchor="t" anchorCtr="0">
            <a:noAutofit/>
          </a:bodyPr>
          <a:lstStyle/>
          <a:p>
            <a:pPr eaLnBrk="0">
              <a:lnSpc>
                <a:spcPts val="1152"/>
              </a:lnSpc>
            </a:pPr>
            <a:r>
              <a:rPr kumimoji="1" lang="ja-JP" altLang="en-US" sz="960" dirty="0">
                <a:solidFill>
                  <a:srgbClr val="000000"/>
                </a:solidFill>
                <a:latin typeface="Meiryo UI" panose="020B0604030504040204" pitchFamily="50" charset="-128"/>
                <a:ea typeface="Meiryo UI" panose="020B0604030504040204" pitchFamily="50" charset="-128"/>
              </a:rPr>
              <a:t>アモサイト</a:t>
            </a:r>
          </a:p>
        </p:txBody>
      </p:sp>
      <p:sp>
        <p:nvSpPr>
          <p:cNvPr id="10" name="テキスト ボックス 9">
            <a:extLst>
              <a:ext uri="{FF2B5EF4-FFF2-40B4-BE49-F238E27FC236}">
                <a16:creationId xmlns:a16="http://schemas.microsoft.com/office/drawing/2014/main" id="{12343B64-CDCC-4E40-B56C-298471CEC461}"/>
              </a:ext>
            </a:extLst>
          </p:cNvPr>
          <p:cNvSpPr txBox="1"/>
          <p:nvPr/>
        </p:nvSpPr>
        <p:spPr>
          <a:xfrm>
            <a:off x="1980189" y="6199230"/>
            <a:ext cx="842286" cy="183253"/>
          </a:xfrm>
          <a:prstGeom prst="rect">
            <a:avLst/>
          </a:prstGeom>
          <a:noFill/>
          <a:ln w="0">
            <a:noFill/>
          </a:ln>
        </p:spPr>
        <p:txBody>
          <a:bodyPr vert="horz" wrap="none" lIns="0" tIns="0" rIns="0" bIns="0" rtlCol="0" anchor="t" anchorCtr="0">
            <a:noAutofit/>
          </a:bodyPr>
          <a:lstStyle/>
          <a:p>
            <a:pPr eaLnBrk="0">
              <a:lnSpc>
                <a:spcPts val="1152"/>
              </a:lnSpc>
            </a:pPr>
            <a:r>
              <a:rPr kumimoji="1" lang="ja-JP" altLang="en-US" sz="960" dirty="0">
                <a:solidFill>
                  <a:srgbClr val="000000"/>
                </a:solidFill>
                <a:latin typeface="Meiryo UI" panose="020B0604030504040204" pitchFamily="50" charset="-128"/>
                <a:ea typeface="Meiryo UI" panose="020B0604030504040204" pitchFamily="50" charset="-128"/>
              </a:rPr>
              <a:t>クリソタイル</a:t>
            </a:r>
          </a:p>
        </p:txBody>
      </p:sp>
      <p:sp>
        <p:nvSpPr>
          <p:cNvPr id="26" name="テキスト ボックス 25"/>
          <p:cNvSpPr txBox="1"/>
          <p:nvPr/>
        </p:nvSpPr>
        <p:spPr>
          <a:xfrm>
            <a:off x="4742447" y="6418904"/>
            <a:ext cx="4031873" cy="246221"/>
          </a:xfrm>
          <a:prstGeom prst="rect">
            <a:avLst/>
          </a:prstGeom>
          <a:noFill/>
        </p:spPr>
        <p:txBody>
          <a:bodyPr wrap="none" rtlCol="0">
            <a:spAutoFit/>
          </a:bodyPr>
          <a:lstStyle/>
          <a:p>
            <a:r>
              <a:rPr kumimoji="1" lang="ja-JP" altLang="en-US" sz="1000" dirty="0"/>
              <a:t>（資料提供：地方独立行政法人大阪府立環境農林水産総合研究所）</a:t>
            </a:r>
          </a:p>
        </p:txBody>
      </p:sp>
    </p:spTree>
    <p:extLst>
      <p:ext uri="{BB962C8B-B14F-4D97-AF65-F5344CB8AC3E}">
        <p14:creationId xmlns:p14="http://schemas.microsoft.com/office/powerpoint/2010/main" val="62434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主な石綿含有建材</a:t>
            </a:r>
            <a:r>
              <a:rPr lang="ja-JP" altLang="en-US" dirty="0"/>
              <a:t>①</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25189989"/>
              </p:ext>
            </p:extLst>
          </p:nvPr>
        </p:nvGraphicFramePr>
        <p:xfrm>
          <a:off x="660400" y="1270000"/>
          <a:ext cx="7496629" cy="5522378"/>
        </p:xfrm>
        <a:graphic>
          <a:graphicData uri="http://schemas.openxmlformats.org/drawingml/2006/table">
            <a:tbl>
              <a:tblPr firstRow="1" firstCol="1" bandRow="1">
                <a:tableStyleId>{5C22544A-7EE6-4342-B048-85BDC9FD1C3A}</a:tableStyleId>
              </a:tblPr>
              <a:tblGrid>
                <a:gridCol w="975321">
                  <a:extLst>
                    <a:ext uri="{9D8B030D-6E8A-4147-A177-3AD203B41FA5}">
                      <a16:colId xmlns:a16="http://schemas.microsoft.com/office/drawing/2014/main" val="917958932"/>
                    </a:ext>
                  </a:extLst>
                </a:gridCol>
                <a:gridCol w="1568852">
                  <a:extLst>
                    <a:ext uri="{9D8B030D-6E8A-4147-A177-3AD203B41FA5}">
                      <a16:colId xmlns:a16="http://schemas.microsoft.com/office/drawing/2014/main" val="3103578876"/>
                    </a:ext>
                  </a:extLst>
                </a:gridCol>
                <a:gridCol w="4952456">
                  <a:extLst>
                    <a:ext uri="{9D8B030D-6E8A-4147-A177-3AD203B41FA5}">
                      <a16:colId xmlns:a16="http://schemas.microsoft.com/office/drawing/2014/main" val="2997360649"/>
                    </a:ext>
                  </a:extLst>
                </a:gridCol>
              </a:tblGrid>
              <a:tr h="443791">
                <a:tc>
                  <a:txBody>
                    <a:bodyPr/>
                    <a:lstStyle/>
                    <a:p>
                      <a:pPr algn="ctr">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r>
                        <a:rPr lang="ja-JP" sz="1600" kern="100" dirty="0">
                          <a:effectLst/>
                          <a:latin typeface="ＭＳ Ｐゴシック" panose="020B0600070205080204" pitchFamily="50" charset="-128"/>
                          <a:ea typeface="ＭＳ Ｐゴシック" panose="020B0600070205080204" pitchFamily="50" charset="-128"/>
                        </a:rPr>
                        <a:t>建材</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r>
                        <a:rPr lang="ja-JP" sz="1600" kern="100" dirty="0" smtClean="0">
                          <a:effectLst/>
                          <a:latin typeface="ＭＳ Ｐゴシック" panose="020B0600070205080204" pitchFamily="50" charset="-128"/>
                          <a:ea typeface="ＭＳ Ｐゴシック" panose="020B0600070205080204" pitchFamily="50" charset="-128"/>
                        </a:rPr>
                        <a:t>写真</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582885573"/>
                  </a:ext>
                </a:extLst>
              </a:tr>
              <a:tr h="1537409">
                <a:tc rowSpan="2">
                  <a:txBody>
                    <a:bodyPr/>
                    <a:lstStyle/>
                    <a:p>
                      <a:pPr marL="71755" marR="71755" algn="ctr">
                        <a:spcAft>
                          <a:spcPts val="0"/>
                        </a:spcAft>
                      </a:pPr>
                      <a:r>
                        <a:rPr lang="ja-JP" sz="1600" kern="100" dirty="0">
                          <a:effectLst/>
                          <a:latin typeface="ＭＳ Ｐゴシック" panose="020B0600070205080204" pitchFamily="50" charset="-128"/>
                          <a:ea typeface="ＭＳ Ｐゴシック" panose="020B0600070205080204" pitchFamily="50" charset="-128"/>
                        </a:rPr>
                        <a:t>レベル１</a:t>
                      </a:r>
                      <a:r>
                        <a:rPr lang="ja-JP" altLang="en-US" sz="1600" kern="100" dirty="0">
                          <a:effectLst/>
                          <a:latin typeface="ＭＳ Ｐゴシック" panose="020B0600070205080204" pitchFamily="50" charset="-128"/>
                          <a:ea typeface="ＭＳ Ｐゴシック" panose="020B0600070205080204" pitchFamily="50" charset="-128"/>
                        </a:rPr>
                        <a:t>（　法対象）</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vert="eaVert" anchor="ctr"/>
                </a:tc>
                <a:tc>
                  <a:txBody>
                    <a:bodyPr/>
                    <a:lstStyle/>
                    <a:p>
                      <a:pPr algn="ctr">
                        <a:spcAft>
                          <a:spcPts val="0"/>
                        </a:spcAft>
                      </a:pPr>
                      <a:r>
                        <a:rPr lang="ja-JP" sz="1700" kern="100" dirty="0">
                          <a:effectLst/>
                          <a:latin typeface="ＭＳ Ｐゴシック" panose="020B0600070205080204" pitchFamily="50" charset="-128"/>
                          <a:ea typeface="ＭＳ Ｐゴシック" panose="020B0600070205080204" pitchFamily="50" charset="-128"/>
                        </a:rPr>
                        <a:t>吹付石綿</a:t>
                      </a:r>
                      <a:endParaRPr lang="ja-JP" sz="17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2827743171"/>
                  </a:ext>
                </a:extLst>
              </a:tr>
              <a:tr h="1605867">
                <a:tc vMerge="1">
                  <a:txBody>
                    <a:bodyPr/>
                    <a:lstStyle/>
                    <a:p>
                      <a:pPr marL="71755" marR="71755" algn="ctr">
                        <a:spcAft>
                          <a:spcPts val="0"/>
                        </a:spcAft>
                      </a:pP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vert="eaVert"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Ｐゴシック" panose="020B0600070205080204" pitchFamily="50" charset="-128"/>
                          <a:ea typeface="ＭＳ Ｐゴシック" panose="020B0600070205080204" pitchFamily="50" charset="-128"/>
                        </a:rPr>
                        <a:t>吹付施工による仕上塗材</a:t>
                      </a:r>
                      <a:endParaRPr lang="en-US" altLang="ja-JP" sz="180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ja-JP" sz="17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sz="1400" kern="100" dirty="0">
                          <a:effectLst/>
                          <a:latin typeface="ＭＳ Ｐゴシック" panose="020B0600070205080204" pitchFamily="50" charset="-128"/>
                          <a:ea typeface="ＭＳ Ｐゴシック" panose="020B0600070205080204" pitchFamily="50" charset="-128"/>
                        </a:rPr>
                        <a:t>仕上塗材（吹付施工）</a:t>
                      </a:r>
                      <a:endParaRPr 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2516249517"/>
                  </a:ext>
                </a:extLst>
              </a:tr>
              <a:tr h="1935311">
                <a:tc>
                  <a:txBody>
                    <a:bodyPr/>
                    <a:lstStyle/>
                    <a:p>
                      <a:pPr marL="71755" marR="71755" algn="ctr">
                        <a:spcAft>
                          <a:spcPts val="0"/>
                        </a:spcAft>
                      </a:pPr>
                      <a:r>
                        <a:rPr lang="ja-JP" sz="1600" kern="100" dirty="0">
                          <a:effectLst/>
                          <a:latin typeface="ＭＳ Ｐゴシック" panose="020B0600070205080204" pitchFamily="50" charset="-128"/>
                          <a:ea typeface="ＭＳ Ｐゴシック" panose="020B0600070205080204" pitchFamily="50" charset="-128"/>
                        </a:rPr>
                        <a:t>レベル２</a:t>
                      </a:r>
                      <a:r>
                        <a:rPr lang="ja-JP" altLang="en-US" sz="1600" kern="100" dirty="0">
                          <a:effectLst/>
                          <a:latin typeface="ＭＳ Ｐゴシック" panose="020B0600070205080204" pitchFamily="50" charset="-128"/>
                          <a:ea typeface="ＭＳ Ｐゴシック" panose="020B0600070205080204" pitchFamily="50" charset="-128"/>
                        </a:rPr>
                        <a:t>（　法対象）</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vert="eaVert" anchor="ctr"/>
                </a:tc>
                <a:tc>
                  <a:txBody>
                    <a:bodyPr/>
                    <a:lstStyle/>
                    <a:p>
                      <a:pPr algn="l">
                        <a:spcAft>
                          <a:spcPts val="0"/>
                        </a:spcAft>
                      </a:pPr>
                      <a:r>
                        <a:rPr lang="ja-JP" sz="1800" kern="100" dirty="0">
                          <a:effectLst/>
                          <a:latin typeface="ＭＳ Ｐゴシック" panose="020B0600070205080204" pitchFamily="50" charset="-128"/>
                          <a:ea typeface="ＭＳ Ｐゴシック" panose="020B0600070205080204" pitchFamily="50" charset="-128"/>
                        </a:rPr>
                        <a:t>石綿含有</a:t>
                      </a:r>
                      <a:endParaRPr lang="en-US" altLang="ja-JP" sz="1800" kern="100" dirty="0">
                        <a:effectLst/>
                        <a:latin typeface="ＭＳ Ｐゴシック" panose="020B0600070205080204" pitchFamily="50" charset="-128"/>
                        <a:ea typeface="ＭＳ Ｐゴシック" panose="020B0600070205080204" pitchFamily="50" charset="-128"/>
                      </a:endParaRPr>
                    </a:p>
                    <a:p>
                      <a:pPr algn="l">
                        <a:spcAft>
                          <a:spcPts val="0"/>
                        </a:spcAft>
                      </a:pPr>
                      <a:r>
                        <a:rPr lang="ja-JP" altLang="en-US" sz="1800" kern="100" dirty="0">
                          <a:effectLst/>
                          <a:latin typeface="ＭＳ Ｐゴシック" panose="020B0600070205080204" pitchFamily="50" charset="-128"/>
                          <a:ea typeface="ＭＳ Ｐゴシック" panose="020B0600070205080204" pitchFamily="50" charset="-128"/>
                        </a:rPr>
                        <a:t>　</a:t>
                      </a:r>
                      <a:r>
                        <a:rPr lang="ja-JP" sz="1800" kern="100" dirty="0">
                          <a:effectLst/>
                          <a:latin typeface="ＭＳ Ｐゴシック" panose="020B0600070205080204" pitchFamily="50" charset="-128"/>
                          <a:ea typeface="ＭＳ Ｐゴシック" panose="020B0600070205080204" pitchFamily="50" charset="-128"/>
                        </a:rPr>
                        <a:t>断熱材、</a:t>
                      </a:r>
                      <a:endParaRPr lang="en-US" altLang="ja-JP" sz="1800" kern="100" dirty="0">
                        <a:effectLst/>
                        <a:latin typeface="ＭＳ Ｐゴシック" panose="020B0600070205080204" pitchFamily="50" charset="-128"/>
                        <a:ea typeface="ＭＳ Ｐゴシック" panose="020B0600070205080204" pitchFamily="50" charset="-128"/>
                      </a:endParaRPr>
                    </a:p>
                    <a:p>
                      <a:pPr algn="l">
                        <a:spcAft>
                          <a:spcPts val="0"/>
                        </a:spcAft>
                      </a:pPr>
                      <a:r>
                        <a:rPr lang="ja-JP" altLang="en-US" sz="1800" kern="100" dirty="0">
                          <a:effectLst/>
                          <a:latin typeface="ＭＳ Ｐゴシック" panose="020B0600070205080204" pitchFamily="50" charset="-128"/>
                          <a:ea typeface="ＭＳ Ｐゴシック" panose="020B0600070205080204" pitchFamily="50" charset="-128"/>
                        </a:rPr>
                        <a:t>　</a:t>
                      </a:r>
                      <a:r>
                        <a:rPr lang="ja-JP" sz="1800" kern="100" dirty="0">
                          <a:effectLst/>
                          <a:latin typeface="ＭＳ Ｐゴシック" panose="020B0600070205080204" pitchFamily="50" charset="-128"/>
                          <a:ea typeface="ＭＳ Ｐゴシック" panose="020B0600070205080204" pitchFamily="50" charset="-128"/>
                        </a:rPr>
                        <a:t>保温材、</a:t>
                      </a:r>
                      <a:endParaRPr lang="en-US" altLang="ja-JP" sz="1800" kern="100" dirty="0">
                        <a:effectLst/>
                        <a:latin typeface="ＭＳ Ｐゴシック" panose="020B0600070205080204" pitchFamily="50" charset="-128"/>
                        <a:ea typeface="ＭＳ Ｐゴシック" panose="020B0600070205080204" pitchFamily="50" charset="-128"/>
                      </a:endParaRPr>
                    </a:p>
                    <a:p>
                      <a:pPr algn="l">
                        <a:spcAft>
                          <a:spcPts val="0"/>
                        </a:spcAft>
                      </a:pPr>
                      <a:r>
                        <a:rPr lang="ja-JP" altLang="en-US" sz="1800" kern="100" dirty="0">
                          <a:effectLst/>
                          <a:latin typeface="ＭＳ Ｐゴシック" panose="020B0600070205080204" pitchFamily="50" charset="-128"/>
                          <a:ea typeface="ＭＳ Ｐゴシック" panose="020B0600070205080204" pitchFamily="50" charset="-128"/>
                        </a:rPr>
                        <a:t>　</a:t>
                      </a:r>
                      <a:r>
                        <a:rPr lang="ja-JP" sz="1800" kern="100" dirty="0">
                          <a:effectLst/>
                          <a:latin typeface="ＭＳ Ｐゴシック" panose="020B0600070205080204" pitchFamily="50" charset="-128"/>
                          <a:ea typeface="ＭＳ Ｐゴシック" panose="020B0600070205080204" pitchFamily="50" charset="-128"/>
                        </a:rPr>
                        <a:t>耐火被覆材</a:t>
                      </a:r>
                      <a:endParaRPr 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altLang="ja-JP" sz="140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ja-JP" sz="1400" kern="100" dirty="0">
                          <a:effectLst/>
                          <a:latin typeface="ＭＳ Ｐゴシック" panose="020B0600070205080204" pitchFamily="50" charset="-128"/>
                          <a:ea typeface="ＭＳ Ｐゴシック" panose="020B0600070205080204" pitchFamily="50" charset="-128"/>
                        </a:rPr>
                        <a:t>断熱材（煙突）　　　　　</a:t>
                      </a:r>
                      <a:r>
                        <a:rPr lang="ja-JP" altLang="en-US" sz="1400" kern="100" dirty="0">
                          <a:effectLst/>
                          <a:latin typeface="ＭＳ Ｐゴシック" panose="020B0600070205080204" pitchFamily="50" charset="-128"/>
                          <a:ea typeface="ＭＳ Ｐゴシック" panose="020B0600070205080204" pitchFamily="50" charset="-128"/>
                        </a:rPr>
                        <a:t>　　　</a:t>
                      </a:r>
                      <a:r>
                        <a:rPr lang="ja-JP" sz="1400" kern="100" dirty="0">
                          <a:effectLst/>
                          <a:latin typeface="ＭＳ Ｐゴシック" panose="020B0600070205080204" pitchFamily="50" charset="-128"/>
                          <a:ea typeface="ＭＳ Ｐゴシック" panose="020B0600070205080204" pitchFamily="50" charset="-128"/>
                        </a:rPr>
                        <a:t>　保温材</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2010152304"/>
                  </a:ext>
                </a:extLst>
              </a:tr>
            </a:tbl>
          </a:graphicData>
        </a:graphic>
      </p:graphicFrame>
      <p:pic>
        <p:nvPicPr>
          <p:cNvPr id="2066"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968" y="1871499"/>
            <a:ext cx="1649031" cy="12367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702" y="5067671"/>
            <a:ext cx="1901809" cy="1320212"/>
          </a:xfrm>
          <a:prstGeom prst="rect">
            <a:avLst/>
          </a:prstGeom>
          <a:noFill/>
          <a:extLst>
            <a:ext uri="{909E8E84-426E-40DD-AFC4-6F175D3DCCD1}">
              <a14:hiddenFill xmlns:a14="http://schemas.microsoft.com/office/drawing/2010/main">
                <a:solidFill>
                  <a:srgbClr val="FFFFFF"/>
                </a:solidFill>
              </a14:hiddenFill>
            </a:ext>
          </a:extLst>
        </p:spPr>
      </p:pic>
      <p:pic>
        <p:nvPicPr>
          <p:cNvPr id="2064" name="図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964" y="5045779"/>
            <a:ext cx="1931665" cy="132021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F13B1C72-6F99-4013-B271-7A3ED731F06D}"/>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5</a:t>
            </a:fld>
            <a:endParaRPr lang="en-US">
              <a:solidFill>
                <a:schemeClr val="tx1"/>
              </a:solidFill>
            </a:endParaRPr>
          </a:p>
        </p:txBody>
      </p:sp>
      <p:pic>
        <p:nvPicPr>
          <p:cNvPr id="8" name="図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589" y="3320940"/>
            <a:ext cx="1544410" cy="115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2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567396"/>
            <a:ext cx="6876689" cy="1320800"/>
          </a:xfrm>
        </p:spPr>
        <p:txBody>
          <a:bodyPr/>
          <a:lstStyle/>
          <a:p>
            <a:r>
              <a:rPr lang="ja-JP" altLang="ja-JP" dirty="0"/>
              <a:t>主な石綿含有建材</a:t>
            </a:r>
            <a:r>
              <a:rPr lang="ja-JP" altLang="en-US" dirty="0"/>
              <a:t>②</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41739895"/>
              </p:ext>
            </p:extLst>
          </p:nvPr>
        </p:nvGraphicFramePr>
        <p:xfrm>
          <a:off x="589024" y="1100579"/>
          <a:ext cx="7464222" cy="4850279"/>
        </p:xfrm>
        <a:graphic>
          <a:graphicData uri="http://schemas.openxmlformats.org/drawingml/2006/table">
            <a:tbl>
              <a:tblPr firstRow="1" firstCol="1" bandRow="1">
                <a:tableStyleId>{5C22544A-7EE6-4342-B048-85BDC9FD1C3A}</a:tableStyleId>
              </a:tblPr>
              <a:tblGrid>
                <a:gridCol w="396816">
                  <a:extLst>
                    <a:ext uri="{9D8B030D-6E8A-4147-A177-3AD203B41FA5}">
                      <a16:colId xmlns:a16="http://schemas.microsoft.com/office/drawing/2014/main" val="67521818"/>
                    </a:ext>
                  </a:extLst>
                </a:gridCol>
                <a:gridCol w="2328860">
                  <a:extLst>
                    <a:ext uri="{9D8B030D-6E8A-4147-A177-3AD203B41FA5}">
                      <a16:colId xmlns:a16="http://schemas.microsoft.com/office/drawing/2014/main" val="3252437414"/>
                    </a:ext>
                  </a:extLst>
                </a:gridCol>
                <a:gridCol w="4738546">
                  <a:extLst>
                    <a:ext uri="{9D8B030D-6E8A-4147-A177-3AD203B41FA5}">
                      <a16:colId xmlns:a16="http://schemas.microsoft.com/office/drawing/2014/main" val="2893178556"/>
                    </a:ext>
                  </a:extLst>
                </a:gridCol>
              </a:tblGrid>
              <a:tr h="422482">
                <a:tc>
                  <a:txBody>
                    <a:bodyPr/>
                    <a:lstStyle/>
                    <a:p>
                      <a:pPr algn="ctr">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rPr>
                        <a:t>建材</a:t>
                      </a:r>
                      <a:endParaRPr 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r>
                        <a:rPr lang="ja-JP" sz="1800" kern="100" dirty="0" smtClean="0">
                          <a:effectLst/>
                          <a:latin typeface="ＭＳ Ｐゴシック" panose="020B0600070205080204" pitchFamily="50" charset="-128"/>
                          <a:ea typeface="ＭＳ Ｐゴシック" panose="020B0600070205080204" pitchFamily="50" charset="-128"/>
                        </a:rPr>
                        <a:t>写真</a:t>
                      </a:r>
                      <a:endParaRPr 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233565055"/>
                  </a:ext>
                </a:extLst>
              </a:tr>
              <a:tr h="1690742">
                <a:tc rowSpan="3">
                  <a:txBody>
                    <a:bodyPr/>
                    <a:lstStyle/>
                    <a:p>
                      <a:pPr marL="71755" marR="71755" algn="ctr">
                        <a:spcAft>
                          <a:spcPts val="0"/>
                        </a:spcAft>
                      </a:pPr>
                      <a:r>
                        <a:rPr lang="ja-JP" sz="1600" kern="100" dirty="0">
                          <a:effectLst/>
                          <a:latin typeface="ＭＳ Ｐゴシック" panose="020B0600070205080204" pitchFamily="50" charset="-128"/>
                          <a:ea typeface="ＭＳ Ｐゴシック" panose="020B0600070205080204" pitchFamily="50" charset="-128"/>
                        </a:rPr>
                        <a:t>レベル３</a:t>
                      </a:r>
                      <a:endParaRPr lang="ja-JP" sz="1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vert="eaVert" anchor="ctr"/>
                </a:tc>
                <a:tc>
                  <a:txBody>
                    <a:bodyPr/>
                    <a:lstStyle/>
                    <a:p>
                      <a:pPr algn="ctr">
                        <a:spcAft>
                          <a:spcPts val="0"/>
                        </a:spcAft>
                      </a:pPr>
                      <a:r>
                        <a:rPr lang="ja-JP" sz="1400" kern="100" dirty="0">
                          <a:effectLst/>
                          <a:latin typeface="ＭＳ Ｐゴシック" panose="020B0600070205080204" pitchFamily="50" charset="-128"/>
                          <a:ea typeface="ＭＳ Ｐゴシック" panose="020B0600070205080204" pitchFamily="50" charset="-128"/>
                        </a:rPr>
                        <a:t>石綿含有成形板</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en-US"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現行条例対象</a:t>
                      </a:r>
                      <a:r>
                        <a:rPr lang="en-US"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ja-JP" sz="1400" u="none" kern="100" dirty="0">
                          <a:solidFill>
                            <a:schemeClr val="tx1"/>
                          </a:solidFill>
                          <a:effectLst/>
                          <a:latin typeface="ＭＳ Ｐゴシック" panose="020B0600070205080204" pitchFamily="50" charset="-128"/>
                          <a:ea typeface="ＭＳ Ｐゴシック" panose="020B0600070205080204" pitchFamily="50" charset="-128"/>
                        </a:rPr>
                        <a:t>屋根用スレート　</a:t>
                      </a:r>
                      <a:r>
                        <a:rPr lang="ja-JP" altLang="en-US" sz="1400" u="none" kern="100" dirty="0">
                          <a:solidFill>
                            <a:schemeClr val="tx1"/>
                          </a:solidFill>
                          <a:effectLst/>
                          <a:latin typeface="ＭＳ Ｐゴシック" panose="020B0600070205080204" pitchFamily="50" charset="-128"/>
                          <a:ea typeface="ＭＳ Ｐゴシック" panose="020B0600070205080204" pitchFamily="50" charset="-128"/>
                        </a:rPr>
                        <a:t>　　　</a:t>
                      </a:r>
                      <a:r>
                        <a:rPr lang="ja-JP" sz="1400" u="none" kern="100" dirty="0">
                          <a:solidFill>
                            <a:schemeClr val="tx1"/>
                          </a:solidFill>
                          <a:effectLst/>
                          <a:latin typeface="ＭＳ Ｐゴシック" panose="020B0600070205080204" pitchFamily="50" charset="-128"/>
                          <a:ea typeface="ＭＳ Ｐゴシック" panose="020B0600070205080204" pitchFamily="50" charset="-128"/>
                        </a:rPr>
                        <a:t>　天井板</a:t>
                      </a:r>
                      <a:r>
                        <a:rPr lang="ja-JP" altLang="en-US" sz="1400" u="none" kern="100" dirty="0">
                          <a:solidFill>
                            <a:schemeClr val="tx1"/>
                          </a:solidFill>
                          <a:effectLst/>
                          <a:latin typeface="ＭＳ Ｐゴシック" panose="020B0600070205080204" pitchFamily="50" charset="-128"/>
                          <a:ea typeface="ＭＳ Ｐゴシック" panose="020B0600070205080204" pitchFamily="50" charset="-128"/>
                        </a:rPr>
                        <a:t>（ケイ酸カルシウム板第</a:t>
                      </a:r>
                      <a:r>
                        <a:rPr lang="en-US" altLang="ja-JP" sz="1400" u="none" kern="100"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u="none" kern="100" dirty="0">
                          <a:solidFill>
                            <a:schemeClr val="tx1"/>
                          </a:solidFill>
                          <a:effectLst/>
                          <a:latin typeface="ＭＳ Ｐゴシック" panose="020B0600070205080204" pitchFamily="50" charset="-128"/>
                          <a:ea typeface="ＭＳ Ｐゴシック" panose="020B0600070205080204" pitchFamily="50" charset="-128"/>
                        </a:rPr>
                        <a:t>種）</a:t>
                      </a:r>
                      <a:endParaRPr lang="ja-JP" sz="14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1215019765"/>
                  </a:ext>
                </a:extLst>
              </a:tr>
              <a:tr h="1370730">
                <a:tc vMerge="1">
                  <a:txBody>
                    <a:bodyPr/>
                    <a:lstStyle/>
                    <a:p>
                      <a:endParaRPr kumimoji="1" lang="ja-JP" altLang="en-US"/>
                    </a:p>
                  </a:txBody>
                  <a:tcPr/>
                </a:tc>
                <a:tc>
                  <a:txBody>
                    <a:bodyPr/>
                    <a:lstStyle/>
                    <a:p>
                      <a:pPr algn="l">
                        <a:spcAft>
                          <a:spcPts val="0"/>
                        </a:spcAft>
                      </a:pPr>
                      <a:r>
                        <a:rPr lang="ja-JP" sz="1400" kern="100" dirty="0">
                          <a:effectLst/>
                          <a:latin typeface="ＭＳ Ｐゴシック" panose="020B0600070205080204" pitchFamily="50" charset="-128"/>
                          <a:ea typeface="ＭＳ Ｐゴシック" panose="020B0600070205080204" pitchFamily="50" charset="-128"/>
                        </a:rPr>
                        <a:t>吹付施工以外の仕上塗材、</a:t>
                      </a:r>
                      <a:endParaRPr lang="en-US" altLang="ja-JP" sz="1400" strike="sngStrike" kern="100" dirty="0">
                        <a:solidFill>
                          <a:srgbClr val="FF0000"/>
                        </a:solidFill>
                        <a:effectLst/>
                        <a:latin typeface="ＭＳ Ｐゴシック" panose="020B0600070205080204" pitchFamily="50" charset="-128"/>
                        <a:ea typeface="ＭＳ Ｐゴシック" panose="020B0600070205080204" pitchFamily="50" charset="-128"/>
                      </a:endParaRPr>
                    </a:p>
                    <a:p>
                      <a:pPr algn="l">
                        <a:spcAft>
                          <a:spcPts val="0"/>
                        </a:spcAft>
                      </a:pPr>
                      <a:r>
                        <a:rPr lang="ja-JP" sz="1400" kern="100" dirty="0">
                          <a:effectLst/>
                          <a:latin typeface="ＭＳ Ｐゴシック" panose="020B0600070205080204" pitchFamily="50" charset="-128"/>
                          <a:ea typeface="ＭＳ Ｐゴシック" panose="020B0600070205080204" pitchFamily="50" charset="-128"/>
                        </a:rPr>
                        <a:t>その他（他の欄に含まれないもの）</a:t>
                      </a:r>
                      <a:r>
                        <a:rPr lang="ja-JP" altLang="en-US" sz="1400" kern="100" dirty="0">
                          <a:effectLst/>
                          <a:latin typeface="ＭＳ Ｐゴシック" panose="020B0600070205080204" pitchFamily="50" charset="-128"/>
                          <a:ea typeface="ＭＳ Ｐゴシック" panose="020B0600070205080204" pitchFamily="50" charset="-128"/>
                        </a:rPr>
                        <a:t>（</a:t>
                      </a:r>
                      <a:r>
                        <a:rPr lang="en-US" altLang="ja-JP" sz="1400" kern="100" dirty="0">
                          <a:effectLst/>
                          <a:latin typeface="ＭＳ Ｐゴシック" panose="020B0600070205080204" pitchFamily="50" charset="-128"/>
                          <a:ea typeface="ＭＳ Ｐゴシック" panose="020B0600070205080204" pitchFamily="50" charset="-128"/>
                        </a:rPr>
                        <a:t>※</a:t>
                      </a:r>
                      <a:r>
                        <a:rPr lang="ja-JP" altLang="en-US" sz="1400" kern="100" dirty="0">
                          <a:effectLst/>
                          <a:latin typeface="ＭＳ Ｐゴシック" panose="020B0600070205080204" pitchFamily="50" charset="-128"/>
                          <a:ea typeface="ＭＳ Ｐゴシック" panose="020B0600070205080204" pitchFamily="50" charset="-128"/>
                        </a:rPr>
                        <a:t>）</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en-US" sz="1050" kern="100" dirty="0">
                          <a:effectLst/>
                          <a:latin typeface="ＭＳ Ｐゴシック" panose="020B0600070205080204" pitchFamily="50" charset="-128"/>
                          <a:ea typeface="ＭＳ Ｐゴシック" panose="020B0600070205080204" pitchFamily="50" charset="-128"/>
                        </a:rPr>
                        <a:t>　 </a:t>
                      </a:r>
                    </a:p>
                    <a:p>
                      <a:pPr algn="ctr">
                        <a:spcAft>
                          <a:spcPts val="0"/>
                        </a:spcAft>
                      </a:pPr>
                      <a:r>
                        <a:rPr lang="ja-JP" sz="1400" kern="100" dirty="0">
                          <a:effectLst/>
                          <a:latin typeface="ＭＳ Ｐゴシック" panose="020B0600070205080204" pitchFamily="50" charset="-128"/>
                          <a:ea typeface="ＭＳ Ｐゴシック" panose="020B0600070205080204" pitchFamily="50" charset="-128"/>
                        </a:rPr>
                        <a:t>仕上塗材（ローラー施工）　　　　　　</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3204992706"/>
                  </a:ext>
                </a:extLst>
              </a:tr>
              <a:tr h="1366325">
                <a:tc vMerge="1">
                  <a:txBody>
                    <a:bodyPr/>
                    <a:lstStyle/>
                    <a:p>
                      <a:endParaRPr kumimoji="1" lang="ja-JP" altLang="en-US"/>
                    </a:p>
                  </a:txBody>
                  <a:tcPr/>
                </a:tc>
                <a:tc>
                  <a:txBody>
                    <a:bodyPr/>
                    <a:lstStyle/>
                    <a:p>
                      <a:pPr algn="ctr">
                        <a:spcAft>
                          <a:spcPts val="0"/>
                        </a:spcAft>
                      </a:pPr>
                      <a:r>
                        <a:rPr lang="ja-JP" sz="1400" kern="100" dirty="0">
                          <a:effectLst/>
                          <a:latin typeface="ＭＳ Ｐゴシック" panose="020B0600070205080204" pitchFamily="50" charset="-128"/>
                          <a:ea typeface="ＭＳ Ｐゴシック" panose="020B0600070205080204" pitchFamily="50" charset="-128"/>
                        </a:rPr>
                        <a:t>樹脂</a:t>
                      </a:r>
                      <a:r>
                        <a:rPr lang="ja-JP" altLang="en-US" sz="1400" kern="100" dirty="0">
                          <a:effectLst/>
                          <a:latin typeface="ＭＳ Ｐゴシック" panose="020B0600070205080204" pitchFamily="50" charset="-128"/>
                          <a:ea typeface="ＭＳ Ｐゴシック" panose="020B0600070205080204" pitchFamily="50" charset="-128"/>
                        </a:rPr>
                        <a:t>被覆・固化</a:t>
                      </a:r>
                      <a:r>
                        <a:rPr lang="ja-JP" sz="1400" kern="100" dirty="0">
                          <a:effectLst/>
                          <a:latin typeface="ＭＳ Ｐゴシック" panose="020B0600070205080204" pitchFamily="50" charset="-128"/>
                          <a:ea typeface="ＭＳ Ｐゴシック" panose="020B0600070205080204" pitchFamily="50" charset="-128"/>
                        </a:rPr>
                        <a:t>建材</a:t>
                      </a:r>
                      <a:endParaRPr lang="en-US" altLang="ja-JP" sz="140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ja-JP" sz="1400" kern="100" dirty="0">
                          <a:effectLst/>
                          <a:latin typeface="ＭＳ Ｐゴシック" panose="020B0600070205080204" pitchFamily="50" charset="-128"/>
                          <a:ea typeface="ＭＳ Ｐゴシック" panose="020B0600070205080204" pitchFamily="50" charset="-128"/>
                        </a:rPr>
                        <a:t>（</a:t>
                      </a:r>
                      <a:r>
                        <a:rPr lang="en-US" sz="1400" kern="100" dirty="0">
                          <a:effectLst/>
                          <a:latin typeface="ＭＳ Ｐゴシック" panose="020B0600070205080204" pitchFamily="50" charset="-128"/>
                          <a:ea typeface="ＭＳ Ｐゴシック" panose="020B0600070205080204" pitchFamily="50" charset="-128"/>
                        </a:rPr>
                        <a:t>P</a:t>
                      </a:r>
                      <a:r>
                        <a:rPr lang="ja-JP" sz="1400" kern="100" dirty="0">
                          <a:effectLst/>
                          <a:latin typeface="ＭＳ Ｐゴシック" panose="020B0600070205080204" pitchFamily="50" charset="-128"/>
                          <a:ea typeface="ＭＳ Ｐゴシック" panose="020B0600070205080204" pitchFamily="50" charset="-128"/>
                        </a:rPr>
                        <a:t>タイル等）</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tc>
                  <a:txBody>
                    <a:bodyPr/>
                    <a:lstStyle/>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endParaRPr lang="en-US" sz="105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en-US" sz="1400" kern="100" dirty="0">
                          <a:effectLst/>
                          <a:latin typeface="ＭＳ Ｐゴシック" panose="020B0600070205080204" pitchFamily="50" charset="-128"/>
                          <a:ea typeface="ＭＳ Ｐゴシック" panose="020B0600070205080204" pitchFamily="50" charset="-128"/>
                        </a:rPr>
                        <a:t>P</a:t>
                      </a:r>
                      <a:r>
                        <a:rPr lang="ja-JP" sz="1400" kern="100" dirty="0">
                          <a:effectLst/>
                          <a:latin typeface="ＭＳ Ｐゴシック" panose="020B0600070205080204" pitchFamily="50" charset="-128"/>
                          <a:ea typeface="ＭＳ Ｐゴシック" panose="020B0600070205080204" pitchFamily="50" charset="-128"/>
                        </a:rPr>
                        <a:t>タイル</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347" marR="50347" marT="0" marB="0" anchor="ctr"/>
                </a:tc>
                <a:extLst>
                  <a:ext uri="{0D108BD9-81ED-4DB2-BD59-A6C34878D82A}">
                    <a16:rowId xmlns:a16="http://schemas.microsoft.com/office/drawing/2014/main" val="450252126"/>
                  </a:ext>
                </a:extLst>
              </a:tr>
            </a:tbl>
          </a:graphicData>
        </a:graphic>
      </p:graphicFrame>
      <p:pic>
        <p:nvPicPr>
          <p:cNvPr id="3078" name="図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779" y="1712924"/>
            <a:ext cx="1353186" cy="9278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図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353" y="3265010"/>
            <a:ext cx="1124605" cy="885144"/>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図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353" y="4742476"/>
            <a:ext cx="1124605" cy="81059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11041" y="6085217"/>
            <a:ext cx="7684820" cy="707886"/>
          </a:xfrm>
          <a:prstGeom prst="rect">
            <a:avLst/>
          </a:prstGeom>
          <a:noFill/>
        </p:spPr>
        <p:txBody>
          <a:bodyPr wrap="square" rtlCol="0">
            <a:spAutoFit/>
          </a:bodyPr>
          <a:lstStyle/>
          <a:p>
            <a:r>
              <a:rPr lang="en-US" altLang="ja-JP" sz="1000" dirty="0"/>
              <a:t>※</a:t>
            </a:r>
            <a:r>
              <a:rPr lang="ja-JP" altLang="en-US" sz="1000" dirty="0"/>
              <a:t>　下地調整材（コンクリート下地に仕上塗材を施工する場合に、セメントモルタルの代替として、コンクリート表面の穴埋めや、段差を比較的平滑にする目的で使用する塗材。）、接着剤、ひも状石綿布、トンネル内装材（石綿含有パネル、石綿含有塗布剤、トンネル用押出成形品セメント板）、フレキシブルシート、石綿含有舗装、石綿含有ガスケット（石綿含有ジョイントシール）、石綿紡織品（グランドパッキン、石綿布）等</a:t>
            </a:r>
          </a:p>
        </p:txBody>
      </p:sp>
      <p:sp>
        <p:nvSpPr>
          <p:cNvPr id="3" name="スライド番号プレースホルダー 2">
            <a:extLst>
              <a:ext uri="{FF2B5EF4-FFF2-40B4-BE49-F238E27FC236}">
                <a16:creationId xmlns:a16="http://schemas.microsoft.com/office/drawing/2014/main" id="{F0BCE394-536C-4ED7-8050-3FE58C07A5C5}"/>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6</a:t>
            </a:fld>
            <a:endParaRPr lang="en-US" dirty="0">
              <a:solidFill>
                <a:schemeClr val="tx1"/>
              </a:solidFill>
            </a:endParaRPr>
          </a:p>
        </p:txBody>
      </p:sp>
      <p:pic>
        <p:nvPicPr>
          <p:cNvPr id="7" name="図 6">
            <a:extLst>
              <a:ext uri="{FF2B5EF4-FFF2-40B4-BE49-F238E27FC236}">
                <a16:creationId xmlns:a16="http://schemas.microsoft.com/office/drawing/2014/main" id="{5A2C3E87-B2FA-4AAE-B1AE-9CA7AA08ADCE}"/>
              </a:ext>
            </a:extLst>
          </p:cNvPr>
          <p:cNvPicPr>
            <a:picLocks noChangeAspect="1"/>
          </p:cNvPicPr>
          <p:nvPr/>
        </p:nvPicPr>
        <p:blipFill>
          <a:blip r:embed="rId5"/>
          <a:stretch>
            <a:fillRect/>
          </a:stretch>
        </p:blipFill>
        <p:spPr>
          <a:xfrm>
            <a:off x="5907236" y="1669380"/>
            <a:ext cx="1258621" cy="933141"/>
          </a:xfrm>
          <a:prstGeom prst="rect">
            <a:avLst/>
          </a:prstGeom>
        </p:spPr>
      </p:pic>
    </p:spTree>
    <p:extLst>
      <p:ext uri="{BB962C8B-B14F-4D97-AF65-F5344CB8AC3E}">
        <p14:creationId xmlns:p14="http://schemas.microsoft.com/office/powerpoint/2010/main" val="204922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7490-6291-429F-A7BE-6BFB4058DD9E}"/>
              </a:ext>
            </a:extLst>
          </p:cNvPr>
          <p:cNvSpPr>
            <a:spLocks noGrp="1"/>
          </p:cNvSpPr>
          <p:nvPr>
            <p:ph type="title"/>
          </p:nvPr>
        </p:nvSpPr>
        <p:spPr>
          <a:xfrm>
            <a:off x="660400" y="609600"/>
            <a:ext cx="6876689" cy="620846"/>
          </a:xfrm>
        </p:spPr>
        <p:txBody>
          <a:bodyPr>
            <a:normAutofit/>
          </a:bodyPr>
          <a:lstStyle/>
          <a:p>
            <a:r>
              <a:rPr lang="ja-JP" altLang="en-US" sz="2800" dirty="0"/>
              <a:t>法・条例に基づく規制の概要</a:t>
            </a:r>
            <a:endParaRPr kumimoji="1" lang="ja-JP" altLang="en-US" sz="2800" dirty="0"/>
          </a:p>
        </p:txBody>
      </p:sp>
      <p:sp>
        <p:nvSpPr>
          <p:cNvPr id="66" name="四角形: 角を丸くする 65">
            <a:extLst>
              <a:ext uri="{FF2B5EF4-FFF2-40B4-BE49-F238E27FC236}">
                <a16:creationId xmlns:a16="http://schemas.microsoft.com/office/drawing/2014/main" id="{DF80ECBE-6F0C-42C8-8E6F-79638710F2E1}"/>
              </a:ext>
            </a:extLst>
          </p:cNvPr>
          <p:cNvSpPr/>
          <p:nvPr/>
        </p:nvSpPr>
        <p:spPr>
          <a:xfrm>
            <a:off x="670951" y="1547446"/>
            <a:ext cx="3277772" cy="4994031"/>
          </a:xfrm>
          <a:prstGeom prst="roundRect">
            <a:avLst>
              <a:gd name="adj" fmla="val 8083"/>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78EC27D7-4E41-4BA0-B413-2859C85B67DA}"/>
              </a:ext>
            </a:extLst>
          </p:cNvPr>
          <p:cNvSpPr/>
          <p:nvPr/>
        </p:nvSpPr>
        <p:spPr>
          <a:xfrm>
            <a:off x="4794739" y="1547446"/>
            <a:ext cx="3330008" cy="4994031"/>
          </a:xfrm>
          <a:prstGeom prst="roundRect">
            <a:avLst>
              <a:gd name="adj" fmla="val 8083"/>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B87E1A97-78F2-4948-9C05-3C53E2C5582B}"/>
              </a:ext>
            </a:extLst>
          </p:cNvPr>
          <p:cNvSpPr/>
          <p:nvPr/>
        </p:nvSpPr>
        <p:spPr>
          <a:xfrm>
            <a:off x="1243037" y="1466560"/>
            <a:ext cx="2133600" cy="323556"/>
          </a:xfrm>
          <a:prstGeom prst="roundRect">
            <a:avLst>
              <a:gd name="adj" fmla="val 808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b="1" dirty="0"/>
              <a:t>発注者（又は自主施工者）</a:t>
            </a:r>
          </a:p>
        </p:txBody>
      </p:sp>
      <p:sp>
        <p:nvSpPr>
          <p:cNvPr id="69" name="四角形: 角を丸くする 68">
            <a:extLst>
              <a:ext uri="{FF2B5EF4-FFF2-40B4-BE49-F238E27FC236}">
                <a16:creationId xmlns:a16="http://schemas.microsoft.com/office/drawing/2014/main" id="{12D50F6B-DDE7-424F-B3A1-F44AF8939E5B}"/>
              </a:ext>
            </a:extLst>
          </p:cNvPr>
          <p:cNvSpPr/>
          <p:nvPr/>
        </p:nvSpPr>
        <p:spPr>
          <a:xfrm>
            <a:off x="5392943" y="1468936"/>
            <a:ext cx="2133600" cy="323557"/>
          </a:xfrm>
          <a:prstGeom prst="roundRect">
            <a:avLst>
              <a:gd name="adj" fmla="val 808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b="1" dirty="0"/>
              <a:t>受注者（又は自主施工者）</a:t>
            </a:r>
          </a:p>
        </p:txBody>
      </p:sp>
      <p:sp>
        <p:nvSpPr>
          <p:cNvPr id="70" name="正方形/長方形 69">
            <a:extLst>
              <a:ext uri="{FF2B5EF4-FFF2-40B4-BE49-F238E27FC236}">
                <a16:creationId xmlns:a16="http://schemas.microsoft.com/office/drawing/2014/main" id="{3534444C-46FE-46D3-8605-D0CADC772889}"/>
              </a:ext>
            </a:extLst>
          </p:cNvPr>
          <p:cNvSpPr/>
          <p:nvPr/>
        </p:nvSpPr>
        <p:spPr>
          <a:xfrm>
            <a:off x="1153942" y="1899367"/>
            <a:ext cx="2311790" cy="5064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解体等工事の発注</a:t>
            </a:r>
          </a:p>
        </p:txBody>
      </p:sp>
      <p:sp>
        <p:nvSpPr>
          <p:cNvPr id="71" name="矢印: 右 70">
            <a:extLst>
              <a:ext uri="{FF2B5EF4-FFF2-40B4-BE49-F238E27FC236}">
                <a16:creationId xmlns:a16="http://schemas.microsoft.com/office/drawing/2014/main" id="{A7CEC8D3-E50A-4E45-B0EA-9E70D663CF5E}"/>
              </a:ext>
            </a:extLst>
          </p:cNvPr>
          <p:cNvSpPr/>
          <p:nvPr/>
        </p:nvSpPr>
        <p:spPr>
          <a:xfrm>
            <a:off x="3751382" y="2041607"/>
            <a:ext cx="1297069"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5C2B7810-DC74-4FDB-8B19-F3C9F5BE8C88}"/>
              </a:ext>
            </a:extLst>
          </p:cNvPr>
          <p:cNvSpPr/>
          <p:nvPr/>
        </p:nvSpPr>
        <p:spPr>
          <a:xfrm>
            <a:off x="5217845" y="1881327"/>
            <a:ext cx="2483796" cy="524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石綿使用有無の事前調査の実施</a:t>
            </a:r>
          </a:p>
        </p:txBody>
      </p:sp>
      <p:sp>
        <p:nvSpPr>
          <p:cNvPr id="74" name="正方形/長方形 73">
            <a:extLst>
              <a:ext uri="{FF2B5EF4-FFF2-40B4-BE49-F238E27FC236}">
                <a16:creationId xmlns:a16="http://schemas.microsoft.com/office/drawing/2014/main" id="{1975DCA6-BFD3-49A8-AD74-0B10E7FDCC3F}"/>
              </a:ext>
            </a:extLst>
          </p:cNvPr>
          <p:cNvSpPr/>
          <p:nvPr/>
        </p:nvSpPr>
        <p:spPr>
          <a:xfrm>
            <a:off x="3600058" y="2059204"/>
            <a:ext cx="1730613" cy="10832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a:t>・施工条件における配</a:t>
            </a:r>
            <a:endParaRPr kumimoji="1" lang="en-US" altLang="ja-JP" sz="1100" dirty="0"/>
          </a:p>
          <a:p>
            <a:r>
              <a:rPr kumimoji="1" lang="ja-JP" altLang="en-US" sz="1100" dirty="0"/>
              <a:t>　慮（工期、工事費等）</a:t>
            </a:r>
            <a:endParaRPr kumimoji="1" lang="en-US" altLang="ja-JP" sz="1100" dirty="0"/>
          </a:p>
          <a:p>
            <a:r>
              <a:rPr kumimoji="1" lang="ja-JP" altLang="en-US" sz="1100" dirty="0"/>
              <a:t>・設計図書の提供等の</a:t>
            </a:r>
            <a:endParaRPr kumimoji="1" lang="en-US" altLang="ja-JP" sz="1100" dirty="0"/>
          </a:p>
          <a:p>
            <a:r>
              <a:rPr kumimoji="1" lang="ja-JP" altLang="en-US" sz="1100" dirty="0"/>
              <a:t>　協力</a:t>
            </a:r>
            <a:endParaRPr kumimoji="1" lang="en-US" altLang="ja-JP" sz="1100" dirty="0"/>
          </a:p>
        </p:txBody>
      </p:sp>
      <p:sp>
        <p:nvSpPr>
          <p:cNvPr id="76" name="正方形/長方形 75">
            <a:extLst>
              <a:ext uri="{FF2B5EF4-FFF2-40B4-BE49-F238E27FC236}">
                <a16:creationId xmlns:a16="http://schemas.microsoft.com/office/drawing/2014/main" id="{EEF851E8-592C-48BB-A107-9D47904B0087}"/>
              </a:ext>
            </a:extLst>
          </p:cNvPr>
          <p:cNvSpPr/>
          <p:nvPr/>
        </p:nvSpPr>
        <p:spPr>
          <a:xfrm>
            <a:off x="5217845" y="2808981"/>
            <a:ext cx="2483796" cy="7115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・事前調査書面の作成</a:t>
            </a:r>
          </a:p>
          <a:p>
            <a:r>
              <a:rPr kumimoji="1" lang="ja-JP" altLang="en-US" sz="1400" dirty="0"/>
              <a:t>・事前調査書面（写）の保存（３年間）</a:t>
            </a:r>
          </a:p>
        </p:txBody>
      </p:sp>
      <p:sp>
        <p:nvSpPr>
          <p:cNvPr id="77" name="矢印: 右 76">
            <a:extLst>
              <a:ext uri="{FF2B5EF4-FFF2-40B4-BE49-F238E27FC236}">
                <a16:creationId xmlns:a16="http://schemas.microsoft.com/office/drawing/2014/main" id="{07CD9D4A-38D7-47C0-9569-47CC40F99652}"/>
              </a:ext>
            </a:extLst>
          </p:cNvPr>
          <p:cNvSpPr/>
          <p:nvPr/>
        </p:nvSpPr>
        <p:spPr>
          <a:xfrm rot="5400000">
            <a:off x="6278023" y="2526651"/>
            <a:ext cx="329734"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78" name="矢印: 右 77">
            <a:extLst>
              <a:ext uri="{FF2B5EF4-FFF2-40B4-BE49-F238E27FC236}">
                <a16:creationId xmlns:a16="http://schemas.microsoft.com/office/drawing/2014/main" id="{CDAC6C5A-E898-4413-A72D-0DD9D0FEDD86}"/>
              </a:ext>
            </a:extLst>
          </p:cNvPr>
          <p:cNvSpPr/>
          <p:nvPr/>
        </p:nvSpPr>
        <p:spPr>
          <a:xfrm rot="10800000">
            <a:off x="3756056" y="3051402"/>
            <a:ext cx="1297069"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52C3F44E-BF70-4DAB-BEDD-CF950D3ACAAE}"/>
              </a:ext>
            </a:extLst>
          </p:cNvPr>
          <p:cNvSpPr/>
          <p:nvPr/>
        </p:nvSpPr>
        <p:spPr>
          <a:xfrm>
            <a:off x="3904102" y="3108925"/>
            <a:ext cx="1090503" cy="5966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a:t>結果の説明</a:t>
            </a:r>
            <a:endParaRPr kumimoji="1" lang="en-US" altLang="ja-JP" sz="1100" dirty="0"/>
          </a:p>
        </p:txBody>
      </p:sp>
      <p:sp>
        <p:nvSpPr>
          <p:cNvPr id="80" name="正方形/長方形 79">
            <a:extLst>
              <a:ext uri="{FF2B5EF4-FFF2-40B4-BE49-F238E27FC236}">
                <a16:creationId xmlns:a16="http://schemas.microsoft.com/office/drawing/2014/main" id="{30056C85-1BCC-42FA-B0C7-7DDADE9CF0DF}"/>
              </a:ext>
            </a:extLst>
          </p:cNvPr>
          <p:cNvSpPr/>
          <p:nvPr/>
        </p:nvSpPr>
        <p:spPr>
          <a:xfrm>
            <a:off x="1153942" y="2820947"/>
            <a:ext cx="2311790" cy="596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事前調査書面の保存</a:t>
            </a:r>
            <a:endParaRPr kumimoji="1" lang="en-US" altLang="ja-JP" sz="1400" dirty="0"/>
          </a:p>
          <a:p>
            <a:pPr algn="ctr"/>
            <a:r>
              <a:rPr kumimoji="1" lang="ja-JP" altLang="en-US" sz="1400" dirty="0"/>
              <a:t>（３年間）</a:t>
            </a:r>
          </a:p>
        </p:txBody>
      </p:sp>
      <p:sp>
        <p:nvSpPr>
          <p:cNvPr id="81" name="正方形/長方形 80">
            <a:extLst>
              <a:ext uri="{FF2B5EF4-FFF2-40B4-BE49-F238E27FC236}">
                <a16:creationId xmlns:a16="http://schemas.microsoft.com/office/drawing/2014/main" id="{7CC401F8-F93C-46DF-9D60-CBA794188471}"/>
              </a:ext>
            </a:extLst>
          </p:cNvPr>
          <p:cNvSpPr/>
          <p:nvPr/>
        </p:nvSpPr>
        <p:spPr>
          <a:xfrm>
            <a:off x="5217845" y="3797878"/>
            <a:ext cx="2483796" cy="711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・事前調査結果の掲示</a:t>
            </a:r>
            <a:endParaRPr kumimoji="1" lang="en-US" altLang="ja-JP" sz="1400" dirty="0"/>
          </a:p>
          <a:p>
            <a:r>
              <a:rPr kumimoji="1" lang="ja-JP" altLang="en-US" sz="1400" dirty="0"/>
              <a:t>・事前調査書面の写しの工事現場への備付け</a:t>
            </a:r>
          </a:p>
        </p:txBody>
      </p:sp>
      <p:sp>
        <p:nvSpPr>
          <p:cNvPr id="82" name="矢印: 右 81">
            <a:extLst>
              <a:ext uri="{FF2B5EF4-FFF2-40B4-BE49-F238E27FC236}">
                <a16:creationId xmlns:a16="http://schemas.microsoft.com/office/drawing/2014/main" id="{DACC704F-DC0A-47F2-8011-2BBF21EFAD64}"/>
              </a:ext>
            </a:extLst>
          </p:cNvPr>
          <p:cNvSpPr/>
          <p:nvPr/>
        </p:nvSpPr>
        <p:spPr>
          <a:xfrm rot="5400000">
            <a:off x="6324158" y="3589148"/>
            <a:ext cx="237466"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3" name="矢印: 右 82">
            <a:extLst>
              <a:ext uri="{FF2B5EF4-FFF2-40B4-BE49-F238E27FC236}">
                <a16:creationId xmlns:a16="http://schemas.microsoft.com/office/drawing/2014/main" id="{7D49148E-5460-453D-AF72-1E7DF9F5839B}"/>
              </a:ext>
            </a:extLst>
          </p:cNvPr>
          <p:cNvSpPr/>
          <p:nvPr/>
        </p:nvSpPr>
        <p:spPr>
          <a:xfrm rot="5400000">
            <a:off x="1749178" y="3931049"/>
            <a:ext cx="1129914"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558A7044-360F-48D3-9BAC-B499075BC858}"/>
              </a:ext>
            </a:extLst>
          </p:cNvPr>
          <p:cNvSpPr/>
          <p:nvPr/>
        </p:nvSpPr>
        <p:spPr>
          <a:xfrm>
            <a:off x="1153942" y="4611665"/>
            <a:ext cx="2311790" cy="3682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石綿含有建材の使用</a:t>
            </a:r>
          </a:p>
        </p:txBody>
      </p:sp>
      <p:sp>
        <p:nvSpPr>
          <p:cNvPr id="85" name="矢印: 右 84">
            <a:extLst>
              <a:ext uri="{FF2B5EF4-FFF2-40B4-BE49-F238E27FC236}">
                <a16:creationId xmlns:a16="http://schemas.microsoft.com/office/drawing/2014/main" id="{B66F1B0B-F6B6-4F1B-9BEE-21C0A56AE4E2}"/>
              </a:ext>
            </a:extLst>
          </p:cNvPr>
          <p:cNvSpPr/>
          <p:nvPr/>
        </p:nvSpPr>
        <p:spPr>
          <a:xfrm>
            <a:off x="3701917" y="4722054"/>
            <a:ext cx="1297069"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3011E1A3-28E0-4C85-9E6C-E6F70A5AB8A8}"/>
              </a:ext>
            </a:extLst>
          </p:cNvPr>
          <p:cNvSpPr/>
          <p:nvPr/>
        </p:nvSpPr>
        <p:spPr>
          <a:xfrm>
            <a:off x="5243642" y="4609382"/>
            <a:ext cx="2432202" cy="18334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解体等工事の実施</a:t>
            </a:r>
            <a:endParaRPr kumimoji="1" lang="en-US" altLang="ja-JP" sz="1400" dirty="0"/>
          </a:p>
          <a:p>
            <a:pPr algn="ctr"/>
            <a:endParaRPr kumimoji="1" lang="en-US" altLang="ja-JP" sz="1400" dirty="0"/>
          </a:p>
          <a:p>
            <a:pPr algn="ctr"/>
            <a:endParaRPr kumimoji="1" lang="en-US" altLang="ja-JP" sz="1400" dirty="0"/>
          </a:p>
          <a:p>
            <a:pPr algn="ctr"/>
            <a:endParaRPr kumimoji="1" lang="en-US" altLang="ja-JP" sz="1400" dirty="0"/>
          </a:p>
          <a:p>
            <a:pPr algn="ctr"/>
            <a:endParaRPr kumimoji="1" lang="en-US" altLang="ja-JP" sz="1400" dirty="0"/>
          </a:p>
          <a:p>
            <a:pPr algn="ctr"/>
            <a:endParaRPr kumimoji="1" lang="en-US" altLang="ja-JP" sz="1400" dirty="0"/>
          </a:p>
          <a:p>
            <a:pPr algn="ctr"/>
            <a:endParaRPr kumimoji="1" lang="ja-JP" altLang="en-US" sz="1400" dirty="0"/>
          </a:p>
        </p:txBody>
      </p:sp>
      <p:sp>
        <p:nvSpPr>
          <p:cNvPr id="87" name="正方形/長方形 86">
            <a:extLst>
              <a:ext uri="{FF2B5EF4-FFF2-40B4-BE49-F238E27FC236}">
                <a16:creationId xmlns:a16="http://schemas.microsoft.com/office/drawing/2014/main" id="{94E61855-812A-45FC-ABA9-DF8B1B73F18C}"/>
              </a:ext>
            </a:extLst>
          </p:cNvPr>
          <p:cNvSpPr/>
          <p:nvPr/>
        </p:nvSpPr>
        <p:spPr>
          <a:xfrm>
            <a:off x="4132459" y="4713924"/>
            <a:ext cx="629188" cy="5966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a:t>なし</a:t>
            </a:r>
            <a:endParaRPr kumimoji="1" lang="en-US" altLang="ja-JP" sz="1100" dirty="0"/>
          </a:p>
        </p:txBody>
      </p:sp>
      <p:sp>
        <p:nvSpPr>
          <p:cNvPr id="88" name="矢印: 右 87">
            <a:extLst>
              <a:ext uri="{FF2B5EF4-FFF2-40B4-BE49-F238E27FC236}">
                <a16:creationId xmlns:a16="http://schemas.microsoft.com/office/drawing/2014/main" id="{4A47C292-C923-448D-AF4C-90051E6F2032}"/>
              </a:ext>
            </a:extLst>
          </p:cNvPr>
          <p:cNvSpPr/>
          <p:nvPr/>
        </p:nvSpPr>
        <p:spPr>
          <a:xfrm rot="5400000">
            <a:off x="2148985" y="5058836"/>
            <a:ext cx="288000"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AA21EEBB-5088-4F5A-94AD-BEEBC04D1928}"/>
              </a:ext>
            </a:extLst>
          </p:cNvPr>
          <p:cNvSpPr/>
          <p:nvPr/>
        </p:nvSpPr>
        <p:spPr>
          <a:xfrm>
            <a:off x="2458996" y="4866872"/>
            <a:ext cx="1090503" cy="5966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t>あり</a:t>
            </a:r>
            <a:endParaRPr kumimoji="1" lang="en-US" altLang="ja-JP" sz="1200" dirty="0"/>
          </a:p>
        </p:txBody>
      </p:sp>
      <p:sp>
        <p:nvSpPr>
          <p:cNvPr id="90" name="正方形/長方形 89">
            <a:extLst>
              <a:ext uri="{FF2B5EF4-FFF2-40B4-BE49-F238E27FC236}">
                <a16:creationId xmlns:a16="http://schemas.microsoft.com/office/drawing/2014/main" id="{6E6C450D-9E0C-4F08-8CD2-B2963D3E5200}"/>
              </a:ext>
            </a:extLst>
          </p:cNvPr>
          <p:cNvSpPr/>
          <p:nvPr/>
        </p:nvSpPr>
        <p:spPr>
          <a:xfrm>
            <a:off x="1126603" y="5296963"/>
            <a:ext cx="2366468" cy="11458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法・条例に基づく届出</a:t>
            </a:r>
            <a:endParaRPr kumimoji="1" lang="en-US" altLang="ja-JP" sz="1400" dirty="0"/>
          </a:p>
          <a:p>
            <a:r>
              <a:rPr kumimoji="1" lang="ja-JP" altLang="en-US" sz="1400" dirty="0"/>
              <a:t>〇作業実施の届出</a:t>
            </a:r>
            <a:endParaRPr kumimoji="1" lang="en-US" altLang="ja-JP" sz="1400" dirty="0"/>
          </a:p>
          <a:p>
            <a:r>
              <a:rPr kumimoji="1" lang="ja-JP" altLang="en-US" sz="1400" dirty="0"/>
              <a:t>　レベル１、２建材（法）</a:t>
            </a:r>
            <a:endParaRPr kumimoji="1" lang="en-US" altLang="ja-JP" sz="1400" dirty="0"/>
          </a:p>
          <a:p>
            <a:r>
              <a:rPr kumimoji="1" lang="ja-JP" altLang="en-US" sz="1400" dirty="0"/>
              <a:t>　レベル３建材（条例）</a:t>
            </a:r>
            <a:endParaRPr kumimoji="1" lang="en-US" altLang="ja-JP" sz="1400" dirty="0"/>
          </a:p>
          <a:p>
            <a:r>
              <a:rPr kumimoji="1" lang="ja-JP" altLang="en-US" sz="1400" dirty="0"/>
              <a:t>〇測定計画の届出（条例）</a:t>
            </a:r>
            <a:endParaRPr kumimoji="1" lang="en-US" altLang="ja-JP" sz="1400" dirty="0"/>
          </a:p>
        </p:txBody>
      </p:sp>
      <p:sp>
        <p:nvSpPr>
          <p:cNvPr id="92" name="矢印: 右 91">
            <a:extLst>
              <a:ext uri="{FF2B5EF4-FFF2-40B4-BE49-F238E27FC236}">
                <a16:creationId xmlns:a16="http://schemas.microsoft.com/office/drawing/2014/main" id="{B34E1782-F2F9-4B81-BE5E-B11FF0CD2A32}"/>
              </a:ext>
            </a:extLst>
          </p:cNvPr>
          <p:cNvSpPr/>
          <p:nvPr/>
        </p:nvSpPr>
        <p:spPr>
          <a:xfrm>
            <a:off x="3651635" y="5663419"/>
            <a:ext cx="1640832" cy="180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EA2E64C2-12BD-4F50-95EA-83C2FF61C8B8}"/>
              </a:ext>
            </a:extLst>
          </p:cNvPr>
          <p:cNvSpPr/>
          <p:nvPr/>
        </p:nvSpPr>
        <p:spPr>
          <a:xfrm>
            <a:off x="5327899" y="5179512"/>
            <a:ext cx="2263688" cy="11049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・作業の実施</a:t>
            </a:r>
            <a:endParaRPr kumimoji="1" lang="en-US" altLang="ja-JP" sz="1400" dirty="0"/>
          </a:p>
          <a:p>
            <a:r>
              <a:rPr kumimoji="1" lang="ja-JP" altLang="en-US" sz="1400" dirty="0"/>
              <a:t>（作業基準の遵守、</a:t>
            </a:r>
            <a:endParaRPr kumimoji="1" lang="en-US" altLang="ja-JP" sz="1400" dirty="0"/>
          </a:p>
          <a:p>
            <a:r>
              <a:rPr kumimoji="1" lang="ja-JP" altLang="en-US" sz="1400" dirty="0"/>
              <a:t>　敷地境界基準の遵守）</a:t>
            </a:r>
            <a:endParaRPr kumimoji="1" lang="en-US" altLang="ja-JP" sz="1400" dirty="0"/>
          </a:p>
          <a:p>
            <a:r>
              <a:rPr kumimoji="1" lang="ja-JP" altLang="en-US" sz="1400" dirty="0"/>
              <a:t>・測定の実施、記録保存</a:t>
            </a:r>
            <a:endParaRPr kumimoji="1" lang="en-US" altLang="ja-JP" sz="1400" dirty="0"/>
          </a:p>
          <a:p>
            <a:r>
              <a:rPr kumimoji="1" lang="ja-JP" altLang="en-US" sz="1400" dirty="0"/>
              <a:t>　（３年間）</a:t>
            </a:r>
            <a:endParaRPr kumimoji="1" lang="en-US" altLang="ja-JP" sz="1400" dirty="0"/>
          </a:p>
        </p:txBody>
      </p:sp>
      <p:sp>
        <p:nvSpPr>
          <p:cNvPr id="94" name="正方形/長方形 93">
            <a:extLst>
              <a:ext uri="{FF2B5EF4-FFF2-40B4-BE49-F238E27FC236}">
                <a16:creationId xmlns:a16="http://schemas.microsoft.com/office/drawing/2014/main" id="{CC8C5282-757F-4D04-AE52-E7794FF65611}"/>
              </a:ext>
            </a:extLst>
          </p:cNvPr>
          <p:cNvSpPr/>
          <p:nvPr/>
        </p:nvSpPr>
        <p:spPr>
          <a:xfrm>
            <a:off x="3859999" y="5718456"/>
            <a:ext cx="1090503" cy="5966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a:t>作業・測定実施の指示</a:t>
            </a:r>
            <a:endParaRPr kumimoji="1" lang="en-US" altLang="ja-JP" sz="1100" dirty="0"/>
          </a:p>
        </p:txBody>
      </p:sp>
      <p:sp>
        <p:nvSpPr>
          <p:cNvPr id="3" name="スライド番号プレースホルダー 2">
            <a:extLst>
              <a:ext uri="{FF2B5EF4-FFF2-40B4-BE49-F238E27FC236}">
                <a16:creationId xmlns:a16="http://schemas.microsoft.com/office/drawing/2014/main" id="{5F9A6DAF-5ADC-409E-9FF8-31F6C0AF5CD1}"/>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1436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477080"/>
            <a:ext cx="6876689" cy="601810"/>
          </a:xfrm>
        </p:spPr>
        <p:txBody>
          <a:bodyPr>
            <a:normAutofit/>
          </a:bodyPr>
          <a:lstStyle/>
          <a:p>
            <a:r>
              <a:rPr kumimoji="1" lang="ja-JP" altLang="en-US" sz="2400" dirty="0"/>
              <a:t>石綿除去作業の一般的な作業手順①</a:t>
            </a:r>
          </a:p>
        </p:txBody>
      </p:sp>
      <p:sp>
        <p:nvSpPr>
          <p:cNvPr id="7" name="四角形: 角を丸くする 6">
            <a:extLst>
              <a:ext uri="{FF2B5EF4-FFF2-40B4-BE49-F238E27FC236}">
                <a16:creationId xmlns:a16="http://schemas.microsoft.com/office/drawing/2014/main" id="{AFA7AD5F-F32D-40DA-B08B-23E6B9693878}"/>
              </a:ext>
            </a:extLst>
          </p:cNvPr>
          <p:cNvSpPr/>
          <p:nvPr/>
        </p:nvSpPr>
        <p:spPr>
          <a:xfrm>
            <a:off x="539346" y="1667999"/>
            <a:ext cx="4073024" cy="4743069"/>
          </a:xfrm>
          <a:prstGeom prst="roundRect">
            <a:avLst>
              <a:gd name="adj" fmla="val 8083"/>
            </a:avLst>
          </a:prstGeom>
          <a:solidFill>
            <a:srgbClr val="FFFF6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501926B3-9788-47DB-A7B3-A03EA2A978BD}"/>
              </a:ext>
            </a:extLst>
          </p:cNvPr>
          <p:cNvSpPr/>
          <p:nvPr/>
        </p:nvSpPr>
        <p:spPr>
          <a:xfrm>
            <a:off x="1539367" y="2258205"/>
            <a:ext cx="2943176" cy="320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作業場の隔離</a:t>
            </a:r>
          </a:p>
        </p:txBody>
      </p:sp>
      <p:sp>
        <p:nvSpPr>
          <p:cNvPr id="11" name="矢印: 右 10">
            <a:extLst>
              <a:ext uri="{FF2B5EF4-FFF2-40B4-BE49-F238E27FC236}">
                <a16:creationId xmlns:a16="http://schemas.microsoft.com/office/drawing/2014/main" id="{E6FA5B04-D8B0-4848-823A-2D084564128A}"/>
              </a:ext>
            </a:extLst>
          </p:cNvPr>
          <p:cNvSpPr/>
          <p:nvPr/>
        </p:nvSpPr>
        <p:spPr>
          <a:xfrm rot="5400000">
            <a:off x="1324338" y="4135260"/>
            <a:ext cx="3373234" cy="2608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788C9F48-FCED-4DCB-A06C-83637A2C0183}"/>
              </a:ext>
            </a:extLst>
          </p:cNvPr>
          <p:cNvSpPr/>
          <p:nvPr/>
        </p:nvSpPr>
        <p:spPr>
          <a:xfrm>
            <a:off x="1539367" y="3191549"/>
            <a:ext cx="29431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ＭＳ Ｐゴシック" panose="020B0600070205080204" pitchFamily="50" charset="-128"/>
                <a:ea typeface="ＭＳ Ｐゴシック" panose="020B0600070205080204" pitchFamily="50" charset="-128"/>
              </a:rPr>
              <a:t>・集じん･排気装置の点検・確認</a:t>
            </a:r>
          </a:p>
          <a:p>
            <a:r>
              <a:rPr kumimoji="1" lang="ja-JP" altLang="en-US" sz="1200" dirty="0">
                <a:latin typeface="ＭＳ Ｐゴシック" panose="020B0600070205080204" pitchFamily="50" charset="-128"/>
                <a:ea typeface="ＭＳ Ｐゴシック" panose="020B0600070205080204" pitchFamily="50" charset="-128"/>
              </a:rPr>
              <a:t>・作業場内及びセキュリティーゾーンの</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負圧の確認</a:t>
            </a:r>
          </a:p>
        </p:txBody>
      </p:sp>
      <p:sp>
        <p:nvSpPr>
          <p:cNvPr id="16" name="正方形/長方形 15">
            <a:extLst>
              <a:ext uri="{FF2B5EF4-FFF2-40B4-BE49-F238E27FC236}">
                <a16:creationId xmlns:a16="http://schemas.microsoft.com/office/drawing/2014/main" id="{162DAEC3-C20A-46EB-BFB9-A72BBAD0B83E}"/>
              </a:ext>
            </a:extLst>
          </p:cNvPr>
          <p:cNvSpPr/>
          <p:nvPr/>
        </p:nvSpPr>
        <p:spPr>
          <a:xfrm>
            <a:off x="1539367" y="4531599"/>
            <a:ext cx="29431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ＭＳ Ｐゴシック" panose="020B0600070205080204" pitchFamily="50" charset="-128"/>
                <a:ea typeface="ＭＳ Ｐゴシック" panose="020B0600070205080204" pitchFamily="50" charset="-128"/>
              </a:rPr>
              <a:t>特定建築材料の除去作業の開始後，</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集じん・排気装置の排気口から</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粉じんの漏洩がないことを確認</a:t>
            </a:r>
          </a:p>
        </p:txBody>
      </p:sp>
      <p:sp>
        <p:nvSpPr>
          <p:cNvPr id="17" name="正方形/長方形 16">
            <a:extLst>
              <a:ext uri="{FF2B5EF4-FFF2-40B4-BE49-F238E27FC236}">
                <a16:creationId xmlns:a16="http://schemas.microsoft.com/office/drawing/2014/main" id="{3ADE51DF-9BB3-4B35-AE6B-B0DB3E2B42E3}"/>
              </a:ext>
            </a:extLst>
          </p:cNvPr>
          <p:cNvSpPr/>
          <p:nvPr/>
        </p:nvSpPr>
        <p:spPr>
          <a:xfrm>
            <a:off x="1539367" y="4065422"/>
            <a:ext cx="2943176" cy="320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湿潤化</a:t>
            </a:r>
          </a:p>
        </p:txBody>
      </p:sp>
      <p:sp>
        <p:nvSpPr>
          <p:cNvPr id="18" name="正方形/長方形 17">
            <a:extLst>
              <a:ext uri="{FF2B5EF4-FFF2-40B4-BE49-F238E27FC236}">
                <a16:creationId xmlns:a16="http://schemas.microsoft.com/office/drawing/2014/main" id="{7EA46AA2-0552-4AF6-BCD9-86FCF5585A2E}"/>
              </a:ext>
            </a:extLst>
          </p:cNvPr>
          <p:cNvSpPr/>
          <p:nvPr/>
        </p:nvSpPr>
        <p:spPr>
          <a:xfrm>
            <a:off x="1539367" y="5952278"/>
            <a:ext cx="2943176" cy="320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隔離シートの撤去</a:t>
            </a:r>
          </a:p>
        </p:txBody>
      </p:sp>
      <p:sp>
        <p:nvSpPr>
          <p:cNvPr id="19" name="正方形/長方形 18">
            <a:extLst>
              <a:ext uri="{FF2B5EF4-FFF2-40B4-BE49-F238E27FC236}">
                <a16:creationId xmlns:a16="http://schemas.microsoft.com/office/drawing/2014/main" id="{6D9FA536-2011-4AB8-B389-AC8653CA3A3F}"/>
              </a:ext>
            </a:extLst>
          </p:cNvPr>
          <p:cNvSpPr/>
          <p:nvPr/>
        </p:nvSpPr>
        <p:spPr>
          <a:xfrm>
            <a:off x="1539367" y="5421496"/>
            <a:ext cx="2943176" cy="320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作業場内の清掃</a:t>
            </a:r>
          </a:p>
        </p:txBody>
      </p:sp>
      <p:sp>
        <p:nvSpPr>
          <p:cNvPr id="4" name="左中かっこ 3">
            <a:extLst>
              <a:ext uri="{FF2B5EF4-FFF2-40B4-BE49-F238E27FC236}">
                <a16:creationId xmlns:a16="http://schemas.microsoft.com/office/drawing/2014/main" id="{49A29B48-759F-4160-8EBD-DFE9D549EE60}"/>
              </a:ext>
            </a:extLst>
          </p:cNvPr>
          <p:cNvSpPr/>
          <p:nvPr/>
        </p:nvSpPr>
        <p:spPr>
          <a:xfrm>
            <a:off x="1304681" y="5412926"/>
            <a:ext cx="144000" cy="864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0" name="左中かっこ 19">
            <a:extLst>
              <a:ext uri="{FF2B5EF4-FFF2-40B4-BE49-F238E27FC236}">
                <a16:creationId xmlns:a16="http://schemas.microsoft.com/office/drawing/2014/main" id="{9F0F2F11-9E1D-4FB7-853C-95ABB874F9BD}"/>
              </a:ext>
            </a:extLst>
          </p:cNvPr>
          <p:cNvSpPr/>
          <p:nvPr/>
        </p:nvSpPr>
        <p:spPr>
          <a:xfrm>
            <a:off x="1321291" y="4065319"/>
            <a:ext cx="144000" cy="11250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1" name="左中かっこ 20">
            <a:extLst>
              <a:ext uri="{FF2B5EF4-FFF2-40B4-BE49-F238E27FC236}">
                <a16:creationId xmlns:a16="http://schemas.microsoft.com/office/drawing/2014/main" id="{5429D2EE-091D-4AA3-B10E-F509C8D12F1A}"/>
              </a:ext>
            </a:extLst>
          </p:cNvPr>
          <p:cNvSpPr/>
          <p:nvPr/>
        </p:nvSpPr>
        <p:spPr>
          <a:xfrm>
            <a:off x="1304680" y="2265384"/>
            <a:ext cx="144000" cy="1584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3685430B-6946-4890-B98E-BA87D62F58E4}"/>
              </a:ext>
            </a:extLst>
          </p:cNvPr>
          <p:cNvSpPr/>
          <p:nvPr/>
        </p:nvSpPr>
        <p:spPr>
          <a:xfrm>
            <a:off x="1539367" y="2717675"/>
            <a:ext cx="2943176" cy="320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ＭＳ Ｐゴシック" panose="020B0600070205080204" pitchFamily="50" charset="-128"/>
                <a:ea typeface="ＭＳ Ｐゴシック" panose="020B0600070205080204" pitchFamily="50" charset="-128"/>
              </a:rPr>
              <a:t>集じん･排気装置の設置</a:t>
            </a:r>
          </a:p>
        </p:txBody>
      </p:sp>
      <p:sp>
        <p:nvSpPr>
          <p:cNvPr id="22" name="テキスト ボックス 21">
            <a:extLst>
              <a:ext uri="{FF2B5EF4-FFF2-40B4-BE49-F238E27FC236}">
                <a16:creationId xmlns:a16="http://schemas.microsoft.com/office/drawing/2014/main" id="{D660EC6B-C3BF-4FC7-B595-2DB0D2E8BECD}"/>
              </a:ext>
            </a:extLst>
          </p:cNvPr>
          <p:cNvSpPr txBox="1"/>
          <p:nvPr/>
        </p:nvSpPr>
        <p:spPr>
          <a:xfrm>
            <a:off x="651802" y="2895411"/>
            <a:ext cx="646331"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前処理</a:t>
            </a:r>
          </a:p>
        </p:txBody>
      </p:sp>
      <p:sp>
        <p:nvSpPr>
          <p:cNvPr id="23" name="テキスト ボックス 22">
            <a:extLst>
              <a:ext uri="{FF2B5EF4-FFF2-40B4-BE49-F238E27FC236}">
                <a16:creationId xmlns:a16="http://schemas.microsoft.com/office/drawing/2014/main" id="{553DCBC0-6D3C-4FBE-81B4-29FCEFA6CB5E}"/>
              </a:ext>
            </a:extLst>
          </p:cNvPr>
          <p:cNvSpPr txBox="1"/>
          <p:nvPr/>
        </p:nvSpPr>
        <p:spPr>
          <a:xfrm>
            <a:off x="574858" y="4470858"/>
            <a:ext cx="800219"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除去作業</a:t>
            </a:r>
          </a:p>
        </p:txBody>
      </p:sp>
      <p:sp>
        <p:nvSpPr>
          <p:cNvPr id="24" name="テキスト ボックス 23">
            <a:extLst>
              <a:ext uri="{FF2B5EF4-FFF2-40B4-BE49-F238E27FC236}">
                <a16:creationId xmlns:a16="http://schemas.microsoft.com/office/drawing/2014/main" id="{1A579DE3-4ACC-4828-8D33-CEAF624B5591}"/>
              </a:ext>
            </a:extLst>
          </p:cNvPr>
          <p:cNvSpPr txBox="1"/>
          <p:nvPr/>
        </p:nvSpPr>
        <p:spPr>
          <a:xfrm>
            <a:off x="574858" y="5699316"/>
            <a:ext cx="800219"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事後処理</a:t>
            </a:r>
          </a:p>
        </p:txBody>
      </p:sp>
      <p:pic>
        <p:nvPicPr>
          <p:cNvPr id="26" name="図 25">
            <a:extLst>
              <a:ext uri="{FF2B5EF4-FFF2-40B4-BE49-F238E27FC236}">
                <a16:creationId xmlns:a16="http://schemas.microsoft.com/office/drawing/2014/main" id="{58A14ACB-9A57-4B48-8CA1-F30FC2B5EC4A}"/>
              </a:ext>
            </a:extLst>
          </p:cNvPr>
          <p:cNvPicPr>
            <a:picLocks noChangeAspect="1"/>
          </p:cNvPicPr>
          <p:nvPr/>
        </p:nvPicPr>
        <p:blipFill>
          <a:blip r:embed="rId2"/>
          <a:stretch>
            <a:fillRect/>
          </a:stretch>
        </p:blipFill>
        <p:spPr>
          <a:xfrm>
            <a:off x="4834945" y="1552960"/>
            <a:ext cx="1763298" cy="1305198"/>
          </a:xfrm>
          <a:prstGeom prst="rect">
            <a:avLst/>
          </a:prstGeom>
        </p:spPr>
      </p:pic>
      <p:pic>
        <p:nvPicPr>
          <p:cNvPr id="27" name="図 26">
            <a:extLst>
              <a:ext uri="{FF2B5EF4-FFF2-40B4-BE49-F238E27FC236}">
                <a16:creationId xmlns:a16="http://schemas.microsoft.com/office/drawing/2014/main" id="{DBCA2ADE-5753-47BE-AD27-1D13225C757D}"/>
              </a:ext>
            </a:extLst>
          </p:cNvPr>
          <p:cNvPicPr>
            <a:picLocks noChangeAspect="1"/>
          </p:cNvPicPr>
          <p:nvPr/>
        </p:nvPicPr>
        <p:blipFill>
          <a:blip r:embed="rId3"/>
          <a:stretch>
            <a:fillRect/>
          </a:stretch>
        </p:blipFill>
        <p:spPr>
          <a:xfrm>
            <a:off x="7125446" y="1385904"/>
            <a:ext cx="1394874" cy="1472254"/>
          </a:xfrm>
          <a:prstGeom prst="rect">
            <a:avLst/>
          </a:prstGeom>
        </p:spPr>
      </p:pic>
      <p:pic>
        <p:nvPicPr>
          <p:cNvPr id="28" name="図 27">
            <a:extLst>
              <a:ext uri="{FF2B5EF4-FFF2-40B4-BE49-F238E27FC236}">
                <a16:creationId xmlns:a16="http://schemas.microsoft.com/office/drawing/2014/main" id="{1A13E6D3-181F-4907-876F-AEBAA99B507C}"/>
              </a:ext>
            </a:extLst>
          </p:cNvPr>
          <p:cNvPicPr>
            <a:picLocks noChangeAspect="1"/>
          </p:cNvPicPr>
          <p:nvPr/>
        </p:nvPicPr>
        <p:blipFill>
          <a:blip r:embed="rId4"/>
          <a:stretch>
            <a:fillRect/>
          </a:stretch>
        </p:blipFill>
        <p:spPr>
          <a:xfrm>
            <a:off x="6992786" y="3221693"/>
            <a:ext cx="1660195" cy="1346080"/>
          </a:xfrm>
          <a:prstGeom prst="rect">
            <a:avLst/>
          </a:prstGeom>
        </p:spPr>
      </p:pic>
      <p:pic>
        <p:nvPicPr>
          <p:cNvPr id="29" name="図 28">
            <a:extLst>
              <a:ext uri="{FF2B5EF4-FFF2-40B4-BE49-F238E27FC236}">
                <a16:creationId xmlns:a16="http://schemas.microsoft.com/office/drawing/2014/main" id="{734E9CC0-3689-403C-A78E-DD211F1C2C74}"/>
              </a:ext>
            </a:extLst>
          </p:cNvPr>
          <p:cNvPicPr>
            <a:picLocks noChangeAspect="1"/>
          </p:cNvPicPr>
          <p:nvPr/>
        </p:nvPicPr>
        <p:blipFill>
          <a:blip r:embed="rId5"/>
          <a:stretch>
            <a:fillRect/>
          </a:stretch>
        </p:blipFill>
        <p:spPr>
          <a:xfrm>
            <a:off x="4826888" y="3221693"/>
            <a:ext cx="1779412" cy="1346080"/>
          </a:xfrm>
          <a:prstGeom prst="rect">
            <a:avLst/>
          </a:prstGeom>
        </p:spPr>
      </p:pic>
      <p:pic>
        <p:nvPicPr>
          <p:cNvPr id="30" name="図 29">
            <a:extLst>
              <a:ext uri="{FF2B5EF4-FFF2-40B4-BE49-F238E27FC236}">
                <a16:creationId xmlns:a16="http://schemas.microsoft.com/office/drawing/2014/main" id="{3B2E7461-43EB-434E-9F89-456C09972F91}"/>
              </a:ext>
            </a:extLst>
          </p:cNvPr>
          <p:cNvPicPr>
            <a:picLocks noChangeAspect="1"/>
          </p:cNvPicPr>
          <p:nvPr/>
        </p:nvPicPr>
        <p:blipFill>
          <a:blip r:embed="rId6"/>
          <a:stretch>
            <a:fillRect/>
          </a:stretch>
        </p:blipFill>
        <p:spPr>
          <a:xfrm>
            <a:off x="5059037" y="4893335"/>
            <a:ext cx="1315115" cy="1408854"/>
          </a:xfrm>
          <a:prstGeom prst="rect">
            <a:avLst/>
          </a:prstGeom>
        </p:spPr>
      </p:pic>
      <p:pic>
        <p:nvPicPr>
          <p:cNvPr id="31" name="図 30">
            <a:extLst>
              <a:ext uri="{FF2B5EF4-FFF2-40B4-BE49-F238E27FC236}">
                <a16:creationId xmlns:a16="http://schemas.microsoft.com/office/drawing/2014/main" id="{8DCA060B-3DF5-4397-AFAE-5A85D93EE880}"/>
              </a:ext>
            </a:extLst>
          </p:cNvPr>
          <p:cNvPicPr>
            <a:picLocks noChangeAspect="1"/>
          </p:cNvPicPr>
          <p:nvPr/>
        </p:nvPicPr>
        <p:blipFill>
          <a:blip r:embed="rId7"/>
          <a:stretch>
            <a:fillRect/>
          </a:stretch>
        </p:blipFill>
        <p:spPr>
          <a:xfrm>
            <a:off x="6968068" y="5004736"/>
            <a:ext cx="1709631" cy="1186053"/>
          </a:xfrm>
          <a:prstGeom prst="rect">
            <a:avLst/>
          </a:prstGeom>
        </p:spPr>
      </p:pic>
      <p:sp>
        <p:nvSpPr>
          <p:cNvPr id="32" name="テキスト ボックス 31">
            <a:extLst>
              <a:ext uri="{FF2B5EF4-FFF2-40B4-BE49-F238E27FC236}">
                <a16:creationId xmlns:a16="http://schemas.microsoft.com/office/drawing/2014/main" id="{4C0B558E-1341-4DDB-BE08-5C928C26CE2C}"/>
              </a:ext>
            </a:extLst>
          </p:cNvPr>
          <p:cNvSpPr txBox="1"/>
          <p:nvPr/>
        </p:nvSpPr>
        <p:spPr>
          <a:xfrm>
            <a:off x="5008708" y="2879292"/>
            <a:ext cx="1415772"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壁面の隔離養生例</a:t>
            </a:r>
          </a:p>
        </p:txBody>
      </p:sp>
      <p:sp>
        <p:nvSpPr>
          <p:cNvPr id="33" name="テキスト ボックス 32">
            <a:extLst>
              <a:ext uri="{FF2B5EF4-FFF2-40B4-BE49-F238E27FC236}">
                <a16:creationId xmlns:a16="http://schemas.microsoft.com/office/drawing/2014/main" id="{F66980F5-66C8-4FF5-AABE-DB0799DE6F70}"/>
              </a:ext>
            </a:extLst>
          </p:cNvPr>
          <p:cNvSpPr txBox="1"/>
          <p:nvPr/>
        </p:nvSpPr>
        <p:spPr>
          <a:xfrm>
            <a:off x="7038053" y="2879292"/>
            <a:ext cx="1569660"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窓、換気口の養生例</a:t>
            </a:r>
          </a:p>
        </p:txBody>
      </p:sp>
      <p:sp>
        <p:nvSpPr>
          <p:cNvPr id="34" name="テキスト ボックス 33">
            <a:extLst>
              <a:ext uri="{FF2B5EF4-FFF2-40B4-BE49-F238E27FC236}">
                <a16:creationId xmlns:a16="http://schemas.microsoft.com/office/drawing/2014/main" id="{607A7976-527D-49F5-A25E-E39DC9B2A750}"/>
              </a:ext>
            </a:extLst>
          </p:cNvPr>
          <p:cNvSpPr txBox="1"/>
          <p:nvPr/>
        </p:nvSpPr>
        <p:spPr>
          <a:xfrm>
            <a:off x="5068019" y="4579029"/>
            <a:ext cx="1297150"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集じん・排気装置</a:t>
            </a:r>
          </a:p>
        </p:txBody>
      </p:sp>
      <p:sp>
        <p:nvSpPr>
          <p:cNvPr id="35" name="テキスト ボックス 34">
            <a:extLst>
              <a:ext uri="{FF2B5EF4-FFF2-40B4-BE49-F238E27FC236}">
                <a16:creationId xmlns:a16="http://schemas.microsoft.com/office/drawing/2014/main" id="{5695BCC5-C897-40B5-8DE4-6D0F19F36B4E}"/>
              </a:ext>
            </a:extLst>
          </p:cNvPr>
          <p:cNvSpPr txBox="1"/>
          <p:nvPr/>
        </p:nvSpPr>
        <p:spPr>
          <a:xfrm>
            <a:off x="7065304" y="4579029"/>
            <a:ext cx="1515158"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セキュリティーゾーン</a:t>
            </a:r>
          </a:p>
        </p:txBody>
      </p:sp>
      <p:sp>
        <p:nvSpPr>
          <p:cNvPr id="36" name="テキスト ボックス 35">
            <a:extLst>
              <a:ext uri="{FF2B5EF4-FFF2-40B4-BE49-F238E27FC236}">
                <a16:creationId xmlns:a16="http://schemas.microsoft.com/office/drawing/2014/main" id="{A85C7780-72EF-40E8-B79D-2F61AA90FAD6}"/>
              </a:ext>
            </a:extLst>
          </p:cNvPr>
          <p:cNvSpPr txBox="1"/>
          <p:nvPr/>
        </p:nvSpPr>
        <p:spPr>
          <a:xfrm>
            <a:off x="4777876" y="6299173"/>
            <a:ext cx="1877437" cy="461665"/>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粉じん⾶散抑制剤の散布</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による湿潤化</a:t>
            </a:r>
          </a:p>
        </p:txBody>
      </p:sp>
      <p:sp>
        <p:nvSpPr>
          <p:cNvPr id="37" name="テキスト ボックス 36">
            <a:extLst>
              <a:ext uri="{FF2B5EF4-FFF2-40B4-BE49-F238E27FC236}">
                <a16:creationId xmlns:a16="http://schemas.microsoft.com/office/drawing/2014/main" id="{69EBEEC7-BB9C-4013-B1B9-A0CC40801A00}"/>
              </a:ext>
            </a:extLst>
          </p:cNvPr>
          <p:cNvSpPr txBox="1"/>
          <p:nvPr/>
        </p:nvSpPr>
        <p:spPr>
          <a:xfrm>
            <a:off x="6692128" y="6299173"/>
            <a:ext cx="2261510" cy="461665"/>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⼿⼯具（ヘラ）を使⽤した⽯</a:t>
            </a:r>
            <a:r>
              <a:rPr kumimoji="1" lang="ja-JP" altLang="en-US" sz="1200" dirty="0" smtClean="0">
                <a:latin typeface="ＭＳ Ｐゴシック" panose="020B0600070205080204" pitchFamily="50" charset="-128"/>
                <a:ea typeface="ＭＳ Ｐゴシック" panose="020B0600070205080204" pitchFamily="50" charset="-128"/>
              </a:rPr>
              <a:t>綿含有吹付材</a:t>
            </a:r>
            <a:r>
              <a:rPr kumimoji="1" lang="ja-JP" altLang="en-US" sz="1200" dirty="0">
                <a:latin typeface="ＭＳ Ｐゴシック" panose="020B0600070205080204" pitchFamily="50" charset="-128"/>
                <a:ea typeface="ＭＳ Ｐゴシック" panose="020B0600070205080204" pitchFamily="50" charset="-128"/>
              </a:rPr>
              <a:t>の除去作業</a:t>
            </a:r>
          </a:p>
        </p:txBody>
      </p:sp>
      <p:sp>
        <p:nvSpPr>
          <p:cNvPr id="38" name="正方形/長方形 37">
            <a:extLst>
              <a:ext uri="{FF2B5EF4-FFF2-40B4-BE49-F238E27FC236}">
                <a16:creationId xmlns:a16="http://schemas.microsoft.com/office/drawing/2014/main" id="{5972836F-5D83-4D28-8420-319213AAF5C6}"/>
              </a:ext>
            </a:extLst>
          </p:cNvPr>
          <p:cNvSpPr/>
          <p:nvPr/>
        </p:nvSpPr>
        <p:spPr>
          <a:xfrm>
            <a:off x="870768" y="1245472"/>
            <a:ext cx="3493827" cy="7680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レベル１、２建材</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（石綿含有吹付材等を掻き落とし等</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により除去するとき）</a:t>
            </a:r>
          </a:p>
        </p:txBody>
      </p:sp>
      <p:sp>
        <p:nvSpPr>
          <p:cNvPr id="3" name="スライド番号プレースホルダー 2">
            <a:extLst>
              <a:ext uri="{FF2B5EF4-FFF2-40B4-BE49-F238E27FC236}">
                <a16:creationId xmlns:a16="http://schemas.microsoft.com/office/drawing/2014/main" id="{DB5F9A98-883D-4558-B563-52C14EB89D35}"/>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8</a:t>
            </a:fld>
            <a:endParaRPr lang="en-US">
              <a:solidFill>
                <a:schemeClr val="tx1"/>
              </a:solidFill>
            </a:endParaRPr>
          </a:p>
        </p:txBody>
      </p:sp>
    </p:spTree>
    <p:extLst>
      <p:ext uri="{BB962C8B-B14F-4D97-AF65-F5344CB8AC3E}">
        <p14:creationId xmlns:p14="http://schemas.microsoft.com/office/powerpoint/2010/main" val="374417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5695BCC5-C897-40B5-8DE4-6D0F19F36B4E}"/>
              </a:ext>
            </a:extLst>
          </p:cNvPr>
          <p:cNvSpPr txBox="1"/>
          <p:nvPr/>
        </p:nvSpPr>
        <p:spPr>
          <a:xfrm>
            <a:off x="6979567" y="4875270"/>
            <a:ext cx="2083834" cy="646331"/>
          </a:xfrm>
          <a:prstGeom prst="rect">
            <a:avLst/>
          </a:prstGeom>
          <a:noFill/>
        </p:spPr>
        <p:txBody>
          <a:bodyPr wrap="square"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集じん装置付きディスク</a:t>
            </a:r>
            <a:endParaRPr kumimoji="1" lang="en-US" altLang="ja-JP"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ＭＳ Ｐゴシック" panose="020B0600070205080204" pitchFamily="50" charset="-128"/>
                <a:ea typeface="ＭＳ Ｐゴシック" panose="020B0600070205080204" pitchFamily="50" charset="-128"/>
              </a:rPr>
              <a:t>グラインダーケレン工法</a:t>
            </a:r>
          </a:p>
          <a:p>
            <a:pPr algn="ct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36" name="テキスト ボックス 35">
            <a:extLst>
              <a:ext uri="{FF2B5EF4-FFF2-40B4-BE49-F238E27FC236}">
                <a16:creationId xmlns:a16="http://schemas.microsoft.com/office/drawing/2014/main" id="{A85C7780-72EF-40E8-B79D-2F61AA90FAD6}"/>
              </a:ext>
            </a:extLst>
          </p:cNvPr>
          <p:cNvSpPr txBox="1"/>
          <p:nvPr/>
        </p:nvSpPr>
        <p:spPr>
          <a:xfrm>
            <a:off x="4640941" y="4875270"/>
            <a:ext cx="2185214"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剥離剤併用手工具ケレン工法</a:t>
            </a:r>
          </a:p>
        </p:txBody>
      </p:sp>
      <p:sp>
        <p:nvSpPr>
          <p:cNvPr id="37" name="テキスト ボックス 36">
            <a:extLst>
              <a:ext uri="{FF2B5EF4-FFF2-40B4-BE49-F238E27FC236}">
                <a16:creationId xmlns:a16="http://schemas.microsoft.com/office/drawing/2014/main" id="{69EBEEC7-BB9C-4013-B1B9-A0CC40801A00}"/>
              </a:ext>
            </a:extLst>
          </p:cNvPr>
          <p:cNvSpPr txBox="1"/>
          <p:nvPr/>
        </p:nvSpPr>
        <p:spPr>
          <a:xfrm>
            <a:off x="5912374" y="6477849"/>
            <a:ext cx="2455270" cy="276999"/>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集じん装置付き超高圧水洗工法</a:t>
            </a:r>
          </a:p>
        </p:txBody>
      </p:sp>
      <p:pic>
        <p:nvPicPr>
          <p:cNvPr id="8" name="図 7">
            <a:extLst>
              <a:ext uri="{FF2B5EF4-FFF2-40B4-BE49-F238E27FC236}">
                <a16:creationId xmlns:a16="http://schemas.microsoft.com/office/drawing/2014/main" id="{135B0F55-8937-49E2-8416-643DEC835AC0}"/>
              </a:ext>
            </a:extLst>
          </p:cNvPr>
          <p:cNvPicPr>
            <a:picLocks noChangeAspect="1"/>
          </p:cNvPicPr>
          <p:nvPr/>
        </p:nvPicPr>
        <p:blipFill>
          <a:blip r:embed="rId3"/>
          <a:stretch>
            <a:fillRect/>
          </a:stretch>
        </p:blipFill>
        <p:spPr>
          <a:xfrm>
            <a:off x="4781092" y="3714742"/>
            <a:ext cx="1813800" cy="1141544"/>
          </a:xfrm>
          <a:prstGeom prst="rect">
            <a:avLst/>
          </a:prstGeom>
        </p:spPr>
      </p:pic>
      <p:pic>
        <p:nvPicPr>
          <p:cNvPr id="14" name="図 13">
            <a:extLst>
              <a:ext uri="{FF2B5EF4-FFF2-40B4-BE49-F238E27FC236}">
                <a16:creationId xmlns:a16="http://schemas.microsoft.com/office/drawing/2014/main" id="{D3707C33-51D5-4F61-A167-2E21A98FDC76}"/>
              </a:ext>
            </a:extLst>
          </p:cNvPr>
          <p:cNvPicPr>
            <a:picLocks noChangeAspect="1"/>
          </p:cNvPicPr>
          <p:nvPr/>
        </p:nvPicPr>
        <p:blipFill>
          <a:blip r:embed="rId4"/>
          <a:stretch>
            <a:fillRect/>
          </a:stretch>
        </p:blipFill>
        <p:spPr>
          <a:xfrm>
            <a:off x="6068331" y="5370280"/>
            <a:ext cx="1935145" cy="1088519"/>
          </a:xfrm>
          <a:prstGeom prst="rect">
            <a:avLst/>
          </a:prstGeom>
        </p:spPr>
      </p:pic>
      <p:pic>
        <p:nvPicPr>
          <p:cNvPr id="25" name="図 24">
            <a:extLst>
              <a:ext uri="{FF2B5EF4-FFF2-40B4-BE49-F238E27FC236}">
                <a16:creationId xmlns:a16="http://schemas.microsoft.com/office/drawing/2014/main" id="{AA4C122F-A741-4EE9-B497-A40CEE0F998E}"/>
              </a:ext>
            </a:extLst>
          </p:cNvPr>
          <p:cNvPicPr>
            <a:picLocks noChangeAspect="1"/>
          </p:cNvPicPr>
          <p:nvPr/>
        </p:nvPicPr>
        <p:blipFill>
          <a:blip r:embed="rId5"/>
          <a:stretch>
            <a:fillRect/>
          </a:stretch>
        </p:blipFill>
        <p:spPr>
          <a:xfrm>
            <a:off x="7304888" y="3651228"/>
            <a:ext cx="1418682" cy="1205058"/>
          </a:xfrm>
          <a:prstGeom prst="rect">
            <a:avLst/>
          </a:prstGeom>
          <a:ln>
            <a:solidFill>
              <a:schemeClr val="tx1"/>
            </a:solidFill>
          </a:ln>
        </p:spPr>
      </p:pic>
      <p:sp>
        <p:nvSpPr>
          <p:cNvPr id="52" name="正方形/長方形 51">
            <a:extLst>
              <a:ext uri="{FF2B5EF4-FFF2-40B4-BE49-F238E27FC236}">
                <a16:creationId xmlns:a16="http://schemas.microsoft.com/office/drawing/2014/main" id="{14AD626B-7B46-4309-A013-FF441CABD2D4}"/>
              </a:ext>
            </a:extLst>
          </p:cNvPr>
          <p:cNvSpPr/>
          <p:nvPr/>
        </p:nvSpPr>
        <p:spPr>
          <a:xfrm>
            <a:off x="4502708" y="901395"/>
            <a:ext cx="5052649" cy="2625736"/>
          </a:xfrm>
          <a:prstGeom prst="rect">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ＭＳ Ｐゴシック" panose="020B0600070205080204" pitchFamily="50" charset="-128"/>
                <a:ea typeface="ＭＳ Ｐゴシック" panose="020B0600070205080204" pitchFamily="50" charset="-128"/>
              </a:rPr>
              <a:t>除去工法については、隔離等の措置と同等以上の効果を有するものとして、環境省通知により以下の９工法が挙げられている。</a:t>
            </a:r>
            <a:endParaRPr kumimoji="1" lang="en-US" altLang="ja-JP" sz="14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集じん装置併用手工具ケレン工法</a:t>
            </a: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集じん装置付き高圧水洗工法</a:t>
            </a: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集じん装置付き超高圧水洗工法</a:t>
            </a: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超音波ケレン工法</a:t>
            </a:r>
            <a:r>
              <a:rPr kumimoji="1" lang="en-US" altLang="ja-JP" sz="1400" dirty="0">
                <a:latin typeface="ＭＳ Ｐゴシック" panose="020B0600070205080204" pitchFamily="50" charset="-128"/>
                <a:ea typeface="ＭＳ Ｐゴシック" panose="020B0600070205080204" pitchFamily="50" charset="-128"/>
              </a:rPr>
              <a:t>(HEPA</a:t>
            </a:r>
            <a:r>
              <a:rPr kumimoji="1" lang="ja-JP" altLang="en-US" sz="1400" dirty="0">
                <a:latin typeface="ＭＳ Ｐゴシック" panose="020B0600070205080204" pitchFamily="50" charset="-128"/>
                <a:ea typeface="ＭＳ Ｐゴシック" panose="020B0600070205080204" pitchFamily="50" charset="-128"/>
              </a:rPr>
              <a:t>フィルター付き掃除機併用</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剥離剤併用手工具ケレン工法</a:t>
            </a: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剥離剤併用高圧水洗工法</a:t>
            </a: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剥離剤併用超高圧水洗工法</a:t>
            </a:r>
            <a:endParaRPr kumimoji="1" lang="en-US" altLang="ja-JP" sz="14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剥離剤併用超音波ケレン工法</a:t>
            </a:r>
          </a:p>
          <a:p>
            <a:pPr marL="171450" indent="-171450">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集じん装置付きディスクグラインダーケレン工法</a:t>
            </a:r>
          </a:p>
        </p:txBody>
      </p:sp>
      <p:sp>
        <p:nvSpPr>
          <p:cNvPr id="53" name="四角形: 角を丸くする 52">
            <a:extLst>
              <a:ext uri="{FF2B5EF4-FFF2-40B4-BE49-F238E27FC236}">
                <a16:creationId xmlns:a16="http://schemas.microsoft.com/office/drawing/2014/main" id="{7854ACD0-E0D7-4B9B-871B-26DECB6A7A0B}"/>
              </a:ext>
            </a:extLst>
          </p:cNvPr>
          <p:cNvSpPr/>
          <p:nvPr/>
        </p:nvSpPr>
        <p:spPr>
          <a:xfrm>
            <a:off x="549487" y="1795521"/>
            <a:ext cx="3780000" cy="4851459"/>
          </a:xfrm>
          <a:prstGeom prst="roundRect">
            <a:avLst>
              <a:gd name="adj" fmla="val 8083"/>
            </a:avLst>
          </a:prstGeom>
          <a:solidFill>
            <a:srgbClr val="FFFF6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highlight>
                <a:srgbClr val="FFFF00"/>
              </a:highlight>
              <a:latin typeface="ＭＳ Ｐゴシック" panose="020B0600070205080204" pitchFamily="50" charset="-128"/>
              <a:ea typeface="ＭＳ Ｐゴシック" panose="020B0600070205080204" pitchFamily="50" charset="-128"/>
            </a:endParaRPr>
          </a:p>
        </p:txBody>
      </p:sp>
      <p:sp>
        <p:nvSpPr>
          <p:cNvPr id="54" name="正方形/長方形 53">
            <a:extLst>
              <a:ext uri="{FF2B5EF4-FFF2-40B4-BE49-F238E27FC236}">
                <a16:creationId xmlns:a16="http://schemas.microsoft.com/office/drawing/2014/main" id="{822B40AD-A4D9-42E7-9EEC-AF7DFA7CD299}"/>
              </a:ext>
            </a:extLst>
          </p:cNvPr>
          <p:cNvSpPr/>
          <p:nvPr/>
        </p:nvSpPr>
        <p:spPr>
          <a:xfrm>
            <a:off x="1639450" y="2323111"/>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周辺の養生</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ja-JP" altLang="en-US" sz="1400" dirty="0">
                <a:latin typeface="ＭＳ Ｐゴシック" panose="020B0600070205080204" pitchFamily="50" charset="-128"/>
                <a:ea typeface="ＭＳ Ｐゴシック" panose="020B0600070205080204" pitchFamily="50" charset="-128"/>
              </a:rPr>
              <a:t>（床面、飛散防止幕）</a:t>
            </a:r>
          </a:p>
        </p:txBody>
      </p:sp>
      <p:sp>
        <p:nvSpPr>
          <p:cNvPr id="55" name="矢印: 右 54">
            <a:extLst>
              <a:ext uri="{FF2B5EF4-FFF2-40B4-BE49-F238E27FC236}">
                <a16:creationId xmlns:a16="http://schemas.microsoft.com/office/drawing/2014/main" id="{36C8B3C8-CA2F-4DEE-9BBE-CE4EF398D42A}"/>
              </a:ext>
            </a:extLst>
          </p:cNvPr>
          <p:cNvSpPr/>
          <p:nvPr/>
        </p:nvSpPr>
        <p:spPr>
          <a:xfrm rot="5400000">
            <a:off x="1386638" y="4189867"/>
            <a:ext cx="2999816" cy="27375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355B69A1-5085-4960-A30A-08C9A4534BC1}"/>
              </a:ext>
            </a:extLst>
          </p:cNvPr>
          <p:cNvSpPr/>
          <p:nvPr/>
        </p:nvSpPr>
        <p:spPr>
          <a:xfrm>
            <a:off x="1639450" y="4136509"/>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特定建築材料の除去</a:t>
            </a:r>
          </a:p>
        </p:txBody>
      </p:sp>
      <p:sp>
        <p:nvSpPr>
          <p:cNvPr id="57" name="正方形/長方形 56">
            <a:extLst>
              <a:ext uri="{FF2B5EF4-FFF2-40B4-BE49-F238E27FC236}">
                <a16:creationId xmlns:a16="http://schemas.microsoft.com/office/drawing/2014/main" id="{1251FF3E-C30C-40F2-9C10-C1BE98BCCF57}"/>
              </a:ext>
            </a:extLst>
          </p:cNvPr>
          <p:cNvSpPr/>
          <p:nvPr/>
        </p:nvSpPr>
        <p:spPr>
          <a:xfrm>
            <a:off x="1639450" y="3185818"/>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湿潤化</a:t>
            </a:r>
          </a:p>
        </p:txBody>
      </p:sp>
      <p:sp>
        <p:nvSpPr>
          <p:cNvPr id="58" name="正方形/長方形 57">
            <a:extLst>
              <a:ext uri="{FF2B5EF4-FFF2-40B4-BE49-F238E27FC236}">
                <a16:creationId xmlns:a16="http://schemas.microsoft.com/office/drawing/2014/main" id="{A7641CF6-4D07-4C8C-87AA-F6856F30FEC3}"/>
              </a:ext>
            </a:extLst>
          </p:cNvPr>
          <p:cNvSpPr/>
          <p:nvPr/>
        </p:nvSpPr>
        <p:spPr>
          <a:xfrm>
            <a:off x="1639450" y="5850164"/>
            <a:ext cx="2494192" cy="480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養生の撤去</a:t>
            </a:r>
          </a:p>
        </p:txBody>
      </p:sp>
      <p:sp>
        <p:nvSpPr>
          <p:cNvPr id="59" name="正方形/長方形 58">
            <a:extLst>
              <a:ext uri="{FF2B5EF4-FFF2-40B4-BE49-F238E27FC236}">
                <a16:creationId xmlns:a16="http://schemas.microsoft.com/office/drawing/2014/main" id="{CE6858D3-AC62-4701-8849-43E2CE380932}"/>
              </a:ext>
            </a:extLst>
          </p:cNvPr>
          <p:cNvSpPr/>
          <p:nvPr/>
        </p:nvSpPr>
        <p:spPr>
          <a:xfrm>
            <a:off x="1639450" y="4995031"/>
            <a:ext cx="2494192" cy="480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ＭＳ Ｐゴシック" panose="020B0600070205080204" pitchFamily="50" charset="-128"/>
                <a:ea typeface="ＭＳ Ｐゴシック" panose="020B0600070205080204" pitchFamily="50" charset="-128"/>
              </a:rPr>
              <a:t>作業場内の清掃</a:t>
            </a:r>
          </a:p>
        </p:txBody>
      </p:sp>
      <p:sp>
        <p:nvSpPr>
          <p:cNvPr id="60" name="左中かっこ 59">
            <a:extLst>
              <a:ext uri="{FF2B5EF4-FFF2-40B4-BE49-F238E27FC236}">
                <a16:creationId xmlns:a16="http://schemas.microsoft.com/office/drawing/2014/main" id="{E8BDD22B-582E-4D22-B812-75D3C549D0B1}"/>
              </a:ext>
            </a:extLst>
          </p:cNvPr>
          <p:cNvSpPr/>
          <p:nvPr/>
        </p:nvSpPr>
        <p:spPr>
          <a:xfrm>
            <a:off x="1417874" y="4995031"/>
            <a:ext cx="144000" cy="13801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1" name="左中かっこ 60">
            <a:extLst>
              <a:ext uri="{FF2B5EF4-FFF2-40B4-BE49-F238E27FC236}">
                <a16:creationId xmlns:a16="http://schemas.microsoft.com/office/drawing/2014/main" id="{0F8FA66E-405D-4501-BBE0-84ADEEB076D8}"/>
              </a:ext>
            </a:extLst>
          </p:cNvPr>
          <p:cNvSpPr/>
          <p:nvPr/>
        </p:nvSpPr>
        <p:spPr>
          <a:xfrm>
            <a:off x="1417874" y="3176515"/>
            <a:ext cx="144000" cy="15520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2" name="左中かっこ 61">
            <a:extLst>
              <a:ext uri="{FF2B5EF4-FFF2-40B4-BE49-F238E27FC236}">
                <a16:creationId xmlns:a16="http://schemas.microsoft.com/office/drawing/2014/main" id="{5D2712B6-60B6-47E4-8EA4-317FCF1FDCFA}"/>
              </a:ext>
            </a:extLst>
          </p:cNvPr>
          <p:cNvSpPr/>
          <p:nvPr/>
        </p:nvSpPr>
        <p:spPr>
          <a:xfrm>
            <a:off x="1417874" y="2313360"/>
            <a:ext cx="144000" cy="60298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819336B8-FC40-41E1-8529-D9E4BBAC775B}"/>
              </a:ext>
            </a:extLst>
          </p:cNvPr>
          <p:cNvSpPr txBox="1"/>
          <p:nvPr/>
        </p:nvSpPr>
        <p:spPr>
          <a:xfrm>
            <a:off x="647798" y="2469980"/>
            <a:ext cx="723275"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前処理</a:t>
            </a:r>
          </a:p>
        </p:txBody>
      </p:sp>
      <p:sp>
        <p:nvSpPr>
          <p:cNvPr id="64" name="テキスト ボックス 63">
            <a:extLst>
              <a:ext uri="{FF2B5EF4-FFF2-40B4-BE49-F238E27FC236}">
                <a16:creationId xmlns:a16="http://schemas.microsoft.com/office/drawing/2014/main" id="{E969E412-F416-43F4-80F2-CBDAA4D483C5}"/>
              </a:ext>
            </a:extLst>
          </p:cNvPr>
          <p:cNvSpPr txBox="1"/>
          <p:nvPr/>
        </p:nvSpPr>
        <p:spPr>
          <a:xfrm>
            <a:off x="580471" y="3796601"/>
            <a:ext cx="90281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除去作業</a:t>
            </a:r>
          </a:p>
        </p:txBody>
      </p:sp>
      <p:sp>
        <p:nvSpPr>
          <p:cNvPr id="65" name="テキスト ボックス 64">
            <a:extLst>
              <a:ext uri="{FF2B5EF4-FFF2-40B4-BE49-F238E27FC236}">
                <a16:creationId xmlns:a16="http://schemas.microsoft.com/office/drawing/2014/main" id="{70D95541-FDB9-4D80-B732-725831D9CD12}"/>
              </a:ext>
            </a:extLst>
          </p:cNvPr>
          <p:cNvSpPr txBox="1"/>
          <p:nvPr/>
        </p:nvSpPr>
        <p:spPr>
          <a:xfrm>
            <a:off x="553466" y="5538402"/>
            <a:ext cx="902811" cy="307777"/>
          </a:xfrm>
          <a:prstGeom prst="rect">
            <a:avLst/>
          </a:prstGeom>
          <a:noFill/>
        </p:spPr>
        <p:txBody>
          <a:bodyPr wrap="non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事後処理</a:t>
            </a:r>
          </a:p>
        </p:txBody>
      </p:sp>
      <p:sp>
        <p:nvSpPr>
          <p:cNvPr id="38" name="正方形/長方形 37">
            <a:extLst>
              <a:ext uri="{FF2B5EF4-FFF2-40B4-BE49-F238E27FC236}">
                <a16:creationId xmlns:a16="http://schemas.microsoft.com/office/drawing/2014/main" id="{5972836F-5D83-4D28-8420-319213AAF5C6}"/>
              </a:ext>
            </a:extLst>
          </p:cNvPr>
          <p:cNvSpPr/>
          <p:nvPr/>
        </p:nvSpPr>
        <p:spPr>
          <a:xfrm>
            <a:off x="1045029" y="1432458"/>
            <a:ext cx="2761603" cy="652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仕上塗材</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31" name="タイトル 1">
            <a:extLst>
              <a:ext uri="{FF2B5EF4-FFF2-40B4-BE49-F238E27FC236}">
                <a16:creationId xmlns:a16="http://schemas.microsoft.com/office/drawing/2014/main" id="{44CB74CD-6A08-49C9-87B4-8B6B47E78568}"/>
              </a:ext>
            </a:extLst>
          </p:cNvPr>
          <p:cNvSpPr txBox="1">
            <a:spLocks/>
          </p:cNvSpPr>
          <p:nvPr/>
        </p:nvSpPr>
        <p:spPr>
          <a:xfrm>
            <a:off x="660400" y="477080"/>
            <a:ext cx="7511520" cy="60181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石綿除去作業の一般的な作業手順②</a:t>
            </a:r>
          </a:p>
        </p:txBody>
      </p:sp>
      <p:sp>
        <p:nvSpPr>
          <p:cNvPr id="2" name="スライド番号プレースホルダー 1">
            <a:extLst>
              <a:ext uri="{FF2B5EF4-FFF2-40B4-BE49-F238E27FC236}">
                <a16:creationId xmlns:a16="http://schemas.microsoft.com/office/drawing/2014/main" id="{97E6C7D6-5DF3-4F15-9EB6-1AD47115C38A}"/>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351062633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2515</Words>
  <Application>Microsoft Office PowerPoint</Application>
  <PresentationFormat>A4 210 x 297 mm</PresentationFormat>
  <Paragraphs>438</Paragraphs>
  <Slides>18</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Meiryo UI</vt:lpstr>
      <vt:lpstr>ＭＳ Ｐゴシック</vt:lpstr>
      <vt:lpstr>メイリオ</vt:lpstr>
      <vt:lpstr>游ゴシック</vt:lpstr>
      <vt:lpstr>Arial</vt:lpstr>
      <vt:lpstr>Times New Roman</vt:lpstr>
      <vt:lpstr>Trebuchet MS</vt:lpstr>
      <vt:lpstr>Wingdings</vt:lpstr>
      <vt:lpstr>Wingdings 3</vt:lpstr>
      <vt:lpstr>ファセット</vt:lpstr>
      <vt:lpstr>石綿規制に係る現状について</vt:lpstr>
      <vt:lpstr>検討に係る背景と課題①</vt:lpstr>
      <vt:lpstr>検討に係る背景と課題②</vt:lpstr>
      <vt:lpstr>石綿（アスベスト）とは</vt:lpstr>
      <vt:lpstr>主な石綿含有建材①</vt:lpstr>
      <vt:lpstr>主な石綿含有建材②</vt:lpstr>
      <vt:lpstr>法・条例に基づく規制の概要</vt:lpstr>
      <vt:lpstr>石綿除去作業の一般的な作業手順①</vt:lpstr>
      <vt:lpstr>PowerPoint プレゼンテーション</vt:lpstr>
      <vt:lpstr>PowerPoint プレゼンテーション</vt:lpstr>
      <vt:lpstr>石綿除去作業の一般的な作業手順④</vt:lpstr>
      <vt:lpstr>改正大気汚染防止法の概要①</vt:lpstr>
      <vt:lpstr>改正大気汚染防止法の概要②</vt:lpstr>
      <vt:lpstr>法改正および条例改正のスケジュール予定</vt:lpstr>
      <vt:lpstr>法・条例に基づく規制内容（作業基準・届出）</vt:lpstr>
      <vt:lpstr>（参考）レベル３建材の届出義務を課している他自治体の状況</vt:lpstr>
      <vt:lpstr>（参考）石綿関係届出状況</vt:lpstr>
      <vt:lpstr>（参考）府内市町村の規制権限に関する状況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2020-09-08T06:41:53Z</dcterms:created>
  <dcterms:modified xsi:type="dcterms:W3CDTF">2020-09-11T05:12:20Z</dcterms:modified>
</cp:coreProperties>
</file>